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72" r:id="rId13"/>
    <p:sldId id="273" r:id="rId14"/>
    <p:sldId id="274" r:id="rId15"/>
    <p:sldId id="268" r:id="rId16"/>
    <p:sldId id="269" r:id="rId17"/>
    <p:sldId id="270" r:id="rId18"/>
    <p:sldId id="275" r:id="rId19"/>
    <p:sldId id="276" r:id="rId20"/>
    <p:sldId id="277" r:id="rId21"/>
    <p:sldId id="278" r:id="rId22"/>
    <p:sldId id="271"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8" name="投影片編號版面配置區 7"/>
          <p:cNvSpPr>
            <a:spLocks noGrp="1"/>
          </p:cNvSpPr>
          <p:nvPr>
            <p:ph type="sldNum" sz="quarter" idx="11"/>
          </p:nvPr>
        </p:nvSpPr>
        <p:spPr/>
        <p:txBody>
          <a:bodyPr/>
          <a:lstStyle/>
          <a:p>
            <a:fld id="{4B82B4B1-9498-4AB2-97DF-2D550F4BE272}"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B1C985E-E0FD-46E6-91F5-4B9DC0536620}" type="datetimeFigureOut">
              <a:rPr lang="zh-TW" altLang="en-US" smtClean="0"/>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4B82B4B1-9498-4AB2-97DF-2D550F4BE272}"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FB1C985E-E0FD-46E6-91F5-4B9DC0536620}" type="datetimeFigureOut">
              <a:rPr lang="zh-TW" altLang="en-US" smtClean="0"/>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82B4B1-9498-4AB2-97DF-2D550F4BE272}"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B1C985E-E0FD-46E6-91F5-4B9DC0536620}" type="datetimeFigureOut">
              <a:rPr lang="zh-TW" altLang="en-US" smtClean="0"/>
              <a:t>2014/5/15</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B82B4B1-9498-4AB2-97DF-2D550F4BE272}"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9064" y="2564904"/>
            <a:ext cx="6480048" cy="2301240"/>
          </a:xfrm>
        </p:spPr>
        <p:txBody>
          <a:bodyPr>
            <a:normAutofit fontScale="90000"/>
          </a:bodyPr>
          <a:lstStyle/>
          <a:p>
            <a:r>
              <a:rPr lang="en-US" altLang="zh-TW" b="1" dirty="0"/>
              <a:t>Use of Knowledge, Skill,</a:t>
            </a:r>
            <a:br>
              <a:rPr lang="en-US" altLang="zh-TW" b="1" dirty="0"/>
            </a:br>
            <a:r>
              <a:rPr lang="en-US" altLang="zh-TW" b="1" dirty="0"/>
              <a:t>and Ability Statements in</a:t>
            </a:r>
            <a:br>
              <a:rPr lang="en-US" altLang="zh-TW" b="1" dirty="0"/>
            </a:br>
            <a:r>
              <a:rPr lang="en-US" altLang="zh-TW" b="1" dirty="0"/>
              <a:t>Developing Licensure and</a:t>
            </a:r>
            <a:br>
              <a:rPr lang="en-US" altLang="zh-TW" b="1" dirty="0"/>
            </a:br>
            <a:r>
              <a:rPr lang="en-US" altLang="zh-TW" b="1" dirty="0"/>
              <a:t>Certification </a:t>
            </a:r>
            <a:r>
              <a:rPr lang="en-US" altLang="zh-TW" b="1" dirty="0" smtClean="0"/>
              <a:t>Examinations</a:t>
            </a:r>
            <a:endParaRPr lang="zh-TW" altLang="en-US"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022143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a:bodyPr>
          <a:lstStyle/>
          <a:p>
            <a:r>
              <a:rPr lang="en-US" altLang="zh-TW" b="1" dirty="0"/>
              <a:t>Standard 3.11 </a:t>
            </a:r>
            <a:r>
              <a:rPr lang="en-US" altLang="zh-TW" dirty="0"/>
              <a:t>Test developers </a:t>
            </a:r>
            <a:r>
              <a:rPr lang="en-US" altLang="zh-TW" dirty="0" smtClean="0"/>
              <a:t>should document </a:t>
            </a:r>
            <a:r>
              <a:rPr lang="en-US" altLang="zh-TW" dirty="0"/>
              <a:t>the extent to which </a:t>
            </a:r>
            <a:r>
              <a:rPr lang="en-US" altLang="zh-TW" dirty="0" smtClean="0"/>
              <a:t>the content </a:t>
            </a:r>
            <a:r>
              <a:rPr lang="en-US" altLang="zh-TW" dirty="0"/>
              <a:t>domain of a test </a:t>
            </a:r>
            <a:r>
              <a:rPr lang="en-US" altLang="zh-TW" dirty="0" smtClean="0"/>
              <a:t>represents the </a:t>
            </a:r>
            <a:r>
              <a:rPr lang="en-US" altLang="zh-TW" dirty="0"/>
              <a:t>defined domain and </a:t>
            </a:r>
            <a:r>
              <a:rPr lang="en-US" altLang="zh-TW" dirty="0" smtClean="0"/>
              <a:t>test specifications</a:t>
            </a:r>
            <a:r>
              <a:rPr lang="en-US" altLang="zh-TW" dirty="0"/>
              <a:t>.</a:t>
            </a:r>
          </a:p>
          <a:p>
            <a:r>
              <a:rPr lang="en-US" altLang="zh-TW" b="1" dirty="0"/>
              <a:t>Standard 14.9 </a:t>
            </a:r>
            <a:r>
              <a:rPr lang="en-US" altLang="zh-TW" dirty="0"/>
              <a:t>When evidence of </a:t>
            </a:r>
            <a:r>
              <a:rPr lang="en-US" altLang="zh-TW" dirty="0" smtClean="0"/>
              <a:t>validity based </a:t>
            </a:r>
            <a:r>
              <a:rPr lang="en-US" altLang="zh-TW" dirty="0"/>
              <a:t>on test content is a </a:t>
            </a:r>
            <a:r>
              <a:rPr lang="en-US" altLang="zh-TW" dirty="0" smtClean="0"/>
              <a:t>primary source </a:t>
            </a:r>
            <a:r>
              <a:rPr lang="en-US" altLang="zh-TW" dirty="0"/>
              <a:t>of validity evidence </a:t>
            </a:r>
            <a:r>
              <a:rPr lang="en-US" altLang="zh-TW" dirty="0" smtClean="0"/>
              <a:t>in support </a:t>
            </a:r>
            <a:r>
              <a:rPr lang="en-US" altLang="zh-TW" dirty="0"/>
              <a:t>of the use of a test in </a:t>
            </a:r>
            <a:r>
              <a:rPr lang="en-US" altLang="zh-TW" dirty="0" smtClean="0"/>
              <a:t>selection or </a:t>
            </a:r>
            <a:r>
              <a:rPr lang="en-US" altLang="zh-TW" dirty="0"/>
              <a:t>promotion, a close link </a:t>
            </a:r>
            <a:r>
              <a:rPr lang="en-US" altLang="zh-TW" dirty="0" smtClean="0"/>
              <a:t>between test </a:t>
            </a:r>
            <a:r>
              <a:rPr lang="en-US" altLang="zh-TW" dirty="0"/>
              <a:t>content and job </a:t>
            </a:r>
            <a:r>
              <a:rPr lang="en-US" altLang="zh-TW" dirty="0" smtClean="0"/>
              <a:t>content should </a:t>
            </a:r>
            <a:r>
              <a:rPr lang="en-US" altLang="zh-TW" dirty="0"/>
              <a:t>be demonstrated.</a:t>
            </a:r>
            <a:endParaRPr lang="zh-TW" altLang="en-US" dirty="0"/>
          </a:p>
        </p:txBody>
      </p:sp>
    </p:spTree>
    <p:extLst>
      <p:ext uri="{BB962C8B-B14F-4D97-AF65-F5344CB8AC3E}">
        <p14:creationId xmlns:p14="http://schemas.microsoft.com/office/powerpoint/2010/main" val="4087420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r>
              <a:rPr lang="en-US" altLang="zh-TW" b="1" dirty="0"/>
              <a:t>Standard 14.14 </a:t>
            </a:r>
            <a:r>
              <a:rPr lang="en-US" altLang="zh-TW" dirty="0"/>
              <a:t>The content </a:t>
            </a:r>
            <a:r>
              <a:rPr lang="en-US" altLang="zh-TW" dirty="0" smtClean="0"/>
              <a:t>domain to </a:t>
            </a:r>
            <a:r>
              <a:rPr lang="en-US" altLang="zh-TW" dirty="0"/>
              <a:t>be covered by a credentialing </a:t>
            </a:r>
            <a:r>
              <a:rPr lang="en-US" altLang="zh-TW" dirty="0" smtClean="0"/>
              <a:t>test should </a:t>
            </a:r>
            <a:r>
              <a:rPr lang="en-US" altLang="zh-TW" dirty="0"/>
              <a:t>be defined clearly and </a:t>
            </a:r>
            <a:r>
              <a:rPr lang="en-US" altLang="zh-TW" dirty="0" smtClean="0"/>
              <a:t>justified in </a:t>
            </a:r>
            <a:r>
              <a:rPr lang="en-US" altLang="zh-TW" dirty="0"/>
              <a:t>terms of the </a:t>
            </a:r>
            <a:r>
              <a:rPr lang="en-US" altLang="zh-TW" dirty="0" smtClean="0"/>
              <a:t>importance of </a:t>
            </a:r>
            <a:r>
              <a:rPr lang="en-US" altLang="zh-TW" dirty="0"/>
              <a:t>the content for </a:t>
            </a:r>
            <a:r>
              <a:rPr lang="en-US" altLang="zh-TW" dirty="0" smtClean="0"/>
              <a:t>credential-worthy performance </a:t>
            </a:r>
            <a:r>
              <a:rPr lang="en-US" altLang="zh-TW" dirty="0"/>
              <a:t>in an occupation </a:t>
            </a:r>
            <a:r>
              <a:rPr lang="en-US" altLang="zh-TW" dirty="0" smtClean="0"/>
              <a:t>or profession</a:t>
            </a:r>
            <a:r>
              <a:rPr lang="en-US" altLang="zh-TW" dirty="0"/>
              <a:t>. A rationale should be </a:t>
            </a:r>
            <a:r>
              <a:rPr lang="en-US" altLang="zh-TW" dirty="0" smtClean="0"/>
              <a:t>provided to </a:t>
            </a:r>
            <a:r>
              <a:rPr lang="en-US" altLang="zh-TW" dirty="0"/>
              <a:t>support a claim that </a:t>
            </a:r>
            <a:r>
              <a:rPr lang="en-US" altLang="zh-TW" dirty="0" smtClean="0"/>
              <a:t>the knowledge </a:t>
            </a:r>
            <a:r>
              <a:rPr lang="en-US" altLang="zh-TW" dirty="0"/>
              <a:t>or skills being </a:t>
            </a:r>
            <a:r>
              <a:rPr lang="en-US" altLang="zh-TW" dirty="0" smtClean="0"/>
              <a:t>assessed are </a:t>
            </a:r>
            <a:r>
              <a:rPr lang="en-US" altLang="zh-TW" dirty="0"/>
              <a:t>required for </a:t>
            </a:r>
            <a:r>
              <a:rPr lang="en-US" altLang="zh-TW" dirty="0" smtClean="0"/>
              <a:t>credential-worthy performance </a:t>
            </a:r>
            <a:r>
              <a:rPr lang="en-US" altLang="zh-TW" dirty="0"/>
              <a:t>in an occupation </a:t>
            </a:r>
            <a:r>
              <a:rPr lang="en-US" altLang="zh-TW" dirty="0" smtClean="0"/>
              <a:t>and are </a:t>
            </a:r>
            <a:r>
              <a:rPr lang="en-US" altLang="zh-TW" dirty="0"/>
              <a:t>consistent with the purpose </a:t>
            </a:r>
            <a:r>
              <a:rPr lang="en-US" altLang="zh-TW" dirty="0" smtClean="0"/>
              <a:t>for which </a:t>
            </a:r>
            <a:r>
              <a:rPr lang="en-US" altLang="zh-TW" dirty="0"/>
              <a:t>the licensing or </a:t>
            </a:r>
            <a:r>
              <a:rPr lang="en-US" altLang="zh-TW" dirty="0" smtClean="0"/>
              <a:t>certification program </a:t>
            </a:r>
            <a:r>
              <a:rPr lang="en-US" altLang="zh-TW" dirty="0"/>
              <a:t>was instituted.</a:t>
            </a:r>
            <a:endParaRPr lang="zh-TW" altLang="en-US" dirty="0"/>
          </a:p>
        </p:txBody>
      </p:sp>
    </p:spTree>
    <p:extLst>
      <p:ext uri="{BB962C8B-B14F-4D97-AF65-F5344CB8AC3E}">
        <p14:creationId xmlns:p14="http://schemas.microsoft.com/office/powerpoint/2010/main" val="3946197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工作分析的四個功能</a:t>
            </a:r>
            <a:endParaRPr lang="zh-TW" altLang="en-US" dirty="0"/>
          </a:p>
        </p:txBody>
      </p:sp>
      <p:sp>
        <p:nvSpPr>
          <p:cNvPr id="3" name="內容版面配置區 2"/>
          <p:cNvSpPr>
            <a:spLocks noGrp="1"/>
          </p:cNvSpPr>
          <p:nvPr>
            <p:ph idx="1"/>
          </p:nvPr>
        </p:nvSpPr>
        <p:spPr/>
        <p:txBody>
          <a:bodyPr>
            <a:normAutofit/>
          </a:bodyPr>
          <a:lstStyle/>
          <a:p>
            <a:r>
              <a:rPr lang="en-US" altLang="zh-TW" dirty="0" smtClean="0"/>
              <a:t>1. </a:t>
            </a:r>
            <a:r>
              <a:rPr lang="zh-TW" altLang="zh-TW" dirty="0" smtClean="0"/>
              <a:t>工作</a:t>
            </a:r>
            <a:r>
              <a:rPr lang="zh-TW" altLang="zh-TW" dirty="0"/>
              <a:t>分析的方法應該是直接從指定的</a:t>
            </a:r>
            <a:r>
              <a:rPr lang="zh-TW" altLang="zh-TW" b="1" u="sng" dirty="0"/>
              <a:t>測試目</a:t>
            </a:r>
            <a:r>
              <a:rPr lang="zh-TW" altLang="zh-TW" dirty="0"/>
              <a:t>的而得。</a:t>
            </a:r>
          </a:p>
          <a:p>
            <a:r>
              <a:rPr lang="en-US" altLang="zh-TW" dirty="0" smtClean="0"/>
              <a:t>2. </a:t>
            </a:r>
            <a:r>
              <a:rPr lang="zh-TW" altLang="zh-TW" dirty="0" smtClean="0"/>
              <a:t>選定</a:t>
            </a:r>
            <a:r>
              <a:rPr lang="zh-TW" altLang="zh-TW" dirty="0"/>
              <a:t>工作</a:t>
            </a:r>
            <a:r>
              <a:rPr lang="zh-TW" altLang="zh-TW" dirty="0" smtClean="0"/>
              <a:t>分析應當</a:t>
            </a:r>
            <a:r>
              <a:rPr lang="zh-TW" altLang="zh-TW" dirty="0"/>
              <a:t>能夠</a:t>
            </a:r>
            <a:r>
              <a:rPr lang="zh-TW" altLang="zh-TW" b="1" u="sng" dirty="0"/>
              <a:t>明確界定</a:t>
            </a:r>
            <a:r>
              <a:rPr lang="zh-TW" altLang="zh-TW" dirty="0"/>
              <a:t>行業的內容領域。</a:t>
            </a:r>
          </a:p>
          <a:p>
            <a:r>
              <a:rPr lang="en-US" altLang="zh-TW" dirty="0"/>
              <a:t>3. </a:t>
            </a:r>
            <a:r>
              <a:rPr lang="zh-TW" altLang="zh-TW" dirty="0" smtClean="0"/>
              <a:t>一個工作</a:t>
            </a:r>
            <a:r>
              <a:rPr lang="zh-TW" altLang="zh-TW" dirty="0"/>
              <a:t>內容</a:t>
            </a:r>
            <a:r>
              <a:rPr lang="zh-TW" altLang="zh-TW" dirty="0" smtClean="0"/>
              <a:t>域任何</a:t>
            </a:r>
            <a:r>
              <a:rPr lang="zh-TW" altLang="zh-TW" dirty="0"/>
              <a:t>測試的</a:t>
            </a:r>
            <a:r>
              <a:rPr lang="zh-TW" altLang="zh-TW" dirty="0" smtClean="0"/>
              <a:t>內容</a:t>
            </a:r>
            <a:r>
              <a:rPr lang="zh-TW" altLang="en-US" dirty="0" smtClean="0"/>
              <a:t>領</a:t>
            </a:r>
            <a:r>
              <a:rPr lang="zh-TW" altLang="zh-TW" dirty="0" smtClean="0"/>
              <a:t>域之間</a:t>
            </a:r>
            <a:r>
              <a:rPr lang="zh-TW" altLang="en-US" b="1" u="sng" dirty="0" smtClean="0"/>
              <a:t>聯結的</a:t>
            </a:r>
            <a:r>
              <a:rPr lang="zh-TW" altLang="zh-TW" b="1" u="sng" dirty="0" smtClean="0"/>
              <a:t>建立</a:t>
            </a:r>
            <a:r>
              <a:rPr lang="zh-TW" altLang="zh-TW" dirty="0"/>
              <a:t>。</a:t>
            </a:r>
          </a:p>
          <a:p>
            <a:r>
              <a:rPr lang="en-US" altLang="zh-TW" dirty="0" smtClean="0"/>
              <a:t>4. </a:t>
            </a:r>
            <a:r>
              <a:rPr lang="zh-TW" altLang="zh-TW" dirty="0" smtClean="0"/>
              <a:t>從</a:t>
            </a:r>
            <a:r>
              <a:rPr lang="zh-TW" altLang="zh-TW" dirty="0"/>
              <a:t>測試項目衍生的考試成績是</a:t>
            </a:r>
            <a:r>
              <a:rPr lang="zh-TW" altLang="zh-TW" b="1" u="sng" dirty="0"/>
              <a:t>有效</a:t>
            </a:r>
            <a:r>
              <a:rPr lang="zh-TW" altLang="zh-TW" dirty="0"/>
              <a:t>的專業能力的</a:t>
            </a:r>
            <a:r>
              <a:rPr lang="zh-TW" altLang="zh-TW" b="1" u="sng" dirty="0"/>
              <a:t>指標</a:t>
            </a:r>
            <a:r>
              <a:rPr lang="zh-TW" altLang="zh-TW" dirty="0"/>
              <a:t>。</a:t>
            </a:r>
          </a:p>
          <a:p>
            <a:endParaRPr lang="zh-TW" altLang="en-US" dirty="0"/>
          </a:p>
        </p:txBody>
      </p:sp>
    </p:spTree>
    <p:extLst>
      <p:ext uri="{BB962C8B-B14F-4D97-AF65-F5344CB8AC3E}">
        <p14:creationId xmlns:p14="http://schemas.microsoft.com/office/powerpoint/2010/main" val="2832366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zh-TW" dirty="0"/>
              <a:t>工作分析方法已被認為是一個旨在通過筆試測試專業知識基礎資格認證考試的最佳選擇。然而，這種方法未必能滿足所有的以上討論的所有此</a:t>
            </a:r>
            <a:r>
              <a:rPr lang="zh-TW" altLang="zh-TW" dirty="0" smtClean="0"/>
              <a:t>類</a:t>
            </a:r>
            <a:r>
              <a:rPr lang="zh-TW" altLang="en-US" dirty="0" smtClean="0"/>
              <a:t>考試</a:t>
            </a:r>
            <a:r>
              <a:rPr lang="zh-TW" altLang="zh-TW" dirty="0" smtClean="0"/>
              <a:t>的</a:t>
            </a:r>
            <a:r>
              <a:rPr lang="zh-TW" altLang="zh-TW" dirty="0"/>
              <a:t>功能要求</a:t>
            </a:r>
            <a:r>
              <a:rPr lang="zh-TW" altLang="zh-TW" dirty="0" smtClean="0"/>
              <a:t>。</a:t>
            </a:r>
            <a:endParaRPr lang="en-US" altLang="zh-TW" dirty="0" smtClean="0"/>
          </a:p>
          <a:p>
            <a:r>
              <a:rPr lang="zh-TW" altLang="zh-TW" dirty="0" smtClean="0"/>
              <a:t>本文</a:t>
            </a:r>
            <a:r>
              <a:rPr lang="zh-TW" altLang="zh-TW" dirty="0"/>
              <a:t>提倡使用的</a:t>
            </a:r>
            <a:r>
              <a:rPr lang="en-US" altLang="zh-TW" dirty="0"/>
              <a:t>KSAs</a:t>
            </a:r>
            <a:r>
              <a:rPr lang="zh-TW" altLang="zh-TW" dirty="0"/>
              <a:t>作為工具以補充任務清單方法的</a:t>
            </a:r>
            <a:r>
              <a:rPr lang="zh-TW" altLang="zh-TW" dirty="0" smtClean="0"/>
              <a:t>缺點。</a:t>
            </a:r>
            <a:endParaRPr lang="en-US" altLang="zh-TW" dirty="0" smtClean="0"/>
          </a:p>
          <a:p>
            <a:r>
              <a:rPr lang="zh-TW" altLang="zh-TW" dirty="0"/>
              <a:t>圖</a:t>
            </a:r>
            <a:r>
              <a:rPr lang="en-US" altLang="zh-TW" dirty="0"/>
              <a:t>1</a:t>
            </a:r>
            <a:r>
              <a:rPr lang="zh-TW" altLang="zh-TW" dirty="0"/>
              <a:t>提供了一個框架描繪的</a:t>
            </a:r>
            <a:r>
              <a:rPr lang="en-US" altLang="zh-TW" dirty="0"/>
              <a:t>KSAs</a:t>
            </a:r>
            <a:r>
              <a:rPr lang="zh-TW" altLang="zh-TW" dirty="0"/>
              <a:t>在構建聯繫的試驗項目和工作任務之間</a:t>
            </a:r>
            <a:r>
              <a:rPr lang="zh-TW" altLang="zh-TW" dirty="0" smtClean="0"/>
              <a:t>的</a:t>
            </a:r>
            <a:r>
              <a:rPr lang="zh-TW" altLang="en-US" dirty="0" smtClean="0"/>
              <a:t>連結</a:t>
            </a:r>
            <a:r>
              <a:rPr lang="zh-TW" altLang="zh-TW" dirty="0" smtClean="0"/>
              <a:t>中的</a:t>
            </a:r>
            <a:r>
              <a:rPr lang="zh-TW" altLang="zh-TW" dirty="0"/>
              <a:t>重要作用。</a:t>
            </a:r>
            <a:endParaRPr lang="zh-TW" altLang="en-US" dirty="0"/>
          </a:p>
        </p:txBody>
      </p:sp>
    </p:spTree>
    <p:extLst>
      <p:ext uri="{BB962C8B-B14F-4D97-AF65-F5344CB8AC3E}">
        <p14:creationId xmlns:p14="http://schemas.microsoft.com/office/powerpoint/2010/main" val="4134265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三個步驟</a:t>
            </a:r>
            <a:endParaRPr lang="en-US" altLang="zh-TW" dirty="0" smtClean="0"/>
          </a:p>
          <a:p>
            <a:r>
              <a:rPr lang="en-US" altLang="zh-TW" dirty="0" smtClean="0"/>
              <a:t>1</a:t>
            </a:r>
            <a:r>
              <a:rPr lang="zh-TW" altLang="en-US" dirty="0" smtClean="0"/>
              <a:t>、透過</a:t>
            </a:r>
            <a:r>
              <a:rPr lang="en-US" altLang="zh-TW" dirty="0" smtClean="0"/>
              <a:t>KSAs</a:t>
            </a:r>
            <a:r>
              <a:rPr lang="zh-TW" altLang="en-US" dirty="0" smtClean="0"/>
              <a:t>，定義測驗內容大綱</a:t>
            </a:r>
            <a:endParaRPr lang="en-US" altLang="zh-TW" dirty="0" smtClean="0"/>
          </a:p>
          <a:p>
            <a:r>
              <a:rPr lang="en-US" altLang="zh-TW" dirty="0" smtClean="0"/>
              <a:t>2</a:t>
            </a:r>
            <a:r>
              <a:rPr lang="zh-TW" altLang="en-US" dirty="0" smtClean="0"/>
              <a:t>、由工作權重，轉移到</a:t>
            </a:r>
            <a:r>
              <a:rPr lang="en-US" altLang="zh-TW" dirty="0" smtClean="0"/>
              <a:t>KSAs</a:t>
            </a:r>
            <a:r>
              <a:rPr lang="zh-TW" altLang="en-US" dirty="0" smtClean="0"/>
              <a:t>權重：然後以</a:t>
            </a:r>
            <a:r>
              <a:rPr lang="en-US" altLang="zh-TW" dirty="0" smtClean="0"/>
              <a:t>KSAs</a:t>
            </a:r>
            <a:r>
              <a:rPr lang="zh-TW" altLang="en-US" dirty="0" smtClean="0"/>
              <a:t>權重決定考試內容大綱與權重</a:t>
            </a:r>
            <a:endParaRPr lang="en-US" altLang="zh-TW" dirty="0" smtClean="0"/>
          </a:p>
          <a:p>
            <a:r>
              <a:rPr lang="en-US" altLang="zh-TW" dirty="0" smtClean="0"/>
              <a:t>3</a:t>
            </a:r>
            <a:r>
              <a:rPr lang="zh-TW" altLang="en-US" dirty="0" smtClean="0"/>
              <a:t>、以</a:t>
            </a:r>
            <a:r>
              <a:rPr lang="en-US" altLang="zh-TW" dirty="0" smtClean="0"/>
              <a:t>KSAs</a:t>
            </a:r>
            <a:r>
              <a:rPr lang="zh-TW" altLang="en-US" dirty="0" smtClean="0"/>
              <a:t>為基礎來發展測驗項目</a:t>
            </a:r>
            <a:endParaRPr lang="zh-TW" altLang="en-US" dirty="0"/>
          </a:p>
        </p:txBody>
      </p:sp>
    </p:spTree>
    <p:extLst>
      <p:ext uri="{BB962C8B-B14F-4D97-AF65-F5344CB8AC3E}">
        <p14:creationId xmlns:p14="http://schemas.microsoft.com/office/powerpoint/2010/main" val="396296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FIGURE 1. Roles of KSAs in test development.</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2612" y="1786731"/>
            <a:ext cx="4676775" cy="4152900"/>
          </a:xfrm>
        </p:spPr>
      </p:pic>
    </p:spTree>
    <p:extLst>
      <p:ext uri="{BB962C8B-B14F-4D97-AF65-F5344CB8AC3E}">
        <p14:creationId xmlns:p14="http://schemas.microsoft.com/office/powerpoint/2010/main" val="2554871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a:t>FIGURE 2. Example of computing KSA weights through equal </a:t>
            </a:r>
            <a:r>
              <a:rPr lang="en-US" altLang="zh-TW" sz="2800" dirty="0" smtClean="0"/>
              <a:t>distribution of </a:t>
            </a:r>
            <a:r>
              <a:rPr lang="en-US" altLang="zh-TW" sz="2800" dirty="0"/>
              <a:t>task weights.</a:t>
            </a:r>
            <a:endParaRPr lang="zh-TW" altLang="en-US" sz="28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4912" y="1872456"/>
            <a:ext cx="5972175" cy="3981450"/>
          </a:xfrm>
        </p:spPr>
      </p:pic>
    </p:spTree>
    <p:extLst>
      <p:ext uri="{BB962C8B-B14F-4D97-AF65-F5344CB8AC3E}">
        <p14:creationId xmlns:p14="http://schemas.microsoft.com/office/powerpoint/2010/main" val="3091292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圖</a:t>
            </a:r>
            <a:r>
              <a:rPr lang="en-US" altLang="zh-TW" dirty="0" smtClean="0"/>
              <a:t>2</a:t>
            </a:r>
            <a:r>
              <a:rPr lang="zh-TW" altLang="en-US" dirty="0" smtClean="0"/>
              <a:t>的表</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03" y="1628800"/>
            <a:ext cx="8645532" cy="4464496"/>
          </a:xfrm>
        </p:spPr>
      </p:pic>
    </p:spTree>
    <p:extLst>
      <p:ext uri="{BB962C8B-B14F-4D97-AF65-F5344CB8AC3E}">
        <p14:creationId xmlns:p14="http://schemas.microsoft.com/office/powerpoint/2010/main" val="2879507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例</a:t>
            </a:r>
            <a:r>
              <a:rPr lang="en-US" altLang="zh-TW" dirty="0" smtClean="0"/>
              <a:t>1</a:t>
            </a:r>
            <a:r>
              <a:rPr lang="zh-TW" altLang="en-US" dirty="0" smtClean="0"/>
              <a:t>：護理師</a:t>
            </a:r>
            <a:endParaRPr lang="zh-TW" altLang="en-US" dirty="0"/>
          </a:p>
        </p:txBody>
      </p:sp>
      <p:sp>
        <p:nvSpPr>
          <p:cNvPr id="3" name="內容版面配置區 2"/>
          <p:cNvSpPr>
            <a:spLocks noGrp="1"/>
          </p:cNvSpPr>
          <p:nvPr>
            <p:ph idx="1"/>
          </p:nvPr>
        </p:nvSpPr>
        <p:spPr>
          <a:xfrm>
            <a:off x="457200" y="1600200"/>
            <a:ext cx="7467600" cy="4853136"/>
          </a:xfrm>
        </p:spPr>
        <p:txBody>
          <a:bodyPr>
            <a:normAutofit fontScale="85000" lnSpcReduction="20000"/>
          </a:bodyPr>
          <a:lstStyle/>
          <a:p>
            <a:r>
              <a:rPr lang="zh-TW" altLang="zh-TW" dirty="0"/>
              <a:t>護理州議會全國委員會（</a:t>
            </a:r>
            <a:r>
              <a:rPr lang="en-US" altLang="zh-TW" dirty="0"/>
              <a:t>NCSBN</a:t>
            </a:r>
            <a:r>
              <a:rPr lang="zh-TW" altLang="zh-TW" dirty="0"/>
              <a:t>）進行了助理護士的</a:t>
            </a:r>
            <a:r>
              <a:rPr lang="zh-TW" altLang="zh-TW" dirty="0" smtClean="0"/>
              <a:t>做法工作分析</a:t>
            </a:r>
            <a:r>
              <a:rPr lang="zh-TW" altLang="en-US" dirty="0" smtClean="0"/>
              <a:t>。</a:t>
            </a:r>
            <a:endParaRPr lang="en-US" altLang="zh-TW" dirty="0"/>
          </a:p>
          <a:p>
            <a:r>
              <a:rPr lang="zh-TW" altLang="zh-TW" dirty="0"/>
              <a:t>主題專家（</a:t>
            </a:r>
            <a:r>
              <a:rPr lang="en-US" altLang="zh-TW" dirty="0"/>
              <a:t>SME</a:t>
            </a:r>
            <a:r>
              <a:rPr lang="zh-TW" altLang="zh-TW" dirty="0"/>
              <a:t>）編制了一份任務</a:t>
            </a:r>
            <a:r>
              <a:rPr lang="zh-TW" altLang="zh-TW" dirty="0" smtClean="0"/>
              <a:t>清單</a:t>
            </a:r>
            <a:r>
              <a:rPr lang="zh-TW" altLang="en-US" dirty="0" smtClean="0"/>
              <a:t>，</a:t>
            </a:r>
            <a:r>
              <a:rPr lang="en-US" altLang="zh-TW" dirty="0" smtClean="0"/>
              <a:t>109</a:t>
            </a:r>
            <a:r>
              <a:rPr lang="zh-TW" altLang="en-US" dirty="0" smtClean="0"/>
              <a:t>個工作任務</a:t>
            </a:r>
            <a:endParaRPr lang="en-US" altLang="zh-TW" dirty="0" smtClean="0"/>
          </a:p>
          <a:p>
            <a:r>
              <a:rPr lang="zh-TW" altLang="en-US" dirty="0" smtClean="0"/>
              <a:t>對</a:t>
            </a:r>
            <a:r>
              <a:rPr lang="zh-TW" altLang="zh-TW" dirty="0" smtClean="0"/>
              <a:t>護士助</a:t>
            </a:r>
            <a:r>
              <a:rPr lang="zh-TW" altLang="en-US" dirty="0" smtClean="0"/>
              <a:t>理</a:t>
            </a:r>
            <a:r>
              <a:rPr lang="zh-TW" altLang="zh-TW" dirty="0" smtClean="0"/>
              <a:t>在全國</a:t>
            </a:r>
            <a:r>
              <a:rPr lang="zh-TW" altLang="zh-TW" dirty="0"/>
              <a:t>各地的實踐環境中工作進行了調查</a:t>
            </a:r>
            <a:r>
              <a:rPr lang="zh-TW" altLang="zh-TW" dirty="0" smtClean="0"/>
              <a:t>。</a:t>
            </a:r>
            <a:endParaRPr lang="en-US" altLang="zh-TW" dirty="0" smtClean="0"/>
          </a:p>
          <a:p>
            <a:r>
              <a:rPr lang="zh-TW" altLang="zh-TW" dirty="0"/>
              <a:t>為每個作業任務的重要值的</a:t>
            </a:r>
            <a:r>
              <a:rPr lang="zh-TW" altLang="zh-TW" dirty="0" smtClean="0"/>
              <a:t>計算</a:t>
            </a:r>
            <a:r>
              <a:rPr lang="zh-TW" altLang="en-US" dirty="0" smtClean="0"/>
              <a:t>，</a:t>
            </a:r>
            <a:r>
              <a:rPr lang="zh-TW" altLang="zh-TW" dirty="0" smtClean="0"/>
              <a:t>結合頻率</a:t>
            </a:r>
            <a:r>
              <a:rPr lang="zh-TW" altLang="zh-TW" dirty="0"/>
              <a:t>和優先級</a:t>
            </a:r>
            <a:r>
              <a:rPr lang="zh-TW" altLang="zh-TW" dirty="0" smtClean="0"/>
              <a:t>尺度</a:t>
            </a:r>
            <a:endParaRPr lang="en-US" altLang="zh-TW" dirty="0" smtClean="0"/>
          </a:p>
          <a:p>
            <a:r>
              <a:rPr lang="zh-TW" altLang="zh-TW" dirty="0"/>
              <a:t>工作分析</a:t>
            </a:r>
            <a:r>
              <a:rPr lang="zh-TW" altLang="zh-TW" dirty="0" smtClean="0"/>
              <a:t>後</a:t>
            </a:r>
            <a:r>
              <a:rPr lang="zh-TW" altLang="en-US" dirty="0" smtClean="0"/>
              <a:t>，</a:t>
            </a:r>
            <a:r>
              <a:rPr lang="zh-TW" altLang="zh-TW" dirty="0" smtClean="0"/>
              <a:t>委員會修改現有全國</a:t>
            </a:r>
            <a:r>
              <a:rPr lang="zh-TW" altLang="zh-TW" dirty="0"/>
              <a:t>助理護士認證</a:t>
            </a:r>
            <a:r>
              <a:rPr lang="zh-TW" altLang="zh-TW" dirty="0" smtClean="0"/>
              <a:t>考試</a:t>
            </a:r>
            <a:r>
              <a:rPr lang="zh-TW" altLang="en-US" dirty="0" smtClean="0"/>
              <a:t>的題庫</a:t>
            </a:r>
            <a:r>
              <a:rPr lang="en-US" altLang="zh-TW" dirty="0" smtClean="0"/>
              <a:t>(</a:t>
            </a:r>
            <a:r>
              <a:rPr lang="zh-TW" altLang="en-US" dirty="0" smtClean="0"/>
              <a:t>按</a:t>
            </a:r>
            <a:r>
              <a:rPr lang="en-US" altLang="zh-TW" dirty="0" smtClean="0"/>
              <a:t>KSAs)</a:t>
            </a:r>
            <a:r>
              <a:rPr lang="zh-TW" altLang="en-US" dirty="0" smtClean="0"/>
              <a:t>，結果</a:t>
            </a:r>
            <a:r>
              <a:rPr lang="en-US" altLang="zh-TW" dirty="0"/>
              <a:t>109</a:t>
            </a:r>
            <a:r>
              <a:rPr lang="zh-TW" altLang="en-US" dirty="0"/>
              <a:t>個工作</a:t>
            </a:r>
            <a:r>
              <a:rPr lang="zh-TW" altLang="en-US" dirty="0" smtClean="0"/>
              <a:t>任務最後有</a:t>
            </a:r>
            <a:r>
              <a:rPr lang="en-US" altLang="zh-TW" dirty="0" smtClean="0"/>
              <a:t>172</a:t>
            </a:r>
            <a:r>
              <a:rPr lang="zh-TW" altLang="zh-TW" dirty="0"/>
              <a:t>的</a:t>
            </a:r>
            <a:r>
              <a:rPr lang="en-US" altLang="zh-TW" dirty="0" smtClean="0"/>
              <a:t>KSAs</a:t>
            </a:r>
            <a:r>
              <a:rPr lang="zh-TW" altLang="en-US" dirty="0" smtClean="0"/>
              <a:t>的</a:t>
            </a:r>
            <a:r>
              <a:rPr lang="zh-TW" altLang="zh-TW" dirty="0" smtClean="0"/>
              <a:t>聯繫</a:t>
            </a:r>
            <a:r>
              <a:rPr lang="zh-TW" altLang="en-US" dirty="0" smtClean="0"/>
              <a:t>。</a:t>
            </a:r>
            <a:endParaRPr lang="en-US" altLang="zh-TW" dirty="0" smtClean="0"/>
          </a:p>
          <a:p>
            <a:r>
              <a:rPr lang="zh-TW" altLang="zh-TW" dirty="0"/>
              <a:t>每個任務的重要性值平均分配給被鏈接到任務的</a:t>
            </a:r>
            <a:r>
              <a:rPr lang="en-US" altLang="zh-TW" dirty="0" smtClean="0"/>
              <a:t>KSAs</a:t>
            </a:r>
            <a:r>
              <a:rPr lang="zh-TW" altLang="en-US" dirty="0" smtClean="0"/>
              <a:t>的權重</a:t>
            </a:r>
            <a:r>
              <a:rPr lang="en-US" altLang="zh-TW" dirty="0" smtClean="0"/>
              <a:t>(</a:t>
            </a:r>
            <a:r>
              <a:rPr lang="zh-TW" altLang="en-US" dirty="0" smtClean="0"/>
              <a:t>如同圖</a:t>
            </a:r>
            <a:r>
              <a:rPr lang="en-US" altLang="zh-TW" dirty="0" smtClean="0"/>
              <a:t>2</a:t>
            </a:r>
            <a:r>
              <a:rPr lang="zh-TW" altLang="en-US" dirty="0" smtClean="0"/>
              <a:t>所示</a:t>
            </a:r>
            <a:r>
              <a:rPr lang="en-US" altLang="zh-TW" dirty="0" smtClean="0"/>
              <a:t>)</a:t>
            </a:r>
          </a:p>
        </p:txBody>
      </p:sp>
    </p:spTree>
    <p:extLst>
      <p:ext uri="{BB962C8B-B14F-4D97-AF65-F5344CB8AC3E}">
        <p14:creationId xmlns:p14="http://schemas.microsoft.com/office/powerpoint/2010/main" val="3047199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r>
              <a:rPr lang="zh-TW" altLang="en-US" dirty="0" smtClean="0"/>
              <a:t>如果有兩個任務權重相同，</a:t>
            </a:r>
            <a:r>
              <a:rPr lang="zh-TW" altLang="zh-TW" dirty="0"/>
              <a:t>由工作分析</a:t>
            </a:r>
            <a:r>
              <a:rPr lang="zh-TW" altLang="zh-TW" dirty="0" smtClean="0"/>
              <a:t>中委員會</a:t>
            </a:r>
            <a:r>
              <a:rPr lang="zh-TW" altLang="zh-TW" dirty="0"/>
              <a:t>確定的相同的內容</a:t>
            </a:r>
            <a:r>
              <a:rPr lang="zh-TW" altLang="zh-TW" dirty="0" smtClean="0"/>
              <a:t>類別</a:t>
            </a:r>
            <a:r>
              <a:rPr lang="zh-TW" altLang="en-US" dirty="0" smtClean="0"/>
              <a:t>。</a:t>
            </a:r>
            <a:endParaRPr lang="en-US" altLang="zh-TW" dirty="0" smtClean="0"/>
          </a:p>
          <a:p>
            <a:r>
              <a:rPr lang="zh-TW" altLang="zh-TW" dirty="0"/>
              <a:t>每個內容類別權</a:t>
            </a:r>
            <a:r>
              <a:rPr lang="zh-TW" altLang="zh-TW" dirty="0" smtClean="0"/>
              <a:t>重</a:t>
            </a:r>
            <a:r>
              <a:rPr lang="zh-TW" altLang="en-US" dirty="0" smtClean="0"/>
              <a:t>，來自</a:t>
            </a:r>
            <a:r>
              <a:rPr lang="zh-TW" altLang="zh-TW" dirty="0" smtClean="0"/>
              <a:t>任務</a:t>
            </a:r>
            <a:r>
              <a:rPr lang="zh-TW" altLang="zh-TW" dirty="0"/>
              <a:t>制訂的</a:t>
            </a:r>
            <a:r>
              <a:rPr lang="zh-TW" altLang="zh-TW" dirty="0" smtClean="0"/>
              <a:t>大綱</a:t>
            </a:r>
            <a:r>
              <a:rPr lang="zh-TW" altLang="en-US" dirty="0" smtClean="0"/>
              <a:t>，</a:t>
            </a:r>
            <a:r>
              <a:rPr lang="zh-TW" altLang="zh-TW" dirty="0" smtClean="0"/>
              <a:t>是</a:t>
            </a:r>
            <a:r>
              <a:rPr lang="zh-TW" altLang="zh-TW" dirty="0"/>
              <a:t>任務權重的</a:t>
            </a:r>
            <a:r>
              <a:rPr lang="zh-TW" altLang="zh-TW" dirty="0" smtClean="0"/>
              <a:t>總和</a:t>
            </a:r>
            <a:r>
              <a:rPr lang="zh-TW" altLang="en-US" dirty="0" smtClean="0"/>
              <a:t>。</a:t>
            </a:r>
            <a:endParaRPr lang="en-US" altLang="zh-TW" dirty="0" smtClean="0"/>
          </a:p>
          <a:p>
            <a:r>
              <a:rPr lang="zh-TW" altLang="zh-TW" dirty="0" smtClean="0"/>
              <a:t>計算</a:t>
            </a:r>
            <a:r>
              <a:rPr lang="zh-TW" altLang="zh-TW" dirty="0"/>
              <a:t>權</a:t>
            </a:r>
            <a:r>
              <a:rPr lang="zh-TW" altLang="zh-TW" dirty="0" smtClean="0"/>
              <a:t>重</a:t>
            </a:r>
            <a:r>
              <a:rPr lang="zh-TW" altLang="en-US" dirty="0"/>
              <a:t>：</a:t>
            </a:r>
            <a:r>
              <a:rPr lang="zh-TW" altLang="zh-TW" dirty="0" smtClean="0"/>
              <a:t>委員會</a:t>
            </a:r>
            <a:r>
              <a:rPr lang="zh-TW" altLang="zh-TW" dirty="0"/>
              <a:t>被要求判斷哪</a:t>
            </a:r>
            <a:r>
              <a:rPr lang="zh-TW" altLang="zh-TW" dirty="0" smtClean="0"/>
              <a:t>些</a:t>
            </a:r>
            <a:r>
              <a:rPr lang="zh-TW" altLang="en-US" dirty="0" smtClean="0"/>
              <a:t>考試範圍</a:t>
            </a:r>
            <a:r>
              <a:rPr lang="zh-TW" altLang="zh-TW" dirty="0" smtClean="0"/>
              <a:t>更</a:t>
            </a:r>
            <a:r>
              <a:rPr lang="zh-TW" altLang="zh-TW" dirty="0"/>
              <a:t>適當地反映了助理護士</a:t>
            </a:r>
            <a:r>
              <a:rPr lang="zh-TW" altLang="zh-TW" dirty="0" smtClean="0"/>
              <a:t>的。從</a:t>
            </a:r>
            <a:r>
              <a:rPr lang="en-US" altLang="zh-TW" dirty="0" smtClean="0"/>
              <a:t>KSAs</a:t>
            </a:r>
            <a:r>
              <a:rPr lang="zh-TW" altLang="zh-TW" dirty="0"/>
              <a:t>加權內容大綱被判定為更貼近助理護士</a:t>
            </a:r>
            <a:r>
              <a:rPr lang="zh-TW" altLang="zh-TW" dirty="0" smtClean="0"/>
              <a:t>工作和</a:t>
            </a:r>
            <a:r>
              <a:rPr lang="zh-TW" altLang="zh-TW" dirty="0"/>
              <a:t>更適合作為認證考試的基礎</a:t>
            </a:r>
            <a:r>
              <a:rPr lang="zh-TW" altLang="zh-TW" dirty="0" smtClean="0"/>
              <a:t>。</a:t>
            </a:r>
            <a:endParaRPr lang="en-US" altLang="zh-TW" dirty="0" smtClean="0"/>
          </a:p>
          <a:p>
            <a:r>
              <a:rPr lang="zh-TW" altLang="zh-TW" dirty="0"/>
              <a:t>委員</a:t>
            </a:r>
            <a:r>
              <a:rPr lang="zh-TW" altLang="zh-TW" dirty="0" smtClean="0"/>
              <a:t>會</a:t>
            </a:r>
            <a:r>
              <a:rPr lang="zh-TW" altLang="en-US" dirty="0" smtClean="0"/>
              <a:t>同意，</a:t>
            </a:r>
            <a:r>
              <a:rPr lang="zh-TW" altLang="zh-TW" dirty="0" smtClean="0"/>
              <a:t>根據</a:t>
            </a:r>
            <a:r>
              <a:rPr lang="zh-TW" altLang="zh-TW" dirty="0"/>
              <a:t>測試內容的類別</a:t>
            </a:r>
            <a:r>
              <a:rPr lang="zh-TW" altLang="zh-TW" dirty="0" smtClean="0"/>
              <a:t>進行</a:t>
            </a:r>
            <a:r>
              <a:rPr lang="en-US" altLang="zh-TW" dirty="0"/>
              <a:t>KSAs</a:t>
            </a:r>
            <a:r>
              <a:rPr lang="zh-TW" altLang="zh-TW" dirty="0" smtClean="0"/>
              <a:t>分類</a:t>
            </a:r>
            <a:r>
              <a:rPr lang="zh-TW" altLang="en-US" dirty="0" smtClean="0"/>
              <a:t>，</a:t>
            </a:r>
            <a:r>
              <a:rPr lang="zh-TW" altLang="zh-TW" dirty="0" smtClean="0"/>
              <a:t>比</a:t>
            </a:r>
            <a:r>
              <a:rPr lang="zh-TW" altLang="zh-TW" dirty="0"/>
              <a:t>任務分類更加精確，</a:t>
            </a:r>
            <a:r>
              <a:rPr lang="zh-TW" altLang="zh-TW" dirty="0" smtClean="0"/>
              <a:t>因為不同</a:t>
            </a:r>
            <a:r>
              <a:rPr lang="zh-TW" altLang="zh-TW" dirty="0"/>
              <a:t>的測試內容區域</a:t>
            </a:r>
            <a:r>
              <a:rPr lang="zh-TW" altLang="zh-TW" dirty="0" smtClean="0"/>
              <a:t>執行任務</a:t>
            </a:r>
            <a:r>
              <a:rPr lang="zh-TW" altLang="en-US" dirty="0" smtClean="0"/>
              <a:t>時，</a:t>
            </a:r>
            <a:r>
              <a:rPr lang="zh-TW" altLang="zh-TW" dirty="0" smtClean="0"/>
              <a:t>可能</a:t>
            </a:r>
            <a:r>
              <a:rPr lang="zh-TW" altLang="zh-TW" dirty="0"/>
              <a:t>需要多個知識</a:t>
            </a:r>
            <a:r>
              <a:rPr lang="en-US" altLang="zh-TW" dirty="0"/>
              <a:t>/</a:t>
            </a:r>
            <a:r>
              <a:rPr lang="zh-TW" altLang="zh-TW" dirty="0" smtClean="0"/>
              <a:t>技能。</a:t>
            </a:r>
            <a:endParaRPr lang="zh-TW" altLang="en-US" dirty="0"/>
          </a:p>
        </p:txBody>
      </p:sp>
    </p:spTree>
    <p:extLst>
      <p:ext uri="{BB962C8B-B14F-4D97-AF65-F5344CB8AC3E}">
        <p14:creationId xmlns:p14="http://schemas.microsoft.com/office/powerpoint/2010/main" val="3767802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目的、方式</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目的：</a:t>
            </a:r>
            <a:r>
              <a:rPr lang="zh-TW" altLang="zh-TW" dirty="0" smtClean="0"/>
              <a:t>執照</a:t>
            </a:r>
            <a:r>
              <a:rPr lang="zh-TW" altLang="zh-TW" dirty="0"/>
              <a:t>和認證考試</a:t>
            </a:r>
            <a:r>
              <a:rPr lang="zh-TW" altLang="zh-TW" dirty="0" smtClean="0"/>
              <a:t>的發</a:t>
            </a:r>
            <a:r>
              <a:rPr lang="zh-TW" altLang="en-US" dirty="0"/>
              <a:t>展</a:t>
            </a:r>
            <a:r>
              <a:rPr lang="zh-TW" altLang="zh-TW" dirty="0" smtClean="0"/>
              <a:t>，</a:t>
            </a:r>
            <a:r>
              <a:rPr lang="zh-TW" altLang="en-US" dirty="0" smtClean="0"/>
              <a:t>是為了</a:t>
            </a:r>
            <a:r>
              <a:rPr lang="zh-TW" altLang="zh-TW" dirty="0" smtClean="0"/>
              <a:t>確定</a:t>
            </a:r>
            <a:r>
              <a:rPr lang="zh-TW" altLang="zh-TW" dirty="0"/>
              <a:t>考生是否有知識有足夠的水平和技能</a:t>
            </a:r>
            <a:r>
              <a:rPr lang="zh-TW" altLang="zh-TW" dirty="0" smtClean="0"/>
              <a:t>，</a:t>
            </a:r>
            <a:r>
              <a:rPr lang="zh-TW" altLang="en-US" dirty="0" smtClean="0"/>
              <a:t>能</a:t>
            </a:r>
            <a:r>
              <a:rPr lang="zh-TW" altLang="zh-TW" dirty="0" smtClean="0"/>
              <a:t>勝任他們</a:t>
            </a:r>
            <a:r>
              <a:rPr lang="zh-TW" altLang="zh-TW" dirty="0"/>
              <a:t>的</a:t>
            </a:r>
            <a:r>
              <a:rPr lang="zh-TW" altLang="zh-TW" dirty="0" smtClean="0"/>
              <a:t>專業</a:t>
            </a:r>
            <a:r>
              <a:rPr lang="zh-TW" altLang="en-US" dirty="0"/>
              <a:t>。</a:t>
            </a:r>
            <a:endParaRPr lang="en-US" altLang="zh-TW" dirty="0" smtClean="0"/>
          </a:p>
          <a:p>
            <a:r>
              <a:rPr lang="zh-TW" altLang="en-US" dirty="0" smtClean="0"/>
              <a:t>方式：基於工作分析</a:t>
            </a:r>
            <a:r>
              <a:rPr lang="en-US" altLang="zh-TW" dirty="0" smtClean="0"/>
              <a:t>(job analysis)</a:t>
            </a:r>
            <a:r>
              <a:rPr lang="zh-TW" altLang="en-US" dirty="0" smtClean="0"/>
              <a:t>，最後做出通過／失敗的決定</a:t>
            </a:r>
            <a:endParaRPr lang="en-US" altLang="zh-TW" dirty="0" smtClean="0"/>
          </a:p>
          <a:p>
            <a:r>
              <a:rPr lang="zh-TW" altLang="en-US" dirty="0" smtClean="0"/>
              <a:t>為了</a:t>
            </a:r>
            <a:r>
              <a:rPr lang="zh-TW" altLang="zh-TW" dirty="0" smtClean="0"/>
              <a:t>定義執照和認證考試</a:t>
            </a:r>
            <a:r>
              <a:rPr lang="zh-TW" altLang="en-US" dirty="0" smtClean="0"/>
              <a:t>的</a:t>
            </a:r>
            <a:r>
              <a:rPr lang="zh-TW" altLang="zh-TW" dirty="0" smtClean="0"/>
              <a:t>測試</a:t>
            </a:r>
            <a:r>
              <a:rPr lang="zh-TW" altLang="en-US" dirty="0" smtClean="0"/>
              <a:t>的</a:t>
            </a:r>
            <a:r>
              <a:rPr lang="zh-TW" altLang="zh-TW" dirty="0" smtClean="0"/>
              <a:t>內容</a:t>
            </a:r>
            <a:r>
              <a:rPr lang="zh-TW" altLang="en-US" dirty="0" smtClean="0"/>
              <a:t>範圍</a:t>
            </a:r>
            <a:r>
              <a:rPr lang="zh-TW" altLang="zh-TW" dirty="0" smtClean="0"/>
              <a:t>，</a:t>
            </a:r>
            <a:r>
              <a:rPr lang="zh-TW" altLang="en-US" dirty="0" smtClean="0"/>
              <a:t>及</a:t>
            </a:r>
            <a:r>
              <a:rPr lang="zh-TW" altLang="zh-TW" dirty="0" smtClean="0"/>
              <a:t>制定</a:t>
            </a:r>
            <a:r>
              <a:rPr lang="zh-TW" altLang="zh-TW" dirty="0"/>
              <a:t>測試</a:t>
            </a:r>
            <a:r>
              <a:rPr lang="zh-TW" altLang="zh-TW" dirty="0" smtClean="0"/>
              <a:t>規範</a:t>
            </a:r>
            <a:r>
              <a:rPr lang="zh-TW" altLang="en-US" dirty="0" smtClean="0"/>
              <a:t>，工作分析通常會採取：</a:t>
            </a:r>
            <a:r>
              <a:rPr lang="zh-TW" altLang="zh-TW" dirty="0" smtClean="0"/>
              <a:t>任務</a:t>
            </a:r>
            <a:r>
              <a:rPr lang="zh-TW" altLang="zh-TW" dirty="0"/>
              <a:t>清單</a:t>
            </a:r>
            <a:r>
              <a:rPr lang="zh-TW" altLang="zh-TW" dirty="0" smtClean="0"/>
              <a:t>問卷</a:t>
            </a:r>
            <a:r>
              <a:rPr lang="en-US" altLang="zh-TW" dirty="0" smtClean="0"/>
              <a:t>(</a:t>
            </a:r>
            <a:r>
              <a:rPr lang="en-US" altLang="zh-TW" dirty="0"/>
              <a:t>a task inventory</a:t>
            </a:r>
            <a:r>
              <a:rPr lang="en-US" altLang="zh-TW" dirty="0" smtClean="0"/>
              <a:t>)</a:t>
            </a:r>
            <a:endParaRPr lang="zh-TW" altLang="en-US" dirty="0"/>
          </a:p>
        </p:txBody>
      </p:sp>
    </p:spTree>
    <p:extLst>
      <p:ext uri="{BB962C8B-B14F-4D97-AF65-F5344CB8AC3E}">
        <p14:creationId xmlns:p14="http://schemas.microsoft.com/office/powerpoint/2010/main" val="1605781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例</a:t>
            </a:r>
            <a:r>
              <a:rPr lang="en-US" altLang="zh-TW" dirty="0" smtClean="0"/>
              <a:t>2</a:t>
            </a:r>
            <a:r>
              <a:rPr lang="zh-TW" altLang="en-US" smtClean="0"/>
              <a:t>：</a:t>
            </a:r>
            <a:r>
              <a:rPr lang="zh-TW" altLang="zh-TW" smtClean="0"/>
              <a:t>房地產</a:t>
            </a:r>
            <a:r>
              <a:rPr lang="zh-TW" altLang="zh-TW" dirty="0"/>
              <a:t>執業資格考試</a:t>
            </a:r>
            <a:endParaRPr lang="zh-TW" altLang="en-US" dirty="0"/>
          </a:p>
        </p:txBody>
      </p:sp>
      <p:sp>
        <p:nvSpPr>
          <p:cNvPr id="3" name="內容版面配置區 2"/>
          <p:cNvSpPr>
            <a:spLocks noGrp="1"/>
          </p:cNvSpPr>
          <p:nvPr>
            <p:ph idx="1"/>
          </p:nvPr>
        </p:nvSpPr>
        <p:spPr/>
        <p:txBody>
          <a:bodyPr/>
          <a:lstStyle/>
          <a:p>
            <a:r>
              <a:rPr lang="zh-TW" altLang="zh-TW" dirty="0"/>
              <a:t>國家</a:t>
            </a:r>
            <a:r>
              <a:rPr lang="zh-TW" altLang="zh-TW" dirty="0" smtClean="0"/>
              <a:t>委員會</a:t>
            </a:r>
            <a:r>
              <a:rPr lang="zh-TW" altLang="en-US" dirty="0" smtClean="0"/>
              <a:t>決定</a:t>
            </a:r>
            <a:r>
              <a:rPr lang="en-US" altLang="zh-TW" dirty="0" smtClean="0"/>
              <a:t>67</a:t>
            </a:r>
            <a:r>
              <a:rPr lang="zh-TW" altLang="en-US" dirty="0" smtClean="0"/>
              <a:t>個任務</a:t>
            </a:r>
            <a:endParaRPr lang="en-US" altLang="zh-TW" dirty="0" smtClean="0"/>
          </a:p>
          <a:p>
            <a:r>
              <a:rPr lang="zh-TW" altLang="zh-TW" dirty="0"/>
              <a:t>收集任務的調查數據，反映其相對重要性單一的複合權重的</a:t>
            </a:r>
            <a:r>
              <a:rPr lang="zh-TW" altLang="zh-TW" dirty="0" smtClean="0"/>
              <a:t>任務</a:t>
            </a:r>
            <a:r>
              <a:rPr lang="zh-TW" altLang="en-US" dirty="0" smtClean="0"/>
              <a:t>，通過</a:t>
            </a:r>
            <a:r>
              <a:rPr lang="zh-TW" altLang="zh-TW" dirty="0" smtClean="0"/>
              <a:t>多</a:t>
            </a:r>
            <a:r>
              <a:rPr lang="zh-TW" altLang="zh-TW" dirty="0"/>
              <a:t>面</a:t>
            </a:r>
            <a:r>
              <a:rPr lang="en-US" altLang="zh-TW" dirty="0" err="1"/>
              <a:t>Rasch</a:t>
            </a:r>
            <a:r>
              <a:rPr lang="zh-TW" altLang="zh-TW" dirty="0"/>
              <a:t>模型</a:t>
            </a:r>
            <a:r>
              <a:rPr lang="zh-TW" altLang="zh-TW" dirty="0" smtClean="0"/>
              <a:t>（</a:t>
            </a:r>
            <a:r>
              <a:rPr lang="en-US" altLang="zh-TW" dirty="0" smtClean="0"/>
              <a:t>FACETS</a:t>
            </a:r>
            <a:r>
              <a:rPr lang="zh-TW" altLang="zh-TW" dirty="0" smtClean="0"/>
              <a:t>）</a:t>
            </a:r>
            <a:endParaRPr lang="en-US" altLang="zh-TW" dirty="0" smtClean="0"/>
          </a:p>
          <a:p>
            <a:r>
              <a:rPr lang="zh-TW" altLang="en-US" dirty="0" smtClean="0"/>
              <a:t>結果生成</a:t>
            </a:r>
            <a:r>
              <a:rPr lang="en-US" altLang="zh-TW" dirty="0" smtClean="0"/>
              <a:t>125</a:t>
            </a:r>
            <a:r>
              <a:rPr lang="zh-TW" altLang="en-US" dirty="0" smtClean="0"/>
              <a:t>個</a:t>
            </a:r>
            <a:r>
              <a:rPr lang="en-US" altLang="zh-TW" dirty="0" smtClean="0"/>
              <a:t>KSAs</a:t>
            </a:r>
            <a:r>
              <a:rPr lang="zh-TW" altLang="zh-TW" dirty="0" smtClean="0"/>
              <a:t>清單</a:t>
            </a:r>
            <a:endParaRPr lang="en-US" altLang="zh-TW" dirty="0" smtClean="0"/>
          </a:p>
          <a:p>
            <a:r>
              <a:rPr lang="zh-TW" altLang="en-US" dirty="0" smtClean="0"/>
              <a:t>將</a:t>
            </a:r>
            <a:r>
              <a:rPr lang="zh-TW" altLang="zh-TW" dirty="0" smtClean="0"/>
              <a:t>任務</a:t>
            </a:r>
            <a:r>
              <a:rPr lang="zh-TW" altLang="zh-TW" dirty="0"/>
              <a:t>的權重轉化為</a:t>
            </a:r>
            <a:r>
              <a:rPr lang="en-US" altLang="zh-TW" dirty="0" smtClean="0"/>
              <a:t>KSA</a:t>
            </a:r>
            <a:r>
              <a:rPr lang="zh-TW" altLang="en-US" dirty="0" smtClean="0"/>
              <a:t>權重</a:t>
            </a:r>
            <a:endParaRPr lang="en-US" altLang="zh-TW" dirty="0" smtClean="0"/>
          </a:p>
          <a:p>
            <a:r>
              <a:rPr lang="zh-TW" altLang="zh-TW" dirty="0"/>
              <a:t>最後</a:t>
            </a:r>
            <a:r>
              <a:rPr lang="en-US" altLang="zh-TW" dirty="0"/>
              <a:t>KSA</a:t>
            </a:r>
            <a:r>
              <a:rPr lang="zh-TW" altLang="zh-TW" dirty="0"/>
              <a:t>權重既反映任務的權重</a:t>
            </a:r>
            <a:r>
              <a:rPr lang="zh-TW" altLang="zh-TW" dirty="0" smtClean="0"/>
              <a:t>，</a:t>
            </a:r>
            <a:r>
              <a:rPr lang="zh-TW" altLang="en-US" dirty="0"/>
              <a:t>也反映</a:t>
            </a:r>
            <a:r>
              <a:rPr lang="zh-TW" altLang="zh-TW" dirty="0" smtClean="0"/>
              <a:t>鏈</a:t>
            </a:r>
            <a:r>
              <a:rPr lang="zh-TW" altLang="zh-TW" dirty="0"/>
              <a:t>接任務的</a:t>
            </a:r>
            <a:r>
              <a:rPr lang="en-US" altLang="zh-TW" dirty="0"/>
              <a:t>KSA</a:t>
            </a:r>
            <a:r>
              <a:rPr lang="zh-TW" altLang="zh-TW" dirty="0"/>
              <a:t>排名。</a:t>
            </a:r>
            <a:endParaRPr lang="zh-TW" altLang="en-US" dirty="0"/>
          </a:p>
        </p:txBody>
      </p:sp>
    </p:spTree>
    <p:extLst>
      <p:ext uri="{BB962C8B-B14F-4D97-AF65-F5344CB8AC3E}">
        <p14:creationId xmlns:p14="http://schemas.microsoft.com/office/powerpoint/2010/main" val="177631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表</a:t>
            </a:r>
            <a:r>
              <a:rPr lang="en-US" altLang="zh-TW" dirty="0" smtClean="0"/>
              <a:t>3</a:t>
            </a:r>
            <a:r>
              <a:rPr lang="zh-TW" altLang="en-US" dirty="0" smtClean="0"/>
              <a:t>：</a:t>
            </a:r>
            <a:r>
              <a:rPr lang="zh-TW" altLang="zh-TW" dirty="0"/>
              <a:t>兩個加權內容的</a:t>
            </a:r>
            <a:r>
              <a:rPr lang="zh-TW" altLang="zh-TW" dirty="0" smtClean="0"/>
              <a:t>輪廓</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99" y="2739492"/>
            <a:ext cx="8272819" cy="2489707"/>
          </a:xfrm>
        </p:spPr>
      </p:pic>
    </p:spTree>
    <p:extLst>
      <p:ext uri="{BB962C8B-B14F-4D97-AF65-F5344CB8AC3E}">
        <p14:creationId xmlns:p14="http://schemas.microsoft.com/office/powerpoint/2010/main" val="997262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總結</a:t>
            </a:r>
            <a:endParaRPr lang="zh-TW" altLang="en-US" dirty="0"/>
          </a:p>
        </p:txBody>
      </p:sp>
      <p:sp>
        <p:nvSpPr>
          <p:cNvPr id="3" name="內容版面配置區 2"/>
          <p:cNvSpPr>
            <a:spLocks noGrp="1"/>
          </p:cNvSpPr>
          <p:nvPr>
            <p:ph idx="1"/>
          </p:nvPr>
        </p:nvSpPr>
        <p:spPr/>
        <p:txBody>
          <a:bodyPr>
            <a:normAutofit/>
          </a:bodyPr>
          <a:lstStyle/>
          <a:p>
            <a:r>
              <a:rPr lang="zh-TW" altLang="zh-TW" dirty="0"/>
              <a:t>工作</a:t>
            </a:r>
            <a:r>
              <a:rPr lang="zh-TW" altLang="zh-TW" dirty="0" smtClean="0"/>
              <a:t>分析</a:t>
            </a:r>
            <a:r>
              <a:rPr lang="zh-TW" altLang="en-US" dirty="0"/>
              <a:t>可</a:t>
            </a:r>
            <a:r>
              <a:rPr lang="zh-TW" altLang="en-US" dirty="0" smtClean="0"/>
              <a:t>提供</a:t>
            </a:r>
            <a:r>
              <a:rPr lang="zh-TW" altLang="zh-TW" dirty="0"/>
              <a:t>內容關聯效</a:t>
            </a:r>
            <a:r>
              <a:rPr lang="zh-TW" altLang="zh-TW" dirty="0" smtClean="0"/>
              <a:t>度</a:t>
            </a:r>
            <a:r>
              <a:rPr lang="zh-TW" altLang="en-US" dirty="0" smtClean="0"/>
              <a:t>的證據</a:t>
            </a:r>
            <a:endParaRPr lang="en-US" altLang="zh-TW" dirty="0" smtClean="0"/>
          </a:p>
          <a:p>
            <a:r>
              <a:rPr lang="zh-TW" altLang="zh-TW" dirty="0"/>
              <a:t>本文主張建立工作分析的結果，當它是不實際的直接</a:t>
            </a:r>
            <a:r>
              <a:rPr lang="zh-TW" altLang="zh-TW" dirty="0" smtClean="0"/>
              <a:t>測試</a:t>
            </a:r>
            <a:r>
              <a:rPr lang="zh-TW" altLang="en-US" dirty="0" smtClean="0"/>
              <a:t>時，用</a:t>
            </a:r>
            <a:r>
              <a:rPr lang="en-US" altLang="zh-TW" dirty="0" smtClean="0"/>
              <a:t>KSAs</a:t>
            </a:r>
            <a:r>
              <a:rPr lang="zh-TW" altLang="en-US" dirty="0" smtClean="0"/>
              <a:t>來達成</a:t>
            </a:r>
            <a:r>
              <a:rPr lang="zh-TW" altLang="zh-TW" dirty="0" smtClean="0"/>
              <a:t>工作</a:t>
            </a:r>
            <a:r>
              <a:rPr lang="zh-TW" altLang="zh-TW" dirty="0"/>
              <a:t>任務測試項目之間的</a:t>
            </a:r>
            <a:r>
              <a:rPr lang="zh-TW" altLang="zh-TW" dirty="0" smtClean="0"/>
              <a:t>聯繫</a:t>
            </a:r>
            <a:endParaRPr lang="en-US" altLang="zh-TW" dirty="0" smtClean="0"/>
          </a:p>
          <a:p>
            <a:r>
              <a:rPr lang="zh-TW" altLang="en-US" dirty="0" smtClean="0"/>
              <a:t>本文例子是職業教育的例子，但也適用於</a:t>
            </a:r>
            <a:r>
              <a:rPr lang="zh-TW" altLang="zh-TW" dirty="0"/>
              <a:t>教師資格</a:t>
            </a:r>
            <a:r>
              <a:rPr lang="zh-TW" altLang="zh-TW" dirty="0" smtClean="0"/>
              <a:t>審查</a:t>
            </a:r>
            <a:r>
              <a:rPr lang="zh-TW" altLang="en-US" dirty="0" smtClean="0"/>
              <a:t>。</a:t>
            </a:r>
            <a:endParaRPr lang="en-US" altLang="zh-TW" dirty="0" smtClean="0"/>
          </a:p>
          <a:p>
            <a:r>
              <a:rPr lang="zh-TW" altLang="en-US" dirty="0" smtClean="0"/>
              <a:t>本文重點雖然在</a:t>
            </a:r>
            <a:r>
              <a:rPr lang="zh-TW" altLang="zh-TW" dirty="0"/>
              <a:t>建立工作內容和測試內容之間的</a:t>
            </a:r>
            <a:r>
              <a:rPr lang="zh-TW" altLang="zh-TW" dirty="0" smtClean="0"/>
              <a:t>有效</a:t>
            </a:r>
            <a:r>
              <a:rPr lang="zh-TW" altLang="en-US" dirty="0" smtClean="0"/>
              <a:t>性，但此</a:t>
            </a:r>
            <a:r>
              <a:rPr lang="zh-TW" altLang="zh-TW" dirty="0" smtClean="0"/>
              <a:t>框架</a:t>
            </a:r>
            <a:r>
              <a:rPr lang="zh-TW" altLang="en-US" dirty="0" smtClean="0"/>
              <a:t>也適用於</a:t>
            </a:r>
            <a:r>
              <a:rPr lang="zh-TW" altLang="zh-TW" dirty="0" smtClean="0"/>
              <a:t>學生考試</a:t>
            </a:r>
            <a:r>
              <a:rPr lang="zh-TW" altLang="zh-TW" dirty="0"/>
              <a:t>的</a:t>
            </a:r>
            <a:r>
              <a:rPr lang="zh-TW" altLang="zh-TW" dirty="0" smtClean="0"/>
              <a:t>發展</a:t>
            </a:r>
            <a:r>
              <a:rPr lang="zh-TW" altLang="en-US" dirty="0" smtClean="0"/>
              <a:t>。</a:t>
            </a:r>
            <a:endParaRPr lang="zh-TW" altLang="en-US" dirty="0"/>
          </a:p>
        </p:txBody>
      </p:sp>
    </p:spTree>
    <p:extLst>
      <p:ext uri="{BB962C8B-B14F-4D97-AF65-F5344CB8AC3E}">
        <p14:creationId xmlns:p14="http://schemas.microsoft.com/office/powerpoint/2010/main" val="10703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t>任務清單問卷</a:t>
            </a:r>
            <a:r>
              <a:rPr lang="en-US" altLang="zh-TW" dirty="0" smtClean="0"/>
              <a:t>(a task inventory)</a:t>
            </a:r>
            <a:endParaRPr lang="zh-TW" altLang="en-US" dirty="0"/>
          </a:p>
        </p:txBody>
      </p:sp>
      <p:sp>
        <p:nvSpPr>
          <p:cNvPr id="3" name="內容版面配置區 2"/>
          <p:cNvSpPr>
            <a:spLocks noGrp="1"/>
          </p:cNvSpPr>
          <p:nvPr>
            <p:ph idx="1"/>
          </p:nvPr>
        </p:nvSpPr>
        <p:spPr/>
        <p:txBody>
          <a:bodyPr>
            <a:normAutofit fontScale="92500"/>
          </a:bodyPr>
          <a:lstStyle/>
          <a:p>
            <a:pPr marL="514350" indent="-514350">
              <a:buFont typeface="+mj-lt"/>
              <a:buAutoNum type="arabicPeriod"/>
            </a:pPr>
            <a:r>
              <a:rPr lang="zh-TW" altLang="en-US" dirty="0" smtClean="0"/>
              <a:t>詢問專家</a:t>
            </a:r>
            <a:r>
              <a:rPr lang="en-US" altLang="zh-TW" dirty="0" smtClean="0"/>
              <a:t>subject </a:t>
            </a:r>
            <a:r>
              <a:rPr lang="en-US" altLang="zh-TW" dirty="0"/>
              <a:t>matter experts (SMEs</a:t>
            </a:r>
            <a:r>
              <a:rPr lang="en-US" altLang="zh-TW" dirty="0" smtClean="0"/>
              <a:t>)</a:t>
            </a:r>
            <a:r>
              <a:rPr lang="zh-TW" altLang="en-US" dirty="0" smtClean="0"/>
              <a:t>，以確定工作任務清單、</a:t>
            </a:r>
            <a:r>
              <a:rPr lang="zh-TW" altLang="zh-TW" dirty="0"/>
              <a:t>確定了專業的測試</a:t>
            </a:r>
            <a:r>
              <a:rPr lang="zh-TW" altLang="zh-TW" dirty="0" smtClean="0"/>
              <a:t>內容</a:t>
            </a:r>
            <a:r>
              <a:rPr lang="zh-TW" altLang="en-US" dirty="0" smtClean="0"/>
              <a:t>範圍</a:t>
            </a:r>
            <a:endParaRPr lang="en-US" altLang="zh-TW" dirty="0" smtClean="0"/>
          </a:p>
          <a:p>
            <a:pPr marL="514350" indent="-514350">
              <a:buFont typeface="+mj-lt"/>
              <a:buAutoNum type="arabicPeriod"/>
            </a:pPr>
            <a:r>
              <a:rPr lang="zh-TW" altLang="en-US" dirty="0" smtClean="0"/>
              <a:t>使用調查問卷清單，來發展任務</a:t>
            </a:r>
            <a:r>
              <a:rPr lang="en-US" altLang="zh-TW" dirty="0" smtClean="0"/>
              <a:t>/</a:t>
            </a:r>
            <a:r>
              <a:rPr lang="zh-TW" altLang="en-US" dirty="0" smtClean="0"/>
              <a:t>活動。</a:t>
            </a:r>
            <a:endParaRPr lang="en-US" altLang="zh-TW" dirty="0" smtClean="0"/>
          </a:p>
          <a:p>
            <a:pPr marL="514350" indent="-514350">
              <a:buFont typeface="+mj-lt"/>
              <a:buAutoNum type="arabicPeriod"/>
            </a:pPr>
            <a:r>
              <a:rPr lang="zh-TW" altLang="en-US" dirty="0" smtClean="0"/>
              <a:t>從專業人員中</a:t>
            </a:r>
            <a:r>
              <a:rPr lang="zh-TW" altLang="zh-TW" dirty="0" smtClean="0"/>
              <a:t>選擇</a:t>
            </a:r>
            <a:r>
              <a:rPr lang="zh-TW" altLang="zh-TW" dirty="0"/>
              <a:t>的代表性</a:t>
            </a:r>
            <a:r>
              <a:rPr lang="zh-TW" altLang="zh-TW" dirty="0" smtClean="0"/>
              <a:t>樣本</a:t>
            </a:r>
            <a:r>
              <a:rPr lang="zh-TW" altLang="en-US" dirty="0" smtClean="0"/>
              <a:t>，以回應問卷</a:t>
            </a:r>
            <a:endParaRPr lang="en-US" altLang="zh-TW" dirty="0" smtClean="0"/>
          </a:p>
          <a:p>
            <a:pPr marL="514350" indent="-514350">
              <a:buFont typeface="+mj-lt"/>
              <a:buAutoNum type="arabicPeriod"/>
            </a:pPr>
            <a:r>
              <a:rPr lang="zh-TW" altLang="en-US" dirty="0" smtClean="0"/>
              <a:t>由受訪者評價任務中的每個面向</a:t>
            </a:r>
            <a:endParaRPr lang="en-US" altLang="zh-TW" dirty="0" smtClean="0"/>
          </a:p>
          <a:p>
            <a:pPr marL="514350" indent="-514350">
              <a:buFont typeface="+mj-lt"/>
              <a:buAutoNum type="arabicPeriod"/>
            </a:pPr>
            <a:r>
              <a:rPr lang="zh-TW" altLang="en-US" dirty="0" smtClean="0"/>
              <a:t>分析問卷資料、決定任務的重要性</a:t>
            </a:r>
            <a:endParaRPr lang="en-US" altLang="zh-TW" dirty="0" smtClean="0"/>
          </a:p>
          <a:p>
            <a:pPr marL="514350" indent="-514350">
              <a:buFont typeface="+mj-lt"/>
              <a:buAutoNum type="arabicPeriod"/>
            </a:pPr>
            <a:r>
              <a:rPr lang="zh-TW" altLang="en-US" dirty="0" smtClean="0"/>
              <a:t>使用結果量化措施來決定任務內容的權重</a:t>
            </a:r>
            <a:endParaRPr lang="zh-TW" altLang="en-US" dirty="0"/>
          </a:p>
        </p:txBody>
      </p:sp>
    </p:spTree>
    <p:extLst>
      <p:ext uri="{BB962C8B-B14F-4D97-AF65-F5344CB8AC3E}">
        <p14:creationId xmlns:p14="http://schemas.microsoft.com/office/powerpoint/2010/main" val="1598224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10000"/>
          </a:bodyPr>
          <a:lstStyle/>
          <a:p>
            <a:r>
              <a:rPr lang="zh-TW" altLang="zh-TW" dirty="0"/>
              <a:t>任務清單</a:t>
            </a:r>
            <a:r>
              <a:rPr lang="zh-TW" altLang="zh-TW" dirty="0" smtClean="0"/>
              <a:t>方法</a:t>
            </a:r>
            <a:r>
              <a:rPr lang="zh-TW" altLang="en-US" dirty="0" smtClean="0"/>
              <a:t>是</a:t>
            </a:r>
            <a:r>
              <a:rPr lang="zh-TW" altLang="zh-TW" dirty="0" smtClean="0"/>
              <a:t>工作分析</a:t>
            </a:r>
            <a:r>
              <a:rPr lang="zh-TW" altLang="en-US" dirty="0" smtClean="0"/>
              <a:t>最常見的方式</a:t>
            </a:r>
            <a:r>
              <a:rPr lang="zh-TW" altLang="zh-TW" dirty="0" smtClean="0"/>
              <a:t>，</a:t>
            </a:r>
            <a:r>
              <a:rPr lang="zh-TW" altLang="zh-TW" dirty="0"/>
              <a:t>主要是因為它可以提供</a:t>
            </a:r>
            <a:r>
              <a:rPr lang="zh-TW" altLang="zh-TW" dirty="0" smtClean="0"/>
              <a:t>直接</a:t>
            </a:r>
            <a:r>
              <a:rPr lang="zh-TW" altLang="en-US" dirty="0" smtClean="0"/>
              <a:t>獲得</a:t>
            </a:r>
            <a:r>
              <a:rPr lang="zh-TW" altLang="zh-TW" dirty="0" smtClean="0"/>
              <a:t>與</a:t>
            </a:r>
            <a:r>
              <a:rPr lang="zh-TW" altLang="zh-TW" dirty="0"/>
              <a:t>工作相關</a:t>
            </a:r>
            <a:r>
              <a:rPr lang="zh-TW" altLang="zh-TW" dirty="0" smtClean="0"/>
              <a:t>的</a:t>
            </a:r>
            <a:r>
              <a:rPr lang="zh-TW" altLang="en-US" dirty="0" smtClean="0"/>
              <a:t>資訊。</a:t>
            </a:r>
            <a:endParaRPr lang="en-US" altLang="zh-TW" dirty="0" smtClean="0"/>
          </a:p>
          <a:p>
            <a:r>
              <a:rPr lang="zh-TW" altLang="en-US" dirty="0" smtClean="0"/>
              <a:t>許多證照考試還是標準化測驗：</a:t>
            </a:r>
            <a:r>
              <a:rPr lang="zh-TW" altLang="zh-TW" dirty="0" smtClean="0"/>
              <a:t>因為內容</a:t>
            </a:r>
            <a:r>
              <a:rPr lang="zh-TW" altLang="en-US" dirty="0" smtClean="0"/>
              <a:t>涵</a:t>
            </a:r>
            <a:r>
              <a:rPr lang="zh-TW" altLang="zh-TW" dirty="0" smtClean="0"/>
              <a:t>蓋廣泛</a:t>
            </a:r>
            <a:r>
              <a:rPr lang="zh-TW" altLang="en-US" dirty="0" smtClean="0"/>
              <a:t>、</a:t>
            </a:r>
            <a:r>
              <a:rPr lang="zh-TW" altLang="zh-TW" dirty="0" smtClean="0"/>
              <a:t>高</a:t>
            </a:r>
            <a:r>
              <a:rPr lang="zh-TW" altLang="en-US" dirty="0" smtClean="0"/>
              <a:t>度</a:t>
            </a:r>
            <a:r>
              <a:rPr lang="zh-TW" altLang="zh-TW" dirty="0" smtClean="0"/>
              <a:t>可靠格式</a:t>
            </a:r>
            <a:r>
              <a:rPr lang="zh-TW" altLang="en-US" dirty="0" smtClean="0"/>
              <a:t>、</a:t>
            </a:r>
            <a:r>
              <a:rPr lang="zh-TW" altLang="zh-TW" dirty="0" smtClean="0"/>
              <a:t>客觀</a:t>
            </a:r>
            <a:r>
              <a:rPr lang="zh-TW" altLang="zh-TW" dirty="0"/>
              <a:t>的評分，且成本</a:t>
            </a:r>
            <a:r>
              <a:rPr lang="zh-TW" altLang="zh-TW" dirty="0" smtClean="0"/>
              <a:t>低</a:t>
            </a:r>
            <a:r>
              <a:rPr lang="zh-TW" altLang="en-US" dirty="0" smtClean="0"/>
              <a:t>等優點，通常採選擇題的紙筆測驗或電腦測驗形式。</a:t>
            </a:r>
            <a:endParaRPr lang="en-US" altLang="zh-TW" dirty="0" smtClean="0"/>
          </a:p>
          <a:p>
            <a:r>
              <a:rPr lang="zh-TW" altLang="zh-TW" dirty="0"/>
              <a:t>對於一些複雜的或技術性很強的行業（如醫療行業</a:t>
            </a:r>
            <a:r>
              <a:rPr lang="zh-TW" altLang="zh-TW" dirty="0" smtClean="0"/>
              <a:t>）</a:t>
            </a:r>
            <a:r>
              <a:rPr lang="zh-TW" altLang="en-US" dirty="0" smtClean="0"/>
              <a:t>，則採用</a:t>
            </a:r>
            <a:r>
              <a:rPr lang="zh-TW" altLang="zh-TW" dirty="0"/>
              <a:t>另一種</a:t>
            </a:r>
            <a:r>
              <a:rPr lang="zh-TW" altLang="zh-TW" dirty="0" smtClean="0"/>
              <a:t>測試</a:t>
            </a:r>
            <a:r>
              <a:rPr lang="zh-TW" altLang="en-US" dirty="0" smtClean="0"/>
              <a:t>形</a:t>
            </a:r>
            <a:r>
              <a:rPr lang="zh-TW" altLang="zh-TW" dirty="0" smtClean="0"/>
              <a:t>式</a:t>
            </a:r>
            <a:r>
              <a:rPr lang="zh-TW" altLang="en-US" dirty="0" smtClean="0"/>
              <a:t>，如</a:t>
            </a:r>
            <a:r>
              <a:rPr lang="en-US" altLang="zh-TW" dirty="0" smtClean="0"/>
              <a:t>performance-based assessment</a:t>
            </a:r>
            <a:r>
              <a:rPr lang="zh-TW" altLang="en-US" dirty="0" smtClean="0"/>
              <a:t>以探測其專業能力</a:t>
            </a:r>
            <a:endParaRPr lang="zh-TW" altLang="en-US" dirty="0"/>
          </a:p>
        </p:txBody>
      </p:sp>
    </p:spTree>
    <p:extLst>
      <p:ext uri="{BB962C8B-B14F-4D97-AF65-F5344CB8AC3E}">
        <p14:creationId xmlns:p14="http://schemas.microsoft.com/office/powerpoint/2010/main" val="1957255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不過，標準化選擇題筆試通常還是包括在資格認證的程序中，以評估所需的專業能力表現的基本知識。</a:t>
            </a:r>
            <a:endParaRPr lang="en-US" altLang="zh-TW" dirty="0" smtClean="0"/>
          </a:p>
          <a:p>
            <a:r>
              <a:rPr lang="zh-TW" altLang="en-US" dirty="0" smtClean="0"/>
              <a:t>因此，這通常是測得執行此任務所需要知識、技術、能力，而非工作任務本身。</a:t>
            </a:r>
            <a:endParaRPr lang="en-US" altLang="zh-TW" dirty="0" smtClean="0"/>
          </a:p>
          <a:p>
            <a:r>
              <a:rPr lang="zh-TW" altLang="en-US" dirty="0" smtClean="0"/>
              <a:t>表</a:t>
            </a:r>
            <a:r>
              <a:rPr lang="en-US" altLang="zh-TW" dirty="0" smtClean="0"/>
              <a:t>1</a:t>
            </a:r>
            <a:r>
              <a:rPr lang="zh-TW" altLang="zh-TW" dirty="0"/>
              <a:t>提供了一個工作任務調查的作業中的分析和所需的用於執行此任務的基本</a:t>
            </a:r>
            <a:r>
              <a:rPr lang="zh-TW" altLang="zh-TW" dirty="0" smtClean="0"/>
              <a:t>知識</a:t>
            </a:r>
            <a:endParaRPr lang="zh-TW" altLang="en-US" dirty="0"/>
          </a:p>
        </p:txBody>
      </p:sp>
      <p:pic>
        <p:nvPicPr>
          <p:cNvPr id="4" name="內容版面配置區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9" y="5229200"/>
            <a:ext cx="9081381" cy="1456780"/>
          </a:xfrm>
          <a:prstGeom prst="rect">
            <a:avLst/>
          </a:prstGeom>
        </p:spPr>
      </p:pic>
    </p:spTree>
    <p:extLst>
      <p:ext uri="{BB962C8B-B14F-4D97-AF65-F5344CB8AC3E}">
        <p14:creationId xmlns:p14="http://schemas.microsoft.com/office/powerpoint/2010/main" val="197837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knowledge, skill, and ability statements, KSAs</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雖然</a:t>
            </a:r>
            <a:r>
              <a:rPr lang="en-US" altLang="zh-TW" dirty="0"/>
              <a:t>task </a:t>
            </a:r>
            <a:r>
              <a:rPr lang="en-US" altLang="zh-TW" dirty="0" smtClean="0"/>
              <a:t>inventory questionnaire(</a:t>
            </a:r>
            <a:r>
              <a:rPr lang="zh-TW" altLang="en-US" dirty="0" smtClean="0"/>
              <a:t>任務清單問卷</a:t>
            </a:r>
            <a:r>
              <a:rPr lang="en-US" altLang="zh-TW" dirty="0" smtClean="0"/>
              <a:t>)</a:t>
            </a:r>
            <a:r>
              <a:rPr lang="zh-TW" altLang="en-US" dirty="0" smtClean="0"/>
              <a:t>可提供有關工作的資訊，以及為</a:t>
            </a:r>
            <a:r>
              <a:rPr lang="zh-TW" altLang="zh-TW" dirty="0"/>
              <a:t>資格認證</a:t>
            </a:r>
            <a:r>
              <a:rPr lang="zh-TW" altLang="zh-TW" dirty="0" smtClean="0"/>
              <a:t>考試</a:t>
            </a:r>
            <a:r>
              <a:rPr lang="zh-TW" altLang="en-US" dirty="0" smtClean="0"/>
              <a:t>的發展提供可靠的信效度，但是</a:t>
            </a:r>
            <a:r>
              <a:rPr lang="zh-TW" altLang="en-US" b="1" u="sng" dirty="0" smtClean="0"/>
              <a:t>考試內容與真實工作之間的連繫</a:t>
            </a:r>
            <a:r>
              <a:rPr lang="zh-TW" altLang="en-US" dirty="0" smtClean="0"/>
              <a:t>還是需要建立。</a:t>
            </a:r>
            <a:endParaRPr lang="en-US" altLang="zh-TW" dirty="0" smtClean="0"/>
          </a:p>
          <a:p>
            <a:r>
              <a:rPr lang="zh-TW" altLang="en-US" dirty="0" smtClean="0"/>
              <a:t>否則可能導致，考試成績不屬於</a:t>
            </a:r>
            <a:r>
              <a:rPr lang="zh-TW" altLang="zh-TW" dirty="0"/>
              <a:t>工作</a:t>
            </a:r>
            <a:r>
              <a:rPr lang="zh-TW" altLang="zh-TW" dirty="0" smtClean="0"/>
              <a:t>相關能力</a:t>
            </a:r>
            <a:r>
              <a:rPr lang="zh-TW" altLang="en-US" dirty="0" smtClean="0"/>
              <a:t>。</a:t>
            </a:r>
            <a:endParaRPr lang="en-US" altLang="zh-TW" dirty="0" smtClean="0"/>
          </a:p>
          <a:p>
            <a:r>
              <a:rPr lang="zh-TW" altLang="en-US" dirty="0" smtClean="0"/>
              <a:t>目前的研究皆建議：從知識、技巧與能力</a:t>
            </a:r>
            <a:r>
              <a:rPr lang="en-US" altLang="zh-TW" dirty="0" smtClean="0"/>
              <a:t> (knowledge, skill, and ability statements, KSAs)</a:t>
            </a:r>
            <a:r>
              <a:rPr lang="zh-TW" altLang="en-US" dirty="0" smtClean="0"/>
              <a:t>來建立考試規格，以直接連結</a:t>
            </a:r>
            <a:r>
              <a:rPr lang="zh-TW" altLang="zh-TW" dirty="0" smtClean="0"/>
              <a:t>工作分析調查作業活動</a:t>
            </a:r>
            <a:r>
              <a:rPr lang="zh-TW" altLang="en-US" dirty="0" smtClean="0"/>
              <a:t>。</a:t>
            </a:r>
            <a:endParaRPr lang="en-US" altLang="zh-TW" dirty="0" smtClean="0"/>
          </a:p>
          <a:p>
            <a:endParaRPr lang="zh-TW" altLang="en-US" dirty="0"/>
          </a:p>
        </p:txBody>
      </p:sp>
    </p:spTree>
    <p:extLst>
      <p:ext uri="{BB962C8B-B14F-4D97-AF65-F5344CB8AC3E}">
        <p14:creationId xmlns:p14="http://schemas.microsoft.com/office/powerpoint/2010/main" val="174874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Job Analysis for the Development</a:t>
            </a:r>
            <a:br>
              <a:rPr lang="en-US" altLang="zh-TW" b="1" dirty="0"/>
            </a:br>
            <a:r>
              <a:rPr lang="en-US" altLang="zh-TW" b="1" dirty="0"/>
              <a:t>of Credentialing Examinations</a:t>
            </a:r>
            <a:endParaRPr lang="zh-TW" altLang="en-US" dirty="0"/>
          </a:p>
        </p:txBody>
      </p:sp>
      <p:sp>
        <p:nvSpPr>
          <p:cNvPr id="3" name="內容版面配置區 2"/>
          <p:cNvSpPr>
            <a:spLocks noGrp="1"/>
          </p:cNvSpPr>
          <p:nvPr>
            <p:ph idx="1"/>
          </p:nvPr>
        </p:nvSpPr>
        <p:spPr/>
        <p:txBody>
          <a:bodyPr>
            <a:normAutofit lnSpcReduction="10000"/>
          </a:bodyPr>
          <a:lstStyle/>
          <a:p>
            <a:r>
              <a:rPr lang="zh-TW" altLang="zh-TW" dirty="0"/>
              <a:t>教育和心理測試（</a:t>
            </a:r>
            <a:r>
              <a:rPr lang="en-US" altLang="zh-TW" dirty="0"/>
              <a:t>AERA</a:t>
            </a:r>
            <a:r>
              <a:rPr lang="zh-TW" altLang="zh-TW" dirty="0"/>
              <a:t>，</a:t>
            </a:r>
            <a:r>
              <a:rPr lang="en-US" altLang="zh-TW" dirty="0"/>
              <a:t>APA</a:t>
            </a:r>
            <a:r>
              <a:rPr lang="zh-TW" altLang="zh-TW" dirty="0"/>
              <a:t>，與</a:t>
            </a:r>
            <a:r>
              <a:rPr lang="en-US" altLang="zh-TW" dirty="0"/>
              <a:t>NCME</a:t>
            </a:r>
            <a:r>
              <a:rPr lang="zh-TW" altLang="zh-TW" dirty="0"/>
              <a:t>，</a:t>
            </a:r>
            <a:r>
              <a:rPr lang="en-US" altLang="zh-TW" dirty="0"/>
              <a:t>1999</a:t>
            </a:r>
            <a:r>
              <a:rPr lang="zh-TW" altLang="zh-TW" dirty="0"/>
              <a:t>）標準提供了重要的標準和測試開發的指導方針。下列標準尤其適用</a:t>
            </a:r>
            <a:r>
              <a:rPr lang="zh-TW" altLang="zh-TW" dirty="0" smtClean="0"/>
              <a:t>於</a:t>
            </a:r>
            <a:r>
              <a:rPr lang="zh-TW" altLang="en-US" dirty="0" smtClean="0"/>
              <a:t>發展</a:t>
            </a:r>
            <a:r>
              <a:rPr lang="zh-TW" altLang="zh-TW" dirty="0" smtClean="0"/>
              <a:t>執照</a:t>
            </a:r>
            <a:r>
              <a:rPr lang="en-US" altLang="zh-TW" dirty="0"/>
              <a:t>/</a:t>
            </a:r>
            <a:r>
              <a:rPr lang="zh-TW" altLang="zh-TW" dirty="0" smtClean="0"/>
              <a:t>認證</a:t>
            </a:r>
            <a:r>
              <a:rPr lang="zh-TW" altLang="en-US" dirty="0" smtClean="0"/>
              <a:t>的</a:t>
            </a:r>
            <a:r>
              <a:rPr lang="zh-TW" altLang="zh-TW" dirty="0" smtClean="0"/>
              <a:t>考試內容</a:t>
            </a:r>
            <a:r>
              <a:rPr lang="zh-TW" altLang="zh-TW" dirty="0"/>
              <a:t>：</a:t>
            </a:r>
          </a:p>
          <a:p>
            <a:r>
              <a:rPr lang="en-US" altLang="zh-TW" dirty="0" smtClean="0"/>
              <a:t>Standard 1.1 A rationale should be presented for each recommended interpretation and use of test scores, together with a comprehensive summary of the evidence and theory bearing on the intended use or interpretation.</a:t>
            </a:r>
            <a:endParaRPr lang="zh-TW" altLang="en-US" dirty="0"/>
          </a:p>
        </p:txBody>
      </p:sp>
    </p:spTree>
    <p:extLst>
      <p:ext uri="{BB962C8B-B14F-4D97-AF65-F5344CB8AC3E}">
        <p14:creationId xmlns:p14="http://schemas.microsoft.com/office/powerpoint/2010/main" val="2849541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r>
              <a:rPr lang="en-US" altLang="zh-TW" dirty="0" smtClean="0"/>
              <a:t>Standard 1.6 When the validation rests in part on the appropriateness of test content, the  procedures followed in specifying and generating test content should be described and justified in reference to the construct the test is intended to measure or the domain it is intended to represent. If the definition of the content sampled incorporates criteria such as importance, frequency, or criticality, these criteria should also be clearly explained and justified.</a:t>
            </a:r>
            <a:endParaRPr lang="zh-TW" altLang="en-US" dirty="0"/>
          </a:p>
        </p:txBody>
      </p:sp>
    </p:spTree>
    <p:extLst>
      <p:ext uri="{BB962C8B-B14F-4D97-AF65-F5344CB8AC3E}">
        <p14:creationId xmlns:p14="http://schemas.microsoft.com/office/powerpoint/2010/main" val="2634846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b="1" dirty="0"/>
              <a:t>Standard 3.2 </a:t>
            </a:r>
            <a:r>
              <a:rPr lang="en-US" altLang="zh-TW" dirty="0"/>
              <a:t>The purpose(s) of </a:t>
            </a:r>
            <a:r>
              <a:rPr lang="en-US" altLang="zh-TW" dirty="0" smtClean="0"/>
              <a:t>the test</a:t>
            </a:r>
            <a:r>
              <a:rPr lang="en-US" altLang="zh-TW" dirty="0"/>
              <a:t>, definition of the domain, and </a:t>
            </a:r>
            <a:r>
              <a:rPr lang="en-US" altLang="zh-TW" dirty="0" smtClean="0"/>
              <a:t>the test </a:t>
            </a:r>
            <a:r>
              <a:rPr lang="en-US" altLang="zh-TW" dirty="0"/>
              <a:t>specifications should be </a:t>
            </a:r>
            <a:r>
              <a:rPr lang="en-US" altLang="zh-TW" dirty="0" smtClean="0"/>
              <a:t>stated clearly </a:t>
            </a:r>
            <a:r>
              <a:rPr lang="en-US" altLang="zh-TW" dirty="0"/>
              <a:t>so that judgments can </a:t>
            </a:r>
            <a:r>
              <a:rPr lang="en-US" altLang="zh-TW" dirty="0" smtClean="0"/>
              <a:t>be made </a:t>
            </a:r>
            <a:r>
              <a:rPr lang="en-US" altLang="zh-TW" dirty="0"/>
              <a:t>about the appropriateness </a:t>
            </a:r>
            <a:r>
              <a:rPr lang="en-US" altLang="zh-TW" dirty="0" smtClean="0"/>
              <a:t>of the </a:t>
            </a:r>
            <a:r>
              <a:rPr lang="en-US" altLang="zh-TW" dirty="0"/>
              <a:t>defined domain for the </a:t>
            </a:r>
            <a:r>
              <a:rPr lang="en-US" altLang="zh-TW" dirty="0" smtClean="0"/>
              <a:t>stated purpose(s</a:t>
            </a:r>
            <a:r>
              <a:rPr lang="en-US" altLang="zh-TW" dirty="0"/>
              <a:t>) of the test and about </a:t>
            </a:r>
            <a:r>
              <a:rPr lang="en-US" altLang="zh-TW" dirty="0" smtClean="0"/>
              <a:t>the relation </a:t>
            </a:r>
            <a:r>
              <a:rPr lang="en-US" altLang="zh-TW" dirty="0"/>
              <a:t>of items to the </a:t>
            </a:r>
            <a:r>
              <a:rPr lang="en-US" altLang="zh-TW" dirty="0" smtClean="0"/>
              <a:t>dimensions of </a:t>
            </a:r>
            <a:r>
              <a:rPr lang="en-US" altLang="zh-TW" dirty="0"/>
              <a:t>the domain they are intended </a:t>
            </a:r>
            <a:r>
              <a:rPr lang="en-US" altLang="zh-TW" dirty="0" smtClean="0"/>
              <a:t>to represent</a:t>
            </a:r>
            <a:r>
              <a:rPr lang="en-US" altLang="zh-TW" dirty="0"/>
              <a:t>.</a:t>
            </a:r>
            <a:endParaRPr lang="zh-TW" altLang="en-US" dirty="0"/>
          </a:p>
        </p:txBody>
      </p:sp>
    </p:spTree>
    <p:extLst>
      <p:ext uri="{BB962C8B-B14F-4D97-AF65-F5344CB8AC3E}">
        <p14:creationId xmlns:p14="http://schemas.microsoft.com/office/powerpoint/2010/main" val="280254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175</TotalTime>
  <Words>1436</Words>
  <Application>Microsoft Office PowerPoint</Application>
  <PresentationFormat>如螢幕大小 (4:3)</PresentationFormat>
  <Paragraphs>68</Paragraphs>
  <Slides>22</Slides>
  <Notes>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科技</vt:lpstr>
      <vt:lpstr>Use of Knowledge, Skill, and Ability Statements in Developing Licensure and Certification Examinations</vt:lpstr>
      <vt:lpstr>目的、方式</vt:lpstr>
      <vt:lpstr>任務清單問卷(a task inventory)</vt:lpstr>
      <vt:lpstr>PowerPoint 簡報</vt:lpstr>
      <vt:lpstr>PowerPoint 簡報</vt:lpstr>
      <vt:lpstr>knowledge, skill, and ability statements, KSAs</vt:lpstr>
      <vt:lpstr>Job Analysis for the Development of Credentialing Examinations</vt:lpstr>
      <vt:lpstr>PowerPoint 簡報</vt:lpstr>
      <vt:lpstr>PowerPoint 簡報</vt:lpstr>
      <vt:lpstr>PowerPoint 簡報</vt:lpstr>
      <vt:lpstr>PowerPoint 簡報</vt:lpstr>
      <vt:lpstr>工作分析的四個功能</vt:lpstr>
      <vt:lpstr>PowerPoint 簡報</vt:lpstr>
      <vt:lpstr>PowerPoint 簡報</vt:lpstr>
      <vt:lpstr>FIGURE 1. Roles of KSAs in test development.</vt:lpstr>
      <vt:lpstr>FIGURE 2. Example of computing KSA weights through equal distribution of task weights.</vt:lpstr>
      <vt:lpstr>圖2的表</vt:lpstr>
      <vt:lpstr>例1：護理師</vt:lpstr>
      <vt:lpstr>PowerPoint 簡報</vt:lpstr>
      <vt:lpstr>例2：房地產執業資格考試</vt:lpstr>
      <vt:lpstr>表3：兩個加權內容的輪廓</vt:lpstr>
      <vt:lpstr>總結</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Knowledge, Skill, and Ability Statements in Developing Licensure and Certification Examinations</dc:title>
  <dc:creator>cwlin</dc:creator>
  <cp:lastModifiedBy>cwlin</cp:lastModifiedBy>
  <cp:revision>21</cp:revision>
  <dcterms:created xsi:type="dcterms:W3CDTF">2014-05-14T22:35:57Z</dcterms:created>
  <dcterms:modified xsi:type="dcterms:W3CDTF">2014-05-15T01:45:50Z</dcterms:modified>
</cp:coreProperties>
</file>