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70" r:id="rId6"/>
    <p:sldId id="271" r:id="rId7"/>
    <p:sldId id="274" r:id="rId8"/>
    <p:sldId id="262" r:id="rId9"/>
    <p:sldId id="263" r:id="rId10"/>
    <p:sldId id="264" r:id="rId11"/>
    <p:sldId id="275" r:id="rId12"/>
    <p:sldId id="265" r:id="rId13"/>
    <p:sldId id="276" r:id="rId14"/>
    <p:sldId id="277" r:id="rId15"/>
    <p:sldId id="278" r:id="rId16"/>
    <p:sldId id="279" r:id="rId17"/>
    <p:sldId id="266" r:id="rId18"/>
    <p:sldId id="267" r:id="rId19"/>
    <p:sldId id="280" r:id="rId20"/>
    <p:sldId id="281" r:id="rId21"/>
    <p:sldId id="282" r:id="rId22"/>
    <p:sldId id="283" r:id="rId23"/>
    <p:sldId id="284" r:id="rId24"/>
    <p:sldId id="285" r:id="rId25"/>
    <p:sldId id="286" r:id="rId26"/>
    <p:sldId id="287" r:id="rId27"/>
    <p:sldId id="268" r:id="rId28"/>
    <p:sldId id="269" r:id="rId29"/>
    <p:sldId id="288" r:id="rId30"/>
    <p:sldId id="260" r:id="rId31"/>
    <p:sldId id="259" r:id="rId3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5BEEEB85-BF43-4C08-9663-7D12C8A5D5D1}" type="datetimeFigureOut">
              <a:rPr lang="zh-TW" altLang="en-US" smtClean="0"/>
              <a:t>2014/5/8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1452C4D-A77D-4F42-A6B4-F108EA58B4EE}" type="slidenum">
              <a:rPr lang="zh-TW" altLang="en-US" smtClean="0"/>
              <a:t>‹#›</a:t>
            </a:fld>
            <a:endParaRPr lang="zh-TW" altLang="en-US"/>
          </a:p>
        </p:txBody>
      </p:sp>
    </p:spTree>
    <p:extLst>
      <p:ext uri="{BB962C8B-B14F-4D97-AF65-F5344CB8AC3E}">
        <p14:creationId xmlns:p14="http://schemas.microsoft.com/office/powerpoint/2010/main" val="1971629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EEEB85-BF43-4C08-9663-7D12C8A5D5D1}" type="datetimeFigureOut">
              <a:rPr lang="zh-TW" altLang="en-US" smtClean="0"/>
              <a:t>2014/5/8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1452C4D-A77D-4F42-A6B4-F108EA58B4EE}" type="slidenum">
              <a:rPr lang="zh-TW" altLang="en-US" smtClean="0"/>
              <a:t>‹#›</a:t>
            </a:fld>
            <a:endParaRPr lang="zh-TW" altLang="en-US"/>
          </a:p>
        </p:txBody>
      </p:sp>
    </p:spTree>
    <p:extLst>
      <p:ext uri="{BB962C8B-B14F-4D97-AF65-F5344CB8AC3E}">
        <p14:creationId xmlns:p14="http://schemas.microsoft.com/office/powerpoint/2010/main" val="1176480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EEEB85-BF43-4C08-9663-7D12C8A5D5D1}" type="datetimeFigureOut">
              <a:rPr lang="zh-TW" altLang="en-US" smtClean="0"/>
              <a:t>2014/5/8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1452C4D-A77D-4F42-A6B4-F108EA58B4EE}" type="slidenum">
              <a:rPr lang="zh-TW" altLang="en-US" smtClean="0"/>
              <a:t>‹#›</a:t>
            </a:fld>
            <a:endParaRPr lang="zh-TW" altLang="en-US"/>
          </a:p>
        </p:txBody>
      </p:sp>
    </p:spTree>
    <p:extLst>
      <p:ext uri="{BB962C8B-B14F-4D97-AF65-F5344CB8AC3E}">
        <p14:creationId xmlns:p14="http://schemas.microsoft.com/office/powerpoint/2010/main" val="695344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EEEB85-BF43-4C08-9663-7D12C8A5D5D1}" type="datetimeFigureOut">
              <a:rPr lang="zh-TW" altLang="en-US" smtClean="0"/>
              <a:t>2014/5/8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1452C4D-A77D-4F42-A6B4-F108EA58B4EE}" type="slidenum">
              <a:rPr lang="zh-TW" altLang="en-US" smtClean="0"/>
              <a:t>‹#›</a:t>
            </a:fld>
            <a:endParaRPr lang="zh-TW" altLang="en-US"/>
          </a:p>
        </p:txBody>
      </p:sp>
    </p:spTree>
    <p:extLst>
      <p:ext uri="{BB962C8B-B14F-4D97-AF65-F5344CB8AC3E}">
        <p14:creationId xmlns:p14="http://schemas.microsoft.com/office/powerpoint/2010/main" val="919719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5BEEEB85-BF43-4C08-9663-7D12C8A5D5D1}" type="datetimeFigureOut">
              <a:rPr lang="zh-TW" altLang="en-US" smtClean="0"/>
              <a:t>2014/5/8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1452C4D-A77D-4F42-A6B4-F108EA58B4EE}" type="slidenum">
              <a:rPr lang="zh-TW" altLang="en-US" smtClean="0"/>
              <a:t>‹#›</a:t>
            </a:fld>
            <a:endParaRPr lang="zh-TW" altLang="en-US"/>
          </a:p>
        </p:txBody>
      </p:sp>
    </p:spTree>
    <p:extLst>
      <p:ext uri="{BB962C8B-B14F-4D97-AF65-F5344CB8AC3E}">
        <p14:creationId xmlns:p14="http://schemas.microsoft.com/office/powerpoint/2010/main" val="2260201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5BEEEB85-BF43-4C08-9663-7D12C8A5D5D1}" type="datetimeFigureOut">
              <a:rPr lang="zh-TW" altLang="en-US" smtClean="0"/>
              <a:t>2014/5/8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1452C4D-A77D-4F42-A6B4-F108EA58B4EE}" type="slidenum">
              <a:rPr lang="zh-TW" altLang="en-US" smtClean="0"/>
              <a:t>‹#›</a:t>
            </a:fld>
            <a:endParaRPr lang="zh-TW" altLang="en-US"/>
          </a:p>
        </p:txBody>
      </p:sp>
    </p:spTree>
    <p:extLst>
      <p:ext uri="{BB962C8B-B14F-4D97-AF65-F5344CB8AC3E}">
        <p14:creationId xmlns:p14="http://schemas.microsoft.com/office/powerpoint/2010/main" val="3489440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5BEEEB85-BF43-4C08-9663-7D12C8A5D5D1}" type="datetimeFigureOut">
              <a:rPr lang="zh-TW" altLang="en-US" smtClean="0"/>
              <a:t>2014/5/8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1452C4D-A77D-4F42-A6B4-F108EA58B4EE}" type="slidenum">
              <a:rPr lang="zh-TW" altLang="en-US" smtClean="0"/>
              <a:t>‹#›</a:t>
            </a:fld>
            <a:endParaRPr lang="zh-TW" altLang="en-US"/>
          </a:p>
        </p:txBody>
      </p:sp>
    </p:spTree>
    <p:extLst>
      <p:ext uri="{BB962C8B-B14F-4D97-AF65-F5344CB8AC3E}">
        <p14:creationId xmlns:p14="http://schemas.microsoft.com/office/powerpoint/2010/main" val="3850556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BEEEB85-BF43-4C08-9663-7D12C8A5D5D1}" type="datetimeFigureOut">
              <a:rPr lang="zh-TW" altLang="en-US" smtClean="0"/>
              <a:t>2014/5/8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1452C4D-A77D-4F42-A6B4-F108EA58B4EE}" type="slidenum">
              <a:rPr lang="zh-TW" altLang="en-US" smtClean="0"/>
              <a:t>‹#›</a:t>
            </a:fld>
            <a:endParaRPr lang="zh-TW" altLang="en-US"/>
          </a:p>
        </p:txBody>
      </p:sp>
    </p:spTree>
    <p:extLst>
      <p:ext uri="{BB962C8B-B14F-4D97-AF65-F5344CB8AC3E}">
        <p14:creationId xmlns:p14="http://schemas.microsoft.com/office/powerpoint/2010/main" val="1776250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EEEB85-BF43-4C08-9663-7D12C8A5D5D1}" type="datetimeFigureOut">
              <a:rPr lang="zh-TW" altLang="en-US" smtClean="0"/>
              <a:t>2014/5/8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1452C4D-A77D-4F42-A6B4-F108EA58B4EE}" type="slidenum">
              <a:rPr lang="zh-TW" altLang="en-US" smtClean="0"/>
              <a:t>‹#›</a:t>
            </a:fld>
            <a:endParaRPr lang="zh-TW" altLang="en-US"/>
          </a:p>
        </p:txBody>
      </p:sp>
    </p:spTree>
    <p:extLst>
      <p:ext uri="{BB962C8B-B14F-4D97-AF65-F5344CB8AC3E}">
        <p14:creationId xmlns:p14="http://schemas.microsoft.com/office/powerpoint/2010/main" val="3817513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BEEEB85-BF43-4C08-9663-7D12C8A5D5D1}" type="datetimeFigureOut">
              <a:rPr lang="zh-TW" altLang="en-US" smtClean="0"/>
              <a:t>2014/5/8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1452C4D-A77D-4F42-A6B4-F108EA58B4EE}" type="slidenum">
              <a:rPr lang="zh-TW" altLang="en-US" smtClean="0"/>
              <a:t>‹#›</a:t>
            </a:fld>
            <a:endParaRPr lang="zh-TW" altLang="en-US"/>
          </a:p>
        </p:txBody>
      </p:sp>
    </p:spTree>
    <p:extLst>
      <p:ext uri="{BB962C8B-B14F-4D97-AF65-F5344CB8AC3E}">
        <p14:creationId xmlns:p14="http://schemas.microsoft.com/office/powerpoint/2010/main" val="958484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BEEEB85-BF43-4C08-9663-7D12C8A5D5D1}" type="datetimeFigureOut">
              <a:rPr lang="zh-TW" altLang="en-US" smtClean="0"/>
              <a:t>2014/5/8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1452C4D-A77D-4F42-A6B4-F108EA58B4EE}" type="slidenum">
              <a:rPr lang="zh-TW" altLang="en-US" smtClean="0"/>
              <a:t>‹#›</a:t>
            </a:fld>
            <a:endParaRPr lang="zh-TW" altLang="en-US"/>
          </a:p>
        </p:txBody>
      </p:sp>
    </p:spTree>
    <p:extLst>
      <p:ext uri="{BB962C8B-B14F-4D97-AF65-F5344CB8AC3E}">
        <p14:creationId xmlns:p14="http://schemas.microsoft.com/office/powerpoint/2010/main" val="646728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EEB85-BF43-4C08-9663-7D12C8A5D5D1}" type="datetimeFigureOut">
              <a:rPr lang="zh-TW" altLang="en-US" smtClean="0"/>
              <a:t>2014/5/8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452C4D-A77D-4F42-A6B4-F108EA58B4EE}" type="slidenum">
              <a:rPr lang="zh-TW" altLang="en-US" smtClean="0"/>
              <a:t>‹#›</a:t>
            </a:fld>
            <a:endParaRPr lang="zh-TW" altLang="en-US"/>
          </a:p>
        </p:txBody>
      </p:sp>
    </p:spTree>
    <p:extLst>
      <p:ext uri="{BB962C8B-B14F-4D97-AF65-F5344CB8AC3E}">
        <p14:creationId xmlns:p14="http://schemas.microsoft.com/office/powerpoint/2010/main" val="2469339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467544" y="1196752"/>
            <a:ext cx="8208912" cy="2088232"/>
          </a:xfrm>
        </p:spPr>
        <p:txBody>
          <a:bodyPr>
            <a:noAutofit/>
          </a:bodyPr>
          <a:lstStyle/>
          <a:p>
            <a:r>
              <a:rPr lang="zh-TW" altLang="en-US" sz="6000" b="1" dirty="0" smtClean="0">
                <a:solidFill>
                  <a:srgbClr val="002060"/>
                </a:solidFill>
                <a:latin typeface="標楷體" panose="03000509000000000000" pitchFamily="65" charset="-120"/>
                <a:ea typeface="標楷體" panose="03000509000000000000" pitchFamily="65" charset="-120"/>
              </a:rPr>
              <a:t>電腦化</a:t>
            </a:r>
            <a:r>
              <a:rPr lang="zh-TW" altLang="en-US" sz="6000" b="1" dirty="0" smtClean="0">
                <a:solidFill>
                  <a:srgbClr val="002060"/>
                </a:solidFill>
                <a:latin typeface="標楷體" panose="03000509000000000000" pitchFamily="65" charset="-120"/>
                <a:ea typeface="標楷體" panose="03000509000000000000" pitchFamily="65" charset="-120"/>
              </a:rPr>
              <a:t>適性</a:t>
            </a:r>
            <a:r>
              <a:rPr lang="zh-TW" altLang="en-US" sz="6000" b="1" dirty="0" smtClean="0">
                <a:solidFill>
                  <a:srgbClr val="002060"/>
                </a:solidFill>
                <a:latin typeface="標楷體" panose="03000509000000000000" pitchFamily="65" charset="-120"/>
                <a:ea typeface="標楷體" panose="03000509000000000000" pitchFamily="65" charset="-120"/>
              </a:rPr>
              <a:t>測驗</a:t>
            </a:r>
            <a:endParaRPr lang="zh-TW" altLang="en-US" sz="6000" b="1" dirty="0">
              <a:solidFill>
                <a:srgbClr val="002060"/>
              </a:solidFill>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a:xfrm>
            <a:off x="1331640" y="4005064"/>
            <a:ext cx="6400800" cy="1224136"/>
          </a:xfrm>
        </p:spPr>
        <p:txBody>
          <a:bodyPr/>
          <a:lstStyle/>
          <a:p>
            <a:r>
              <a:rPr lang="zh-TW" altLang="en-US" b="1" dirty="0" smtClean="0">
                <a:solidFill>
                  <a:schemeClr val="tx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余民寧    特聘教授</a:t>
            </a:r>
            <a:endParaRPr lang="en-US" altLang="zh-TW" b="1" dirty="0" smtClean="0">
              <a:solidFill>
                <a:schemeClr val="tx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r>
              <a:rPr lang="zh-TW" altLang="en-US" b="1" dirty="0">
                <a:solidFill>
                  <a:schemeClr val="tx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國立政治大學教育學</a:t>
            </a:r>
            <a:r>
              <a:rPr lang="zh-TW" altLang="en-US" b="1" dirty="0" smtClean="0">
                <a:solidFill>
                  <a:schemeClr val="tx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系</a:t>
            </a:r>
            <a:endParaRPr lang="en-US" altLang="zh-TW" b="1" dirty="0" smtClean="0">
              <a:solidFill>
                <a:schemeClr val="tx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409373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88640"/>
            <a:ext cx="8229600" cy="922114"/>
          </a:xfrm>
        </p:spPr>
        <p:txBody>
          <a:bodyPr>
            <a:normAutofit/>
          </a:bodyPr>
          <a:lstStyle/>
          <a:p>
            <a:pPr marL="0" indent="0"/>
            <a:r>
              <a:rPr lang="zh-TW" altLang="zh-TW" sz="5400" b="1" dirty="0">
                <a:solidFill>
                  <a:srgbClr val="0000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二、準備電腦化題庫</a:t>
            </a:r>
          </a:p>
        </p:txBody>
      </p:sp>
      <p:sp>
        <p:nvSpPr>
          <p:cNvPr id="3" name="內容版面配置區 2"/>
          <p:cNvSpPr>
            <a:spLocks noGrp="1"/>
          </p:cNvSpPr>
          <p:nvPr>
            <p:ph idx="1"/>
          </p:nvPr>
        </p:nvSpPr>
        <p:spPr>
          <a:xfrm>
            <a:off x="457200" y="1700808"/>
            <a:ext cx="8229600" cy="4824536"/>
          </a:xfrm>
        </p:spPr>
        <p:txBody>
          <a:bodyPr>
            <a:normAutofit fontScale="92500" lnSpcReduction="20000"/>
          </a:bodyPr>
          <a:lstStyle/>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1.</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參考</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IRT</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專書中關於</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題庫建置</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」的</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說明</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事先</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建置</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並準備好一套</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電腦化</a:t>
            </a:r>
            <a:r>
              <a:rPr lang="zh-TW" altLang="zh-TW"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題庫</a:t>
            </a:r>
            <a:r>
              <a:rPr lang="zh-TW" altLang="en-US"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施測</a:t>
            </a:r>
            <a:r>
              <a:rPr lang="zh-TW" altLang="zh-TW"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系統</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3.</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該</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電腦化</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題庫</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施測</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系統</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係透過</a:t>
            </a:r>
            <a:r>
              <a:rPr lang="zh-TW" altLang="en-US"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等化程序</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test</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equating</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），所建置起來的一套</a:t>
            </a:r>
            <a:r>
              <a:rPr lang="zh-TW" altLang="en-US"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已校準過參數</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calibrated</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item</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parameters</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）的</a:t>
            </a:r>
            <a:r>
              <a:rPr lang="zh-TW" altLang="zh-TW"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題庫</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，以及</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4.</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設計一套</a:t>
            </a:r>
            <a:r>
              <a:rPr lang="zh-TW" altLang="zh-TW"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電腦</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施測</a:t>
            </a:r>
            <a:r>
              <a:rPr lang="zh-TW" altLang="zh-TW"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程式</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以作為針對</a:t>
            </a:r>
            <a:r>
              <a:rPr lang="zh-TW" altLang="en-US" b="1" dirty="0">
                <a:latin typeface="Times New Roman" panose="02020603050405020304" pitchFamily="18" charset="0"/>
                <a:ea typeface="標楷體" panose="03000509000000000000" pitchFamily="65" charset="-120"/>
                <a:cs typeface="Times New Roman" panose="02020603050405020304" pitchFamily="18" charset="0"/>
              </a:rPr>
              <a:t>每位考生</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的作答情況，從題庫中</a:t>
            </a:r>
            <a:r>
              <a:rPr lang="zh-TW" altLang="en-US"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選題</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施測</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計分</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、及決定是否</a:t>
            </a:r>
            <a:r>
              <a:rPr lang="zh-TW" altLang="en-US"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停止</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施測的依據。</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5.</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該</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電腦化題庫</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施測</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系統是</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進行電腦化適性測驗的核心</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單元</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。若沒有它，</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欲</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推動電腦化適性測驗是不可能的。</a:t>
            </a:r>
          </a:p>
          <a:p>
            <a:pPr marL="0" indent="0">
              <a:buNone/>
            </a:pPr>
            <a:endParaRPr lang="zh-TW" altLang="en-US" dirty="0"/>
          </a:p>
        </p:txBody>
      </p:sp>
    </p:spTree>
    <p:extLst>
      <p:ext uri="{BB962C8B-B14F-4D97-AF65-F5344CB8AC3E}">
        <p14:creationId xmlns:p14="http://schemas.microsoft.com/office/powerpoint/2010/main" val="1474876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pSp>
        <p:nvGrpSpPr>
          <p:cNvPr id="5" name="Group 1"/>
          <p:cNvGrpSpPr>
            <a:grpSpLocks noChangeAspect="1"/>
          </p:cNvGrpSpPr>
          <p:nvPr/>
        </p:nvGrpSpPr>
        <p:grpSpPr bwMode="auto">
          <a:xfrm>
            <a:off x="611560" y="152400"/>
            <a:ext cx="7821755" cy="6659615"/>
            <a:chOff x="2649" y="6476"/>
            <a:chExt cx="7045" cy="6414"/>
          </a:xfrm>
        </p:grpSpPr>
        <p:sp>
          <p:nvSpPr>
            <p:cNvPr id="6" name="AutoShape 33"/>
            <p:cNvSpPr>
              <a:spLocks noChangeAspect="1" noChangeArrowheads="1" noTextEdit="1"/>
            </p:cNvSpPr>
            <p:nvPr/>
          </p:nvSpPr>
          <p:spPr bwMode="auto">
            <a:xfrm>
              <a:off x="2649" y="6476"/>
              <a:ext cx="7045" cy="641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sp>
          <p:nvSpPr>
            <p:cNvPr id="7" name="AutoShape 32"/>
            <p:cNvSpPr>
              <a:spLocks noChangeArrowheads="1"/>
            </p:cNvSpPr>
            <p:nvPr/>
          </p:nvSpPr>
          <p:spPr bwMode="auto">
            <a:xfrm>
              <a:off x="3925" y="11443"/>
              <a:ext cx="1409" cy="48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8" name="AutoShape 31"/>
            <p:cNvSpPr>
              <a:spLocks noChangeArrowheads="1"/>
            </p:cNvSpPr>
            <p:nvPr/>
          </p:nvSpPr>
          <p:spPr bwMode="auto">
            <a:xfrm>
              <a:off x="3925" y="6643"/>
              <a:ext cx="1409" cy="480"/>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9" name="WordArt 30"/>
            <p:cNvSpPr>
              <a:spLocks noChangeArrowheads="1" noChangeShapeType="1" noTextEdit="1"/>
            </p:cNvSpPr>
            <p:nvPr/>
          </p:nvSpPr>
          <p:spPr bwMode="auto">
            <a:xfrm>
              <a:off x="4238" y="6803"/>
              <a:ext cx="836" cy="213"/>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zh-TW" altLang="en-US" sz="1200" b="1" kern="10" spc="0" smtClean="0">
                  <a:ln w="9525">
                    <a:solidFill>
                      <a:srgbClr val="000000"/>
                    </a:solidFill>
                    <a:round/>
                    <a:headEnd/>
                    <a:tailEnd/>
                  </a:ln>
                  <a:solidFill>
                    <a:srgbClr val="FFFFFF"/>
                  </a:solidFill>
                  <a:effectLst/>
                  <a:latin typeface="標楷體"/>
                  <a:ea typeface="標楷體"/>
                </a:rPr>
                <a:t>開始測驗</a:t>
              </a:r>
              <a:endParaRPr lang="zh-TW" altLang="en-US" sz="1200" b="1" kern="10" spc="0">
                <a:ln w="9525">
                  <a:solidFill>
                    <a:srgbClr val="000000"/>
                  </a:solidFill>
                  <a:round/>
                  <a:headEnd/>
                  <a:tailEnd/>
                </a:ln>
                <a:solidFill>
                  <a:srgbClr val="FFFFFF"/>
                </a:solidFill>
                <a:effectLst/>
                <a:latin typeface="標楷體"/>
                <a:ea typeface="標楷體"/>
              </a:endParaRPr>
            </a:p>
          </p:txBody>
        </p:sp>
        <p:sp>
          <p:nvSpPr>
            <p:cNvPr id="10" name="AutoShape 29"/>
            <p:cNvSpPr>
              <a:spLocks noChangeArrowheads="1"/>
            </p:cNvSpPr>
            <p:nvPr/>
          </p:nvSpPr>
          <p:spPr bwMode="auto">
            <a:xfrm>
              <a:off x="3925" y="7763"/>
              <a:ext cx="1409" cy="48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1" name="WordArt 28"/>
            <p:cNvSpPr>
              <a:spLocks noChangeArrowheads="1" noChangeShapeType="1" noTextEdit="1"/>
            </p:cNvSpPr>
            <p:nvPr/>
          </p:nvSpPr>
          <p:spPr bwMode="auto">
            <a:xfrm>
              <a:off x="4082" y="7923"/>
              <a:ext cx="1095" cy="213"/>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zh-TW" altLang="en-US" sz="1200" b="1" kern="10" spc="0" smtClean="0">
                  <a:ln w="9525">
                    <a:solidFill>
                      <a:srgbClr val="000000"/>
                    </a:solidFill>
                    <a:round/>
                    <a:headEnd/>
                    <a:tailEnd/>
                  </a:ln>
                  <a:solidFill>
                    <a:srgbClr val="FFFFFF"/>
                  </a:solidFill>
                  <a:effectLst/>
                  <a:latin typeface="標楷體"/>
                  <a:ea typeface="標楷體"/>
                </a:rPr>
                <a:t>開始選一題</a:t>
              </a:r>
              <a:endParaRPr lang="zh-TW" altLang="en-US" sz="1200" b="1" kern="10" spc="0">
                <a:ln w="9525">
                  <a:solidFill>
                    <a:srgbClr val="000000"/>
                  </a:solidFill>
                  <a:round/>
                  <a:headEnd/>
                  <a:tailEnd/>
                </a:ln>
                <a:solidFill>
                  <a:srgbClr val="FFFFFF"/>
                </a:solidFill>
                <a:effectLst/>
                <a:latin typeface="標楷體"/>
                <a:ea typeface="標楷體"/>
              </a:endParaRPr>
            </a:p>
          </p:txBody>
        </p:sp>
        <p:sp>
          <p:nvSpPr>
            <p:cNvPr id="12" name="AutoShape 27"/>
            <p:cNvSpPr>
              <a:spLocks noChangeArrowheads="1"/>
            </p:cNvSpPr>
            <p:nvPr/>
          </p:nvSpPr>
          <p:spPr bwMode="auto">
            <a:xfrm>
              <a:off x="3925" y="8563"/>
              <a:ext cx="1409" cy="48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3" name="WordArt 26"/>
            <p:cNvSpPr>
              <a:spLocks noChangeArrowheads="1" noChangeShapeType="1" noTextEdit="1"/>
            </p:cNvSpPr>
            <p:nvPr/>
          </p:nvSpPr>
          <p:spPr bwMode="auto">
            <a:xfrm>
              <a:off x="4082" y="8723"/>
              <a:ext cx="1043" cy="213"/>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zh-TW" altLang="en-US" sz="1200" b="1" kern="10" spc="0" smtClean="0">
                  <a:ln w="9525">
                    <a:solidFill>
                      <a:srgbClr val="000000"/>
                    </a:solidFill>
                    <a:round/>
                    <a:headEnd/>
                    <a:tailEnd/>
                  </a:ln>
                  <a:solidFill>
                    <a:srgbClr val="FFFFFF"/>
                  </a:solidFill>
                  <a:effectLst/>
                  <a:latin typeface="標楷體"/>
                  <a:ea typeface="標楷體"/>
                </a:rPr>
                <a:t>受試者作答</a:t>
              </a:r>
              <a:endParaRPr lang="zh-TW" altLang="en-US" sz="1200" b="1" kern="10" spc="0">
                <a:ln w="9525">
                  <a:solidFill>
                    <a:srgbClr val="000000"/>
                  </a:solidFill>
                  <a:round/>
                  <a:headEnd/>
                  <a:tailEnd/>
                </a:ln>
                <a:solidFill>
                  <a:srgbClr val="FFFFFF"/>
                </a:solidFill>
                <a:effectLst/>
                <a:latin typeface="標楷體"/>
                <a:ea typeface="標楷體"/>
              </a:endParaRPr>
            </a:p>
          </p:txBody>
        </p:sp>
        <p:sp>
          <p:nvSpPr>
            <p:cNvPr id="14" name="AutoShape 25"/>
            <p:cNvSpPr>
              <a:spLocks noChangeArrowheads="1"/>
            </p:cNvSpPr>
            <p:nvPr/>
          </p:nvSpPr>
          <p:spPr bwMode="auto">
            <a:xfrm>
              <a:off x="3925" y="9363"/>
              <a:ext cx="1409" cy="48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5" name="WordArt 24"/>
            <p:cNvSpPr>
              <a:spLocks noChangeArrowheads="1" noChangeShapeType="1" noTextEdit="1"/>
            </p:cNvSpPr>
            <p:nvPr/>
          </p:nvSpPr>
          <p:spPr bwMode="auto">
            <a:xfrm>
              <a:off x="4082" y="9523"/>
              <a:ext cx="1043" cy="213"/>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zh-TW" altLang="en-US" sz="1200" b="1" kern="10" spc="0" smtClean="0">
                  <a:ln w="9525">
                    <a:solidFill>
                      <a:srgbClr val="000000"/>
                    </a:solidFill>
                    <a:round/>
                    <a:headEnd/>
                    <a:tailEnd/>
                  </a:ln>
                  <a:solidFill>
                    <a:srgbClr val="FFFFFF"/>
                  </a:solidFill>
                  <a:effectLst/>
                  <a:latin typeface="標楷體"/>
                  <a:ea typeface="標楷體"/>
                </a:rPr>
                <a:t>估計能力值</a:t>
              </a:r>
              <a:endParaRPr lang="zh-TW" altLang="en-US" sz="1200" b="1" kern="10" spc="0">
                <a:ln w="9525">
                  <a:solidFill>
                    <a:srgbClr val="000000"/>
                  </a:solidFill>
                  <a:round/>
                  <a:headEnd/>
                  <a:tailEnd/>
                </a:ln>
                <a:solidFill>
                  <a:srgbClr val="FFFFFF"/>
                </a:solidFill>
                <a:effectLst/>
                <a:latin typeface="標楷體"/>
                <a:ea typeface="標楷體"/>
              </a:endParaRPr>
            </a:p>
          </p:txBody>
        </p:sp>
        <p:sp>
          <p:nvSpPr>
            <p:cNvPr id="16" name="AutoShape 23"/>
            <p:cNvSpPr>
              <a:spLocks noChangeArrowheads="1"/>
            </p:cNvSpPr>
            <p:nvPr/>
          </p:nvSpPr>
          <p:spPr bwMode="auto">
            <a:xfrm>
              <a:off x="3456" y="10163"/>
              <a:ext cx="2347" cy="960"/>
            </a:xfrm>
            <a:prstGeom prst="flowChartDecision">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7" name="WordArt 22"/>
            <p:cNvSpPr>
              <a:spLocks noChangeArrowheads="1" noChangeShapeType="1" noTextEdit="1"/>
            </p:cNvSpPr>
            <p:nvPr/>
          </p:nvSpPr>
          <p:spPr bwMode="auto">
            <a:xfrm>
              <a:off x="4238" y="10483"/>
              <a:ext cx="835" cy="427"/>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zh-TW" altLang="en-US" sz="1200" b="1" kern="10" spc="0" smtClean="0">
                  <a:ln w="9525">
                    <a:solidFill>
                      <a:srgbClr val="000000"/>
                    </a:solidFill>
                    <a:round/>
                    <a:headEnd/>
                    <a:tailEnd/>
                  </a:ln>
                  <a:solidFill>
                    <a:srgbClr val="FFFFFF"/>
                  </a:solidFill>
                  <a:effectLst/>
                  <a:latin typeface="標楷體"/>
                  <a:ea typeface="標楷體"/>
                </a:rPr>
                <a:t>終止條件</a:t>
              </a:r>
            </a:p>
            <a:p>
              <a:pPr algn="ctr" rtl="0">
                <a:buNone/>
              </a:pPr>
              <a:r>
                <a:rPr lang="zh-TW" altLang="en-US" sz="1200" b="1" kern="10" spc="0" smtClean="0">
                  <a:ln w="9525">
                    <a:solidFill>
                      <a:srgbClr val="000000"/>
                    </a:solidFill>
                    <a:round/>
                    <a:headEnd/>
                    <a:tailEnd/>
                  </a:ln>
                  <a:solidFill>
                    <a:srgbClr val="FFFFFF"/>
                  </a:solidFill>
                  <a:effectLst/>
                  <a:latin typeface="標楷體"/>
                  <a:ea typeface="標楷體"/>
                </a:rPr>
                <a:t> 滿足？</a:t>
              </a:r>
              <a:endParaRPr lang="zh-TW" altLang="en-US" sz="1200" b="1" kern="10" spc="0">
                <a:ln w="9525">
                  <a:solidFill>
                    <a:srgbClr val="000000"/>
                  </a:solidFill>
                  <a:round/>
                  <a:headEnd/>
                  <a:tailEnd/>
                </a:ln>
                <a:solidFill>
                  <a:srgbClr val="FFFFFF"/>
                </a:solidFill>
                <a:effectLst/>
                <a:latin typeface="標楷體"/>
                <a:ea typeface="標楷體"/>
              </a:endParaRPr>
            </a:p>
          </p:txBody>
        </p:sp>
        <p:sp>
          <p:nvSpPr>
            <p:cNvPr id="18" name="WordArt 21"/>
            <p:cNvSpPr>
              <a:spLocks noChangeArrowheads="1" noChangeShapeType="1" noTextEdit="1"/>
            </p:cNvSpPr>
            <p:nvPr/>
          </p:nvSpPr>
          <p:spPr bwMode="auto">
            <a:xfrm>
              <a:off x="4238" y="11603"/>
              <a:ext cx="836" cy="213"/>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zh-TW" altLang="en-US" sz="1200" b="1" kern="10" spc="0" smtClean="0">
                  <a:ln w="9525">
                    <a:solidFill>
                      <a:srgbClr val="000000"/>
                    </a:solidFill>
                    <a:round/>
                    <a:headEnd/>
                    <a:tailEnd/>
                  </a:ln>
                  <a:solidFill>
                    <a:srgbClr val="FFFFFF"/>
                  </a:solidFill>
                  <a:effectLst/>
                  <a:latin typeface="標楷體"/>
                  <a:ea typeface="標楷體"/>
                </a:rPr>
                <a:t>結束測驗</a:t>
              </a:r>
              <a:endParaRPr lang="zh-TW" altLang="en-US" sz="1200" b="1" kern="10" spc="0">
                <a:ln w="9525">
                  <a:solidFill>
                    <a:srgbClr val="000000"/>
                  </a:solidFill>
                  <a:round/>
                  <a:headEnd/>
                  <a:tailEnd/>
                </a:ln>
                <a:solidFill>
                  <a:srgbClr val="FFFFFF"/>
                </a:solidFill>
                <a:effectLst/>
                <a:latin typeface="標楷體"/>
                <a:ea typeface="標楷體"/>
              </a:endParaRPr>
            </a:p>
          </p:txBody>
        </p:sp>
        <p:sp>
          <p:nvSpPr>
            <p:cNvPr id="19" name="AutoShape 20"/>
            <p:cNvSpPr>
              <a:spLocks noChangeArrowheads="1"/>
            </p:cNvSpPr>
            <p:nvPr/>
          </p:nvSpPr>
          <p:spPr bwMode="auto">
            <a:xfrm>
              <a:off x="3925" y="12243"/>
              <a:ext cx="1409" cy="48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0" name="AutoShape 19"/>
            <p:cNvSpPr>
              <a:spLocks noChangeArrowheads="1"/>
            </p:cNvSpPr>
            <p:nvPr/>
          </p:nvSpPr>
          <p:spPr bwMode="auto">
            <a:xfrm>
              <a:off x="4551" y="7123"/>
              <a:ext cx="157" cy="640"/>
            </a:xfrm>
            <a:prstGeom prst="downArrow">
              <a:avLst>
                <a:gd name="adj1" fmla="val 50000"/>
                <a:gd name="adj2" fmla="val 101911"/>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zh-TW" altLang="en-US"/>
            </a:p>
          </p:txBody>
        </p:sp>
        <p:sp>
          <p:nvSpPr>
            <p:cNvPr id="21" name="AutoShape 18"/>
            <p:cNvSpPr>
              <a:spLocks noChangeArrowheads="1"/>
            </p:cNvSpPr>
            <p:nvPr/>
          </p:nvSpPr>
          <p:spPr bwMode="auto">
            <a:xfrm>
              <a:off x="4551" y="8243"/>
              <a:ext cx="158" cy="320"/>
            </a:xfrm>
            <a:prstGeom prst="downArrow">
              <a:avLst>
                <a:gd name="adj1" fmla="val 50000"/>
                <a:gd name="adj2" fmla="val 50633"/>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zh-TW" altLang="en-US"/>
            </a:p>
          </p:txBody>
        </p:sp>
        <p:sp>
          <p:nvSpPr>
            <p:cNvPr id="22" name="AutoShape 17"/>
            <p:cNvSpPr>
              <a:spLocks noChangeArrowheads="1"/>
            </p:cNvSpPr>
            <p:nvPr/>
          </p:nvSpPr>
          <p:spPr bwMode="auto">
            <a:xfrm>
              <a:off x="4551" y="9843"/>
              <a:ext cx="158" cy="320"/>
            </a:xfrm>
            <a:prstGeom prst="downArrow">
              <a:avLst>
                <a:gd name="adj1" fmla="val 50000"/>
                <a:gd name="adj2" fmla="val 50633"/>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zh-TW" altLang="en-US"/>
            </a:p>
          </p:txBody>
        </p:sp>
        <p:sp>
          <p:nvSpPr>
            <p:cNvPr id="23" name="AutoShape 16"/>
            <p:cNvSpPr>
              <a:spLocks noChangeArrowheads="1"/>
            </p:cNvSpPr>
            <p:nvPr/>
          </p:nvSpPr>
          <p:spPr bwMode="auto">
            <a:xfrm>
              <a:off x="4551" y="9043"/>
              <a:ext cx="157" cy="320"/>
            </a:xfrm>
            <a:prstGeom prst="downArrow">
              <a:avLst>
                <a:gd name="adj1" fmla="val 50000"/>
                <a:gd name="adj2" fmla="val 50955"/>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zh-TW" altLang="en-US"/>
            </a:p>
          </p:txBody>
        </p:sp>
        <p:sp>
          <p:nvSpPr>
            <p:cNvPr id="24" name="AutoShape 15"/>
            <p:cNvSpPr>
              <a:spLocks noChangeArrowheads="1"/>
            </p:cNvSpPr>
            <p:nvPr/>
          </p:nvSpPr>
          <p:spPr bwMode="auto">
            <a:xfrm>
              <a:off x="4551" y="11923"/>
              <a:ext cx="158" cy="320"/>
            </a:xfrm>
            <a:prstGeom prst="downArrow">
              <a:avLst>
                <a:gd name="adj1" fmla="val 50000"/>
                <a:gd name="adj2" fmla="val 50633"/>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zh-TW" altLang="en-US"/>
            </a:p>
          </p:txBody>
        </p:sp>
        <p:sp>
          <p:nvSpPr>
            <p:cNvPr id="25" name="AutoShape 14"/>
            <p:cNvSpPr>
              <a:spLocks noChangeArrowheads="1"/>
            </p:cNvSpPr>
            <p:nvPr/>
          </p:nvSpPr>
          <p:spPr bwMode="auto">
            <a:xfrm>
              <a:off x="4551" y="11123"/>
              <a:ext cx="157" cy="320"/>
            </a:xfrm>
            <a:prstGeom prst="downArrow">
              <a:avLst>
                <a:gd name="adj1" fmla="val 50000"/>
                <a:gd name="adj2" fmla="val 50955"/>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zh-TW" altLang="en-US"/>
            </a:p>
          </p:txBody>
        </p:sp>
        <p:sp>
          <p:nvSpPr>
            <p:cNvPr id="26" name="WordArt 13"/>
            <p:cNvSpPr>
              <a:spLocks noChangeArrowheads="1" noChangeShapeType="1" noTextEdit="1"/>
            </p:cNvSpPr>
            <p:nvPr/>
          </p:nvSpPr>
          <p:spPr bwMode="auto">
            <a:xfrm>
              <a:off x="4082" y="12403"/>
              <a:ext cx="1095" cy="213"/>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zh-TW" altLang="en-US" sz="1200" b="1" kern="10" spc="0" smtClean="0">
                  <a:ln w="9525">
                    <a:solidFill>
                      <a:srgbClr val="000000"/>
                    </a:solidFill>
                    <a:round/>
                    <a:headEnd/>
                    <a:tailEnd/>
                  </a:ln>
                  <a:solidFill>
                    <a:srgbClr val="FFFFFF"/>
                  </a:solidFill>
                  <a:effectLst/>
                  <a:latin typeface="標楷體"/>
                  <a:ea typeface="標楷體"/>
                </a:rPr>
                <a:t>輸出考試成績</a:t>
              </a:r>
              <a:endParaRPr lang="zh-TW" altLang="en-US" sz="1200" b="1" kern="10" spc="0">
                <a:ln w="9525">
                  <a:solidFill>
                    <a:srgbClr val="000000"/>
                  </a:solidFill>
                  <a:round/>
                  <a:headEnd/>
                  <a:tailEnd/>
                </a:ln>
                <a:solidFill>
                  <a:srgbClr val="FFFFFF"/>
                </a:solidFill>
                <a:effectLst/>
                <a:latin typeface="標楷體"/>
                <a:ea typeface="標楷體"/>
              </a:endParaRPr>
            </a:p>
          </p:txBody>
        </p:sp>
        <p:sp>
          <p:nvSpPr>
            <p:cNvPr id="27" name="AutoShape 12"/>
            <p:cNvSpPr>
              <a:spLocks noChangeArrowheads="1"/>
            </p:cNvSpPr>
            <p:nvPr/>
          </p:nvSpPr>
          <p:spPr bwMode="auto">
            <a:xfrm>
              <a:off x="5803" y="10163"/>
              <a:ext cx="2818" cy="480"/>
            </a:xfrm>
            <a:custGeom>
              <a:avLst/>
              <a:gdLst>
                <a:gd name="G0" fmla="+- 8520 0 0"/>
                <a:gd name="G1" fmla="+- 17360 0 0"/>
                <a:gd name="G2" fmla="+- 8520 0 0"/>
                <a:gd name="G3" fmla="*/ 8520 1 2"/>
                <a:gd name="G4" fmla="+- G3 10800 0"/>
                <a:gd name="G5" fmla="+- 21600 8520 17360"/>
                <a:gd name="G6" fmla="+- 17360 8520 0"/>
                <a:gd name="G7" fmla="*/ G6 1 2"/>
                <a:gd name="G8" fmla="*/ 17360 2 1"/>
                <a:gd name="G9" fmla="+- G8 0 21600"/>
                <a:gd name="G10" fmla="*/ 21600 G0 G1"/>
                <a:gd name="G11" fmla="*/ 21600 G4 G1"/>
                <a:gd name="G12" fmla="*/ 21600 G5 G1"/>
                <a:gd name="G13" fmla="*/ 21600 G7 G1"/>
                <a:gd name="G14" fmla="*/ 17360 1 2"/>
                <a:gd name="G15" fmla="+- G5 0 G4"/>
                <a:gd name="G16" fmla="+- G0 0 G4"/>
                <a:gd name="G17" fmla="*/ G2 G15 G16"/>
                <a:gd name="T0" fmla="*/ 15060 w 21600"/>
                <a:gd name="T1" fmla="*/ 0 h 21600"/>
                <a:gd name="T2" fmla="*/ 8520 w 21600"/>
                <a:gd name="T3" fmla="*/ 8520 h 21600"/>
                <a:gd name="T4" fmla="*/ 0 w 21600"/>
                <a:gd name="T5" fmla="*/ 18738 h 21600"/>
                <a:gd name="T6" fmla="*/ 8680 w 21600"/>
                <a:gd name="T7" fmla="*/ 21600 h 21600"/>
                <a:gd name="T8" fmla="*/ 17360 w 21600"/>
                <a:gd name="T9" fmla="*/ 16100 h 21600"/>
                <a:gd name="T10" fmla="*/ 21600 w 21600"/>
                <a:gd name="T11" fmla="*/ 852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060" y="0"/>
                  </a:moveTo>
                  <a:lnTo>
                    <a:pt x="8520" y="8520"/>
                  </a:lnTo>
                  <a:lnTo>
                    <a:pt x="12760" y="8520"/>
                  </a:lnTo>
                  <a:lnTo>
                    <a:pt x="12760" y="15876"/>
                  </a:lnTo>
                  <a:lnTo>
                    <a:pt x="0" y="15876"/>
                  </a:lnTo>
                  <a:lnTo>
                    <a:pt x="0" y="21600"/>
                  </a:lnTo>
                  <a:lnTo>
                    <a:pt x="17360" y="21600"/>
                  </a:lnTo>
                  <a:lnTo>
                    <a:pt x="17360" y="8520"/>
                  </a:lnTo>
                  <a:lnTo>
                    <a:pt x="21600" y="8520"/>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AutoShape 11"/>
            <p:cNvSpPr>
              <a:spLocks noChangeArrowheads="1"/>
            </p:cNvSpPr>
            <p:nvPr/>
          </p:nvSpPr>
          <p:spPr bwMode="auto">
            <a:xfrm>
              <a:off x="6586" y="8723"/>
              <a:ext cx="2660" cy="1440"/>
            </a:xfrm>
            <a:prstGeom prst="flowChartInputOutpu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WordArt 10"/>
            <p:cNvSpPr>
              <a:spLocks noChangeArrowheads="1" noChangeShapeType="1" noTextEdit="1"/>
            </p:cNvSpPr>
            <p:nvPr/>
          </p:nvSpPr>
          <p:spPr bwMode="auto">
            <a:xfrm>
              <a:off x="7056" y="9043"/>
              <a:ext cx="1826" cy="253"/>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zh-TW" altLang="en-US" sz="1400" b="1" kern="10" spc="0" smtClean="0">
                  <a:ln w="9525">
                    <a:solidFill>
                      <a:srgbClr val="000000"/>
                    </a:solidFill>
                    <a:round/>
                    <a:headEnd/>
                    <a:tailEnd/>
                  </a:ln>
                  <a:solidFill>
                    <a:srgbClr val="FFFFFF"/>
                  </a:solidFill>
                  <a:effectLst/>
                  <a:latin typeface="標楷體"/>
                  <a:ea typeface="標楷體"/>
                </a:rPr>
                <a:t>電腦化題庫系統</a:t>
              </a:r>
              <a:endParaRPr lang="zh-TW" altLang="en-US" sz="1400" b="1" kern="10" spc="0">
                <a:ln w="9525">
                  <a:solidFill>
                    <a:srgbClr val="000000"/>
                  </a:solidFill>
                  <a:round/>
                  <a:headEnd/>
                  <a:tailEnd/>
                </a:ln>
                <a:solidFill>
                  <a:srgbClr val="FFFFFF"/>
                </a:solidFill>
                <a:effectLst/>
                <a:latin typeface="標楷體"/>
                <a:ea typeface="標楷體"/>
              </a:endParaRPr>
            </a:p>
          </p:txBody>
        </p:sp>
        <p:sp>
          <p:nvSpPr>
            <p:cNvPr id="30" name="WordArt 9"/>
            <p:cNvSpPr>
              <a:spLocks noChangeArrowheads="1" noChangeShapeType="1" noTextEdit="1"/>
            </p:cNvSpPr>
            <p:nvPr/>
          </p:nvSpPr>
          <p:spPr bwMode="auto">
            <a:xfrm>
              <a:off x="6899" y="9523"/>
              <a:ext cx="1722" cy="48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zh-TW" altLang="en-US" sz="1200" b="1" kern="10" spc="0" smtClean="0">
                  <a:ln w="9525">
                    <a:solidFill>
                      <a:srgbClr val="000000"/>
                    </a:solidFill>
                    <a:round/>
                    <a:headEnd/>
                    <a:tailEnd/>
                  </a:ln>
                  <a:solidFill>
                    <a:srgbClr val="FFFFFF"/>
                  </a:solidFill>
                  <a:effectLst/>
                  <a:latin typeface="標楷體"/>
                  <a:ea typeface="標楷體"/>
                </a:rPr>
                <a:t>（運算、挑題、呈現</a:t>
              </a:r>
            </a:p>
            <a:p>
              <a:pPr algn="ctr" rtl="0">
                <a:buNone/>
              </a:pPr>
              <a:r>
                <a:rPr lang="zh-TW" altLang="en-US" sz="1200" b="1" kern="10" spc="0" smtClean="0">
                  <a:ln w="9525">
                    <a:solidFill>
                      <a:srgbClr val="000000"/>
                    </a:solidFill>
                    <a:round/>
                    <a:headEnd/>
                    <a:tailEnd/>
                  </a:ln>
                  <a:solidFill>
                    <a:srgbClr val="FFFFFF"/>
                  </a:solidFill>
                  <a:effectLst/>
                  <a:latin typeface="標楷體"/>
                  <a:ea typeface="標楷體"/>
                </a:rPr>
                <a:t>  下一題）</a:t>
              </a:r>
              <a:endParaRPr lang="zh-TW" altLang="en-US" sz="1200" b="1" kern="10" spc="0">
                <a:ln w="9525">
                  <a:solidFill>
                    <a:srgbClr val="000000"/>
                  </a:solidFill>
                  <a:round/>
                  <a:headEnd/>
                  <a:tailEnd/>
                </a:ln>
                <a:solidFill>
                  <a:srgbClr val="FFFFFF"/>
                </a:solidFill>
                <a:effectLst/>
                <a:latin typeface="標楷體"/>
                <a:ea typeface="標楷體"/>
              </a:endParaRPr>
            </a:p>
          </p:txBody>
        </p:sp>
        <p:sp>
          <p:nvSpPr>
            <p:cNvPr id="31" name="WordArt 8"/>
            <p:cNvSpPr>
              <a:spLocks noChangeArrowheads="1" noChangeShapeType="1" noTextEdit="1"/>
            </p:cNvSpPr>
            <p:nvPr/>
          </p:nvSpPr>
          <p:spPr bwMode="auto">
            <a:xfrm>
              <a:off x="5960" y="10323"/>
              <a:ext cx="207" cy="213"/>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zh-TW" altLang="en-US" sz="1200" b="1" kern="10" spc="0" smtClean="0">
                  <a:ln w="9525">
                    <a:solidFill>
                      <a:srgbClr val="000000"/>
                    </a:solidFill>
                    <a:round/>
                    <a:headEnd/>
                    <a:tailEnd/>
                  </a:ln>
                  <a:solidFill>
                    <a:srgbClr val="FFFFFF"/>
                  </a:solidFill>
                  <a:effectLst/>
                  <a:latin typeface="標楷體"/>
                  <a:ea typeface="標楷體"/>
                </a:rPr>
                <a:t>否</a:t>
              </a:r>
              <a:endParaRPr lang="zh-TW" altLang="en-US" sz="1200" b="1" kern="10" spc="0">
                <a:ln w="9525">
                  <a:solidFill>
                    <a:srgbClr val="000000"/>
                  </a:solidFill>
                  <a:round/>
                  <a:headEnd/>
                  <a:tailEnd/>
                </a:ln>
                <a:solidFill>
                  <a:srgbClr val="FFFFFF"/>
                </a:solidFill>
                <a:effectLst/>
                <a:latin typeface="標楷體"/>
                <a:ea typeface="標楷體"/>
              </a:endParaRPr>
            </a:p>
          </p:txBody>
        </p:sp>
        <p:sp>
          <p:nvSpPr>
            <p:cNvPr id="32" name="WordArt 7"/>
            <p:cNvSpPr>
              <a:spLocks noChangeArrowheads="1" noChangeShapeType="1" noTextEdit="1"/>
            </p:cNvSpPr>
            <p:nvPr/>
          </p:nvSpPr>
          <p:spPr bwMode="auto">
            <a:xfrm>
              <a:off x="4708" y="11123"/>
              <a:ext cx="209" cy="213"/>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zh-TW" altLang="en-US" sz="1200" b="1" kern="10" spc="0" smtClean="0">
                  <a:ln w="9525">
                    <a:solidFill>
                      <a:srgbClr val="000000"/>
                    </a:solidFill>
                    <a:round/>
                    <a:headEnd/>
                    <a:tailEnd/>
                  </a:ln>
                  <a:solidFill>
                    <a:srgbClr val="FFFFFF"/>
                  </a:solidFill>
                  <a:effectLst/>
                  <a:latin typeface="標楷體"/>
                  <a:ea typeface="標楷體"/>
                </a:rPr>
                <a:t>是</a:t>
              </a:r>
              <a:endParaRPr lang="zh-TW" altLang="en-US" sz="1200" b="1" kern="10" spc="0">
                <a:ln w="9525">
                  <a:solidFill>
                    <a:srgbClr val="000000"/>
                  </a:solidFill>
                  <a:round/>
                  <a:headEnd/>
                  <a:tailEnd/>
                </a:ln>
                <a:solidFill>
                  <a:srgbClr val="FFFFFF"/>
                </a:solidFill>
                <a:effectLst/>
                <a:latin typeface="標楷體"/>
                <a:ea typeface="標楷體"/>
              </a:endParaRPr>
            </a:p>
          </p:txBody>
        </p:sp>
        <p:sp>
          <p:nvSpPr>
            <p:cNvPr id="33" name="AutoShape 6"/>
            <p:cNvSpPr>
              <a:spLocks noChangeArrowheads="1"/>
            </p:cNvSpPr>
            <p:nvPr/>
          </p:nvSpPr>
          <p:spPr bwMode="auto">
            <a:xfrm rot="16200000">
              <a:off x="6185" y="6912"/>
              <a:ext cx="960" cy="2661"/>
            </a:xfrm>
            <a:custGeom>
              <a:avLst/>
              <a:gdLst>
                <a:gd name="G0" fmla="+- 11480 0 0"/>
                <a:gd name="G1" fmla="+- 17858 0 0"/>
                <a:gd name="G2" fmla="+- 5263 0 0"/>
                <a:gd name="G3" fmla="*/ 11480 1 2"/>
                <a:gd name="G4" fmla="+- G3 10800 0"/>
                <a:gd name="G5" fmla="+- 21600 11480 17858"/>
                <a:gd name="G6" fmla="+- 17858 5263 0"/>
                <a:gd name="G7" fmla="*/ G6 1 2"/>
                <a:gd name="G8" fmla="*/ 17858 2 1"/>
                <a:gd name="G9" fmla="+- G8 0 21600"/>
                <a:gd name="G10" fmla="*/ 21600 G0 G1"/>
                <a:gd name="G11" fmla="*/ 21600 G4 G1"/>
                <a:gd name="G12" fmla="*/ 21600 G5 G1"/>
                <a:gd name="G13" fmla="*/ 21600 G7 G1"/>
                <a:gd name="G14" fmla="*/ 17858 1 2"/>
                <a:gd name="G15" fmla="+- G5 0 G4"/>
                <a:gd name="G16" fmla="+- G0 0 G4"/>
                <a:gd name="G17" fmla="*/ G2 G15 G16"/>
                <a:gd name="T0" fmla="*/ 16540 w 21600"/>
                <a:gd name="T1" fmla="*/ 0 h 21600"/>
                <a:gd name="T2" fmla="*/ 11480 w 21600"/>
                <a:gd name="T3" fmla="*/ 5263 h 21600"/>
                <a:gd name="T4" fmla="*/ 0 w 21600"/>
                <a:gd name="T5" fmla="*/ 20006 h 21600"/>
                <a:gd name="T6" fmla="*/ 8929 w 21600"/>
                <a:gd name="T7" fmla="*/ 21600 h 21600"/>
                <a:gd name="T8" fmla="*/ 17858 w 21600"/>
                <a:gd name="T9" fmla="*/ 13984 h 21600"/>
                <a:gd name="T10" fmla="*/ 21600 w 21600"/>
                <a:gd name="T11" fmla="*/ 5263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540" y="0"/>
                  </a:moveTo>
                  <a:lnTo>
                    <a:pt x="11480" y="5263"/>
                  </a:lnTo>
                  <a:lnTo>
                    <a:pt x="15222" y="5263"/>
                  </a:lnTo>
                  <a:lnTo>
                    <a:pt x="15222" y="18412"/>
                  </a:lnTo>
                  <a:lnTo>
                    <a:pt x="0" y="18412"/>
                  </a:lnTo>
                  <a:lnTo>
                    <a:pt x="0" y="21600"/>
                  </a:lnTo>
                  <a:lnTo>
                    <a:pt x="17858" y="21600"/>
                  </a:lnTo>
                  <a:lnTo>
                    <a:pt x="17858" y="5263"/>
                  </a:lnTo>
                  <a:lnTo>
                    <a:pt x="21600" y="5263"/>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4" name="AutoShape 5"/>
            <p:cNvSpPr>
              <a:spLocks noChangeArrowheads="1"/>
            </p:cNvSpPr>
            <p:nvPr/>
          </p:nvSpPr>
          <p:spPr bwMode="auto">
            <a:xfrm>
              <a:off x="6117" y="7123"/>
              <a:ext cx="2345" cy="48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WordArt 4"/>
            <p:cNvSpPr>
              <a:spLocks noChangeArrowheads="1" noChangeShapeType="1" noTextEdit="1"/>
            </p:cNvSpPr>
            <p:nvPr/>
          </p:nvSpPr>
          <p:spPr bwMode="auto">
            <a:xfrm>
              <a:off x="6273" y="7283"/>
              <a:ext cx="2035" cy="213"/>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zh-TW" altLang="en-US" sz="1200" b="1" kern="10" spc="0" smtClean="0">
                  <a:ln w="9525">
                    <a:solidFill>
                      <a:srgbClr val="000000"/>
                    </a:solidFill>
                    <a:round/>
                    <a:headEnd/>
                    <a:tailEnd/>
                  </a:ln>
                  <a:solidFill>
                    <a:srgbClr val="FFFFFF"/>
                  </a:solidFill>
                  <a:effectLst/>
                  <a:latin typeface="標楷體"/>
                  <a:ea typeface="標楷體"/>
                </a:rPr>
                <a:t>提供練習題數題，並估計起始值</a:t>
              </a:r>
              <a:endParaRPr lang="zh-TW" altLang="en-US" sz="1200" b="1" kern="10" spc="0">
                <a:ln w="9525">
                  <a:solidFill>
                    <a:srgbClr val="000000"/>
                  </a:solidFill>
                  <a:round/>
                  <a:headEnd/>
                  <a:tailEnd/>
                </a:ln>
                <a:solidFill>
                  <a:srgbClr val="FFFFFF"/>
                </a:solidFill>
                <a:effectLst/>
                <a:latin typeface="標楷體"/>
                <a:ea typeface="標楷體"/>
              </a:endParaRPr>
            </a:p>
          </p:txBody>
        </p:sp>
        <p:sp>
          <p:nvSpPr>
            <p:cNvPr id="36" name="WordArt 3"/>
            <p:cNvSpPr>
              <a:spLocks noChangeArrowheads="1" noChangeShapeType="1" noTextEdit="1"/>
            </p:cNvSpPr>
            <p:nvPr/>
          </p:nvSpPr>
          <p:spPr bwMode="auto">
            <a:xfrm>
              <a:off x="5154" y="7276"/>
              <a:ext cx="625" cy="16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zh-TW" altLang="en-US" sz="1200" b="1" kern="10" spc="0" smtClean="0">
                  <a:ln w="9525">
                    <a:solidFill>
                      <a:srgbClr val="000000"/>
                    </a:solidFill>
                    <a:round/>
                    <a:headEnd/>
                    <a:tailEnd/>
                  </a:ln>
                  <a:solidFill>
                    <a:srgbClr val="FFFFFF"/>
                  </a:solidFill>
                  <a:effectLst/>
                  <a:latin typeface="標楷體"/>
                  <a:ea typeface="標楷體"/>
                </a:rPr>
                <a:t>另一途徑</a:t>
              </a:r>
              <a:endParaRPr lang="zh-TW" altLang="en-US" sz="1200" b="1" kern="10" spc="0">
                <a:ln w="9525">
                  <a:solidFill>
                    <a:srgbClr val="000000"/>
                  </a:solidFill>
                  <a:round/>
                  <a:headEnd/>
                  <a:tailEnd/>
                </a:ln>
                <a:solidFill>
                  <a:srgbClr val="FFFFFF"/>
                </a:solidFill>
                <a:effectLst/>
                <a:latin typeface="標楷體"/>
                <a:ea typeface="標楷體"/>
              </a:endParaRPr>
            </a:p>
          </p:txBody>
        </p:sp>
        <p:sp>
          <p:nvSpPr>
            <p:cNvPr id="37" name="Line 2"/>
            <p:cNvSpPr>
              <a:spLocks noChangeShapeType="1"/>
            </p:cNvSpPr>
            <p:nvPr/>
          </p:nvSpPr>
          <p:spPr bwMode="auto">
            <a:xfrm>
              <a:off x="4708" y="7443"/>
              <a:ext cx="1409" cy="1"/>
            </a:xfrm>
            <a:prstGeom prst="line">
              <a:avLst/>
            </a:prstGeom>
            <a:noFill/>
            <a:ln w="12700">
              <a:solidFill>
                <a:srgbClr val="000000"/>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TW" altLang="en-US"/>
            </a:p>
          </p:txBody>
        </p:sp>
      </p:grpSp>
    </p:spTree>
    <p:extLst>
      <p:ext uri="{BB962C8B-B14F-4D97-AF65-F5344CB8AC3E}">
        <p14:creationId xmlns:p14="http://schemas.microsoft.com/office/powerpoint/2010/main" val="3148395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88640"/>
            <a:ext cx="8229600" cy="1008112"/>
          </a:xfrm>
        </p:spPr>
        <p:txBody>
          <a:bodyPr>
            <a:normAutofit/>
          </a:bodyPr>
          <a:lstStyle/>
          <a:p>
            <a:pPr marL="0" indent="0"/>
            <a:r>
              <a:rPr lang="zh-TW" altLang="zh-TW" sz="5400" b="1" dirty="0">
                <a:solidFill>
                  <a:srgbClr val="0000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三、起始策略：測驗起點</a:t>
            </a:r>
          </a:p>
        </p:txBody>
      </p:sp>
      <p:sp>
        <p:nvSpPr>
          <p:cNvPr id="4" name="Rectangle 4"/>
          <p:cNvSpPr>
            <a:spLocks noGrp="1"/>
          </p:cNvSpPr>
          <p:nvPr>
            <p:ph idx="1"/>
          </p:nvPr>
        </p:nvSpPr>
        <p:spPr>
          <a:xfrm>
            <a:off x="107504" y="1196752"/>
            <a:ext cx="8928992" cy="5544616"/>
          </a:xfrm>
        </p:spPr>
        <p:txBody>
          <a:bodyPr>
            <a:noAutofit/>
          </a:bodyPr>
          <a:lstStyle/>
          <a:p>
            <a:pPr marL="0" indent="0">
              <a:buNone/>
            </a:pPr>
            <a:r>
              <a:rPr lang="zh-TW" altLang="en-US" sz="3000" b="1" dirty="0">
                <a:latin typeface="Times New Roman" panose="02020603050405020304" pitchFamily="18" charset="0"/>
                <a:ea typeface="標楷體" panose="03000509000000000000" pitchFamily="65" charset="-120"/>
                <a:cs typeface="Times New Roman" panose="02020603050405020304" pitchFamily="18" charset="0"/>
              </a:rPr>
              <a:t>應該先考哪一個試題，是適性測驗所需面臨的一件重要抉擇問題</a:t>
            </a:r>
            <a:r>
              <a:rPr lang="zh-TW" altLang="en-US" sz="3000"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30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3000" b="1" dirty="0" smtClean="0">
                <a:latin typeface="Times New Roman" panose="02020603050405020304" pitchFamily="18" charset="0"/>
                <a:ea typeface="標楷體" panose="03000509000000000000" pitchFamily="65" charset="-120"/>
                <a:cs typeface="Times New Roman" panose="02020603050405020304" pitchFamily="18" charset="0"/>
              </a:rPr>
              <a:t>從</a:t>
            </a:r>
            <a:r>
              <a:rPr lang="zh-TW" altLang="en-US" sz="3000" b="1" dirty="0">
                <a:latin typeface="Times New Roman" panose="02020603050405020304" pitchFamily="18" charset="0"/>
                <a:ea typeface="標楷體" panose="03000509000000000000" pitchFamily="65" charset="-120"/>
                <a:cs typeface="Times New Roman" panose="02020603050405020304" pitchFamily="18" charset="0"/>
              </a:rPr>
              <a:t>理論</a:t>
            </a:r>
            <a:r>
              <a:rPr lang="zh-TW" altLang="en-US" sz="3000" b="1" dirty="0" smtClean="0">
                <a:latin typeface="Times New Roman" panose="02020603050405020304" pitchFamily="18" charset="0"/>
                <a:ea typeface="標楷體" panose="03000509000000000000" pitchFamily="65" charset="-120"/>
                <a:cs typeface="Times New Roman" panose="02020603050405020304" pitchFamily="18" charset="0"/>
              </a:rPr>
              <a:t>上來</a:t>
            </a:r>
            <a:r>
              <a:rPr lang="zh-TW" altLang="en-US" sz="3000" b="1" dirty="0">
                <a:latin typeface="Times New Roman" panose="02020603050405020304" pitchFamily="18" charset="0"/>
                <a:ea typeface="標楷體" panose="03000509000000000000" pitchFamily="65" charset="-120"/>
                <a:cs typeface="Times New Roman" panose="02020603050405020304" pitchFamily="18" charset="0"/>
              </a:rPr>
              <a:t>看，試題的難度必須要能夠配合考生的能力水準。但是，除非我們已知考生</a:t>
            </a:r>
            <a:r>
              <a:rPr lang="zh-TW" altLang="en-US" sz="3000" b="1" dirty="0" smtClean="0">
                <a:latin typeface="Times New Roman" panose="02020603050405020304" pitchFamily="18" charset="0"/>
                <a:ea typeface="標楷體" panose="03000509000000000000" pitchFamily="65" charset="-120"/>
                <a:cs typeface="Times New Roman" panose="02020603050405020304" pitchFamily="18" charset="0"/>
              </a:rPr>
              <a:t>過去</a:t>
            </a:r>
            <a:r>
              <a:rPr lang="zh-TW" altLang="en-US" sz="3000" b="1" dirty="0">
                <a:latin typeface="Times New Roman" panose="02020603050405020304" pitchFamily="18" charset="0"/>
                <a:ea typeface="標楷體" panose="03000509000000000000" pitchFamily="65" charset="-120"/>
                <a:cs typeface="Times New Roman" panose="02020603050405020304" pitchFamily="18" charset="0"/>
              </a:rPr>
              <a:t>的表現好壞，否則無法在施測之前就知道考生的能力。所以，常用</a:t>
            </a:r>
            <a:r>
              <a:rPr lang="zh-TW" altLang="en-US" sz="3000" b="1" dirty="0" smtClean="0">
                <a:latin typeface="Times New Roman" panose="02020603050405020304" pitchFamily="18" charset="0"/>
                <a:ea typeface="標楷體" panose="03000509000000000000" pitchFamily="65" charset="-120"/>
                <a:cs typeface="Times New Roman" panose="02020603050405020304" pitchFamily="18" charset="0"/>
              </a:rPr>
              <a:t>的測驗起點方法有：</a:t>
            </a:r>
            <a:endParaRPr lang="en-US" altLang="zh-TW" sz="30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3000" b="1" dirty="0" smtClean="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30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自</a:t>
            </a:r>
            <a:r>
              <a:rPr lang="zh-TW" altLang="en-US" sz="30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難度適中的試題中隨機抽取一個</a:t>
            </a:r>
            <a:r>
              <a:rPr lang="zh-TW" altLang="en-US" sz="30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試題</a:t>
            </a:r>
            <a:r>
              <a:rPr lang="zh-TW" altLang="en-US" sz="3000"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30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3000" b="1"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30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完全</a:t>
            </a:r>
            <a:r>
              <a:rPr lang="zh-TW" altLang="en-US" sz="30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隨機抽取一個</a:t>
            </a:r>
            <a:r>
              <a:rPr lang="zh-TW" altLang="en-US" sz="30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試題</a:t>
            </a:r>
            <a:r>
              <a:rPr lang="zh-TW" altLang="en-US" sz="3000" b="1" dirty="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30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3000" b="1" dirty="0" smtClean="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30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先</a:t>
            </a:r>
            <a:r>
              <a:rPr lang="zh-TW" altLang="en-US" sz="30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調查學生的背景</a:t>
            </a:r>
            <a:r>
              <a:rPr lang="zh-TW" altLang="en-US" sz="30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，再決定挑出</a:t>
            </a:r>
            <a:r>
              <a:rPr lang="zh-TW" altLang="en-US" sz="30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那一類的試題</a:t>
            </a:r>
            <a:r>
              <a:rPr lang="zh-TW" altLang="en-US" sz="3000"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30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3000" b="1" dirty="0" smtClean="0">
                <a:latin typeface="Times New Roman" panose="02020603050405020304" pitchFamily="18" charset="0"/>
                <a:ea typeface="標楷體" panose="03000509000000000000" pitchFamily="65" charset="-120"/>
                <a:cs typeface="Times New Roman" panose="02020603050405020304" pitchFamily="18" charset="0"/>
              </a:rPr>
              <a:t>Lord</a:t>
            </a:r>
            <a:r>
              <a:rPr lang="zh-TW" altLang="en-US" sz="3000" b="1" dirty="0" smtClean="0">
                <a:latin typeface="Times New Roman" panose="02020603050405020304" pitchFamily="18" charset="0"/>
                <a:ea typeface="標楷體" panose="03000509000000000000" pitchFamily="65" charset="-120"/>
                <a:cs typeface="Times New Roman" panose="02020603050405020304" pitchFamily="18" charset="0"/>
              </a:rPr>
              <a:t>認為，只要</a:t>
            </a:r>
            <a:r>
              <a:rPr lang="zh-TW" altLang="en-US" sz="3000" b="1" dirty="0">
                <a:latin typeface="Times New Roman" panose="02020603050405020304" pitchFamily="18" charset="0"/>
                <a:ea typeface="標楷體" panose="03000509000000000000" pitchFamily="65" charset="-120"/>
                <a:cs typeface="Times New Roman" panose="02020603050405020304" pitchFamily="18" charset="0"/>
              </a:rPr>
              <a:t>測驗</a:t>
            </a:r>
            <a:r>
              <a:rPr lang="zh-TW" altLang="en-US" sz="3000" b="1" dirty="0" smtClean="0">
                <a:latin typeface="Times New Roman" panose="02020603050405020304" pitchFamily="18" charset="0"/>
                <a:ea typeface="標楷體" panose="03000509000000000000" pitchFamily="65" charset="-120"/>
                <a:cs typeface="Times New Roman" panose="02020603050405020304" pitchFamily="18" charset="0"/>
              </a:rPr>
              <a:t>的題</a:t>
            </a:r>
            <a:r>
              <a:rPr lang="zh-TW" altLang="en-US" sz="3000" b="1" dirty="0">
                <a:latin typeface="Times New Roman" panose="02020603050405020304" pitchFamily="18" charset="0"/>
                <a:ea typeface="標楷體" panose="03000509000000000000" pitchFamily="65" charset="-120"/>
                <a:cs typeface="Times New Roman" panose="02020603050405020304" pitchFamily="18" charset="0"/>
              </a:rPr>
              <a:t>數不少於</a:t>
            </a:r>
            <a:r>
              <a:rPr lang="en-US" altLang="zh-TW" sz="30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25 </a:t>
            </a:r>
            <a:r>
              <a:rPr lang="zh-TW" altLang="en-US" sz="30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題</a:t>
            </a:r>
            <a:r>
              <a:rPr lang="zh-TW" altLang="en-US" sz="3000" b="1" dirty="0">
                <a:latin typeface="Times New Roman" panose="02020603050405020304" pitchFamily="18" charset="0"/>
                <a:ea typeface="標楷體" panose="03000509000000000000" pitchFamily="65" charset="-120"/>
                <a:cs typeface="Times New Roman" panose="02020603050405020304" pitchFamily="18" charset="0"/>
              </a:rPr>
              <a:t>的話，以那一個試題做為起點的影響不大。</a:t>
            </a:r>
            <a:endParaRPr lang="zh-TW" altLang="en-US" sz="3000" b="1" u="sng" dirty="0" smtClean="0">
              <a:solidFill>
                <a:srgbClr val="0000FF"/>
              </a:solidFill>
              <a:latin typeface="Times New Roman" panose="02020603050405020304" pitchFamily="18" charset="0"/>
              <a:ea typeface="標楷體" pitchFamily="65" charset="-120"/>
              <a:cs typeface="Times New Roman" panose="02020603050405020304" pitchFamily="18" charset="0"/>
            </a:endParaRPr>
          </a:p>
        </p:txBody>
      </p:sp>
    </p:spTree>
    <p:extLst>
      <p:ext uri="{BB962C8B-B14F-4D97-AF65-F5344CB8AC3E}">
        <p14:creationId xmlns:p14="http://schemas.microsoft.com/office/powerpoint/2010/main" val="338730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260648"/>
            <a:ext cx="8856984" cy="6480720"/>
          </a:xfrm>
        </p:spPr>
        <p:txBody>
          <a:bodyPr>
            <a:normAutofit fontScale="85000" lnSpcReduction="20000"/>
          </a:bodyPr>
          <a:lstStyle/>
          <a:p>
            <a:pPr marL="0" indent="0">
              <a:buNone/>
            </a:pP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從題庫中隨機選題的最大好處，就是可以達到</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保密</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的要求，減少某些特定試題有被重覆抽取的</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高曝光率</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item exposure </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rate</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問題發生，而致危害題庫的安全性</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sz="16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在實務中，為了方便電腦程式開始選題施測下去</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CAT</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通常</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都</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會</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設計讓電腦預先</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提供三到五題的練習題</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，並且是每位考生的練習題都相同，以供考生練習作答。這項作法的</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目的</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sz="18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1.</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讓</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考生</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熟悉</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利用電腦作答的測驗環境和該適性測驗系統的作答</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方式</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等</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考生</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至少出現一題答對</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（假設他連續答錯的話）或</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一題答錯</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（假設他連續答對的話）時，考生的作答反應組型才可以利用</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最大近似值</a:t>
            </a:r>
            <a:r>
              <a:rPr lang="zh-TW" altLang="zh-TW"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估計法</a:t>
            </a:r>
            <a:r>
              <a:rPr lang="zh-TW" altLang="en-US" b="1"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MLE</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開始</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估計出每位考生能力的起始值（</a:t>
            </a: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initial value</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），以便繼續下一階段的施測</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步驟</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sz="16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當然</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，若是使用</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貝氏估計</a:t>
            </a:r>
            <a:r>
              <a:rPr lang="zh-TW" altLang="zh-TW"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法</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Bayesian</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method</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的話</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，則練習題的功用純粹是為了讓考生</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熟悉</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施測的情境之用。</a:t>
            </a:r>
            <a:endParaRPr lang="zh-TW" altLang="en-US" b="1"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372375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88640"/>
            <a:ext cx="8229600" cy="1080120"/>
          </a:xfrm>
        </p:spPr>
        <p:txBody>
          <a:bodyPr>
            <a:normAutofit/>
          </a:bodyPr>
          <a:lstStyle/>
          <a:p>
            <a:r>
              <a:rPr lang="zh-TW" altLang="zh-TW" sz="5400" b="1" dirty="0">
                <a:solidFill>
                  <a:srgbClr val="0000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四、繼續策略：選題</a:t>
            </a:r>
            <a:r>
              <a:rPr lang="zh-TW" altLang="zh-TW" sz="5400" b="1" dirty="0" smtClean="0">
                <a:solidFill>
                  <a:srgbClr val="0000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方式</a:t>
            </a:r>
            <a:endParaRPr lang="zh-TW" altLang="en-US" sz="5400" dirty="0"/>
          </a:p>
        </p:txBody>
      </p:sp>
      <p:sp>
        <p:nvSpPr>
          <p:cNvPr id="3" name="內容版面配置區 2"/>
          <p:cNvSpPr>
            <a:spLocks noGrp="1"/>
          </p:cNvSpPr>
          <p:nvPr>
            <p:ph idx="1"/>
          </p:nvPr>
        </p:nvSpPr>
        <p:spPr>
          <a:xfrm>
            <a:off x="107504" y="1412776"/>
            <a:ext cx="8928992" cy="5328592"/>
          </a:xfrm>
        </p:spPr>
        <p:txBody>
          <a:bodyPr>
            <a:normAutofit fontScale="70000" lnSpcReduction="20000"/>
          </a:bodyPr>
          <a:lstStyle/>
          <a:p>
            <a:pPr marL="0" indent="0">
              <a:buNone/>
            </a:pPr>
            <a:r>
              <a:rPr lang="zh-TW" altLang="zh-TW" sz="3400" b="1" dirty="0" smtClean="0">
                <a:latin typeface="Times New Roman" panose="02020603050405020304" pitchFamily="18" charset="0"/>
                <a:ea typeface="標楷體" panose="03000509000000000000" pitchFamily="65" charset="-120"/>
                <a:cs typeface="Times New Roman" panose="02020603050405020304" pitchFamily="18" charset="0"/>
              </a:rPr>
              <a:t>依據</a:t>
            </a:r>
            <a:r>
              <a:rPr lang="en-US" altLang="zh-TW" sz="3400" b="1" dirty="0" smtClean="0">
                <a:latin typeface="Times New Roman" panose="02020603050405020304" pitchFamily="18" charset="0"/>
                <a:ea typeface="標楷體" panose="03000509000000000000" pitchFamily="65" charset="-120"/>
                <a:cs typeface="Times New Roman" panose="02020603050405020304" pitchFamily="18" charset="0"/>
              </a:rPr>
              <a:t>IRT</a:t>
            </a:r>
            <a:r>
              <a:rPr lang="zh-TW" altLang="zh-TW" sz="3400" b="1" dirty="0" smtClean="0">
                <a:latin typeface="Times New Roman" panose="02020603050405020304" pitchFamily="18" charset="0"/>
                <a:ea typeface="標楷體" panose="03000509000000000000" pitchFamily="65" charset="-120"/>
                <a:cs typeface="Times New Roman" panose="02020603050405020304" pitchFamily="18" charset="0"/>
              </a:rPr>
              <a:t>所</a:t>
            </a:r>
            <a:r>
              <a:rPr lang="zh-TW" altLang="zh-TW" sz="3400" b="1" dirty="0">
                <a:latin typeface="Times New Roman" panose="02020603050405020304" pitchFamily="18" charset="0"/>
                <a:ea typeface="標楷體" panose="03000509000000000000" pitchFamily="65" charset="-120"/>
                <a:cs typeface="Times New Roman" panose="02020603050405020304" pitchFamily="18" charset="0"/>
              </a:rPr>
              <a:t>建立的電腦化適性測驗方式，必須事先有建置好的題庫存在，並且，經過校準的試題參數特徵也必須一起儲存在題庫裡。校準時所選用的模式不同，都會影響計分方法的選擇和能力的估計</a:t>
            </a:r>
            <a:r>
              <a:rPr lang="zh-TW" altLang="zh-TW" sz="3400"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34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sz="34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zh-TW" sz="3400" b="1" dirty="0" smtClean="0">
                <a:latin typeface="Times New Roman" panose="02020603050405020304" pitchFamily="18" charset="0"/>
                <a:ea typeface="標楷體" panose="03000509000000000000" pitchFamily="65" charset="-120"/>
                <a:cs typeface="Times New Roman" panose="02020603050405020304" pitchFamily="18" charset="0"/>
              </a:rPr>
              <a:t>一般而言</a:t>
            </a:r>
            <a:r>
              <a:rPr lang="zh-TW" altLang="zh-TW" sz="3400" b="1" dirty="0">
                <a:latin typeface="Times New Roman" panose="02020603050405020304" pitchFamily="18" charset="0"/>
                <a:ea typeface="標楷體" panose="03000509000000000000" pitchFamily="65" charset="-120"/>
                <a:cs typeface="Times New Roman" panose="02020603050405020304" pitchFamily="18" charset="0"/>
              </a:rPr>
              <a:t>，常用的試題挑選方法有三</a:t>
            </a:r>
            <a:r>
              <a:rPr lang="zh-TW" altLang="zh-TW" sz="3400" b="1" dirty="0" smtClean="0">
                <a:latin typeface="Times New Roman" panose="02020603050405020304" pitchFamily="18" charset="0"/>
                <a:ea typeface="標楷體" panose="03000509000000000000" pitchFamily="65" charset="-120"/>
                <a:cs typeface="Times New Roman" panose="02020603050405020304" pitchFamily="18" charset="0"/>
              </a:rPr>
              <a:t>種：</a:t>
            </a:r>
            <a:endParaRPr lang="en-US" altLang="zh-TW" sz="34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3400" b="1" dirty="0" smtClean="0">
                <a:latin typeface="Times New Roman" panose="02020603050405020304" pitchFamily="18" charset="0"/>
                <a:ea typeface="標楷體" panose="03000509000000000000" pitchFamily="65" charset="-120"/>
                <a:cs typeface="Times New Roman" panose="02020603050405020304" pitchFamily="18" charset="0"/>
              </a:rPr>
              <a:t>1.</a:t>
            </a:r>
            <a:r>
              <a:rPr lang="zh-TW" altLang="zh-TW" sz="3400" b="1" dirty="0" smtClean="0">
                <a:latin typeface="Times New Roman" panose="02020603050405020304" pitchFamily="18" charset="0"/>
                <a:ea typeface="標楷體" panose="03000509000000000000" pitchFamily="65" charset="-120"/>
                <a:cs typeface="Times New Roman" panose="02020603050405020304" pitchFamily="18" charset="0"/>
              </a:rPr>
              <a:t>挑選</a:t>
            </a:r>
            <a:r>
              <a:rPr lang="zh-TW" altLang="zh-TW" sz="3400" b="1" dirty="0">
                <a:latin typeface="Times New Roman" panose="02020603050405020304" pitchFamily="18" charset="0"/>
                <a:ea typeface="標楷體" panose="03000509000000000000" pitchFamily="65" charset="-120"/>
                <a:cs typeface="Times New Roman" panose="02020603050405020304" pitchFamily="18" charset="0"/>
              </a:rPr>
              <a:t>能夠針對考生能力估計提供</a:t>
            </a:r>
            <a:r>
              <a:rPr lang="zh-TW" altLang="zh-TW" sz="34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最大訊息量</a:t>
            </a:r>
            <a:r>
              <a:rPr lang="zh-TW" altLang="zh-TW" sz="3400" b="1" dirty="0">
                <a:latin typeface="Times New Roman" panose="02020603050405020304" pitchFamily="18" charset="0"/>
                <a:ea typeface="標楷體" panose="03000509000000000000" pitchFamily="65" charset="-120"/>
                <a:cs typeface="Times New Roman" panose="02020603050405020304" pitchFamily="18" charset="0"/>
              </a:rPr>
              <a:t>的試題；為了避免同樣的試題一再地被重覆選用</a:t>
            </a:r>
            <a:r>
              <a:rPr lang="zh-TW" altLang="zh-TW" sz="3400" b="1" dirty="0" smtClean="0">
                <a:latin typeface="Times New Roman" panose="02020603050405020304" pitchFamily="18" charset="0"/>
                <a:ea typeface="標楷體" panose="03000509000000000000" pitchFamily="65" charset="-120"/>
                <a:cs typeface="Times New Roman" panose="02020603050405020304" pitchFamily="18" charset="0"/>
              </a:rPr>
              <a:t>，建議</a:t>
            </a:r>
            <a:r>
              <a:rPr lang="zh-TW" altLang="zh-TW" sz="3400" b="1" dirty="0">
                <a:latin typeface="Times New Roman" panose="02020603050405020304" pitchFamily="18" charset="0"/>
                <a:ea typeface="標楷體" panose="03000509000000000000" pitchFamily="65" charset="-120"/>
                <a:cs typeface="Times New Roman" panose="02020603050405020304" pitchFamily="18" charset="0"/>
              </a:rPr>
              <a:t>可從一堆能夠產生最大訊息量的試題中，隨機抽取一個試題來進行就</a:t>
            </a:r>
            <a:r>
              <a:rPr lang="zh-TW" altLang="zh-TW" sz="3400" b="1" dirty="0" smtClean="0">
                <a:latin typeface="Times New Roman" panose="02020603050405020304" pitchFamily="18" charset="0"/>
                <a:ea typeface="標楷體" panose="03000509000000000000" pitchFamily="65" charset="-120"/>
                <a:cs typeface="Times New Roman" panose="02020603050405020304" pitchFamily="18" charset="0"/>
              </a:rPr>
              <a:t>可以</a:t>
            </a:r>
            <a:r>
              <a:rPr lang="zh-TW" altLang="en-US" sz="3400" b="1" dirty="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34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3400" b="1"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zh-TW" sz="3400" b="1" dirty="0" smtClean="0">
                <a:latin typeface="Times New Roman" panose="02020603050405020304" pitchFamily="18" charset="0"/>
                <a:ea typeface="標楷體" panose="03000509000000000000" pitchFamily="65" charset="-120"/>
                <a:cs typeface="Times New Roman" panose="02020603050405020304" pitchFamily="18" charset="0"/>
              </a:rPr>
              <a:t>利用</a:t>
            </a:r>
            <a:r>
              <a:rPr lang="zh-TW" altLang="zh-TW" sz="3400" b="1" dirty="0">
                <a:latin typeface="Times New Roman" panose="02020603050405020304" pitchFamily="18" charset="0"/>
                <a:ea typeface="標楷體" panose="03000509000000000000" pitchFamily="65" charset="-120"/>
                <a:cs typeface="Times New Roman" panose="02020603050405020304" pitchFamily="18" charset="0"/>
              </a:rPr>
              <a:t>貝氏試題挑選法來挑選試題；將考生能力分配看成是某種</a:t>
            </a:r>
            <a:r>
              <a:rPr lang="zh-TW" altLang="zh-TW" sz="34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事前分配（</a:t>
            </a:r>
            <a:r>
              <a:rPr lang="en-US" altLang="zh-TW" sz="34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prior distribution</a:t>
            </a:r>
            <a:r>
              <a:rPr lang="zh-TW" altLang="zh-TW" sz="34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zh-TW" sz="3400" b="1" dirty="0">
                <a:latin typeface="Times New Roman" panose="02020603050405020304" pitchFamily="18" charset="0"/>
                <a:ea typeface="標楷體" panose="03000509000000000000" pitchFamily="65" charset="-120"/>
                <a:cs typeface="Times New Roman" panose="02020603050405020304" pitchFamily="18" charset="0"/>
              </a:rPr>
              <a:t>（通常都是視為常態分配），並計算考生答對或答錯未用到的試題之事後變異數，再挑選能夠使</a:t>
            </a:r>
            <a:r>
              <a:rPr lang="zh-TW" altLang="zh-TW" sz="3400" b="1" dirty="0" smtClean="0">
                <a:latin typeface="Times New Roman" panose="02020603050405020304" pitchFamily="18" charset="0"/>
                <a:ea typeface="標楷體" panose="03000509000000000000" pitchFamily="65" charset="-120"/>
                <a:cs typeface="Times New Roman" panose="02020603050405020304" pitchFamily="18" charset="0"/>
              </a:rPr>
              <a:t>這</a:t>
            </a:r>
            <a:r>
              <a:rPr lang="zh-TW" altLang="en-US" sz="3400" b="1" dirty="0" smtClean="0">
                <a:latin typeface="Times New Roman" panose="02020603050405020304" pitchFamily="18" charset="0"/>
                <a:ea typeface="標楷體" panose="03000509000000000000" pitchFamily="65" charset="-120"/>
                <a:cs typeface="Times New Roman" panose="02020603050405020304" pitchFamily="18" charset="0"/>
              </a:rPr>
              <a:t>位</a:t>
            </a:r>
            <a:r>
              <a:rPr lang="zh-TW" altLang="zh-TW" sz="34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考生</a:t>
            </a:r>
            <a:r>
              <a:rPr lang="zh-TW" altLang="zh-TW" sz="34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能力事後分配之變異數為最小</a:t>
            </a:r>
            <a:r>
              <a:rPr lang="zh-TW" altLang="zh-TW" sz="3400" b="1" dirty="0">
                <a:latin typeface="Times New Roman" panose="02020603050405020304" pitchFamily="18" charset="0"/>
                <a:ea typeface="標楷體" panose="03000509000000000000" pitchFamily="65" charset="-120"/>
                <a:cs typeface="Times New Roman" panose="02020603050405020304" pitchFamily="18" charset="0"/>
              </a:rPr>
              <a:t>的試題，以作為下一題施測的試題。使用貝氏的選題方法，頗</a:t>
            </a:r>
            <a:r>
              <a:rPr lang="zh-TW" altLang="zh-TW" sz="34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受事前分配假設</a:t>
            </a:r>
            <a:r>
              <a:rPr lang="zh-TW" altLang="zh-TW" sz="3400" b="1" dirty="0">
                <a:latin typeface="Times New Roman" panose="02020603050405020304" pitchFamily="18" charset="0"/>
                <a:ea typeface="標楷體" panose="03000509000000000000" pitchFamily="65" charset="-120"/>
                <a:cs typeface="Times New Roman" panose="02020603050405020304" pitchFamily="18" charset="0"/>
              </a:rPr>
              <a:t>的影響很大，但是只要施測的試題很多的話，這種影響是可以被排除</a:t>
            </a:r>
            <a:r>
              <a:rPr lang="zh-TW" altLang="zh-TW" sz="3400" b="1" dirty="0" smtClean="0">
                <a:latin typeface="Times New Roman" panose="02020603050405020304" pitchFamily="18" charset="0"/>
                <a:ea typeface="標楷體" panose="03000509000000000000" pitchFamily="65" charset="-120"/>
                <a:cs typeface="Times New Roman" panose="02020603050405020304" pitchFamily="18" charset="0"/>
              </a:rPr>
              <a:t>的</a:t>
            </a:r>
            <a:r>
              <a:rPr lang="zh-TW" altLang="en-US" sz="3400" b="1" dirty="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34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3400" b="1" dirty="0" smtClean="0">
                <a:latin typeface="Times New Roman" panose="02020603050405020304" pitchFamily="18" charset="0"/>
                <a:ea typeface="標楷體" panose="03000509000000000000" pitchFamily="65" charset="-120"/>
                <a:cs typeface="Times New Roman" panose="02020603050405020304" pitchFamily="18" charset="0"/>
              </a:rPr>
              <a:t>3.</a:t>
            </a:r>
            <a:r>
              <a:rPr lang="zh-TW" altLang="zh-TW" sz="3400" b="1" dirty="0" smtClean="0">
                <a:latin typeface="Times New Roman" panose="02020603050405020304" pitchFamily="18" charset="0"/>
                <a:ea typeface="標楷體" panose="03000509000000000000" pitchFamily="65" charset="-120"/>
                <a:cs typeface="Times New Roman" panose="02020603050405020304" pitchFamily="18" charset="0"/>
              </a:rPr>
              <a:t>挑選</a:t>
            </a:r>
            <a:r>
              <a:rPr lang="zh-TW" altLang="zh-TW" sz="34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難度最接近考生</a:t>
            </a:r>
            <a:r>
              <a:rPr lang="zh-TW" altLang="zh-TW" sz="3400" b="1" dirty="0">
                <a:latin typeface="Times New Roman" panose="02020603050405020304" pitchFamily="18" charset="0"/>
                <a:ea typeface="標楷體" panose="03000509000000000000" pitchFamily="65" charset="-120"/>
                <a:cs typeface="Times New Roman" panose="02020603050405020304" pitchFamily="18" charset="0"/>
              </a:rPr>
              <a:t>現階段能力估計值之試題。</a:t>
            </a:r>
          </a:p>
          <a:p>
            <a:pPr marL="0" indent="0">
              <a:buNone/>
            </a:pPr>
            <a:endParaRPr lang="zh-TW" altLang="en-US" dirty="0"/>
          </a:p>
        </p:txBody>
      </p:sp>
    </p:spTree>
    <p:extLst>
      <p:ext uri="{BB962C8B-B14F-4D97-AF65-F5344CB8AC3E}">
        <p14:creationId xmlns:p14="http://schemas.microsoft.com/office/powerpoint/2010/main" val="2064877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260648"/>
            <a:ext cx="8229600" cy="1052736"/>
          </a:xfrm>
        </p:spPr>
        <p:txBody>
          <a:bodyPr>
            <a:normAutofit/>
          </a:bodyPr>
          <a:lstStyle/>
          <a:p>
            <a:r>
              <a:rPr lang="zh-TW" altLang="zh-TW" sz="5400" b="1" dirty="0">
                <a:solidFill>
                  <a:srgbClr val="0000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五、運算策略：能力</a:t>
            </a:r>
            <a:r>
              <a:rPr lang="zh-TW" altLang="zh-TW" sz="5400" b="1" dirty="0" smtClean="0">
                <a:solidFill>
                  <a:srgbClr val="0000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估計</a:t>
            </a:r>
            <a:endParaRPr lang="zh-TW" altLang="en-US" sz="5400" dirty="0"/>
          </a:p>
        </p:txBody>
      </p:sp>
      <p:sp>
        <p:nvSpPr>
          <p:cNvPr id="3" name="內容版面配置區 2"/>
          <p:cNvSpPr>
            <a:spLocks noGrp="1"/>
          </p:cNvSpPr>
          <p:nvPr>
            <p:ph idx="1"/>
          </p:nvPr>
        </p:nvSpPr>
        <p:spPr>
          <a:xfrm>
            <a:off x="18604" y="1556792"/>
            <a:ext cx="9125396" cy="5301208"/>
          </a:xfrm>
        </p:spPr>
        <p:txBody>
          <a:bodyPr>
            <a:normAutofit fontScale="25000" lnSpcReduction="20000"/>
          </a:bodyPr>
          <a:lstStyle/>
          <a:p>
            <a:pPr marL="0" indent="0">
              <a:buNone/>
            </a:pPr>
            <a:r>
              <a:rPr lang="zh-TW" altLang="zh-TW" sz="8000" b="1" dirty="0">
                <a:latin typeface="Times New Roman" panose="02020603050405020304" pitchFamily="18" charset="0"/>
                <a:ea typeface="標楷體" panose="03000509000000000000" pitchFamily="65" charset="-120"/>
                <a:cs typeface="Times New Roman" panose="02020603050405020304" pitchFamily="18" charset="0"/>
              </a:rPr>
              <a:t>接著，就是進行考生能力值的估計。唯一不同的是，</a:t>
            </a:r>
            <a:r>
              <a:rPr lang="zh-TW"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在</a:t>
            </a:r>
            <a:r>
              <a:rPr lang="en-US"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CAT</a:t>
            </a:r>
            <a:r>
              <a:rPr lang="zh-TW"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裡</a:t>
            </a:r>
            <a:r>
              <a:rPr lang="zh-TW" altLang="zh-TW" sz="8000" b="1" dirty="0">
                <a:latin typeface="Times New Roman" panose="02020603050405020304" pitchFamily="18" charset="0"/>
                <a:ea typeface="標楷體" panose="03000509000000000000" pitchFamily="65" charset="-120"/>
                <a:cs typeface="Times New Roman" panose="02020603050405020304" pitchFamily="18" charset="0"/>
              </a:rPr>
              <a:t>，考生每作答一道試題之後，電腦就得重新估計一次考生的能力新值。其中</a:t>
            </a:r>
            <a:r>
              <a:rPr lang="zh-TW"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CAT</a:t>
            </a:r>
            <a:r>
              <a:rPr lang="zh-TW"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最</a:t>
            </a:r>
            <a:r>
              <a:rPr lang="zh-TW" altLang="zh-TW" sz="8000" b="1" dirty="0">
                <a:latin typeface="Times New Roman" panose="02020603050405020304" pitchFamily="18" charset="0"/>
                <a:ea typeface="標楷體" panose="03000509000000000000" pitchFamily="65" charset="-120"/>
                <a:cs typeface="Times New Roman" panose="02020603050405020304" pitchFamily="18" charset="0"/>
              </a:rPr>
              <a:t>常用的兩種能力估計方法，即是最大近似值估計法（</a:t>
            </a:r>
            <a:r>
              <a:rPr lang="en-US" altLang="zh-TW" sz="8000" b="1" dirty="0">
                <a:latin typeface="Times New Roman" panose="02020603050405020304" pitchFamily="18" charset="0"/>
                <a:ea typeface="標楷體" panose="03000509000000000000" pitchFamily="65" charset="-120"/>
                <a:cs typeface="Times New Roman" panose="02020603050405020304" pitchFamily="18" charset="0"/>
              </a:rPr>
              <a:t>maximum likelihood </a:t>
            </a:r>
            <a:r>
              <a:rPr lang="en-US"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estimation,</a:t>
            </a:r>
            <a:r>
              <a:rPr lang="zh-TW" altLang="en-US" sz="8000" b="1"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MLE</a:t>
            </a:r>
            <a:r>
              <a:rPr lang="zh-TW"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zh-TW" sz="8000" b="1" dirty="0">
                <a:latin typeface="Times New Roman" panose="02020603050405020304" pitchFamily="18" charset="0"/>
                <a:ea typeface="標楷體" panose="03000509000000000000" pitchFamily="65" charset="-120"/>
                <a:cs typeface="Times New Roman" panose="02020603050405020304" pitchFamily="18" charset="0"/>
              </a:rPr>
              <a:t>和貝氏估計法（</a:t>
            </a:r>
            <a:r>
              <a:rPr lang="en-US" altLang="zh-TW" sz="8000" b="1" dirty="0">
                <a:latin typeface="Times New Roman" panose="02020603050405020304" pitchFamily="18" charset="0"/>
                <a:ea typeface="標楷體" panose="03000509000000000000" pitchFamily="65" charset="-120"/>
                <a:cs typeface="Times New Roman" panose="02020603050405020304" pitchFamily="18" charset="0"/>
              </a:rPr>
              <a:t>Bayesian </a:t>
            </a:r>
            <a:r>
              <a:rPr lang="en-US"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estimation,</a:t>
            </a:r>
            <a:r>
              <a:rPr lang="zh-TW" altLang="en-US" sz="8000" b="1"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BE</a:t>
            </a:r>
            <a:r>
              <a:rPr lang="zh-TW" altLang="en-US" sz="80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8000" b="1" dirty="0">
                <a:latin typeface="Times New Roman" panose="02020603050405020304" pitchFamily="18" charset="0"/>
                <a:ea typeface="標楷體" panose="03000509000000000000" pitchFamily="65" charset="-120"/>
                <a:cs typeface="Times New Roman" panose="02020603050405020304" pitchFamily="18" charset="0"/>
              </a:rPr>
              <a:t> </a:t>
            </a:r>
            <a:endParaRPr lang="en-US" altLang="zh-TW" sz="80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zh-TW" altLang="zh-TW" sz="4800" b="1"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zh-TW" sz="8000" b="1" dirty="0">
                <a:latin typeface="Times New Roman" panose="02020603050405020304" pitchFamily="18" charset="0"/>
                <a:ea typeface="標楷體" panose="03000509000000000000" pitchFamily="65" charset="-120"/>
                <a:cs typeface="Times New Roman" panose="02020603050405020304" pitchFamily="18" charset="0"/>
              </a:rPr>
              <a:t>最大近似值估計法的估計效能很好，但遇到</a:t>
            </a:r>
            <a:r>
              <a:rPr lang="zh-TW" altLang="zh-TW" sz="80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題數少</a:t>
            </a:r>
            <a:r>
              <a:rPr lang="zh-TW" altLang="zh-TW" sz="8000" b="1" dirty="0">
                <a:latin typeface="Times New Roman" panose="02020603050405020304" pitchFamily="18" charset="0"/>
                <a:ea typeface="標楷體" panose="03000509000000000000" pitchFamily="65" charset="-120"/>
                <a:cs typeface="Times New Roman" panose="02020603050405020304" pitchFamily="18" charset="0"/>
              </a:rPr>
              <a:t>或</a:t>
            </a:r>
            <a:r>
              <a:rPr lang="zh-TW" altLang="zh-TW" sz="80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估計值無法收斂</a:t>
            </a:r>
            <a:r>
              <a:rPr lang="zh-TW" altLang="zh-TW" sz="8000" b="1" dirty="0">
                <a:latin typeface="Times New Roman" panose="02020603050405020304" pitchFamily="18" charset="0"/>
                <a:ea typeface="標楷體" panose="03000509000000000000" pitchFamily="65" charset="-120"/>
                <a:cs typeface="Times New Roman" panose="02020603050405020304" pitchFamily="18" charset="0"/>
              </a:rPr>
              <a:t>時</a:t>
            </a:r>
            <a:r>
              <a:rPr lang="zh-TW"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，會</a:t>
            </a:r>
            <a:r>
              <a:rPr lang="zh-TW" altLang="zh-TW" sz="8000" b="1" dirty="0">
                <a:latin typeface="Times New Roman" panose="02020603050405020304" pitchFamily="18" charset="0"/>
                <a:ea typeface="標楷體" panose="03000509000000000000" pitchFamily="65" charset="-120"/>
                <a:cs typeface="Times New Roman" panose="02020603050405020304" pitchFamily="18" charset="0"/>
              </a:rPr>
              <a:t>產生較大的估計標準誤</a:t>
            </a:r>
            <a:r>
              <a:rPr lang="zh-TW"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問題</a:t>
            </a:r>
            <a:r>
              <a:rPr lang="zh-TW" altLang="en-US" sz="80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一般而言</a:t>
            </a:r>
            <a:r>
              <a:rPr lang="zh-TW" altLang="zh-TW" sz="8000" b="1" dirty="0">
                <a:latin typeface="Times New Roman" panose="02020603050405020304" pitchFamily="18" charset="0"/>
                <a:ea typeface="標楷體" panose="03000509000000000000" pitchFamily="65" charset="-120"/>
                <a:cs typeface="Times New Roman" panose="02020603050405020304" pitchFamily="18" charset="0"/>
              </a:rPr>
              <a:t>，最大近似值估計法所估計出的能力值的估計標準誤將</a:t>
            </a:r>
            <a:r>
              <a:rPr lang="zh-TW" altLang="zh-TW" sz="80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大於</a:t>
            </a:r>
            <a:r>
              <a:rPr lang="zh-TW" altLang="zh-TW" sz="8000" b="1" dirty="0">
                <a:latin typeface="Times New Roman" panose="02020603050405020304" pitchFamily="18" charset="0"/>
                <a:ea typeface="標楷體" panose="03000509000000000000" pitchFamily="65" charset="-120"/>
                <a:cs typeface="Times New Roman" panose="02020603050405020304" pitchFamily="18" charset="0"/>
              </a:rPr>
              <a:t>考生真正能力分配的標準</a:t>
            </a:r>
            <a:r>
              <a:rPr lang="zh-TW"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差。</a:t>
            </a:r>
            <a:r>
              <a:rPr lang="zh-TW" altLang="zh-TW" sz="8000" b="1" dirty="0">
                <a:latin typeface="Times New Roman" panose="02020603050405020304" pitchFamily="18" charset="0"/>
                <a:ea typeface="標楷體" panose="03000509000000000000" pitchFamily="65" charset="-120"/>
                <a:cs typeface="Times New Roman" panose="02020603050405020304" pitchFamily="18" charset="0"/>
              </a:rPr>
              <a:t>因此，為了能夠開始順利估計考生的能力值，一般</a:t>
            </a:r>
            <a:r>
              <a:rPr lang="zh-TW"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的</a:t>
            </a:r>
            <a:r>
              <a:rPr lang="en-US"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CAT</a:t>
            </a:r>
            <a:r>
              <a:rPr lang="zh-TW"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都會</a:t>
            </a:r>
            <a:r>
              <a:rPr lang="zh-TW" altLang="zh-TW" sz="8000" b="1" dirty="0">
                <a:latin typeface="Times New Roman" panose="02020603050405020304" pitchFamily="18" charset="0"/>
                <a:ea typeface="標楷體" panose="03000509000000000000" pitchFamily="65" charset="-120"/>
                <a:cs typeface="Times New Roman" panose="02020603050405020304" pitchFamily="18" charset="0"/>
              </a:rPr>
              <a:t>設計讓考生先練習作答幾題（大約是三到五題左右），然後再根據作答結果的反應組型（</a:t>
            </a:r>
            <a:r>
              <a:rPr lang="en-US" altLang="zh-TW" sz="8000" b="1" dirty="0">
                <a:latin typeface="Times New Roman" panose="02020603050405020304" pitchFamily="18" charset="0"/>
                <a:ea typeface="標楷體" panose="03000509000000000000" pitchFamily="65" charset="-120"/>
                <a:cs typeface="Times New Roman" panose="02020603050405020304" pitchFamily="18" charset="0"/>
              </a:rPr>
              <a:t>response pattern</a:t>
            </a:r>
            <a:r>
              <a:rPr lang="zh-TW" altLang="zh-TW" sz="8000" b="1" dirty="0">
                <a:latin typeface="Times New Roman" panose="02020603050405020304" pitchFamily="18" charset="0"/>
                <a:ea typeface="標楷體" panose="03000509000000000000" pitchFamily="65" charset="-120"/>
                <a:cs typeface="Times New Roman" panose="02020603050405020304" pitchFamily="18" charset="0"/>
              </a:rPr>
              <a:t>）進行初始能力值的估計。</a:t>
            </a:r>
          </a:p>
          <a:p>
            <a:pPr marL="0" indent="0">
              <a:buNone/>
            </a:pPr>
            <a:r>
              <a:rPr lang="en-US" altLang="zh-TW" sz="4800" b="1" dirty="0">
                <a:latin typeface="Times New Roman" panose="02020603050405020304" pitchFamily="18" charset="0"/>
                <a:ea typeface="標楷體" panose="03000509000000000000" pitchFamily="65" charset="-120"/>
                <a:cs typeface="Times New Roman" panose="02020603050405020304" pitchFamily="18" charset="0"/>
              </a:rPr>
              <a:t> </a:t>
            </a:r>
            <a:endParaRPr lang="zh-TW" altLang="zh-TW" sz="4800" b="1"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zh-TW" sz="8000" b="1" dirty="0">
                <a:latin typeface="Times New Roman" panose="02020603050405020304" pitchFamily="18" charset="0"/>
                <a:ea typeface="標楷體" panose="03000509000000000000" pitchFamily="65" charset="-120"/>
                <a:cs typeface="Times New Roman" panose="02020603050405020304" pitchFamily="18" charset="0"/>
              </a:rPr>
              <a:t>貝氏估計法雖然能克服最大近似值估計法的估計限制，但在估計前，卻必需對考生能力分配有個適當的</a:t>
            </a:r>
            <a:r>
              <a:rPr lang="zh-TW" altLang="zh-TW" sz="80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事前分配假設</a:t>
            </a:r>
            <a:r>
              <a:rPr lang="zh-TW" altLang="zh-TW" sz="8000" b="1" dirty="0">
                <a:latin typeface="Times New Roman" panose="02020603050405020304" pitchFamily="18" charset="0"/>
                <a:ea typeface="標楷體" panose="03000509000000000000" pitchFamily="65" charset="-120"/>
                <a:cs typeface="Times New Roman" panose="02020603050405020304" pitchFamily="18" charset="0"/>
              </a:rPr>
              <a:t>，如果該假設不當的話，卻會產生有偏差的能力估計值，且因為貝氏估計法所得的估計值常</a:t>
            </a:r>
            <a:r>
              <a:rPr lang="zh-TW" altLang="zh-TW" sz="80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有回歸平均數的現象</a:t>
            </a:r>
            <a:r>
              <a:rPr lang="zh-TW" altLang="zh-TW" sz="8000" b="1" dirty="0">
                <a:latin typeface="Times New Roman" panose="02020603050405020304" pitchFamily="18" charset="0"/>
                <a:ea typeface="標楷體" panose="03000509000000000000" pitchFamily="65" charset="-120"/>
                <a:cs typeface="Times New Roman" panose="02020603050405020304" pitchFamily="18" charset="0"/>
              </a:rPr>
              <a:t>，因而無法與最大近似值估計法的估計值</a:t>
            </a:r>
            <a:r>
              <a:rPr lang="zh-TW"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相比</a:t>
            </a:r>
            <a:r>
              <a:rPr lang="zh-TW" altLang="en-US" sz="8000" b="1"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一般而言</a:t>
            </a:r>
            <a:r>
              <a:rPr lang="zh-TW" altLang="zh-TW" sz="8000" b="1" dirty="0">
                <a:latin typeface="Times New Roman" panose="02020603050405020304" pitchFamily="18" charset="0"/>
                <a:ea typeface="標楷體" panose="03000509000000000000" pitchFamily="65" charset="-120"/>
                <a:cs typeface="Times New Roman" panose="02020603050405020304" pitchFamily="18" charset="0"/>
              </a:rPr>
              <a:t>，貝氏估計法所估計出的能力值的估計標準誤會</a:t>
            </a:r>
            <a:r>
              <a:rPr lang="zh-TW" altLang="zh-TW" sz="80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小於</a:t>
            </a:r>
            <a:r>
              <a:rPr lang="zh-TW" altLang="zh-TW" sz="8000" b="1" dirty="0">
                <a:latin typeface="Times New Roman" panose="02020603050405020304" pitchFamily="18" charset="0"/>
                <a:ea typeface="標楷體" panose="03000509000000000000" pitchFamily="65" charset="-120"/>
                <a:cs typeface="Times New Roman" panose="02020603050405020304" pitchFamily="18" charset="0"/>
              </a:rPr>
              <a:t>考生真正能力分配的標準</a:t>
            </a:r>
            <a:r>
              <a:rPr lang="zh-TW"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差。</a:t>
            </a:r>
            <a:endParaRPr lang="zh-TW" altLang="zh-TW" sz="8000" b="1"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zh-TW" altLang="zh-TW" sz="4800" b="1"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在</a:t>
            </a:r>
            <a:r>
              <a:rPr lang="zh-TW" altLang="zh-TW" sz="8000" b="1" dirty="0">
                <a:latin typeface="Times New Roman" panose="02020603050405020304" pitchFamily="18" charset="0"/>
                <a:ea typeface="標楷體" panose="03000509000000000000" pitchFamily="65" charset="-120"/>
                <a:cs typeface="Times New Roman" panose="02020603050405020304" pitchFamily="18" charset="0"/>
              </a:rPr>
              <a:t>實務</a:t>
            </a:r>
            <a:r>
              <a:rPr lang="zh-TW"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運用上來</a:t>
            </a:r>
            <a:r>
              <a:rPr lang="zh-TW" altLang="zh-TW" sz="8000" b="1" dirty="0">
                <a:latin typeface="Times New Roman" panose="02020603050405020304" pitchFamily="18" charset="0"/>
                <a:ea typeface="標楷體" panose="03000509000000000000" pitchFamily="65" charset="-120"/>
                <a:cs typeface="Times New Roman" panose="02020603050405020304" pitchFamily="18" charset="0"/>
              </a:rPr>
              <a:t>看，也許</a:t>
            </a:r>
            <a:r>
              <a:rPr lang="zh-TW"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在</a:t>
            </a:r>
            <a:r>
              <a:rPr lang="en-US"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CAT</a:t>
            </a:r>
            <a:r>
              <a:rPr lang="zh-TW"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剛</a:t>
            </a:r>
            <a:r>
              <a:rPr lang="zh-TW" altLang="zh-TW" sz="8000" b="1" dirty="0">
                <a:latin typeface="Times New Roman" panose="02020603050405020304" pitchFamily="18" charset="0"/>
                <a:ea typeface="標楷體" panose="03000509000000000000" pitchFamily="65" charset="-120"/>
                <a:cs typeface="Times New Roman" panose="02020603050405020304" pitchFamily="18" charset="0"/>
              </a:rPr>
              <a:t>開始估計考生能力的初期（如剛作答幾題練習題之後的能力估計），使用貝氏估計法來進行會比較適當，而在估計進行之後，則改採最大近似值估計法來替代，會是一項比較不錯的能力估計策略的</a:t>
            </a:r>
            <a:r>
              <a:rPr lang="zh-TW" altLang="zh-TW" sz="8000" b="1" dirty="0" smtClean="0">
                <a:latin typeface="Times New Roman" panose="02020603050405020304" pitchFamily="18" charset="0"/>
                <a:ea typeface="標楷體" panose="03000509000000000000" pitchFamily="65" charset="-120"/>
                <a:cs typeface="Times New Roman" panose="02020603050405020304" pitchFamily="18" charset="0"/>
              </a:rPr>
              <a:t>搭配。</a:t>
            </a:r>
            <a:endParaRPr lang="zh-TW" altLang="zh-TW" sz="8000" b="1"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zh-TW" altLang="en-US" dirty="0"/>
          </a:p>
        </p:txBody>
      </p:sp>
    </p:spTree>
    <p:extLst>
      <p:ext uri="{BB962C8B-B14F-4D97-AF65-F5344CB8AC3E}">
        <p14:creationId xmlns:p14="http://schemas.microsoft.com/office/powerpoint/2010/main" val="1276578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5400" b="1" dirty="0">
                <a:solidFill>
                  <a:srgbClr val="0000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六、終止策略：終止</a:t>
            </a:r>
            <a:r>
              <a:rPr lang="zh-TW" altLang="zh-TW" sz="5400" b="1" dirty="0" smtClean="0">
                <a:solidFill>
                  <a:srgbClr val="0000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標準</a:t>
            </a:r>
            <a:endParaRPr lang="zh-TW" altLang="en-US" sz="5400" dirty="0"/>
          </a:p>
        </p:txBody>
      </p:sp>
      <p:sp>
        <p:nvSpPr>
          <p:cNvPr id="3" name="內容版面配置區 2"/>
          <p:cNvSpPr>
            <a:spLocks noGrp="1"/>
          </p:cNvSpPr>
          <p:nvPr>
            <p:ph idx="1"/>
          </p:nvPr>
        </p:nvSpPr>
        <p:spPr>
          <a:xfrm>
            <a:off x="107504" y="1600200"/>
            <a:ext cx="8928992" cy="5069160"/>
          </a:xfrm>
        </p:spPr>
        <p:txBody>
          <a:bodyPr>
            <a:normAutofit fontScale="62500" lnSpcReduction="20000"/>
          </a:bodyPr>
          <a:lstStyle/>
          <a:p>
            <a:pPr marL="0" indent="0">
              <a:buNone/>
            </a:pP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最後</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CAT</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進行</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到何時才結束？這也是一項重要的決策問題</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終止</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CAT</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的</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方法，與前述的選題與計分方法有很密切的關聯。若以試題最大訊息量作為選題標準的話，只要累積已測過之試題的訊息量總和，到達某種事先預定的標準後，便可終止施測；換句話說，在開始施測之前，先預設一個</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測驗訊息量總和值</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（如：</a:t>
            </a: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20</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）或預設一個可被容許的</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估計標準誤收斂</a:t>
            </a:r>
            <a:r>
              <a:rPr lang="zh-TW" altLang="zh-TW"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值</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如</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.01</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然後</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自題庫中依序抽出能夠產生最大訊息量的試題給予施測，並累計測驗訊息量的總和，一直到測驗訊息量總和或估計標準誤收斂值達到事先預設的標準為止，即停止施測。若以貝氏估計法來選題的話，則可以估計能力之變異數小到某個預設的標準時，便可終止施測。</a:t>
            </a:r>
          </a:p>
          <a:p>
            <a:pPr marL="0" indent="0">
              <a:buNone/>
            </a:pP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 </a:t>
            </a:r>
            <a:endParaRPr lang="zh-TW" altLang="zh-TW" b="1"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此外，根據過去的施測經驗，如果前述這兩種標準均很慢才達到的話，也可以預設施</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測試題的上限</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（如：</a:t>
            </a: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40</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題）或</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固定的作答時間</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（如：</a:t>
            </a: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40</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分鐘）作為停止施測的標準，只要累積施測的題數達到上限（即已測完</a:t>
            </a: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40</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題）或作答時間已到預定的時限（即已作答</a:t>
            </a: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40</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分鐘），即使尚未達到預定測驗訊息量總和的標準，或能力估計值尚未獲得滿意的估計標準誤收斂值，也就可以終止施測，以避免施測活動漫無止境地進行下去，徒增考生的作答負擔與浪費考生的時間。</a:t>
            </a:r>
          </a:p>
          <a:p>
            <a:pPr marL="0" indent="0">
              <a:buNone/>
            </a:pPr>
            <a:endParaRPr lang="zh-TW" altLang="zh-TW" b="1"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施測終止之後，電腦即可輸出考生的成績或列印出測驗的</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結果。</a:t>
            </a:r>
            <a:endParaRPr lang="zh-TW" altLang="zh-TW" b="1"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zh-TW" altLang="en-US" dirty="0"/>
          </a:p>
        </p:txBody>
      </p:sp>
    </p:spTree>
    <p:extLst>
      <p:ext uri="{BB962C8B-B14F-4D97-AF65-F5344CB8AC3E}">
        <p14:creationId xmlns:p14="http://schemas.microsoft.com/office/powerpoint/2010/main" val="3245544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95536" y="2276872"/>
            <a:ext cx="8352928" cy="1224136"/>
          </a:xfrm>
        </p:spPr>
        <p:txBody>
          <a:bodyPr>
            <a:noAutofit/>
          </a:bodyPr>
          <a:lstStyle/>
          <a:p>
            <a:pPr marL="0" indent="0" algn="ctr">
              <a:buNone/>
            </a:pPr>
            <a:r>
              <a:rPr lang="zh-TW" altLang="en-US" sz="6600" b="1" dirty="0">
                <a:solidFill>
                  <a:srgbClr val="00206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參</a:t>
            </a:r>
            <a:r>
              <a:rPr lang="zh-TW" altLang="en-US" sz="6600" b="1" dirty="0" smtClean="0">
                <a:solidFill>
                  <a:srgbClr val="00206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a:t>
            </a:r>
            <a:r>
              <a:rPr lang="en-US" altLang="zh-TW" sz="6600" b="1" dirty="0" smtClean="0">
                <a:solidFill>
                  <a:srgbClr val="00206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CAT</a:t>
            </a:r>
            <a:r>
              <a:rPr lang="zh-TW" altLang="en-US" sz="6600" b="1" dirty="0" smtClean="0">
                <a:solidFill>
                  <a:srgbClr val="00206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的紙上實例</a:t>
            </a:r>
            <a:endParaRPr lang="zh-TW" altLang="en-US" sz="6600" b="1" dirty="0">
              <a:solidFill>
                <a:srgbClr val="002060"/>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688706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16632"/>
            <a:ext cx="8229600" cy="1052736"/>
          </a:xfrm>
        </p:spPr>
        <p:txBody>
          <a:bodyPr>
            <a:noAutofit/>
          </a:bodyPr>
          <a:lstStyle/>
          <a:p>
            <a:r>
              <a:rPr lang="en-US" altLang="zh-TW" sz="5400" b="1" dirty="0" smtClean="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CAT</a:t>
            </a:r>
            <a:r>
              <a:rPr lang="zh-TW" altLang="en-US" sz="5400" b="1" dirty="0" smtClean="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實例</a:t>
            </a:r>
            <a:endParaRPr lang="zh-TW" altLang="en-US" sz="5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內容版面配置區 2"/>
          <p:cNvSpPr>
            <a:spLocks noGrp="1"/>
          </p:cNvSpPr>
          <p:nvPr>
            <p:ph idx="1"/>
          </p:nvPr>
        </p:nvSpPr>
        <p:spPr>
          <a:xfrm>
            <a:off x="457200" y="1268761"/>
            <a:ext cx="8229600" cy="504055"/>
          </a:xfrm>
        </p:spPr>
        <p:txBody>
          <a:bodyPr>
            <a:normAutofit/>
          </a:bodyPr>
          <a:lstStyle/>
          <a:p>
            <a:pPr marL="0" indent="0">
              <a:buNone/>
            </a:pPr>
            <a:r>
              <a:rPr lang="zh-TW" altLang="en-US" sz="2400" b="1" dirty="0" smtClean="0">
                <a:latin typeface="標楷體" panose="03000509000000000000" pitchFamily="65" charset="-120"/>
                <a:ea typeface="標楷體" panose="03000509000000000000" pitchFamily="65" charset="-120"/>
              </a:rPr>
              <a:t>假設有</a:t>
            </a:r>
            <a:r>
              <a:rPr lang="zh-TW" altLang="zh-TW" sz="2400" b="1" dirty="0" smtClean="0">
                <a:latin typeface="標楷體" panose="03000509000000000000" pitchFamily="65" charset="-120"/>
                <a:ea typeface="標楷體" panose="03000509000000000000" pitchFamily="65" charset="-120"/>
              </a:rPr>
              <a:t>一個假想</a:t>
            </a:r>
            <a:r>
              <a:rPr lang="zh-TW" altLang="en-US" sz="2400" b="1" dirty="0" smtClean="0">
                <a:latin typeface="標楷體" panose="03000509000000000000" pitchFamily="65" charset="-120"/>
                <a:ea typeface="標楷體" panose="03000509000000000000" pitchFamily="65" charset="-120"/>
              </a:rPr>
              <a:t>的</a:t>
            </a:r>
            <a:r>
              <a:rPr lang="zh-TW" altLang="en-US" sz="2400" b="1" dirty="0">
                <a:latin typeface="標楷體" panose="03000509000000000000" pitchFamily="65" charset="-120"/>
                <a:ea typeface="標楷體" panose="03000509000000000000" pitchFamily="65" charset="-120"/>
              </a:rPr>
              <a:t>，已</a:t>
            </a:r>
            <a:r>
              <a:rPr lang="zh-TW" altLang="zh-TW" sz="2400" b="1" dirty="0" smtClean="0">
                <a:latin typeface="標楷體" panose="03000509000000000000" pitchFamily="65" charset="-120"/>
                <a:ea typeface="標楷體" panose="03000509000000000000" pitchFamily="65" charset="-120"/>
              </a:rPr>
              <a:t>建置</a:t>
            </a:r>
            <a:r>
              <a:rPr lang="zh-TW" altLang="zh-TW" sz="2400" b="1" dirty="0">
                <a:latin typeface="標楷體" panose="03000509000000000000" pitchFamily="65" charset="-120"/>
                <a:ea typeface="標楷體" panose="03000509000000000000" pitchFamily="65" charset="-120"/>
              </a:rPr>
              <a:t>好的題庫試題及其參數</a:t>
            </a:r>
            <a:r>
              <a:rPr lang="zh-TW" altLang="zh-TW" sz="2400" b="1" dirty="0" smtClean="0">
                <a:latin typeface="標楷體" panose="03000509000000000000" pitchFamily="65" charset="-120"/>
                <a:ea typeface="標楷體" panose="03000509000000000000" pitchFamily="65" charset="-120"/>
              </a:rPr>
              <a:t>特徵</a:t>
            </a:r>
            <a:r>
              <a:rPr lang="zh-TW" altLang="en-US" sz="2400" b="1" dirty="0" smtClean="0">
                <a:latin typeface="標楷體" panose="03000509000000000000" pitchFamily="65" charset="-120"/>
                <a:ea typeface="標楷體" panose="03000509000000000000" pitchFamily="65" charset="-120"/>
              </a:rPr>
              <a:t>如下</a:t>
            </a:r>
            <a:r>
              <a:rPr lang="en-US" altLang="zh-TW" sz="2400" b="1" dirty="0" smtClean="0">
                <a:latin typeface="標楷體" panose="03000509000000000000" pitchFamily="65" charset="-120"/>
                <a:ea typeface="標楷體" panose="03000509000000000000" pitchFamily="65" charset="-120"/>
              </a:rPr>
              <a:t>:</a:t>
            </a:r>
            <a:endParaRPr lang="zh-TW" altLang="en-US" sz="2400" b="1" dirty="0">
              <a:latin typeface="標楷體" panose="03000509000000000000" pitchFamily="65" charset="-120"/>
              <a:ea typeface="標楷體" panose="03000509000000000000" pitchFamily="65" charset="-12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713" y="1772816"/>
            <a:ext cx="7648575" cy="5085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3744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400" b="1" dirty="0" smtClean="0">
                <a:solidFill>
                  <a:srgbClr val="002060"/>
                </a:solidFill>
                <a:latin typeface="標楷體" panose="03000509000000000000" pitchFamily="65" charset="-120"/>
                <a:ea typeface="標楷體" panose="03000509000000000000" pitchFamily="65" charset="-120"/>
              </a:rPr>
              <a:t>步驟一</a:t>
            </a:r>
            <a:endParaRPr lang="zh-TW" altLang="en-US" sz="5400" b="1" dirty="0">
              <a:solidFill>
                <a:srgbClr val="00206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pPr marL="0" indent="0">
              <a:buNone/>
            </a:pP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(1)</a:t>
            </a:r>
            <a:r>
              <a:rPr lang="zh-TW" altLang="en-US"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假設電腦先隨機挑選出一題，即試題</a:t>
            </a:r>
            <a:r>
              <a:rPr lang="en-US" altLang="zh-TW"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3</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。因為</a:t>
            </a:r>
            <a:r>
              <a:rPr lang="zh-TW" altLang="en-US" b="1" dirty="0">
                <a:latin typeface="Times New Roman" panose="02020603050405020304" pitchFamily="18" charset="0"/>
                <a:ea typeface="標楷體" panose="03000509000000000000" pitchFamily="65" charset="-120"/>
                <a:cs typeface="Times New Roman" panose="02020603050405020304" pitchFamily="18" charset="0"/>
              </a:rPr>
              <a:t>它具有平均難度值和最高的鑑別度值</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又</a:t>
            </a:r>
            <a:r>
              <a:rPr lang="zh-TW" altLang="en-US" b="1" dirty="0">
                <a:latin typeface="Times New Roman" panose="02020603050405020304" pitchFamily="18" charset="0"/>
                <a:ea typeface="標楷體" panose="03000509000000000000" pitchFamily="65" charset="-120"/>
                <a:cs typeface="Times New Roman" panose="02020603050405020304" pitchFamily="18" charset="0"/>
              </a:rPr>
              <a:t>假設</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某考生在這一題上答對</a:t>
            </a:r>
            <a:r>
              <a:rPr lang="zh-TW" altLang="en-US" b="1" dirty="0">
                <a:latin typeface="Times New Roman" panose="02020603050405020304" pitchFamily="18" charset="0"/>
                <a:ea typeface="標楷體" panose="03000509000000000000" pitchFamily="65" charset="-120"/>
                <a:cs typeface="Times New Roman" panose="02020603050405020304" pitchFamily="18" charset="0"/>
              </a:rPr>
              <a:t>，但此時的最大近似值估計法無法進行能力估計，必須等到至少有一</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題答對或一</a:t>
            </a:r>
            <a:r>
              <a:rPr lang="zh-TW" altLang="en-US" b="1" dirty="0">
                <a:latin typeface="Times New Roman" panose="02020603050405020304" pitchFamily="18" charset="0"/>
                <a:ea typeface="標楷體" panose="03000509000000000000" pitchFamily="65" charset="-120"/>
                <a:cs typeface="Times New Roman" panose="02020603050405020304" pitchFamily="18" charset="0"/>
              </a:rPr>
              <a:t>題答錯才行</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（因為，在</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MLE</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估計法下，全</a:t>
            </a:r>
            <a:r>
              <a:rPr lang="zh-TW" altLang="en-US" b="1" dirty="0">
                <a:latin typeface="Times New Roman" panose="02020603050405020304" pitchFamily="18" charset="0"/>
                <a:ea typeface="標楷體" panose="03000509000000000000" pitchFamily="65" charset="-120"/>
                <a:cs typeface="Times New Roman" panose="02020603050405020304" pitchFamily="18" charset="0"/>
              </a:rPr>
              <a:t>錯或全對</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的作答組型，</a:t>
            </a:r>
            <a:r>
              <a:rPr lang="zh-TW" altLang="en-US" b="1" dirty="0">
                <a:latin typeface="Times New Roman" panose="02020603050405020304" pitchFamily="18" charset="0"/>
                <a:ea typeface="標楷體" panose="03000509000000000000" pitchFamily="65" charset="-120"/>
                <a:cs typeface="Times New Roman" panose="02020603050405020304" pitchFamily="18" charset="0"/>
              </a:rPr>
              <a:t>會導致− ∞和</a:t>
            </a: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 ∞ </a:t>
            </a:r>
            <a:r>
              <a:rPr lang="zh-TW" altLang="en-US" b="1" dirty="0">
                <a:latin typeface="Times New Roman" panose="02020603050405020304" pitchFamily="18" charset="0"/>
                <a:ea typeface="標楷體" panose="03000509000000000000" pitchFamily="65" charset="-120"/>
                <a:cs typeface="Times New Roman" panose="02020603050405020304" pitchFamily="18" charset="0"/>
              </a:rPr>
              <a:t>的能力估計值）。</a:t>
            </a:r>
          </a:p>
        </p:txBody>
      </p:sp>
    </p:spTree>
    <p:extLst>
      <p:ext uri="{BB962C8B-B14F-4D97-AF65-F5344CB8AC3E}">
        <p14:creationId xmlns:p14="http://schemas.microsoft.com/office/powerpoint/2010/main" val="4435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7544" y="2276872"/>
            <a:ext cx="8229600" cy="1224136"/>
          </a:xfrm>
        </p:spPr>
        <p:txBody>
          <a:bodyPr>
            <a:normAutofit/>
          </a:bodyPr>
          <a:lstStyle/>
          <a:p>
            <a:pPr marL="0" indent="0" algn="ctr">
              <a:buNone/>
            </a:pPr>
            <a:r>
              <a:rPr lang="zh-TW" altLang="en-US" sz="6000" b="1" dirty="0" smtClean="0">
                <a:solidFill>
                  <a:srgbClr val="002060"/>
                </a:solidFill>
                <a:latin typeface="標楷體" panose="03000509000000000000" pitchFamily="65" charset="-120"/>
                <a:ea typeface="標楷體" panose="03000509000000000000" pitchFamily="65" charset="-120"/>
              </a:rPr>
              <a:t>壹、電腦化測驗的興起</a:t>
            </a:r>
            <a:endParaRPr lang="zh-TW" altLang="en-US" sz="6000" b="1" dirty="0">
              <a:solidFill>
                <a:srgbClr val="00206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163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400" b="1" dirty="0" smtClean="0">
                <a:solidFill>
                  <a:srgbClr val="002060"/>
                </a:solidFill>
                <a:latin typeface="標楷體" panose="03000509000000000000" pitchFamily="65" charset="-120"/>
                <a:ea typeface="標楷體" panose="03000509000000000000" pitchFamily="65" charset="-120"/>
              </a:rPr>
              <a:t>步驟二</a:t>
            </a:r>
            <a:endParaRPr lang="zh-TW" altLang="en-US" sz="5400" dirty="0">
              <a:solidFill>
                <a:srgbClr val="002060"/>
              </a:solidFill>
            </a:endParaRPr>
          </a:p>
        </p:txBody>
      </p:sp>
      <p:sp>
        <p:nvSpPr>
          <p:cNvPr id="3" name="內容版面配置區 2"/>
          <p:cNvSpPr>
            <a:spLocks noGrp="1"/>
          </p:cNvSpPr>
          <p:nvPr>
            <p:ph idx="1"/>
          </p:nvPr>
        </p:nvSpPr>
        <p:spPr/>
        <p:txBody>
          <a:bodyPr/>
          <a:lstStyle/>
          <a:p>
            <a:pPr marL="0" indent="0">
              <a:buNone/>
            </a:pP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(2</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其次，假設電腦隨機選中試題</a:t>
            </a:r>
            <a:r>
              <a:rPr lang="en-US" altLang="zh-TW"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12</a:t>
            </a:r>
            <a:r>
              <a:rPr lang="zh-TW" altLang="en-US"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因為</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它比前一個試題較難</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又</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假設該考生答對此一試題。至此，最大近似值估計法仍無法進行能力估計，必須再等下一題的作答結果</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b="1"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292552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400" b="1" dirty="0" smtClean="0">
                <a:solidFill>
                  <a:srgbClr val="002060"/>
                </a:solidFill>
                <a:latin typeface="標楷體" panose="03000509000000000000" pitchFamily="65" charset="-120"/>
                <a:ea typeface="標楷體" panose="03000509000000000000" pitchFamily="65" charset="-120"/>
              </a:rPr>
              <a:t>步驟三</a:t>
            </a:r>
            <a:endParaRPr lang="zh-TW" altLang="en-US" sz="5400" dirty="0">
              <a:solidFill>
                <a:srgbClr val="002060"/>
              </a:solidFill>
            </a:endParaRPr>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a:xfrm>
                <a:off x="323528" y="1600200"/>
                <a:ext cx="8568952" cy="4781128"/>
              </a:xfrm>
            </p:spPr>
            <p:txBody>
              <a:bodyPr>
                <a:normAutofit fontScale="92500"/>
              </a:bodyPr>
              <a:lstStyle/>
              <a:p>
                <a:pPr marL="0" indent="0">
                  <a:buNone/>
                </a:pPr>
                <a:r>
                  <a:rPr lang="zh-TW" altLang="zh-TW" sz="35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3500" b="1" dirty="0">
                    <a:latin typeface="Times New Roman" panose="02020603050405020304" pitchFamily="18" charset="0"/>
                    <a:ea typeface="標楷體" panose="03000509000000000000" pitchFamily="65" charset="-120"/>
                    <a:cs typeface="Times New Roman" panose="02020603050405020304" pitchFamily="18" charset="0"/>
                  </a:rPr>
                  <a:t>3</a:t>
                </a:r>
                <a:r>
                  <a:rPr lang="zh-TW" altLang="zh-TW" sz="3500" b="1"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35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再其次，又假設電腦隨機選中試題</a:t>
                </a:r>
                <a:r>
                  <a:rPr lang="en-US" altLang="zh-TW" sz="35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7</a:t>
                </a:r>
                <a:r>
                  <a:rPr lang="zh-TW" altLang="en-US" sz="35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zh-TW" sz="3500" b="1" dirty="0" smtClean="0">
                    <a:latin typeface="Times New Roman" panose="02020603050405020304" pitchFamily="18" charset="0"/>
                    <a:ea typeface="標楷體" panose="03000509000000000000" pitchFamily="65" charset="-120"/>
                    <a:cs typeface="Times New Roman" panose="02020603050405020304" pitchFamily="18" charset="0"/>
                  </a:rPr>
                  <a:t>因為</a:t>
                </a:r>
                <a:r>
                  <a:rPr lang="zh-TW" altLang="zh-TW" sz="3500" b="1" dirty="0">
                    <a:latin typeface="Times New Roman" panose="02020603050405020304" pitchFamily="18" charset="0"/>
                    <a:ea typeface="標楷體" panose="03000509000000000000" pitchFamily="65" charset="-120"/>
                    <a:cs typeface="Times New Roman" panose="02020603050405020304" pitchFamily="18" charset="0"/>
                  </a:rPr>
                  <a:t>它比前二題較難</a:t>
                </a:r>
                <a:r>
                  <a:rPr lang="zh-TW" altLang="zh-TW" sz="3500"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35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b="1"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此時</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，假設該考生答錯此</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題</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則</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該考生在三個試題上</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的</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作答</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反應</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組型為（</a:t>
                </a: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1,1,0</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），利用這三個試題的已知參數特徵和最大近似值估計法，我們可以快速地估計出該考生的能力估計值</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為</a:t>
                </a:r>
                <a14:m>
                  <m:oMath xmlns:m="http://schemas.openxmlformats.org/officeDocument/2006/math">
                    <m:acc>
                      <m:accPr>
                        <m:chr m:val="̂"/>
                        <m:ctrlPr>
                          <a:rPr lang="zh-TW" altLang="en-US" b="1" i="1" smtClean="0">
                            <a:latin typeface="Cambria Math"/>
                            <a:ea typeface="標楷體" panose="03000509000000000000" pitchFamily="65" charset="-120"/>
                            <a:cs typeface="Times New Roman" panose="02020603050405020304" pitchFamily="18" charset="0"/>
                          </a:rPr>
                        </m:ctrlPr>
                      </m:accPr>
                      <m:e>
                        <m:r>
                          <a:rPr lang="zh-TW" altLang="en-US" b="1" i="1" smtClean="0">
                            <a:latin typeface="Cambria Math"/>
                            <a:ea typeface="標楷體" panose="03000509000000000000" pitchFamily="65" charset="-120"/>
                            <a:cs typeface="Times New Roman" panose="02020603050405020304" pitchFamily="18" charset="0"/>
                          </a:rPr>
                          <m:t>𝜽</m:t>
                        </m:r>
                      </m:e>
                    </m:acc>
                    <m:r>
                      <a:rPr lang="zh-TW" altLang="en-US" b="1" i="1" smtClean="0">
                        <a:latin typeface="Cambria Math"/>
                        <a:ea typeface="標楷體" panose="03000509000000000000" pitchFamily="65" charset="-120"/>
                        <a:cs typeface="Times New Roman" panose="02020603050405020304" pitchFamily="18" charset="0"/>
                      </a:rPr>
                      <m:t>＝</m:t>
                    </m:r>
                    <m:r>
                      <a:rPr lang="en-US" altLang="zh-TW" b="1" i="1" smtClean="0">
                        <a:latin typeface="Cambria Math"/>
                        <a:ea typeface="標楷體" panose="03000509000000000000" pitchFamily="65" charset="-120"/>
                        <a:cs typeface="Times New Roman" panose="02020603050405020304" pitchFamily="18" charset="0"/>
                      </a:rPr>
                      <m:t>𝟏</m:t>
                    </m:r>
                    <m:r>
                      <a:rPr lang="en-US" altLang="zh-TW" b="1" i="1" smtClean="0">
                        <a:latin typeface="Cambria Math"/>
                        <a:ea typeface="標楷體" panose="03000509000000000000" pitchFamily="65" charset="-120"/>
                        <a:cs typeface="Times New Roman" panose="02020603050405020304" pitchFamily="18" charset="0"/>
                      </a:rPr>
                      <m:t>.</m:t>
                    </m:r>
                    <m:r>
                      <a:rPr lang="en-US" altLang="zh-TW" b="1" i="1" smtClean="0">
                        <a:latin typeface="Cambria Math"/>
                        <a:ea typeface="標楷體" panose="03000509000000000000" pitchFamily="65" charset="-120"/>
                        <a:cs typeface="Times New Roman" panose="02020603050405020304" pitchFamily="18" charset="0"/>
                      </a:rPr>
                      <m:t>𝟎𝟑</m:t>
                    </m:r>
                  </m:oMath>
                </a14:m>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；且</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這三</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個試題的測驗訊息量總和為</a:t>
                </a: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 </a:t>
                </a:r>
                <a14:m>
                  <m:oMath xmlns:m="http://schemas.openxmlformats.org/officeDocument/2006/math">
                    <m:r>
                      <a:rPr lang="zh-TW" altLang="en-US" b="1" i="1" smtClean="0">
                        <a:latin typeface="Cambria Math"/>
                        <a:ea typeface="標楷體" panose="03000509000000000000" pitchFamily="65" charset="-120"/>
                        <a:cs typeface="Times New Roman" panose="02020603050405020304" pitchFamily="18" charset="0"/>
                      </a:rPr>
                      <m:t>𝜤</m:t>
                    </m:r>
                  </m:oMath>
                </a14:m>
                <a:r>
                  <a:rPr lang="en-US" altLang="zh-TW" b="1" i="1" dirty="0" smtClean="0">
                    <a:latin typeface="Times New Roman" panose="02020603050405020304" pitchFamily="18" charset="0"/>
                    <a:ea typeface="標楷體" panose="03000509000000000000" pitchFamily="65" charset="-120"/>
                    <a:cs typeface="Times New Roman" panose="02020603050405020304" pitchFamily="18" charset="0"/>
                  </a:rPr>
                  <a:t>(</a:t>
                </a:r>
                <a14:m>
                  <m:oMath xmlns:m="http://schemas.openxmlformats.org/officeDocument/2006/math">
                    <m:acc>
                      <m:accPr>
                        <m:chr m:val="̂"/>
                        <m:ctrlPr>
                          <a:rPr lang="zh-TW" altLang="en-US" b="1" i="1" dirty="0" smtClean="0">
                            <a:latin typeface="Cambria Math"/>
                            <a:ea typeface="標楷體" panose="03000509000000000000" pitchFamily="65" charset="-120"/>
                            <a:cs typeface="Times New Roman" panose="02020603050405020304" pitchFamily="18" charset="0"/>
                          </a:rPr>
                        </m:ctrlPr>
                      </m:accPr>
                      <m:e>
                        <m:r>
                          <a:rPr lang="zh-TW" altLang="en-US" b="1" i="1" dirty="0" smtClean="0">
                            <a:latin typeface="Cambria Math"/>
                            <a:ea typeface="標楷體" panose="03000509000000000000" pitchFamily="65" charset="-120"/>
                            <a:cs typeface="Times New Roman" panose="02020603050405020304" pitchFamily="18" charset="0"/>
                          </a:rPr>
                          <m:t>𝜽</m:t>
                        </m:r>
                      </m:e>
                    </m:acc>
                  </m:oMath>
                </a14:m>
                <a:r>
                  <a:rPr lang="en-US" altLang="zh-TW" b="1" i="1" dirty="0" smtClean="0">
                    <a:latin typeface="Times New Roman" panose="02020603050405020304" pitchFamily="18" charset="0"/>
                    <a:ea typeface="標楷體" panose="03000509000000000000" pitchFamily="65" charset="-120"/>
                    <a:cs typeface="Times New Roman" panose="02020603050405020304" pitchFamily="18" charset="0"/>
                  </a:rPr>
                  <a:t>)</a:t>
                </a:r>
                <a14:m>
                  <m:oMath xmlns:m="http://schemas.openxmlformats.org/officeDocument/2006/math">
                    <m:r>
                      <a:rPr lang="zh-TW" altLang="en-US" b="1" i="1" smtClean="0">
                        <a:latin typeface="Cambria Math"/>
                        <a:ea typeface="標楷體" panose="03000509000000000000" pitchFamily="65" charset="-120"/>
                        <a:cs typeface="Times New Roman" panose="02020603050405020304" pitchFamily="18" charset="0"/>
                      </a:rPr>
                      <m:t> </m:t>
                    </m:r>
                    <m:r>
                      <a:rPr lang="zh-TW" altLang="en-US" b="1" i="1">
                        <a:latin typeface="Cambria Math"/>
                        <a:ea typeface="標楷體" panose="03000509000000000000" pitchFamily="65" charset="-120"/>
                        <a:cs typeface="Times New Roman" panose="02020603050405020304" pitchFamily="18" charset="0"/>
                      </a:rPr>
                      <m:t>＝</m:t>
                    </m:r>
                    <m:r>
                      <a:rPr lang="en-US" altLang="zh-TW" b="1" i="1" smtClean="0">
                        <a:latin typeface="Cambria Math"/>
                        <a:ea typeface="標楷體" panose="03000509000000000000" pitchFamily="65" charset="-120"/>
                        <a:cs typeface="Times New Roman" panose="02020603050405020304" pitchFamily="18" charset="0"/>
                      </a:rPr>
                      <m:t>𝟎</m:t>
                    </m:r>
                    <m:r>
                      <a:rPr lang="en-US" altLang="zh-TW" b="1" i="1" smtClean="0">
                        <a:latin typeface="Cambria Math"/>
                        <a:ea typeface="標楷體" panose="03000509000000000000" pitchFamily="65" charset="-120"/>
                        <a:cs typeface="Times New Roman" panose="02020603050405020304" pitchFamily="18" charset="0"/>
                      </a:rPr>
                      <m:t>.</m:t>
                    </m:r>
                    <m:r>
                      <a:rPr lang="en-US" altLang="zh-TW" b="1" i="1" smtClean="0">
                        <a:latin typeface="Cambria Math"/>
                        <a:ea typeface="標楷體" panose="03000509000000000000" pitchFamily="65" charset="-120"/>
                        <a:cs typeface="Times New Roman" panose="02020603050405020304" pitchFamily="18" charset="0"/>
                      </a:rPr>
                      <m:t>𝟗𝟕</m:t>
                    </m:r>
                    <m:r>
                      <a:rPr lang="en-US" altLang="zh-TW" b="1" i="1">
                        <a:latin typeface="Cambria Math"/>
                        <a:ea typeface="標楷體" panose="03000509000000000000" pitchFamily="65" charset="-120"/>
                        <a:cs typeface="Times New Roman" panose="02020603050405020304" pitchFamily="18" charset="0"/>
                      </a:rPr>
                      <m:t> </m:t>
                    </m:r>
                  </m:oMath>
                </a14:m>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，其估計標準誤</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為</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SE(</a:t>
                </a:r>
                <a14:m>
                  <m:oMath xmlns:m="http://schemas.openxmlformats.org/officeDocument/2006/math">
                    <m:acc>
                      <m:accPr>
                        <m:chr m:val="̂"/>
                        <m:ctrlPr>
                          <a:rPr lang="zh-TW" altLang="en-US" b="1" i="1">
                            <a:latin typeface="Cambria Math"/>
                            <a:ea typeface="標楷體" panose="03000509000000000000" pitchFamily="65" charset="-120"/>
                            <a:cs typeface="Times New Roman" panose="02020603050405020304" pitchFamily="18" charset="0"/>
                          </a:rPr>
                        </m:ctrlPr>
                      </m:accPr>
                      <m:e>
                        <m:r>
                          <a:rPr lang="zh-TW" altLang="en-US" b="1" i="1">
                            <a:latin typeface="Cambria Math"/>
                            <a:ea typeface="標楷體" panose="03000509000000000000" pitchFamily="65" charset="-120"/>
                            <a:cs typeface="Times New Roman" panose="02020603050405020304" pitchFamily="18" charset="0"/>
                          </a:rPr>
                          <m:t>𝜽</m:t>
                        </m:r>
                      </m:e>
                    </m:acc>
                  </m:oMath>
                </a14:m>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1.02 </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，如</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表</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所示。</a:t>
                </a:r>
                <a:endParaRPr lang="zh-TW" altLang="en-US" b="1" dirty="0">
                  <a:latin typeface="Times New Roman" panose="02020603050405020304" pitchFamily="18" charset="0"/>
                  <a:ea typeface="標楷體" panose="03000509000000000000" pitchFamily="65" charset="-120"/>
                  <a:cs typeface="Times New Roman" panose="02020603050405020304" pitchFamily="18" charset="0"/>
                </a:endParaRPr>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xfrm>
                <a:off x="323528" y="1600200"/>
                <a:ext cx="8568952" cy="4781128"/>
              </a:xfrm>
              <a:blipFill rotWithShape="1">
                <a:blip r:embed="rId2"/>
                <a:stretch>
                  <a:fillRect l="-1778" t="-1786" r="-1707"/>
                </a:stretch>
              </a:blipFill>
            </p:spPr>
            <p:txBody>
              <a:bodyPr/>
              <a:lstStyle/>
              <a:p>
                <a:r>
                  <a:rPr lang="zh-TW" altLang="en-US">
                    <a:noFill/>
                  </a:rPr>
                  <a:t> </a:t>
                </a:r>
              </a:p>
            </p:txBody>
          </p:sp>
        </mc:Fallback>
      </mc:AlternateContent>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4825" y="3314700"/>
            <a:ext cx="5143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4411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32656"/>
            <a:ext cx="8280919" cy="6336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1615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400" b="1" dirty="0" smtClean="0">
                <a:latin typeface="標楷體" panose="03000509000000000000" pitchFamily="65" charset="-120"/>
                <a:ea typeface="標楷體" panose="03000509000000000000" pitchFamily="65" charset="-120"/>
              </a:rPr>
              <a:t>步驟</a:t>
            </a:r>
            <a:r>
              <a:rPr lang="zh-TW" altLang="en-US" sz="5400" b="1" dirty="0">
                <a:latin typeface="標楷體" panose="03000509000000000000" pitchFamily="65" charset="-120"/>
                <a:ea typeface="標楷體" panose="03000509000000000000" pitchFamily="65" charset="-120"/>
              </a:rPr>
              <a:t>四</a:t>
            </a:r>
            <a:endParaRPr lang="zh-TW" altLang="en-US" sz="5400"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a:xfrm>
                <a:off x="251520" y="1628800"/>
                <a:ext cx="8640960" cy="4853136"/>
              </a:xfrm>
            </p:spPr>
            <p:txBody>
              <a:bodyPr>
                <a:normAutofit fontScale="92500" lnSpcReduction="20000"/>
              </a:bodyPr>
              <a:lstStyle/>
              <a:p>
                <a:pPr marL="0" indent="0">
                  <a:buNone/>
                </a:pPr>
                <a:r>
                  <a:rPr lang="zh-TW" altLang="zh-TW" sz="35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3500" b="1" dirty="0">
                    <a:latin typeface="Times New Roman" panose="02020603050405020304" pitchFamily="18" charset="0"/>
                    <a:ea typeface="標楷體" panose="03000509000000000000" pitchFamily="65" charset="-120"/>
                    <a:cs typeface="Times New Roman" panose="02020603050405020304" pitchFamily="18" charset="0"/>
                  </a:rPr>
                  <a:t>4</a:t>
                </a:r>
                <a:r>
                  <a:rPr lang="zh-TW" altLang="zh-TW" sz="3500" b="1"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35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接著，當</a:t>
                </a:r>
                <a:r>
                  <a:rPr lang="en-US" altLang="zh-TW" sz="35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 </a:t>
                </a:r>
                <a14:m>
                  <m:oMath xmlns:m="http://schemas.openxmlformats.org/officeDocument/2006/math">
                    <m:acc>
                      <m:accPr>
                        <m:chr m:val="̂"/>
                        <m:ctrlPr>
                          <a:rPr lang="zh-TW" altLang="en-US" sz="3500" b="1" i="1">
                            <a:solidFill>
                              <a:srgbClr val="0000FF"/>
                            </a:solidFill>
                            <a:latin typeface="Cambria Math"/>
                            <a:ea typeface="標楷體" panose="03000509000000000000" pitchFamily="65" charset="-120"/>
                            <a:cs typeface="Times New Roman" panose="02020603050405020304" pitchFamily="18" charset="0"/>
                          </a:rPr>
                        </m:ctrlPr>
                      </m:accPr>
                      <m:e>
                        <m:r>
                          <a:rPr lang="zh-TW" altLang="en-US" sz="3500" b="1" i="1">
                            <a:solidFill>
                              <a:srgbClr val="0000FF"/>
                            </a:solidFill>
                            <a:latin typeface="Cambria Math"/>
                            <a:ea typeface="標楷體" panose="03000509000000000000" pitchFamily="65" charset="-120"/>
                            <a:cs typeface="Times New Roman" panose="02020603050405020304" pitchFamily="18" charset="0"/>
                          </a:rPr>
                          <m:t>𝜽</m:t>
                        </m:r>
                      </m:e>
                    </m:acc>
                    <m:r>
                      <a:rPr lang="zh-TW" altLang="en-US" sz="3500" b="1" i="1">
                        <a:solidFill>
                          <a:srgbClr val="0000FF"/>
                        </a:solidFill>
                        <a:latin typeface="Cambria Math"/>
                        <a:ea typeface="標楷體" panose="03000509000000000000" pitchFamily="65" charset="-120"/>
                        <a:cs typeface="Times New Roman" panose="02020603050405020304" pitchFamily="18" charset="0"/>
                      </a:rPr>
                      <m:t>＝</m:t>
                    </m:r>
                    <m:r>
                      <a:rPr lang="en-US" altLang="zh-TW" sz="3500" b="1" i="1">
                        <a:solidFill>
                          <a:srgbClr val="0000FF"/>
                        </a:solidFill>
                        <a:latin typeface="Cambria Math"/>
                        <a:ea typeface="標楷體" panose="03000509000000000000" pitchFamily="65" charset="-120"/>
                        <a:cs typeface="Times New Roman" panose="02020603050405020304" pitchFamily="18" charset="0"/>
                      </a:rPr>
                      <m:t>𝟏</m:t>
                    </m:r>
                    <m:r>
                      <a:rPr lang="en-US" altLang="zh-TW" sz="3500" b="1" i="1">
                        <a:solidFill>
                          <a:srgbClr val="0000FF"/>
                        </a:solidFill>
                        <a:latin typeface="Cambria Math"/>
                        <a:ea typeface="標楷體" panose="03000509000000000000" pitchFamily="65" charset="-120"/>
                        <a:cs typeface="Times New Roman" panose="02020603050405020304" pitchFamily="18" charset="0"/>
                      </a:rPr>
                      <m:t>.</m:t>
                    </m:r>
                    <m:r>
                      <a:rPr lang="en-US" altLang="zh-TW" sz="3500" b="1" i="1">
                        <a:solidFill>
                          <a:srgbClr val="0000FF"/>
                        </a:solidFill>
                        <a:latin typeface="Cambria Math"/>
                        <a:ea typeface="標楷體" panose="03000509000000000000" pitchFamily="65" charset="-120"/>
                        <a:cs typeface="Times New Roman" panose="02020603050405020304" pitchFamily="18" charset="0"/>
                      </a:rPr>
                      <m:t>𝟎𝟑</m:t>
                    </m:r>
                  </m:oMath>
                </a14:m>
                <a:r>
                  <a:rPr lang="zh-TW" altLang="zh-TW" sz="35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時，計算出題庫中剩餘試題所提供的訊息量</a:t>
                </a:r>
                <a:r>
                  <a:rPr lang="zh-TW" altLang="zh-TW" sz="3500" b="1" dirty="0">
                    <a:latin typeface="Times New Roman" panose="02020603050405020304" pitchFamily="18" charset="0"/>
                    <a:ea typeface="標楷體" panose="03000509000000000000" pitchFamily="65" charset="-120"/>
                    <a:cs typeface="Times New Roman" panose="02020603050405020304" pitchFamily="18" charset="0"/>
                  </a:rPr>
                  <a:t>，如</a:t>
                </a:r>
                <a:r>
                  <a:rPr lang="zh-TW" altLang="zh-TW" sz="3500" b="1" dirty="0" smtClean="0">
                    <a:latin typeface="Times New Roman" panose="02020603050405020304" pitchFamily="18" charset="0"/>
                    <a:ea typeface="標楷體" panose="03000509000000000000" pitchFamily="65" charset="-120"/>
                    <a:cs typeface="Times New Roman" panose="02020603050405020304" pitchFamily="18" charset="0"/>
                  </a:rPr>
                  <a:t>表</a:t>
                </a:r>
                <a:r>
                  <a:rPr lang="en-US" altLang="zh-TW" sz="3500" b="1" dirty="0" smtClean="0">
                    <a:latin typeface="Times New Roman" panose="02020603050405020304" pitchFamily="18" charset="0"/>
                    <a:ea typeface="標楷體" panose="03000509000000000000" pitchFamily="65" charset="-120"/>
                    <a:cs typeface="Times New Roman" panose="02020603050405020304" pitchFamily="18" charset="0"/>
                  </a:rPr>
                  <a:t>3</a:t>
                </a:r>
                <a:r>
                  <a:rPr lang="zh-TW" altLang="zh-TW" sz="3500" b="1" dirty="0">
                    <a:latin typeface="Times New Roman" panose="02020603050405020304" pitchFamily="18" charset="0"/>
                    <a:ea typeface="標楷體" panose="03000509000000000000" pitchFamily="65" charset="-120"/>
                    <a:cs typeface="Times New Roman" panose="02020603050405020304" pitchFamily="18" charset="0"/>
                  </a:rPr>
                  <a:t>所示</a:t>
                </a:r>
                <a:r>
                  <a:rPr lang="zh-TW" altLang="zh-TW" sz="3500"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35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sz="35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由表</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3</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所示可知，其中的試題</a:t>
                </a: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4</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在</a:t>
                </a:r>
                <a14:m>
                  <m:oMath xmlns:m="http://schemas.openxmlformats.org/officeDocument/2006/math">
                    <m:acc>
                      <m:accPr>
                        <m:chr m:val="̂"/>
                        <m:ctrlPr>
                          <a:rPr lang="zh-TW" altLang="en-US" b="1" i="1">
                            <a:latin typeface="Cambria Math"/>
                            <a:ea typeface="標楷體" panose="03000509000000000000" pitchFamily="65" charset="-120"/>
                            <a:cs typeface="Times New Roman" panose="02020603050405020304" pitchFamily="18" charset="0"/>
                          </a:rPr>
                        </m:ctrlPr>
                      </m:accPr>
                      <m:e>
                        <m:r>
                          <a:rPr lang="zh-TW" altLang="en-US" b="1" i="1">
                            <a:latin typeface="Cambria Math"/>
                            <a:ea typeface="標楷體" panose="03000509000000000000" pitchFamily="65" charset="-120"/>
                            <a:cs typeface="Times New Roman" panose="02020603050405020304" pitchFamily="18" charset="0"/>
                          </a:rPr>
                          <m:t>𝜽</m:t>
                        </m:r>
                      </m:e>
                    </m:acc>
                    <m:r>
                      <a:rPr lang="zh-TW" altLang="en-US" b="1" i="1">
                        <a:latin typeface="Cambria Math"/>
                        <a:ea typeface="標楷體" panose="03000509000000000000" pitchFamily="65" charset="-120"/>
                        <a:cs typeface="Times New Roman" panose="02020603050405020304" pitchFamily="18" charset="0"/>
                      </a:rPr>
                      <m:t>＝</m:t>
                    </m:r>
                    <m:r>
                      <a:rPr lang="en-US" altLang="zh-TW" b="1" i="1">
                        <a:latin typeface="Cambria Math"/>
                        <a:ea typeface="標楷體" panose="03000509000000000000" pitchFamily="65" charset="-120"/>
                        <a:cs typeface="Times New Roman" panose="02020603050405020304" pitchFamily="18" charset="0"/>
                      </a:rPr>
                      <m:t>𝟏</m:t>
                    </m:r>
                    <m:r>
                      <a:rPr lang="en-US" altLang="zh-TW" b="1" i="1">
                        <a:latin typeface="Cambria Math"/>
                        <a:ea typeface="標楷體" panose="03000509000000000000" pitchFamily="65" charset="-120"/>
                        <a:cs typeface="Times New Roman" panose="02020603050405020304" pitchFamily="18" charset="0"/>
                      </a:rPr>
                      <m:t>.</m:t>
                    </m:r>
                    <m:r>
                      <a:rPr lang="en-US" altLang="zh-TW" b="1" i="1">
                        <a:latin typeface="Cambria Math"/>
                        <a:ea typeface="標楷體" panose="03000509000000000000" pitchFamily="65" charset="-120"/>
                        <a:cs typeface="Times New Roman" panose="02020603050405020304" pitchFamily="18" charset="0"/>
                      </a:rPr>
                      <m:t>𝟎𝟑</m:t>
                    </m:r>
                  </m:oMath>
                </a14:m>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 </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時所提供的訊息量最大（即</a:t>
                </a: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1.192</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），所以，</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它</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會成為</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下</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一個被挑選中的試題</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假設</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該</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考生</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亦</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答對</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本題，接著，根據其反應組型為</a:t>
                </a: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(1, 1, 0, 1)</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時，估計出其新的能力估計值為</a:t>
                </a:r>
                <a14:m>
                  <m:oMath xmlns:m="http://schemas.openxmlformats.org/officeDocument/2006/math">
                    <m:acc>
                      <m:accPr>
                        <m:chr m:val="̂"/>
                        <m:ctrlPr>
                          <a:rPr lang="zh-TW" altLang="en-US" b="1" i="1">
                            <a:latin typeface="Cambria Math"/>
                            <a:ea typeface="標楷體" panose="03000509000000000000" pitchFamily="65" charset="-120"/>
                            <a:cs typeface="Times New Roman" panose="02020603050405020304" pitchFamily="18" charset="0"/>
                          </a:rPr>
                        </m:ctrlPr>
                      </m:accPr>
                      <m:e>
                        <m:r>
                          <a:rPr lang="zh-TW" altLang="en-US" b="1" i="1">
                            <a:latin typeface="Cambria Math"/>
                            <a:ea typeface="標楷體" panose="03000509000000000000" pitchFamily="65" charset="-120"/>
                            <a:cs typeface="Times New Roman" panose="02020603050405020304" pitchFamily="18" charset="0"/>
                          </a:rPr>
                          <m:t>𝜽</m:t>
                        </m:r>
                      </m:e>
                    </m:acc>
                    <m:r>
                      <a:rPr lang="zh-TW" altLang="en-US" b="1" i="1">
                        <a:latin typeface="Cambria Math"/>
                        <a:ea typeface="標楷體" panose="03000509000000000000" pitchFamily="65" charset="-120"/>
                        <a:cs typeface="Times New Roman" panose="02020603050405020304" pitchFamily="18" charset="0"/>
                      </a:rPr>
                      <m:t>＝</m:t>
                    </m:r>
                    <m:r>
                      <a:rPr lang="en-US" altLang="zh-TW" b="1" i="1">
                        <a:latin typeface="Cambria Math"/>
                        <a:ea typeface="標楷體" panose="03000509000000000000" pitchFamily="65" charset="-120"/>
                        <a:cs typeface="Times New Roman" panose="02020603050405020304" pitchFamily="18" charset="0"/>
                      </a:rPr>
                      <m:t>𝟏</m:t>
                    </m:r>
                    <m:r>
                      <a:rPr lang="en-US" altLang="zh-TW" b="1" i="1">
                        <a:latin typeface="Cambria Math"/>
                        <a:ea typeface="標楷體" panose="03000509000000000000" pitchFamily="65" charset="-120"/>
                        <a:cs typeface="Times New Roman" panose="02020603050405020304" pitchFamily="18" charset="0"/>
                      </a:rPr>
                      <m:t>.</m:t>
                    </m:r>
                    <m:r>
                      <a:rPr lang="en-US" altLang="zh-TW" b="1" i="1" smtClean="0">
                        <a:latin typeface="Cambria Math"/>
                        <a:ea typeface="標楷體" panose="03000509000000000000" pitchFamily="65" charset="-120"/>
                        <a:cs typeface="Times New Roman" panose="02020603050405020304" pitchFamily="18" charset="0"/>
                      </a:rPr>
                      <m:t>𝟒𝟔</m:t>
                    </m:r>
                  </m:oMath>
                </a14:m>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 </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，其估計標準誤為</a:t>
                </a: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 SE(</a:t>
                </a:r>
                <a14:m>
                  <m:oMath xmlns:m="http://schemas.openxmlformats.org/officeDocument/2006/math">
                    <m:acc>
                      <m:accPr>
                        <m:chr m:val="̂"/>
                        <m:ctrlPr>
                          <a:rPr lang="zh-TW" altLang="en-US" b="1" i="1">
                            <a:latin typeface="Cambria Math"/>
                            <a:ea typeface="標楷體" panose="03000509000000000000" pitchFamily="65" charset="-120"/>
                            <a:cs typeface="Times New Roman" panose="02020603050405020304" pitchFamily="18" charset="0"/>
                          </a:rPr>
                        </m:ctrlPr>
                      </m:accPr>
                      <m:e>
                        <m:r>
                          <a:rPr lang="zh-TW" altLang="en-US" b="1" i="1">
                            <a:latin typeface="Cambria Math"/>
                            <a:ea typeface="標楷體" panose="03000509000000000000" pitchFamily="65" charset="-120"/>
                            <a:cs typeface="Times New Roman" panose="02020603050405020304" pitchFamily="18" charset="0"/>
                          </a:rPr>
                          <m:t>𝜽</m:t>
                        </m:r>
                      </m:e>
                    </m:acc>
                  </m:oMath>
                </a14:m>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0.65 </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，亦如</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表</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中所示。</a:t>
                </a:r>
              </a:p>
              <a:p>
                <a:pPr marL="0" indent="0">
                  <a:buNone/>
                </a:pPr>
                <a:endParaRPr lang="zh-TW" altLang="en-US"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xfrm>
                <a:off x="251520" y="1628800"/>
                <a:ext cx="8640960" cy="4853136"/>
              </a:xfrm>
              <a:blipFill rotWithShape="1">
                <a:blip r:embed="rId2"/>
                <a:stretch>
                  <a:fillRect l="-1763" t="-3392" r="-1199"/>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36981859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橢圓 3"/>
          <p:cNvSpPr/>
          <p:nvPr/>
        </p:nvSpPr>
        <p:spPr>
          <a:xfrm>
            <a:off x="3059832" y="2276872"/>
            <a:ext cx="648072" cy="432048"/>
          </a:xfrm>
          <a:prstGeom prst="ellipse">
            <a:avLst/>
          </a:prstGeom>
          <a:solidFill>
            <a:srgbClr val="FF00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pc="600" dirty="0">
              <a:solidFill>
                <a:srgbClr val="FF0000"/>
              </a:solidFill>
            </a:endParaRPr>
          </a:p>
        </p:txBody>
      </p:sp>
      <p:sp>
        <p:nvSpPr>
          <p:cNvPr id="5" name="橢圓 4"/>
          <p:cNvSpPr/>
          <p:nvPr/>
        </p:nvSpPr>
        <p:spPr>
          <a:xfrm>
            <a:off x="3059832" y="2276872"/>
            <a:ext cx="648072"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rgbClr val="FF000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6632"/>
            <a:ext cx="8568952" cy="674136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橢圓 5"/>
          <p:cNvSpPr/>
          <p:nvPr/>
        </p:nvSpPr>
        <p:spPr>
          <a:xfrm>
            <a:off x="3059832" y="2276872"/>
            <a:ext cx="648072"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橢圓 6"/>
          <p:cNvSpPr/>
          <p:nvPr/>
        </p:nvSpPr>
        <p:spPr>
          <a:xfrm>
            <a:off x="7164288" y="2852936"/>
            <a:ext cx="792088"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橢圓 7"/>
          <p:cNvSpPr/>
          <p:nvPr/>
        </p:nvSpPr>
        <p:spPr>
          <a:xfrm>
            <a:off x="5868144" y="3573016"/>
            <a:ext cx="648072"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橢圓 8"/>
          <p:cNvSpPr/>
          <p:nvPr/>
        </p:nvSpPr>
        <p:spPr>
          <a:xfrm>
            <a:off x="2051720" y="4293096"/>
            <a:ext cx="576064"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橢圓 9"/>
          <p:cNvSpPr/>
          <p:nvPr/>
        </p:nvSpPr>
        <p:spPr>
          <a:xfrm>
            <a:off x="1547664" y="4941168"/>
            <a:ext cx="504056"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橢圓 10"/>
          <p:cNvSpPr/>
          <p:nvPr/>
        </p:nvSpPr>
        <p:spPr>
          <a:xfrm>
            <a:off x="5364088" y="5589240"/>
            <a:ext cx="504056"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870481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400" b="1" dirty="0" smtClean="0">
                <a:solidFill>
                  <a:srgbClr val="002060"/>
                </a:solidFill>
                <a:latin typeface="標楷體" panose="03000509000000000000" pitchFamily="65" charset="-120"/>
                <a:ea typeface="標楷體" panose="03000509000000000000" pitchFamily="65" charset="-120"/>
              </a:rPr>
              <a:t>步驟五</a:t>
            </a:r>
            <a:endParaRPr lang="zh-TW" altLang="en-US" sz="5400" dirty="0">
              <a:solidFill>
                <a:srgbClr val="002060"/>
              </a:solidFill>
            </a:endParaRPr>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a:xfrm>
                <a:off x="107504" y="1556792"/>
                <a:ext cx="8784976" cy="5112568"/>
              </a:xfrm>
            </p:spPr>
            <p:txBody>
              <a:bodyPr>
                <a:normAutofit fontScale="47500" lnSpcReduction="20000"/>
              </a:bodyPr>
              <a:lstStyle/>
              <a:p>
                <a:pPr marL="0" indent="0">
                  <a:buNone/>
                </a:pPr>
                <a:r>
                  <a:rPr lang="zh-TW" altLang="zh-TW" sz="67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6700" b="1" dirty="0">
                    <a:latin typeface="Times New Roman" panose="02020603050405020304" pitchFamily="18" charset="0"/>
                    <a:ea typeface="標楷體" panose="03000509000000000000" pitchFamily="65" charset="-120"/>
                    <a:cs typeface="Times New Roman" panose="02020603050405020304" pitchFamily="18" charset="0"/>
                  </a:rPr>
                  <a:t>5</a:t>
                </a:r>
                <a:r>
                  <a:rPr lang="zh-TW" altLang="zh-TW" sz="6700" b="1"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67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接下來，重複上述步驟</a:t>
                </a:r>
                <a:r>
                  <a:rPr lang="en-US" altLang="zh-TW" sz="67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3</a:t>
                </a:r>
                <a:r>
                  <a:rPr lang="zh-TW" altLang="zh-TW" sz="67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到步驟</a:t>
                </a:r>
                <a:r>
                  <a:rPr lang="en-US" altLang="zh-TW" sz="67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4</a:t>
                </a:r>
                <a:r>
                  <a:rPr lang="zh-TW" altLang="zh-TW" sz="67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67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b="1"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zh-TW" sz="5100" b="1" dirty="0" smtClean="0">
                    <a:latin typeface="Times New Roman" panose="02020603050405020304" pitchFamily="18" charset="0"/>
                    <a:ea typeface="標楷體" panose="03000509000000000000" pitchFamily="65" charset="-120"/>
                    <a:cs typeface="Times New Roman" panose="02020603050405020304" pitchFamily="18" charset="0"/>
                  </a:rPr>
                  <a:t>根據</a:t>
                </a:r>
                <a:r>
                  <a:rPr lang="zh-TW" altLang="zh-TW" sz="5100" b="1" dirty="0">
                    <a:latin typeface="Times New Roman" panose="02020603050405020304" pitchFamily="18" charset="0"/>
                    <a:ea typeface="標楷體" panose="03000509000000000000" pitchFamily="65" charset="-120"/>
                    <a:cs typeface="Times New Roman" panose="02020603050405020304" pitchFamily="18" charset="0"/>
                  </a:rPr>
                  <a:t>上述步驟已計算出</a:t>
                </a:r>
                <a:r>
                  <a:rPr lang="en-US" altLang="zh-TW" sz="5100" b="1" dirty="0">
                    <a:latin typeface="Times New Roman" panose="02020603050405020304" pitchFamily="18" charset="0"/>
                    <a:ea typeface="標楷體" panose="03000509000000000000" pitchFamily="65" charset="-120"/>
                    <a:cs typeface="Times New Roman" panose="02020603050405020304" pitchFamily="18" charset="0"/>
                  </a:rPr>
                  <a:t> </a:t>
                </a:r>
                <a14:m>
                  <m:oMath xmlns:m="http://schemas.openxmlformats.org/officeDocument/2006/math">
                    <m:acc>
                      <m:accPr>
                        <m:chr m:val="̂"/>
                        <m:ctrlPr>
                          <a:rPr lang="zh-TW" altLang="en-US" sz="5100" b="1" i="1">
                            <a:latin typeface="Cambria Math"/>
                            <a:ea typeface="標楷體" panose="03000509000000000000" pitchFamily="65" charset="-120"/>
                            <a:cs typeface="Times New Roman" panose="02020603050405020304" pitchFamily="18" charset="0"/>
                          </a:rPr>
                        </m:ctrlPr>
                      </m:accPr>
                      <m:e>
                        <m:r>
                          <a:rPr lang="zh-TW" altLang="en-US" sz="5100" b="1" i="1">
                            <a:latin typeface="Cambria Math"/>
                            <a:ea typeface="標楷體" panose="03000509000000000000" pitchFamily="65" charset="-120"/>
                            <a:cs typeface="Times New Roman" panose="02020603050405020304" pitchFamily="18" charset="0"/>
                          </a:rPr>
                          <m:t>𝜽</m:t>
                        </m:r>
                      </m:e>
                    </m:acc>
                    <m:r>
                      <a:rPr lang="zh-TW" altLang="en-US" sz="5100" b="1" i="1">
                        <a:latin typeface="Cambria Math"/>
                        <a:ea typeface="標楷體" panose="03000509000000000000" pitchFamily="65" charset="-120"/>
                        <a:cs typeface="Times New Roman" panose="02020603050405020304" pitchFamily="18" charset="0"/>
                      </a:rPr>
                      <m:t>＝</m:t>
                    </m:r>
                    <m:r>
                      <a:rPr lang="en-US" altLang="zh-TW" sz="5100" b="1" i="1">
                        <a:latin typeface="Cambria Math"/>
                        <a:ea typeface="標楷體" panose="03000509000000000000" pitchFamily="65" charset="-120"/>
                        <a:cs typeface="Times New Roman" panose="02020603050405020304" pitchFamily="18" charset="0"/>
                      </a:rPr>
                      <m:t>𝟏</m:t>
                    </m:r>
                    <m:r>
                      <a:rPr lang="en-US" altLang="zh-TW" sz="5100" b="1" i="1">
                        <a:latin typeface="Cambria Math"/>
                        <a:ea typeface="標楷體" panose="03000509000000000000" pitchFamily="65" charset="-120"/>
                        <a:cs typeface="Times New Roman" panose="02020603050405020304" pitchFamily="18" charset="0"/>
                      </a:rPr>
                      <m:t>.</m:t>
                    </m:r>
                    <m:r>
                      <a:rPr lang="en-US" altLang="zh-TW" sz="5100" b="1" i="1">
                        <a:latin typeface="Cambria Math"/>
                        <a:ea typeface="標楷體" panose="03000509000000000000" pitchFamily="65" charset="-120"/>
                        <a:cs typeface="Times New Roman" panose="02020603050405020304" pitchFamily="18" charset="0"/>
                      </a:rPr>
                      <m:t>𝟒𝟔</m:t>
                    </m:r>
                  </m:oMath>
                </a14:m>
                <a:r>
                  <a:rPr lang="en-US" altLang="zh-TW" sz="5100" b="1" dirty="0">
                    <a:latin typeface="Times New Roman" panose="02020603050405020304" pitchFamily="18" charset="0"/>
                    <a:ea typeface="標楷體" panose="03000509000000000000" pitchFamily="65" charset="-120"/>
                    <a:cs typeface="Times New Roman" panose="02020603050405020304" pitchFamily="18" charset="0"/>
                  </a:rPr>
                  <a:t> </a:t>
                </a:r>
                <a:r>
                  <a:rPr lang="zh-TW" altLang="zh-TW" sz="5100" b="1" dirty="0">
                    <a:latin typeface="Times New Roman" panose="02020603050405020304" pitchFamily="18" charset="0"/>
                    <a:ea typeface="標楷體" panose="03000509000000000000" pitchFamily="65" charset="-120"/>
                    <a:cs typeface="Times New Roman" panose="02020603050405020304" pitchFamily="18" charset="0"/>
                  </a:rPr>
                  <a:t>，再繼續計算剩餘試題所提供的訊息量，然後</a:t>
                </a:r>
                <a:r>
                  <a:rPr lang="zh-TW" altLang="zh-TW" sz="51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5100" b="1" dirty="0" smtClean="0">
                    <a:latin typeface="Times New Roman" panose="02020603050405020304" pitchFamily="18" charset="0"/>
                    <a:ea typeface="標楷體" panose="03000509000000000000" pitchFamily="65" charset="-120"/>
                    <a:cs typeface="Times New Roman" panose="02020603050405020304" pitchFamily="18" charset="0"/>
                  </a:rPr>
                  <a:t>再</a:t>
                </a:r>
                <a:r>
                  <a:rPr lang="zh-TW" altLang="zh-TW" sz="5100" b="1" dirty="0" smtClean="0">
                    <a:latin typeface="Times New Roman" panose="02020603050405020304" pitchFamily="18" charset="0"/>
                    <a:ea typeface="標楷體" panose="03000509000000000000" pitchFamily="65" charset="-120"/>
                    <a:cs typeface="Times New Roman" panose="02020603050405020304" pitchFamily="18" charset="0"/>
                  </a:rPr>
                  <a:t>從中</a:t>
                </a:r>
                <a:r>
                  <a:rPr lang="zh-TW" altLang="zh-TW" sz="5100" b="1" dirty="0">
                    <a:latin typeface="Times New Roman" panose="02020603050405020304" pitchFamily="18" charset="0"/>
                    <a:ea typeface="標楷體" panose="03000509000000000000" pitchFamily="65" charset="-120"/>
                    <a:cs typeface="Times New Roman" panose="02020603050405020304" pitchFamily="18" charset="0"/>
                  </a:rPr>
                  <a:t>挑選出一題最大訊息量的試題、再給予施測、再重新估計能力、再計算剩餘試題所提供之訊息量、再挑選下一題具有最大訊息量的試題，如此繼續重複下去（如</a:t>
                </a:r>
                <a:r>
                  <a:rPr lang="zh-TW" altLang="zh-TW" sz="5100" b="1" dirty="0" smtClean="0">
                    <a:latin typeface="Times New Roman" panose="02020603050405020304" pitchFamily="18" charset="0"/>
                    <a:ea typeface="標楷體" panose="03000509000000000000" pitchFamily="65" charset="-120"/>
                    <a:cs typeface="Times New Roman" panose="02020603050405020304" pitchFamily="18" charset="0"/>
                  </a:rPr>
                  <a:t>表</a:t>
                </a:r>
                <a:r>
                  <a:rPr lang="en-US" altLang="zh-TW" sz="5100" b="1"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zh-TW" sz="5100" b="1" dirty="0">
                    <a:latin typeface="Times New Roman" panose="02020603050405020304" pitchFamily="18" charset="0"/>
                    <a:ea typeface="標楷體" panose="03000509000000000000" pitchFamily="65" charset="-120"/>
                    <a:cs typeface="Times New Roman" panose="02020603050405020304" pitchFamily="18" charset="0"/>
                  </a:rPr>
                  <a:t>所示，接下來被選中的試題，依序為試題</a:t>
                </a:r>
                <a:r>
                  <a:rPr lang="en-US" altLang="zh-TW" sz="5100" b="1" dirty="0">
                    <a:latin typeface="Times New Roman" panose="02020603050405020304" pitchFamily="18" charset="0"/>
                    <a:ea typeface="標楷體" panose="03000509000000000000" pitchFamily="65" charset="-120"/>
                    <a:cs typeface="Times New Roman" panose="02020603050405020304" pitchFamily="18" charset="0"/>
                  </a:rPr>
                  <a:t>11</a:t>
                </a:r>
                <a:r>
                  <a:rPr lang="zh-TW" altLang="zh-TW" sz="5100" b="1"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5100" b="1" dirty="0">
                    <a:latin typeface="Times New Roman" panose="02020603050405020304" pitchFamily="18" charset="0"/>
                    <a:ea typeface="標楷體" panose="03000509000000000000" pitchFamily="65" charset="-120"/>
                    <a:cs typeface="Times New Roman" panose="02020603050405020304" pitchFamily="18" charset="0"/>
                  </a:rPr>
                  <a:t>9</a:t>
                </a:r>
                <a:r>
                  <a:rPr lang="zh-TW" altLang="zh-TW" sz="5100" b="1"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5100" b="1" dirty="0">
                    <a:latin typeface="Times New Roman" panose="02020603050405020304" pitchFamily="18" charset="0"/>
                    <a:ea typeface="標楷體" panose="03000509000000000000" pitchFamily="65" charset="-120"/>
                    <a:cs typeface="Times New Roman" panose="02020603050405020304" pitchFamily="18" charset="0"/>
                  </a:rPr>
                  <a:t>2</a:t>
                </a:r>
                <a:r>
                  <a:rPr lang="zh-TW" altLang="zh-TW" sz="5100" b="1"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5100" b="1" dirty="0">
                    <a:latin typeface="Times New Roman" panose="02020603050405020304" pitchFamily="18" charset="0"/>
                    <a:ea typeface="標楷體" panose="03000509000000000000" pitchFamily="65" charset="-120"/>
                    <a:cs typeface="Times New Roman" panose="02020603050405020304" pitchFamily="18" charset="0"/>
                  </a:rPr>
                  <a:t>1</a:t>
                </a:r>
                <a:r>
                  <a:rPr lang="zh-TW" altLang="zh-TW" sz="5100" b="1" dirty="0">
                    <a:latin typeface="Times New Roman" panose="02020603050405020304" pitchFamily="18" charset="0"/>
                    <a:ea typeface="標楷體" panose="03000509000000000000" pitchFamily="65" charset="-120"/>
                    <a:cs typeface="Times New Roman" panose="02020603050405020304" pitchFamily="18" charset="0"/>
                  </a:rPr>
                  <a:t>、和最後的試題</a:t>
                </a:r>
                <a:r>
                  <a:rPr lang="en-US" altLang="zh-TW" sz="5100" b="1" dirty="0">
                    <a:latin typeface="Times New Roman" panose="02020603050405020304" pitchFamily="18" charset="0"/>
                    <a:ea typeface="標楷體" panose="03000509000000000000" pitchFamily="65" charset="-120"/>
                    <a:cs typeface="Times New Roman" panose="02020603050405020304" pitchFamily="18" charset="0"/>
                  </a:rPr>
                  <a:t>8</a:t>
                </a:r>
                <a:r>
                  <a:rPr lang="zh-TW" altLang="zh-TW" sz="5100" b="1" dirty="0">
                    <a:latin typeface="Times New Roman" panose="02020603050405020304" pitchFamily="18" charset="0"/>
                    <a:ea typeface="標楷體" panose="03000509000000000000" pitchFamily="65" charset="-120"/>
                    <a:cs typeface="Times New Roman" panose="02020603050405020304" pitchFamily="18" charset="0"/>
                  </a:rPr>
                  <a:t>），一直到考生能力估計值的估計標準誤之收斂值小於事先預定的標準（如：</a:t>
                </a:r>
                <a:r>
                  <a:rPr lang="zh-TW" altLang="zh-TW" sz="51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小於</a:t>
                </a:r>
                <a:r>
                  <a:rPr lang="en-US" altLang="zh-TW" sz="51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.01</a:t>
                </a:r>
                <a:r>
                  <a:rPr lang="zh-TW" altLang="zh-TW" sz="5100" b="1" dirty="0">
                    <a:latin typeface="Times New Roman" panose="02020603050405020304" pitchFamily="18" charset="0"/>
                    <a:ea typeface="標楷體" panose="03000509000000000000" pitchFamily="65" charset="-120"/>
                    <a:cs typeface="Times New Roman" panose="02020603050405020304" pitchFamily="18" charset="0"/>
                  </a:rPr>
                  <a:t>）為止</a:t>
                </a:r>
                <a:r>
                  <a:rPr lang="zh-TW" altLang="zh-TW" sz="5100"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51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b="1"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zh-TW" sz="5100" b="1" dirty="0" smtClean="0">
                    <a:latin typeface="Times New Roman" panose="02020603050405020304" pitchFamily="18" charset="0"/>
                    <a:ea typeface="標楷體" panose="03000509000000000000" pitchFamily="65" charset="-120"/>
                    <a:cs typeface="Times New Roman" panose="02020603050405020304" pitchFamily="18" charset="0"/>
                  </a:rPr>
                  <a:t>從表</a:t>
                </a:r>
                <a:r>
                  <a:rPr lang="en-US" altLang="zh-TW" sz="5100" b="1"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zh-TW" sz="5100" b="1" dirty="0">
                    <a:latin typeface="Times New Roman" panose="02020603050405020304" pitchFamily="18" charset="0"/>
                    <a:ea typeface="標楷體" panose="03000509000000000000" pitchFamily="65" charset="-120"/>
                    <a:cs typeface="Times New Roman" panose="02020603050405020304" pitchFamily="18" charset="0"/>
                  </a:rPr>
                  <a:t>可知，在第九個階段施測試題</a:t>
                </a:r>
                <a:r>
                  <a:rPr lang="en-US" altLang="zh-TW" sz="5100" b="1" dirty="0">
                    <a:latin typeface="Times New Roman" panose="02020603050405020304" pitchFamily="18" charset="0"/>
                    <a:ea typeface="標楷體" panose="03000509000000000000" pitchFamily="65" charset="-120"/>
                    <a:cs typeface="Times New Roman" panose="02020603050405020304" pitchFamily="18" charset="0"/>
                  </a:rPr>
                  <a:t>8</a:t>
                </a:r>
                <a:r>
                  <a:rPr lang="zh-TW" altLang="zh-TW" sz="5100" b="1" dirty="0">
                    <a:latin typeface="Times New Roman" panose="02020603050405020304" pitchFamily="18" charset="0"/>
                    <a:ea typeface="標楷體" panose="03000509000000000000" pitchFamily="65" charset="-120"/>
                    <a:cs typeface="Times New Roman" panose="02020603050405020304" pitchFamily="18" charset="0"/>
                  </a:rPr>
                  <a:t>之後，它從第八個階段所遞減的估計標準誤值即為</a:t>
                </a:r>
                <a:r>
                  <a:rPr lang="en-US" altLang="zh-TW" sz="5100" b="1"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5100" b="1" dirty="0" smtClean="0">
                    <a:latin typeface="Times New Roman" panose="02020603050405020304" pitchFamily="18" charset="0"/>
                    <a:ea typeface="標楷體" panose="03000509000000000000" pitchFamily="65" charset="-120"/>
                    <a:cs typeface="Times New Roman" panose="02020603050405020304" pitchFamily="18" charset="0"/>
                  </a:rPr>
                  <a:t>01</a:t>
                </a:r>
                <a:r>
                  <a:rPr lang="zh-TW" altLang="en-US" sz="5100" b="1"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5100" b="1" dirty="0" smtClean="0">
                    <a:latin typeface="Times New Roman" panose="02020603050405020304" pitchFamily="18" charset="0"/>
                    <a:ea typeface="標楷體" panose="03000509000000000000" pitchFamily="65" charset="-120"/>
                    <a:cs typeface="Times New Roman" panose="02020603050405020304" pitchFamily="18" charset="0"/>
                  </a:rPr>
                  <a:t>因此</a:t>
                </a:r>
                <a:r>
                  <a:rPr lang="zh-TW" altLang="zh-TW" sz="5100" b="1" dirty="0">
                    <a:latin typeface="Times New Roman" panose="02020603050405020304" pitchFamily="18" charset="0"/>
                    <a:ea typeface="標楷體" panose="03000509000000000000" pitchFamily="65" charset="-120"/>
                    <a:cs typeface="Times New Roman" panose="02020603050405020304" pitchFamily="18" charset="0"/>
                  </a:rPr>
                  <a:t>，整個施測過程到此為止，此時，該考生的能力估計值為</a:t>
                </a:r>
                <a14:m>
                  <m:oMath xmlns:m="http://schemas.openxmlformats.org/officeDocument/2006/math">
                    <m:acc>
                      <m:accPr>
                        <m:chr m:val="̂"/>
                        <m:ctrlPr>
                          <a:rPr lang="zh-TW" altLang="en-US" sz="5100" b="1" i="1">
                            <a:latin typeface="Cambria Math"/>
                            <a:ea typeface="標楷體" panose="03000509000000000000" pitchFamily="65" charset="-120"/>
                            <a:cs typeface="Times New Roman" panose="02020603050405020304" pitchFamily="18" charset="0"/>
                          </a:rPr>
                        </m:ctrlPr>
                      </m:accPr>
                      <m:e>
                        <m:r>
                          <a:rPr lang="zh-TW" altLang="en-US" sz="5100" b="1" i="1">
                            <a:latin typeface="Cambria Math"/>
                            <a:ea typeface="標楷體" panose="03000509000000000000" pitchFamily="65" charset="-120"/>
                            <a:cs typeface="Times New Roman" panose="02020603050405020304" pitchFamily="18" charset="0"/>
                          </a:rPr>
                          <m:t>𝜽</m:t>
                        </m:r>
                      </m:e>
                    </m:acc>
                    <m:r>
                      <a:rPr lang="zh-TW" altLang="en-US" sz="5100" b="1" i="1">
                        <a:latin typeface="Cambria Math"/>
                        <a:ea typeface="標楷體" panose="03000509000000000000" pitchFamily="65" charset="-120"/>
                        <a:cs typeface="Times New Roman" panose="02020603050405020304" pitchFamily="18" charset="0"/>
                      </a:rPr>
                      <m:t>＝</m:t>
                    </m:r>
                    <m:r>
                      <a:rPr lang="en-US" altLang="zh-TW" sz="5100" b="1" i="1">
                        <a:latin typeface="Cambria Math"/>
                        <a:ea typeface="標楷體" panose="03000509000000000000" pitchFamily="65" charset="-120"/>
                        <a:cs typeface="Times New Roman" panose="02020603050405020304" pitchFamily="18" charset="0"/>
                      </a:rPr>
                      <m:t>𝟏</m:t>
                    </m:r>
                    <m:r>
                      <a:rPr lang="en-US" altLang="zh-TW" sz="5100" b="1" i="1">
                        <a:latin typeface="Cambria Math"/>
                        <a:ea typeface="標楷體" panose="03000509000000000000" pitchFamily="65" charset="-120"/>
                        <a:cs typeface="Times New Roman" panose="02020603050405020304" pitchFamily="18" charset="0"/>
                      </a:rPr>
                      <m:t>.</m:t>
                    </m:r>
                    <m:r>
                      <a:rPr lang="en-US" altLang="zh-TW" sz="5100" b="1" i="1" smtClean="0">
                        <a:latin typeface="Cambria Math"/>
                        <a:ea typeface="標楷體" panose="03000509000000000000" pitchFamily="65" charset="-120"/>
                        <a:cs typeface="Times New Roman" panose="02020603050405020304" pitchFamily="18" charset="0"/>
                      </a:rPr>
                      <m:t>𝟐𝟓</m:t>
                    </m:r>
                  </m:oMath>
                </a14:m>
                <a:r>
                  <a:rPr lang="en-US" altLang="zh-TW" sz="5100" b="1" dirty="0">
                    <a:latin typeface="Times New Roman" panose="02020603050405020304" pitchFamily="18" charset="0"/>
                    <a:ea typeface="標楷體" panose="03000509000000000000" pitchFamily="65" charset="-120"/>
                    <a:cs typeface="Times New Roman" panose="02020603050405020304" pitchFamily="18" charset="0"/>
                  </a:rPr>
                  <a:t> </a:t>
                </a:r>
                <a:r>
                  <a:rPr lang="zh-TW" altLang="zh-TW" sz="5100" b="1" dirty="0">
                    <a:latin typeface="Times New Roman" panose="02020603050405020304" pitchFamily="18" charset="0"/>
                    <a:ea typeface="標楷體" panose="03000509000000000000" pitchFamily="65" charset="-120"/>
                    <a:cs typeface="Times New Roman" panose="02020603050405020304" pitchFamily="18" charset="0"/>
                  </a:rPr>
                  <a:t>。這個估計值便是我們從題庫中挑選</a:t>
                </a:r>
                <a:r>
                  <a:rPr lang="en-US" altLang="zh-TW" sz="5100" b="1" dirty="0">
                    <a:latin typeface="Times New Roman" panose="02020603050405020304" pitchFamily="18" charset="0"/>
                    <a:ea typeface="標楷體" panose="03000509000000000000" pitchFamily="65" charset="-120"/>
                    <a:cs typeface="Times New Roman" panose="02020603050405020304" pitchFamily="18" charset="0"/>
                  </a:rPr>
                  <a:t>9</a:t>
                </a:r>
                <a:r>
                  <a:rPr lang="zh-TW" altLang="zh-TW" sz="5100" b="1" dirty="0">
                    <a:latin typeface="Times New Roman" panose="02020603050405020304" pitchFamily="18" charset="0"/>
                    <a:ea typeface="標楷體" panose="03000509000000000000" pitchFamily="65" charset="-120"/>
                    <a:cs typeface="Times New Roman" panose="02020603050405020304" pitchFamily="18" charset="0"/>
                  </a:rPr>
                  <a:t>個試題進行電腦化適性測驗之後，所精確估計出該考生的能力程度值</a:t>
                </a:r>
                <a:r>
                  <a:rPr lang="zh-TW" altLang="zh-TW" sz="5100"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5100"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xfrm>
                <a:off x="107504" y="1556792"/>
                <a:ext cx="8784976" cy="5112568"/>
              </a:xfrm>
              <a:blipFill rotWithShape="1">
                <a:blip r:embed="rId2"/>
                <a:stretch>
                  <a:fillRect l="-1804" t="-3576" r="-694"/>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3337931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054844"/>
          </a:xfrm>
        </p:spPr>
        <p:txBody>
          <a:bodyPr>
            <a:normAutofit/>
          </a:bodyPr>
          <a:lstStyle/>
          <a:p>
            <a:r>
              <a:rPr lang="zh-TW" altLang="en-US" sz="5400" b="1" dirty="0" smtClean="0">
                <a:solidFill>
                  <a:srgbClr val="002060"/>
                </a:solidFill>
                <a:latin typeface="標楷體" panose="03000509000000000000" pitchFamily="65" charset="-120"/>
                <a:ea typeface="標楷體" panose="03000509000000000000" pitchFamily="65" charset="-120"/>
              </a:rPr>
              <a:t>步驟六</a:t>
            </a:r>
            <a:endParaRPr lang="zh-TW" altLang="en-US" sz="5400" dirty="0">
              <a:solidFill>
                <a:srgbClr val="002060"/>
              </a:solidFill>
            </a:endParaRPr>
          </a:p>
        </p:txBody>
      </p:sp>
      <p:sp>
        <p:nvSpPr>
          <p:cNvPr id="3" name="內容版面配置區 2"/>
          <p:cNvSpPr>
            <a:spLocks noGrp="1"/>
          </p:cNvSpPr>
          <p:nvPr>
            <p:ph idx="1"/>
          </p:nvPr>
        </p:nvSpPr>
        <p:spPr>
          <a:xfrm>
            <a:off x="323528" y="1484784"/>
            <a:ext cx="8496944" cy="5256584"/>
          </a:xfrm>
        </p:spPr>
        <p:txBody>
          <a:bodyPr>
            <a:noAutofit/>
          </a:bodyPr>
          <a:lstStyle/>
          <a:p>
            <a:pPr marL="0" indent="0">
              <a:buNone/>
            </a:pPr>
            <a:r>
              <a:rPr lang="zh-TW" altLang="zh-TW" sz="2800" b="1" dirty="0">
                <a:latin typeface="標楷體" panose="03000509000000000000" pitchFamily="65" charset="-120"/>
                <a:ea typeface="標楷體" panose="03000509000000000000" pitchFamily="65" charset="-120"/>
              </a:rPr>
              <a:t>由上述實徵例子的步驟可知，當這些挑題、呈現試題、作答、能力估計等步驟，都透過電腦來執行時，其速度是很快的，能力</a:t>
            </a:r>
            <a:r>
              <a:rPr lang="zh-TW" altLang="zh-TW" sz="2800" b="1" dirty="0" smtClean="0">
                <a:latin typeface="標楷體" panose="03000509000000000000" pitchFamily="65" charset="-120"/>
                <a:ea typeface="標楷體" panose="03000509000000000000" pitchFamily="65" charset="-120"/>
              </a:rPr>
              <a:t>估計</a:t>
            </a:r>
            <a:r>
              <a:rPr lang="zh-TW" altLang="en-US" sz="2800" b="1" dirty="0" smtClean="0">
                <a:latin typeface="標楷體" panose="03000509000000000000" pitchFamily="65" charset="-120"/>
                <a:ea typeface="標楷體" panose="03000509000000000000" pitchFamily="65" charset="-120"/>
              </a:rPr>
              <a:t>值</a:t>
            </a:r>
            <a:r>
              <a:rPr lang="zh-TW" altLang="zh-TW" sz="2800" b="1" dirty="0" smtClean="0">
                <a:latin typeface="標楷體" panose="03000509000000000000" pitchFamily="65" charset="-120"/>
                <a:ea typeface="標楷體" panose="03000509000000000000" pitchFamily="65" charset="-120"/>
              </a:rPr>
              <a:t>也</a:t>
            </a:r>
            <a:r>
              <a:rPr lang="zh-TW" altLang="zh-TW" sz="2800" b="1" dirty="0">
                <a:latin typeface="標楷體" panose="03000509000000000000" pitchFamily="65" charset="-120"/>
                <a:ea typeface="標楷體" panose="03000509000000000000" pitchFamily="65" charset="-120"/>
              </a:rPr>
              <a:t>會很快速和</a:t>
            </a:r>
            <a:r>
              <a:rPr lang="zh-TW" altLang="zh-TW" sz="2800" b="1" dirty="0" smtClean="0">
                <a:latin typeface="標楷體" panose="03000509000000000000" pitchFamily="65" charset="-120"/>
                <a:ea typeface="標楷體" panose="03000509000000000000" pitchFamily="65" charset="-120"/>
              </a:rPr>
              <a:t>精確</a:t>
            </a:r>
            <a:r>
              <a:rPr lang="zh-TW" altLang="en-US" sz="2800" b="1" dirty="0" smtClean="0">
                <a:latin typeface="標楷體" panose="03000509000000000000" pitchFamily="65" charset="-120"/>
                <a:ea typeface="標楷體" panose="03000509000000000000" pitchFamily="65" charset="-120"/>
              </a:rPr>
              <a:t>地被估計出來；</a:t>
            </a:r>
            <a:r>
              <a:rPr lang="zh-TW" altLang="zh-TW" sz="2800" b="1" dirty="0" smtClean="0">
                <a:latin typeface="標楷體" panose="03000509000000000000" pitchFamily="65" charset="-120"/>
                <a:ea typeface="標楷體" panose="03000509000000000000" pitchFamily="65" charset="-120"/>
              </a:rPr>
              <a:t>並且</a:t>
            </a:r>
            <a:r>
              <a:rPr lang="zh-TW" altLang="zh-TW" sz="2800" b="1" dirty="0">
                <a:latin typeface="標楷體" panose="03000509000000000000" pitchFamily="65" charset="-120"/>
                <a:ea typeface="標楷體" panose="03000509000000000000" pitchFamily="65" charset="-120"/>
              </a:rPr>
              <a:t>，電腦也可以做到「</a:t>
            </a:r>
            <a:r>
              <a:rPr lang="zh-TW" altLang="zh-TW" sz="2800" b="1" dirty="0">
                <a:solidFill>
                  <a:srgbClr val="0000FF"/>
                </a:solidFill>
                <a:latin typeface="標楷體" panose="03000509000000000000" pitchFamily="65" charset="-120"/>
                <a:ea typeface="標楷體" panose="03000509000000000000" pitchFamily="65" charset="-120"/>
              </a:rPr>
              <a:t>因才施測</a:t>
            </a:r>
            <a:r>
              <a:rPr lang="zh-TW" altLang="zh-TW" sz="2800" b="1" dirty="0">
                <a:latin typeface="標楷體" panose="03000509000000000000" pitchFamily="65" charset="-120"/>
                <a:ea typeface="標楷體" panose="03000509000000000000" pitchFamily="65" charset="-120"/>
              </a:rPr>
              <a:t>」的理想境界，也就是說，電腦可以針對每位考生的表現，挑選最適合該考生作答的</a:t>
            </a:r>
            <a:r>
              <a:rPr lang="zh-TW" altLang="zh-TW" sz="2800" b="1" dirty="0" smtClean="0">
                <a:latin typeface="標楷體" panose="03000509000000000000" pitchFamily="65" charset="-120"/>
                <a:ea typeface="標楷體" panose="03000509000000000000" pitchFamily="65" charset="-120"/>
              </a:rPr>
              <a:t>試題</a:t>
            </a:r>
            <a:r>
              <a:rPr lang="zh-TW" altLang="en-US" sz="2800" b="1" dirty="0" smtClean="0">
                <a:latin typeface="標楷體" panose="03000509000000000000" pitchFamily="65" charset="-120"/>
                <a:ea typeface="標楷體" panose="03000509000000000000" pitchFamily="65" charset="-120"/>
              </a:rPr>
              <a:t>，並估計其能力值</a:t>
            </a:r>
            <a:r>
              <a:rPr lang="zh-TW" altLang="zh-TW" sz="2800" b="1" dirty="0" smtClean="0">
                <a:latin typeface="標楷體" panose="03000509000000000000" pitchFamily="65" charset="-120"/>
                <a:ea typeface="標楷體" panose="03000509000000000000" pitchFamily="65" charset="-120"/>
              </a:rPr>
              <a:t>。</a:t>
            </a:r>
            <a:endParaRPr lang="en-US" altLang="zh-TW" sz="2800" b="1" dirty="0" smtClean="0">
              <a:latin typeface="標楷體" panose="03000509000000000000" pitchFamily="65" charset="-120"/>
              <a:ea typeface="標楷體" panose="03000509000000000000" pitchFamily="65" charset="-120"/>
            </a:endParaRPr>
          </a:p>
          <a:p>
            <a:pPr marL="0" indent="0">
              <a:buNone/>
            </a:pPr>
            <a:r>
              <a:rPr lang="zh-TW" altLang="zh-TW" sz="2800" b="1" dirty="0" smtClean="0">
                <a:latin typeface="標楷體" panose="03000509000000000000" pitchFamily="65" charset="-120"/>
                <a:ea typeface="標楷體" panose="03000509000000000000" pitchFamily="65" charset="-120"/>
              </a:rPr>
              <a:t>因此</a:t>
            </a:r>
            <a:r>
              <a:rPr lang="zh-TW" altLang="zh-TW" sz="2800" b="1" dirty="0">
                <a:latin typeface="標楷體" panose="03000509000000000000" pitchFamily="65" charset="-120"/>
                <a:ea typeface="標楷體" panose="03000509000000000000" pitchFamily="65" charset="-120"/>
              </a:rPr>
              <a:t>，每位考生所考到的試題</a:t>
            </a:r>
            <a:r>
              <a:rPr lang="zh-TW" altLang="zh-TW" sz="2800" b="1" dirty="0">
                <a:solidFill>
                  <a:srgbClr val="0000FF"/>
                </a:solidFill>
                <a:latin typeface="標楷體" panose="03000509000000000000" pitchFamily="65" charset="-120"/>
                <a:ea typeface="標楷體" panose="03000509000000000000" pitchFamily="65" charset="-120"/>
              </a:rPr>
              <a:t>都</a:t>
            </a:r>
            <a:r>
              <a:rPr lang="zh-TW" altLang="zh-TW" sz="2800" b="1" dirty="0" smtClean="0">
                <a:solidFill>
                  <a:srgbClr val="0000FF"/>
                </a:solidFill>
                <a:latin typeface="標楷體" panose="03000509000000000000" pitchFamily="65" charset="-120"/>
                <a:ea typeface="標楷體" panose="03000509000000000000" pitchFamily="65" charset="-120"/>
              </a:rPr>
              <a:t>不</a:t>
            </a:r>
            <a:r>
              <a:rPr lang="zh-TW" altLang="en-US" sz="2800" b="1" dirty="0" smtClean="0">
                <a:solidFill>
                  <a:srgbClr val="0000FF"/>
                </a:solidFill>
                <a:latin typeface="標楷體" panose="03000509000000000000" pitchFamily="65" charset="-120"/>
                <a:ea typeface="標楷體" panose="03000509000000000000" pitchFamily="65" charset="-120"/>
              </a:rPr>
              <a:t>一定</a:t>
            </a:r>
            <a:r>
              <a:rPr lang="zh-TW" altLang="zh-TW" sz="2800" b="1" dirty="0" smtClean="0">
                <a:solidFill>
                  <a:srgbClr val="0000FF"/>
                </a:solidFill>
                <a:latin typeface="標楷體" panose="03000509000000000000" pitchFamily="65" charset="-120"/>
                <a:ea typeface="標楷體" panose="03000509000000000000" pitchFamily="65" charset="-120"/>
              </a:rPr>
              <a:t>會</a:t>
            </a:r>
            <a:r>
              <a:rPr lang="zh-TW" altLang="zh-TW" sz="2800" b="1" dirty="0">
                <a:solidFill>
                  <a:srgbClr val="0000FF"/>
                </a:solidFill>
                <a:latin typeface="標楷體" panose="03000509000000000000" pitchFamily="65" charset="-120"/>
                <a:ea typeface="標楷體" panose="03000509000000000000" pitchFamily="65" charset="-120"/>
              </a:rPr>
              <a:t>相同</a:t>
            </a:r>
            <a:r>
              <a:rPr lang="zh-TW" altLang="zh-TW" sz="2800" b="1" dirty="0">
                <a:latin typeface="標楷體" panose="03000509000000000000" pitchFamily="65" charset="-120"/>
                <a:ea typeface="標楷體" panose="03000509000000000000" pitchFamily="65" charset="-120"/>
              </a:rPr>
              <a:t>，但電腦</a:t>
            </a:r>
            <a:r>
              <a:rPr lang="zh-TW" altLang="zh-TW" sz="2800" b="1" dirty="0" smtClean="0">
                <a:latin typeface="標楷體" panose="03000509000000000000" pitchFamily="65" charset="-120"/>
                <a:ea typeface="標楷體" panose="03000509000000000000" pitchFamily="65" charset="-120"/>
              </a:rPr>
              <a:t>卻可以</a:t>
            </a:r>
            <a:r>
              <a:rPr lang="zh-TW" altLang="zh-TW" sz="2800" b="1" dirty="0">
                <a:latin typeface="標楷體" panose="03000509000000000000" pitchFamily="65" charset="-120"/>
                <a:ea typeface="標楷體" panose="03000509000000000000" pitchFamily="65" charset="-120"/>
              </a:rPr>
              <a:t>快速、精確地估計出其能力值；並且，由於題庫中的試題都已建立在</a:t>
            </a:r>
            <a:r>
              <a:rPr lang="zh-TW" altLang="zh-TW" sz="2800" b="1" dirty="0">
                <a:solidFill>
                  <a:srgbClr val="0000FF"/>
                </a:solidFill>
                <a:latin typeface="標楷體" panose="03000509000000000000" pitchFamily="65" charset="-120"/>
                <a:ea typeface="標楷體" panose="03000509000000000000" pitchFamily="65" charset="-120"/>
              </a:rPr>
              <a:t>共同量尺單位</a:t>
            </a:r>
            <a:r>
              <a:rPr lang="zh-TW" altLang="zh-TW" sz="2800" b="1" dirty="0">
                <a:latin typeface="標楷體" panose="03000509000000000000" pitchFamily="65" charset="-120"/>
                <a:ea typeface="標楷體" panose="03000509000000000000" pitchFamily="65" charset="-120"/>
              </a:rPr>
              <a:t>上，所以，每位考生被電腦估計出來的能力值，也都是建立在共同量尺單位上，可以直接進行彼此間</a:t>
            </a:r>
            <a:r>
              <a:rPr lang="zh-TW" altLang="zh-TW" sz="2800" b="1" dirty="0" smtClean="0">
                <a:latin typeface="標楷體" panose="03000509000000000000" pitchFamily="65" charset="-120"/>
                <a:ea typeface="標楷體" panose="03000509000000000000" pitchFamily="65" charset="-120"/>
              </a:rPr>
              <a:t>大小和差異的比較</a:t>
            </a:r>
            <a:r>
              <a:rPr lang="zh-TW" altLang="zh-TW" sz="2800" b="1" dirty="0">
                <a:latin typeface="標楷體" panose="03000509000000000000" pitchFamily="65" charset="-120"/>
                <a:ea typeface="標楷體" panose="03000509000000000000" pitchFamily="65" charset="-120"/>
              </a:rPr>
              <a:t>，以達到適性測驗的最終目的。</a:t>
            </a:r>
            <a:endParaRPr lang="zh-TW" altLang="en-US" sz="2800" b="1"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035359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988840"/>
            <a:ext cx="8229600" cy="2016224"/>
          </a:xfrm>
        </p:spPr>
        <p:txBody>
          <a:bodyPr>
            <a:noAutofit/>
          </a:bodyPr>
          <a:lstStyle/>
          <a:p>
            <a:pPr marL="0" indent="0" algn="ctr">
              <a:buNone/>
            </a:pPr>
            <a:r>
              <a:rPr lang="zh-TW" altLang="en-US" sz="6000" b="1" dirty="0">
                <a:solidFill>
                  <a:srgbClr val="002060"/>
                </a:solidFill>
                <a:latin typeface="標楷體" panose="03000509000000000000" pitchFamily="65" charset="-120"/>
                <a:ea typeface="標楷體" panose="03000509000000000000" pitchFamily="65" charset="-120"/>
              </a:rPr>
              <a:t>肆</a:t>
            </a:r>
            <a:r>
              <a:rPr lang="zh-TW" altLang="en-US" sz="6000" b="1" dirty="0" smtClean="0">
                <a:solidFill>
                  <a:srgbClr val="002060"/>
                </a:solidFill>
                <a:latin typeface="標楷體" panose="03000509000000000000" pitchFamily="65" charset="-120"/>
                <a:ea typeface="標楷體" panose="03000509000000000000" pitchFamily="65" charset="-120"/>
              </a:rPr>
              <a:t>、實施</a:t>
            </a:r>
            <a:r>
              <a:rPr lang="zh-TW" altLang="en-US" sz="6000" b="1" dirty="0" smtClean="0">
                <a:solidFill>
                  <a:srgbClr val="002060"/>
                </a:solidFill>
                <a:latin typeface="標楷體" panose="03000509000000000000" pitchFamily="65" charset="-120"/>
                <a:ea typeface="標楷體" panose="03000509000000000000" pitchFamily="65" charset="-120"/>
              </a:rPr>
              <a:t>電腦化適性測驗的配套措施</a:t>
            </a:r>
            <a:endParaRPr lang="zh-TW" altLang="en-US" sz="6000" b="1" dirty="0">
              <a:solidFill>
                <a:srgbClr val="00206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968148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400" b="1" dirty="0" smtClean="0">
                <a:solidFill>
                  <a:srgbClr val="002060"/>
                </a:solidFill>
                <a:latin typeface="標楷體" panose="03000509000000000000" pitchFamily="65" charset="-120"/>
                <a:ea typeface="標楷體" panose="03000509000000000000" pitchFamily="65" charset="-120"/>
              </a:rPr>
              <a:t>實施</a:t>
            </a:r>
            <a:r>
              <a:rPr lang="en-US" altLang="zh-TW" sz="5400" b="1" dirty="0" smtClean="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CAT</a:t>
            </a:r>
            <a:r>
              <a:rPr lang="zh-TW" altLang="en-US" sz="5400" b="1" dirty="0" smtClean="0">
                <a:solidFill>
                  <a:srgbClr val="002060"/>
                </a:solidFill>
                <a:latin typeface="標楷體" panose="03000509000000000000" pitchFamily="65" charset="-120"/>
                <a:ea typeface="標楷體" panose="03000509000000000000" pitchFamily="65" charset="-120"/>
              </a:rPr>
              <a:t>的條件</a:t>
            </a:r>
            <a:endParaRPr lang="zh-TW" altLang="en-US" sz="5400" b="1" dirty="0">
              <a:solidFill>
                <a:srgbClr val="00206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57200" y="1700808"/>
            <a:ext cx="8229600" cy="4680520"/>
          </a:xfrm>
        </p:spPr>
        <p:txBody>
          <a:bodyPr>
            <a:normAutofit/>
          </a:bodyPr>
          <a:lstStyle/>
          <a:p>
            <a:pPr marL="0" indent="0">
              <a:buNone/>
            </a:pP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1.</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已</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建</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置</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好</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的題庫或電腦化題庫系統。</a:t>
            </a:r>
          </a:p>
          <a:p>
            <a:pPr marL="0" indent="0">
              <a:buNone/>
            </a:pP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2.</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待建立的電腦化測驗試題已經過校準或量尺化（</a:t>
            </a: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calibration</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a:t>
            </a:r>
          </a:p>
          <a:p>
            <a:pPr marL="0" indent="0">
              <a:buNone/>
            </a:pP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3.</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適當的心理計量學理論基礎（如：試題反應</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理論</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IRT</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a:t>
            </a:r>
          </a:p>
          <a:p>
            <a:pPr marL="0" indent="0">
              <a:buNone/>
            </a:pP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4.</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電腦及其周邊設備。</a:t>
            </a:r>
          </a:p>
          <a:p>
            <a:pPr marL="0" indent="0">
              <a:buNone/>
            </a:pP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5.</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適當的軟體程式。</a:t>
            </a:r>
          </a:p>
          <a:p>
            <a:pPr marL="0" indent="0">
              <a:buNone/>
            </a:pP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6.</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具使用適性測驗理論與實務經驗的人員</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b="1"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4184610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400" b="1" dirty="0" smtClean="0">
                <a:latin typeface="Times New Roman" panose="02020603050405020304" pitchFamily="18" charset="0"/>
                <a:ea typeface="標楷體" panose="03000509000000000000" pitchFamily="65" charset="-120"/>
                <a:cs typeface="Times New Roman" panose="02020603050405020304" pitchFamily="18" charset="0"/>
              </a:rPr>
              <a:t>實施</a:t>
            </a:r>
            <a:r>
              <a:rPr lang="en-US" altLang="zh-TW" sz="5400" b="1" dirty="0" smtClean="0">
                <a:latin typeface="Times New Roman" panose="02020603050405020304" pitchFamily="18" charset="0"/>
                <a:ea typeface="標楷體" panose="03000509000000000000" pitchFamily="65" charset="-120"/>
                <a:cs typeface="Times New Roman" panose="02020603050405020304" pitchFamily="18" charset="0"/>
              </a:rPr>
              <a:t>CAT</a:t>
            </a:r>
            <a:r>
              <a:rPr lang="zh-TW" altLang="en-US" sz="5400" b="1" dirty="0" smtClean="0">
                <a:latin typeface="Times New Roman" panose="02020603050405020304" pitchFamily="18" charset="0"/>
                <a:ea typeface="標楷體" panose="03000509000000000000" pitchFamily="65" charset="-120"/>
                <a:cs typeface="Times New Roman" panose="02020603050405020304" pitchFamily="18" charset="0"/>
              </a:rPr>
              <a:t>的配套措施</a:t>
            </a:r>
            <a:endParaRPr lang="zh-TW" altLang="en-US" sz="5400" b="1"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內容版面配置區 2"/>
          <p:cNvSpPr>
            <a:spLocks noGrp="1"/>
          </p:cNvSpPr>
          <p:nvPr>
            <p:ph idx="1"/>
          </p:nvPr>
        </p:nvSpPr>
        <p:spPr>
          <a:xfrm>
            <a:off x="457200" y="1600200"/>
            <a:ext cx="8229600" cy="4997152"/>
          </a:xfrm>
        </p:spPr>
        <p:txBody>
          <a:bodyPr>
            <a:normAutofit lnSpcReduction="10000"/>
          </a:bodyPr>
          <a:lstStyle/>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1.</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測驗理論</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IRT</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，已有。</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多媒體</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科技</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運用</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：數位科技，成熟。</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3.</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測驗</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安全</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性</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：封閉式網路及安全性，已有。</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4.</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標準設定</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b="1" dirty="0">
                <a:latin typeface="Times New Roman" panose="02020603050405020304" pitchFamily="18" charset="0"/>
                <a:ea typeface="標楷體" panose="03000509000000000000" pitchFamily="65" charset="-120"/>
                <a:cs typeface="Times New Roman" panose="02020603050405020304" pitchFamily="18" charset="0"/>
              </a:rPr>
              <a:t>待建立。</a:t>
            </a:r>
            <a:endParaRPr lang="en-US" altLang="zh-TW" b="1"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5.</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測驗</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等</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化</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：待建立。</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6.</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參數化電腦題庫：待建立。配套須為：</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1</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）試題及答案</a:t>
            </a:r>
            <a:r>
              <a:rPr lang="zh-TW" altLang="en-US"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不再公布</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）年度間的試題設計，採行</a:t>
            </a:r>
            <a:r>
              <a:rPr lang="zh-TW" altLang="en-US"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等化連結設計</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3</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）試題需要</a:t>
            </a:r>
            <a:r>
              <a:rPr lang="zh-TW" altLang="en-US"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預試</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，並分析出試題指標。</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zh-TW" altLang="en-US" dirty="0"/>
          </a:p>
        </p:txBody>
      </p:sp>
    </p:spTree>
    <p:extLst>
      <p:ext uri="{BB962C8B-B14F-4D97-AF65-F5344CB8AC3E}">
        <p14:creationId xmlns:p14="http://schemas.microsoft.com/office/powerpoint/2010/main" val="1354791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88640"/>
            <a:ext cx="8229600" cy="1008112"/>
          </a:xfrm>
        </p:spPr>
        <p:txBody>
          <a:bodyPr>
            <a:normAutofit/>
          </a:bodyPr>
          <a:lstStyle/>
          <a:p>
            <a:r>
              <a:rPr lang="zh-TW" altLang="en-US" sz="5400" b="1" dirty="0" smtClean="0">
                <a:solidFill>
                  <a:srgbClr val="002060"/>
                </a:solidFill>
                <a:latin typeface="標楷體" panose="03000509000000000000" pitchFamily="65" charset="-120"/>
                <a:ea typeface="標楷體" panose="03000509000000000000" pitchFamily="65" charset="-120"/>
              </a:rPr>
              <a:t>緣起</a:t>
            </a:r>
            <a:endParaRPr lang="zh-TW" altLang="en-US" sz="5400" b="1" dirty="0">
              <a:solidFill>
                <a:srgbClr val="00206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95536" y="1340768"/>
            <a:ext cx="8424936" cy="5112568"/>
          </a:xfrm>
        </p:spPr>
        <p:txBody>
          <a:bodyPr>
            <a:normAutofit fontScale="85000" lnSpcReduction="10000"/>
          </a:bodyPr>
          <a:lstStyle/>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1.1945</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年二次世界大戰結束後，人類才發明第一台電腦。</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往後</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20</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年，電腦軟硬體迅速發展。到了</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1960</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年代，出現高階的程式語言，如</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:Fortran</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Pascal</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Coble</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3.1960</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年代起，開始出現電腦輔助測驗</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computer-based testing, CBT</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4.1980</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年，</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Lord</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提出試題反應理論</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(item response theory, IRT)</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。開始有人利用</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IRT</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理論，融入發展建置電腦化適性測驗</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computerized adaptive testing, CAT</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5.1991</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年，美國國防部釋出網際網路</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(internet)</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6.1995</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年，出現</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WWW</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Google</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Yahoo</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等。</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7.2005</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年，出現</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iPhone</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、平板電腦、數位科技產品。</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8.2014</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年，出現穿戴式數位科技產品。</a:t>
            </a:r>
            <a:endParaRPr lang="zh-TW" altLang="en-US" b="1"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42076609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864096"/>
          </a:xfrm>
        </p:spPr>
        <p:txBody>
          <a:bodyPr>
            <a:noAutofit/>
          </a:bodyPr>
          <a:lstStyle/>
          <a:p>
            <a:r>
              <a:rPr lang="zh-TW" altLang="en-US" sz="5400" b="1" dirty="0" smtClean="0">
                <a:solidFill>
                  <a:srgbClr val="002060"/>
                </a:solidFill>
                <a:latin typeface="標楷體" panose="03000509000000000000" pitchFamily="65" charset="-120"/>
                <a:ea typeface="標楷體" panose="03000509000000000000" pitchFamily="65" charset="-120"/>
              </a:rPr>
              <a:t>參考文獻</a:t>
            </a:r>
            <a:endParaRPr lang="zh-TW" altLang="en-US" sz="5400" b="1" dirty="0">
              <a:solidFill>
                <a:srgbClr val="00206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107504" y="1340768"/>
            <a:ext cx="8928992" cy="5328592"/>
          </a:xfrm>
        </p:spPr>
        <p:txBody>
          <a:bodyPr>
            <a:noAutofit/>
          </a:bodyPr>
          <a:lstStyle/>
          <a:p>
            <a:pPr>
              <a:buNone/>
              <a:defRPr/>
            </a:pPr>
            <a:r>
              <a:rPr lang="zh-TW" altLang="en-US" sz="2800" dirty="0" smtClean="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余</a:t>
            </a:r>
            <a:r>
              <a:rPr lang="zh-TW" altLang="en-US" sz="28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民寧（</a:t>
            </a:r>
            <a:r>
              <a:rPr lang="en-US" altLang="zh-TW" sz="28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2011</a:t>
            </a:r>
            <a:r>
              <a:rPr lang="zh-TW" altLang="en-US" sz="28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b="1" dirty="0">
                <a:solidFill>
                  <a:srgbClr val="0000FF"/>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教育測驗與評量：成就</a:t>
            </a:r>
            <a:r>
              <a:rPr lang="zh-TW" altLang="en-US" sz="2800" b="1" dirty="0" smtClean="0">
                <a:solidFill>
                  <a:srgbClr val="0000FF"/>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測驗與教學</a:t>
            </a:r>
            <a:r>
              <a:rPr lang="zh-TW" altLang="en-US" sz="2800" b="1" dirty="0">
                <a:solidFill>
                  <a:srgbClr val="0000FF"/>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評量</a:t>
            </a:r>
            <a:r>
              <a:rPr lang="zh-TW" altLang="en-US" sz="28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（第三版）。台北：心理。</a:t>
            </a:r>
          </a:p>
          <a:p>
            <a:pPr>
              <a:buNone/>
              <a:defRPr/>
            </a:pPr>
            <a:r>
              <a:rPr lang="zh-TW" altLang="en-US" sz="2800" dirty="0" smtClean="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余</a:t>
            </a:r>
            <a:r>
              <a:rPr lang="zh-TW" altLang="en-US" sz="28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民寧（</a:t>
            </a:r>
            <a:r>
              <a:rPr lang="en-US" altLang="zh-TW" sz="28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2009</a:t>
            </a:r>
            <a:r>
              <a:rPr lang="zh-TW" altLang="en-US" sz="28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b="1" dirty="0">
                <a:solidFill>
                  <a:srgbClr val="0000FF"/>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試題反應理論（</a:t>
            </a:r>
            <a:r>
              <a:rPr lang="en-US" altLang="zh-TW" sz="2800" b="1" dirty="0">
                <a:solidFill>
                  <a:srgbClr val="0000FF"/>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IRT</a:t>
            </a:r>
            <a:r>
              <a:rPr lang="zh-TW" altLang="en-US" sz="2800" b="1" dirty="0">
                <a:solidFill>
                  <a:srgbClr val="0000FF"/>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）及其</a:t>
            </a:r>
            <a:r>
              <a:rPr lang="zh-TW" altLang="en-US" sz="2800" b="1" dirty="0" smtClean="0">
                <a:solidFill>
                  <a:srgbClr val="0000FF"/>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應用</a:t>
            </a:r>
            <a:r>
              <a:rPr lang="zh-TW" altLang="en-US" sz="28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。台北：心理</a:t>
            </a:r>
            <a:r>
              <a:rPr lang="zh-TW" altLang="en-US" sz="2800" dirty="0" smtClean="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800" dirty="0" smtClean="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a:p>
            <a:pPr>
              <a:buNone/>
              <a:defRPr/>
            </a:pPr>
            <a:r>
              <a:rPr lang="en-US" altLang="zh-TW" sz="2800" dirty="0" err="1">
                <a:latin typeface="Times New Roman" panose="02020603050405020304" pitchFamily="18" charset="0"/>
                <a:cs typeface="Times New Roman" panose="02020603050405020304" pitchFamily="18" charset="0"/>
              </a:rPr>
              <a:t>Wainer</a:t>
            </a:r>
            <a:r>
              <a:rPr lang="en-US" altLang="zh-TW" sz="2800" dirty="0">
                <a:latin typeface="Times New Roman" panose="02020603050405020304" pitchFamily="18" charset="0"/>
                <a:cs typeface="Times New Roman" panose="02020603050405020304" pitchFamily="18" charset="0"/>
              </a:rPr>
              <a:t>, H., </a:t>
            </a:r>
            <a:r>
              <a:rPr lang="en-US" altLang="zh-TW" sz="2800" dirty="0" err="1">
                <a:latin typeface="Times New Roman" panose="02020603050405020304" pitchFamily="18" charset="0"/>
                <a:cs typeface="Times New Roman" panose="02020603050405020304" pitchFamily="18" charset="0"/>
              </a:rPr>
              <a:t>Dorans</a:t>
            </a:r>
            <a:r>
              <a:rPr lang="en-US" altLang="zh-TW" sz="2800" dirty="0">
                <a:latin typeface="Times New Roman" panose="02020603050405020304" pitchFamily="18" charset="0"/>
                <a:cs typeface="Times New Roman" panose="02020603050405020304" pitchFamily="18" charset="0"/>
              </a:rPr>
              <a:t>, N. J., </a:t>
            </a:r>
            <a:r>
              <a:rPr lang="en-US" altLang="zh-TW" sz="2800" dirty="0" err="1">
                <a:latin typeface="Times New Roman" panose="02020603050405020304" pitchFamily="18" charset="0"/>
                <a:cs typeface="Times New Roman" panose="02020603050405020304" pitchFamily="18" charset="0"/>
              </a:rPr>
              <a:t>Eignor</a:t>
            </a:r>
            <a:r>
              <a:rPr lang="en-US" altLang="zh-TW" sz="2800" dirty="0">
                <a:latin typeface="Times New Roman" panose="02020603050405020304" pitchFamily="18" charset="0"/>
                <a:cs typeface="Times New Roman" panose="02020603050405020304" pitchFamily="18" charset="0"/>
              </a:rPr>
              <a:t>, D., </a:t>
            </a:r>
            <a:r>
              <a:rPr lang="en-US" altLang="zh-TW" sz="2800" dirty="0" err="1">
                <a:latin typeface="Times New Roman" panose="02020603050405020304" pitchFamily="18" charset="0"/>
                <a:cs typeface="Times New Roman" panose="02020603050405020304" pitchFamily="18" charset="0"/>
              </a:rPr>
              <a:t>Flaugher</a:t>
            </a:r>
            <a:r>
              <a:rPr lang="en-US" altLang="zh-TW" sz="2800" dirty="0">
                <a:latin typeface="Times New Roman" panose="02020603050405020304" pitchFamily="18" charset="0"/>
                <a:cs typeface="Times New Roman" panose="02020603050405020304" pitchFamily="18" charset="0"/>
              </a:rPr>
              <a:t>, R., Green, B. F., </a:t>
            </a:r>
            <a:r>
              <a:rPr lang="en-US" altLang="zh-TW" sz="2800" dirty="0" err="1">
                <a:latin typeface="Times New Roman" panose="02020603050405020304" pitchFamily="18" charset="0"/>
                <a:cs typeface="Times New Roman" panose="02020603050405020304" pitchFamily="18" charset="0"/>
              </a:rPr>
              <a:t>Mislevy</a:t>
            </a:r>
            <a:r>
              <a:rPr lang="en-US" altLang="zh-TW" sz="2800" dirty="0">
                <a:latin typeface="Times New Roman" panose="02020603050405020304" pitchFamily="18" charset="0"/>
                <a:cs typeface="Times New Roman" panose="02020603050405020304" pitchFamily="18" charset="0"/>
              </a:rPr>
              <a:t>, R. J., Steinberg, L., &amp; </a:t>
            </a:r>
            <a:r>
              <a:rPr lang="en-US" altLang="zh-TW" sz="2800" dirty="0" err="1">
                <a:latin typeface="Times New Roman" panose="02020603050405020304" pitchFamily="18" charset="0"/>
                <a:cs typeface="Times New Roman" panose="02020603050405020304" pitchFamily="18" charset="0"/>
              </a:rPr>
              <a:t>Thissen</a:t>
            </a:r>
            <a:r>
              <a:rPr lang="en-US" altLang="zh-TW" sz="2800" dirty="0">
                <a:latin typeface="Times New Roman" panose="02020603050405020304" pitchFamily="18" charset="0"/>
                <a:cs typeface="Times New Roman" panose="02020603050405020304" pitchFamily="18" charset="0"/>
              </a:rPr>
              <a:t>, D. (Eds.) (2000). </a:t>
            </a:r>
            <a:r>
              <a:rPr lang="en-US" altLang="zh-TW" sz="2800" b="1" i="1" dirty="0">
                <a:solidFill>
                  <a:srgbClr val="0000FF"/>
                </a:solidFill>
                <a:latin typeface="Times New Roman" panose="02020603050405020304" pitchFamily="18" charset="0"/>
                <a:cs typeface="Times New Roman" panose="02020603050405020304" pitchFamily="18" charset="0"/>
              </a:rPr>
              <a:t>Computerized adaptive testing: A primer</a:t>
            </a:r>
            <a:r>
              <a:rPr lang="en-US" altLang="zh-TW" sz="2800" b="1" dirty="0">
                <a:solidFill>
                  <a:srgbClr val="0000FF"/>
                </a:solidFill>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(2nd ed.). Hillsdale, NJ: Lawrence Erlbaum Associates.</a:t>
            </a:r>
            <a:endParaRPr lang="zh-TW" altLang="zh-TW" sz="2800" dirty="0">
              <a:latin typeface="Times New Roman" panose="02020603050405020304" pitchFamily="18" charset="0"/>
              <a:cs typeface="Times New Roman" panose="02020603050405020304" pitchFamily="18" charset="0"/>
            </a:endParaRPr>
          </a:p>
          <a:p>
            <a:pPr>
              <a:buNone/>
              <a:defRPr/>
            </a:pPr>
            <a:r>
              <a:rPr lang="de-DE" altLang="zh-TW" sz="2800" dirty="0">
                <a:latin typeface="Times New Roman" panose="02020603050405020304" pitchFamily="18" charset="0"/>
                <a:cs typeface="Times New Roman" panose="02020603050405020304" pitchFamily="18" charset="0"/>
              </a:rPr>
              <a:t>Van der Linden, W. J., &amp; Glas, C. A. W. (Eds) (2000). </a:t>
            </a:r>
            <a:r>
              <a:rPr lang="en-US" altLang="zh-TW" sz="2800" b="1" i="1" dirty="0">
                <a:solidFill>
                  <a:srgbClr val="0000FF"/>
                </a:solidFill>
                <a:latin typeface="Times New Roman" panose="02020603050405020304" pitchFamily="18" charset="0"/>
                <a:cs typeface="Times New Roman" panose="02020603050405020304" pitchFamily="18" charset="0"/>
              </a:rPr>
              <a:t>Computerized adaptive testing: Theory and practice</a:t>
            </a:r>
            <a:r>
              <a:rPr lang="en-US" altLang="zh-TW" sz="2800" dirty="0">
                <a:latin typeface="Times New Roman" panose="02020603050405020304" pitchFamily="18" charset="0"/>
                <a:cs typeface="Times New Roman" panose="02020603050405020304" pitchFamily="18" charset="0"/>
              </a:rPr>
              <a:t>. </a:t>
            </a:r>
            <a:r>
              <a:rPr lang="de-DE" altLang="zh-TW" sz="2800" dirty="0">
                <a:latin typeface="Times New Roman" panose="02020603050405020304" pitchFamily="18" charset="0"/>
                <a:cs typeface="Times New Roman" panose="02020603050405020304" pitchFamily="18" charset="0"/>
              </a:rPr>
              <a:t>Boston: Kluwer</a:t>
            </a:r>
            <a:r>
              <a:rPr lang="en-US" altLang="zh-TW" sz="2800" dirty="0">
                <a:latin typeface="Times New Roman" panose="02020603050405020304" pitchFamily="18" charset="0"/>
                <a:cs typeface="Times New Roman" panose="02020603050405020304" pitchFamily="18" charset="0"/>
              </a:rPr>
              <a:t> Academic.</a:t>
            </a:r>
            <a:endParaRPr lang="zh-TW" altLang="zh-TW" sz="2800" dirty="0">
              <a:latin typeface="Times New Roman" panose="02020603050405020304" pitchFamily="18" charset="0"/>
              <a:cs typeface="Times New Roman" panose="02020603050405020304" pitchFamily="18" charset="0"/>
            </a:endParaRPr>
          </a:p>
          <a:p>
            <a:pPr>
              <a:buNone/>
              <a:defRPr/>
            </a:pPr>
            <a:endParaRPr lang="en-US" altLang="zh-TW"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sz="1600"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922980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95536" y="2132856"/>
            <a:ext cx="8229600" cy="2232249"/>
          </a:xfrm>
        </p:spPr>
        <p:txBody>
          <a:bodyPr>
            <a:normAutofit/>
          </a:bodyPr>
          <a:lstStyle/>
          <a:p>
            <a:pPr marL="0" indent="0" algn="ctr">
              <a:buNone/>
            </a:pPr>
            <a:r>
              <a:rPr lang="zh-TW" altLang="en-US" sz="6000" b="1" dirty="0" smtClean="0">
                <a:solidFill>
                  <a:srgbClr val="002060"/>
                </a:solidFill>
                <a:latin typeface="標楷體" panose="03000509000000000000" pitchFamily="65" charset="-120"/>
                <a:ea typeface="標楷體" panose="03000509000000000000" pitchFamily="65" charset="-120"/>
              </a:rPr>
              <a:t>謝謝聆聽！</a:t>
            </a:r>
            <a:endParaRPr lang="en-US" altLang="zh-TW" sz="6000" b="1" dirty="0" smtClean="0">
              <a:solidFill>
                <a:srgbClr val="002060"/>
              </a:solidFill>
              <a:latin typeface="標楷體" panose="03000509000000000000" pitchFamily="65" charset="-120"/>
              <a:ea typeface="標楷體" panose="03000509000000000000" pitchFamily="65" charset="-120"/>
            </a:endParaRPr>
          </a:p>
          <a:p>
            <a:pPr marL="0" indent="0" algn="ctr">
              <a:buNone/>
            </a:pPr>
            <a:r>
              <a:rPr lang="zh-TW" altLang="en-US" sz="6000" b="1" dirty="0">
                <a:solidFill>
                  <a:srgbClr val="002060"/>
                </a:solidFill>
                <a:latin typeface="標楷體" panose="03000509000000000000" pitchFamily="65" charset="-120"/>
                <a:ea typeface="標楷體" panose="03000509000000000000" pitchFamily="65" charset="-120"/>
              </a:rPr>
              <a:t>敬請不吝</a:t>
            </a:r>
            <a:r>
              <a:rPr lang="zh-TW" altLang="en-US" sz="6000" b="1" dirty="0" smtClean="0">
                <a:solidFill>
                  <a:srgbClr val="002060"/>
                </a:solidFill>
                <a:latin typeface="標楷體" panose="03000509000000000000" pitchFamily="65" charset="-120"/>
                <a:ea typeface="標楷體" panose="03000509000000000000" pitchFamily="65" charset="-120"/>
              </a:rPr>
              <a:t>指教！</a:t>
            </a:r>
            <a:endParaRPr lang="zh-TW" altLang="en-US" sz="6000" b="1" dirty="0">
              <a:solidFill>
                <a:srgbClr val="00206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899725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922114"/>
          </a:xfrm>
        </p:spPr>
        <p:txBody>
          <a:bodyPr>
            <a:normAutofit/>
          </a:bodyPr>
          <a:lstStyle/>
          <a:p>
            <a:r>
              <a:rPr lang="zh-TW" altLang="en-US" sz="5400" b="1" dirty="0" smtClean="0">
                <a:solidFill>
                  <a:srgbClr val="002060"/>
                </a:solidFill>
                <a:latin typeface="標楷體" panose="03000509000000000000" pitchFamily="65" charset="-120"/>
                <a:ea typeface="標楷體" panose="03000509000000000000" pitchFamily="65" charset="-120"/>
              </a:rPr>
              <a:t>電腦化測驗</a:t>
            </a:r>
            <a:r>
              <a:rPr lang="zh-TW" altLang="en-US" sz="5400" b="1" dirty="0">
                <a:solidFill>
                  <a:srgbClr val="002060"/>
                </a:solidFill>
                <a:latin typeface="標楷體" panose="03000509000000000000" pitchFamily="65" charset="-120"/>
                <a:ea typeface="標楷體" panose="03000509000000000000" pitchFamily="65" charset="-120"/>
              </a:rPr>
              <a:t>之比較</a:t>
            </a:r>
            <a:endParaRPr lang="zh-TW" altLang="en-US" sz="5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內容版面配置區 2"/>
          <p:cNvSpPr>
            <a:spLocks noGrp="1"/>
          </p:cNvSpPr>
          <p:nvPr>
            <p:ph idx="1"/>
          </p:nvPr>
        </p:nvSpPr>
        <p:spPr>
          <a:xfrm>
            <a:off x="179512" y="1340768"/>
            <a:ext cx="8856984" cy="5400600"/>
          </a:xfrm>
        </p:spPr>
        <p:txBody>
          <a:bodyPr>
            <a:normAutofit fontScale="92500" lnSpcReduction="10000"/>
          </a:bodyPr>
          <a:lstStyle/>
          <a:p>
            <a:pPr marL="0" indent="0">
              <a:buNone/>
            </a:pPr>
            <a:r>
              <a:rPr lang="zh-TW" altLang="en-US" b="1" dirty="0">
                <a:latin typeface="Times New Roman" panose="02020603050405020304" pitchFamily="18" charset="0"/>
                <a:ea typeface="標楷體" panose="03000509000000000000" pitchFamily="65" charset="-120"/>
                <a:cs typeface="Times New Roman" panose="02020603050405020304" pitchFamily="18" charset="0"/>
              </a:rPr>
              <a:t>一、電腦輔助測驗</a:t>
            </a: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computer-based testing, CBT</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p>
          <a:p>
            <a:pPr marL="0" indent="0">
              <a:buNone/>
            </a:pP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紙筆測驗的電腦版。以鍵盤輸入代替「筆」來作答輸入，以螢幕呈現試題方式代替「紙張」的印刷。</a:t>
            </a:r>
            <a:endPar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以</a:t>
            </a:r>
            <a:r>
              <a:rPr lang="zh-TW" altLang="en-US" sz="24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古典測驗理論</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CTT</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）為計分之依據。</a:t>
            </a:r>
            <a:endPar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無法量身訂作測驗，沒有「因才施測」的功能。</a:t>
            </a:r>
            <a:endPar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4.</a:t>
            </a:r>
            <a:r>
              <a:rPr lang="zh-TW" altLang="zh-TW" sz="2400" b="1" dirty="0">
                <a:latin typeface="標楷體" panose="03000509000000000000" pitchFamily="65" charset="-120"/>
                <a:ea typeface="標楷體" panose="03000509000000000000" pitchFamily="65" charset="-120"/>
              </a:rPr>
              <a:t>逐一或</a:t>
            </a:r>
            <a:r>
              <a:rPr lang="zh-TW" altLang="zh-TW" sz="2400" b="1" dirty="0" smtClean="0">
                <a:latin typeface="標楷體" panose="03000509000000000000" pitchFamily="65" charset="-120"/>
                <a:ea typeface="標楷體" panose="03000509000000000000" pitchFamily="65" charset="-120"/>
              </a:rPr>
              <a:t>全部試題</a:t>
            </a:r>
            <a:r>
              <a:rPr lang="zh-TW" altLang="en-US" sz="2400" b="1" dirty="0" smtClean="0">
                <a:latin typeface="標楷體" panose="03000509000000000000" pitchFamily="65" charset="-120"/>
                <a:ea typeface="標楷體" panose="03000509000000000000" pitchFamily="65" charset="-120"/>
              </a:rPr>
              <a:t>作答，</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無法跳答及空白未答，</a:t>
            </a:r>
            <a:r>
              <a:rPr lang="zh-TW" altLang="zh-TW" sz="2400" b="1" dirty="0" smtClean="0">
                <a:latin typeface="標楷體" panose="03000509000000000000" pitchFamily="65" charset="-120"/>
                <a:ea typeface="標楷體" panose="03000509000000000000" pitchFamily="65" charset="-120"/>
              </a:rPr>
              <a:t>考生</a:t>
            </a:r>
            <a:r>
              <a:rPr lang="zh-TW" altLang="zh-TW" sz="2400" b="1" dirty="0">
                <a:latin typeface="標楷體" panose="03000509000000000000" pitchFamily="65" charset="-120"/>
                <a:ea typeface="標楷體" panose="03000509000000000000" pitchFamily="65" charset="-120"/>
              </a:rPr>
              <a:t>都接受相同題數、內容和作答時限</a:t>
            </a:r>
            <a:r>
              <a:rPr lang="zh-TW" altLang="zh-TW" sz="2400" b="1" dirty="0" smtClean="0">
                <a:latin typeface="標楷體" panose="03000509000000000000" pitchFamily="65" charset="-120"/>
                <a:ea typeface="標楷體" panose="03000509000000000000" pitchFamily="65" charset="-120"/>
              </a:rPr>
              <a:t>的</a:t>
            </a:r>
            <a:r>
              <a:rPr lang="zh-TW" altLang="en-US" sz="2400" b="1" dirty="0" smtClean="0">
                <a:latin typeface="標楷體" panose="03000509000000000000" pitchFamily="65" charset="-120"/>
                <a:ea typeface="標楷體" panose="03000509000000000000" pitchFamily="65" charset="-120"/>
              </a:rPr>
              <a:t>電腦輔助施</a:t>
            </a:r>
            <a:r>
              <a:rPr lang="zh-TW" altLang="zh-TW" sz="2400" b="1" dirty="0" smtClean="0">
                <a:latin typeface="標楷體" panose="03000509000000000000" pitchFamily="65" charset="-120"/>
                <a:ea typeface="標楷體" panose="03000509000000000000" pitchFamily="65" charset="-120"/>
              </a:rPr>
              <a:t>測</a:t>
            </a:r>
            <a:r>
              <a:rPr lang="zh-TW" altLang="en-US" sz="2400" b="1" dirty="0" smtClean="0">
                <a:latin typeface="標楷體" panose="03000509000000000000" pitchFamily="65" charset="-120"/>
                <a:ea typeface="標楷體" panose="03000509000000000000" pitchFamily="65" charset="-120"/>
              </a:rPr>
              <a:t>方式</a:t>
            </a:r>
            <a:r>
              <a:rPr lang="zh-TW" altLang="en-US" sz="2400" b="1" dirty="0" smtClean="0">
                <a:latin typeface="標楷體" panose="03000509000000000000" pitchFamily="65" charset="-120"/>
                <a:ea typeface="標楷體" panose="03000509000000000000" pitchFamily="65" charset="-120"/>
                <a:cs typeface="Times New Roman" panose="02020603050405020304" pitchFamily="18" charset="0"/>
              </a:rPr>
              <a:t>。</a:t>
            </a:r>
            <a:endParaRPr lang="en-US" altLang="zh-TW" sz="2400" b="1" dirty="0">
              <a:latin typeface="標楷體" panose="03000509000000000000" pitchFamily="65" charset="-120"/>
              <a:ea typeface="標楷體" panose="03000509000000000000" pitchFamily="65" charset="-120"/>
              <a:cs typeface="Times New Roman" panose="02020603050405020304" pitchFamily="18" charset="0"/>
            </a:endParaRPr>
          </a:p>
          <a:p>
            <a:pPr marL="0" indent="0">
              <a:buNone/>
            </a:pP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二、</a:t>
            </a:r>
            <a:r>
              <a:rPr lang="zh-TW" altLang="en-US" b="1" dirty="0">
                <a:latin typeface="Times New Roman" panose="02020603050405020304" pitchFamily="18" charset="0"/>
                <a:ea typeface="標楷體" panose="03000509000000000000" pitchFamily="65" charset="-120"/>
                <a:cs typeface="Times New Roman" panose="02020603050405020304" pitchFamily="18" charset="0"/>
              </a:rPr>
              <a:t>電腦化適性測驗</a:t>
            </a:r>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computerized adaptive testing, CAT</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p>
          <a:p>
            <a:pPr marL="0" indent="0">
              <a:buNone/>
            </a:pP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全新的電腦測驗方式，雖然仍可視為「</a:t>
            </a:r>
            <a:r>
              <a:rPr lang="zh-TW" altLang="en-US" sz="2400" b="1" dirty="0">
                <a:latin typeface="Times New Roman" panose="02020603050405020304" pitchFamily="18" charset="0"/>
                <a:ea typeface="標楷體" panose="03000509000000000000" pitchFamily="65" charset="-120"/>
                <a:cs typeface="Times New Roman" panose="02020603050405020304" pitchFamily="18" charset="0"/>
              </a:rPr>
              <a:t>紙筆測驗的電腦</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版」，但具有「隨選隨試」（</a:t>
            </a: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testing</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on</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demand</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）的特色。</a:t>
            </a:r>
            <a:endPar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以</a:t>
            </a:r>
            <a:r>
              <a:rPr lang="zh-TW" altLang="en-US" sz="24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試題反應理論</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IRT</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）作為理論與建置發展的依據。</a:t>
            </a:r>
            <a:endPar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可量</a:t>
            </a:r>
            <a:r>
              <a:rPr lang="zh-TW" altLang="en-US" sz="2400" b="1" dirty="0">
                <a:latin typeface="Times New Roman" panose="02020603050405020304" pitchFamily="18" charset="0"/>
                <a:ea typeface="標楷體" panose="03000509000000000000" pitchFamily="65" charset="-120"/>
                <a:cs typeface="Times New Roman" panose="02020603050405020304" pitchFamily="18" charset="0"/>
              </a:rPr>
              <a:t>身訂</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作測驗，具有</a:t>
            </a:r>
            <a:r>
              <a:rPr lang="zh-TW" altLang="en-US" sz="2400" b="1" dirty="0">
                <a:latin typeface="Times New Roman" panose="02020603050405020304" pitchFamily="18" charset="0"/>
                <a:ea typeface="標楷體" panose="03000509000000000000" pitchFamily="65" charset="-120"/>
                <a:cs typeface="Times New Roman" panose="02020603050405020304" pitchFamily="18" charset="0"/>
              </a:rPr>
              <a:t>「因才施測」的功能。</a:t>
            </a:r>
          </a:p>
          <a:p>
            <a:pPr marL="0" indent="0">
              <a:buNone/>
            </a:pP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4.</a:t>
            </a:r>
            <a:r>
              <a:rPr lang="zh-TW" altLang="zh-TW" sz="2400" b="1" dirty="0" smtClean="0">
                <a:latin typeface="標楷體" panose="03000509000000000000" pitchFamily="65" charset="-120"/>
                <a:ea typeface="標楷體" panose="03000509000000000000" pitchFamily="65" charset="-120"/>
              </a:rPr>
              <a:t>逐</a:t>
            </a:r>
            <a:r>
              <a:rPr lang="zh-TW" altLang="en-US" sz="2400" b="1" dirty="0" smtClean="0">
                <a:latin typeface="標楷體" panose="03000509000000000000" pitchFamily="65" charset="-120"/>
                <a:ea typeface="標楷體" panose="03000509000000000000" pitchFamily="65" charset="-120"/>
              </a:rPr>
              <a:t>題作</a:t>
            </a:r>
            <a:r>
              <a:rPr lang="zh-TW" altLang="en-US" sz="2400" b="1" dirty="0">
                <a:latin typeface="標楷體" panose="03000509000000000000" pitchFamily="65" charset="-120"/>
                <a:ea typeface="標楷體" panose="03000509000000000000" pitchFamily="65" charset="-120"/>
              </a:rPr>
              <a:t>答，</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無法</a:t>
            </a:r>
            <a:r>
              <a:rPr lang="zh-TW" altLang="en-US" sz="2400" b="1" dirty="0">
                <a:latin typeface="Times New Roman" panose="02020603050405020304" pitchFamily="18" charset="0"/>
                <a:ea typeface="標楷體" panose="03000509000000000000" pitchFamily="65" charset="-120"/>
                <a:cs typeface="Times New Roman" panose="02020603050405020304" pitchFamily="18" charset="0"/>
              </a:rPr>
              <a:t>跳</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答，最終每位考生的答題數、內容、時間均不一。</a:t>
            </a:r>
            <a:endPar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408172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400" b="1" dirty="0" smtClean="0">
                <a:latin typeface="標楷體" panose="03000509000000000000" pitchFamily="65" charset="-120"/>
                <a:ea typeface="標楷體" panose="03000509000000000000" pitchFamily="65" charset="-120"/>
              </a:rPr>
              <a:t>電腦化測驗的發展現況</a:t>
            </a:r>
            <a:endParaRPr lang="zh-TW" altLang="en-US" sz="5400" b="1"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57200" y="1600200"/>
            <a:ext cx="8229600" cy="4781128"/>
          </a:xfrm>
        </p:spPr>
        <p:txBody>
          <a:bodyPr>
            <a:normAutofit/>
          </a:bodyPr>
          <a:lstStyle/>
          <a:p>
            <a:pPr marL="0" indent="0">
              <a:buNone/>
            </a:pPr>
            <a:r>
              <a:rPr lang="zh-TW" altLang="en-US"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一、學術上的研究</a:t>
            </a:r>
            <a:endParaRPr lang="en-US" altLang="zh-TW"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	CAT</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測驗已是一個技術成熟的工具</a:t>
            </a: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二、檢定（證照）考試的應用</a:t>
            </a:r>
            <a:endParaRPr lang="en-US" altLang="zh-TW"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dirty="0">
                <a:latin typeface="Times New Roman" panose="02020603050405020304" pitchFamily="18" charset="0"/>
                <a:ea typeface="標楷體" panose="03000509000000000000" pitchFamily="65" charset="-120"/>
                <a:cs typeface="Times New Roman" panose="02020603050405020304" pitchFamily="18" charset="0"/>
              </a:rPr>
              <a:t>	</a:t>
            </a:r>
            <a:r>
              <a:rPr lang="zh-TW" altLang="en-US" dirty="0">
                <a:latin typeface="Times New Roman" panose="02020603050405020304" pitchFamily="18" charset="0"/>
                <a:ea typeface="標楷體" panose="03000509000000000000" pitchFamily="65" charset="-120"/>
                <a:cs typeface="Times New Roman" panose="02020603050405020304" pitchFamily="18" charset="0"/>
              </a:rPr>
              <a:t>已</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出現</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CAT</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測驗，但仍以</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CBT</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測驗為主</a:t>
            </a: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三、學校的教學評量</a:t>
            </a:r>
            <a:endParaRPr lang="en-US" altLang="zh-TW"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dirty="0">
                <a:latin typeface="Times New Roman" panose="02020603050405020304" pitchFamily="18" charset="0"/>
                <a:ea typeface="標楷體" panose="03000509000000000000" pitchFamily="65" charset="-120"/>
                <a:cs typeface="Times New Roman" panose="02020603050405020304" pitchFamily="18" charset="0"/>
              </a:rPr>
              <a:t>	</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頂多使用</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CBT</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測驗，仍以紙筆測驗為主</a:t>
            </a: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四、官方的考試應用</a:t>
            </a:r>
            <a:endParaRPr lang="en-US" altLang="zh-TW"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dirty="0">
                <a:latin typeface="Times New Roman" panose="02020603050405020304" pitchFamily="18" charset="0"/>
                <a:ea typeface="標楷體" panose="03000509000000000000" pitchFamily="65" charset="-120"/>
                <a:cs typeface="Times New Roman" panose="02020603050405020304" pitchFamily="18" charset="0"/>
              </a:rPr>
              <a:t>	</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還在研發階段，試著使用</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CBT</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測驗</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919260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95536" y="2060848"/>
            <a:ext cx="8229600" cy="1944216"/>
          </a:xfrm>
        </p:spPr>
        <p:txBody>
          <a:bodyPr>
            <a:noAutofit/>
          </a:bodyPr>
          <a:lstStyle/>
          <a:p>
            <a:pPr marL="0" indent="0" algn="ctr">
              <a:buNone/>
            </a:pPr>
            <a:r>
              <a:rPr lang="zh-TW" altLang="en-US" sz="6000" b="1" dirty="0" smtClean="0">
                <a:solidFill>
                  <a:srgbClr val="002060"/>
                </a:solidFill>
                <a:latin typeface="標楷體" panose="03000509000000000000" pitchFamily="65" charset="-120"/>
                <a:ea typeface="標楷體" panose="03000509000000000000" pitchFamily="65" charset="-120"/>
              </a:rPr>
              <a:t>貳、</a:t>
            </a:r>
            <a:r>
              <a:rPr lang="zh-TW" altLang="en-US" sz="6000" b="1"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電腦化適性</a:t>
            </a:r>
            <a:r>
              <a:rPr lang="zh-TW" altLang="en-US" sz="6000" b="1" dirty="0" smtClean="0">
                <a:solidFill>
                  <a:srgbClr val="002060"/>
                </a:solidFill>
                <a:latin typeface="標楷體" panose="03000509000000000000" pitchFamily="65" charset="-120"/>
                <a:ea typeface="標楷體" panose="03000509000000000000" pitchFamily="65" charset="-120"/>
                <a:cs typeface="Times New Roman" panose="02020603050405020304" pitchFamily="18" charset="0"/>
              </a:rPr>
              <a:t>測驗的發展步驟</a:t>
            </a:r>
            <a:endParaRPr lang="zh-TW" altLang="en-US" sz="6000" b="1" dirty="0">
              <a:solidFill>
                <a:srgbClr val="00206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741870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Autofit/>
          </a:bodyPr>
          <a:lstStyle/>
          <a:p>
            <a:r>
              <a:rPr lang="zh-TW" altLang="en-US" sz="5400" b="1"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實施電腦化適性測驗的優點</a:t>
            </a:r>
            <a:endParaRPr lang="zh-TW" altLang="en-US" sz="5400" b="1" dirty="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179512" y="1600200"/>
            <a:ext cx="8784976" cy="5141168"/>
          </a:xfrm>
        </p:spPr>
        <p:txBody>
          <a:bodyPr>
            <a:normAutofit fontScale="85000" lnSpcReduction="20000"/>
          </a:bodyPr>
          <a:lstStyle/>
          <a:p>
            <a:pPr marL="0" indent="0">
              <a:buNone/>
            </a:pPr>
            <a:r>
              <a:rPr lang="zh-TW" altLang="zh-TW" dirty="0" smtClean="0">
                <a:latin typeface="Times New Roman" panose="02020603050405020304" pitchFamily="18" charset="0"/>
                <a:ea typeface="標楷體" panose="03000509000000000000" pitchFamily="65" charset="-120"/>
                <a:cs typeface="Times New Roman" panose="02020603050405020304" pitchFamily="18" charset="0"/>
              </a:rPr>
              <a:t>比</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起傳統</a:t>
            </a:r>
            <a:r>
              <a:rPr lang="zh-TW" altLang="zh-TW" dirty="0" smtClean="0">
                <a:latin typeface="Times New Roman" panose="02020603050405020304" pitchFamily="18" charset="0"/>
                <a:ea typeface="標楷體" panose="03000509000000000000" pitchFamily="65" charset="-120"/>
                <a:cs typeface="Times New Roman" panose="02020603050405020304" pitchFamily="18" charset="0"/>
              </a:rPr>
              <a:t>的</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紙筆</a:t>
            </a:r>
            <a:r>
              <a:rPr lang="zh-TW" altLang="zh-TW" dirty="0" smtClean="0">
                <a:latin typeface="Times New Roman" panose="02020603050405020304" pitchFamily="18" charset="0"/>
                <a:ea typeface="標楷體" panose="03000509000000000000" pitchFamily="65" charset="-120"/>
                <a:cs typeface="Times New Roman" panose="02020603050405020304" pitchFamily="18" charset="0"/>
              </a:rPr>
              <a:t>測驗</a:t>
            </a:r>
            <a:r>
              <a:rPr lang="zh-TW" altLang="en-US" dirty="0">
                <a:latin typeface="Times New Roman" panose="02020603050405020304" pitchFamily="18" charset="0"/>
                <a:ea typeface="標楷體" panose="03000509000000000000" pitchFamily="65" charset="-120"/>
                <a:cs typeface="Times New Roman" panose="02020603050405020304" pitchFamily="18" charset="0"/>
              </a:rPr>
              <a:t>，實施</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電腦化適性測驗具</a:t>
            </a:r>
            <a:r>
              <a:rPr lang="zh-TW" altLang="zh-TW" dirty="0" smtClean="0">
                <a:latin typeface="Times New Roman" panose="02020603050405020304" pitchFamily="18" charset="0"/>
                <a:ea typeface="標楷體" panose="03000509000000000000" pitchFamily="65" charset="-120"/>
                <a:cs typeface="Times New Roman" panose="02020603050405020304" pitchFamily="18" charset="0"/>
              </a:rPr>
              <a:t>有</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下列幾項</a:t>
            </a:r>
            <a:r>
              <a:rPr lang="zh-TW" altLang="zh-TW" dirty="0" smtClean="0">
                <a:latin typeface="Times New Roman" panose="02020603050405020304" pitchFamily="18" charset="0"/>
                <a:ea typeface="標楷體" panose="03000509000000000000" pitchFamily="65" charset="-120"/>
                <a:cs typeface="Times New Roman" panose="02020603050405020304" pitchFamily="18" charset="0"/>
              </a:rPr>
              <a:t>優點</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sz="15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dirty="0">
                <a:latin typeface="Times New Roman" panose="02020603050405020304" pitchFamily="18" charset="0"/>
                <a:ea typeface="標楷體" panose="03000509000000000000" pitchFamily="65" charset="-120"/>
                <a:cs typeface="Times New Roman" panose="02020603050405020304" pitchFamily="18" charset="0"/>
              </a:rPr>
              <a:t>1.</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增強測驗的</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安全性</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a:t>
            </a:r>
          </a:p>
          <a:p>
            <a:pPr marL="0" indent="0">
              <a:buNone/>
            </a:pPr>
            <a:r>
              <a:rPr lang="en-US" altLang="zh-TW" dirty="0">
                <a:latin typeface="Times New Roman" panose="02020603050405020304" pitchFamily="18" charset="0"/>
                <a:ea typeface="標楷體" panose="03000509000000000000" pitchFamily="65" charset="-120"/>
                <a:cs typeface="Times New Roman" panose="02020603050405020304" pitchFamily="18" charset="0"/>
              </a:rPr>
              <a:t>2.</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可依據需求來進行施測，具有施測</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彈性</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與</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效率</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的特色；</a:t>
            </a:r>
          </a:p>
          <a:p>
            <a:pPr marL="0" indent="0">
              <a:buNone/>
            </a:pPr>
            <a:r>
              <a:rPr lang="en-US" altLang="zh-TW" dirty="0">
                <a:latin typeface="Times New Roman" panose="02020603050405020304" pitchFamily="18" charset="0"/>
                <a:ea typeface="標楷體" panose="03000509000000000000" pitchFamily="65" charset="-120"/>
                <a:cs typeface="Times New Roman" panose="02020603050405020304" pitchFamily="18" charset="0"/>
              </a:rPr>
              <a:t>3.</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無需使用試題本及答案卡，具有</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環保功能</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a:t>
            </a:r>
          </a:p>
          <a:p>
            <a:pPr marL="0" indent="0">
              <a:buNone/>
            </a:pPr>
            <a:r>
              <a:rPr lang="en-US" altLang="zh-TW" dirty="0">
                <a:latin typeface="Times New Roman" panose="02020603050405020304" pitchFamily="18" charset="0"/>
                <a:ea typeface="標楷體" panose="03000509000000000000" pitchFamily="65" charset="-120"/>
                <a:cs typeface="Times New Roman" panose="02020603050405020304" pitchFamily="18" charset="0"/>
              </a:rPr>
              <a:t>4.</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適合</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每位考生的</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作答速度</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a:t>
            </a:r>
          </a:p>
          <a:p>
            <a:pPr marL="0" indent="0">
              <a:buNone/>
            </a:pPr>
            <a:r>
              <a:rPr lang="en-US" altLang="zh-TW" dirty="0">
                <a:latin typeface="Times New Roman" panose="02020603050405020304" pitchFamily="18" charset="0"/>
                <a:ea typeface="標楷體" panose="03000509000000000000" pitchFamily="65" charset="-120"/>
                <a:cs typeface="Times New Roman" panose="02020603050405020304" pitchFamily="18" charset="0"/>
              </a:rPr>
              <a:t>5.</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立即計分和成績報告</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a:t>
            </a:r>
          </a:p>
          <a:p>
            <a:pPr marL="0" indent="0">
              <a:buNone/>
            </a:pPr>
            <a:r>
              <a:rPr lang="en-US" altLang="zh-TW" dirty="0">
                <a:latin typeface="Times New Roman" panose="02020603050405020304" pitchFamily="18" charset="0"/>
                <a:ea typeface="標楷體" panose="03000509000000000000" pitchFamily="65" charset="-120"/>
                <a:cs typeface="Times New Roman" panose="02020603050405020304" pitchFamily="18" charset="0"/>
              </a:rPr>
              <a:t>6.</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降低</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某些考生的</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考試挫折感</a:t>
            </a:r>
            <a:r>
              <a:rPr lang="zh-TW" altLang="zh-TW"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（我有一點質疑！）</a:t>
            </a:r>
            <a:endParaRPr lang="zh-TW" altLang="zh-TW"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dirty="0">
                <a:latin typeface="Times New Roman" panose="02020603050405020304" pitchFamily="18" charset="0"/>
                <a:ea typeface="標楷體" panose="03000509000000000000" pitchFamily="65" charset="-120"/>
                <a:cs typeface="Times New Roman" panose="02020603050405020304" pitchFamily="18" charset="0"/>
              </a:rPr>
              <a:t>7.</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強化施測的</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標準化</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過程；</a:t>
            </a:r>
          </a:p>
          <a:p>
            <a:pPr marL="0" indent="0">
              <a:buNone/>
            </a:pPr>
            <a:r>
              <a:rPr lang="en-US" altLang="zh-TW" dirty="0">
                <a:latin typeface="Times New Roman" panose="02020603050405020304" pitchFamily="18" charset="0"/>
                <a:ea typeface="標楷體" panose="03000509000000000000" pitchFamily="65" charset="-120"/>
                <a:cs typeface="Times New Roman" panose="02020603050405020304" pitchFamily="18" charset="0"/>
              </a:rPr>
              <a:t>8.</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容易從題庫中抽題</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組卷</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，找出並刪除不良的試題；</a:t>
            </a:r>
          </a:p>
          <a:p>
            <a:pPr marL="0" indent="0">
              <a:buNone/>
            </a:pPr>
            <a:r>
              <a:rPr lang="en-US" altLang="zh-TW" dirty="0">
                <a:latin typeface="Times New Roman" panose="02020603050405020304" pitchFamily="18" charset="0"/>
                <a:ea typeface="標楷體" panose="03000509000000000000" pitchFamily="65" charset="-120"/>
                <a:cs typeface="Times New Roman" panose="02020603050405020304" pitchFamily="18" charset="0"/>
              </a:rPr>
              <a:t>9.</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對於試題類型的選擇更具</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彈性</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a:t>
            </a:r>
          </a:p>
          <a:p>
            <a:pPr marL="0" indent="0">
              <a:buNone/>
            </a:pPr>
            <a:r>
              <a:rPr lang="en-US" altLang="zh-TW" dirty="0">
                <a:latin typeface="Times New Roman" panose="02020603050405020304" pitchFamily="18" charset="0"/>
                <a:ea typeface="標楷體" panose="03000509000000000000" pitchFamily="65" charset="-120"/>
                <a:cs typeface="Times New Roman" panose="02020603050405020304" pitchFamily="18" charset="0"/>
              </a:rPr>
              <a:t>10.</a:t>
            </a:r>
            <a:r>
              <a:rPr lang="zh-TW"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減少監試的時間</a:t>
            </a:r>
            <a:r>
              <a:rPr lang="zh-TW" altLang="zh-TW" dirty="0">
                <a:latin typeface="Times New Roman" panose="02020603050405020304" pitchFamily="18" charset="0"/>
                <a:ea typeface="標楷體" panose="03000509000000000000" pitchFamily="65" charset="-120"/>
                <a:cs typeface="Times New Roman" panose="02020603050405020304" pitchFamily="18" charset="0"/>
              </a:rPr>
              <a:t>。</a:t>
            </a:r>
          </a:p>
          <a:p>
            <a:pPr marL="0" indent="0">
              <a:buNone/>
            </a:pPr>
            <a:endParaRPr lang="zh-TW" altLang="en-US" dirty="0"/>
          </a:p>
        </p:txBody>
      </p:sp>
    </p:spTree>
    <p:extLst>
      <p:ext uri="{BB962C8B-B14F-4D97-AF65-F5344CB8AC3E}">
        <p14:creationId xmlns:p14="http://schemas.microsoft.com/office/powerpoint/2010/main" val="350303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88640"/>
            <a:ext cx="8229600" cy="970136"/>
          </a:xfrm>
        </p:spPr>
        <p:txBody>
          <a:bodyPr>
            <a:normAutofit/>
          </a:bodyPr>
          <a:lstStyle/>
          <a:p>
            <a:r>
              <a:rPr lang="zh-TW" altLang="en-US" sz="5400" b="1" dirty="0" smtClean="0">
                <a:solidFill>
                  <a:srgbClr val="002060"/>
                </a:solidFill>
                <a:latin typeface="標楷體" panose="03000509000000000000" pitchFamily="65" charset="-120"/>
                <a:ea typeface="標楷體" panose="03000509000000000000" pitchFamily="65" charset="-120"/>
              </a:rPr>
              <a:t>六大發展步驟</a:t>
            </a:r>
            <a:endParaRPr lang="zh-TW" altLang="en-US" sz="5400" dirty="0"/>
          </a:p>
        </p:txBody>
      </p:sp>
      <p:sp>
        <p:nvSpPr>
          <p:cNvPr id="3" name="內容版面配置區 2"/>
          <p:cNvSpPr>
            <a:spLocks noGrp="1"/>
          </p:cNvSpPr>
          <p:nvPr>
            <p:ph idx="1"/>
          </p:nvPr>
        </p:nvSpPr>
        <p:spPr>
          <a:xfrm>
            <a:off x="179512" y="1844824"/>
            <a:ext cx="8856984" cy="4320480"/>
          </a:xfrm>
        </p:spPr>
        <p:txBody>
          <a:bodyPr>
            <a:noAutofit/>
          </a:bodyPr>
          <a:lstStyle/>
          <a:p>
            <a:pPr marL="0" indent="0" algn="ctr">
              <a:buNone/>
            </a:pPr>
            <a:r>
              <a:rPr lang="zh-TW" altLang="zh-TW" sz="4000" b="1" dirty="0">
                <a:solidFill>
                  <a:srgbClr val="0000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一、挑選試題反應模式</a:t>
            </a:r>
          </a:p>
          <a:p>
            <a:pPr marL="0" indent="0" algn="ctr">
              <a:buNone/>
            </a:pPr>
            <a:r>
              <a:rPr lang="zh-TW" altLang="zh-TW" sz="4000" b="1" dirty="0">
                <a:solidFill>
                  <a:srgbClr val="0000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二、準備電腦化題庫</a:t>
            </a:r>
          </a:p>
          <a:p>
            <a:pPr marL="0" indent="0" algn="ctr">
              <a:buNone/>
            </a:pPr>
            <a:r>
              <a:rPr lang="zh-TW" altLang="zh-TW" sz="4000" b="1" dirty="0">
                <a:solidFill>
                  <a:srgbClr val="0000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三、起始策略：測驗起點</a:t>
            </a:r>
          </a:p>
          <a:p>
            <a:pPr marL="0" indent="0" algn="ctr">
              <a:buNone/>
            </a:pPr>
            <a:r>
              <a:rPr lang="zh-TW" altLang="zh-TW" sz="4000" b="1" dirty="0">
                <a:solidFill>
                  <a:srgbClr val="0000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四、繼續策略：選題方式</a:t>
            </a:r>
          </a:p>
          <a:p>
            <a:pPr marL="0" indent="0" algn="ctr">
              <a:buNone/>
            </a:pPr>
            <a:r>
              <a:rPr lang="zh-TW" altLang="zh-TW" sz="4000" b="1" dirty="0">
                <a:solidFill>
                  <a:srgbClr val="0000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五、運算策略：能力估計</a:t>
            </a:r>
          </a:p>
          <a:p>
            <a:pPr marL="0" indent="0" algn="ctr">
              <a:buNone/>
            </a:pPr>
            <a:r>
              <a:rPr lang="zh-TW" altLang="zh-TW" sz="4000" b="1" dirty="0">
                <a:solidFill>
                  <a:srgbClr val="0000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六、終止策略：終止</a:t>
            </a:r>
            <a:r>
              <a:rPr lang="zh-TW" altLang="zh-TW" sz="4000" b="1" dirty="0" smtClean="0">
                <a:solidFill>
                  <a:srgbClr val="0000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標準</a:t>
            </a:r>
            <a:endParaRPr lang="zh-TW" altLang="en-US" sz="4000" b="1" dirty="0">
              <a:solidFill>
                <a:srgbClr val="0000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805000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88640"/>
            <a:ext cx="8229600" cy="1008112"/>
          </a:xfrm>
        </p:spPr>
        <p:txBody>
          <a:bodyPr>
            <a:normAutofit/>
          </a:bodyPr>
          <a:lstStyle/>
          <a:p>
            <a:pPr marL="0" indent="0"/>
            <a:r>
              <a:rPr lang="zh-TW" altLang="zh-TW" sz="5400" b="1" dirty="0">
                <a:solidFill>
                  <a:srgbClr val="0000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一、挑選試題反應模式</a:t>
            </a:r>
          </a:p>
        </p:txBody>
      </p:sp>
      <p:sp>
        <p:nvSpPr>
          <p:cNvPr id="3" name="內容版面配置區 2"/>
          <p:cNvSpPr>
            <a:spLocks noGrp="1"/>
          </p:cNvSpPr>
          <p:nvPr>
            <p:ph idx="1"/>
          </p:nvPr>
        </p:nvSpPr>
        <p:spPr>
          <a:xfrm>
            <a:off x="0" y="1556792"/>
            <a:ext cx="9144000" cy="5184576"/>
          </a:xfrm>
        </p:spPr>
        <p:txBody>
          <a:bodyPr>
            <a:normAutofit lnSpcReduction="10000"/>
          </a:bodyPr>
          <a:lstStyle/>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1.</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分辨測驗資料本身的</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不同</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計分屬性與類型。</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審慎</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挑選</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適用</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的</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IRT</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計分模式。</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二元</a:t>
            </a:r>
            <a:r>
              <a:rPr lang="zh-TW" altLang="zh-TW" sz="24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化計分</a:t>
            </a:r>
            <a:r>
              <a:rPr lang="zh-TW" altLang="zh-TW" sz="2400" b="1" dirty="0">
                <a:latin typeface="Times New Roman" panose="02020603050405020304" pitchFamily="18" charset="0"/>
                <a:ea typeface="標楷體" panose="03000509000000000000" pitchFamily="65" charset="-120"/>
                <a:cs typeface="Times New Roman" panose="02020603050405020304" pitchFamily="18" charset="0"/>
              </a:rPr>
              <a:t>資料（</a:t>
            </a:r>
            <a:r>
              <a:rPr lang="en-US" altLang="zh-TW" sz="2400" b="1" dirty="0">
                <a:latin typeface="Times New Roman" panose="02020603050405020304" pitchFamily="18" charset="0"/>
                <a:ea typeface="標楷體" panose="03000509000000000000" pitchFamily="65" charset="-120"/>
                <a:cs typeface="Times New Roman" panose="02020603050405020304" pitchFamily="18" charset="0"/>
              </a:rPr>
              <a:t>binary data</a:t>
            </a:r>
            <a:r>
              <a:rPr lang="zh-TW"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：可挑</a:t>
            </a:r>
            <a:r>
              <a:rPr lang="zh-TW"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一</a:t>
            </a:r>
            <a:r>
              <a:rPr lang="zh-TW" altLang="zh-TW" sz="2400" b="1" dirty="0">
                <a:latin typeface="Times New Roman" panose="02020603050405020304" pitchFamily="18" charset="0"/>
                <a:ea typeface="標楷體" panose="03000509000000000000" pitchFamily="65" charset="-120"/>
                <a:cs typeface="Times New Roman" panose="02020603050405020304" pitchFamily="18" charset="0"/>
              </a:rPr>
              <a:t>、二、或三參數對數型模式（即</a:t>
            </a:r>
            <a:r>
              <a:rPr lang="en-US" altLang="zh-TW" sz="2400" b="1" dirty="0">
                <a:latin typeface="Times New Roman" panose="02020603050405020304" pitchFamily="18" charset="0"/>
                <a:ea typeface="標楷體" panose="03000509000000000000" pitchFamily="65" charset="-120"/>
                <a:cs typeface="Times New Roman" panose="02020603050405020304" pitchFamily="18" charset="0"/>
              </a:rPr>
              <a:t>1PL</a:t>
            </a:r>
            <a:r>
              <a:rPr lang="zh-TW" altLang="zh-TW" sz="2400" b="1"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b="1" dirty="0">
                <a:latin typeface="Times New Roman" panose="02020603050405020304" pitchFamily="18" charset="0"/>
                <a:ea typeface="標楷體" panose="03000509000000000000" pitchFamily="65" charset="-120"/>
                <a:cs typeface="Times New Roman" panose="02020603050405020304" pitchFamily="18" charset="0"/>
              </a:rPr>
              <a:t>2PL</a:t>
            </a:r>
            <a:r>
              <a:rPr lang="zh-TW" altLang="zh-TW" sz="2400" b="1" dirty="0">
                <a:latin typeface="Times New Roman" panose="02020603050405020304" pitchFamily="18" charset="0"/>
                <a:ea typeface="標楷體" panose="03000509000000000000" pitchFamily="65" charset="-120"/>
                <a:cs typeface="Times New Roman" panose="02020603050405020304" pitchFamily="18" charset="0"/>
              </a:rPr>
              <a:t>、或</a:t>
            </a: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3PL</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等</a:t>
            </a:r>
            <a:r>
              <a:rPr lang="zh-TW"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  </a:t>
            </a:r>
            <a:endPar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多</a:t>
            </a:r>
            <a:r>
              <a:rPr lang="zh-TW" altLang="zh-TW" sz="24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元化</a:t>
            </a:r>
            <a:r>
              <a:rPr lang="zh-TW" altLang="zh-TW" sz="24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計分</a:t>
            </a:r>
            <a:r>
              <a:rPr lang="zh-TW" altLang="zh-TW" sz="2400" b="1" dirty="0">
                <a:latin typeface="Times New Roman" panose="02020603050405020304" pitchFamily="18" charset="0"/>
                <a:ea typeface="標楷體" panose="03000509000000000000" pitchFamily="65" charset="-120"/>
                <a:cs typeface="Times New Roman" panose="02020603050405020304" pitchFamily="18" charset="0"/>
              </a:rPr>
              <a:t>資料（</a:t>
            </a:r>
            <a:r>
              <a:rPr lang="en-US" altLang="zh-TW" sz="2400" b="1" dirty="0" err="1">
                <a:latin typeface="Times New Roman" panose="02020603050405020304" pitchFamily="18" charset="0"/>
                <a:ea typeface="標楷體" panose="03000509000000000000" pitchFamily="65" charset="-120"/>
                <a:cs typeface="Times New Roman" panose="02020603050405020304" pitchFamily="18" charset="0"/>
              </a:rPr>
              <a:t>polytomous</a:t>
            </a:r>
            <a:r>
              <a:rPr lang="en-US" altLang="zh-TW" sz="2400" b="1" dirty="0">
                <a:latin typeface="Times New Roman" panose="02020603050405020304" pitchFamily="18" charset="0"/>
                <a:ea typeface="標楷體" panose="03000509000000000000" pitchFamily="65" charset="-120"/>
                <a:cs typeface="Times New Roman" panose="02020603050405020304" pitchFamily="18" charset="0"/>
              </a:rPr>
              <a:t> data</a:t>
            </a:r>
            <a:r>
              <a:rPr lang="zh-TW"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：可挑</a:t>
            </a:r>
            <a:r>
              <a:rPr lang="en-US" altLang="zh-TW" sz="2400" b="1" dirty="0" err="1" smtClean="0">
                <a:latin typeface="Times New Roman" panose="02020603050405020304" pitchFamily="18" charset="0"/>
                <a:ea typeface="標楷體" panose="03000509000000000000" pitchFamily="65" charset="-120"/>
                <a:cs typeface="Times New Roman" panose="02020603050405020304" pitchFamily="18" charset="0"/>
              </a:rPr>
              <a:t>Rasch</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模式，或其變形模式</a:t>
            </a:r>
            <a:r>
              <a:rPr lang="zh-TW"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b="1" dirty="0">
                <a:latin typeface="Times New Roman" panose="02020603050405020304" pitchFamily="18" charset="0"/>
                <a:ea typeface="標楷體" panose="03000509000000000000" pitchFamily="65" charset="-120"/>
                <a:cs typeface="Times New Roman" panose="02020603050405020304" pitchFamily="18" charset="0"/>
              </a:rPr>
              <a:t>如：</a:t>
            </a:r>
            <a:r>
              <a:rPr lang="en-US" altLang="zh-TW" sz="2400" b="1" dirty="0">
                <a:latin typeface="Times New Roman" panose="02020603050405020304" pitchFamily="18" charset="0"/>
                <a:ea typeface="標楷體" panose="03000509000000000000" pitchFamily="65" charset="-120"/>
                <a:cs typeface="Times New Roman" panose="02020603050405020304" pitchFamily="18" charset="0"/>
              </a:rPr>
              <a:t>GRM</a:t>
            </a:r>
            <a:r>
              <a:rPr lang="zh-TW" altLang="zh-TW" sz="2400" b="1"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b="1" dirty="0">
                <a:latin typeface="Times New Roman" panose="02020603050405020304" pitchFamily="18" charset="0"/>
                <a:ea typeface="標楷體" panose="03000509000000000000" pitchFamily="65" charset="-120"/>
                <a:cs typeface="Times New Roman" panose="02020603050405020304" pitchFamily="18" charset="0"/>
              </a:rPr>
              <a:t>RSM</a:t>
            </a:r>
            <a:r>
              <a:rPr lang="zh-TW" altLang="zh-TW" sz="2400" b="1"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b="1" dirty="0">
                <a:latin typeface="Times New Roman" panose="02020603050405020304" pitchFamily="18" charset="0"/>
                <a:ea typeface="標楷體" panose="03000509000000000000" pitchFamily="65" charset="-120"/>
                <a:cs typeface="Times New Roman" panose="02020603050405020304" pitchFamily="18" charset="0"/>
              </a:rPr>
              <a:t>PCM</a:t>
            </a:r>
            <a:r>
              <a:rPr lang="zh-TW" altLang="zh-TW" sz="2400" b="1"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b="1" dirty="0">
                <a:latin typeface="Times New Roman" panose="02020603050405020304" pitchFamily="18" charset="0"/>
                <a:ea typeface="標楷體" panose="03000509000000000000" pitchFamily="65" charset="-120"/>
                <a:cs typeface="Times New Roman" panose="02020603050405020304" pitchFamily="18" charset="0"/>
              </a:rPr>
              <a:t>2PPCM</a:t>
            </a:r>
            <a:r>
              <a:rPr lang="zh-TW" altLang="zh-TW" sz="2400" b="1" dirty="0">
                <a:latin typeface="Times New Roman" panose="02020603050405020304" pitchFamily="18" charset="0"/>
                <a:ea typeface="標楷體" panose="03000509000000000000" pitchFamily="65" charset="-120"/>
                <a:cs typeface="Times New Roman" panose="02020603050405020304" pitchFamily="18" charset="0"/>
              </a:rPr>
              <a:t>或</a:t>
            </a:r>
            <a:r>
              <a:rPr lang="en-US" altLang="zh-TW" sz="2400" b="1" dirty="0">
                <a:latin typeface="Times New Roman" panose="02020603050405020304" pitchFamily="18" charset="0"/>
                <a:ea typeface="標楷體" panose="03000509000000000000" pitchFamily="65" charset="-120"/>
                <a:cs typeface="Times New Roman" panose="02020603050405020304" pitchFamily="18" charset="0"/>
              </a:rPr>
              <a:t>GPCM</a:t>
            </a:r>
            <a:r>
              <a:rPr lang="zh-TW" altLang="zh-TW" sz="2400" b="1" dirty="0">
                <a:latin typeface="Times New Roman" panose="02020603050405020304" pitchFamily="18" charset="0"/>
                <a:ea typeface="標楷體" panose="03000509000000000000" pitchFamily="65" charset="-120"/>
                <a:cs typeface="Times New Roman" panose="02020603050405020304" pitchFamily="18" charset="0"/>
              </a:rPr>
              <a:t>等</a:t>
            </a:r>
            <a:r>
              <a:rPr lang="zh-TW"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3.</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對</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選擇題</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型</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的</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成就</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測驗</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而言，當前最受歡迎</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的</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CAT</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模式</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還是以三參數對數型模式（即</a:t>
            </a:r>
            <a:r>
              <a:rPr lang="en-US" altLang="zh-TW"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3PL</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）最常被</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選用</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；其次，才是</a:t>
            </a:r>
            <a:r>
              <a:rPr lang="en-US" altLang="zh-TW" b="1" dirty="0" err="1">
                <a:latin typeface="Times New Roman" panose="02020603050405020304" pitchFamily="18" charset="0"/>
                <a:ea typeface="標楷體" panose="03000509000000000000" pitchFamily="65" charset="-120"/>
                <a:cs typeface="Times New Roman" panose="02020603050405020304" pitchFamily="18" charset="0"/>
              </a:rPr>
              <a:t>Rasch</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模式。</a:t>
            </a:r>
            <a:endPar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4.</a:t>
            </a:r>
            <a:r>
              <a:rPr lang="zh-TW" altLang="en-US" b="1" dirty="0">
                <a:latin typeface="Times New Roman" panose="02020603050405020304" pitchFamily="18" charset="0"/>
                <a:ea typeface="標楷體" panose="03000509000000000000" pitchFamily="65" charset="-120"/>
                <a:cs typeface="Times New Roman" panose="02020603050405020304" pitchFamily="18" charset="0"/>
              </a:rPr>
              <a:t>對</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選擇題型</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的</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心理</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測驗</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而言</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則是以</a:t>
            </a:r>
            <a:r>
              <a:rPr lang="en-US" altLang="zh-TW" b="1" dirty="0" err="1">
                <a:latin typeface="Times New Roman" panose="02020603050405020304" pitchFamily="18" charset="0"/>
                <a:ea typeface="標楷體" panose="03000509000000000000" pitchFamily="65" charset="-120"/>
                <a:cs typeface="Times New Roman" panose="02020603050405020304" pitchFamily="18" charset="0"/>
              </a:rPr>
              <a:t>Rasch</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模式的變形</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PCM</a:t>
            </a:r>
            <a:r>
              <a:rPr lang="zh-TW" altLang="en-US"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模式</a:t>
            </a:r>
            <a:r>
              <a:rPr lang="zh-TW" altLang="en-US" b="1" dirty="0" smtClean="0">
                <a:latin typeface="Times New Roman" panose="02020603050405020304" pitchFamily="18" charset="0"/>
                <a:ea typeface="標楷體" panose="03000509000000000000" pitchFamily="65" charset="-120"/>
                <a:cs typeface="Times New Roman" panose="02020603050405020304" pitchFamily="18" charset="0"/>
              </a:rPr>
              <a:t>為主。</a:t>
            </a:r>
            <a:endParaRPr lang="zh-TW" altLang="en-US" b="1"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93753661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TotalTime>
  <Words>3075</Words>
  <Application>Microsoft Office PowerPoint</Application>
  <PresentationFormat>如螢幕大小 (4:3)</PresentationFormat>
  <Paragraphs>174</Paragraphs>
  <Slides>31</Slides>
  <Notes>0</Notes>
  <HiddenSlides>0</HiddenSlides>
  <MMClips>0</MMClips>
  <ScaleCrop>false</ScaleCrop>
  <HeadingPairs>
    <vt:vector size="4" baseType="variant">
      <vt:variant>
        <vt:lpstr>佈景主題</vt:lpstr>
      </vt:variant>
      <vt:variant>
        <vt:i4>1</vt:i4>
      </vt:variant>
      <vt:variant>
        <vt:lpstr>投影片標題</vt:lpstr>
      </vt:variant>
      <vt:variant>
        <vt:i4>31</vt:i4>
      </vt:variant>
    </vt:vector>
  </HeadingPairs>
  <TitlesOfParts>
    <vt:vector size="32" baseType="lpstr">
      <vt:lpstr>Office 佈景主題</vt:lpstr>
      <vt:lpstr>電腦化適性測驗</vt:lpstr>
      <vt:lpstr>PowerPoint 簡報</vt:lpstr>
      <vt:lpstr>緣起</vt:lpstr>
      <vt:lpstr>電腦化測驗之比較</vt:lpstr>
      <vt:lpstr>電腦化測驗的發展現況</vt:lpstr>
      <vt:lpstr>PowerPoint 簡報</vt:lpstr>
      <vt:lpstr>實施電腦化適性測驗的優點</vt:lpstr>
      <vt:lpstr>六大發展步驟</vt:lpstr>
      <vt:lpstr>一、挑選試題反應模式</vt:lpstr>
      <vt:lpstr>二、準備電腦化題庫</vt:lpstr>
      <vt:lpstr>PowerPoint 簡報</vt:lpstr>
      <vt:lpstr>三、起始策略：測驗起點</vt:lpstr>
      <vt:lpstr>PowerPoint 簡報</vt:lpstr>
      <vt:lpstr>四、繼續策略：選題方式</vt:lpstr>
      <vt:lpstr>五、運算策略：能力估計</vt:lpstr>
      <vt:lpstr>六、終止策略：終止標準</vt:lpstr>
      <vt:lpstr>PowerPoint 簡報</vt:lpstr>
      <vt:lpstr>CAT實例</vt:lpstr>
      <vt:lpstr>步驟一</vt:lpstr>
      <vt:lpstr>步驟二</vt:lpstr>
      <vt:lpstr>步驟三</vt:lpstr>
      <vt:lpstr>PowerPoint 簡報</vt:lpstr>
      <vt:lpstr>步驟四</vt:lpstr>
      <vt:lpstr>PowerPoint 簡報</vt:lpstr>
      <vt:lpstr>步驟五</vt:lpstr>
      <vt:lpstr>步驟六</vt:lpstr>
      <vt:lpstr>PowerPoint 簡報</vt:lpstr>
      <vt:lpstr>實施CAT的條件</vt:lpstr>
      <vt:lpstr>實施CAT的配套措施</vt:lpstr>
      <vt:lpstr>參考文獻</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正向心理學在國家考試的應用</dc:title>
  <dc:creator>user</dc:creator>
  <cp:lastModifiedBy>user</cp:lastModifiedBy>
  <cp:revision>45</cp:revision>
  <dcterms:created xsi:type="dcterms:W3CDTF">2014-04-30T13:45:32Z</dcterms:created>
  <dcterms:modified xsi:type="dcterms:W3CDTF">2014-05-08T00:32:53Z</dcterms:modified>
</cp:coreProperties>
</file>