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1FC51-15D8-4A80-BE51-7158B8701D26}" type="datetimeFigureOut">
              <a:rPr lang="zh-TW" altLang="en-US" smtClean="0"/>
              <a:t>2013/1/29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E4872-07CD-4403-B4E6-C0D9D8F2B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55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56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52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27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53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.xml"/><Relationship Id="rId3" Type="http://schemas.openxmlformats.org/officeDocument/2006/relationships/theme" Target="../theme/theme2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slide" Target="../slides/slide16.xml"/><Relationship Id="rId5" Type="http://schemas.microsoft.com/office/2007/relationships/hdphoto" Target="../media/hdphoto1.wdp"/><Relationship Id="rId10" Type="http://schemas.openxmlformats.org/officeDocument/2006/relationships/slide" Target="../slides/slide14.xml"/><Relationship Id="rId4" Type="http://schemas.openxmlformats.org/officeDocument/2006/relationships/image" Target="../media/image2.jpeg"/><Relationship Id="rId9" Type="http://schemas.openxmlformats.org/officeDocument/2006/relationships/slide" Target="../slides/slide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Documents and Settings\010890\桌面\728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384"/>
            <a:ext cx="917480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2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010890\桌面\PSD448拷貝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6" t="25713" r="40391" b="20111"/>
          <a:stretch/>
        </p:blipFill>
        <p:spPr bwMode="auto">
          <a:xfrm>
            <a:off x="1" y="0"/>
            <a:ext cx="9144000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1" y="1484784"/>
            <a:ext cx="2408032" cy="3627988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8033" y="1268759"/>
            <a:ext cx="6735967" cy="5660767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665540" y="6453336"/>
            <a:ext cx="514972" cy="4773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99792" y="1600200"/>
            <a:ext cx="6264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444544" y="6520259"/>
            <a:ext cx="2430768" cy="409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多變量分析 導論與應用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595360" y="6478898"/>
            <a:ext cx="531313" cy="40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8D01D909-9AA4-4206-A13B-0B2952A9609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1" name="Picture 2" descr="C:\Documents and Settings\010890\桌面\未命名 -1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64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010890\桌面\未命名 -1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706" y="6309320"/>
            <a:ext cx="730481" cy="5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0" y="1694125"/>
            <a:ext cx="233975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spcBef>
                <a:spcPts val="600"/>
              </a:spcBef>
            </a:pPr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9.1 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何謂數量化理論</a:t>
            </a:r>
            <a:endParaRPr lang="en-US" altLang="zh-TW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81000" indent="-381000">
              <a:spcBef>
                <a:spcPts val="60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9.2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 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有助於預測的數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量化</a:t>
            </a:r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I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類</a:t>
            </a:r>
            <a:endParaRPr lang="en-US" altLang="zh-TW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81000" indent="-381000">
              <a:spcBef>
                <a:spcPts val="60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9.3 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數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量化</a:t>
            </a:r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I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類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的預測式之法</a:t>
            </a:r>
            <a:endParaRPr lang="en-US" altLang="zh-TW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81000" indent="-381000">
              <a:spcBef>
                <a:spcPts val="60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9.4 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類別數量的求法</a:t>
            </a:r>
            <a:endParaRPr lang="en-US" altLang="zh-TW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81000" indent="-381000">
              <a:spcBef>
                <a:spcPts val="60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1" action="ppaction://hlinksldjump"/>
              </a:rPr>
              <a:t>9.5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1" action="ppaction://hlinksldjump"/>
              </a:rPr>
              <a:t> 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1" action="ppaction://hlinksldjump"/>
              </a:rPr>
              <a:t>利用數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1" action="ppaction://hlinksldjump"/>
              </a:rPr>
              <a:t>量化</a:t>
            </a:r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1" action="ppaction://hlinksldjump"/>
              </a:rPr>
              <a:t>I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1" action="ppaction://hlinksldjump"/>
              </a:rPr>
              <a:t>類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hlinkClick r:id="rId11" action="ppaction://hlinksldjump"/>
              </a:rPr>
              <a:t>猜測美女的胸圍</a:t>
            </a:r>
            <a:endParaRPr lang="en-US" altLang="zh-TW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81000" indent="-381000">
              <a:spcBef>
                <a:spcPts val="600"/>
              </a:spcBef>
            </a:pP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9.6 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數量化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理論</a:t>
            </a:r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zh-TW" altLang="en-US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類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實踐</a:t>
            </a:r>
            <a:endParaRPr lang="en-US" altLang="zh-TW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489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rot="20996374">
            <a:off x="65576" y="61769"/>
            <a:ext cx="3155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b="1" dirty="0" smtClean="0">
                <a:ln w="5715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itchFamily="34" charset="0"/>
                <a:ea typeface="華康新特黑體(P)" pitchFamily="2" charset="-120"/>
              </a:rPr>
              <a:t>CH9</a:t>
            </a:r>
            <a:endParaRPr lang="zh-TW" altLang="en-US" sz="8800" b="1" dirty="0">
              <a:ln w="57150">
                <a:solidFill>
                  <a:schemeClr val="bg1">
                    <a:lumMod val="95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itchFamily="34" charset="0"/>
              <a:ea typeface="華康新特黑體(P)" pitchFamily="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53408" y="1045185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數量化</a:t>
            </a:r>
            <a:r>
              <a:rPr lang="en-US" altLang="zh-TW" sz="6000" dirty="0" smtClean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I</a:t>
            </a:r>
            <a:r>
              <a:rPr lang="zh-TW" altLang="en-US" sz="6000" smtClean="0">
                <a:solidFill>
                  <a:schemeClr val="accent3">
                    <a:lumMod val="50000"/>
                  </a:schemeClr>
                </a:solidFill>
                <a:latin typeface="華康新特黑體(P)" pitchFamily="2" charset="-120"/>
                <a:ea typeface="華康新特黑體(P)" pitchFamily="2" charset="-120"/>
              </a:rPr>
              <a:t>類導讀</a:t>
            </a:r>
            <a:endParaRPr lang="zh-TW" altLang="en-US" sz="6000" dirty="0">
              <a:solidFill>
                <a:schemeClr val="accent3">
                  <a:lumMod val="50000"/>
                </a:schemeClr>
              </a:solidFill>
              <a:latin typeface="華康新特黑體(P)" pitchFamily="2" charset="-120"/>
              <a:ea typeface="華康新特黑體(P)" pitchFamily="2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39752" y="2608163"/>
            <a:ext cx="6552728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9.1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何謂數量化理論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9.2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有助於預測的數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量化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類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 9.3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數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量化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類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的預測式之法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       9.4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類別數量的求法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           9.5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利用數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量化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類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猜測美女的胸圍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                9.6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數量化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理論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類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的實踐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21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9.2.1 </a:t>
            </a:r>
            <a:r>
              <a:rPr lang="zh-TW" altLang="en-US" dirty="0"/>
              <a:t>數量化</a:t>
            </a:r>
            <a:r>
              <a:rPr lang="en-US" altLang="zh-TW" dirty="0"/>
              <a:t>I</a:t>
            </a:r>
            <a:r>
              <a:rPr lang="zh-TW" altLang="en-US" dirty="0"/>
              <a:t>類的例子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3074" name="Picture 2" descr="C:\Users\Hsuan\Google 雲端硬碟\新頁圖書\5103簡報圖表102.1.18\5103--表\表9-5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6736"/>
            <a:ext cx="6264696" cy="34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4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9.3.1 </a:t>
            </a:r>
            <a:r>
              <a:rPr lang="zh-TW" altLang="en-US" dirty="0"/>
              <a:t>預測式與類別</a:t>
            </a:r>
            <a:r>
              <a:rPr lang="zh-TW" altLang="en-US" dirty="0" smtClean="0"/>
              <a:t>分數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00100" algn="just"/>
                <a:endParaRPr lang="en-US" altLang="zh-TW" dirty="0" smtClean="0"/>
              </a:p>
              <a:p>
                <a:pPr indent="800100" algn="just"/>
                <a:r>
                  <a:rPr lang="zh-TW" altLang="en-US" dirty="0" smtClean="0"/>
                  <a:t>決定</a:t>
                </a:r>
                <a:r>
                  <a:rPr lang="zh-TW" altLang="en-US" dirty="0"/>
                  <a:t>將項目與外在基準之關係，以一次式來表示。</a:t>
                </a:r>
                <a:endParaRPr lang="en-US" altLang="zh-TW" dirty="0"/>
              </a:p>
              <a:p>
                <a:pPr indent="800100" algn="just"/>
                <a:r>
                  <a:rPr lang="zh-TW" altLang="en-US" dirty="0"/>
                  <a:t>此處引進虛擬變數，所謂虛擬變數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TW" altLang="en-US" dirty="0"/>
                  <a:t>即為如下所示：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11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046793"/>
              </p:ext>
            </p:extLst>
          </p:nvPr>
        </p:nvGraphicFramePr>
        <p:xfrm>
          <a:off x="2987824" y="4652045"/>
          <a:ext cx="570547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4" imgW="3187440" imgH="482400" progId="Equation.DSMT4">
                  <p:embed/>
                </p:oleObj>
              </mc:Choice>
              <mc:Fallback>
                <p:oleObj name="Equation" r:id="rId4" imgW="3187440" imgH="4824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652045"/>
                        <a:ext cx="5705475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89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9.3.1 </a:t>
            </a:r>
            <a:r>
              <a:rPr lang="zh-TW" altLang="en-US" dirty="0"/>
              <a:t>預測式與類別分數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699792" y="2420888"/>
                <a:ext cx="6264696" cy="2088232"/>
              </a:xfrm>
            </p:spPr>
            <p:txBody>
              <a:bodyPr>
                <a:noAutofit/>
              </a:bodyPr>
              <a:lstStyle/>
              <a:p>
                <a:pPr indent="895350" algn="just"/>
                <a:r>
                  <a:rPr lang="en-US" altLang="zh-TW" dirty="0"/>
                  <a:t>(9.1)</a:t>
                </a:r>
                <a:r>
                  <a:rPr lang="zh-TW" altLang="en-US" dirty="0"/>
                  <a:t>式的</a:t>
                </a:r>
                <a:r>
                  <a:rPr lang="en-US" altLang="zh-TW" dirty="0"/>
                  <a:t>Y</a:t>
                </a:r>
                <a:r>
                  <a:rPr lang="zh-TW" altLang="en-US" dirty="0"/>
                  <a:t>稱為預測式，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zh-TW" altLang="en-US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TW" altLang="en-US" dirty="0"/>
                  <a:t>稱為類別分數</a:t>
                </a:r>
                <a:r>
                  <a:rPr lang="en-US" altLang="zh-TW" dirty="0"/>
                  <a:t>(category score)</a:t>
                </a:r>
                <a:r>
                  <a:rPr lang="zh-TW" altLang="en-US" dirty="0"/>
                  <a:t>。代入預測式時，即為如</a:t>
                </a:r>
                <a:r>
                  <a:rPr lang="en-US" altLang="zh-TW" dirty="0"/>
                  <a:t>(9.2)</a:t>
                </a:r>
                <a:r>
                  <a:rPr lang="zh-TW" altLang="en-US" dirty="0"/>
                  <a:t>式</a:t>
                </a:r>
                <a:r>
                  <a:rPr lang="zh-TW" altLang="en-US" dirty="0" smtClean="0"/>
                  <a:t>所示：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792" y="2420888"/>
                <a:ext cx="6264696" cy="2088232"/>
              </a:xfrm>
              <a:blipFill rotWithShape="1">
                <a:blip r:embed="rId3"/>
                <a:stretch>
                  <a:fillRect l="-2529" t="-4082" r="-2432" b="-90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456697"/>
              </p:ext>
            </p:extLst>
          </p:nvPr>
        </p:nvGraphicFramePr>
        <p:xfrm>
          <a:off x="3131840" y="1700808"/>
          <a:ext cx="479038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4" imgW="2171700" imgH="228600" progId="">
                  <p:embed/>
                </p:oleObj>
              </mc:Choice>
              <mc:Fallback>
                <p:oleObj name="Equation" r:id="rId4" imgW="2171700" imgH="228600" progId="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700808"/>
                        <a:ext cx="4790385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385529"/>
              </p:ext>
            </p:extLst>
          </p:nvPr>
        </p:nvGraphicFramePr>
        <p:xfrm>
          <a:off x="2555776" y="4725144"/>
          <a:ext cx="1536134" cy="44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725144"/>
                        <a:ext cx="1536134" cy="447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000092"/>
              </p:ext>
            </p:extLst>
          </p:nvPr>
        </p:nvGraphicFramePr>
        <p:xfrm>
          <a:off x="4150706" y="4725144"/>
          <a:ext cx="4525750" cy="503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8" imgW="2057400" imgH="228600" progId="Equation.DSMT4">
                  <p:embed/>
                </p:oleObj>
              </mc:Choice>
              <mc:Fallback>
                <p:oleObj name="Equation" r:id="rId8" imgW="2057400" imgH="228600" progId="Equation.DSMT4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706" y="4725144"/>
                        <a:ext cx="4525750" cy="503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581541"/>
              </p:ext>
            </p:extLst>
          </p:nvPr>
        </p:nvGraphicFramePr>
        <p:xfrm>
          <a:off x="3823110" y="5301406"/>
          <a:ext cx="1901018" cy="501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10" imgW="863280" imgH="228600" progId="Equation.DSMT4">
                  <p:embed/>
                </p:oleObj>
              </mc:Choice>
              <mc:Fallback>
                <p:oleObj name="Equation" r:id="rId10" imgW="863280" imgH="2286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110" y="5301406"/>
                        <a:ext cx="1901018" cy="501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8100392" y="5373216"/>
            <a:ext cx="835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(9.2)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100391" y="1700808"/>
            <a:ext cx="835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(9.1)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4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9.3.2 </a:t>
            </a:r>
            <a:r>
              <a:rPr lang="zh-TW" altLang="en-US" dirty="0"/>
              <a:t>類別分數的求</a:t>
            </a:r>
            <a:r>
              <a:rPr lang="zh-TW" altLang="en-US" dirty="0" smtClean="0"/>
              <a:t>法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algn="just"/>
                <a:r>
                  <a:rPr lang="zh-TW" altLang="en-US" dirty="0" smtClean="0"/>
                  <a:t>　　為了</a:t>
                </a:r>
                <a:r>
                  <a:rPr lang="zh-TW" altLang="en-US" dirty="0"/>
                  <a:t>更適切地預測外在基準，各受試者中的外在基準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zh-TW" altLang="en-US" dirty="0"/>
                  <a:t>與預測值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𝑌</m:t>
                    </m:r>
                    <m:r>
                      <a:rPr lang="en-US" altLang="zh-TW" i="1" dirty="0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dirty="0"/>
                  <a:t>之差要盡可能地小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pPr algn="just"/>
                <a:endParaRPr lang="en-US" altLang="zh-TW" sz="1300" dirty="0" smtClean="0"/>
              </a:p>
              <a:p>
                <a:pPr algn="just"/>
                <a:r>
                  <a:rPr lang="zh-TW" altLang="en-US" dirty="0" smtClean="0"/>
                  <a:t>　　因此</a:t>
                </a:r>
                <a:r>
                  <a:rPr lang="zh-TW" altLang="en-US" dirty="0"/>
                  <a:t>，與複迴歸分析相同，使</a:t>
                </a:r>
                <a:r>
                  <a:rPr lang="en-US" altLang="zh-TW" dirty="0"/>
                  <a:t>(9.3)</a:t>
                </a:r>
                <a:r>
                  <a:rPr lang="zh-TW" altLang="en-US" dirty="0"/>
                  <a:t>式的二次式成為最小之下求出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zh-TW" altLang="en-US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TW" altLang="en-US" dirty="0"/>
                  <a:t>即可</a:t>
                </a:r>
                <a:r>
                  <a:rPr lang="zh-TW" altLang="en-US" dirty="0" smtClean="0"/>
                  <a:t>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335" t="-1752" r="-22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67688"/>
              </p:ext>
            </p:extLst>
          </p:nvPr>
        </p:nvGraphicFramePr>
        <p:xfrm>
          <a:off x="3176588" y="5229225"/>
          <a:ext cx="509428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4" imgW="2412720" imgH="215640" progId="Equation.DSMT4">
                  <p:embed/>
                </p:oleObj>
              </mc:Choice>
              <mc:Fallback>
                <p:oleObj name="Equation" r:id="rId4" imgW="2412720" imgH="21564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5229225"/>
                        <a:ext cx="5094287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100392" y="5832266"/>
            <a:ext cx="8354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微軟正黑體" pitchFamily="34" charset="-120"/>
                <a:ea typeface="微軟正黑體" pitchFamily="34" charset="-120"/>
              </a:rPr>
              <a:t>(9.3)</a:t>
            </a:r>
            <a:endParaRPr lang="zh-TW" altLang="en-US" sz="25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079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9.4.1 </a:t>
            </a:r>
            <a:r>
              <a:rPr lang="zh-TW" altLang="en-US" dirty="0"/>
              <a:t>類別分數的基準</a:t>
            </a:r>
            <a:r>
              <a:rPr lang="zh-TW" altLang="en-US" dirty="0" smtClean="0"/>
              <a:t>化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895350" algn="just">
                  <a:tabLst>
                    <a:tab pos="895350" algn="l"/>
                  </a:tabLst>
                </a:pPr>
                <a:r>
                  <a:rPr lang="zh-TW" altLang="en-US" dirty="0"/>
                  <a:t>將所求出的預測式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</a:rPr>
                      <m:t>𝑌</m:t>
                    </m:r>
                  </m:oMath>
                </a14:m>
                <a:r>
                  <a:rPr lang="zh-TW" altLang="en-US" dirty="0"/>
                  <a:t>之類別分數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r>
                  <a:rPr lang="zh-TW" altLang="en-US" dirty="0"/>
                  <a:t>予以基準化</a:t>
                </a:r>
                <a:r>
                  <a:rPr lang="zh-TW" altLang="en-US" dirty="0" smtClean="0"/>
                  <a:t>：</a:t>
                </a:r>
                <a:endParaRPr lang="en-US" altLang="zh-TW" dirty="0" smtClean="0"/>
              </a:p>
              <a:p>
                <a:pPr indent="895350" algn="just">
                  <a:tabLst>
                    <a:tab pos="895350" algn="l"/>
                  </a:tabLst>
                </a:pPr>
                <a:endParaRPr lang="en-US" altLang="zh-TW" dirty="0"/>
              </a:p>
              <a:p>
                <a:pPr indent="895350" algn="just">
                  <a:tabLst>
                    <a:tab pos="895350" algn="l"/>
                  </a:tabLst>
                </a:pPr>
                <a:endParaRPr lang="en-US" altLang="zh-TW" dirty="0" smtClean="0"/>
              </a:p>
              <a:p>
                <a:pPr indent="895350" algn="just">
                  <a:tabLst>
                    <a:tab pos="895350" algn="l"/>
                  </a:tabLst>
                </a:pPr>
                <a:endParaRPr lang="en-US" altLang="zh-TW" dirty="0"/>
              </a:p>
              <a:p>
                <a:pPr indent="895350" algn="just">
                  <a:tabLst>
                    <a:tab pos="895350" algn="l"/>
                  </a:tabLst>
                </a:pPr>
                <a:r>
                  <a:rPr lang="zh-TW" altLang="en-US" dirty="0"/>
                  <a:t>類別分數的基準化，是使各項目的類別分數內的平均成為</a:t>
                </a:r>
                <a:r>
                  <a:rPr lang="en-US" altLang="zh-TW" dirty="0"/>
                  <a:t>0</a:t>
                </a:r>
                <a:r>
                  <a:rPr lang="zh-TW" altLang="en-US" dirty="0"/>
                  <a:t>之下來變換類別分數</a:t>
                </a:r>
                <a:r>
                  <a:rPr lang="zh-TW" altLang="en-US" dirty="0" smtClean="0"/>
                  <a:t>。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529" t="-1752" r="-2432" b="-12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14</a:t>
            </a:fld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196908"/>
              </p:ext>
            </p:extLst>
          </p:nvPr>
        </p:nvGraphicFramePr>
        <p:xfrm>
          <a:off x="3275856" y="3068960"/>
          <a:ext cx="589078" cy="364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4" imgW="266400" imgH="164880" progId="Equation.DSMT4">
                  <p:embed/>
                </p:oleObj>
              </mc:Choice>
              <mc:Fallback>
                <p:oleObj name="Equation" r:id="rId4" imgW="266400" imgH="164880" progId="Equation.DSMT4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068960"/>
                        <a:ext cx="589078" cy="364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820572"/>
              </p:ext>
            </p:extLst>
          </p:nvPr>
        </p:nvGraphicFramePr>
        <p:xfrm>
          <a:off x="3923804" y="3034852"/>
          <a:ext cx="4376586" cy="50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6" imgW="1981080" imgH="228600" progId="Equation.DSMT4">
                  <p:embed/>
                </p:oleObj>
              </mc:Choice>
              <mc:Fallback>
                <p:oleObj name="Equation" r:id="rId6" imgW="1981080" imgH="228600" progId="Equation.DSMT4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804" y="3034852"/>
                        <a:ext cx="4376586" cy="504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432280"/>
              </p:ext>
            </p:extLst>
          </p:nvPr>
        </p:nvGraphicFramePr>
        <p:xfrm>
          <a:off x="3563888" y="3573016"/>
          <a:ext cx="513570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8" imgW="2323800" imgH="228600" progId="Equation.DSMT4">
                  <p:embed/>
                </p:oleObj>
              </mc:Choice>
              <mc:Fallback>
                <p:oleObj name="Equation" r:id="rId8" imgW="2323800" imgH="228600" progId="Equation.DSMT4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573016"/>
                        <a:ext cx="5135709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96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288" y="188640"/>
            <a:ext cx="6444208" cy="1143000"/>
          </a:xfrm>
        </p:spPr>
        <p:txBody>
          <a:bodyPr/>
          <a:lstStyle/>
          <a:p>
            <a:r>
              <a:rPr lang="en-US" altLang="zh-TW" sz="3600" dirty="0"/>
              <a:t>9.4.2 </a:t>
            </a:r>
            <a:r>
              <a:rPr lang="zh-TW" altLang="en-US" sz="3600" dirty="0"/>
              <a:t>解讀基準化後的類別</a:t>
            </a:r>
            <a:r>
              <a:rPr lang="zh-TW" altLang="en-US" sz="3600" dirty="0" smtClean="0"/>
              <a:t>分數</a:t>
            </a:r>
            <a:endParaRPr lang="zh-TW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800100" algn="just"/>
                <a:r>
                  <a:rPr lang="zh-TW" altLang="en-US" sz="3000" dirty="0" smtClean="0">
                    <a:solidFill>
                      <a:schemeClr val="tx1"/>
                    </a:solidFill>
                  </a:rPr>
                  <a:t>使用此基準化後的類別分數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3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3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30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r>
                          <a:rPr lang="en-US" altLang="zh-TW" sz="3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zh-TW" altLang="en-US" sz="3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，</m:t>
                    </m:r>
                  </m:oMath>
                </a14:m>
                <a:r>
                  <a:rPr lang="zh-TW" altLang="en-US" sz="3000" dirty="0" smtClean="0">
                    <a:solidFill>
                      <a:schemeClr val="tx1"/>
                    </a:solidFill>
                  </a:rPr>
                  <a:t>即可</a:t>
                </a:r>
                <a:r>
                  <a:rPr lang="zh-TW" altLang="en-US" sz="3000" dirty="0">
                    <a:solidFill>
                      <a:schemeClr val="tx1"/>
                    </a:solidFill>
                  </a:rPr>
                  <a:t>瞭解各項目對外在基準的影響大小。</a:t>
                </a:r>
                <a:endParaRPr lang="en-US" altLang="zh-TW" sz="3000" dirty="0">
                  <a:solidFill>
                    <a:schemeClr val="tx1"/>
                  </a:solidFill>
                </a:endParaRPr>
              </a:p>
              <a:p>
                <a:pPr indent="800100" algn="just"/>
                <a:r>
                  <a:rPr lang="zh-TW" altLang="en-US" sz="3000" dirty="0" smtClean="0">
                    <a:solidFill>
                      <a:schemeClr val="tx1"/>
                    </a:solidFill>
                  </a:rPr>
                  <a:t>在</a:t>
                </a:r>
                <a:r>
                  <a:rPr lang="zh-TW" altLang="en-US" sz="3000" dirty="0">
                    <a:solidFill>
                      <a:schemeClr val="tx1"/>
                    </a:solidFill>
                  </a:rPr>
                  <a:t>各項目中</a:t>
                </a:r>
                <a:r>
                  <a:rPr lang="en-US" altLang="zh-TW" sz="3000" dirty="0">
                    <a:solidFill>
                      <a:schemeClr val="tx1"/>
                    </a:solidFill>
                  </a:rPr>
                  <a:t>(</a:t>
                </a:r>
                <a:r>
                  <a:rPr lang="zh-TW" altLang="en-US" sz="3000" dirty="0">
                    <a:solidFill>
                      <a:schemeClr val="tx1"/>
                    </a:solidFill>
                  </a:rPr>
                  <a:t>最大類別分數</a:t>
                </a:r>
                <a:r>
                  <a:rPr lang="en-US" altLang="zh-TW" sz="3000" dirty="0">
                    <a:solidFill>
                      <a:schemeClr val="tx1"/>
                    </a:solidFill>
                  </a:rPr>
                  <a:t>)-(</a:t>
                </a:r>
                <a:r>
                  <a:rPr lang="zh-TW" altLang="en-US" sz="3000" dirty="0">
                    <a:solidFill>
                      <a:schemeClr val="tx1"/>
                    </a:solidFill>
                  </a:rPr>
                  <a:t>最小類別分數</a:t>
                </a:r>
                <a:r>
                  <a:rPr lang="en-US" altLang="zh-TW" sz="3000" dirty="0">
                    <a:solidFill>
                      <a:schemeClr val="tx1"/>
                    </a:solidFill>
                  </a:rPr>
                  <a:t>)</a:t>
                </a:r>
                <a:r>
                  <a:rPr lang="zh-TW" altLang="en-US" sz="3000" dirty="0">
                    <a:solidFill>
                      <a:schemeClr val="tx1"/>
                    </a:solidFill>
                  </a:rPr>
                  <a:t>稱為全距</a:t>
                </a:r>
                <a:r>
                  <a:rPr lang="zh-TW" altLang="en-US" sz="3000" dirty="0" smtClean="0">
                    <a:solidFill>
                      <a:schemeClr val="tx1"/>
                    </a:solidFill>
                  </a:rPr>
                  <a:t>。</a:t>
                </a:r>
                <a:endParaRPr lang="en-US" altLang="zh-TW" sz="3000" dirty="0">
                  <a:solidFill>
                    <a:schemeClr val="tx1"/>
                  </a:solidFill>
                </a:endParaRPr>
              </a:p>
              <a:p>
                <a:pPr indent="800100" algn="just"/>
                <a:r>
                  <a:rPr lang="zh-TW" altLang="en-US" sz="3000" dirty="0" smtClean="0">
                    <a:solidFill>
                      <a:schemeClr val="tx1"/>
                    </a:solidFill>
                  </a:rPr>
                  <a:t>則</a:t>
                </a:r>
                <a:r>
                  <a:rPr lang="zh-TW" altLang="en-US" sz="3000" dirty="0">
                    <a:solidFill>
                      <a:schemeClr val="tx1"/>
                    </a:solidFill>
                  </a:rPr>
                  <a:t>全距愈大的項目，對預測組的影響即愈大，所以可稱為「全距愈大的項目對外在基準的影響也愈大」</a:t>
                </a:r>
                <a:r>
                  <a:rPr lang="zh-TW" altLang="en-US" sz="3000" dirty="0" smtClean="0">
                    <a:solidFill>
                      <a:schemeClr val="tx1"/>
                    </a:solidFill>
                  </a:rPr>
                  <a:t>。</a:t>
                </a:r>
                <a:endParaRPr lang="zh-TW" alt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335" t="-1752" r="-2237" b="-20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1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400" dirty="0"/>
              <a:t>9.5 </a:t>
            </a:r>
            <a:r>
              <a:rPr lang="zh-TW" altLang="en-US" sz="3400" dirty="0"/>
              <a:t>用數量化</a:t>
            </a:r>
            <a:r>
              <a:rPr lang="en-US" altLang="zh-TW" sz="3400" dirty="0"/>
              <a:t>I</a:t>
            </a:r>
            <a:r>
              <a:rPr lang="zh-TW" altLang="en-US" sz="3400" dirty="0"/>
              <a:t>類猜測美女的胸圍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95350" algn="just">
              <a:tabLst>
                <a:tab pos="895350" algn="l"/>
              </a:tabLst>
            </a:pPr>
            <a:r>
              <a:rPr lang="zh-TW" altLang="en-US" dirty="0"/>
              <a:t>對男性而言，女性的魅力之一在於三圍的比率。雖然如此，但面對女性卻不能直接詢問胸圍的尺寸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indent="895350" algn="just">
              <a:tabLst>
                <a:tab pos="895350" algn="l"/>
              </a:tabLst>
            </a:pPr>
            <a:endParaRPr lang="en-US" altLang="zh-TW" sz="1800" dirty="0"/>
          </a:p>
          <a:p>
            <a:pPr indent="895350" algn="just">
              <a:spcBef>
                <a:spcPts val="0"/>
              </a:spcBef>
              <a:tabLst>
                <a:tab pos="895350" algn="l"/>
              </a:tabLst>
            </a:pPr>
            <a:r>
              <a:rPr lang="zh-TW" altLang="en-US" dirty="0" smtClean="0"/>
              <a:t>因此</a:t>
            </a:r>
            <a:r>
              <a:rPr lang="zh-TW" altLang="en-US" dirty="0"/>
              <a:t>，試著從若無其事的詢問之中，瞭解美女之胸圍的</a:t>
            </a:r>
            <a:r>
              <a:rPr lang="zh-TW" altLang="en-US" dirty="0" smtClean="0"/>
              <a:t>方法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，</a:t>
            </a:r>
            <a:r>
              <a:rPr lang="zh-TW" altLang="en-US" dirty="0"/>
              <a:t>最適合的方式即為數量化</a:t>
            </a:r>
            <a:r>
              <a:rPr lang="en-US" altLang="zh-TW" dirty="0"/>
              <a:t>I</a:t>
            </a:r>
            <a:r>
              <a:rPr lang="zh-TW" altLang="en-US" dirty="0"/>
              <a:t>類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8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800100" algn="just"/>
                <a:endParaRPr lang="en-US" altLang="zh-TW" dirty="0" smtClean="0"/>
              </a:p>
              <a:p>
                <a:pPr indent="800100" algn="just"/>
                <a:r>
                  <a:rPr lang="zh-TW" altLang="en-US" dirty="0" smtClean="0"/>
                  <a:t>以</a:t>
                </a:r>
                <a:r>
                  <a:rPr lang="zh-TW" altLang="en-US" dirty="0"/>
                  <a:t>詢問事項而言，決定列舉如下項目</a:t>
                </a:r>
                <a:r>
                  <a:rPr lang="zh-TW" altLang="en-US" dirty="0" smtClean="0"/>
                  <a:t>：</a:t>
                </a:r>
                <a:endParaRPr lang="en-US" altLang="zh-TW" dirty="0" smtClean="0"/>
              </a:p>
              <a:p>
                <a:pPr indent="80010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30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30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zh-TW" altLang="en-US" sz="3000" i="1"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altLang="zh-TW" sz="3000" i="1">
                                  <a:latin typeface="Cambria Math"/>
                                </a:rPr>
                                <m:t>1.</m:t>
                              </m:r>
                              <m:r>
                                <a:rPr lang="zh-TW" altLang="en-US" sz="3000" i="1">
                                  <a:latin typeface="Cambria Math"/>
                                </a:rPr>
                                <m:t>出身地。</m:t>
                              </m:r>
                            </m:e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2.</m:t>
                              </m:r>
                              <m:r>
                                <a:rPr lang="zh-TW" altLang="en-US" sz="3000" i="1">
                                  <a:latin typeface="Cambria Math"/>
                                </a:rPr>
                                <m:t>運動。</m:t>
                              </m:r>
                            </m:e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3.</m:t>
                              </m:r>
                              <m:r>
                                <a:rPr lang="zh-TW" altLang="en-US" sz="3000" i="1">
                                  <a:latin typeface="Cambria Math"/>
                                </a:rPr>
                                <m:t>蔬菜。</m:t>
                              </m:r>
                            </m:e>
                            <m:e>
                              <m:r>
                                <a:rPr lang="zh-TW" altLang="en-US" sz="3000" i="1"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altLang="zh-TW" sz="3000" i="1">
                                  <a:latin typeface="Cambria Math"/>
                                </a:rPr>
                                <m:t>4.</m:t>
                              </m:r>
                              <m:r>
                                <a:rPr lang="zh-TW" altLang="en-US" sz="3000" i="1">
                                  <a:latin typeface="Cambria Math"/>
                                </a:rPr>
                                <m:t>蛋白質。</m:t>
                              </m:r>
                            </m:e>
                            <m:e>
                              <m:r>
                                <a:rPr lang="en-US" altLang="zh-TW" sz="3000" i="1">
                                  <a:latin typeface="Cambria Math"/>
                                </a:rPr>
                                <m:t>5.</m:t>
                              </m:r>
                              <m:r>
                                <a:rPr lang="zh-TW" altLang="en-US" sz="3000" i="1">
                                  <a:latin typeface="Cambria Math"/>
                                </a:rPr>
                                <m:t>牛奶。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3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400" dirty="0"/>
              <a:t>9.5 </a:t>
            </a:r>
            <a:r>
              <a:rPr lang="zh-TW" altLang="en-US" sz="3400" dirty="0"/>
              <a:t>用數量化</a:t>
            </a:r>
            <a:r>
              <a:rPr lang="en-US" altLang="zh-TW" sz="3400" dirty="0"/>
              <a:t>I</a:t>
            </a:r>
            <a:r>
              <a:rPr lang="zh-TW" altLang="en-US" sz="3400" dirty="0"/>
              <a:t>類猜測美女的胸圍</a:t>
            </a:r>
          </a:p>
        </p:txBody>
      </p:sp>
    </p:spTree>
    <p:extLst>
      <p:ext uri="{BB962C8B-B14F-4D97-AF65-F5344CB8AC3E}">
        <p14:creationId xmlns:p14="http://schemas.microsoft.com/office/powerpoint/2010/main" val="27653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38200" algn="just"/>
            <a:r>
              <a:rPr lang="zh-TW" altLang="en-US" dirty="0"/>
              <a:t>亦即，從這些詢問的回答來預測女性的胸圍。因此，對</a:t>
            </a:r>
            <a:r>
              <a:rPr lang="en-US" altLang="zh-TW" dirty="0"/>
              <a:t>T</a:t>
            </a:r>
            <a:r>
              <a:rPr lang="zh-TW" altLang="en-US" dirty="0"/>
              <a:t>大學的十九位女學生進行表</a:t>
            </a:r>
            <a:r>
              <a:rPr lang="en-US" altLang="zh-TW" dirty="0"/>
              <a:t>9-8</a:t>
            </a:r>
            <a:r>
              <a:rPr lang="zh-TW" altLang="en-US" dirty="0"/>
              <a:t>的意見調查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400" dirty="0"/>
              <a:t>9.5 </a:t>
            </a:r>
            <a:r>
              <a:rPr lang="zh-TW" altLang="en-US" sz="3400" dirty="0"/>
              <a:t>用數量化</a:t>
            </a:r>
            <a:r>
              <a:rPr lang="en-US" altLang="zh-TW" sz="3400" dirty="0"/>
              <a:t>I</a:t>
            </a:r>
            <a:r>
              <a:rPr lang="zh-TW" altLang="en-US" sz="3400" dirty="0"/>
              <a:t>類猜測美女的胸圍</a:t>
            </a:r>
          </a:p>
        </p:txBody>
      </p:sp>
    </p:spTree>
    <p:extLst>
      <p:ext uri="{BB962C8B-B14F-4D97-AF65-F5344CB8AC3E}">
        <p14:creationId xmlns:p14="http://schemas.microsoft.com/office/powerpoint/2010/main" val="26793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8194" name="Picture 2" descr="C:\Users\Hsuan\Google 雲端硬碟\新頁圖書\5103簡報圖表102.1.18\5103--表\表9-8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98" y="664518"/>
            <a:ext cx="5827366" cy="58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9.1 </a:t>
            </a:r>
            <a:r>
              <a:rPr lang="zh-TW" altLang="en-US" dirty="0"/>
              <a:t>何謂數量化理論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95350" algn="just"/>
            <a:r>
              <a:rPr lang="zh-TW" altLang="en-US" dirty="0"/>
              <a:t>所謂數量化理論</a:t>
            </a:r>
            <a:r>
              <a:rPr lang="en-US" altLang="zh-TW" dirty="0"/>
              <a:t>(quantification method)</a:t>
            </a:r>
            <a:r>
              <a:rPr lang="zh-TW" altLang="en-US" dirty="0"/>
              <a:t>，是</a:t>
            </a:r>
            <a:r>
              <a:rPr lang="zh-TW" altLang="en-US" dirty="0" smtClean="0"/>
              <a:t>對程度、</a:t>
            </a:r>
            <a:r>
              <a:rPr lang="zh-TW" altLang="en-US" dirty="0"/>
              <a:t>狀態、有無與是非之類的質性資料給與數量，與複迴歸分析、主成分分析與判別分析</a:t>
            </a:r>
            <a:r>
              <a:rPr lang="zh-TW" altLang="en-US" dirty="0" smtClean="0"/>
              <a:t>相同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，</a:t>
            </a:r>
            <a:r>
              <a:rPr lang="zh-TW" altLang="en-US" dirty="0"/>
              <a:t>進行多變量數據解析的手法。</a:t>
            </a:r>
            <a:endParaRPr lang="en-US" altLang="zh-TW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98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43808" y="1600200"/>
            <a:ext cx="6048672" cy="4525963"/>
          </a:xfrm>
        </p:spPr>
        <p:txBody>
          <a:bodyPr anchor="ctr"/>
          <a:lstStyle/>
          <a:p>
            <a:pPr indent="819150" algn="just"/>
            <a:r>
              <a:rPr lang="zh-TW" altLang="en-US" dirty="0"/>
              <a:t>以數量化理論的方法表示此意見調查的結果，即如表</a:t>
            </a:r>
            <a:r>
              <a:rPr lang="en-US" altLang="zh-TW" dirty="0"/>
              <a:t>9-9</a:t>
            </a:r>
            <a:r>
              <a:rPr lang="zh-TW" altLang="en-US" dirty="0"/>
              <a:t>所示：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400" dirty="0"/>
              <a:t>9.5 </a:t>
            </a:r>
            <a:r>
              <a:rPr lang="zh-TW" altLang="en-US" sz="3400" dirty="0"/>
              <a:t>用數量化</a:t>
            </a:r>
            <a:r>
              <a:rPr lang="en-US" altLang="zh-TW" sz="3400" dirty="0"/>
              <a:t>I</a:t>
            </a:r>
            <a:r>
              <a:rPr lang="zh-TW" altLang="en-US" sz="3400" dirty="0"/>
              <a:t>類猜測美女的胸圍</a:t>
            </a:r>
          </a:p>
        </p:txBody>
      </p:sp>
    </p:spTree>
    <p:extLst>
      <p:ext uri="{BB962C8B-B14F-4D97-AF65-F5344CB8AC3E}">
        <p14:creationId xmlns:p14="http://schemas.microsoft.com/office/powerpoint/2010/main" val="36936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6" name="Picture 2" descr="C:\Users\Hsuan\Google 雲端硬碟\新頁圖書\5103簡報圖表102.1.18\5103--表\表9-9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6904447" cy="469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400" dirty="0"/>
              <a:t>9.5 </a:t>
            </a:r>
            <a:r>
              <a:rPr lang="zh-TW" altLang="en-US" sz="3400" dirty="0"/>
              <a:t>用數量化</a:t>
            </a:r>
            <a:r>
              <a:rPr lang="en-US" altLang="zh-TW" sz="3400" dirty="0"/>
              <a:t>I</a:t>
            </a:r>
            <a:r>
              <a:rPr lang="zh-TW" altLang="en-US" sz="3400" dirty="0"/>
              <a:t>類猜測美女的胸圍</a:t>
            </a:r>
          </a:p>
        </p:txBody>
      </p:sp>
    </p:spTree>
    <p:extLst>
      <p:ext uri="{BB962C8B-B14F-4D97-AF65-F5344CB8AC3E}">
        <p14:creationId xmlns:p14="http://schemas.microsoft.com/office/powerpoint/2010/main" val="206860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10242" name="Picture 2" descr="C:\Users\Hsuan\Google 雲端硬碟\新頁圖書\5103簡報圖表102.1.18\5103--表\表9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6838529" cy="27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603765" y="2361992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9-9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意見調查的結果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400" dirty="0"/>
              <a:t>9.5 </a:t>
            </a:r>
            <a:r>
              <a:rPr lang="zh-TW" altLang="en-US" sz="3400" dirty="0"/>
              <a:t>用數量化</a:t>
            </a:r>
            <a:r>
              <a:rPr lang="en-US" altLang="zh-TW" sz="3400" dirty="0"/>
              <a:t>I</a:t>
            </a:r>
            <a:r>
              <a:rPr lang="zh-TW" altLang="en-US" sz="3400" dirty="0"/>
              <a:t>類猜測美女的胸圍</a:t>
            </a:r>
          </a:p>
        </p:txBody>
      </p:sp>
    </p:spTree>
    <p:extLst>
      <p:ext uri="{BB962C8B-B14F-4D97-AF65-F5344CB8AC3E}">
        <p14:creationId xmlns:p14="http://schemas.microsoft.com/office/powerpoint/2010/main" val="3703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95350" algn="just"/>
            <a:endParaRPr lang="en-US" altLang="zh-TW" dirty="0" smtClean="0"/>
          </a:p>
          <a:p>
            <a:pPr indent="895350" algn="just"/>
            <a:r>
              <a:rPr lang="zh-TW" altLang="en-US" dirty="0" smtClean="0"/>
              <a:t>將</a:t>
            </a:r>
            <a:r>
              <a:rPr lang="zh-TW" altLang="en-US" dirty="0"/>
              <a:t>此數據輸入電腦，進行數量化</a:t>
            </a:r>
            <a:r>
              <a:rPr lang="en-US" altLang="zh-TW" dirty="0"/>
              <a:t>I</a:t>
            </a:r>
            <a:r>
              <a:rPr lang="zh-TW" altLang="en-US" dirty="0"/>
              <a:t>類時，電腦螢幕上出現如表</a:t>
            </a:r>
            <a:r>
              <a:rPr lang="en-US" altLang="zh-TW" dirty="0"/>
              <a:t>9-10</a:t>
            </a:r>
            <a:r>
              <a:rPr lang="zh-TW" altLang="en-US" dirty="0"/>
              <a:t>的輸出結果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indent="895350" algn="just"/>
            <a:endParaRPr lang="en-US" altLang="zh-TW" dirty="0"/>
          </a:p>
          <a:p>
            <a:pPr marL="857250" indent="-857250" algn="just"/>
            <a:r>
              <a:rPr lang="zh-TW" altLang="en-US" sz="2500" dirty="0" smtClean="0">
                <a:solidFill>
                  <a:srgbClr val="7030A0"/>
                </a:solidFill>
              </a:rPr>
              <a:t>註</a:t>
            </a:r>
            <a:r>
              <a:rPr lang="zh-TW" altLang="en-US" sz="2500" dirty="0">
                <a:solidFill>
                  <a:srgbClr val="7030A0"/>
                </a:solidFill>
              </a:rPr>
              <a:t>：事實上即使進行複迴歸</a:t>
            </a:r>
            <a:r>
              <a:rPr lang="zh-TW" altLang="en-US" sz="2500" dirty="0" smtClean="0">
                <a:solidFill>
                  <a:srgbClr val="7030A0"/>
                </a:solidFill>
              </a:rPr>
              <a:t>分析</a:t>
            </a:r>
            <a:r>
              <a:rPr lang="en-US" altLang="zh-TW" sz="2500" dirty="0" smtClean="0">
                <a:solidFill>
                  <a:srgbClr val="7030A0"/>
                </a:solidFill>
              </a:rPr>
              <a:t/>
            </a:r>
            <a:br>
              <a:rPr lang="en-US" altLang="zh-TW" sz="2500" dirty="0" smtClean="0">
                <a:solidFill>
                  <a:srgbClr val="7030A0"/>
                </a:solidFill>
              </a:rPr>
            </a:br>
            <a:r>
              <a:rPr lang="zh-TW" altLang="en-US" sz="2500" dirty="0" smtClean="0">
                <a:solidFill>
                  <a:srgbClr val="7030A0"/>
                </a:solidFill>
              </a:rPr>
              <a:t>，</a:t>
            </a:r>
            <a:r>
              <a:rPr lang="zh-TW" altLang="en-US" sz="2500" dirty="0">
                <a:solidFill>
                  <a:srgbClr val="7030A0"/>
                </a:solidFill>
              </a:rPr>
              <a:t>預測值仍有相同之結果。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400" dirty="0"/>
              <a:t>9.5 </a:t>
            </a:r>
            <a:r>
              <a:rPr lang="zh-TW" altLang="en-US" sz="3400" dirty="0"/>
              <a:t>用數量化</a:t>
            </a:r>
            <a:r>
              <a:rPr lang="en-US" altLang="zh-TW" sz="3400" dirty="0"/>
              <a:t>I</a:t>
            </a:r>
            <a:r>
              <a:rPr lang="zh-TW" altLang="en-US" sz="3400" dirty="0"/>
              <a:t>類猜測美女的胸圍</a:t>
            </a:r>
          </a:p>
        </p:txBody>
      </p:sp>
    </p:spTree>
    <p:extLst>
      <p:ext uri="{BB962C8B-B14F-4D97-AF65-F5344CB8AC3E}">
        <p14:creationId xmlns:p14="http://schemas.microsoft.com/office/powerpoint/2010/main" val="5973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11266" name="Picture 2" descr="C:\Users\Hsuan\Google 雲端硬碟\新頁圖書\5103簡報圖表102.1.18\5103--表\表9-10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5182"/>
            <a:ext cx="6624736" cy="605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endParaRPr lang="en-US" altLang="zh-TW" dirty="0" smtClean="0"/>
              </a:p>
              <a:p>
                <a:pPr>
                  <a:spcBef>
                    <a:spcPts val="0"/>
                  </a:spcBef>
                </a:pPr>
                <a:r>
                  <a:rPr lang="zh-TW" altLang="en-US" dirty="0" smtClean="0"/>
                  <a:t>預測</a:t>
                </a:r>
                <a:r>
                  <a:rPr lang="zh-TW" altLang="en-US" dirty="0"/>
                  <a:t>式</a:t>
                </a:r>
                <a:r>
                  <a:rPr lang="en-US" altLang="zh-TW" dirty="0"/>
                  <a:t>Y</a:t>
                </a:r>
                <a:r>
                  <a:rPr lang="zh-TW" altLang="en-US" dirty="0"/>
                  <a:t>為如下所示：</a:t>
                </a:r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 dirty="0">
                          <a:latin typeface="Cambria Math"/>
                        </a:rPr>
                        <m:t>               </m:t>
                      </m:r>
                    </m:oMath>
                  </m:oMathPara>
                </a14:m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r>
                  <a:rPr lang="en-US" altLang="zh-TW" dirty="0"/>
                  <a:t>   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      </m:t>
                    </m:r>
                  </m:oMath>
                </a14:m>
                <a:endParaRPr lang="en-US" altLang="zh-TW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:r>
                  <a:rPr lang="zh-TW" altLang="en-US" dirty="0"/>
                  <a:t>　　 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  </m:t>
                    </m:r>
                    <m:r>
                      <a:rPr lang="en-US" altLang="zh-TW" i="1">
                        <a:latin typeface="Cambria Math"/>
                      </a:rPr>
                      <m:t>  </m:t>
                    </m:r>
                  </m:oMath>
                </a14:m>
                <a:endParaRPr lang="en-US" altLang="zh-TW" dirty="0"/>
              </a:p>
              <a:p>
                <a:pPr>
                  <a:spcBef>
                    <a:spcPts val="0"/>
                  </a:spcBef>
                </a:pPr>
                <a:endParaRPr lang="en-US" altLang="zh-TW" dirty="0"/>
              </a:p>
              <a:p>
                <a:pPr marL="628650" indent="-628650">
                  <a:spcBef>
                    <a:spcPts val="0"/>
                  </a:spcBef>
                </a:pPr>
                <a:r>
                  <a:rPr lang="zh-TW" altLang="en-US" sz="2400" dirty="0" smtClean="0">
                    <a:solidFill>
                      <a:srgbClr val="7030A0"/>
                    </a:solidFill>
                  </a:rPr>
                  <a:t>註：因被基準化，所以</a:t>
                </a:r>
                <a14:m>
                  <m:oMath xmlns:m="http://schemas.openxmlformats.org/officeDocument/2006/math">
                    <m:r>
                      <a:rPr lang="en-US" altLang="zh-TW" sz="2400" dirty="0">
                        <a:solidFill>
                          <a:srgbClr val="7030A0"/>
                        </a:solidFill>
                        <a:latin typeface="Cambria Math"/>
                      </a:rPr>
                      <m:t>1</m:t>
                    </m:r>
                    <m:r>
                      <a:rPr lang="en-US" altLang="zh-TW" sz="2400" i="1" dirty="0">
                        <a:solidFill>
                          <a:srgbClr val="7030A0"/>
                        </a:solidFill>
                        <a:latin typeface="Cambria Math"/>
                      </a:rPr>
                      <m:t>2</m:t>
                    </m:r>
                    <m:r>
                      <a:rPr lang="en-US" altLang="zh-TW" sz="2400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ctrlPr>
                          <a:rPr lang="en-US" altLang="zh-TW" sz="2400" i="1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400" i="1" dirty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−0.541</m:t>
                        </m:r>
                      </m:e>
                    </m:d>
                    <m:r>
                      <a:rPr lang="en-US" altLang="zh-TW" sz="2400" i="1" dirty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+7×0.927=0</m:t>
                    </m:r>
                  </m:oMath>
                </a14:m>
                <a:endParaRPr lang="zh-TW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25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491946" y="3010978"/>
                <a:ext cx="5223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𝑌</m:t>
                      </m:r>
                      <m:r>
                        <a:rPr lang="en-US" altLang="zh-TW" i="1">
                          <a:latin typeface="Cambria Math"/>
                        </a:rPr>
                        <m:t>=−0.541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+0.927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+0.516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21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+1.997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946" y="3010978"/>
                <a:ext cx="5223097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086149" y="3419708"/>
                <a:ext cx="5950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−2.598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23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+0.385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31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−2.055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32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−0.661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41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+2.480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49" y="3419708"/>
                <a:ext cx="595034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090160" y="3851756"/>
                <a:ext cx="4589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−</m:t>
                      </m:r>
                      <m:r>
                        <a:rPr lang="en-US" altLang="zh-TW" i="1" dirty="0">
                          <a:latin typeface="Cambria Math"/>
                        </a:rPr>
                        <m:t>0.790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51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−0.015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52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+4.152</m:t>
                      </m:r>
                      <m:sSub>
                        <m:sSubPr>
                          <m:ctrlPr>
                            <a:rPr lang="en-US" altLang="zh-TW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53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+81.526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160" y="3851756"/>
                <a:ext cx="458920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400" dirty="0"/>
              <a:t>9.5 </a:t>
            </a:r>
            <a:r>
              <a:rPr lang="zh-TW" altLang="en-US" sz="3400" dirty="0"/>
              <a:t>用數量化</a:t>
            </a:r>
            <a:r>
              <a:rPr lang="en-US" altLang="zh-TW" sz="3400" dirty="0"/>
              <a:t>I</a:t>
            </a:r>
            <a:r>
              <a:rPr lang="zh-TW" altLang="en-US" sz="3400" dirty="0"/>
              <a:t>類猜測美女的胸圍</a:t>
            </a:r>
          </a:p>
        </p:txBody>
      </p:sp>
    </p:spTree>
    <p:extLst>
      <p:ext uri="{BB962C8B-B14F-4D97-AF65-F5344CB8AC3E}">
        <p14:creationId xmlns:p14="http://schemas.microsoft.com/office/powerpoint/2010/main" val="37062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57250" algn="just"/>
            <a:r>
              <a:rPr lang="zh-TW" altLang="en-US" dirty="0"/>
              <a:t>因此，若想知道女性的胸圍大小時，在與該美女的會話</a:t>
            </a:r>
            <a:r>
              <a:rPr lang="zh-TW" altLang="en-US" dirty="0" smtClean="0"/>
              <a:t>之中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，</a:t>
            </a:r>
            <a:r>
              <a:rPr lang="zh-TW" altLang="en-US" dirty="0"/>
              <a:t>若無其事地從項目</a:t>
            </a:r>
            <a:r>
              <a:rPr lang="en-US" altLang="zh-TW" dirty="0"/>
              <a:t>1</a:t>
            </a:r>
            <a:r>
              <a:rPr lang="zh-TW" altLang="en-US" dirty="0"/>
              <a:t>到項目</a:t>
            </a:r>
            <a:r>
              <a:rPr lang="en-US" altLang="zh-TW" dirty="0"/>
              <a:t>5</a:t>
            </a:r>
            <a:r>
              <a:rPr lang="zh-TW" altLang="en-US" dirty="0"/>
              <a:t>詢問。例如表</a:t>
            </a:r>
            <a:r>
              <a:rPr lang="en-US" altLang="zh-TW" dirty="0"/>
              <a:t>9-11</a:t>
            </a:r>
            <a:r>
              <a:rPr lang="zh-TW" altLang="en-US" dirty="0"/>
              <a:t>所示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400" dirty="0"/>
              <a:t>9.5 </a:t>
            </a:r>
            <a:r>
              <a:rPr lang="zh-TW" altLang="en-US" sz="3400" dirty="0"/>
              <a:t>用數量化</a:t>
            </a:r>
            <a:r>
              <a:rPr lang="en-US" altLang="zh-TW" sz="3400" dirty="0"/>
              <a:t>I</a:t>
            </a:r>
            <a:r>
              <a:rPr lang="zh-TW" altLang="en-US" sz="3400" dirty="0"/>
              <a:t>類猜測美女的胸圍</a:t>
            </a:r>
          </a:p>
        </p:txBody>
      </p:sp>
    </p:spTree>
    <p:extLst>
      <p:ext uri="{BB962C8B-B14F-4D97-AF65-F5344CB8AC3E}">
        <p14:creationId xmlns:p14="http://schemas.microsoft.com/office/powerpoint/2010/main" val="32860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12290" name="Picture 2" descr="C:\Users\Hsuan\Google 雲端硬碟\新頁圖書\5103簡報圖表102.1.18\5103--表\表9-11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0179"/>
            <a:ext cx="6588224" cy="322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400" dirty="0"/>
              <a:t>9.5 </a:t>
            </a:r>
            <a:r>
              <a:rPr lang="zh-TW" altLang="en-US" sz="3400" dirty="0"/>
              <a:t>用數量化</a:t>
            </a:r>
            <a:r>
              <a:rPr lang="en-US" altLang="zh-TW" sz="3400" dirty="0"/>
              <a:t>I</a:t>
            </a:r>
            <a:r>
              <a:rPr lang="zh-TW" altLang="en-US" sz="3400" dirty="0"/>
              <a:t>類猜測美女的胸圍</a:t>
            </a:r>
          </a:p>
        </p:txBody>
      </p:sp>
    </p:spTree>
    <p:extLst>
      <p:ext uri="{BB962C8B-B14F-4D97-AF65-F5344CB8AC3E}">
        <p14:creationId xmlns:p14="http://schemas.microsoft.com/office/powerpoint/2010/main" val="7320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0100" algn="just"/>
            <a:endParaRPr lang="en-US" altLang="zh-TW" dirty="0" smtClean="0"/>
          </a:p>
          <a:p>
            <a:pPr indent="800100" algn="just"/>
            <a:r>
              <a:rPr lang="zh-TW" altLang="en-US" dirty="0" smtClean="0"/>
              <a:t>從</a:t>
            </a:r>
            <a:r>
              <a:rPr lang="zh-TW" altLang="en-US" dirty="0"/>
              <a:t>項目</a:t>
            </a:r>
            <a:r>
              <a:rPr lang="en-US" altLang="zh-TW" dirty="0"/>
              <a:t>1</a:t>
            </a:r>
            <a:r>
              <a:rPr lang="zh-TW" altLang="en-US" dirty="0"/>
              <a:t>到項目</a:t>
            </a:r>
            <a:r>
              <a:rPr lang="en-US" altLang="zh-TW" dirty="0"/>
              <a:t>5</a:t>
            </a:r>
            <a:r>
              <a:rPr lang="zh-TW" altLang="en-US" dirty="0"/>
              <a:t>的對應中，即可預測該美女的胸圍大小為</a:t>
            </a:r>
            <a:r>
              <a:rPr lang="zh-TW" altLang="en-US" dirty="0" smtClean="0"/>
              <a:t>：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28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648080" y="3748970"/>
                <a:ext cx="6388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>
                          <a:latin typeface="Cambria Math"/>
                        </a:rPr>
                        <m:t>𝑌</m:t>
                      </m:r>
                      <m:r>
                        <a:rPr lang="en-US" altLang="zh-TW" sz="2000" i="1" dirty="0">
                          <a:latin typeface="Cambria Math"/>
                        </a:rPr>
                        <m:t>=−0.541+1.997+0. 385+2.480−0.790+81.526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080" y="3748970"/>
                <a:ext cx="6388416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939752" y="4325034"/>
                <a:ext cx="12722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Cambria Math"/>
                      </a:rPr>
                      <m:t>=85.057</m:t>
                    </m:r>
                  </m:oMath>
                </a14:m>
                <a:r>
                  <a:rPr lang="zh-TW" altLang="en-US" sz="2000" dirty="0"/>
                  <a:t> </a:t>
                </a: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752" y="4325034"/>
                <a:ext cx="127220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400" dirty="0"/>
              <a:t>9.5 </a:t>
            </a:r>
            <a:r>
              <a:rPr lang="zh-TW" altLang="en-US" sz="3400" dirty="0"/>
              <a:t>用數量化</a:t>
            </a:r>
            <a:r>
              <a:rPr lang="en-US" altLang="zh-TW" sz="3400" dirty="0"/>
              <a:t>I</a:t>
            </a:r>
            <a:r>
              <a:rPr lang="zh-TW" altLang="en-US" sz="3400" dirty="0"/>
              <a:t>類猜測美女的胸圍</a:t>
            </a:r>
          </a:p>
        </p:txBody>
      </p:sp>
    </p:spTree>
    <p:extLst>
      <p:ext uri="{BB962C8B-B14F-4D97-AF65-F5344CB8AC3E}">
        <p14:creationId xmlns:p14="http://schemas.microsoft.com/office/powerpoint/2010/main" val="28094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 anchor="ctr"/>
              <a:lstStyle/>
              <a:p>
                <a:pPr indent="800100"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TW" altLang="en-US" dirty="0"/>
                  <a:t>預測是否胡謅，只要觀察相關係數</a:t>
                </a:r>
                <a:r>
                  <a:rPr lang="en-US" altLang="zh-TW" dirty="0"/>
                  <a:t>R</a:t>
                </a:r>
                <a:r>
                  <a:rPr lang="zh-TW" altLang="en-US" dirty="0"/>
                  <a:t>即可</a:t>
                </a:r>
                <a:r>
                  <a:rPr lang="zh-TW" altLang="en-US" dirty="0" smtClean="0"/>
                  <a:t>。</a:t>
                </a:r>
                <a:endParaRPr lang="en-US" altLang="zh-TW" dirty="0" smtClean="0"/>
              </a:p>
              <a:p>
                <a:pPr indent="800100" algn="just">
                  <a:lnSpc>
                    <a:spcPct val="100000"/>
                  </a:lnSpc>
                  <a:spcBef>
                    <a:spcPts val="0"/>
                  </a:spcBef>
                </a:pPr>
                <a:endParaRPr lang="en-US" altLang="zh-TW" dirty="0"/>
              </a:p>
              <a:p>
                <a:pPr indent="800100" algn="just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dirty="0">
                          <a:latin typeface="Cambria Math"/>
                        </a:rPr>
                        <m:t>𝑅</m:t>
                      </m:r>
                      <m:r>
                        <a:rPr lang="en-US" altLang="zh-TW" dirty="0">
                          <a:latin typeface="Cambria Math"/>
                        </a:rPr>
                        <m:t>=0.8021</m:t>
                      </m:r>
                    </m:oMath>
                  </m:oMathPara>
                </a14:m>
                <a:endParaRPr lang="en-US" altLang="zh-TW" dirty="0" smtClean="0"/>
              </a:p>
              <a:p>
                <a:pPr indent="800100" algn="just">
                  <a:lnSpc>
                    <a:spcPct val="100000"/>
                  </a:lnSpc>
                  <a:spcBef>
                    <a:spcPts val="0"/>
                  </a:spcBef>
                </a:pPr>
                <a:endParaRPr lang="en-US" altLang="zh-TW" dirty="0"/>
              </a:p>
              <a:p>
                <a:pPr indent="800100"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zh-TW" altLang="en-US" dirty="0"/>
                  <a:t>相關係數</a:t>
                </a:r>
                <a:r>
                  <a:rPr lang="en-US" altLang="zh-TW" dirty="0"/>
                  <a:t>R</a:t>
                </a:r>
                <a:r>
                  <a:rPr lang="zh-TW" altLang="en-US" dirty="0"/>
                  <a:t>因接近</a:t>
                </a:r>
                <a:r>
                  <a:rPr lang="en-US" altLang="zh-TW" dirty="0"/>
                  <a:t>1</a:t>
                </a:r>
                <a:r>
                  <a:rPr lang="zh-TW" altLang="en-US" dirty="0"/>
                  <a:t>，故可認為非常的契合</a:t>
                </a:r>
                <a:r>
                  <a:rPr lang="zh-TW" altLang="en-US" dirty="0" smtClean="0"/>
                  <a:t>。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29" r="-24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444208" cy="1143000"/>
          </a:xfrm>
        </p:spPr>
        <p:txBody>
          <a:bodyPr/>
          <a:lstStyle/>
          <a:p>
            <a:r>
              <a:rPr lang="en-US" altLang="zh-TW" sz="3400" dirty="0"/>
              <a:t>9.5 </a:t>
            </a:r>
            <a:r>
              <a:rPr lang="zh-TW" altLang="en-US" sz="3400" dirty="0"/>
              <a:t>用數量化</a:t>
            </a:r>
            <a:r>
              <a:rPr lang="en-US" altLang="zh-TW" sz="3400" dirty="0"/>
              <a:t>I</a:t>
            </a:r>
            <a:r>
              <a:rPr lang="zh-TW" altLang="en-US" sz="3400" dirty="0"/>
              <a:t>類猜測美女的胸圍</a:t>
            </a:r>
          </a:p>
        </p:txBody>
      </p:sp>
    </p:spTree>
    <p:extLst>
      <p:ext uri="{BB962C8B-B14F-4D97-AF65-F5344CB8AC3E}">
        <p14:creationId xmlns:p14="http://schemas.microsoft.com/office/powerpoint/2010/main" val="243105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9.1 </a:t>
            </a:r>
            <a:r>
              <a:rPr lang="zh-TW" altLang="en-US" dirty="0"/>
              <a:t>何謂數量化理論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95350" algn="just"/>
            <a:r>
              <a:rPr lang="zh-TW" altLang="en-US" dirty="0"/>
              <a:t>所謂外在基準是指特性值，以複迴歸分析而言相當於目的變數，或以判別分析而言相當於各群體。</a:t>
            </a:r>
            <a:endParaRPr lang="en-US" altLang="zh-TW" dirty="0"/>
          </a:p>
          <a:p>
            <a:pPr indent="895350" algn="just"/>
            <a:r>
              <a:rPr lang="zh-TW" altLang="en-US" dirty="0"/>
              <a:t> 所謂項目</a:t>
            </a:r>
            <a:r>
              <a:rPr lang="en-US" altLang="zh-TW" dirty="0"/>
              <a:t>(item)</a:t>
            </a:r>
            <a:r>
              <a:rPr lang="zh-TW" altLang="en-US" dirty="0"/>
              <a:t>即為意見調查所提出的問項，而類別</a:t>
            </a:r>
            <a:r>
              <a:rPr lang="en-US" altLang="zh-TW" dirty="0"/>
              <a:t>(category)</a:t>
            </a:r>
            <a:r>
              <a:rPr lang="zh-TW" altLang="en-US" dirty="0"/>
              <a:t>可思考成是它的回答。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0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9.2</a:t>
            </a:r>
            <a:r>
              <a:rPr lang="zh-TW" altLang="en-US" dirty="0"/>
              <a:t> 有助於預測的數量化</a:t>
            </a:r>
            <a:r>
              <a:rPr lang="en-US" altLang="zh-TW" dirty="0"/>
              <a:t>I</a:t>
            </a:r>
            <a:r>
              <a:rPr lang="zh-TW" altLang="en-US" dirty="0"/>
              <a:t>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57250" algn="just"/>
            <a:r>
              <a:rPr lang="zh-TW" altLang="en-US" dirty="0"/>
              <a:t>數量化</a:t>
            </a:r>
            <a:r>
              <a:rPr lang="en-US" altLang="zh-TW" dirty="0"/>
              <a:t>I</a:t>
            </a:r>
            <a:r>
              <a:rPr lang="zh-TW" altLang="en-US" dirty="0"/>
              <a:t>類是從質性資料來預測或說明被測量的外在基準的一種方法，以下以具體的例子來觀察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9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9.2.1 </a:t>
            </a:r>
            <a:r>
              <a:rPr lang="zh-TW" altLang="en-US" dirty="0"/>
              <a:t>數量化</a:t>
            </a:r>
            <a:r>
              <a:rPr lang="en-US" altLang="zh-TW" dirty="0"/>
              <a:t>I</a:t>
            </a:r>
            <a:r>
              <a:rPr lang="zh-TW" altLang="en-US" dirty="0"/>
              <a:t>類的</a:t>
            </a:r>
            <a:r>
              <a:rPr lang="zh-TW" altLang="en-US" dirty="0" smtClean="0"/>
              <a:t>例子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800100" algn="just">
              <a:tabLst>
                <a:tab pos="800100" algn="l"/>
              </a:tabLst>
            </a:pPr>
            <a:r>
              <a:rPr lang="zh-TW" altLang="en-US" dirty="0"/>
              <a:t>對</a:t>
            </a:r>
            <a:r>
              <a:rPr lang="en-US" altLang="zh-TW" dirty="0"/>
              <a:t>T</a:t>
            </a:r>
            <a:r>
              <a:rPr lang="zh-TW" altLang="en-US" dirty="0"/>
              <a:t>大的六位女生，進行如表</a:t>
            </a:r>
            <a:r>
              <a:rPr lang="en-US" altLang="zh-TW" dirty="0"/>
              <a:t>9-3</a:t>
            </a:r>
            <a:r>
              <a:rPr lang="zh-TW" altLang="en-US" dirty="0"/>
              <a:t>的意見調查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1026" name="Picture 2" descr="C:\Users\Hsuan\Google 雲端硬碟\新頁圖書\5103簡報圖表102.1.18\5103--表\表9-3 拷貝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4311948" cy="388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1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9.2.1 </a:t>
            </a:r>
            <a:r>
              <a:rPr lang="zh-TW" altLang="en-US" dirty="0"/>
              <a:t>數量化</a:t>
            </a:r>
            <a:r>
              <a:rPr lang="en-US" altLang="zh-TW" dirty="0"/>
              <a:t>I</a:t>
            </a:r>
            <a:r>
              <a:rPr lang="zh-TW" altLang="en-US" dirty="0"/>
              <a:t>類的</a:t>
            </a:r>
            <a:r>
              <a:rPr lang="zh-TW" altLang="en-US" dirty="0" smtClean="0"/>
              <a:t>例子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876300" algn="just">
              <a:spcBef>
                <a:spcPts val="0"/>
              </a:spcBef>
            </a:pPr>
            <a:r>
              <a:rPr lang="zh-TW" altLang="en-US" dirty="0"/>
              <a:t>調查表之目的是調查「蔬菜與蛋白質的喜歡與否和女大生之體重的關係。」因此，項目為「蔬菜與蛋白質」；外在基準為「女大學生的體重」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8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9.2.1 </a:t>
            </a:r>
            <a:r>
              <a:rPr lang="zh-TW" altLang="en-US" dirty="0"/>
              <a:t>數量化</a:t>
            </a:r>
            <a:r>
              <a:rPr lang="en-US" altLang="zh-TW" dirty="0"/>
              <a:t>I</a:t>
            </a:r>
            <a:r>
              <a:rPr lang="zh-TW" altLang="en-US" dirty="0"/>
              <a:t>類的例子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76300" algn="just">
              <a:tabLst>
                <a:tab pos="895350" algn="l"/>
              </a:tabLst>
            </a:pPr>
            <a:r>
              <a:rPr lang="zh-TW" altLang="en-US" dirty="0"/>
              <a:t>解說前須說明，在實際的意見調查表上，不論是項目數或是受試者的人數皆不少，但為簡化說明，乃減少其項目數來說明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2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9.2.1 </a:t>
            </a:r>
            <a:r>
              <a:rPr lang="zh-TW" altLang="en-US" dirty="0"/>
              <a:t>數量化</a:t>
            </a:r>
            <a:r>
              <a:rPr lang="en-US" altLang="zh-TW" dirty="0"/>
              <a:t>I</a:t>
            </a:r>
            <a:r>
              <a:rPr lang="zh-TW" altLang="en-US" dirty="0"/>
              <a:t>類的例子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628650" algn="just"/>
            <a:r>
              <a:rPr lang="zh-TW" altLang="en-US" dirty="0"/>
              <a:t>表</a:t>
            </a:r>
            <a:r>
              <a:rPr lang="en-US" altLang="zh-TW" dirty="0"/>
              <a:t>9-3</a:t>
            </a:r>
            <a:r>
              <a:rPr lang="zh-TW" altLang="en-US" dirty="0"/>
              <a:t>意見調查的結果，即為如表</a:t>
            </a:r>
            <a:r>
              <a:rPr lang="en-US" altLang="zh-TW" dirty="0"/>
              <a:t>9-4</a:t>
            </a:r>
            <a:r>
              <a:rPr lang="zh-TW" altLang="en-US" dirty="0"/>
              <a:t>所示</a:t>
            </a:r>
            <a:r>
              <a:rPr lang="zh-TW" altLang="en-US" dirty="0" smtClean="0"/>
              <a:t>：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2050" name="Picture 2" descr="C:\Users\Hsuan\Google 雲端硬碟\新頁圖書\5103簡報圖表102.1.18\5103--表\表9-4 拷貝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511100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8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9.2.1 </a:t>
            </a:r>
            <a:r>
              <a:rPr lang="zh-TW" altLang="en-US" dirty="0"/>
              <a:t>數量化</a:t>
            </a:r>
            <a:r>
              <a:rPr lang="en-US" altLang="zh-TW" dirty="0"/>
              <a:t>I</a:t>
            </a:r>
            <a:r>
              <a:rPr lang="zh-TW" altLang="en-US" dirty="0"/>
              <a:t>類的例子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indent="857250" algn="just"/>
            <a:r>
              <a:rPr lang="zh-TW" altLang="en-US" dirty="0"/>
              <a:t>從質性資料以數量的方式來預測或說明被測量的外在基準，在表</a:t>
            </a:r>
            <a:r>
              <a:rPr lang="en-US" altLang="zh-TW" dirty="0"/>
              <a:t>9-4</a:t>
            </a:r>
            <a:r>
              <a:rPr lang="zh-TW" altLang="en-US" dirty="0"/>
              <a:t>的</a:t>
            </a:r>
            <a:r>
              <a:rPr lang="zh-TW" altLang="en-US" dirty="0" smtClean="0"/>
              <a:t>資料裡，</a:t>
            </a:r>
            <a:r>
              <a:rPr lang="zh-TW" altLang="en-US" dirty="0"/>
              <a:t>即為從蔬菜與蛋白質的喜好來預測女大學生的體重，或調查蔬菜與蛋白質脂中的哪一項目比較會影響體重。因此，只要找出表</a:t>
            </a:r>
            <a:r>
              <a:rPr lang="en-US" altLang="zh-TW" dirty="0"/>
              <a:t>9-5</a:t>
            </a:r>
            <a:r>
              <a:rPr lang="zh-TW" altLang="en-US" dirty="0"/>
              <a:t>之關係即可</a:t>
            </a:r>
            <a:r>
              <a:rPr lang="zh-TW" altLang="en-US" dirty="0" smtClean="0"/>
              <a:t>。</a:t>
            </a: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多變量分析 導論與應用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D909-9AA4-4206-A13B-0B2952A9609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2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自訂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BCBFF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1322</Words>
  <Application>Microsoft Office PowerPoint</Application>
  <PresentationFormat>如螢幕大小 (4:3)</PresentationFormat>
  <Paragraphs>150</Paragraphs>
  <Slides>29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2" baseType="lpstr">
      <vt:lpstr>Office 佈景主題</vt:lpstr>
      <vt:lpstr>自訂設計</vt:lpstr>
      <vt:lpstr>Equation</vt:lpstr>
      <vt:lpstr>PowerPoint 簡報</vt:lpstr>
      <vt:lpstr>9.1 何謂數量化理論</vt:lpstr>
      <vt:lpstr>9.1 何謂數量化理論</vt:lpstr>
      <vt:lpstr>9.2 有助於預測的數量化I類</vt:lpstr>
      <vt:lpstr>9.2.1 數量化I類的例子</vt:lpstr>
      <vt:lpstr>9.2.1 數量化I類的例子</vt:lpstr>
      <vt:lpstr>9.2.1 數量化I類的例子</vt:lpstr>
      <vt:lpstr>9.2.1 數量化I類的例子</vt:lpstr>
      <vt:lpstr>9.2.1 數量化I類的例子</vt:lpstr>
      <vt:lpstr>9.2.1 數量化I類的例子</vt:lpstr>
      <vt:lpstr>9.3.1 預測式與類別分數</vt:lpstr>
      <vt:lpstr>9.3.1 預測式與類別分數</vt:lpstr>
      <vt:lpstr>9.3.2 類別分數的求法</vt:lpstr>
      <vt:lpstr>9.4.1 類別分數的基準化</vt:lpstr>
      <vt:lpstr>9.4.2 解讀基準化後的類別分數</vt:lpstr>
      <vt:lpstr>9.5 用數量化I類猜測美女的胸圍</vt:lpstr>
      <vt:lpstr>9.5 用數量化I類猜測美女的胸圍</vt:lpstr>
      <vt:lpstr>9.5 用數量化I類猜測美女的胸圍</vt:lpstr>
      <vt:lpstr>PowerPoint 簡報</vt:lpstr>
      <vt:lpstr>9.5 用數量化I類猜測美女的胸圍</vt:lpstr>
      <vt:lpstr>9.5 用數量化I類猜測美女的胸圍</vt:lpstr>
      <vt:lpstr>9.5 用數量化I類猜測美女的胸圍</vt:lpstr>
      <vt:lpstr>9.5 用數量化I類猜測美女的胸圍</vt:lpstr>
      <vt:lpstr>PowerPoint 簡報</vt:lpstr>
      <vt:lpstr>9.5 用數量化I類猜測美女的胸圍</vt:lpstr>
      <vt:lpstr>9.5 用數量化I類猜測美女的胸圍</vt:lpstr>
      <vt:lpstr>9.5 用數量化I類猜測美女的胸圍</vt:lpstr>
      <vt:lpstr>9.5 用數量化I類猜測美女的胸圍</vt:lpstr>
      <vt:lpstr>9.5 用數量化I類猜測美女的胸圍</vt:lpstr>
    </vt:vector>
  </TitlesOfParts>
  <Company>Senao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李若璿</dc:creator>
  <cp:lastModifiedBy>Zoe</cp:lastModifiedBy>
  <cp:revision>27</cp:revision>
  <dcterms:created xsi:type="dcterms:W3CDTF">2012-12-27T06:18:49Z</dcterms:created>
  <dcterms:modified xsi:type="dcterms:W3CDTF">2013-01-29T13:05:40Z</dcterms:modified>
</cp:coreProperties>
</file>