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61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t>2013/1/28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4872-07CD-4403-B4E6-C0D9D8F2BF6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slide" Target="../slides/slide57.xml"/><Relationship Id="rId5" Type="http://schemas.microsoft.com/office/2007/relationships/hdphoto" Target="../media/hdphoto1.wdp"/><Relationship Id="rId10" Type="http://schemas.openxmlformats.org/officeDocument/2006/relationships/slide" Target="../slides/slide54.xml"/><Relationship Id="rId4" Type="http://schemas.openxmlformats.org/officeDocument/2006/relationships/image" Target="../media/image2.jpeg"/><Relationship Id="rId9" Type="http://schemas.openxmlformats.org/officeDocument/2006/relationships/slide" Target="../slides/slide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1984191"/>
            <a:ext cx="2408032" cy="2308905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95360" y="6478898"/>
            <a:ext cx="531313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0" y="2132856"/>
            <a:ext cx="2504212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17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8.1 </a:t>
            </a:r>
            <a:r>
              <a:rPr lang="zh-TW" altLang="en-US" sz="17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相似與不相似</a:t>
            </a:r>
            <a:endParaRPr lang="en-US" altLang="zh-TW" sz="17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7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8.2 </a:t>
            </a:r>
            <a:r>
              <a:rPr lang="zh-TW" altLang="en-US" sz="17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群間距離的決定方法</a:t>
            </a:r>
            <a:endParaRPr lang="en-US" altLang="zh-TW" sz="17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7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8.3</a:t>
            </a:r>
            <a:r>
              <a:rPr lang="zh-TW" altLang="en-US" sz="17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 </a:t>
            </a:r>
            <a:r>
              <a:rPr lang="zh-TW" altLang="en-US" sz="17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集群分析的步驟</a:t>
            </a:r>
            <a:endParaRPr lang="en-US" altLang="zh-TW" sz="17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7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8.4 </a:t>
            </a:r>
            <a:r>
              <a:rPr lang="zh-TW" altLang="en-US" sz="17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樹形圖的用法</a:t>
            </a:r>
            <a:endParaRPr lang="en-US" altLang="zh-TW" sz="17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7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8.5 </a:t>
            </a:r>
            <a:r>
              <a:rPr lang="zh-TW" altLang="en-US" sz="17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集群分析的</a:t>
            </a:r>
            <a:r>
              <a:rPr lang="zh-TW" altLang="en-US" sz="17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實踐</a:t>
            </a:r>
            <a:endParaRPr lang="en-US" altLang="zh-TW" sz="17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CH8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集群分析導讀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2708920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8.1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相似與不相似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8.2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群間距離的決定方法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8.3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集群分析的步驟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8.4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樹形圖的用法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8.5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集群分析的實踐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00100" algn="just"/>
            <a:r>
              <a:rPr lang="zh-TW" altLang="en-US" dirty="0"/>
              <a:t>在群</a:t>
            </a:r>
            <a:r>
              <a:rPr lang="en-US" altLang="zh-TW" dirty="0"/>
              <a:t>A</a:t>
            </a:r>
            <a:r>
              <a:rPr lang="zh-TW" altLang="en-US" dirty="0"/>
              <a:t>與群</a:t>
            </a:r>
            <a:r>
              <a:rPr lang="en-US" altLang="zh-TW" dirty="0"/>
              <a:t>B</a:t>
            </a:r>
            <a:r>
              <a:rPr lang="zh-TW" altLang="en-US" dirty="0"/>
              <a:t>之間，要選擇哪一個個體測量才好呢？</a:t>
            </a:r>
            <a:endParaRPr lang="en-US" altLang="zh-TW" dirty="0"/>
          </a:p>
          <a:p>
            <a:pPr indent="800100" algn="just"/>
            <a:r>
              <a:rPr lang="zh-TW" altLang="en-US" dirty="0"/>
              <a:t> 事實上，在「決定兩個群體間之距離</a:t>
            </a:r>
            <a:r>
              <a:rPr lang="en-US" altLang="zh-TW" dirty="0"/>
              <a:t>D</a:t>
            </a:r>
            <a:r>
              <a:rPr lang="zh-TW" altLang="en-US" dirty="0"/>
              <a:t>的方法」中，有許多是為人所熟知的。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0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600200"/>
            <a:ext cx="6264696" cy="470912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主要的方法如下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sz="1800" dirty="0"/>
          </a:p>
          <a:p>
            <a:pPr marL="850392" lvl="1" indent="-457200">
              <a:lnSpc>
                <a:spcPct val="12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solidFill>
                  <a:schemeClr val="tx2"/>
                </a:solidFill>
              </a:rPr>
              <a:t>最短距離法．最近鄰</a:t>
            </a:r>
            <a:r>
              <a:rPr lang="zh-TW" altLang="en-US" dirty="0" smtClean="0">
                <a:solidFill>
                  <a:schemeClr val="tx2"/>
                </a:solidFill>
              </a:rPr>
              <a:t>法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nearest-neighbor method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zh-TW" altLang="en-US" dirty="0">
              <a:solidFill>
                <a:schemeClr val="tx2"/>
              </a:solidFill>
            </a:endParaRPr>
          </a:p>
          <a:p>
            <a:pPr marL="850392" lvl="1" indent="-457200">
              <a:lnSpc>
                <a:spcPct val="12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solidFill>
                  <a:schemeClr val="tx2"/>
                </a:solidFill>
              </a:rPr>
              <a:t>最長距離法．最遠鄰</a:t>
            </a:r>
            <a:r>
              <a:rPr lang="zh-TW" altLang="en-US" dirty="0" smtClean="0">
                <a:solidFill>
                  <a:schemeClr val="tx2"/>
                </a:solidFill>
              </a:rPr>
              <a:t>法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furthest-neighbor method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zh-TW" altLang="en-US" dirty="0">
              <a:solidFill>
                <a:schemeClr val="tx2"/>
              </a:solidFill>
            </a:endParaRPr>
          </a:p>
          <a:p>
            <a:pPr marL="850392" lvl="1" indent="-457200">
              <a:lnSpc>
                <a:spcPct val="12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dirty="0">
                <a:solidFill>
                  <a:schemeClr val="tx2"/>
                </a:solidFill>
              </a:rPr>
              <a:t>群體平均</a:t>
            </a:r>
            <a:r>
              <a:rPr lang="zh-TW" altLang="en-US" dirty="0" smtClean="0">
                <a:solidFill>
                  <a:schemeClr val="tx2"/>
                </a:solidFill>
              </a:rPr>
              <a:t>法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group </a:t>
            </a:r>
            <a:r>
              <a:rPr lang="en-US" altLang="zh-TW" dirty="0">
                <a:solidFill>
                  <a:schemeClr val="tx2"/>
                </a:solidFill>
                <a:cs typeface="Times New Roman" pitchFamily="18" charset="0"/>
              </a:rPr>
              <a:t>average 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method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5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1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/>
              <a:t>主要的方法如下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 marL="0" lvl="1">
              <a:lnSpc>
                <a:spcPct val="120000"/>
              </a:lnSpc>
              <a:spcBef>
                <a:spcPts val="600"/>
              </a:spcBef>
            </a:pPr>
            <a:endParaRPr lang="en-US" altLang="zh-TW" sz="1800" dirty="0"/>
          </a:p>
          <a:p>
            <a:pPr marL="850392" lvl="1" indent="-457200">
              <a:lnSpc>
                <a:spcPct val="120000"/>
              </a:lnSpc>
              <a:spcBef>
                <a:spcPts val="600"/>
              </a:spcBef>
              <a:buClrTx/>
              <a:buFont typeface="+mj-lt"/>
              <a:buAutoNum type="arabicPeriod" startAt="4"/>
            </a:pPr>
            <a:r>
              <a:rPr lang="zh-TW" altLang="en-US" dirty="0" smtClean="0">
                <a:solidFill>
                  <a:schemeClr val="tx2"/>
                </a:solidFill>
              </a:rPr>
              <a:t>中位數法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median method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zh-TW" altLang="en-US" dirty="0">
              <a:solidFill>
                <a:schemeClr val="tx2"/>
              </a:solidFill>
            </a:endParaRP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ClrTx/>
              <a:buFont typeface="+mj-lt"/>
              <a:buAutoNum type="arabicPeriod" startAt="4"/>
            </a:pPr>
            <a:r>
              <a:rPr lang="zh-TW" altLang="nl-NL" dirty="0">
                <a:solidFill>
                  <a:schemeClr val="tx2"/>
                </a:solidFill>
              </a:rPr>
              <a:t>重心</a:t>
            </a:r>
            <a:r>
              <a:rPr lang="zh-TW" altLang="nl-NL" dirty="0" smtClean="0">
                <a:solidFill>
                  <a:schemeClr val="tx2"/>
                </a:solidFill>
              </a:rPr>
              <a:t>法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nl-NL" altLang="zh-TW" dirty="0" smtClean="0">
                <a:solidFill>
                  <a:schemeClr val="tx2"/>
                </a:solidFill>
                <a:cs typeface="Times New Roman" pitchFamily="18" charset="0"/>
              </a:rPr>
              <a:t>centroid method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zh-TW" altLang="nl-NL" dirty="0">
              <a:solidFill>
                <a:schemeClr val="tx2"/>
              </a:solidFill>
            </a:endParaRP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ClrTx/>
              <a:buFont typeface="+mj-lt"/>
              <a:buAutoNum type="arabicPeriod" startAt="4"/>
            </a:pPr>
            <a:r>
              <a:rPr lang="zh-TW" altLang="en-US" dirty="0">
                <a:solidFill>
                  <a:schemeClr val="tx2"/>
                </a:solidFill>
              </a:rPr>
              <a:t>華德</a:t>
            </a:r>
            <a:r>
              <a:rPr lang="zh-TW" altLang="en-US" dirty="0" smtClean="0">
                <a:solidFill>
                  <a:schemeClr val="tx2"/>
                </a:solidFill>
              </a:rPr>
              <a:t>法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Ward method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3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0100" algn="just"/>
            <a:r>
              <a:rPr lang="zh-TW" altLang="en-US" dirty="0"/>
              <a:t>利用最短距離法定義群體間的距離，是指群</a:t>
            </a:r>
            <a:r>
              <a:rPr lang="en-US" altLang="zh-TW" dirty="0"/>
              <a:t>A</a:t>
            </a:r>
            <a:r>
              <a:rPr lang="zh-TW" altLang="en-US" dirty="0"/>
              <a:t>的個體與群</a:t>
            </a:r>
            <a:r>
              <a:rPr lang="en-US" altLang="zh-TW" dirty="0"/>
              <a:t>B</a:t>
            </a:r>
            <a:r>
              <a:rPr lang="zh-TW" altLang="en-US" dirty="0"/>
              <a:t>之</a:t>
            </a:r>
            <a:r>
              <a:rPr lang="zh-TW" altLang="en-US" dirty="0"/>
              <a:t>個體的所有組合求出距離，其定義為如</a:t>
            </a:r>
            <a:r>
              <a:rPr lang="en-US" altLang="zh-TW" dirty="0"/>
              <a:t>(8.2)</a:t>
            </a:r>
            <a:r>
              <a:rPr lang="zh-TW" altLang="en-US" dirty="0"/>
              <a:t>式所示：</a:t>
            </a:r>
            <a:endParaRPr lang="en-US" altLang="zh-TW" dirty="0"/>
          </a:p>
          <a:p>
            <a:endParaRPr lang="en-US" altLang="zh-TW" dirty="0"/>
          </a:p>
          <a:p>
            <a:pPr algn="ctr"/>
            <a:r>
              <a:rPr lang="zh-TW" altLang="en-US" sz="2800" dirty="0"/>
              <a:t>最短距離＝二個群</a:t>
            </a:r>
            <a:r>
              <a:rPr lang="en-US" altLang="zh-TW" sz="2800" dirty="0"/>
              <a:t>A</a:t>
            </a:r>
            <a:r>
              <a:rPr lang="zh-TW" altLang="en-US" sz="2800" dirty="0"/>
              <a:t>、</a:t>
            </a:r>
            <a:r>
              <a:rPr lang="en-US" altLang="zh-TW" sz="2800" dirty="0"/>
              <a:t>B</a:t>
            </a:r>
            <a:r>
              <a:rPr lang="zh-TW" altLang="en-US" sz="2800" dirty="0"/>
              <a:t>之間的距離</a:t>
            </a:r>
            <a:r>
              <a:rPr lang="en-US" altLang="zh-TW" sz="2800" dirty="0"/>
              <a:t>D </a:t>
            </a:r>
          </a:p>
          <a:p>
            <a:pPr algn="r"/>
            <a:r>
              <a:rPr lang="en-US" altLang="zh-TW" sz="2500" dirty="0"/>
              <a:t>(8.2)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7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122" name="Picture 2" descr="C:\Users\Hsuan\Google 雲端硬碟\新頁圖書\5103簡報圖表102.1.18\5103--圖\8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12816"/>
            <a:ext cx="5511551" cy="23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195427" y="51571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8-5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最短距離法</a:t>
            </a:r>
          </a:p>
        </p:txBody>
      </p:sp>
    </p:spTree>
    <p:extLst>
      <p:ext uri="{BB962C8B-B14F-4D97-AF65-F5344CB8AC3E}">
        <p14:creationId xmlns:p14="http://schemas.microsoft.com/office/powerpoint/2010/main" val="41679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8.2.2 </a:t>
            </a:r>
            <a:r>
              <a:rPr lang="zh-TW" altLang="en-US" dirty="0"/>
              <a:t>最長距離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38200" algn="just"/>
            <a:r>
              <a:rPr lang="zh-TW" altLang="en-US" dirty="0"/>
              <a:t>利用最長距離法定義群體間之距離，是指群</a:t>
            </a:r>
            <a:r>
              <a:rPr lang="en-US" altLang="zh-TW" dirty="0"/>
              <a:t>A</a:t>
            </a:r>
            <a:r>
              <a:rPr lang="zh-TW" altLang="en-US" dirty="0"/>
              <a:t>的個體與群</a:t>
            </a:r>
            <a:r>
              <a:rPr lang="en-US" altLang="zh-TW" dirty="0"/>
              <a:t>B</a:t>
            </a:r>
            <a:r>
              <a:rPr lang="zh-TW" altLang="en-US" dirty="0"/>
              <a:t>之個體的所有組合求出距離，其定義為如</a:t>
            </a:r>
            <a:r>
              <a:rPr lang="en-US" altLang="zh-TW" dirty="0"/>
              <a:t>(8.3)</a:t>
            </a:r>
            <a:r>
              <a:rPr lang="zh-TW" altLang="en-US" dirty="0"/>
              <a:t>式所示：</a:t>
            </a:r>
            <a:endParaRPr lang="en-US" altLang="zh-TW" dirty="0"/>
          </a:p>
          <a:p>
            <a:endParaRPr lang="en-US" altLang="zh-TW" dirty="0"/>
          </a:p>
          <a:p>
            <a:pPr algn="ctr"/>
            <a:r>
              <a:rPr lang="zh-TW" altLang="en-US" sz="3000" dirty="0"/>
              <a:t>最長距離＝二個群</a:t>
            </a:r>
            <a:r>
              <a:rPr lang="en-US" altLang="zh-TW" sz="3000" dirty="0"/>
              <a:t>A</a:t>
            </a:r>
            <a:r>
              <a:rPr lang="zh-TW" altLang="en-US" sz="3000" dirty="0"/>
              <a:t>、</a:t>
            </a:r>
            <a:r>
              <a:rPr lang="en-US" altLang="zh-TW" sz="3000" dirty="0"/>
              <a:t>B</a:t>
            </a:r>
            <a:r>
              <a:rPr lang="zh-TW" altLang="en-US" sz="3000" dirty="0"/>
              <a:t>間之距離</a:t>
            </a:r>
            <a:r>
              <a:rPr lang="en-US" altLang="zh-TW" sz="3000" dirty="0"/>
              <a:t>D </a:t>
            </a:r>
          </a:p>
          <a:p>
            <a:pPr algn="r"/>
            <a:r>
              <a:rPr lang="en-US" altLang="zh-TW" sz="2500" dirty="0"/>
              <a:t>(8.3)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8.2.2 </a:t>
            </a:r>
            <a:r>
              <a:rPr lang="zh-TW" altLang="en-US" dirty="0"/>
              <a:t>最長距離法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146" name="Picture 2" descr="C:\Users\Hsuan\Google 雲端硬碟\新頁圖書\5103簡報圖表102.1.18\5103--圖\8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5557291" cy="23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50345" y="49476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8-7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最長距離法</a:t>
            </a:r>
          </a:p>
        </p:txBody>
      </p:sp>
    </p:spTree>
    <p:extLst>
      <p:ext uri="{BB962C8B-B14F-4D97-AF65-F5344CB8AC3E}">
        <p14:creationId xmlns:p14="http://schemas.microsoft.com/office/powerpoint/2010/main" val="14058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8.2.3 </a:t>
            </a:r>
            <a:r>
              <a:rPr lang="zh-TW" altLang="en-US" dirty="0"/>
              <a:t>群平均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19150" algn="just"/>
                <a:r>
                  <a:rPr lang="zh-TW" altLang="en-US" dirty="0"/>
                  <a:t>利用群平均</a:t>
                </a:r>
                <a:r>
                  <a:rPr lang="zh-TW" altLang="en-US" dirty="0"/>
                  <a:t>法定義群間之距離，是指群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的個體與群</a:t>
                </a:r>
                <a:r>
                  <a:rPr lang="en-US" altLang="zh-TW" dirty="0"/>
                  <a:t>B</a:t>
                </a:r>
                <a:r>
                  <a:rPr lang="zh-TW" altLang="en-US" dirty="0"/>
                  <a:t>之個體的所有組合求出距離，其定義為如</a:t>
                </a:r>
                <a:r>
                  <a:rPr lang="en-US" altLang="zh-TW" dirty="0"/>
                  <a:t>(8.4)</a:t>
                </a:r>
                <a:r>
                  <a:rPr lang="zh-TW" altLang="en-US" dirty="0"/>
                  <a:t>式所示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  <a:p>
                <a:pPr indent="819150" algn="just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TW" altLang="en-US" sz="2400" dirty="0">
                    <a:solidFill>
                      <a:schemeClr val="tx1"/>
                    </a:solidFill>
                  </a:rPr>
                  <a:t>其距離的平均值＝二個群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之間的距離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algn="r"/>
                <a:r>
                  <a:rPr lang="en-US" altLang="zh-TW" sz="2500" dirty="0">
                    <a:solidFill>
                      <a:schemeClr val="tx1"/>
                    </a:solidFill>
                  </a:rPr>
                  <a:t> (8.4</a:t>
                </a:r>
                <a:r>
                  <a:rPr lang="en-US" altLang="zh-TW" sz="2500" dirty="0" smtClean="0">
                    <a:solidFill>
                      <a:schemeClr val="tx1"/>
                    </a:solidFill>
                  </a:rPr>
                  <a:t>)</a:t>
                </a:r>
                <a:endParaRPr lang="en-US" altLang="zh-TW" sz="2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8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8.2.3 </a:t>
            </a:r>
            <a:r>
              <a:rPr lang="zh-TW" altLang="en-US" dirty="0"/>
              <a:t>群平均法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170" name="Picture 2" descr="C:\Users\Hsuan\Google 雲端硬碟\新頁圖書\5103簡報圖表102.1.18\5103--圖\8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82912"/>
            <a:ext cx="5815245" cy="23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527294" y="511373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8-8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群體平均法</a:t>
            </a:r>
          </a:p>
        </p:txBody>
      </p:sp>
    </p:spTree>
    <p:extLst>
      <p:ext uri="{BB962C8B-B14F-4D97-AF65-F5344CB8AC3E}">
        <p14:creationId xmlns:p14="http://schemas.microsoft.com/office/powerpoint/2010/main" val="4101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8.2.4 </a:t>
            </a:r>
            <a:r>
              <a:rPr lang="zh-TW" altLang="en-US" dirty="0"/>
              <a:t>中位數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19150" algn="just"/>
            <a:r>
              <a:rPr lang="zh-TW" altLang="en-US" dirty="0"/>
              <a:t>利用中位數定義兩個群體間之距離，是指群</a:t>
            </a:r>
            <a:r>
              <a:rPr lang="en-US" altLang="zh-TW" dirty="0"/>
              <a:t>A</a:t>
            </a:r>
            <a:r>
              <a:rPr lang="zh-TW" altLang="en-US" dirty="0"/>
              <a:t>的個體與群</a:t>
            </a:r>
            <a:r>
              <a:rPr lang="en-US" altLang="zh-TW" dirty="0"/>
              <a:t>B</a:t>
            </a:r>
            <a:r>
              <a:rPr lang="zh-TW" altLang="en-US" dirty="0"/>
              <a:t>之個體的所有組合求出距離，其定義為如</a:t>
            </a:r>
            <a:r>
              <a:rPr lang="en-US" altLang="zh-TW" dirty="0"/>
              <a:t>(8.5)</a:t>
            </a:r>
            <a:r>
              <a:rPr lang="zh-TW" altLang="en-US" dirty="0"/>
              <a:t>式所示：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2600" dirty="0"/>
              <a:t>將其距離依序排列時的中央值</a:t>
            </a:r>
            <a:r>
              <a:rPr lang="zh-TW" altLang="en-US" sz="2600" dirty="0" smtClean="0"/>
              <a:t>＝</a:t>
            </a:r>
            <a:endParaRPr lang="en-US" altLang="zh-TW" sz="2600" dirty="0" smtClean="0"/>
          </a:p>
          <a:p>
            <a:r>
              <a:rPr lang="zh-TW" altLang="en-US" sz="2600" dirty="0" smtClean="0"/>
              <a:t>二</a:t>
            </a:r>
            <a:r>
              <a:rPr lang="zh-TW" altLang="en-US" sz="2600" dirty="0"/>
              <a:t>個群</a:t>
            </a:r>
            <a:r>
              <a:rPr lang="en-US" altLang="zh-TW" sz="2600" dirty="0"/>
              <a:t>A</a:t>
            </a:r>
            <a:r>
              <a:rPr lang="zh-TW" altLang="en-US" sz="2600" dirty="0"/>
              <a:t>、</a:t>
            </a:r>
            <a:r>
              <a:rPr lang="en-US" altLang="zh-TW" sz="2600" dirty="0"/>
              <a:t>B</a:t>
            </a:r>
            <a:r>
              <a:rPr lang="zh-TW" altLang="en-US" sz="2600" dirty="0"/>
              <a:t>之間的距離</a:t>
            </a:r>
            <a:r>
              <a:rPr lang="en-US" altLang="zh-TW" sz="2600" dirty="0"/>
              <a:t>D </a:t>
            </a:r>
          </a:p>
          <a:p>
            <a:pPr algn="r"/>
            <a:r>
              <a:rPr lang="en-US" altLang="zh-TW" sz="2500" dirty="0"/>
              <a:t>(8.5)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2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 </a:t>
            </a:r>
            <a:r>
              <a:rPr lang="zh-TW" altLang="en-US" dirty="0"/>
              <a:t>相似與不相似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76300" algn="just"/>
            <a:r>
              <a:rPr lang="zh-TW" altLang="en-US" dirty="0"/>
              <a:t>集群的英文原意是指「群」或「集團」。</a:t>
            </a:r>
            <a:endParaRPr lang="en-US" altLang="zh-TW" dirty="0"/>
          </a:p>
          <a:p>
            <a:pPr indent="876300" algn="just"/>
            <a:r>
              <a:rPr lang="zh-TW" altLang="en-US" dirty="0"/>
              <a:t>因此，集群分析是將所給予的數據，區分成相似夥伴之群的一種方法。將相似的夥伴予以集群，它就是集群分析。</a:t>
            </a:r>
            <a:endParaRPr lang="en-US" altLang="zh-TW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8.2.4 </a:t>
            </a:r>
            <a:r>
              <a:rPr lang="zh-TW" altLang="en-US" dirty="0"/>
              <a:t>中位數法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8194" name="Picture 2" descr="C:\Users\Hsuan\Google 雲端硬碟\新頁圖書\5103簡報圖表102.1.18\5103--圖\8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326781" cy="22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521277" y="5228085"/>
            <a:ext cx="277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8-9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中位數法</a:t>
            </a:r>
          </a:p>
        </p:txBody>
      </p:sp>
    </p:spTree>
    <p:extLst>
      <p:ext uri="{BB962C8B-B14F-4D97-AF65-F5344CB8AC3E}">
        <p14:creationId xmlns:p14="http://schemas.microsoft.com/office/powerpoint/2010/main" val="21704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8.2.5 </a:t>
            </a:r>
            <a:r>
              <a:rPr lang="zh-TW" altLang="en-US" dirty="0"/>
              <a:t>重心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762000" algn="just"/>
            <a:r>
              <a:rPr lang="zh-TW" altLang="en-US" dirty="0"/>
              <a:t>利用重心法</a:t>
            </a:r>
            <a:r>
              <a:rPr lang="zh-TW" altLang="en-US" sz="2800" dirty="0"/>
              <a:t>定義兩個群</a:t>
            </a:r>
            <a:r>
              <a:rPr lang="zh-TW" altLang="en-US" dirty="0"/>
              <a:t>之間的距離，其定義為如</a:t>
            </a:r>
            <a:r>
              <a:rPr lang="en-US" altLang="zh-TW" dirty="0"/>
              <a:t>(8.6)</a:t>
            </a:r>
            <a:r>
              <a:rPr lang="zh-TW" altLang="en-US" dirty="0"/>
              <a:t>式所示：</a:t>
            </a:r>
            <a:endParaRPr lang="en-US" altLang="zh-TW" dirty="0"/>
          </a:p>
          <a:p>
            <a:endParaRPr lang="en-US" altLang="zh-TW" sz="2800" dirty="0"/>
          </a:p>
          <a:p>
            <a:r>
              <a:rPr lang="zh-TW" altLang="en-US" sz="2800" dirty="0"/>
              <a:t>群</a:t>
            </a:r>
            <a:r>
              <a:rPr lang="en-US" altLang="zh-TW" sz="2800" dirty="0"/>
              <a:t>A</a:t>
            </a:r>
            <a:r>
              <a:rPr lang="zh-TW" altLang="en-US" sz="2800" dirty="0"/>
              <a:t>的重心與群</a:t>
            </a:r>
            <a:r>
              <a:rPr lang="en-US" altLang="zh-TW" sz="2800" dirty="0"/>
              <a:t>B</a:t>
            </a:r>
            <a:r>
              <a:rPr lang="zh-TW" altLang="en-US" sz="2800" dirty="0"/>
              <a:t>的重心之距離</a:t>
            </a:r>
            <a:r>
              <a:rPr lang="zh-TW" altLang="en-US" sz="2800" dirty="0" smtClean="0"/>
              <a:t>＝</a:t>
            </a:r>
            <a:endParaRPr lang="en-US" altLang="zh-TW" sz="2800" dirty="0" smtClean="0"/>
          </a:p>
          <a:p>
            <a:r>
              <a:rPr lang="zh-TW" altLang="en-US" sz="2800" dirty="0" smtClean="0"/>
              <a:t>兩</a:t>
            </a:r>
            <a:r>
              <a:rPr lang="zh-TW" altLang="en-US" sz="2800" dirty="0"/>
              <a:t>個群體</a:t>
            </a:r>
            <a:r>
              <a:rPr lang="en-US" altLang="zh-TW" sz="2800" dirty="0"/>
              <a:t>A</a:t>
            </a:r>
            <a:r>
              <a:rPr lang="zh-TW" altLang="en-US" sz="2800" dirty="0"/>
              <a:t>、</a:t>
            </a:r>
            <a:r>
              <a:rPr lang="en-US" altLang="zh-TW" sz="2800" dirty="0"/>
              <a:t>B</a:t>
            </a:r>
            <a:r>
              <a:rPr lang="zh-TW" altLang="en-US" sz="2800" dirty="0"/>
              <a:t>之距離</a:t>
            </a:r>
            <a:r>
              <a:rPr lang="en-US" altLang="zh-TW" sz="2800" dirty="0"/>
              <a:t>D       </a:t>
            </a:r>
          </a:p>
          <a:p>
            <a:pPr algn="r"/>
            <a:r>
              <a:rPr lang="en-US" altLang="zh-TW" sz="2500" dirty="0"/>
              <a:t>(8.6)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7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8.2.5 </a:t>
            </a:r>
            <a:r>
              <a:rPr lang="zh-TW" altLang="en-US" dirty="0"/>
              <a:t>重心法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9218" name="Picture 2" descr="C:\Users\Hsuan\Google 雲端硬碟\新頁圖書\5103簡報圖表102.1.18\5103--圖\8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6121"/>
            <a:ext cx="5338342" cy="2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48883" y="52199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8-10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重心法</a:t>
            </a:r>
          </a:p>
        </p:txBody>
      </p:sp>
    </p:spTree>
    <p:extLst>
      <p:ext uri="{BB962C8B-B14F-4D97-AF65-F5344CB8AC3E}">
        <p14:creationId xmlns:p14="http://schemas.microsoft.com/office/powerpoint/2010/main" val="14711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8.2.6 </a:t>
            </a:r>
            <a:r>
              <a:rPr lang="zh-TW" altLang="en-US" dirty="0"/>
              <a:t>華徳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7250" algn="just"/>
            <a:r>
              <a:rPr lang="zh-TW" altLang="en-US" dirty="0"/>
              <a:t>不同的東西歸納成一個時，原先的資訊總會略為減少，此即稱為集群時的資訊損失量。利用華德法定義二個群體間的距離，是指將兩個群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歸納成一個群時，其定義為如</a:t>
            </a:r>
            <a:r>
              <a:rPr lang="en-US" altLang="zh-TW" dirty="0"/>
              <a:t>(8.7)</a:t>
            </a:r>
            <a:r>
              <a:rPr lang="zh-TW" altLang="en-US" dirty="0"/>
              <a:t>式表示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</a:t>
            </a:r>
            <a:r>
              <a:rPr lang="zh-TW" altLang="en-US" dirty="0"/>
              <a:t> 集群分析的步驟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76300" algn="just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理解集群分析的唯一捷徑，是將實際數據輸入電腦後觀察，由於是將所有的組合尋找「相似」，因此交給電腦處理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即可。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4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8.2.6 </a:t>
            </a:r>
            <a:r>
              <a:rPr lang="zh-TW" altLang="en-US" dirty="0"/>
              <a:t>華徳法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altLang="zh-TW" sz="2800" dirty="0" smtClean="0"/>
          </a:p>
          <a:p>
            <a:pPr algn="just"/>
            <a:r>
              <a:rPr lang="zh-TW" altLang="en-US" sz="2800" dirty="0"/>
              <a:t>資訊</a:t>
            </a:r>
            <a:r>
              <a:rPr lang="zh-TW" altLang="en-US" sz="2800" dirty="0"/>
              <a:t>損失量＝兩個群歸納成群體</a:t>
            </a:r>
            <a:r>
              <a:rPr lang="en-US" altLang="zh-TW" sz="2800" dirty="0"/>
              <a:t>A</a:t>
            </a:r>
            <a:r>
              <a:rPr lang="zh-TW" altLang="en-US" sz="2800" dirty="0"/>
              <a:t>、</a:t>
            </a:r>
            <a:r>
              <a:rPr lang="en-US" altLang="zh-TW" sz="2800" dirty="0"/>
              <a:t>B</a:t>
            </a:r>
            <a:r>
              <a:rPr lang="zh-TW" altLang="en-US" sz="2800" dirty="0"/>
              <a:t>間的距離</a:t>
            </a:r>
            <a:r>
              <a:rPr lang="en-US" altLang="zh-TW" sz="2800" dirty="0"/>
              <a:t>D </a:t>
            </a:r>
            <a:endParaRPr lang="en-US" altLang="zh-TW" sz="2800" dirty="0"/>
          </a:p>
          <a:p>
            <a:pPr algn="r"/>
            <a:r>
              <a:rPr lang="en-US" altLang="zh-TW" sz="2500" dirty="0" smtClean="0"/>
              <a:t>(</a:t>
            </a:r>
            <a:r>
              <a:rPr lang="en-US" altLang="zh-TW" sz="2500" dirty="0"/>
              <a:t>8.7)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0242" name="Picture 2" descr="C:\Users\Hsuan\Google 雲端硬碟\新頁圖書\5103簡報圖表102.1.18\5103--圖\8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32" y="3356992"/>
            <a:ext cx="5885112" cy="22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383324" y="59399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8-11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華德法</a:t>
            </a:r>
            <a:endParaRPr lang="zh-TW" altLang="en-US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 </a:t>
            </a:r>
            <a:r>
              <a:rPr lang="zh-TW" altLang="en-US" dirty="0"/>
              <a:t>集群分析之</a:t>
            </a:r>
            <a:r>
              <a:rPr lang="zh-TW" altLang="en-US" dirty="0" smtClean="0"/>
              <a:t>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00100" algn="just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試使用表</a:t>
            </a:r>
            <a:r>
              <a:rPr lang="en-US" altLang="zh-TW" dirty="0">
                <a:cs typeface="Times New Roman" pitchFamily="18" charset="0"/>
              </a:rPr>
              <a:t>8-1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數據，具體地進行集群分析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</a:t>
            </a:r>
            <a:r>
              <a:rPr lang="zh-TW" altLang="en-US" dirty="0" smtClean="0"/>
              <a:t>例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1266" name="Picture 2" descr="C:\Users\Hsuan\Google 雲端硬碟\新頁圖書\5103簡報圖表102.1.18\5103--表\表8-1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8622"/>
            <a:ext cx="4689641" cy="43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876256" y="4490676"/>
                <a:ext cx="2232248" cy="153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註：在</a:t>
                </a:r>
                <a:r>
                  <a:rPr lang="en-US" altLang="zh-TW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SPSS</a:t>
                </a:r>
                <a:r>
                  <a:rPr lang="zh-TW" altLang="en-US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中集群分析有：</a:t>
                </a:r>
                <a:endParaRPr lang="en-US" altLang="zh-TW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>
                              <a:solidFill>
                                <a:srgbClr val="7030A0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</m:ctrlPr>
                            </m:eqArrPr>
                            <m:e>
                              <m: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𝑇𝑤𝑜</m:t>
                              </m:r>
                              <m: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 </m:t>
                              </m:r>
                              <m: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𝑠𝑡𝑒𝑝</m:t>
                              </m:r>
                              <m:r>
                                <a:rPr lang="zh-TW" altLang="en-US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集群分析</m:t>
                              </m:r>
                              <m: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𝑘</m:t>
                              </m:r>
                              <m:r>
                                <a:rPr lang="zh-TW" altLang="en-US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平均數的集群分析</m:t>
                              </m:r>
                            </m:e>
                            <m:e>
                              <m:r>
                                <a:rPr lang="zh-TW" altLang="en-US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階層集群分析</m:t>
                              </m:r>
                              <m:r>
                                <a:rPr lang="en-US" altLang="zh-TW">
                                  <a:solidFill>
                                    <a:srgbClr val="7030A0"/>
                                  </a:solidFill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490676"/>
                <a:ext cx="2232248" cy="1530612"/>
              </a:xfrm>
              <a:prstGeom prst="rect">
                <a:avLst/>
              </a:prstGeom>
              <a:blipFill rotWithShape="1">
                <a:blip r:embed="rId3"/>
                <a:stretch>
                  <a:fillRect l="-2459" t="-19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6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38200" algn="just"/>
            <a:r>
              <a:rPr lang="zh-TW" altLang="en-US" dirty="0"/>
              <a:t>為了觀察十一個國家的位置關係而畫出的散步圖如圖</a:t>
            </a:r>
            <a:r>
              <a:rPr lang="en-US" altLang="zh-TW" dirty="0"/>
              <a:t>8-12</a:t>
            </a:r>
            <a:r>
              <a:rPr lang="zh-TW" altLang="en-US" dirty="0"/>
              <a:t>所示：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12290" name="Picture 2" descr="C:\Users\Hsuan\Google 雲端硬碟\新頁圖書\5103簡報圖表102.1.18\5103--圖\8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752528" cy="27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95936" y="6011996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愛滋患者人數與新聞的發行份數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1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Autofit/>
              </a:bodyPr>
              <a:lstStyle/>
              <a:p>
                <a:pPr indent="742950" algn="just">
                  <a:spcBef>
                    <a:spcPts val="0"/>
                  </a:spcBef>
                </a:pPr>
                <a:r>
                  <a:rPr lang="zh-TW" altLang="en-US" sz="3000" dirty="0"/>
                  <a:t>觀察圖</a:t>
                </a:r>
                <a:r>
                  <a:rPr lang="en-US" altLang="zh-TW" sz="3000" dirty="0"/>
                  <a:t>8-12</a:t>
                </a:r>
                <a:r>
                  <a:rPr lang="zh-TW" altLang="en-US" sz="3000" dirty="0"/>
                  <a:t>發現其可分成以下四個團體：</a:t>
                </a:r>
                <a:endParaRPr lang="en-US" altLang="zh-TW" sz="3000" dirty="0"/>
              </a:p>
              <a:p>
                <a:pPr indent="742950" algn="just">
                  <a:spcBef>
                    <a:spcPts val="0"/>
                  </a:spcBef>
                </a:pPr>
                <a:endParaRPr lang="en-US" altLang="zh-TW" sz="3000" dirty="0"/>
              </a:p>
              <a:p>
                <a:pPr indent="74295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000"/>
                          </m:ctrlPr>
                        </m:dPr>
                        <m:e>
                          <m:r>
                            <a:rPr lang="en-US" altLang="zh-TW" sz="3000"/>
                            <m:t>𝐺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𝐽</m:t>
                          </m:r>
                        </m:e>
                      </m:d>
                      <m:r>
                        <a:rPr lang="zh-TW" altLang="en-US" sz="3000"/>
                        <m:t>、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000"/>
                          </m:ctrlPr>
                        </m:dPr>
                        <m:e>
                          <m:r>
                            <a:rPr lang="en-US" altLang="zh-TW" sz="3000"/>
                            <m:t>𝐴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𝐵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𝐷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𝐹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𝐾</m:t>
                          </m:r>
                        </m:e>
                      </m:d>
                      <m:r>
                        <a:rPr lang="zh-TW" altLang="en-US" sz="3000"/>
                        <m:t>、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000"/>
                          </m:ctrlPr>
                        </m:dPr>
                        <m:e>
                          <m:r>
                            <a:rPr lang="en-US" altLang="zh-TW" sz="3000"/>
                            <m:t>𝐶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𝐸</m:t>
                          </m:r>
                          <m:r>
                            <a:rPr lang="en-US" altLang="zh-TW" sz="3000"/>
                            <m:t>,</m:t>
                          </m:r>
                          <m:r>
                            <a:rPr lang="en-US" altLang="zh-TW" sz="3000"/>
                            <m:t>𝐻</m:t>
                          </m:r>
                        </m:e>
                      </m:d>
                      <m:r>
                        <a:rPr lang="zh-TW" altLang="en-US" sz="3000"/>
                        <m:t>、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000"/>
                          </m:ctrlPr>
                        </m:dPr>
                        <m:e>
                          <m:r>
                            <a:rPr lang="en-US" altLang="zh-TW" sz="3000"/>
                            <m:t>𝐽</m:t>
                          </m:r>
                        </m:e>
                      </m:d>
                    </m:oMath>
                  </m:oMathPara>
                </a14:m>
                <a:endParaRPr lang="en-US" altLang="zh-TW" sz="3000" dirty="0"/>
              </a:p>
              <a:p>
                <a:pPr indent="742950" algn="just">
                  <a:spcBef>
                    <a:spcPts val="0"/>
                  </a:spcBef>
                </a:pPr>
                <a:endParaRPr lang="en-US" altLang="zh-TW" sz="3000" dirty="0"/>
              </a:p>
              <a:p>
                <a:pPr indent="742950" algn="just">
                  <a:spcBef>
                    <a:spcPts val="0"/>
                  </a:spcBef>
                </a:pPr>
                <a:r>
                  <a:rPr lang="zh-TW" altLang="en-US" sz="3000" dirty="0"/>
                  <a:t>其次</a:t>
                </a:r>
                <a:r>
                  <a:rPr lang="zh-TW" altLang="en-US" sz="3000" dirty="0"/>
                  <a:t>，如表</a:t>
                </a:r>
                <a:r>
                  <a:rPr lang="en-US" altLang="zh-TW" sz="3000" dirty="0"/>
                  <a:t>8-2</a:t>
                </a:r>
                <a:r>
                  <a:rPr lang="zh-TW" altLang="en-US" sz="3000" dirty="0"/>
                  <a:t>所示，從步驟</a:t>
                </a:r>
                <a:r>
                  <a:rPr lang="en-US" altLang="zh-TW" sz="3000" dirty="0"/>
                  <a:t>1</a:t>
                </a:r>
                <a:r>
                  <a:rPr lang="zh-TW" altLang="en-US" sz="3000" dirty="0"/>
                  <a:t>到步驟</a:t>
                </a:r>
                <a:r>
                  <a:rPr lang="en-US" altLang="zh-TW" sz="3000" dirty="0"/>
                  <a:t>10</a:t>
                </a:r>
                <a:r>
                  <a:rPr lang="zh-TW" altLang="en-US" sz="3000" dirty="0"/>
                  <a:t>依序進行，並將所歸納的群體以樹形圖</a:t>
                </a:r>
                <a:r>
                  <a:rPr lang="en-US" altLang="zh-TW" sz="3000" dirty="0"/>
                  <a:t>(</a:t>
                </a:r>
                <a:r>
                  <a:rPr lang="en-US" altLang="zh-TW" sz="3000" dirty="0" err="1"/>
                  <a:t>dendrogram</a:t>
                </a:r>
                <a:r>
                  <a:rPr lang="en-US" altLang="zh-TW" sz="3000" dirty="0"/>
                  <a:t>)</a:t>
                </a:r>
                <a:r>
                  <a:rPr lang="zh-TW" altLang="en-US" sz="3000" dirty="0"/>
                  <a:t>之方式來表示</a:t>
                </a:r>
                <a:r>
                  <a:rPr lang="zh-TW" altLang="en-US" sz="3000" dirty="0"/>
                  <a:t>。</a:t>
                </a:r>
                <a:endParaRPr lang="en-US" altLang="zh-TW" sz="3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r="-2237" b="-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7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 </a:t>
            </a:r>
            <a:r>
              <a:rPr lang="zh-TW" altLang="en-US" dirty="0"/>
              <a:t>相似與不相似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C:\Users\Hsuan\Google 雲端硬碟\新頁圖書\5103簡報圖表102.1.18\5103--圖\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4392488" cy="42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80012" y="6061938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8-1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相似的夥伴</a:t>
            </a:r>
          </a:p>
        </p:txBody>
      </p:sp>
    </p:spTree>
    <p:extLst>
      <p:ext uri="{BB962C8B-B14F-4D97-AF65-F5344CB8AC3E}">
        <p14:creationId xmlns:p14="http://schemas.microsoft.com/office/powerpoint/2010/main" val="36516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412776"/>
                <a:ext cx="6264696" cy="122416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3000" i="1">
                              <a:latin typeface="Cambria Math"/>
                            </a:rPr>
                            <m:t>步驟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e>
                      </m:borderBox>
                    </m:oMath>
                  </m:oMathPara>
                </a14:m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800" dirty="0"/>
              </a:p>
              <a:p>
                <a:pPr>
                  <a:spcBef>
                    <a:spcPts val="0"/>
                  </a:spcBef>
                </a:pPr>
                <a:r>
                  <a:rPr lang="zh-TW" altLang="en-US" sz="2800" dirty="0"/>
                  <a:t>首先，計算所有組合的「距離」</a:t>
                </a:r>
                <a:r>
                  <a:rPr lang="zh-TW" altLang="en-US" sz="2800" dirty="0" smtClean="0"/>
                  <a:t>。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412776"/>
                <a:ext cx="6264696" cy="1224160"/>
              </a:xfrm>
              <a:blipFill rotWithShape="1">
                <a:blip r:embed="rId2"/>
                <a:stretch>
                  <a:fillRect l="-2043" b="-129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3314" name="Picture 2" descr="C:\Users\Hsuan\Google 雲端硬碟\新頁圖書\5103簡報圖表102.1.18\5103--表\表8-2 拷貝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67322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76300" algn="just"/>
                <a:r>
                  <a:rPr lang="zh-TW" altLang="en-US" dirty="0"/>
                  <a:t>表</a:t>
                </a:r>
                <a:r>
                  <a:rPr lang="en-US" altLang="zh-TW" dirty="0"/>
                  <a:t>8-2</a:t>
                </a:r>
                <a:r>
                  <a:rPr lang="zh-TW" altLang="en-US" dirty="0"/>
                  <a:t>組合之中「距離」最小的是</a:t>
                </a:r>
                <a:r>
                  <a:rPr lang="en-US" altLang="zh-TW" dirty="0"/>
                  <a:t>1.9</a:t>
                </a:r>
                <a:r>
                  <a:rPr lang="zh-TW" altLang="en-US" dirty="0"/>
                  <a:t>，因此</a:t>
                </a:r>
                <a:r>
                  <a:rPr lang="en-US" altLang="zh-TW" dirty="0"/>
                  <a:t>G</a:t>
                </a:r>
                <a:r>
                  <a:rPr lang="zh-TW" altLang="en-US" dirty="0"/>
                  <a:t>與</a:t>
                </a:r>
                <a:r>
                  <a:rPr lang="en-US" altLang="zh-TW" dirty="0"/>
                  <a:t>I</a:t>
                </a:r>
                <a:r>
                  <a:rPr lang="zh-TW" altLang="en-US" dirty="0"/>
                  <a:t>構成最初群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𝐺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𝐼</m:t>
                        </m:r>
                      </m:e>
                    </m:d>
                  </m:oMath>
                </a14:m>
                <a:r>
                  <a:rPr lang="zh-TW" altLang="en-US" dirty="0"/>
                  <a:t>。將</a:t>
                </a:r>
                <a:r>
                  <a:rPr lang="en-US" altLang="zh-TW" dirty="0"/>
                  <a:t>G</a:t>
                </a:r>
                <a:r>
                  <a:rPr lang="zh-TW" altLang="en-US" dirty="0"/>
                  <a:t>與</a:t>
                </a:r>
                <a:r>
                  <a:rPr lang="en-US" altLang="zh-TW" dirty="0"/>
                  <a:t>I</a:t>
                </a:r>
                <a:r>
                  <a:rPr lang="zh-TW" altLang="en-US" dirty="0"/>
                  <a:t>歸納成一個群體，畫在樹形圖上時，即為如圖</a:t>
                </a:r>
                <a:r>
                  <a:rPr lang="en-US" altLang="zh-TW" dirty="0"/>
                  <a:t>8-13</a:t>
                </a:r>
                <a:r>
                  <a:rPr lang="zh-TW" altLang="en-US" dirty="0"/>
                  <a:t>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4338" name="Picture 2" descr="C:\Users\Hsuan\Google 雲端硬碟\新頁圖書\5103簡報圖表102.1.18\5103--圖\8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2795066" cy="20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932040" y="3068960"/>
            <a:ext cx="4366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SPSS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分析中，是依如下步驟求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出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80113" y="3737609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   階層</a:t>
            </a:r>
            <a:r>
              <a:rPr lang="zh-TW" altLang="en-US" sz="20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集群分析</a:t>
            </a:r>
            <a:endParaRPr lang="en-US" altLang="zh-TW" sz="20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註              重心</a:t>
            </a:r>
            <a:r>
              <a:rPr lang="zh-TW" altLang="en-US" sz="20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法</a:t>
            </a:r>
            <a:endParaRPr lang="en-US" altLang="zh-TW" sz="20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歐</a:t>
            </a:r>
            <a:r>
              <a:rPr lang="zh-TW" altLang="en-US" sz="20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里幾得距離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平方</a:t>
            </a:r>
            <a:endParaRPr lang="en-US" altLang="zh-TW" sz="20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88" y="4146927"/>
            <a:ext cx="341760" cy="1970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88" y="4437112"/>
            <a:ext cx="341760" cy="197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3254993" y="5325564"/>
                <a:ext cx="5295517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latin typeface="微軟正黑體" pitchFamily="34" charset="-120"/>
                    <a:ea typeface="微軟正黑體" pitchFamily="34" charset="-120"/>
                  </a:rPr>
                  <a:t>G</a:t>
                </a:r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與</a:t>
                </a:r>
                <a:r>
                  <a:rPr lang="en-US" altLang="zh-TW" sz="2400" dirty="0">
                    <a:latin typeface="微軟正黑體" pitchFamily="34" charset="-120"/>
                    <a:ea typeface="微軟正黑體" pitchFamily="34" charset="-120"/>
                  </a:rPr>
                  <a:t>I</a:t>
                </a:r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的距離是如下式求出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/>
                            <a:ea typeface="微軟正黑體" pitchFamily="34" charset="-120"/>
                          </a:rPr>
                        </m:ctrlPr>
                      </m:funcPr>
                      <m:fName>
                        <m:r>
                          <a:rPr lang="zh-TW" altLang="en-US" sz="2400" smtClean="0">
                            <a:latin typeface="Cambria Math"/>
                            <a:ea typeface="微軟正黑體" pitchFamily="34" charset="-120"/>
                          </a:rPr>
                          <m:t>：</m:t>
                        </m:r>
                      </m:fName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  <a:ea typeface="微軟正黑體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  <a:ea typeface="微軟正黑體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>
                                    <a:latin typeface="Cambria Math"/>
                                    <a:ea typeface="微軟正黑體" pitchFamily="34" charset="-120"/>
                                  </a:rPr>
                                  <m:t>4.8−6.1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400">
                                <a:latin typeface="Cambria Math"/>
                                <a:ea typeface="微軟正黑體" pitchFamily="34" charset="-120"/>
                              </a:rPr>
                              <m:t>2</m:t>
                            </m:r>
                          </m:sup>
                        </m:sSup>
                      </m:e>
                    </m:func>
                    <m:func>
                      <m:funcPr>
                        <m:ctrlPr>
                          <a:rPr lang="en-US" altLang="zh-TW" sz="2400" i="1">
                            <a:latin typeface="Cambria Math"/>
                            <a:ea typeface="微軟正黑體" pitchFamily="34" charset="-120"/>
                          </a:rPr>
                        </m:ctrlPr>
                      </m:funcPr>
                      <m:fName>
                        <m:r>
                          <a:rPr lang="en-US" altLang="zh-TW" sz="2400">
                            <a:latin typeface="Cambria Math"/>
                            <a:ea typeface="微軟正黑體" pitchFamily="34" charset="-120"/>
                          </a:rPr>
                          <m:t>+</m:t>
                        </m:r>
                      </m:fName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微軟正黑體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  <a:ea typeface="微軟正黑體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>
                                    <a:latin typeface="Cambria Math"/>
                                    <a:ea typeface="微軟正黑體" pitchFamily="34" charset="-120"/>
                                  </a:rPr>
                                  <m:t>53.0−53.4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400">
                                <a:latin typeface="Cambria Math"/>
                                <a:ea typeface="微軟正黑體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>
                            <a:latin typeface="Cambria Math"/>
                            <a:ea typeface="微軟正黑體" pitchFamily="34" charset="-120"/>
                          </a:rPr>
                          <m:t>=</m:t>
                        </m:r>
                      </m:e>
                    </m:func>
                    <m:r>
                      <a:rPr lang="en-US" altLang="zh-TW" sz="2400">
                        <a:latin typeface="Cambria Math"/>
                        <a:ea typeface="微軟正黑體" pitchFamily="34" charset="-120"/>
                      </a:rPr>
                      <m:t>1.85</m:t>
                    </m:r>
                  </m:oMath>
                </a14:m>
                <a:r>
                  <a:rPr lang="zh-TW" altLang="en-US" sz="2400" dirty="0" smtClean="0">
                    <a:latin typeface="微軟正黑體" pitchFamily="34" charset="-120"/>
                    <a:ea typeface="微軟正黑體" pitchFamily="34" charset="-120"/>
                  </a:rPr>
                  <a:t>。</a:t>
                </a:r>
                <a:endParaRPr lang="en-US" altLang="zh-TW" sz="2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93" y="5325564"/>
                <a:ext cx="5295517" cy="839332"/>
              </a:xfrm>
              <a:prstGeom prst="rect">
                <a:avLst/>
              </a:prstGeom>
              <a:blipFill rotWithShape="1">
                <a:blip r:embed="rId4"/>
                <a:stretch>
                  <a:fillRect l="-1841" t="-5109" r="-7480" b="-16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691266" y="4797152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8-14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樹形圖第一階段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3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3000" i="1">
                              <a:latin typeface="Cambria Math"/>
                            </a:rPr>
                            <m:t>步驟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e>
                      </m:borderBox>
                    </m:oMath>
                  </m:oMathPara>
                </a14:m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2800" dirty="0"/>
              </a:p>
              <a:p>
                <a:pPr indent="800100" algn="just">
                  <a:spcBef>
                    <a:spcPts val="0"/>
                  </a:spcBef>
                </a:pPr>
                <a:r>
                  <a:rPr lang="zh-TW" altLang="en-US" sz="2800" dirty="0"/>
                  <a:t>因</a:t>
                </a:r>
                <a:r>
                  <a:rPr lang="en-US" altLang="zh-TW" sz="2800" dirty="0"/>
                  <a:t>G</a:t>
                </a:r>
                <a:r>
                  <a:rPr lang="zh-TW" altLang="en-US" sz="2800" dirty="0"/>
                  <a:t>與</a:t>
                </a:r>
                <a:r>
                  <a:rPr lang="en-US" altLang="zh-TW" sz="2800" dirty="0"/>
                  <a:t>I</a:t>
                </a:r>
                <a:r>
                  <a:rPr lang="zh-TW" altLang="en-US" sz="2800" dirty="0"/>
                  <a:t>歸納成一個群後，如表</a:t>
                </a:r>
                <a:r>
                  <a:rPr lang="en-US" altLang="zh-TW" sz="2800" dirty="0"/>
                  <a:t>8-3</a:t>
                </a:r>
                <a:r>
                  <a:rPr lang="zh-TW" altLang="en-US" sz="2800" dirty="0"/>
                  <a:t>的組合計算「距離」時，</a:t>
                </a:r>
                <a:r>
                  <a:rPr lang="en-US" altLang="zh-TW" sz="2800" dirty="0"/>
                  <a:t>13.5</a:t>
                </a:r>
                <a:r>
                  <a:rPr lang="zh-TW" altLang="en-US" sz="2800" dirty="0"/>
                  <a:t>是最小的「距離」。</a:t>
                </a:r>
                <a:endParaRPr lang="en-US" altLang="zh-TW" sz="2800" dirty="0"/>
              </a:p>
              <a:p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15362" name="Picture 2" descr="C:\Users\Hsuan\Google 雲端硬碟\新頁圖書\5103簡報圖表102.1.18\5103--表\表8-3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58" y="1310996"/>
            <a:ext cx="6478638" cy="51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indent="800100" algn="just"/>
                <a:r>
                  <a:rPr lang="zh-TW" altLang="en-US" dirty="0"/>
                  <a:t>故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與</a:t>
                </a:r>
                <a:r>
                  <a:rPr lang="en-US" altLang="zh-TW" dirty="0"/>
                  <a:t>D</a:t>
                </a:r>
                <a:r>
                  <a:rPr lang="zh-TW" altLang="en-US" dirty="0"/>
                  <a:t>構成第二個群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</a:rPr>
                          <m:t>𝐴</m:t>
                        </m:r>
                        <m:r>
                          <a:rPr lang="en-US" altLang="zh-TW">
                            <a:latin typeface="Cambria Math"/>
                          </a:rPr>
                          <m:t>,</m:t>
                        </m:r>
                        <m:r>
                          <a:rPr lang="en-US" altLang="zh-TW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zh-TW" altLang="en-US" dirty="0"/>
                  <a:t>，其畫在樹形圖時，如圖</a:t>
                </a:r>
                <a:r>
                  <a:rPr lang="en-US" altLang="zh-TW" dirty="0"/>
                  <a:t>8-14</a:t>
                </a:r>
                <a:r>
                  <a:rPr lang="zh-TW" altLang="en-US" dirty="0"/>
                  <a:t>所示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t="-1752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16386" name="Picture 2" descr="C:\Users\Hsuan\Google 雲端硬碟\新頁圖書\5103簡報圖表102.1.18\5103--圖\8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300239" cy="30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05116" y="6196662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8-14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樹形圖第二階段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7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i="1">
                            <a:latin typeface="Cambria Math"/>
                          </a:rPr>
                          <m:t>步驟</m:t>
                        </m:r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e>
                    </m:borderBox>
                  </m:oMath>
                </a14:m>
                <a:r>
                  <a:rPr lang="zh-TW" altLang="en-US" dirty="0"/>
                  <a:t>    </a:t>
                </a: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57250" algn="just">
                  <a:spcBef>
                    <a:spcPts val="0"/>
                  </a:spcBef>
                </a:pPr>
                <a:r>
                  <a:rPr lang="en-US" altLang="zh-TW" dirty="0"/>
                  <a:t>A</a:t>
                </a:r>
                <a:r>
                  <a:rPr lang="zh-TW" altLang="en-US" dirty="0"/>
                  <a:t>與</a:t>
                </a:r>
                <a:r>
                  <a:rPr lang="en-US" altLang="zh-TW" dirty="0"/>
                  <a:t>D</a:t>
                </a:r>
                <a:r>
                  <a:rPr lang="zh-TW" altLang="en-US" dirty="0"/>
                  <a:t>合併成第二個群後，因此，如表</a:t>
                </a:r>
                <a:r>
                  <a:rPr lang="en-US" altLang="zh-TW" dirty="0"/>
                  <a:t>8-4</a:t>
                </a:r>
                <a:r>
                  <a:rPr lang="zh-TW" altLang="en-US" dirty="0"/>
                  <a:t>的組合計算「距離」時，最小的「距離」是</a:t>
                </a:r>
                <a:r>
                  <a:rPr lang="en-US" altLang="zh-TW" dirty="0"/>
                  <a:t>31.2</a:t>
                </a:r>
                <a:r>
                  <a:rPr lang="zh-TW" altLang="en-US" dirty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8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17410" name="Picture 2" descr="C:\Users\Hsuan\Google 雲端硬碟\新頁圖書\5103簡報圖表102.1.18\5103--表\表8-4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65527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742950" algn="just"/>
                <a:r>
                  <a:rPr lang="zh-TW" altLang="en-US" dirty="0"/>
                  <a:t>故</a:t>
                </a:r>
                <a:r>
                  <a:rPr lang="en-US" altLang="zh-TW" dirty="0"/>
                  <a:t>A•D</a:t>
                </a:r>
                <a:r>
                  <a:rPr lang="zh-TW" altLang="en-US" dirty="0"/>
                  <a:t>與</a:t>
                </a:r>
                <a:r>
                  <a:rPr lang="en-US" altLang="zh-TW" dirty="0"/>
                  <a:t>F</a:t>
                </a:r>
                <a:r>
                  <a:rPr lang="zh-TW" altLang="en-US" dirty="0"/>
                  <a:t>構成第三個群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𝐴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𝐷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𝐹</m:t>
                        </m:r>
                      </m:e>
                    </m:d>
                  </m:oMath>
                </a14:m>
                <a:r>
                  <a:rPr lang="zh-TW" altLang="en-US" dirty="0"/>
                  <a:t>，其畫在樹形圖上即如圖</a:t>
                </a:r>
                <a:r>
                  <a:rPr lang="en-US" altLang="zh-TW" dirty="0"/>
                  <a:t>8-15</a:t>
                </a:r>
                <a:r>
                  <a:rPr lang="zh-TW" altLang="en-US" dirty="0"/>
                  <a:t>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18434" name="Picture 2" descr="C:\Users\Hsuan\Google 雲端硬碟\新頁圖書\5103簡報圖表102.1.18\5103--圖\8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3965"/>
            <a:ext cx="3888706" cy="27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46505" y="6228020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8-15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樹形圖第三階段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2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4</m:t>
                        </m:r>
                      </m:e>
                    </m:borderBox>
                  </m:oMath>
                </a14:m>
                <a:r>
                  <a:rPr lang="zh-TW" altLang="en-US" sz="3000" dirty="0"/>
                  <a:t>    </a:t>
                </a:r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76300" algn="just">
                  <a:spcBef>
                    <a:spcPts val="0"/>
                  </a:spcBef>
                </a:pPr>
                <a:r>
                  <a:rPr lang="en-US" altLang="zh-TW" sz="2800" dirty="0"/>
                  <a:t>A•D</a:t>
                </a:r>
                <a:r>
                  <a:rPr lang="zh-TW" altLang="en-US" sz="2800" dirty="0"/>
                  <a:t>與</a:t>
                </a:r>
                <a:r>
                  <a:rPr lang="en-US" altLang="zh-TW" sz="2800" dirty="0"/>
                  <a:t>F</a:t>
                </a:r>
                <a:r>
                  <a:rPr lang="zh-TW" altLang="en-US" sz="2800" dirty="0"/>
                  <a:t>構成第三個群後，因此，如表</a:t>
                </a:r>
                <a:r>
                  <a:rPr lang="en-US" altLang="zh-TW" sz="2800" dirty="0"/>
                  <a:t>8-5</a:t>
                </a:r>
                <a:r>
                  <a:rPr lang="zh-TW" altLang="en-US" sz="2800" dirty="0"/>
                  <a:t>的組合計算「距離」時，最小的「距離」是</a:t>
                </a:r>
                <a:r>
                  <a:rPr lang="en-US" altLang="zh-TW" sz="2800" dirty="0"/>
                  <a:t>33.9</a:t>
                </a:r>
                <a:r>
                  <a:rPr lang="zh-TW" altLang="en-US" sz="2800" dirty="0"/>
                  <a:t>。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2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8.1.1 </a:t>
            </a:r>
            <a:r>
              <a:rPr lang="zh-TW" altLang="en-US" dirty="0" smtClean="0"/>
              <a:t>相似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933450" algn="just"/>
            <a:r>
              <a:rPr lang="zh-TW" altLang="en-US" dirty="0"/>
              <a:t>為了將相似者集群，就須定義「相似」，此時立即會反應「相似＝距離相近」不是嗎？</a:t>
            </a:r>
            <a:endParaRPr lang="en-US" altLang="zh-TW" dirty="0"/>
          </a:p>
          <a:p>
            <a:pPr indent="933450" algn="just"/>
            <a:r>
              <a:rPr lang="zh-TW" altLang="en-US" dirty="0"/>
              <a:t>決定是否相似的要件不只是距離而已，其若思考成「相似＝相同的反應」較為適當。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19458" name="Picture 2" descr="C:\Users\Hsuan\Google 雲端硬碟\新頁圖書\5103簡報圖表102.1.18\5103--表\表8-5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8544"/>
            <a:ext cx="6480720" cy="51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0100" algn="just"/>
                <a:r>
                  <a:rPr lang="zh-TW" altLang="en-US" dirty="0"/>
                  <a:t>故</a:t>
                </a:r>
                <a14:m>
                  <m:oMath xmlns:m="http://schemas.openxmlformats.org/officeDocument/2006/math">
                    <m:r>
                      <a:rPr lang="zh-TW" altLang="en-US"/>
                      <m:t>出現</m:t>
                    </m:r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𝐸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𝐻</m:t>
                        </m:r>
                      </m:e>
                    </m:d>
                  </m:oMath>
                </a14:m>
                <a:r>
                  <a:rPr lang="zh-TW" altLang="en-US" dirty="0"/>
                  <a:t>之群，其畫於樹形圖即為如圖</a:t>
                </a:r>
                <a:r>
                  <a:rPr lang="en-US" altLang="zh-TW" dirty="0"/>
                  <a:t>8-16</a:t>
                </a:r>
                <a:r>
                  <a:rPr lang="zh-TW" altLang="en-US" dirty="0"/>
                  <a:t>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20482" name="Picture 2" descr="C:\Users\Hsuan\Google 雲端硬碟\新頁圖書\5103簡報圖表102.1.18\5103--圖\8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367638" cy="30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10824" y="6084004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8-16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樹形圖第四階段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6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5</m:t>
                        </m:r>
                      </m:e>
                    </m:borderBox>
                  </m:oMath>
                </a14:m>
                <a:r>
                  <a:rPr lang="zh-TW" altLang="en-US" sz="3000" dirty="0"/>
                  <a:t>   </a:t>
                </a:r>
                <a:endParaRPr lang="en-US" altLang="zh-TW" sz="3000" dirty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95350" algn="just">
                  <a:spcBef>
                    <a:spcPts val="0"/>
                  </a:spcBef>
                </a:pPr>
                <a:r>
                  <a:rPr lang="en-US" altLang="zh-TW" sz="2800" dirty="0"/>
                  <a:t>E•H</a:t>
                </a:r>
                <a:r>
                  <a:rPr lang="zh-TW" altLang="en-US" sz="2800" dirty="0"/>
                  <a:t>構成了一個群，如表</a:t>
                </a:r>
                <a:r>
                  <a:rPr lang="en-US" altLang="zh-TW" sz="2800" dirty="0"/>
                  <a:t>8-6</a:t>
                </a:r>
                <a:r>
                  <a:rPr lang="zh-TW" altLang="en-US" sz="2800" dirty="0"/>
                  <a:t>的組合計算「距離」時，最小的「距離」是</a:t>
                </a:r>
                <a:r>
                  <a:rPr lang="en-US" altLang="zh-TW" sz="2800" dirty="0"/>
                  <a:t>74.3</a:t>
                </a:r>
                <a:r>
                  <a:rPr lang="zh-TW" altLang="en-US" sz="2800" dirty="0"/>
                  <a:t>。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0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21506" name="Picture 2" descr="C:\Users\Hsuan\Google 雲端硬碟\新頁圖書\5103簡報圖表102.1.18\5103--表\表8-6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6682757" cy="50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38200" algn="just"/>
                <a:r>
                  <a:rPr lang="zh-TW" altLang="en-US" dirty="0"/>
                  <a:t>故</a:t>
                </a:r>
                <a14:m>
                  <m:oMath xmlns:m="http://schemas.openxmlformats.org/officeDocument/2006/math">
                    <m:r>
                      <a:rPr lang="en-US" altLang="zh-TW" dirty="0"/>
                      <m:t>𝐾</m:t>
                    </m:r>
                    <m:r>
                      <a:rPr lang="zh-TW" altLang="en-US" dirty="0"/>
                      <m:t>包含在</m:t>
                    </m:r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𝐴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𝐷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𝐹</m:t>
                        </m:r>
                      </m:e>
                    </m:d>
                    <m:r>
                      <a:rPr lang="zh-TW" altLang="en-US"/>
                      <m:t>的</m:t>
                    </m:r>
                  </m:oMath>
                </a14:m>
                <a:r>
                  <a:rPr lang="zh-TW" altLang="en-US" dirty="0"/>
                  <a:t>群中，變成了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𝐴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𝐷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𝐹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𝐾</m:t>
                        </m:r>
                      </m:e>
                    </m:d>
                  </m:oMath>
                </a14:m>
                <a:r>
                  <a:rPr lang="zh-TW" altLang="en-US" dirty="0"/>
                  <a:t>，畫在樹形圖上即為如圖</a:t>
                </a:r>
                <a:r>
                  <a:rPr lang="en-US" altLang="zh-TW" dirty="0"/>
                  <a:t>8-17</a:t>
                </a:r>
                <a:r>
                  <a:rPr lang="zh-TW" altLang="en-US" dirty="0"/>
                  <a:t>所示：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22530" name="Picture 2" descr="C:\Users\Hsuan\Google 雲端硬碟\新頁圖書\5103簡報圖表102.1.18\5103--圖\8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14581"/>
            <a:ext cx="3816424" cy="27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466349" y="6156012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8-17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6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6</m:t>
                        </m:r>
                      </m:e>
                    </m:borderBox>
                  </m:oMath>
                </a14:m>
                <a:r>
                  <a:rPr lang="zh-TW" altLang="en-US" sz="3000" dirty="0"/>
                  <a:t>    </a:t>
                </a:r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19150" algn="just">
                  <a:spcBef>
                    <a:spcPts val="0"/>
                  </a:spcBef>
                </a:pPr>
                <a:r>
                  <a:rPr lang="en-US" altLang="zh-TW" dirty="0"/>
                  <a:t>A,D,F,K</a:t>
                </a:r>
                <a:r>
                  <a:rPr lang="zh-TW" altLang="en-US" dirty="0"/>
                  <a:t>由於構成一個群後，如表</a:t>
                </a:r>
                <a:r>
                  <a:rPr lang="en-US" altLang="zh-TW" dirty="0"/>
                  <a:t>8-7</a:t>
                </a:r>
                <a:r>
                  <a:rPr lang="zh-TW" altLang="en-US" dirty="0"/>
                  <a:t>的組合計算「距離」時，最小的「距離」是</a:t>
                </a:r>
                <a:r>
                  <a:rPr lang="en-US" altLang="zh-TW" dirty="0"/>
                  <a:t>157.9</a:t>
                </a:r>
                <a:r>
                  <a:rPr lang="zh-TW" altLang="en-US" dirty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6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23554" name="Picture 2" descr="C:\Users\Hsuan\Google 雲端硬碟\新頁圖書\5103簡報圖表102.1.18\5103--表\表8-7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388"/>
            <a:ext cx="6336704" cy="51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indent="857250" algn="just"/>
                <a:r>
                  <a:rPr lang="zh-TW" altLang="en-US" dirty="0"/>
                  <a:t>因此，</a:t>
                </a:r>
                <a:r>
                  <a:rPr lang="en-US" altLang="zh-TW" dirty="0"/>
                  <a:t>C</a:t>
                </a:r>
                <a14:m>
                  <m:oMath xmlns:m="http://schemas.openxmlformats.org/officeDocument/2006/math">
                    <m:r>
                      <a:rPr lang="zh-TW" altLang="en-US" dirty="0"/>
                      <m:t>包含在</m:t>
                    </m:r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𝐸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𝐻</m:t>
                        </m:r>
                      </m:e>
                    </m:d>
                    <m:r>
                      <a:rPr lang="zh-TW" altLang="en-US"/>
                      <m:t>的</m:t>
                    </m:r>
                  </m:oMath>
                </a14:m>
                <a:r>
                  <a:rPr lang="zh-TW" altLang="en-US" dirty="0"/>
                  <a:t>群</a:t>
                </a:r>
                <a:r>
                  <a:rPr lang="zh-TW" altLang="en-US" dirty="0"/>
                  <a:t>中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zh-TW" altLang="en-US" dirty="0"/>
                  <a:t>，</a:t>
                </a:r>
                <a:r>
                  <a:rPr lang="zh-TW" altLang="en-US" dirty="0"/>
                  <a:t>成為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𝐶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𝐸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𝐻</m:t>
                        </m:r>
                      </m:e>
                    </m:d>
                  </m:oMath>
                </a14:m>
                <a:r>
                  <a:rPr lang="zh-TW" altLang="en-US" dirty="0"/>
                  <a:t>，在樹形圖上時，如圖</a:t>
                </a:r>
                <a:r>
                  <a:rPr lang="en-US" altLang="zh-TW" dirty="0"/>
                  <a:t>8-18</a:t>
                </a:r>
                <a:r>
                  <a:rPr lang="zh-TW" altLang="en-US" dirty="0"/>
                  <a:t>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24578" name="Picture 2" descr="C:\Users\Hsuan\Google 雲端硬碟\新頁圖書\5103簡報圖表102.1.18\5103--圖\8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06459"/>
            <a:ext cx="3994745" cy="26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555508" y="6156012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8-18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樹形圖第六階段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0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7</m:t>
                        </m:r>
                      </m:e>
                    </m:borderBox>
                  </m:oMath>
                </a14:m>
                <a:r>
                  <a:rPr lang="zh-TW" altLang="en-US" sz="3000" dirty="0"/>
                  <a:t>    </a:t>
                </a:r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19150" algn="just">
                  <a:spcBef>
                    <a:spcPts val="0"/>
                  </a:spcBef>
                </a:pPr>
                <a:r>
                  <a:rPr lang="en-US" altLang="zh-TW" sz="2800" dirty="0"/>
                  <a:t>C,E,H</a:t>
                </a:r>
                <a:r>
                  <a:rPr lang="zh-TW" altLang="en-US" sz="2800" dirty="0"/>
                  <a:t>構成一個群後，因此，如表</a:t>
                </a:r>
                <a:r>
                  <a:rPr lang="en-US" altLang="zh-TW" sz="2800" dirty="0"/>
                  <a:t>8-8</a:t>
                </a:r>
                <a:r>
                  <a:rPr lang="zh-TW" altLang="en-US" sz="2800" dirty="0"/>
                  <a:t>的組合計算「距離」，可得最小值為</a:t>
                </a:r>
                <a:r>
                  <a:rPr lang="en-US" altLang="zh-TW" sz="2800" dirty="0"/>
                  <a:t>189.5</a:t>
                </a:r>
                <a:r>
                  <a:rPr lang="zh-TW" altLang="en-US" sz="2800" dirty="0"/>
                  <a:t>。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5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25602" name="Picture 2" descr="C:\Users\Hsuan\Google 雲端硬碟\新頁圖書\5103簡報圖表102.1.18\5103--表\表8-8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5"/>
            <a:ext cx="6552728" cy="46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8.1.1 </a:t>
            </a:r>
            <a:r>
              <a:rPr lang="zh-TW" altLang="en-US" dirty="0"/>
              <a:t>相似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38200" algn="just"/>
            <a:endParaRPr lang="en-US" altLang="zh-TW" dirty="0" smtClean="0"/>
          </a:p>
          <a:p>
            <a:pPr indent="838200" algn="just"/>
            <a:r>
              <a:rPr lang="zh-TW" altLang="en-US" dirty="0"/>
              <a:t>測量</a:t>
            </a:r>
            <a:r>
              <a:rPr lang="zh-TW" altLang="en-US" dirty="0"/>
              <a:t>此種「相似程度」的方法有</a:t>
            </a:r>
            <a:r>
              <a:rPr lang="en-US" altLang="zh-TW" dirty="0"/>
              <a:t>︰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62475"/>
              </p:ext>
            </p:extLst>
          </p:nvPr>
        </p:nvGraphicFramePr>
        <p:xfrm>
          <a:off x="3995936" y="3284984"/>
          <a:ext cx="3868315" cy="184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498320" imgH="914400" progId="Equation.DSMT4">
                  <p:embed/>
                </p:oleObj>
              </mc:Choice>
              <mc:Fallback>
                <p:oleObj name="Equation" r:id="rId3" imgW="1498320" imgH="9144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84984"/>
                        <a:ext cx="3868315" cy="1840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0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0100" algn="just"/>
                <a:r>
                  <a:rPr lang="zh-TW" altLang="en-US" dirty="0"/>
                  <a:t>故</a:t>
                </a:r>
                <a:r>
                  <a:rPr lang="en-US" altLang="zh-TW" dirty="0"/>
                  <a:t>B</a:t>
                </a:r>
                <a14:m>
                  <m:oMath xmlns:m="http://schemas.openxmlformats.org/officeDocument/2006/math">
                    <m:r>
                      <a:rPr lang="zh-TW" altLang="en-US" dirty="0"/>
                      <m:t>包含在</m:t>
                    </m:r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𝐴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𝐷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𝐹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𝐾</m:t>
                        </m:r>
                      </m:e>
                    </m:d>
                    <m:r>
                      <a:rPr lang="zh-TW" altLang="en-US"/>
                      <m:t>的</m:t>
                    </m:r>
                  </m:oMath>
                </a14:m>
                <a:r>
                  <a:rPr lang="zh-TW" altLang="en-US" dirty="0"/>
                  <a:t>群體中，成為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/>
                        </m:ctrlPr>
                      </m:dPr>
                      <m:e>
                        <m:r>
                          <a:rPr lang="en-US" altLang="zh-TW"/>
                          <m:t>𝐴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𝐵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𝐷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𝐹</m:t>
                        </m:r>
                        <m:r>
                          <a:rPr lang="en-US" altLang="zh-TW"/>
                          <m:t>,</m:t>
                        </m:r>
                        <m:r>
                          <a:rPr lang="en-US" altLang="zh-TW"/>
                          <m:t>𝐾</m:t>
                        </m:r>
                      </m:e>
                    </m:d>
                  </m:oMath>
                </a14:m>
                <a:r>
                  <a:rPr lang="zh-TW" altLang="en-US" dirty="0"/>
                  <a:t>，樹形圖即為如圖</a:t>
                </a:r>
                <a:r>
                  <a:rPr lang="en-US" altLang="zh-TW" dirty="0"/>
                  <a:t>8-19</a:t>
                </a:r>
                <a:r>
                  <a:rPr lang="zh-TW" altLang="en-US" dirty="0"/>
                  <a:t>所示：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26626" name="Picture 2" descr="C:\Users\Hsuan\Google 雲端硬碟\新頁圖書\5103簡報圖表102.1.18\5103--圖\8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7164"/>
            <a:ext cx="3806279" cy="2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555508" y="6300028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8-18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樹形圖第七階段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2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8</m:t>
                        </m:r>
                      </m:e>
                    </m:borderBox>
                  </m:oMath>
                </a14:m>
                <a:r>
                  <a:rPr lang="zh-TW" altLang="en-US" sz="3000" dirty="0"/>
                  <a:t>    </a:t>
                </a:r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/>
                        </m:ctrlPr>
                      </m:dPr>
                      <m:e>
                        <m:r>
                          <a:rPr lang="en-US" altLang="zh-TW" sz="2800"/>
                          <m:t>𝐴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𝐵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𝐷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𝐹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𝐾</m:t>
                        </m:r>
                      </m:e>
                    </m:d>
                    <m:r>
                      <a:rPr lang="en-US" altLang="zh-TW" sz="2800"/>
                      <m:t> </m:t>
                    </m:r>
                  </m:oMath>
                </a14:m>
                <a:r>
                  <a:rPr lang="zh-TW" altLang="en-US" sz="2800" dirty="0"/>
                  <a:t>與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/>
                        </m:ctrlPr>
                      </m:dPr>
                      <m:e>
                        <m:r>
                          <a:rPr lang="en-US" altLang="zh-TW" sz="2800"/>
                          <m:t>𝐺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𝐼</m:t>
                        </m:r>
                      </m:e>
                    </m:d>
                  </m:oMath>
                </a14:m>
                <a:r>
                  <a:rPr lang="zh-TW" altLang="en-US" sz="2800" dirty="0"/>
                  <a:t>構成群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/>
                        </m:ctrlPr>
                      </m:dPr>
                      <m:e>
                        <m:r>
                          <a:rPr lang="en-US" altLang="zh-TW" sz="2800"/>
                          <m:t>𝐴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𝐵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𝐷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𝐹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𝐺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𝐼</m:t>
                        </m:r>
                        <m:r>
                          <a:rPr lang="en-US" altLang="zh-TW" sz="2800"/>
                          <m:t>,</m:t>
                        </m:r>
                        <m:r>
                          <a:rPr lang="en-US" altLang="zh-TW" sz="2800"/>
                          <m:t>𝐾</m:t>
                        </m:r>
                      </m:e>
                    </m:d>
                  </m:oMath>
                </a14:m>
                <a:r>
                  <a:rPr lang="zh-TW" altLang="en-US" sz="2800" dirty="0"/>
                  <a:t>。</a:t>
                </a:r>
                <a:endParaRPr lang="en-US" altLang="zh-TW" sz="28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just">
                  <a:spcBef>
                    <a:spcPts val="0"/>
                  </a:spcBef>
                  <a:buClr>
                    <a:schemeClr val="accent3"/>
                  </a:buClr>
                  <a:buSzPct val="95000"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9</m:t>
                        </m:r>
                      </m:e>
                    </m:borderBox>
                  </m:oMath>
                </a14:m>
                <a:r>
                  <a:rPr lang="zh-TW" altLang="en-US" sz="3000" i="1" dirty="0">
                    <a:latin typeface="Cambria Math"/>
                  </a:rPr>
                  <a:t>  </a:t>
                </a:r>
                <a:r>
                  <a:rPr lang="zh-TW" altLang="en-US" sz="3000" i="1" dirty="0">
                    <a:latin typeface="Cambria Math"/>
                  </a:rPr>
                  <a:t> </a:t>
                </a:r>
                <a:endParaRPr lang="en-US" altLang="zh-TW" sz="3000" i="1" dirty="0">
                  <a:latin typeface="Cambria Math"/>
                </a:endParaRPr>
              </a:p>
              <a:p>
                <a:pPr algn="just">
                  <a:spcBef>
                    <a:spcPts val="0"/>
                  </a:spcBef>
                  <a:buClr>
                    <a:schemeClr val="accent3"/>
                  </a:buClr>
                  <a:buSzPct val="95000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𝐵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𝐷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𝐹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𝐺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𝐼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zh-TW" altLang="en-US" sz="2800" dirty="0">
                    <a:latin typeface="Cambria Math"/>
                  </a:rPr>
                  <a:t>與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800" i="0">
                            <a:latin typeface="Cambria Math"/>
                          </a:rPr>
                          <m:t>J</m:t>
                        </m:r>
                      </m:e>
                    </m:d>
                  </m:oMath>
                </a14:m>
                <a:r>
                  <a:rPr lang="zh-TW" altLang="en-US" sz="2800" dirty="0">
                    <a:latin typeface="Cambria Math"/>
                  </a:rPr>
                  <a:t>構成群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𝐵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𝐷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𝐹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𝐺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𝐼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𝐽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zh-TW" altLang="en-US" sz="2800" i="1" dirty="0">
                    <a:latin typeface="Cambria Math"/>
                  </a:rPr>
                  <a:t>。</a:t>
                </a:r>
                <a:endParaRPr lang="en-US" altLang="zh-TW" sz="28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0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000" i="1">
                            <a:latin typeface="Cambria Math"/>
                          </a:rPr>
                          <m:t>步驟</m:t>
                        </m:r>
                        <m:r>
                          <a:rPr lang="en-US" altLang="zh-TW" sz="3000" i="1">
                            <a:latin typeface="Cambria Math"/>
                          </a:rPr>
                          <m:t>10</m:t>
                        </m:r>
                      </m:e>
                    </m:borderBox>
                  </m:oMath>
                </a14:m>
                <a:r>
                  <a:rPr lang="zh-TW" altLang="en-US" sz="3000" dirty="0"/>
                  <a:t>    </a:t>
                </a:r>
                <a:endParaRPr lang="en-US" altLang="zh-TW" sz="30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00100"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𝐵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𝐷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𝐹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𝐺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𝐼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𝐽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zh-TW" altLang="en-US" sz="2800" dirty="0"/>
                  <a:t>與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𝐶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𝐸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800" dirty="0"/>
                  <a:t>構成最後的群後即完成</a:t>
                </a:r>
                <a:r>
                  <a:rPr lang="zh-TW" altLang="en-US" sz="2800" dirty="0" smtClean="0"/>
                  <a:t>。</a:t>
                </a:r>
                <a:endParaRPr lang="en-US" altLang="zh-TW" sz="2800" dirty="0" smtClean="0"/>
              </a:p>
              <a:p>
                <a:pPr indent="800100" algn="just">
                  <a:spcBef>
                    <a:spcPts val="0"/>
                  </a:spcBef>
                </a:pPr>
                <a:endParaRPr lang="en-US" altLang="zh-TW" sz="2800" dirty="0"/>
              </a:p>
              <a:p>
                <a:pPr indent="800100" algn="just">
                  <a:spcBef>
                    <a:spcPts val="0"/>
                  </a:spcBef>
                </a:pPr>
                <a:r>
                  <a:rPr lang="zh-TW" altLang="en-US" sz="2800" dirty="0"/>
                  <a:t>完成之樹形圖即如圖</a:t>
                </a:r>
                <a:r>
                  <a:rPr lang="en-US" altLang="zh-TW" sz="2800" dirty="0"/>
                  <a:t>8-20</a:t>
                </a:r>
                <a:r>
                  <a:rPr lang="zh-TW" altLang="en-US" sz="2800" dirty="0"/>
                  <a:t>所示</a:t>
                </a:r>
                <a:r>
                  <a:rPr lang="zh-TW" altLang="en-US" sz="2800" dirty="0" smtClean="0"/>
                  <a:t>：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4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8.3.1</a:t>
            </a:r>
            <a:r>
              <a:rPr lang="zh-TW" altLang="en-US" dirty="0"/>
              <a:t> 集群分析之例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27650" name="Picture 2" descr="C:\Users\Hsuan\Google 雲端硬碟\新頁圖書\5103簡報圖表102.1.18\5103--圖\8-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22" y="1988840"/>
            <a:ext cx="4608512" cy="38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88610" y="597134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8-20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樹形圖的完成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0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8.4 </a:t>
            </a:r>
            <a:r>
              <a:rPr lang="zh-TW" altLang="en-US" dirty="0"/>
              <a:t>樹形圖的用法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95350" algn="just"/>
            <a:r>
              <a:rPr lang="zh-TW" altLang="en-US" dirty="0"/>
              <a:t>縱軸表示類似度的「距離</a:t>
            </a:r>
            <a:r>
              <a:rPr lang="zh-TW" altLang="en-US" dirty="0" smtClean="0"/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而與橫軸平行的切割，跟樹形圖之縱軸相接觸的個數，即為集群的</a:t>
            </a:r>
            <a:r>
              <a:rPr lang="zh-TW" altLang="en-US" dirty="0" smtClean="0"/>
              <a:t>個數。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3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8.4 </a:t>
            </a:r>
            <a:r>
              <a:rPr lang="zh-TW" altLang="en-US" dirty="0"/>
              <a:t>樹形圖的用法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0100" algn="just"/>
            <a:r>
              <a:rPr lang="zh-TW" altLang="en-US" dirty="0"/>
              <a:t>例如若希望集群的個數為四個時，就如圖</a:t>
            </a:r>
            <a:r>
              <a:rPr lang="en-US" altLang="zh-TW" dirty="0"/>
              <a:t>8-21</a:t>
            </a:r>
            <a:r>
              <a:rPr lang="zh-TW" altLang="en-US" dirty="0"/>
              <a:t>的方式，與橫軸平行切割即可求出。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6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8.4 </a:t>
            </a:r>
            <a:r>
              <a:rPr lang="zh-TW" altLang="en-US" dirty="0"/>
              <a:t>樹形圖的用法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56</a:t>
            </a:fld>
            <a:endParaRPr lang="zh-TW" altLang="en-US"/>
          </a:p>
        </p:txBody>
      </p:sp>
      <p:pic>
        <p:nvPicPr>
          <p:cNvPr id="6" name="Picture 2" descr="C:\Users\Hsuan\Google 雲端硬碟\新頁圖書\5103簡報圖表102.1.18\5103--圖\8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4032448" cy="42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034859" y="6084004"/>
            <a:ext cx="166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8-21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樹形圖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8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8.5 </a:t>
            </a:r>
            <a:r>
              <a:rPr lang="zh-TW" altLang="en-US" dirty="0"/>
              <a:t>集群分析的實踐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76300" algn="just"/>
            <a:r>
              <a:rPr lang="zh-TW" altLang="en-US" dirty="0"/>
              <a:t>集群分析是定義數據間的類似度</a:t>
            </a:r>
            <a:r>
              <a:rPr lang="en-US" altLang="zh-TW" dirty="0"/>
              <a:t>(similarity measure)</a:t>
            </a:r>
            <a:r>
              <a:rPr lang="zh-TW" altLang="en-US" dirty="0"/>
              <a:t>，從其類似度相近者依序去整理的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。</a:t>
            </a:r>
            <a:r>
              <a:rPr lang="zh-TW" altLang="en-US" dirty="0"/>
              <a:t>類似度的定義有距離或相關係數等各種方法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8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8.5 </a:t>
            </a:r>
            <a:r>
              <a:rPr lang="zh-TW" altLang="en-US" dirty="0"/>
              <a:t>集群分析的實踐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76300" algn="just"/>
            <a:r>
              <a:rPr lang="zh-TW" altLang="en-US" smtClean="0"/>
              <a:t>在</a:t>
            </a:r>
            <a:r>
              <a:rPr lang="zh-TW" altLang="en-US" dirty="0"/>
              <a:t>類似度的整理方面，有逐次整理的階層手法，以及利用因子分析等事先預想集群後，再去整理的非階層手法。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8.1.1 </a:t>
            </a:r>
            <a:r>
              <a:rPr lang="zh-TW" altLang="en-US" dirty="0"/>
              <a:t>相似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76300" algn="just"/>
            <a:r>
              <a:rPr lang="zh-TW" altLang="en-US" dirty="0"/>
              <a:t>此等方法可思考成距離的概念之一般化，因此，將這些方法在廣義下稱為距離</a:t>
            </a:r>
            <a:r>
              <a:rPr lang="en-US" altLang="zh-TW" dirty="0"/>
              <a:t>(distance)</a:t>
            </a:r>
            <a:r>
              <a:rPr lang="zh-TW" altLang="en-US" dirty="0"/>
              <a:t>。</a:t>
            </a:r>
            <a:endParaRPr lang="en-US" altLang="zh-TW" dirty="0"/>
          </a:p>
          <a:p>
            <a:pPr indent="876300" algn="just"/>
            <a:r>
              <a:rPr lang="zh-TW" altLang="en-US" dirty="0"/>
              <a:t>另外</a:t>
            </a:r>
            <a:r>
              <a:rPr lang="zh-TW" altLang="en-US" dirty="0"/>
              <a:t>，在集群分析中將數據稱為個體，故個體與個體的</a:t>
            </a:r>
            <a:r>
              <a:rPr lang="zh-TW" altLang="en-US" dirty="0"/>
              <a:t>聚集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，</a:t>
            </a:r>
            <a:r>
              <a:rPr lang="zh-TW" altLang="en-US" dirty="0"/>
              <a:t>即構成群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7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</a:t>
            </a:r>
            <a:r>
              <a:rPr lang="zh-TW" altLang="en-US" dirty="0" smtClean="0"/>
              <a:t>距離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(1)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群的成分只由一個所構成時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：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074" name="Picture 2" descr="C:\Users\Hsuan\Google 雲端硬碟\新頁圖書\5103簡報圖表102.1.18\5103--圖\8-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202576" cy="22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81566" y="5276264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8-3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二個群間之距離極為個體與個體之距離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41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zh-TW" altLang="en-US" dirty="0"/>
              <a:t>此時，可當作如</a:t>
            </a:r>
            <a:r>
              <a:rPr lang="en-US" altLang="zh-TW" dirty="0"/>
              <a:t>(8.1)</a:t>
            </a:r>
            <a:r>
              <a:rPr lang="zh-TW" altLang="en-US" dirty="0"/>
              <a:t>式所示：</a:t>
            </a:r>
            <a:endParaRPr lang="en-US" altLang="zh-TW" dirty="0"/>
          </a:p>
          <a:p>
            <a:endParaRPr lang="en-US" altLang="zh-TW" dirty="0"/>
          </a:p>
          <a:p>
            <a:pPr algn="ctr"/>
            <a:r>
              <a:rPr lang="zh-TW" altLang="en-US" dirty="0"/>
              <a:t>個體與個體之距離＝群體之距離</a:t>
            </a:r>
            <a:r>
              <a:rPr lang="en-US" altLang="zh-TW" dirty="0"/>
              <a:t>D          </a:t>
            </a:r>
          </a:p>
          <a:p>
            <a:pPr algn="r"/>
            <a:r>
              <a:rPr lang="en-US" altLang="zh-TW" sz="2500" dirty="0" smtClean="0">
                <a:cs typeface="Times New Roman" pitchFamily="18" charset="0"/>
              </a:rPr>
              <a:t>(8.1)</a:t>
            </a:r>
            <a:endParaRPr lang="en-US" altLang="zh-TW" sz="2500" dirty="0"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8.1.2 </a:t>
            </a:r>
            <a:r>
              <a:rPr lang="zh-TW" altLang="en-US" dirty="0"/>
              <a:t>群間的距離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600200"/>
            <a:ext cx="6408712" cy="4525963"/>
          </a:xfrm>
        </p:spPr>
        <p:txBody>
          <a:bodyPr/>
          <a:lstStyle/>
          <a:p>
            <a:pPr marL="514350" indent="-514350" algn="just"/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(2)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群的成分是由二個以上所構成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時：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098" name="Picture 2" descr="C:\Users\Hsuan\Google 雲端硬碟\新頁圖書\5103簡報圖表102.1.18\5103--圖\8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1682"/>
            <a:ext cx="5040560" cy="21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103948" y="5498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8-4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群體與群體之距離為何</a:t>
            </a:r>
          </a:p>
        </p:txBody>
      </p:sp>
    </p:spTree>
    <p:extLst>
      <p:ext uri="{BB962C8B-B14F-4D97-AF65-F5344CB8AC3E}">
        <p14:creationId xmlns:p14="http://schemas.microsoft.com/office/powerpoint/2010/main" val="33744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2373</Words>
  <Application>Microsoft Office PowerPoint</Application>
  <PresentationFormat>如螢幕大小 (4:3)</PresentationFormat>
  <Paragraphs>309</Paragraphs>
  <Slides>58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1" baseType="lpstr">
      <vt:lpstr>Office 佈景主題</vt:lpstr>
      <vt:lpstr>自訂設計</vt:lpstr>
      <vt:lpstr>Equation</vt:lpstr>
      <vt:lpstr>PowerPoint 簡報</vt:lpstr>
      <vt:lpstr>8.1 相似與不相似</vt:lpstr>
      <vt:lpstr>8.1 相似與不相似</vt:lpstr>
      <vt:lpstr>8.1.1 相似</vt:lpstr>
      <vt:lpstr>8.1.1 相似</vt:lpstr>
      <vt:lpstr>8.1.1 相似</vt:lpstr>
      <vt:lpstr>8.1.2 群間的距離</vt:lpstr>
      <vt:lpstr>8.1.2 群間的距離</vt:lpstr>
      <vt:lpstr>8.1.2 群間的距離</vt:lpstr>
      <vt:lpstr>8.1.2 群間的距離</vt:lpstr>
      <vt:lpstr>8.1.2 群間的距離</vt:lpstr>
      <vt:lpstr>8.1.2 群間的距離</vt:lpstr>
      <vt:lpstr>8.1.2 群間的距離</vt:lpstr>
      <vt:lpstr>8.1.2 群間的距離</vt:lpstr>
      <vt:lpstr>8.2.2 最長距離法</vt:lpstr>
      <vt:lpstr>8.2.2 最長距離法</vt:lpstr>
      <vt:lpstr>8.2.3 群平均法</vt:lpstr>
      <vt:lpstr>8.2.3 群平均法</vt:lpstr>
      <vt:lpstr>8.2.4 中位數法</vt:lpstr>
      <vt:lpstr>8.2.4 中位數法</vt:lpstr>
      <vt:lpstr>8.2.5 重心法</vt:lpstr>
      <vt:lpstr>8.2.5 重心法</vt:lpstr>
      <vt:lpstr>8.2.6 華徳法</vt:lpstr>
      <vt:lpstr>8.3 集群分析的步驟</vt:lpstr>
      <vt:lpstr>8.2.6 華徳法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8.3.1 集群分析之例</vt:lpstr>
      <vt:lpstr>8.4 樹形圖的用法</vt:lpstr>
      <vt:lpstr>8.4 樹形圖的用法</vt:lpstr>
      <vt:lpstr>8.4 樹形圖的用法</vt:lpstr>
      <vt:lpstr>8.5 集群分析的實踐</vt:lpstr>
      <vt:lpstr>8.5 集群分析的實踐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26</cp:revision>
  <dcterms:created xsi:type="dcterms:W3CDTF">2012-12-27T06:18:49Z</dcterms:created>
  <dcterms:modified xsi:type="dcterms:W3CDTF">2013-01-28T13:23:59Z</dcterms:modified>
</cp:coreProperties>
</file>