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29"/>
  </p:notesMasterIdLst>
  <p:sldIdLst>
    <p:sldId id="256" r:id="rId3"/>
    <p:sldId id="259" r:id="rId4"/>
    <p:sldId id="257" r:id="rId5"/>
    <p:sldId id="260" r:id="rId6"/>
    <p:sldId id="261" r:id="rId7"/>
    <p:sldId id="262" r:id="rId8"/>
    <p:sldId id="258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7" r:id="rId63"/>
    <p:sldId id="316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4" r:id="rId79"/>
    <p:sldId id="332" r:id="rId80"/>
    <p:sldId id="333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2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1FC51-15D8-4A80-BE51-7158B8701D26}" type="datetimeFigureOut">
              <a:rPr lang="zh-TW" altLang="en-US" smtClean="0"/>
              <a:t>2013/1/28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E4872-07CD-4403-B4E6-C0D9D8F2BF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55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91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E4872-07CD-4403-B4E6-C0D9D8F2BF6C}" type="slidenum">
              <a:rPr lang="zh-TW" altLang="en-US" smtClean="0"/>
              <a:t>108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091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56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52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27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3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.xml"/><Relationship Id="rId13" Type="http://schemas.openxmlformats.org/officeDocument/2006/relationships/slide" Target="../slides/slide48.xml"/><Relationship Id="rId1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slide" Target="../slides/slide3.xml"/><Relationship Id="rId12" Type="http://schemas.openxmlformats.org/officeDocument/2006/relationships/slide" Target="../slides/slide44.xml"/><Relationship Id="rId17" Type="http://schemas.openxmlformats.org/officeDocument/2006/relationships/slide" Target="../slides/slide87.xml"/><Relationship Id="rId2" Type="http://schemas.openxmlformats.org/officeDocument/2006/relationships/slideLayout" Target="../slideLayouts/slideLayout4.xml"/><Relationship Id="rId16" Type="http://schemas.openxmlformats.org/officeDocument/2006/relationships/slide" Target="../slides/slide8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slide" Target="../slides/slide22.xml"/><Relationship Id="rId5" Type="http://schemas.microsoft.com/office/2007/relationships/hdphoto" Target="../media/hdphoto1.wdp"/><Relationship Id="rId15" Type="http://schemas.openxmlformats.org/officeDocument/2006/relationships/slide" Target="../slides/slide75.xml"/><Relationship Id="rId10" Type="http://schemas.openxmlformats.org/officeDocument/2006/relationships/slide" Target="../slides/slide21.xml"/><Relationship Id="rId4" Type="http://schemas.openxmlformats.org/officeDocument/2006/relationships/image" Target="../media/image2.jpeg"/><Relationship Id="rId9" Type="http://schemas.openxmlformats.org/officeDocument/2006/relationships/slide" Target="../slides/slide13.xml"/><Relationship Id="rId14" Type="http://schemas.openxmlformats.org/officeDocument/2006/relationships/slide" Target="../slides/slide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Documents and Settings\010890\桌面\728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7480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26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010890\桌面\PSD448拷貝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25713" r="40391" b="20111"/>
          <a:stretch/>
        </p:blipFill>
        <p:spPr bwMode="auto">
          <a:xfrm>
            <a:off x="1" y="0"/>
            <a:ext cx="9144000" cy="69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1" y="1106735"/>
            <a:ext cx="2408032" cy="4770537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8033" y="1268759"/>
            <a:ext cx="6735967" cy="5660767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665540" y="6453336"/>
            <a:ext cx="514972" cy="4773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699792" y="1600200"/>
            <a:ext cx="6264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444544" y="6520259"/>
            <a:ext cx="2430768" cy="409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多變量分析 導論與應用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595360" y="6478898"/>
            <a:ext cx="531313" cy="407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8D01D909-9AA4-4206-A13B-0B2952A9609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1" name="Picture 2" descr="C:\Documents and Settings\010890\桌面\未命名 -1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4" y="6309320"/>
            <a:ext cx="730481" cy="5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010890\桌面\未命名 -1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06" y="6309320"/>
            <a:ext cx="730481" cy="5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12"/>
              <p:cNvSpPr txBox="1"/>
              <p:nvPr userDrawn="1"/>
            </p:nvSpPr>
            <p:spPr>
              <a:xfrm>
                <a:off x="-36512" y="1106735"/>
                <a:ext cx="2517254" cy="4770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7" action="ppaction://hlinksldjump"/>
                  </a:rPr>
                  <a:t>7.1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7" action="ppaction://hlinksldjump"/>
                  </a:rPr>
                  <a:t>判別分析是判別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7" action="ppaction://hlinksldjump"/>
                  </a:rPr>
                  <a:t>的</a:t>
                </a:r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7" action="ppaction://hlinksldjump"/>
                  </a:rPr>
                  <a:t/>
                </a:r>
                <a:b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7" action="ppaction://hlinksldjump"/>
                  </a:rPr>
                </a:b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7" action="ppaction://hlinksldjump"/>
                  </a:rPr>
                  <a:t>工具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42900" indent="-34290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8" action="ppaction://hlinksldjump"/>
                  </a:rPr>
                  <a:t>7.2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8" action="ppaction://hlinksldjump"/>
                  </a:rPr>
                  <a:t>何謂線型判別函數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42900" indent="-34290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9" action="ppaction://hlinksldjump"/>
                  </a:rPr>
                  <a:t>7.3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9" action="ppaction://hlinksldjump"/>
                  </a:rPr>
                  <a:t>判別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9" action="ppaction://hlinksldjump"/>
                  </a:rPr>
                  <a:t>分數</a:t>
                </a:r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9" action="ppaction://hlinksldjump"/>
                  </a:rPr>
                  <a:t>(discriminant </a:t>
                </a:r>
                <a:r>
                  <a:rPr lang="en-US" altLang="zh-TW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9" action="ppaction://hlinksldjump"/>
                  </a:rPr>
                  <a:t>score</a:t>
                </a:r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9" action="ppaction://hlinksldjump"/>
                  </a:rPr>
                  <a:t>)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9" action="ppaction://hlinksldjump"/>
                  </a:rPr>
                  <a:t>與其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9" action="ppaction://hlinksldjump"/>
                  </a:rPr>
                  <a:t>變動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42900" indent="-34290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0" action="ppaction://hlinksldjump"/>
                  </a:rPr>
                  <a:t>7.4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0" action="ppaction://hlinksldjump"/>
                  </a:rPr>
                  <a:t>三個重要的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0" action="ppaction://hlinksldjump"/>
                  </a:rPr>
                  <a:t>變動──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1600" i="1">
                            <a:solidFill>
                              <a:schemeClr val="bg1"/>
                            </a:solidFill>
                            <a:latin typeface="Cambria Math"/>
                            <a:hlinkClick r:id="rId10" action="ppaction://hlinksldjump"/>
                          </a:rPr>
                        </m:ctrlPr>
                      </m:sSubPr>
                      <m:e>
                        <m:r>
                          <a:rPr lang="zh-TW" altLang="en-US" sz="1600" i="1">
                            <a:solidFill>
                              <a:schemeClr val="bg1"/>
                            </a:solidFill>
                            <a:latin typeface="Cambria Math"/>
                            <a:hlinkClick r:id="rId10" action="ppaction://hlinksldjump"/>
                          </a:rPr>
                          <m:t>𝑆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chemeClr val="bg1"/>
                            </a:solidFill>
                            <a:latin typeface="Cambria Math"/>
                            <a:hlinkClick r:id="rId10" action="ppaction://hlinksldjump"/>
                          </a:rPr>
                          <m:t>𝑻</m:t>
                        </m:r>
                      </m:sub>
                    </m:sSub>
                    <m:r>
                      <a:rPr lang="en-US" altLang="zh-TW" sz="1600" i="1">
                        <a:solidFill>
                          <a:schemeClr val="bg1"/>
                        </a:solidFill>
                        <a:latin typeface="Cambria Math"/>
                        <a:hlinkClick r:id="rId10" action="ppaction://hlinksldjump"/>
                      </a:rPr>
                      <m:t>,</m:t>
                    </m:r>
                    <m:sSub>
                      <m:sSubPr>
                        <m:ctrlPr>
                          <a:rPr lang="zh-TW" altLang="en-US" sz="1600" i="1">
                            <a:solidFill>
                              <a:schemeClr val="bg1"/>
                            </a:solidFill>
                            <a:latin typeface="Cambria Math"/>
                            <a:hlinkClick r:id="rId10" action="ppaction://hlinksldjump"/>
                          </a:rPr>
                        </m:ctrlPr>
                      </m:sSubPr>
                      <m:e>
                        <m:r>
                          <a:rPr lang="zh-TW" altLang="en-US" sz="1600" i="1">
                            <a:solidFill>
                              <a:schemeClr val="bg1"/>
                            </a:solidFill>
                            <a:latin typeface="Cambria Math"/>
                            <a:hlinkClick r:id="rId10" action="ppaction://hlinksldjump"/>
                          </a:rPr>
                          <m:t>𝑆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chemeClr val="bg1"/>
                            </a:solidFill>
                            <a:latin typeface="Cambria Math"/>
                            <a:hlinkClick r:id="rId10" action="ppaction://hlinksldjump"/>
                          </a:rPr>
                          <m:t>𝑩</m:t>
                        </m:r>
                      </m:sub>
                    </m:sSub>
                    <m:r>
                      <a:rPr lang="en-US" altLang="zh-TW" sz="1600" i="1">
                        <a:solidFill>
                          <a:schemeClr val="bg1"/>
                        </a:solidFill>
                        <a:latin typeface="Cambria Math"/>
                        <a:hlinkClick r:id="rId10" action="ppaction://hlinksldjump"/>
                      </a:rPr>
                      <m:t>,</m:t>
                    </m:r>
                    <m:sSub>
                      <m:sSubPr>
                        <m:ctrlPr>
                          <a:rPr lang="zh-TW" altLang="en-US" sz="1600" i="1">
                            <a:solidFill>
                              <a:schemeClr val="bg1"/>
                            </a:solidFill>
                            <a:latin typeface="Cambria Math"/>
                            <a:hlinkClick r:id="rId10" action="ppaction://hlinksldjump"/>
                          </a:rPr>
                        </m:ctrlPr>
                      </m:sSubPr>
                      <m:e>
                        <m:r>
                          <a:rPr lang="zh-TW" altLang="en-US" sz="1600" i="1">
                            <a:solidFill>
                              <a:schemeClr val="bg1"/>
                            </a:solidFill>
                            <a:latin typeface="Cambria Math"/>
                            <a:hlinkClick r:id="rId10" action="ppaction://hlinksldjump"/>
                          </a:rPr>
                          <m:t>𝑆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chemeClr val="bg1"/>
                            </a:solidFill>
                            <a:latin typeface="Cambria Math"/>
                            <a:hlinkClick r:id="rId10" action="ppaction://hlinksldjump"/>
                          </a:rPr>
                          <m:t>𝑾</m:t>
                        </m:r>
                      </m:sub>
                    </m:sSub>
                  </m:oMath>
                </a14:m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0" action="ppaction://hlinksldjump"/>
                  </a:rPr>
                  <a:t>的計算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42900" indent="-34290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1" action="ppaction://hlinksldjump"/>
                  </a:rPr>
                  <a:t>7.5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1" action="ppaction://hlinksldjump"/>
                  </a:rPr>
                  <a:t>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1" action="ppaction://hlinksldjump"/>
                  </a:rPr>
                  <a:t>線性判別函數的求法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42900" indent="-34290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2" action="ppaction://hlinksldjump"/>
                  </a:rPr>
                  <a:t>7.6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2" action="ppaction://hlinksldjump"/>
                  </a:rPr>
                  <a:t>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2" action="ppaction://hlinksldjump"/>
                  </a:rPr>
                  <a:t>判別分數與境界線的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2" action="ppaction://hlinksldjump"/>
                  </a:rPr>
                  <a:t>關係</a:t>
                </a:r>
                <a:endParaRPr lang="en-US" altLang="zh-TW" sz="16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42900" indent="-342900"/>
                <a:r>
                  <a:rPr lang="en-US" altLang="zh-TW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3" action="ppaction://hlinksldjump"/>
                  </a:rPr>
                  <a:t>7.7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3" action="ppaction://hlinksldjump"/>
                  </a:rPr>
                  <a:t> 一變數的馬哈拉諾畢斯距離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42900" indent="-34290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4" action="ppaction://hlinksldjump"/>
                  </a:rPr>
                  <a:t>7.8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4" action="ppaction://hlinksldjump"/>
                  </a:rPr>
                  <a:t>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4" action="ppaction://hlinksldjump"/>
                  </a:rPr>
                  <a:t>二變數的馬哈拉諾畢斯距離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42900" indent="-34290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5" action="ppaction://hlinksldjump"/>
                  </a:rPr>
                  <a:t>7.9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5" action="ppaction://hlinksldjump"/>
                  </a:rPr>
                  <a:t>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5" action="ppaction://hlinksldjump"/>
                  </a:rPr>
                  <a:t>依馬哈拉諾畢斯距離表示的境界線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61950" indent="-36195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6" action="ppaction://hlinksldjump"/>
                  </a:rPr>
                  <a:t>7.10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6" action="ppaction://hlinksldjump"/>
                  </a:rPr>
                  <a:t>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6" action="ppaction://hlinksldjump"/>
                  </a:rPr>
                  <a:t>正答率與誤判率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marL="361950" indent="-361950"/>
                <a:r>
                  <a:rPr lang="en-US" altLang="zh-TW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7" action="ppaction://hlinksldjump"/>
                  </a:rPr>
                  <a:t>7.11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7" action="ppaction://hlinksldjump"/>
                  </a:rPr>
                  <a:t> 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7" action="ppaction://hlinksldjump"/>
                  </a:rPr>
                  <a:t>判別分析的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hlinkClick r:id="rId17" action="ppaction://hlinksldjump"/>
                  </a:rPr>
                  <a:t>實踐</a:t>
                </a:r>
                <a:endParaRPr lang="en-US" altLang="zh-TW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-36512" y="1106735"/>
                <a:ext cx="2517254" cy="4770537"/>
              </a:xfrm>
              <a:prstGeom prst="rect">
                <a:avLst/>
              </a:prstGeom>
              <a:blipFill rotWithShape="1">
                <a:blip r:embed="rId18"/>
                <a:stretch>
                  <a:fillRect l="-1211" t="-512" b="-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89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1.png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0.pn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11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jpg"/><Relationship Id="rId4" Type="http://schemas.openxmlformats.org/officeDocument/2006/relationships/image" Target="../media/image9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 rot="20996374">
            <a:off x="65576" y="61769"/>
            <a:ext cx="3155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ln w="571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 pitchFamily="34" charset="0"/>
                <a:ea typeface="華康新特黑體(P)" pitchFamily="2" charset="-120"/>
              </a:rPr>
              <a:t>CH7</a:t>
            </a:r>
            <a:endParaRPr lang="zh-TW" altLang="en-US" sz="8800" b="1" dirty="0">
              <a:ln w="57150">
                <a:solidFill>
                  <a:schemeClr val="bg1">
                    <a:lumMod val="9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Franklin Gothic Heavy" pitchFamily="34" charset="0"/>
              <a:ea typeface="華康新特黑體(P)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53408" y="1045185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chemeClr val="accent3">
                    <a:lumMod val="50000"/>
                  </a:schemeClr>
                </a:solidFill>
                <a:latin typeface="華康新特黑體(P)" pitchFamily="2" charset="-120"/>
                <a:ea typeface="華康新特黑體(P)" pitchFamily="2" charset="-120"/>
              </a:rPr>
              <a:t>多變量分析</a:t>
            </a:r>
            <a:endParaRPr lang="zh-TW" altLang="en-US" sz="6000" dirty="0">
              <a:solidFill>
                <a:schemeClr val="accent3">
                  <a:lumMod val="50000"/>
                </a:schemeClr>
              </a:solidFill>
              <a:latin typeface="華康新特黑體(P)" pitchFamily="2" charset="-120"/>
              <a:ea typeface="華康新特黑體(P)" pitchFamily="2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195736" y="2286158"/>
                <a:ext cx="6732240" cy="3447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altLang="zh-TW" sz="2400" dirty="0">
                    <a:latin typeface="微軟正黑體" pitchFamily="34" charset="-120"/>
                    <a:ea typeface="微軟正黑體" pitchFamily="34" charset="-120"/>
                  </a:rPr>
                  <a:t>7.1 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判別分析是判別的工具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altLang="zh-TW" sz="2400" dirty="0" smtClean="0">
                    <a:latin typeface="微軟正黑體" pitchFamily="34" charset="-120"/>
                    <a:ea typeface="微軟正黑體" pitchFamily="34" charset="-120"/>
                  </a:rPr>
                  <a:t>     7.2 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何謂線型判別函數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marL="1181100" indent="-1181100">
                  <a:spcBef>
                    <a:spcPts val="1200"/>
                  </a:spcBef>
                </a:pPr>
                <a:r>
                  <a:rPr lang="en-US" altLang="zh-TW" sz="2400" dirty="0" smtClean="0">
                    <a:latin typeface="微軟正黑體" pitchFamily="34" charset="-120"/>
                    <a:ea typeface="微軟正黑體" pitchFamily="34" charset="-120"/>
                  </a:rPr>
                  <a:t>         7.3 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判別</a:t>
                </a:r>
                <a:r>
                  <a:rPr lang="zh-TW" altLang="en-US" sz="2400" dirty="0" smtClean="0">
                    <a:latin typeface="微軟正黑體" pitchFamily="34" charset="-120"/>
                    <a:ea typeface="微軟正黑體" pitchFamily="34" charset="-120"/>
                  </a:rPr>
                  <a:t>分數</a:t>
                </a:r>
                <a:r>
                  <a:rPr lang="en-US" altLang="zh-TW" sz="2400" dirty="0" smtClean="0">
                    <a:latin typeface="微軟正黑體" pitchFamily="34" charset="-120"/>
                    <a:ea typeface="微軟正黑體" pitchFamily="34" charset="-120"/>
                  </a:rPr>
                  <a:t>(discriminant score)</a:t>
                </a:r>
                <a:r>
                  <a:rPr lang="en-US" altLang="zh-TW" sz="2400" dirty="0"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2400" dirty="0"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sz="2400" dirty="0" smtClean="0">
                    <a:latin typeface="微軟正黑體" pitchFamily="34" charset="-120"/>
                    <a:ea typeface="微軟正黑體" pitchFamily="34" charset="-120"/>
                  </a:rPr>
                  <a:t>與其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變動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altLang="zh-TW" sz="2400" dirty="0" smtClean="0">
                    <a:latin typeface="微軟正黑體" pitchFamily="34" charset="-120"/>
                    <a:ea typeface="微軟正黑體" pitchFamily="34" charset="-120"/>
                  </a:rPr>
                  <a:t>                7.4 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三個重要的變動──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2400" i="1">
                            <a:latin typeface="Cambria Math"/>
                          </a:rPr>
                          <m:t>𝑻</m:t>
                        </m:r>
                      </m:sub>
                    </m:sSub>
                    <m:r>
                      <a:rPr lang="en-US" altLang="zh-TW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zh-TW" alt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2400" i="1">
                            <a:latin typeface="Cambria Math"/>
                          </a:rPr>
                          <m:t>𝑩</m:t>
                        </m:r>
                      </m:sub>
                    </m:sSub>
                    <m:r>
                      <a:rPr lang="en-US" altLang="zh-TW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zh-TW" alt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2400" i="1">
                            <a:latin typeface="Cambria Math"/>
                          </a:rPr>
                          <m:t>𝑾</m:t>
                        </m:r>
                      </m:sub>
                    </m:sSub>
                  </m:oMath>
                </a14:m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的計算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altLang="zh-TW" sz="2400" dirty="0" smtClean="0">
                    <a:latin typeface="微軟正黑體" pitchFamily="34" charset="-120"/>
                    <a:ea typeface="微軟正黑體" pitchFamily="34" charset="-120"/>
                  </a:rPr>
                  <a:t>                        7.5</a:t>
                </a:r>
                <a:r>
                  <a:rPr lang="zh-TW" altLang="en-US" sz="2400" dirty="0" smtClean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線性判別函數的求法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altLang="zh-TW" sz="2400" dirty="0" smtClean="0">
                    <a:latin typeface="微軟正黑體" pitchFamily="34" charset="-120"/>
                    <a:ea typeface="微軟正黑體" pitchFamily="34" charset="-120"/>
                  </a:rPr>
                  <a:t>                               7.6</a:t>
                </a:r>
                <a:r>
                  <a:rPr lang="zh-TW" altLang="en-US" sz="2400" dirty="0" smtClean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判別分數與境界線的關係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2286158"/>
                <a:ext cx="6732240" cy="3447098"/>
              </a:xfrm>
              <a:prstGeom prst="rect">
                <a:avLst/>
              </a:prstGeom>
              <a:blipFill rotWithShape="1">
                <a:blip r:embed="rId2"/>
                <a:stretch>
                  <a:fillRect l="-1357" t="-1239" b="-33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1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7.2.3 </a:t>
            </a:r>
            <a:r>
              <a:rPr lang="zh-TW" altLang="en-US" dirty="0"/>
              <a:t>最佳的境界線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76300" algn="just"/>
                <a:r>
                  <a:rPr lang="zh-TW" altLang="en-US" dirty="0"/>
                  <a:t>將平面上的兩個群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  <m:r>
                      <a:rPr lang="zh-TW" altLang="en-US"/>
                      <m:t>、</m:t>
                    </m:r>
                    <m:sSub>
                      <m:sSubPr>
                        <m:ctrlPr>
                          <a:rPr lang="en-US" altLang="zh-TW" dirty="0"/>
                        </m:ctrlPr>
                      </m:sSubPr>
                      <m:e>
                        <m:r>
                          <a:rPr lang="en-US" altLang="zh-TW" dirty="0"/>
                          <m:t>𝐺</m:t>
                        </m:r>
                      </m:e>
                      <m:sub>
                        <m:r>
                          <a:rPr lang="en-US" altLang="zh-TW" dirty="0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以直線分離，是指「利用一次函函數的</a:t>
                </a:r>
                <a14:m>
                  <m:oMath xmlns:m="http://schemas.openxmlformats.org/officeDocument/2006/math">
                    <m:r>
                      <a:rPr lang="en-US" altLang="zh-TW"/>
                      <m:t>𝑧</m:t>
                    </m:r>
                  </m:oMath>
                </a14:m>
                <a:r>
                  <a:rPr lang="zh-TW" altLang="en-US" dirty="0"/>
                  <a:t>正、負，將平面分成二個領域」。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499992" y="593998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7-6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境界線與兩個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領域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0" name="Picture 2" descr="C:\Users\Hsuan\Google 雲端硬碟\新頁圖書\5103簡報圖表102.1.18\5103--圖\7-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52" y="3711429"/>
            <a:ext cx="4526830" cy="216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1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sz="3000">
                              <a:latin typeface="Cambria Math"/>
                            </a:rPr>
                          </m:ctrlPr>
                        </m:borderBoxPr>
                        <m:e>
                          <m:r>
                            <a:rPr lang="zh-TW" altLang="en-US" sz="3000" i="0">
                              <a:latin typeface="Cambria Math"/>
                            </a:rPr>
                            <m:t>步驟</m:t>
                          </m:r>
                          <m:r>
                            <a:rPr lang="en-US" altLang="zh-TW" sz="3000" i="0">
                              <a:latin typeface="Cambria Math"/>
                            </a:rPr>
                            <m:t>6</m:t>
                          </m:r>
                        </m:e>
                      </m:borderBox>
                    </m:oMath>
                  </m:oMathPara>
                </a14:m>
                <a:endParaRPr lang="en-US" altLang="zh-TW" sz="3000" dirty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:endParaRPr lang="en-US" altLang="zh-TW" dirty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:r>
                  <a:rPr lang="zh-TW" altLang="en-US" sz="2800" dirty="0" smtClean="0">
                    <a:latin typeface="Cambria Math"/>
                  </a:rPr>
                  <a:t>變成如圖</a:t>
                </a:r>
                <a:r>
                  <a:rPr lang="en-US" altLang="zh-TW" sz="2800" dirty="0">
                    <a:latin typeface="Cambria Math"/>
                  </a:rPr>
                  <a:t>7-24</a:t>
                </a:r>
                <a:r>
                  <a:rPr lang="zh-TW" altLang="en-US" sz="2800" dirty="0">
                    <a:latin typeface="Cambria Math"/>
                  </a:rPr>
                  <a:t>時，按一下</a:t>
                </a:r>
                <a:r>
                  <a:rPr lang="zh-TW" altLang="en-US" sz="2800" dirty="0">
                    <a:latin typeface="Cambria Math"/>
                  </a:rPr>
                  <a:t>畫面的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0">
                            <a:latin typeface="Cambria Math"/>
                          </a:rPr>
                          <m:t>統計量</m:t>
                        </m:r>
                        <m:r>
                          <a:rPr lang="en-US" altLang="zh-TW" sz="2800" i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0">
                            <a:latin typeface="Cambria Math"/>
                          </a:rPr>
                          <m:t>S</m:t>
                        </m:r>
                        <m:r>
                          <a:rPr lang="en-US" altLang="zh-TW" sz="2800" i="0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>
                    <a:latin typeface="Cambria Math"/>
                  </a:rPr>
                  <a:t>。</a:t>
                </a:r>
                <a:r>
                  <a:rPr lang="zh-TW" altLang="en-US" dirty="0">
                    <a:latin typeface="Cambria Math"/>
                  </a:rPr>
                  <a:t>           </a:t>
                </a:r>
                <a:endParaRPr lang="en-US" altLang="zh-TW" dirty="0">
                  <a:latin typeface="Cambria Math"/>
                </a:endParaRP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88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101</a:t>
            </a:fld>
            <a:endParaRPr lang="zh-TW" altLang="en-US"/>
          </a:p>
        </p:txBody>
      </p:sp>
      <p:pic>
        <p:nvPicPr>
          <p:cNvPr id="41986" name="Picture 2" descr="C:\Users\Hsuan\Google 雲端硬碟\新頁圖書\5103簡報圖表102.1.18\5103--圖\7-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177" y="2060848"/>
            <a:ext cx="6559578" cy="34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295378" y="565195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7-24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192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sz="3000">
                              <a:latin typeface="Cambria Math"/>
                            </a:rPr>
                          </m:ctrlPr>
                        </m:borderBoxPr>
                        <m:e>
                          <m:r>
                            <a:rPr lang="zh-TW" altLang="en-US" sz="3000">
                              <a:latin typeface="Cambria Math"/>
                            </a:rPr>
                            <m:t>步驟</m:t>
                          </m:r>
                          <m:r>
                            <a:rPr lang="en-US" altLang="zh-TW" sz="3000">
                              <a:latin typeface="Cambria Math"/>
                            </a:rPr>
                            <m:t>7</m:t>
                          </m:r>
                        </m:e>
                      </m:borderBox>
                    </m:oMath>
                  </m:oMathPara>
                </a14:m>
                <a:endParaRPr lang="en-US" altLang="zh-TW" sz="3000" dirty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:endParaRPr lang="en-US" altLang="zh-TW" sz="3000" dirty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zh-TW" altLang="en-US" sz="2800" dirty="0">
                        <a:latin typeface="Cambria Math"/>
                      </a:rPr>
                      <m:t>由於有種種的</m:t>
                    </m:r>
                  </m:oMath>
                </a14:m>
                <a:r>
                  <a:rPr lang="zh-TW" altLang="en-US" sz="2800" dirty="0">
                    <a:latin typeface="Cambria Math"/>
                  </a:rPr>
                  <a:t>統計量，如圖</a:t>
                </a:r>
                <a:r>
                  <a:rPr lang="en-US" altLang="zh-TW" sz="2800" dirty="0">
                    <a:latin typeface="Cambria Math"/>
                  </a:rPr>
                  <a:t>7-25</a:t>
                </a:r>
                <a:r>
                  <a:rPr lang="zh-TW" altLang="en-US" sz="2800" dirty="0">
                    <a:latin typeface="Cambria Math"/>
                  </a:rPr>
                  <a:t>所示，因此分別按一下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>
                            <a:latin typeface="Cambria Math"/>
                          </a:rPr>
                        </m:ctrlPr>
                      </m:borderBoxPr>
                      <m:e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/>
                          </a:rPr>
                          <m:t>Fishe</m:t>
                        </m:r>
                        <m:sSup>
                          <m:sSupPr>
                            <m:ctrlPr>
                              <a:rPr lang="en-US" altLang="zh-TW" sz="280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/>
                              </a:rPr>
                              <m:t>r</m:t>
                            </m:r>
                          </m:e>
                          <m:sup>
                            <m:r>
                              <a:rPr lang="en-US" altLang="zh-TW" sz="280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/>
                          </a:rPr>
                          <m:t>s</m:t>
                        </m:r>
                        <m:r>
                          <a:rPr lang="zh-TW" altLang="en-US" sz="2800">
                            <a:latin typeface="Cambria Math"/>
                          </a:rPr>
                          <m:t>線型判別函數係數</m:t>
                        </m:r>
                        <m:r>
                          <a:rPr lang="en-US" altLang="zh-TW" sz="280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/>
                          </a:rPr>
                          <m:t>F</m:t>
                        </m:r>
                        <m:r>
                          <a:rPr lang="en-US" altLang="zh-TW" sz="2800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>
                    <a:latin typeface="Cambria Math"/>
                  </a:rPr>
                  <a:t> 、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>
                            <a:latin typeface="Cambria Math"/>
                          </a:rPr>
                          <m:t>未標準化</m:t>
                        </m:r>
                        <m:r>
                          <a:rPr lang="en-US" altLang="zh-TW" sz="280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>
                            <a:latin typeface="Cambria Math"/>
                          </a:rPr>
                          <m:t>U</m:t>
                        </m:r>
                        <m:r>
                          <a:rPr lang="en-US" altLang="zh-TW" sz="2800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>
                    <a:latin typeface="Cambria Math"/>
                  </a:rPr>
                  <a:t>，接著</a:t>
                </a:r>
                <a:r>
                  <a:rPr lang="zh-TW" altLang="en-US" sz="2800" dirty="0">
                    <a:latin typeface="Cambria Math"/>
                  </a:rPr>
                  <a:t>按一下 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>
                            <a:latin typeface="Cambria Math"/>
                          </a:rPr>
                          <m:t>繼續</m:t>
                        </m:r>
                      </m:e>
                    </m:borderBox>
                  </m:oMath>
                </a14:m>
                <a:r>
                  <a:rPr lang="zh-TW" altLang="en-US" sz="2800" dirty="0">
                    <a:latin typeface="Cambria Math"/>
                  </a:rPr>
                  <a:t>。</a:t>
                </a:r>
                <a:endParaRPr lang="en-US" altLang="zh-TW" sz="2800" dirty="0">
                  <a:latin typeface="Cambria Math"/>
                </a:endParaRPr>
              </a:p>
              <a:p>
                <a:endParaRPr lang="zh-TW" altLang="en-US" sz="2800" dirty="0">
                  <a:latin typeface="Cambria Math"/>
                </a:endParaRP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 r="-8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58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103</a:t>
            </a:fld>
            <a:endParaRPr lang="zh-TW" altLang="en-US"/>
          </a:p>
        </p:txBody>
      </p:sp>
      <p:pic>
        <p:nvPicPr>
          <p:cNvPr id="43010" name="Picture 2" descr="C:\Users\Hsuan\Google 雲端硬碟\新頁圖書\5103簡報圖表102.1.18\5103--圖\7-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15" y="2420888"/>
            <a:ext cx="6556928" cy="286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295378" y="537321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7-25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80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borderBoxPr>
                        <m:e>
                          <m:r>
                            <a:rPr lang="zh-TW" altLang="en-US" i="1">
                              <a:latin typeface="Cambria Math"/>
                            </a:rPr>
                            <m:t>步驟</m:t>
                          </m:r>
                          <m:r>
                            <a:rPr lang="en-US" altLang="zh-TW" i="1">
                              <a:latin typeface="Cambria Math"/>
                            </a:rPr>
                            <m:t>8</m:t>
                          </m:r>
                        </m:e>
                      </m:borderBox>
                    </m:oMath>
                  </m:oMathPara>
                </a14:m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r>
                  <a:rPr lang="zh-TW" altLang="en-US" sz="2800" dirty="0"/>
                  <a:t>回到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步驟</m:t>
                        </m:r>
                        <m:r>
                          <a:rPr lang="en-US" altLang="zh-TW" sz="2800" i="1">
                            <a:latin typeface="Cambria Math"/>
                          </a:rPr>
                          <m:t>6</m:t>
                        </m:r>
                      </m:e>
                    </m:borderBox>
                  </m:oMath>
                </a14:m>
                <a:r>
                  <a:rPr lang="zh-TW" altLang="en-US" sz="2800" dirty="0"/>
                  <a:t>步驟</a:t>
                </a:r>
                <a:r>
                  <a:rPr lang="en-US" altLang="zh-TW" sz="2800" dirty="0"/>
                  <a:t>6</a:t>
                </a:r>
                <a:r>
                  <a:rPr lang="zh-TW" altLang="en-US" sz="2800" dirty="0"/>
                  <a:t>的畫面時，按一下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分類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1">
                            <a:latin typeface="Cambria Math"/>
                          </a:rPr>
                          <m:t>C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  <m:r>
                      <a:rPr lang="zh-TW" altLang="en-US" sz="2800" b="0" i="1" smtClean="0">
                        <a:latin typeface="Cambria Math"/>
                      </a:rPr>
                      <m:t>，</m:t>
                    </m:r>
                  </m:oMath>
                </a14:m>
                <a:r>
                  <a:rPr lang="zh-TW" altLang="en-US" sz="2800" dirty="0" smtClean="0"/>
                  <a:t>變成</a:t>
                </a:r>
                <a:r>
                  <a:rPr lang="zh-TW" altLang="en-US" sz="2800" dirty="0"/>
                  <a:t>了如圖</a:t>
                </a:r>
                <a:r>
                  <a:rPr lang="en-US" altLang="zh-TW" sz="2800" dirty="0"/>
                  <a:t>7-26</a:t>
                </a:r>
                <a:r>
                  <a:rPr lang="zh-TW" altLang="en-US" sz="2800" dirty="0" smtClean="0"/>
                  <a:t>所示</a:t>
                </a:r>
                <a:r>
                  <a:rPr lang="zh-TW" altLang="en-US" sz="2800" dirty="0" smtClean="0"/>
                  <a:t>。</a:t>
                </a:r>
                <a:endParaRPr lang="en-US" altLang="zh-TW" sz="2800" dirty="0" smtClean="0"/>
              </a:p>
              <a:p>
                <a:pPr>
                  <a:spcBef>
                    <a:spcPts val="0"/>
                  </a:spcBef>
                </a:pPr>
                <a:endParaRPr lang="en-US" altLang="zh-TW" sz="1800" dirty="0" smtClean="0"/>
              </a:p>
              <a:p>
                <a:pPr>
                  <a:spcBef>
                    <a:spcPts val="0"/>
                  </a:spcBef>
                </a:pPr>
                <a:r>
                  <a:rPr lang="zh-TW" altLang="en-US" sz="2800" dirty="0" smtClean="0"/>
                  <a:t>因此</a:t>
                </a:r>
                <a:r>
                  <a:rPr lang="zh-TW" altLang="en-US" sz="2800" dirty="0"/>
                  <a:t>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逐觀察值的結果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1">
                            <a:latin typeface="Cambria Math"/>
                          </a:rPr>
                          <m:t>E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/>
                  <a:t>與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摘要表</m:t>
                        </m:r>
                        <m:r>
                          <a:rPr lang="en-US" altLang="zh-TW" sz="2800" i="1">
                            <a:latin typeface="Cambria Math"/>
                          </a:rPr>
                          <m:t>(</m:t>
                        </m:r>
                        <m:r>
                          <a:rPr lang="en-US" altLang="zh-TW" sz="2800" i="1">
                            <a:latin typeface="Cambria Math"/>
                          </a:rPr>
                          <m:t>𝑈</m:t>
                        </m:r>
                        <m:r>
                          <a:rPr lang="en-US" altLang="zh-TW" sz="2800" i="1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 smtClean="0"/>
                  <a:t>，接著</a:t>
                </a:r>
                <a:r>
                  <a:rPr lang="zh-TW" altLang="en-US" sz="2800" dirty="0"/>
                  <a:t>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1">
                            <a:latin typeface="Cambria Math"/>
                          </a:rPr>
                          <m:t>繼續</m:t>
                        </m:r>
                      </m:e>
                    </m:borderBox>
                  </m:oMath>
                </a14:m>
                <a:r>
                  <a:rPr lang="zh-TW" altLang="en-US" sz="2800" dirty="0"/>
                  <a:t>。</a:t>
                </a:r>
                <a:endParaRPr lang="en-US" altLang="zh-TW" sz="2800" dirty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56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105</a:t>
            </a:fld>
            <a:endParaRPr lang="zh-TW" altLang="en-US"/>
          </a:p>
        </p:txBody>
      </p:sp>
      <p:pic>
        <p:nvPicPr>
          <p:cNvPr id="44034" name="Picture 2" descr="C:\Users\Hsuan\Google 雲端硬碟\新頁圖書\5103簡報圖表102.1.18\5103--圖\7-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12733"/>
            <a:ext cx="6264696" cy="322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295378" y="543593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7-26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465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borderBoxPr>
                        <m:e>
                          <m:r>
                            <a:rPr lang="zh-TW" altLang="en-US" i="1">
                              <a:latin typeface="Cambria Math"/>
                            </a:rPr>
                            <m:t>步驟</m:t>
                          </m:r>
                          <m:r>
                            <a:rPr lang="en-US" altLang="zh-TW" i="1">
                              <a:latin typeface="Cambria Math"/>
                            </a:rPr>
                            <m:t>9</m:t>
                          </m:r>
                        </m:e>
                      </m:borderBox>
                    </m:oMath>
                  </m:oMathPara>
                </a14:m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algn="just">
                  <a:spcBef>
                    <a:spcPts val="0"/>
                  </a:spcBef>
                </a:pPr>
                <a:r>
                  <a:rPr lang="zh-TW" altLang="en-US" dirty="0"/>
                  <a:t>回到步驟</a:t>
                </a:r>
                <a:r>
                  <a:rPr lang="en-US" altLang="zh-TW" dirty="0"/>
                  <a:t>6</a:t>
                </a:r>
                <a:r>
                  <a:rPr lang="zh-TW" altLang="en-US" dirty="0"/>
                  <a:t>的畫面，如圖</a:t>
                </a:r>
                <a:r>
                  <a:rPr lang="en-US" altLang="zh-TW" dirty="0"/>
                  <a:t>7-27</a:t>
                </a:r>
                <a:r>
                  <a:rPr lang="zh-TW" altLang="en-US" dirty="0"/>
                  <a:t>按一下畫面下的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i="1">
                            <a:latin typeface="Cambria Math"/>
                          </a:rPr>
                          <m:t>儲存</m:t>
                        </m:r>
                        <m:r>
                          <a:rPr lang="en-US" altLang="zh-TW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A</m:t>
                        </m:r>
                        <m:r>
                          <a:rPr lang="en-US" altLang="zh-TW" i="1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dirty="0"/>
                  <a:t>時，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勾</m:t>
                    </m:r>
                    <m:r>
                      <a:rPr lang="zh-TW" altLang="en-US" i="1" dirty="0">
                        <a:latin typeface="Cambria Math"/>
                      </a:rPr>
                      <m:t>選</m:t>
                    </m:r>
                    <m:borderBox>
                      <m:borderBoxPr>
                        <m:ctrlPr>
                          <a:rPr lang="en-US" altLang="zh-TW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i="1">
                            <a:latin typeface="Cambria Math"/>
                          </a:rPr>
                          <m:t>區別分數</m:t>
                        </m:r>
                        <m:r>
                          <a:rPr lang="en-US" altLang="zh-TW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D</m:t>
                        </m:r>
                        <m:r>
                          <a:rPr lang="en-US" altLang="zh-TW" i="1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dirty="0"/>
                  <a:t>，接著按一下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i="1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i="1">
                            <a:latin typeface="Cambria Math"/>
                          </a:rPr>
                          <m:t>繼續</m:t>
                        </m:r>
                      </m:e>
                    </m:borderBox>
                  </m:oMath>
                </a14:m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4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107</a:t>
            </a:fld>
            <a:endParaRPr lang="zh-TW" altLang="en-US"/>
          </a:p>
        </p:txBody>
      </p:sp>
      <p:pic>
        <p:nvPicPr>
          <p:cNvPr id="45058" name="Picture 2" descr="C:\Users\Hsuan\Google 雲端硬碟\新頁圖書\5103簡報圖表102.1.18\5103--圖\7-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67" y="1844824"/>
            <a:ext cx="6595554" cy="36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295378" y="5579948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7-27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612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sz="3000"/>
                          </m:ctrlPr>
                        </m:borderBoxPr>
                        <m:e>
                          <m:r>
                            <a:rPr lang="zh-TW" altLang="en-US" sz="3000"/>
                            <m:t>步驟</m:t>
                          </m:r>
                          <m:r>
                            <a:rPr lang="en-US" altLang="zh-TW" sz="3000"/>
                            <m:t>10</m:t>
                          </m:r>
                        </m:e>
                      </m:borderBox>
                    </m:oMath>
                  </m:oMathPara>
                </a14:m>
                <a:endParaRPr lang="en-US" altLang="zh-TW" sz="3000" dirty="0"/>
              </a:p>
              <a:p>
                <a:pPr>
                  <a:spcBef>
                    <a:spcPts val="0"/>
                  </a:spcBef>
                </a:pPr>
                <a:endParaRPr lang="en-US" altLang="zh-TW" sz="1200" dirty="0" smtClean="0"/>
              </a:p>
              <a:p>
                <a:pPr>
                  <a:spcBef>
                    <a:spcPts val="0"/>
                  </a:spcBef>
                </a:pPr>
                <a:r>
                  <a:rPr lang="zh-TW" altLang="en-US" sz="2800" dirty="0" smtClean="0"/>
                  <a:t>回到</a:t>
                </a:r>
                <a:r>
                  <a:rPr lang="zh-TW" altLang="en-US" sz="2800" dirty="0"/>
                  <a:t>如圖</a:t>
                </a:r>
                <a:r>
                  <a:rPr lang="en-US" altLang="zh-TW" sz="2800" dirty="0"/>
                  <a:t>7-28</a:t>
                </a:r>
                <a:r>
                  <a:rPr lang="zh-TW" altLang="en-US" sz="2800" dirty="0"/>
                  <a:t>的畫面，按一下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/>
                        </m:ctrlPr>
                      </m:borderBoxPr>
                      <m:e>
                        <m:r>
                          <a:rPr lang="zh-TW" altLang="en-US" sz="2800"/>
                          <m:t>確定</m:t>
                        </m:r>
                      </m:e>
                    </m:borderBox>
                  </m:oMath>
                </a14:m>
                <a:r>
                  <a:rPr lang="zh-TW" altLang="en-US" sz="2800" dirty="0"/>
                  <a:t>即告完成。</a:t>
                </a:r>
                <a:endParaRPr lang="en-US" altLang="zh-TW" sz="2800" dirty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108</a:t>
            </a:fld>
            <a:endParaRPr lang="zh-TW" altLang="en-US"/>
          </a:p>
        </p:txBody>
      </p:sp>
      <p:pic>
        <p:nvPicPr>
          <p:cNvPr id="46082" name="Picture 2" descr="C:\Users\Hsuan\Google 雲端硬碟\新頁圖書\5103簡報圖表102.1.18\5103--圖\7-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49" y="3537138"/>
            <a:ext cx="5632596" cy="298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295378" y="651605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7-28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755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12776"/>
            <a:ext cx="6264696" cy="201622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TW" dirty="0"/>
              <a:t>【</a:t>
            </a:r>
            <a:r>
              <a:rPr lang="en-US" altLang="zh-TW" dirty="0" err="1"/>
              <a:t>spss</a:t>
            </a:r>
            <a:r>
              <a:rPr lang="zh-TW" altLang="en-US" dirty="0"/>
              <a:t>輸出</a:t>
            </a:r>
            <a:r>
              <a:rPr lang="en-US" altLang="zh-TW" dirty="0"/>
              <a:t>•1】</a:t>
            </a:r>
            <a:r>
              <a:rPr lang="zh-TW" altLang="en-US" dirty="0"/>
              <a:t>  判別</a:t>
            </a:r>
            <a:r>
              <a:rPr lang="zh-TW" altLang="en-US" dirty="0" smtClean="0"/>
              <a:t>分析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endParaRPr lang="en-US" altLang="zh-TW" sz="1200" dirty="0"/>
          </a:p>
          <a:p>
            <a:pPr marL="361950" algn="just">
              <a:spcBef>
                <a:spcPts val="0"/>
              </a:spcBef>
            </a:pPr>
            <a:r>
              <a:rPr lang="zh-TW" altLang="en-US" sz="3000" dirty="0"/>
              <a:t>分析</a:t>
            </a:r>
            <a:r>
              <a:rPr lang="en-US" altLang="zh-TW" sz="3000" dirty="0"/>
              <a:t>1</a:t>
            </a:r>
            <a:r>
              <a:rPr lang="zh-TW" altLang="en-US" sz="3000" dirty="0"/>
              <a:t>：</a:t>
            </a:r>
            <a:r>
              <a:rPr lang="zh-TW" altLang="en-US" sz="2800" dirty="0"/>
              <a:t>典型區別函數的</a:t>
            </a:r>
            <a:r>
              <a:rPr lang="zh-TW" altLang="en-US" sz="2800" dirty="0"/>
              <a:t>摘要，</a:t>
            </a:r>
            <a:r>
              <a:rPr lang="zh-TW" altLang="en-US" sz="2800" dirty="0"/>
              <a:t>如表</a:t>
            </a:r>
            <a:r>
              <a:rPr lang="en-US" altLang="zh-TW" sz="2800" dirty="0"/>
              <a:t>7-22</a:t>
            </a:r>
            <a:r>
              <a:rPr lang="zh-TW" altLang="en-US" sz="2800" dirty="0"/>
              <a:t>、</a:t>
            </a:r>
            <a:r>
              <a:rPr lang="en-US" altLang="zh-TW" sz="2800" dirty="0"/>
              <a:t>7-23</a:t>
            </a:r>
            <a:r>
              <a:rPr lang="zh-TW" altLang="en-US" sz="2800" dirty="0"/>
              <a:t>與</a:t>
            </a:r>
            <a:r>
              <a:rPr lang="en-US" altLang="zh-TW" sz="2800" dirty="0"/>
              <a:t>7-24</a:t>
            </a:r>
            <a:r>
              <a:rPr lang="zh-TW" altLang="en-US" sz="2800" dirty="0"/>
              <a:t>所示</a:t>
            </a:r>
            <a:r>
              <a:rPr lang="zh-TW" altLang="en-US" sz="2800" dirty="0"/>
              <a:t>：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109</a:t>
            </a:fld>
            <a:endParaRPr lang="zh-TW" altLang="en-US"/>
          </a:p>
        </p:txBody>
      </p:sp>
      <p:pic>
        <p:nvPicPr>
          <p:cNvPr id="17410" name="Picture 2" descr="C:\Users\Hsuan\Google 雲端硬碟\新頁圖書\5103簡報圖表102.1.18\5103--表\表7-22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08" y="3429000"/>
            <a:ext cx="6407988" cy="14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suan\Google 雲端硬碟\新頁圖書\5103簡報圖表102.1.18\5103--表\表7-23 拷貝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13176"/>
            <a:ext cx="6732240" cy="13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9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7.2.3 </a:t>
            </a:r>
            <a:r>
              <a:rPr lang="zh-TW" altLang="en-US" dirty="0"/>
              <a:t>最佳的境界線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38200" algn="just"/>
            <a:endParaRPr lang="en-US" altLang="zh-TW" dirty="0" smtClean="0"/>
          </a:p>
          <a:p>
            <a:pPr indent="838200" algn="just"/>
            <a:r>
              <a:rPr lang="zh-TW" altLang="en-US" dirty="0"/>
              <a:t>為了以一條直線分離兩個群體，必須發現其中「最佳的一條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」才行。為此，需要如</a:t>
            </a:r>
            <a:r>
              <a:rPr lang="en-US" altLang="zh-TW" dirty="0"/>
              <a:t>(7.1)</a:t>
            </a:r>
            <a:r>
              <a:rPr lang="zh-TW" altLang="en-US" dirty="0"/>
              <a:t>式的一次函數表示：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088307"/>
              </p:ext>
            </p:extLst>
          </p:nvPr>
        </p:nvGraphicFramePr>
        <p:xfrm>
          <a:off x="4067944" y="4747647"/>
          <a:ext cx="3283289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3" imgW="1155600" imgH="228600" progId="Equation.DSMT4">
                  <p:embed/>
                </p:oleObj>
              </mc:Choice>
              <mc:Fallback>
                <p:oleObj name="Equation" r:id="rId3" imgW="1155600" imgH="228600" progId="Equation.DSMT4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4747647"/>
                        <a:ext cx="3283289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812360" y="5157192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(7.1)</a:t>
            </a:r>
            <a:endParaRPr lang="en-US" altLang="zh-TW" sz="25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780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110</a:t>
            </a:fld>
            <a:endParaRPr lang="zh-TW" altLang="en-US"/>
          </a:p>
        </p:txBody>
      </p:sp>
      <p:pic>
        <p:nvPicPr>
          <p:cNvPr id="18434" name="Picture 2" descr="C:\Users\Hsuan\Google 雲端硬碟\新頁圖書\5103簡報圖表102.1.18\5103--表\表7-24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0966"/>
            <a:ext cx="5505996" cy="607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111</a:t>
            </a:fld>
            <a:endParaRPr lang="zh-TW" altLang="en-US"/>
          </a:p>
        </p:txBody>
      </p:sp>
      <p:pic>
        <p:nvPicPr>
          <p:cNvPr id="19458" name="Picture 2" descr="C:\Users\Hsuan\Google 雲端硬碟\新頁圖書\5103簡報圖表102.1.18\5103--表\表7-25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624"/>
            <a:ext cx="4771475" cy="607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475339" y="6248054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zh-TW" altLang="en-US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註：區別變數和標準化典型區別函數</a:t>
            </a:r>
            <a:r>
              <a:rPr lang="zh-TW" altLang="en-US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之間的合併後組內</a:t>
            </a:r>
            <a:r>
              <a:rPr lang="zh-TW" altLang="en-US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相關</a:t>
            </a:r>
            <a:r>
              <a:rPr lang="en-US" altLang="zh-TW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，變數</a:t>
            </a:r>
            <a:r>
              <a:rPr lang="zh-TW" altLang="en-US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係依函數內相關的絕對大小加以排序。</a:t>
            </a:r>
          </a:p>
        </p:txBody>
      </p:sp>
    </p:spTree>
    <p:extLst>
      <p:ext uri="{BB962C8B-B14F-4D97-AF65-F5344CB8AC3E}">
        <p14:creationId xmlns:p14="http://schemas.microsoft.com/office/powerpoint/2010/main" val="138415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spcBef>
                <a:spcPts val="0"/>
              </a:spcBef>
            </a:pPr>
            <a:r>
              <a:rPr lang="en-US" altLang="zh-TW" dirty="0"/>
              <a:t>【</a:t>
            </a:r>
            <a:r>
              <a:rPr lang="zh-TW" altLang="en-US" dirty="0"/>
              <a:t>輸出結果的判讀方法</a:t>
            </a:r>
            <a:r>
              <a:rPr lang="en-US" altLang="zh-TW" dirty="0"/>
              <a:t>•1</a:t>
            </a:r>
            <a:r>
              <a:rPr lang="en-US" altLang="zh-TW" dirty="0" smtClean="0"/>
              <a:t>】</a:t>
            </a:r>
          </a:p>
          <a:p>
            <a:pPr>
              <a:spcBef>
                <a:spcPts val="0"/>
              </a:spcBef>
            </a:pPr>
            <a:endParaRPr lang="en-US" altLang="zh-TW" dirty="0"/>
          </a:p>
          <a:p>
            <a:pPr marL="99060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6000"/>
              <a:buFont typeface="Wingdings" pitchFamily="2" charset="2"/>
              <a:buAutoNum type="circleNumWdWhitePlain"/>
            </a:pPr>
            <a:r>
              <a:rPr lang="zh-TW" altLang="en-US" sz="2800" dirty="0"/>
              <a:t>特徵值越大，利用所求出的現行判別函數可適切判斷。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918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 fontScale="85000" lnSpcReduction="10000"/>
              </a:bodyPr>
              <a:lstStyle/>
              <a:p>
                <a:r>
                  <a:rPr lang="en-US" altLang="zh-TW" sz="3800" dirty="0"/>
                  <a:t>【</a:t>
                </a:r>
                <a:r>
                  <a:rPr lang="zh-TW" altLang="en-US" sz="3800" dirty="0"/>
                  <a:t>輸出結果的判讀方法</a:t>
                </a:r>
                <a:r>
                  <a:rPr lang="en-US" altLang="zh-TW" sz="3800" dirty="0"/>
                  <a:t>•1</a:t>
                </a:r>
                <a:r>
                  <a:rPr lang="en-US" altLang="zh-TW" sz="3800" dirty="0" smtClean="0"/>
                  <a:t>】</a:t>
                </a:r>
              </a:p>
              <a:p>
                <a:endParaRPr lang="en-US" altLang="zh-TW" sz="2100" dirty="0" smtClean="0"/>
              </a:p>
              <a:p>
                <a:pPr marL="895350" indent="-514350">
                  <a:lnSpc>
                    <a:spcPct val="100000"/>
                  </a:lnSpc>
                  <a:spcBef>
                    <a:spcPts val="0"/>
                  </a:spcBef>
                  <a:buClr>
                    <a:schemeClr val="tx1"/>
                  </a:buClr>
                  <a:buSzPct val="96000"/>
                  <a:buFont typeface="Wingdings" pitchFamily="2" charset="2"/>
                  <a:buAutoNum type="circleNumWdWhitePlain" startAt="2"/>
                </a:pPr>
                <a:r>
                  <a:rPr lang="en-US" altLang="zh-TW" sz="3500" dirty="0"/>
                  <a:t>Wilks</a:t>
                </a:r>
                <a:r>
                  <a:rPr lang="zh-TW" altLang="en-US" sz="3500" dirty="0"/>
                  <a:t>的</a:t>
                </a:r>
                <a14:m>
                  <m:oMath xmlns:m="http://schemas.openxmlformats.org/officeDocument/2006/math">
                    <m:r>
                      <a:rPr lang="el-GR" altLang="zh-TW" sz="3500" i="1">
                        <a:latin typeface="Cambria Math"/>
                        <a:ea typeface="Cambria Math"/>
                      </a:rPr>
                      <m:t>𝛬</m:t>
                    </m:r>
                  </m:oMath>
                </a14:m>
                <a:r>
                  <a:rPr lang="zh-TW" altLang="en-US" sz="3500" dirty="0"/>
                  <a:t>是取在</a:t>
                </a:r>
                <a:r>
                  <a:rPr lang="en-US" altLang="zh-TW" sz="3500" dirty="0"/>
                  <a:t>0</a:t>
                </a:r>
                <a:r>
                  <a:rPr lang="zh-TW" altLang="en-US" sz="3500" dirty="0"/>
                  <a:t>與</a:t>
                </a:r>
                <a:r>
                  <a:rPr lang="en-US" altLang="zh-TW" sz="3500" dirty="0"/>
                  <a:t>1</a:t>
                </a:r>
                <a:r>
                  <a:rPr lang="zh-TW" altLang="en-US" sz="3500" dirty="0"/>
                  <a:t>之間</a:t>
                </a:r>
                <a:r>
                  <a:rPr lang="zh-TW" altLang="en-US" sz="3500" dirty="0" smtClean="0"/>
                  <a:t>：</a:t>
                </a:r>
                <a:endParaRPr lang="en-US" altLang="zh-TW" sz="3500" dirty="0" smtClean="0"/>
              </a:p>
              <a:p>
                <a:pPr marL="895350" indent="-514350">
                  <a:lnSpc>
                    <a:spcPct val="100000"/>
                  </a:lnSpc>
                  <a:spcBef>
                    <a:spcPts val="0"/>
                  </a:spcBef>
                  <a:buClr>
                    <a:schemeClr val="tx1"/>
                  </a:buClr>
                  <a:buSzPct val="96000"/>
                  <a:buFont typeface="Wingdings" pitchFamily="2" charset="2"/>
                  <a:buAutoNum type="circleNumWdWhitePlain" startAt="2"/>
                </a:pPr>
                <a:endParaRPr lang="en-US" altLang="zh-TW" sz="1200" dirty="0"/>
              </a:p>
              <a:p>
                <a:pPr marL="800100" indent="819150" algn="just">
                  <a:spcBef>
                    <a:spcPts val="0"/>
                  </a:spcBef>
                  <a:buClr>
                    <a:schemeClr val="tx1"/>
                  </a:buClr>
                  <a:buSzPct val="96000"/>
                </a:pPr>
                <a14:m>
                  <m:oMath xmlns:m="http://schemas.openxmlformats.org/officeDocument/2006/math">
                    <m:r>
                      <a:rPr lang="el-GR" altLang="zh-TW" sz="3300" i="1">
                        <a:latin typeface="Cambria Math"/>
                        <a:ea typeface="Cambria Math"/>
                      </a:rPr>
                      <m:t>𝛬</m:t>
                    </m:r>
                  </m:oMath>
                </a14:m>
                <a:r>
                  <a:rPr lang="zh-TW" altLang="en-US" sz="3300" dirty="0"/>
                  <a:t>越接近</a:t>
                </a:r>
                <a:r>
                  <a:rPr lang="en-US" altLang="zh-TW" sz="3300" dirty="0"/>
                  <a:t>0</a:t>
                </a:r>
                <a:r>
                  <a:rPr lang="zh-TW" altLang="en-US" sz="3300" dirty="0"/>
                  <a:t>，說明組可更適切判斷，而且此卡方是</a:t>
                </a:r>
                <a:r>
                  <a:rPr lang="zh-TW" altLang="en-US" sz="3300" dirty="0" smtClean="0"/>
                  <a:t>檢定</a:t>
                </a:r>
                <a:r>
                  <a:rPr lang="zh-TW" altLang="en-US" sz="3300" dirty="0"/>
                  <a:t>「假設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3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3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sz="33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3300" dirty="0"/>
                  <a:t>：二個組間沒有差異」顯著機率</a:t>
                </a:r>
                <a:r>
                  <a:rPr lang="en-US" altLang="zh-TW" sz="3300" dirty="0"/>
                  <a:t>0.011</a:t>
                </a:r>
                <a:r>
                  <a:rPr lang="zh-TW" altLang="en-US" sz="3300" dirty="0" smtClean="0"/>
                  <a:t>比顯著</a:t>
                </a:r>
                <a:r>
                  <a:rPr lang="zh-TW" altLang="en-US" sz="3300" dirty="0"/>
                  <a:t>水準</a:t>
                </a:r>
                <a14:m>
                  <m:oMath xmlns:m="http://schemas.openxmlformats.org/officeDocument/2006/math">
                    <m:r>
                      <a:rPr lang="zh-TW" altLang="en-US" sz="3300" i="1">
                        <a:latin typeface="Cambria Math"/>
                      </a:rPr>
                      <m:t>𝛼</m:t>
                    </m:r>
                    <m:r>
                      <a:rPr lang="en-US" altLang="zh-TW" sz="3300" i="1">
                        <a:latin typeface="Cambria Math"/>
                      </a:rPr>
                      <m:t>=0.05</m:t>
                    </m:r>
                  </m:oMath>
                </a14:m>
                <a:r>
                  <a:rPr lang="zh-TW" altLang="en-US" sz="3300" dirty="0"/>
                  <a:t>小，因此假設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3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3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sz="33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3300" dirty="0"/>
                  <a:t>被捨棄，亦即</a:t>
                </a:r>
                <a:r>
                  <a:rPr lang="zh-TW" altLang="en-US" sz="3300" dirty="0" smtClean="0"/>
                  <a:t>組間</a:t>
                </a:r>
                <a:r>
                  <a:rPr lang="zh-TW" altLang="en-US" sz="3300" dirty="0"/>
                  <a:t>有差異</a:t>
                </a:r>
                <a:r>
                  <a:rPr lang="zh-TW" altLang="en-US" sz="3300" dirty="0" smtClean="0"/>
                  <a:t>。</a:t>
                </a:r>
                <a:endParaRPr lang="en-US" altLang="zh-TW" sz="33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19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892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【</a:t>
            </a:r>
            <a:r>
              <a:rPr lang="zh-TW" altLang="en-US" dirty="0"/>
              <a:t>輸出結果的判讀方法</a:t>
            </a:r>
            <a:r>
              <a:rPr lang="en-US" altLang="zh-TW" dirty="0"/>
              <a:t>•1</a:t>
            </a:r>
            <a:r>
              <a:rPr lang="en-US" altLang="zh-TW" dirty="0" smtClean="0"/>
              <a:t>】</a:t>
            </a:r>
          </a:p>
          <a:p>
            <a:endParaRPr lang="en-US" altLang="zh-TW" sz="1200" dirty="0"/>
          </a:p>
          <a:p>
            <a:pPr marL="895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6000"/>
              <a:buFont typeface="Wingdings" pitchFamily="2" charset="2"/>
              <a:buAutoNum type="circleNumWdWhitePlain" startAt="3"/>
            </a:pPr>
            <a:r>
              <a:rPr lang="zh-TW" altLang="en-US" sz="3000" dirty="0"/>
              <a:t>已標準化的線性判別函數</a:t>
            </a:r>
            <a:r>
              <a:rPr lang="zh-TW" altLang="en-US" sz="3000" dirty="0" smtClean="0"/>
              <a:t>：</a:t>
            </a:r>
            <a:endParaRPr lang="en-US" altLang="zh-TW" sz="3000" dirty="0" smtClean="0"/>
          </a:p>
          <a:p>
            <a:pPr marL="895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6000"/>
              <a:buFont typeface="Wingdings" pitchFamily="2" charset="2"/>
              <a:buAutoNum type="circleNumWdWhitePlain" startAt="3"/>
            </a:pPr>
            <a:endParaRPr lang="en-US" altLang="zh-TW" sz="1000" dirty="0"/>
          </a:p>
          <a:p>
            <a:pPr marL="895350" indent="723900" algn="just">
              <a:spcBef>
                <a:spcPts val="0"/>
              </a:spcBef>
              <a:buClr>
                <a:schemeClr val="tx1"/>
              </a:buClr>
              <a:buSzPct val="96000"/>
            </a:pPr>
            <a:r>
              <a:rPr lang="zh-TW" altLang="en-US" sz="2800" dirty="0" smtClean="0"/>
              <a:t>此</a:t>
            </a:r>
            <a:r>
              <a:rPr lang="zh-TW" altLang="en-US" sz="2800" dirty="0"/>
              <a:t>係數的絕對值大是說明變數對判別有貢獻，</a:t>
            </a:r>
            <a:r>
              <a:rPr lang="zh-TW" altLang="en-US" sz="2800" dirty="0" smtClean="0"/>
              <a:t>因此國內</a:t>
            </a:r>
            <a:r>
              <a:rPr lang="zh-TW" altLang="en-US" sz="2800" dirty="0"/>
              <a:t>總資金利率與毛利經費率可認為是重要的因素。 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8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en-US" altLang="zh-TW" dirty="0" err="1"/>
              <a:t>spss</a:t>
            </a:r>
            <a:r>
              <a:rPr lang="zh-TW" altLang="en-US" dirty="0"/>
              <a:t>輸出</a:t>
            </a:r>
            <a:r>
              <a:rPr lang="en-US" altLang="zh-TW" dirty="0"/>
              <a:t>•2】  </a:t>
            </a:r>
            <a:r>
              <a:rPr lang="zh-TW" altLang="en-US" dirty="0"/>
              <a:t>判別分析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115</a:t>
            </a:fld>
            <a:endParaRPr lang="zh-TW" altLang="en-US"/>
          </a:p>
        </p:txBody>
      </p:sp>
      <p:pic>
        <p:nvPicPr>
          <p:cNvPr id="20482" name="Picture 2" descr="C:\Users\Hsuan\Google 雲端硬碟\新頁圖書\5103簡報圖表102.1.18\5103--表\表7-26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0848"/>
            <a:ext cx="4752528" cy="438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572000" y="6453336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註：未標準化係數。</a:t>
            </a:r>
            <a:endParaRPr lang="zh-TW" altLang="en-US" sz="2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145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35796" y="1412776"/>
            <a:ext cx="6264696" cy="576064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分類</a:t>
            </a:r>
            <a:r>
              <a:rPr lang="zh-TW" altLang="en-US" dirty="0"/>
              <a:t>統計量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116</a:t>
            </a:fld>
            <a:endParaRPr lang="zh-TW" altLang="en-US"/>
          </a:p>
        </p:txBody>
      </p:sp>
      <p:pic>
        <p:nvPicPr>
          <p:cNvPr id="21506" name="Picture 2" descr="C:\Users\Hsuan\Google 雲端硬碟\新頁圖書\5103簡報圖表102.1.18\5103--表\表7-27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5616624" cy="43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427984" y="6444044"/>
            <a:ext cx="3022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註：</a:t>
            </a:r>
            <a:r>
              <a:rPr lang="en-US" altLang="zh-TW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Fisher‘s</a:t>
            </a:r>
            <a:r>
              <a:rPr lang="zh-TW" altLang="en-US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線性區別函數</a:t>
            </a:r>
            <a:endParaRPr lang="zh-TW" altLang="en-US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86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zh-TW" sz="4600" dirty="0" smtClean="0"/>
                  <a:t>【</a:t>
                </a:r>
                <a:r>
                  <a:rPr lang="zh-TW" altLang="en-US" sz="4600" dirty="0" smtClean="0"/>
                  <a:t>輸出</a:t>
                </a:r>
                <a:r>
                  <a:rPr lang="zh-TW" altLang="en-US" sz="4600" dirty="0"/>
                  <a:t>結果的判讀方法</a:t>
                </a:r>
                <a:r>
                  <a:rPr lang="en-US" altLang="zh-TW" sz="4600" dirty="0"/>
                  <a:t>•2】</a:t>
                </a:r>
              </a:p>
              <a:p>
                <a:pPr>
                  <a:spcBef>
                    <a:spcPts val="0"/>
                  </a:spcBef>
                </a:pPr>
                <a:endParaRPr lang="en-US" altLang="zh-TW" sz="4600" dirty="0"/>
              </a:p>
              <a:p>
                <a:pPr marL="914400" indent="-914400">
                  <a:spcBef>
                    <a:spcPts val="0"/>
                  </a:spcBef>
                  <a:buClr>
                    <a:schemeClr val="tx1"/>
                  </a:buClr>
                  <a:buFont typeface="Wingdings" pitchFamily="2" charset="2"/>
                  <a:buAutoNum type="circleNumWdWhitePlain" startAt="4"/>
                </a:pPr>
                <a:r>
                  <a:rPr lang="zh-TW" altLang="en-US" sz="4300" dirty="0"/>
                  <a:t>線型判別函數</a:t>
                </a:r>
                <a14:m>
                  <m:oMath xmlns:m="http://schemas.openxmlformats.org/officeDocument/2006/math">
                    <m:r>
                      <a:rPr lang="en-US" altLang="zh-TW" sz="4300"/>
                      <m:t>𝑍</m:t>
                    </m:r>
                  </m:oMath>
                </a14:m>
                <a:r>
                  <a:rPr lang="zh-TW" altLang="en-US" sz="4300" dirty="0"/>
                  <a:t>如下所示</a:t>
                </a:r>
                <a:r>
                  <a:rPr lang="zh-TW" altLang="en-US" sz="4300" dirty="0"/>
                  <a:t>：</a:t>
                </a:r>
                <a:endParaRPr lang="en-US" altLang="zh-TW" sz="4300" dirty="0"/>
              </a:p>
              <a:p>
                <a:pPr>
                  <a:spcBef>
                    <a:spcPts val="0"/>
                  </a:spcBef>
                  <a:buClr>
                    <a:schemeClr val="tx1"/>
                  </a:buClr>
                </a:pPr>
                <a:endParaRPr lang="en-US" altLang="zh-TW" sz="4100" dirty="0"/>
              </a:p>
              <a:p>
                <a:pPr>
                  <a:spcBef>
                    <a:spcPts val="0"/>
                  </a:spcBef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𝑍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=−0.002×</m:t>
                    </m:r>
                  </m:oMath>
                </a14:m>
                <a:r>
                  <a:rPr lang="zh-TW" altLang="en-US" dirty="0"/>
                  <a:t>總資金業務純益率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+0.013×</m:t>
                    </m:r>
                  </m:oMath>
                </a14:m>
                <a:r>
                  <a:rPr lang="zh-TW" altLang="en-US" dirty="0"/>
                  <a:t>每人資金</a:t>
                </a:r>
                <a:r>
                  <a:rPr lang="zh-TW" altLang="en-US" dirty="0" smtClean="0"/>
                  <a:t>利益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+0.008×</m:t>
                    </m:r>
                  </m:oMath>
                </a14:m>
                <a:r>
                  <a:rPr lang="zh-TW" altLang="en-US" dirty="0"/>
                  <a:t>自有資本比率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altLang="zh-TW" i="1" dirty="0">
                        <a:latin typeface="Cambria Math"/>
                        <a:ea typeface="Cambria Math"/>
                      </a:rPr>
                      <m:t>0.028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資金量平均餘額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+0.012×</m:t>
                    </m:r>
                  </m:oMath>
                </a14:m>
                <a:r>
                  <a:rPr lang="zh-TW" altLang="en-US" dirty="0"/>
                  <a:t>股東資金純益率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+0.014×</m:t>
                    </m:r>
                  </m:oMath>
                </a14:m>
                <a:r>
                  <a:rPr lang="zh-TW" altLang="en-US" dirty="0"/>
                  <a:t>毛利經</a:t>
                </a:r>
                <a:r>
                  <a:rPr lang="zh-TW" altLang="en-US" dirty="0" smtClean="0"/>
                  <a:t>費率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altLang="zh-TW" i="1" dirty="0">
                        <a:latin typeface="Cambria Math"/>
                        <a:ea typeface="Cambria Math"/>
                      </a:rPr>
                      <m:t>0.007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國內總資金利率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</a:rPr>
                      <m:t>+0.001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不良債權</a:t>
                </a:r>
                <a:r>
                  <a:rPr lang="zh-TW" altLang="en-US" dirty="0" smtClean="0"/>
                  <a:t>比率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</a:rPr>
                      <m:t>+0.006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不良債權抵押率 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−10.509</m:t>
                    </m:r>
                  </m:oMath>
                </a14:m>
                <a:endParaRPr lang="en-US" altLang="zh-TW" dirty="0"/>
              </a:p>
              <a:p>
                <a:pPr>
                  <a:spcBef>
                    <a:spcPts val="0"/>
                  </a:spcBef>
                  <a:buClr>
                    <a:schemeClr val="tx1"/>
                  </a:buClr>
                </a:pPr>
                <a:endParaRPr lang="en-US" altLang="zh-TW" sz="4000" dirty="0"/>
              </a:p>
              <a:p>
                <a:pPr indent="800100" algn="just">
                  <a:spcBef>
                    <a:spcPts val="0"/>
                  </a:spcBef>
                  <a:buClr>
                    <a:schemeClr val="tx1"/>
                  </a:buClr>
                </a:pPr>
                <a:r>
                  <a:rPr lang="zh-TW" altLang="en-US" sz="4000" dirty="0"/>
                  <a:t>此</a:t>
                </a:r>
                <a14:m>
                  <m:oMath xmlns:m="http://schemas.openxmlformats.org/officeDocument/2006/math">
                    <m:r>
                      <a:rPr lang="en-US" altLang="zh-TW" sz="4000"/>
                      <m:t>𝑍</m:t>
                    </m:r>
                  </m:oMath>
                </a14:m>
                <a:r>
                  <a:rPr lang="zh-TW" altLang="en-US" sz="4000" dirty="0"/>
                  <a:t>值是判別分數，其正、負值可分成兩組。</a:t>
                </a:r>
                <a:endParaRPr lang="en-US" altLang="zh-TW" sz="4000" dirty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3908" r="-19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6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spcBef>
                <a:spcPts val="0"/>
              </a:spcBef>
            </a:pPr>
            <a:r>
              <a:rPr lang="en-US" altLang="zh-TW" dirty="0"/>
              <a:t>【</a:t>
            </a:r>
            <a:r>
              <a:rPr lang="zh-TW" altLang="en-US" dirty="0"/>
              <a:t>輸出結果的判讀方法</a:t>
            </a:r>
            <a:r>
              <a:rPr lang="en-US" altLang="zh-TW" dirty="0"/>
              <a:t>•2</a:t>
            </a:r>
            <a:r>
              <a:rPr lang="en-US" altLang="zh-TW" dirty="0" smtClean="0"/>
              <a:t>】</a:t>
            </a:r>
          </a:p>
          <a:p>
            <a:pPr>
              <a:spcBef>
                <a:spcPts val="0"/>
              </a:spcBef>
            </a:pPr>
            <a:endParaRPr lang="en-US" altLang="zh-TW" sz="1800" dirty="0"/>
          </a:p>
          <a:p>
            <a:pPr marL="895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AutoNum type="circleNumWdWhitePlain" startAt="5"/>
            </a:pPr>
            <a:r>
              <a:rPr lang="en-US" altLang="zh-TW" sz="3000" dirty="0"/>
              <a:t>Fisher</a:t>
            </a:r>
            <a:r>
              <a:rPr lang="zh-TW" altLang="en-US" sz="3000" dirty="0"/>
              <a:t>的分類函數的</a:t>
            </a:r>
            <a:r>
              <a:rPr lang="zh-TW" altLang="en-US" sz="3000" dirty="0" smtClean="0"/>
              <a:t>係數：</a:t>
            </a:r>
            <a:endParaRPr lang="en-US" altLang="zh-TW" sz="3000" dirty="0" smtClean="0"/>
          </a:p>
          <a:p>
            <a:pPr marL="895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AutoNum type="circleNumWdWhitePlain" startAt="5"/>
            </a:pPr>
            <a:endParaRPr lang="en-US" altLang="zh-TW" sz="1200" dirty="0"/>
          </a:p>
          <a:p>
            <a:pPr marL="895350" indent="723900" algn="just">
              <a:spcBef>
                <a:spcPts val="0"/>
              </a:spcBef>
              <a:buClr>
                <a:schemeClr val="tx1"/>
              </a:buClr>
            </a:pPr>
            <a:r>
              <a:rPr lang="zh-TW" altLang="en-US" sz="2800" dirty="0"/>
              <a:t>求出各組的分類函數</a:t>
            </a:r>
            <a:r>
              <a:rPr lang="en-US" altLang="zh-TW" sz="2800" dirty="0"/>
              <a:t>(classification function)</a:t>
            </a:r>
            <a:r>
              <a:rPr lang="zh-TW" altLang="en-US" sz="2800" dirty="0"/>
              <a:t>，將數據之值代入各個分類函數中，然後該數據即被分類到所得到之值的最大的組中</a:t>
            </a:r>
            <a:r>
              <a:rPr lang="zh-TW" altLang="en-US" sz="2800" dirty="0" smtClean="0"/>
              <a:t>。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36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en-US" altLang="zh-TW" dirty="0" err="1"/>
              <a:t>spss</a:t>
            </a:r>
            <a:r>
              <a:rPr lang="zh-TW" altLang="en-US" dirty="0"/>
              <a:t>輸出</a:t>
            </a:r>
            <a:r>
              <a:rPr lang="en-US" altLang="zh-TW" dirty="0"/>
              <a:t>•3】  </a:t>
            </a:r>
            <a:r>
              <a:rPr lang="zh-TW" altLang="en-US" dirty="0"/>
              <a:t>判別</a:t>
            </a:r>
            <a:r>
              <a:rPr lang="zh-TW" altLang="en-US" dirty="0" smtClean="0"/>
              <a:t>分析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119</a:t>
            </a:fld>
            <a:endParaRPr lang="zh-TW" altLang="en-US"/>
          </a:p>
        </p:txBody>
      </p:sp>
      <p:pic>
        <p:nvPicPr>
          <p:cNvPr id="6" name="Picture 2" descr="\\新頁編輯部3\新頁編輯部3\分類統計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8" y="2204864"/>
            <a:ext cx="5941168" cy="45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11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7.2.3 </a:t>
            </a:r>
            <a:r>
              <a:rPr lang="zh-TW" altLang="en-US" dirty="0"/>
              <a:t>最佳的境界線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38200" algn="just"/>
                <a:r>
                  <a:rPr lang="zh-TW" altLang="en-US" dirty="0"/>
                  <a:t>「發現最佳的直線」即為「決定出使二個群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、</m:t>
                    </m:r>
                    <m:sSub>
                      <m:sSubPr>
                        <m:ctrlPr>
                          <a:rPr lang="en-US" altLang="zh-TW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最能適切</a:t>
                </a:r>
                <a:r>
                  <a:rPr lang="zh-TW" altLang="en-US" dirty="0" smtClean="0"/>
                  <a:t>分離的</a:t>
                </a:r>
                <a:r>
                  <a:rPr lang="zh-TW" altLang="en-US" dirty="0"/>
                  <a:t>一次函數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𝑧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的係數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、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與常數項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 smtClean="0"/>
                  <a:t>」。</a:t>
                </a:r>
                <a:endParaRPr lang="en-US" altLang="zh-TW" dirty="0" smtClean="0"/>
              </a:p>
              <a:p>
                <a:pPr indent="838200" algn="just"/>
                <a:r>
                  <a:rPr lang="zh-TW" altLang="en-US" dirty="0"/>
                  <a:t>此一函數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𝑧</m:t>
                    </m:r>
                  </m:oMath>
                </a14:m>
                <a:r>
                  <a:rPr lang="zh-TW" altLang="en-US" dirty="0"/>
                  <a:t>稱為「線性判別</a:t>
                </a:r>
                <a:r>
                  <a:rPr lang="zh-TW" altLang="en-US" dirty="0" smtClean="0"/>
                  <a:t>函</a:t>
                </a:r>
                <a:r>
                  <a:rPr lang="en-US" altLang="zh-TW" dirty="0" smtClean="0"/>
                  <a:t> </a:t>
                </a:r>
                <a:r>
                  <a:rPr lang="en-US" altLang="zh-TW" sz="3000" dirty="0" smtClean="0"/>
                  <a:t>(</a:t>
                </a:r>
                <a:r>
                  <a:rPr lang="en-US" altLang="zh-TW" sz="3000" dirty="0"/>
                  <a:t>linear discriminant function)</a:t>
                </a:r>
                <a:r>
                  <a:rPr lang="zh-TW" altLang="en-US" dirty="0" smtClean="0"/>
                  <a:t>」 。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62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120</a:t>
            </a:fld>
            <a:endParaRPr lang="zh-TW" altLang="en-US"/>
          </a:p>
        </p:txBody>
      </p:sp>
      <p:pic>
        <p:nvPicPr>
          <p:cNvPr id="22530" name="Picture 2" descr="C:\Users\Hsuan\Google 雲端硬碟\新頁圖書\5103簡報圖表102.1.18\5103--表\表7-28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11129"/>
            <a:ext cx="6552728" cy="33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915816" y="5507940"/>
            <a:ext cx="6000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註：</a:t>
            </a:r>
            <a:r>
              <a:rPr lang="en-US" altLang="zh-TW" sz="22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(a)100.0%</a:t>
            </a:r>
            <a:r>
              <a:rPr lang="zh-TW" altLang="en-US" sz="22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個原始組別觀察值以正確分類。</a:t>
            </a:r>
            <a:endParaRPr lang="zh-TW" altLang="en-US" sz="22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87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Clr>
                <a:schemeClr val="tx1"/>
              </a:buClr>
            </a:pPr>
            <a:r>
              <a:rPr lang="en-US" altLang="zh-TW" dirty="0"/>
              <a:t>【</a:t>
            </a:r>
            <a:r>
              <a:rPr lang="zh-TW" altLang="en-US" dirty="0"/>
              <a:t>輸出結果的判讀方法</a:t>
            </a:r>
            <a:r>
              <a:rPr lang="en-US" altLang="zh-TW" dirty="0"/>
              <a:t>•3</a:t>
            </a:r>
            <a:r>
              <a:rPr lang="en-US" altLang="zh-TW" dirty="0" smtClean="0"/>
              <a:t>】</a:t>
            </a:r>
          </a:p>
          <a:p>
            <a:pPr>
              <a:buClr>
                <a:schemeClr val="tx1"/>
              </a:buClr>
            </a:pPr>
            <a:endParaRPr lang="en-US" altLang="zh-TW" sz="1200" dirty="0"/>
          </a:p>
          <a:p>
            <a:pPr marL="895350" indent="-457200" algn="just">
              <a:buClr>
                <a:schemeClr val="tx1"/>
              </a:buClr>
              <a:buFont typeface="Wingdings" pitchFamily="2" charset="2"/>
              <a:buAutoNum type="circleNumWdWhitePlain" startAt="6"/>
            </a:pPr>
            <a:r>
              <a:rPr lang="zh-TW" altLang="en-US" sz="3000" dirty="0"/>
              <a:t>判別分數是在資料檔案的地方被輸出，但此處也被</a:t>
            </a:r>
            <a:r>
              <a:rPr lang="zh-TW" altLang="en-US" sz="3000" dirty="0" smtClean="0"/>
              <a:t>輸出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。</a:t>
            </a:r>
            <a:r>
              <a:rPr lang="zh-TW" altLang="en-US" sz="3000" dirty="0"/>
              <a:t>從判別分數的正、負與二個組的可以對應可以計算</a:t>
            </a:r>
            <a:r>
              <a:rPr lang="zh-TW" altLang="en-US" sz="3000" dirty="0" smtClean="0"/>
              <a:t>出</a:t>
            </a:r>
            <a:r>
              <a:rPr lang="zh-TW" altLang="en-US" sz="3000" dirty="0">
                <a:sym typeface="Wingdings"/>
              </a:rPr>
              <a:t></a:t>
            </a:r>
            <a:r>
              <a:rPr lang="zh-TW" altLang="en-US" sz="3000" dirty="0"/>
              <a:t>的</a:t>
            </a:r>
            <a:r>
              <a:rPr lang="zh-TW" altLang="en-US" sz="3000" dirty="0"/>
              <a:t>正答率</a:t>
            </a:r>
            <a:r>
              <a:rPr lang="zh-TW" altLang="en-US" sz="3000" dirty="0" smtClean="0"/>
              <a:t>。</a:t>
            </a:r>
            <a:endParaRPr lang="zh-TW" altLang="en-US" sz="3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76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Clr>
                <a:schemeClr val="tx1"/>
              </a:buClr>
            </a:pPr>
            <a:r>
              <a:rPr lang="en-US" altLang="zh-TW" dirty="0"/>
              <a:t>【</a:t>
            </a:r>
            <a:r>
              <a:rPr lang="zh-TW" altLang="en-US" dirty="0"/>
              <a:t>輸出結果的判讀方法</a:t>
            </a:r>
            <a:r>
              <a:rPr lang="en-US" altLang="zh-TW" dirty="0"/>
              <a:t>•3</a:t>
            </a:r>
            <a:r>
              <a:rPr lang="en-US" altLang="zh-TW" dirty="0" smtClean="0"/>
              <a:t>】</a:t>
            </a:r>
          </a:p>
          <a:p>
            <a:pPr>
              <a:buClr>
                <a:schemeClr val="tx1"/>
              </a:buClr>
            </a:pPr>
            <a:endParaRPr lang="en-US" altLang="zh-TW" sz="1200" dirty="0"/>
          </a:p>
          <a:p>
            <a:pPr marL="895350" indent="-457200" algn="just" defTabSz="895350">
              <a:buClr>
                <a:schemeClr val="tx1"/>
              </a:buClr>
              <a:buFont typeface="Wingdings" pitchFamily="2" charset="2"/>
              <a:buAutoNum type="circleNumWdWhitePlain" startAt="6"/>
            </a:pPr>
            <a:r>
              <a:rPr lang="zh-TW" altLang="en-US" sz="3000" dirty="0"/>
              <a:t>以</a:t>
            </a:r>
            <a:r>
              <a:rPr lang="en-US" altLang="zh-TW" sz="3000" dirty="0"/>
              <a:t>SPSS</a:t>
            </a:r>
            <a:r>
              <a:rPr lang="zh-TW" altLang="en-US" sz="3000" dirty="0"/>
              <a:t>求馬氏距離時，如以下步驟進行，詳細情形請參照語法，即表</a:t>
            </a:r>
            <a:r>
              <a:rPr lang="en-US" altLang="zh-TW" sz="3000" dirty="0"/>
              <a:t>7-29</a:t>
            </a:r>
            <a:r>
              <a:rPr lang="zh-TW" altLang="en-US" sz="3000" dirty="0" smtClean="0"/>
              <a:t>。</a:t>
            </a:r>
            <a:endParaRPr lang="en-US" altLang="zh-TW" sz="3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0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20280" y="1600200"/>
            <a:ext cx="6444208" cy="4525963"/>
          </a:xfrm>
        </p:spPr>
        <p:txBody>
          <a:bodyPr>
            <a:normAutofit/>
          </a:bodyPr>
          <a:lstStyle/>
          <a:p>
            <a:r>
              <a:rPr lang="en-US" altLang="zh-TW" dirty="0"/>
              <a:t>【</a:t>
            </a:r>
            <a:r>
              <a:rPr lang="zh-TW" altLang="en-US" dirty="0"/>
              <a:t>輸出結果的判讀方法</a:t>
            </a:r>
            <a:r>
              <a:rPr lang="en-US" altLang="zh-TW" dirty="0"/>
              <a:t>•3</a:t>
            </a:r>
            <a:r>
              <a:rPr lang="en-US" altLang="zh-TW" dirty="0" smtClean="0"/>
              <a:t>】</a:t>
            </a:r>
          </a:p>
          <a:p>
            <a:endParaRPr lang="en-US" altLang="zh-TW" sz="1200" dirty="0"/>
          </a:p>
          <a:p>
            <a:pPr marL="1790700" indent="-1428750"/>
            <a:r>
              <a:rPr lang="zh-TW" altLang="en-US" sz="3000" dirty="0"/>
              <a:t>步驟</a:t>
            </a:r>
            <a:r>
              <a:rPr lang="en-US" altLang="zh-TW" sz="3000" dirty="0"/>
              <a:t>1</a:t>
            </a:r>
            <a:r>
              <a:rPr lang="zh-TW" altLang="en-US" sz="3000" dirty="0"/>
              <a:t>：</a:t>
            </a:r>
            <a:r>
              <a:rPr lang="zh-TW" altLang="en-US" sz="2800" dirty="0"/>
              <a:t>準備</a:t>
            </a:r>
            <a:r>
              <a:rPr lang="en-US" altLang="zh-TW" sz="2800" dirty="0"/>
              <a:t>Mahara_1.sps</a:t>
            </a:r>
            <a:r>
              <a:rPr lang="zh-TW" altLang="en-US" sz="2800" dirty="0"/>
              <a:t>的</a:t>
            </a:r>
            <a:r>
              <a:rPr lang="en-US" altLang="zh-TW" sz="2800" dirty="0"/>
              <a:t>syntax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1790700" indent="-1428750"/>
            <a:r>
              <a:rPr lang="zh-TW" altLang="en-US" sz="3000" dirty="0" smtClean="0"/>
              <a:t>步驟</a:t>
            </a:r>
            <a:r>
              <a:rPr lang="en-US" altLang="zh-TW" sz="3000" dirty="0"/>
              <a:t>2</a:t>
            </a:r>
            <a:r>
              <a:rPr lang="zh-TW" altLang="en-US" sz="3000" dirty="0"/>
              <a:t>：</a:t>
            </a:r>
            <a:r>
              <a:rPr lang="zh-TW" altLang="en-US" sz="2800" dirty="0"/>
              <a:t>將</a:t>
            </a:r>
            <a:r>
              <a:rPr lang="en-US" altLang="zh-TW" sz="2800" dirty="0"/>
              <a:t>Mahara_1.sps</a:t>
            </a:r>
            <a:r>
              <a:rPr lang="zh-TW" altLang="en-US" sz="2800" dirty="0"/>
              <a:t>的</a:t>
            </a:r>
            <a:r>
              <a:rPr lang="en-US" altLang="zh-TW" sz="2800" dirty="0"/>
              <a:t>syntax</a:t>
            </a:r>
            <a:r>
              <a:rPr lang="zh-TW" altLang="en-US" sz="2800" dirty="0"/>
              <a:t>放在</a:t>
            </a:r>
            <a:r>
              <a:rPr lang="en-US" altLang="zh-TW" sz="2800" dirty="0"/>
              <a:t>D</a:t>
            </a:r>
            <a:r>
              <a:rPr lang="zh-TW" altLang="en-US" sz="2800" dirty="0"/>
              <a:t>槽的正下方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790700" indent="-1428750"/>
            <a:r>
              <a:rPr lang="zh-TW" altLang="en-US" sz="3000" dirty="0" smtClean="0"/>
              <a:t>步驟</a:t>
            </a:r>
            <a:r>
              <a:rPr lang="en-US" altLang="zh-TW" sz="3000" dirty="0"/>
              <a:t>3</a:t>
            </a:r>
            <a:r>
              <a:rPr lang="zh-TW" altLang="en-US" sz="3000" dirty="0"/>
              <a:t>：</a:t>
            </a:r>
            <a:r>
              <a:rPr lang="zh-TW" altLang="en-US" sz="2800" dirty="0"/>
              <a:t>開啟資料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1790700" indent="-1428750"/>
            <a:r>
              <a:rPr lang="zh-TW" altLang="en-US" sz="3000" dirty="0" smtClean="0"/>
              <a:t>步驟</a:t>
            </a:r>
            <a:r>
              <a:rPr lang="en-US" altLang="zh-TW" sz="3000" dirty="0"/>
              <a:t>4</a:t>
            </a:r>
            <a:r>
              <a:rPr lang="zh-TW" altLang="en-US" sz="3000" dirty="0"/>
              <a:t>：</a:t>
            </a:r>
            <a:r>
              <a:rPr lang="zh-TW" altLang="en-US" sz="2800" dirty="0"/>
              <a:t>開啟</a:t>
            </a:r>
            <a:r>
              <a:rPr lang="en-US" altLang="zh-TW" sz="2800" dirty="0" err="1"/>
              <a:t>maha.SPS</a:t>
            </a:r>
            <a:r>
              <a:rPr lang="zh-TW" altLang="en-US" sz="2800" dirty="0"/>
              <a:t>的</a:t>
            </a:r>
            <a:r>
              <a:rPr lang="en-US" altLang="zh-TW" sz="2800" dirty="0"/>
              <a:t>syntax</a:t>
            </a:r>
            <a:r>
              <a:rPr lang="zh-TW" altLang="en-US" sz="2800" dirty="0"/>
              <a:t>後，再執行之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60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1600200"/>
            <a:ext cx="6408712" cy="4525963"/>
          </a:xfrm>
        </p:spPr>
        <p:txBody>
          <a:bodyPr anchor="ctr"/>
          <a:lstStyle/>
          <a:p>
            <a:pPr algn="just"/>
            <a:r>
              <a:rPr lang="zh-TW" altLang="en-US" sz="2800" dirty="0">
                <a:sym typeface="Wingdings"/>
              </a:rPr>
              <a:t></a:t>
            </a:r>
            <a:r>
              <a:rPr lang="zh-TW" altLang="en-US" sz="2800" dirty="0"/>
              <a:t>說明</a:t>
            </a:r>
            <a:r>
              <a:rPr lang="zh-TW" altLang="en-US" sz="2800" dirty="0"/>
              <a:t>利用線性判別函數的判別</a:t>
            </a:r>
            <a:r>
              <a:rPr lang="zh-TW" altLang="en-US" sz="2800" dirty="0" smtClean="0"/>
              <a:t>結果：</a:t>
            </a:r>
            <a:endParaRPr lang="en-US" altLang="zh-TW" sz="2800" dirty="0" smtClean="0"/>
          </a:p>
          <a:p>
            <a:pPr algn="just"/>
            <a:endParaRPr lang="en-US" altLang="zh-TW" sz="1200" dirty="0"/>
          </a:p>
          <a:p>
            <a:pPr algn="just"/>
            <a:r>
              <a:rPr lang="zh-TW" altLang="en-US" sz="2400" dirty="0" smtClean="0"/>
              <a:t>         上位</a:t>
            </a:r>
            <a:r>
              <a:rPr lang="zh-TW" altLang="en-US" sz="2400" dirty="0"/>
              <a:t>組、下位組的正答率均為</a:t>
            </a:r>
            <a:r>
              <a:rPr lang="en-US" altLang="zh-TW" sz="2400" dirty="0"/>
              <a:t>100%</a:t>
            </a:r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513855" y="1268760"/>
            <a:ext cx="6528049" cy="5093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125</a:t>
            </a:fld>
            <a:endParaRPr lang="zh-TW" altLang="en-US"/>
          </a:p>
        </p:txBody>
      </p:sp>
      <p:pic>
        <p:nvPicPr>
          <p:cNvPr id="23554" name="Picture 2" descr="C:\Users\Hsuan\Google 雲端硬碟\新頁圖書\5103簡報圖表102.1.18\5103--表\表7-29(上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42053"/>
            <a:ext cx="6558137" cy="472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214646" y="6372036"/>
            <a:ext cx="37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表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7-29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求馬哈拉諾畢斯距離的方法</a:t>
            </a:r>
          </a:p>
        </p:txBody>
      </p:sp>
    </p:spTree>
    <p:extLst>
      <p:ext uri="{BB962C8B-B14F-4D97-AF65-F5344CB8AC3E}">
        <p14:creationId xmlns:p14="http://schemas.microsoft.com/office/powerpoint/2010/main" val="110011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699792" y="188640"/>
            <a:ext cx="62646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126</a:t>
            </a:fld>
            <a:endParaRPr lang="zh-TW" altLang="en-US"/>
          </a:p>
        </p:txBody>
      </p:sp>
      <p:pic>
        <p:nvPicPr>
          <p:cNvPr id="24578" name="Picture 2" descr="C:\Users\Hsuan\Google 雲端硬碟\新頁圖書\5103簡報圖表102.1.18\5103--表\表7-29(下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21" y="188640"/>
            <a:ext cx="667199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54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7.3.1 </a:t>
            </a:r>
            <a:r>
              <a:rPr lang="zh-TW" altLang="en-US" dirty="0"/>
              <a:t>判別</a:t>
            </a:r>
            <a:r>
              <a:rPr lang="zh-TW" altLang="en-US" dirty="0" smtClean="0"/>
              <a:t>分數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00100" algn="just"/>
            <a:r>
              <a:rPr lang="zh-TW" altLang="en-US" dirty="0"/>
              <a:t>將表</a:t>
            </a:r>
            <a:r>
              <a:rPr lang="en-US" altLang="zh-TW" dirty="0"/>
              <a:t>7-1</a:t>
            </a:r>
            <a:r>
              <a:rPr lang="zh-TW" altLang="en-US" dirty="0"/>
              <a:t>的數據代入，線型判別函數如 </a:t>
            </a:r>
            <a:r>
              <a:rPr lang="en-US" altLang="zh-TW" dirty="0"/>
              <a:t>(7.3)</a:t>
            </a:r>
            <a:r>
              <a:rPr lang="zh-TW" altLang="en-US" dirty="0"/>
              <a:t>式所示： </a:t>
            </a:r>
            <a:endParaRPr lang="en-US" altLang="zh-TW" dirty="0"/>
          </a:p>
          <a:p>
            <a:pPr indent="800100" algn="just"/>
            <a:endParaRPr lang="en-US" altLang="zh-TW" dirty="0"/>
          </a:p>
          <a:p>
            <a:pPr indent="800100" algn="just"/>
            <a:endParaRPr lang="en-US" altLang="zh-TW" dirty="0"/>
          </a:p>
          <a:p>
            <a:pPr indent="800100" algn="just"/>
            <a:r>
              <a:rPr lang="zh-TW" altLang="en-US" dirty="0"/>
              <a:t> </a:t>
            </a:r>
            <a:r>
              <a:rPr lang="en-US" altLang="zh-TW" dirty="0"/>
              <a:t>(7.3)</a:t>
            </a:r>
            <a:r>
              <a:rPr lang="zh-TW" altLang="en-US" dirty="0"/>
              <a:t>式之值即稱為「判別分數」。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13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150634"/>
              </p:ext>
            </p:extLst>
          </p:nvPr>
        </p:nvGraphicFramePr>
        <p:xfrm>
          <a:off x="4211960" y="3501008"/>
          <a:ext cx="3312368" cy="653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Equation" r:id="rId3" imgW="1155600" imgH="228600" progId="Equation.DSMT4">
                  <p:embed/>
                </p:oleObj>
              </mc:Choice>
              <mc:Fallback>
                <p:oleObj name="Equation" r:id="rId3" imgW="1155600" imgH="228600" progId="Equation.DSMT4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501008"/>
                        <a:ext cx="3312368" cy="6538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8028384" y="3645024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(7.3)</a:t>
            </a:r>
            <a:endParaRPr lang="en-US" altLang="zh-TW" sz="25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772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7.3.2 </a:t>
            </a:r>
            <a:r>
              <a:rPr lang="zh-TW" altLang="en-US" dirty="0"/>
              <a:t>判別分數的圖形</a:t>
            </a:r>
            <a:r>
              <a:rPr lang="zh-TW" altLang="en-US" dirty="0" smtClean="0"/>
              <a:t>意義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indent="723900" algn="just"/>
                <a:r>
                  <a:rPr lang="zh-TW" altLang="en-US" dirty="0"/>
                  <a:t>數據</a:t>
                </a:r>
                <a14:m>
                  <m:oMath xmlns:m="http://schemas.openxmlformats.org/officeDocument/2006/math">
                    <m:r>
                      <a:rPr lang="en-US" altLang="zh-TW" dirty="0"/>
                      <m:t>𝑝</m:t>
                    </m:r>
                    <m:r>
                      <a:rPr lang="en-US" altLang="zh-TW" dirty="0"/>
                      <m:t>,</m:t>
                    </m:r>
                    <m:r>
                      <a:rPr lang="en-US" altLang="zh-TW" dirty="0"/>
                      <m:t>𝑞</m:t>
                    </m:r>
                  </m:oMath>
                </a14:m>
                <a:r>
                  <a:rPr lang="zh-TW" altLang="en-US" dirty="0"/>
                  <a:t>與此境界線的「</a:t>
                </a:r>
                <a:r>
                  <a:rPr lang="zh-TW" altLang="en-US" dirty="0"/>
                  <a:t>距離</a:t>
                </a:r>
                <a:r>
                  <a:rPr lang="en-US" altLang="zh-TW" dirty="0"/>
                  <a:t/>
                </a:r>
                <a:br>
                  <a:rPr lang="en-US" altLang="zh-TW" dirty="0"/>
                </a:br>
                <a:r>
                  <a:rPr lang="zh-TW" altLang="en-US" dirty="0"/>
                  <a:t>」</a:t>
                </a:r>
                <a:r>
                  <a:rPr lang="zh-TW" altLang="en-US" dirty="0"/>
                  <a:t>是以</a:t>
                </a:r>
                <a:r>
                  <a:rPr lang="en-US" altLang="zh-TW" dirty="0" err="1"/>
                  <a:t>Hasse</a:t>
                </a:r>
                <a:r>
                  <a:rPr lang="zh-TW" altLang="en-US" dirty="0"/>
                  <a:t>標準公式如 </a:t>
                </a:r>
                <a:r>
                  <a:rPr lang="en-US" altLang="zh-TW" dirty="0"/>
                  <a:t>(7.5)</a:t>
                </a:r>
                <a:r>
                  <a:rPr lang="zh-TW" altLang="en-US" dirty="0"/>
                  <a:t>式表示：</a:t>
                </a:r>
                <a:endParaRPr lang="en-US" altLang="zh-TW" dirty="0"/>
              </a:p>
              <a:p>
                <a:pPr indent="723900" algn="just"/>
                <a:endParaRPr lang="en-US" altLang="zh-TW" dirty="0"/>
              </a:p>
              <a:p>
                <a:pPr indent="723900" algn="just"/>
                <a:endParaRPr lang="en-US" altLang="zh-TW" dirty="0"/>
              </a:p>
              <a:p>
                <a:pPr indent="723900" algn="just"/>
                <a:endParaRPr lang="en-US" altLang="zh-TW" dirty="0"/>
              </a:p>
              <a:p>
                <a:pPr indent="723900" algn="just"/>
                <a:r>
                  <a:rPr lang="zh-TW" altLang="en-US" dirty="0"/>
                  <a:t>判別分數即成為此「距離」</a:t>
                </a:r>
                <a:r>
                  <a:rPr lang="zh-TW" altLang="en-US" dirty="0" smtClean="0"/>
                  <a:t>的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TW" altLang="en-US"/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TW" altLang="en-US" i="1"/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zh-TW" altLang="en-US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zh-TW" altLang="en-US"/>
                              <m:t>2</m:t>
                            </m:r>
                          </m:sup>
                        </m:sSup>
                        <m:r>
                          <a:rPr lang="zh-TW" altLang="en-US"/>
                          <m:t>+</m:t>
                        </m:r>
                        <m:sSup>
                          <m:sSupPr>
                            <m:ctrlPr>
                              <a:rPr lang="zh-TW" altLang="en-US" i="1"/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zh-TW" altLang="en-US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zh-TW" altLang="en-US"/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zh-TW" altLang="en-US" dirty="0" smtClean="0"/>
                  <a:t>倍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29" t="-1752" r="-2432" b="-31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14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764704"/>
              </p:ext>
            </p:extLst>
          </p:nvPr>
        </p:nvGraphicFramePr>
        <p:xfrm>
          <a:off x="4716463" y="3235325"/>
          <a:ext cx="2497137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Equation" r:id="rId4" imgW="952200" imgH="495000" progId="Equation.DSMT4">
                  <p:embed/>
                </p:oleObj>
              </mc:Choice>
              <mc:Fallback>
                <p:oleObj name="Equation" r:id="rId4" imgW="952200" imgH="495000" progId="Equation.DSMT4">
                  <p:embed/>
                  <p:pic>
                    <p:nvPicPr>
                      <p:cNvPr id="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235325"/>
                        <a:ext cx="2497137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8028384" y="3645024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(7.5)</a:t>
            </a:r>
            <a:endParaRPr lang="en-US" altLang="zh-TW" sz="25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83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7.3.2 </a:t>
            </a:r>
            <a:r>
              <a:rPr lang="zh-TW" altLang="en-US" dirty="0"/>
              <a:t>判別分數的圖形意義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427984" y="587727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7-7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判別分數的圖形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意義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266" name="Picture 2" descr="C:\Users\Hsuan\Google 雲端硬碟\新頁圖書\5103簡報圖表102.1.18\5103--圖\7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28" y="1988840"/>
            <a:ext cx="439109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3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7.3.3 </a:t>
            </a:r>
            <a:r>
              <a:rPr lang="zh-TW" altLang="en-US" dirty="0"/>
              <a:t>判別分數的三個</a:t>
            </a:r>
            <a:r>
              <a:rPr lang="zh-TW" altLang="en-US" dirty="0" smtClean="0"/>
              <a:t>變數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95350" algn="just"/>
            <a:endParaRPr lang="en-US" altLang="zh-TW" dirty="0" smtClean="0"/>
          </a:p>
          <a:p>
            <a:pPr indent="895350" algn="just"/>
            <a:r>
              <a:rPr lang="zh-TW" altLang="en-US" dirty="0"/>
              <a:t>所謂</a:t>
            </a:r>
            <a:r>
              <a:rPr lang="zh-TW" altLang="en-US" dirty="0"/>
              <a:t>判別分數的變動是「判別分數與平均之差的平方和」。另外，判別分數的變動有以下三種</a:t>
            </a:r>
            <a:r>
              <a:rPr lang="zh-TW" altLang="en-US" dirty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16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722307"/>
              </p:ext>
            </p:extLst>
          </p:nvPr>
        </p:nvGraphicFramePr>
        <p:xfrm>
          <a:off x="4644008" y="3933056"/>
          <a:ext cx="2376264" cy="1720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3" imgW="914400" imgH="711000" progId="Equation.DSMT4">
                  <p:embed/>
                </p:oleObj>
              </mc:Choice>
              <mc:Fallback>
                <p:oleObj name="Equation" r:id="rId3" imgW="914400" imgH="711000" progId="Equation.DSMT4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933056"/>
                        <a:ext cx="2376264" cy="1720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518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sz="3200" dirty="0"/>
                  <a:t>7.3.4 </a:t>
                </a:r>
                <a:r>
                  <a:rPr lang="zh-TW" altLang="en-US" sz="3200" dirty="0"/>
                  <a:t>總變動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32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3200" i="1">
                            <a:latin typeface="Cambria Math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TW" sz="3200" dirty="0"/>
                  <a:t>,</a:t>
                </a:r>
                <a:r>
                  <a:rPr lang="zh-TW" altLang="en-US" sz="3200" dirty="0"/>
                  <a:t>群間變動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32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3200" i="1">
                            <a:latin typeface="Cambria Math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altLang="zh-TW" sz="3200" dirty="0"/>
                  <a:t>,</a:t>
                </a:r>
                <a:r>
                  <a:rPr lang="en-US" altLang="zh-TW" sz="3200" dirty="0" smtClean="0"/>
                  <a:t/>
                </a:r>
                <a:br>
                  <a:rPr lang="en-US" altLang="zh-TW" sz="3200" dirty="0" smtClean="0"/>
                </a:br>
                <a:r>
                  <a:rPr lang="zh-TW" altLang="en-US" sz="3200" dirty="0"/>
                  <a:t>群內變動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32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3200" i="1">
                            <a:latin typeface="Cambria Math"/>
                          </a:rPr>
                          <m:t>𝑾</m:t>
                        </m:r>
                      </m:sub>
                    </m:sSub>
                  </m:oMath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3743" b="-144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00100" algn="just"/>
                <a:r>
                  <a:rPr lang="zh-TW" altLang="en-US" dirty="0"/>
                  <a:t>首先，求出判別分數與總平均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dirty="0"/>
                        </m:ctrlPr>
                      </m:barPr>
                      <m:e>
                        <m:r>
                          <a:rPr lang="en-US" altLang="zh-TW" dirty="0"/>
                          <m:t>𝑧</m:t>
                        </m:r>
                      </m:e>
                    </m:bar>
                  </m:oMath>
                </a14:m>
                <a:r>
                  <a:rPr lang="zh-TW" altLang="en-US" dirty="0"/>
                  <a:t>之差的平方和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/>
                        </m:ctrlPr>
                      </m:sSubPr>
                      <m:e>
                        <m:r>
                          <a:rPr lang="zh-TW" altLang="en-US"/>
                          <m:t>𝑆</m:t>
                        </m:r>
                      </m:e>
                      <m:sub>
                        <m:r>
                          <a:rPr lang="zh-TW" altLang="en-US"/>
                          <m:t>𝑇</m:t>
                        </m:r>
                      </m:sub>
                    </m:sSub>
                  </m:oMath>
                </a14:m>
                <a:r>
                  <a:rPr lang="zh-TW" altLang="en-US" dirty="0"/>
                  <a:t>，如 </a:t>
                </a:r>
                <a:r>
                  <a:rPr lang="en-US" altLang="zh-TW" dirty="0"/>
                  <a:t>(7.6)</a:t>
                </a:r>
                <a:r>
                  <a:rPr lang="zh-TW" altLang="en-US" dirty="0"/>
                  <a:t>式所示：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17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036251"/>
              </p:ext>
            </p:extLst>
          </p:nvPr>
        </p:nvGraphicFramePr>
        <p:xfrm>
          <a:off x="4354513" y="2695575"/>
          <a:ext cx="3171825" cy="339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Equation" r:id="rId5" imgW="1612800" imgH="2438280" progId="Equation.DSMT4">
                  <p:embed/>
                </p:oleObj>
              </mc:Choice>
              <mc:Fallback>
                <p:oleObj name="Equation" r:id="rId5" imgW="1612800" imgH="2438280" progId="Equation.DSMT4">
                  <p:embed/>
                  <p:pic>
                    <p:nvPicPr>
                      <p:cNvPr id="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513" y="2695575"/>
                        <a:ext cx="3171825" cy="339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8028384" y="4221088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(7.6)</a:t>
            </a:r>
            <a:endParaRPr lang="en-US" altLang="zh-TW" sz="2500" dirty="0">
              <a:latin typeface="微軟正黑體" pitchFamily="34" charset="-120"/>
              <a:ea typeface="微軟正黑體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987824" y="6165304"/>
                <a:ext cx="59145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註：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zh-TW" altLang="en-US" sz="2000" dirty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是總變動，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2000" dirty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是群間變動，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zh-TW" altLang="en-US" sz="2000" dirty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是群內變動</a:t>
                </a:r>
                <a:r>
                  <a:rPr lang="zh-TW" altLang="en-US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。</a:t>
                </a:r>
                <a:endParaRPr lang="en-US" altLang="zh-TW" sz="2000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6165304"/>
                <a:ext cx="5914504" cy="400110"/>
              </a:xfrm>
              <a:prstGeom prst="rect">
                <a:avLst/>
              </a:prstGeom>
              <a:blipFill rotWithShape="1">
                <a:blip r:embed="rId7"/>
                <a:stretch>
                  <a:fillRect l="-1031" t="-7576" r="-515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0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7.3.5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𝑾</m:t>
                        </m:r>
                      </m:sub>
                    </m:sSub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 smtClean="0"/>
                  <a:t>關係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37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95350" algn="just"/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是群的平均與全體平均之差的平方和，所以可思考成是「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dirty="0"/>
                  <a:t>=</a:t>
                </a:r>
                <a:r>
                  <a:rPr lang="zh-TW" altLang="en-US" dirty="0"/>
                  <a:t>群間變動」；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zh-TW" altLang="en-US" dirty="0"/>
                  <a:t>是數據與群平均之差的平方和，所以可思考成是「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𝑊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dirty="0"/>
                  <a:t>=</a:t>
                </a:r>
                <a:r>
                  <a:rPr lang="zh-TW" altLang="en-US" dirty="0"/>
                  <a:t>群內變動」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03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由</a:t>
            </a:r>
            <a:r>
              <a:rPr lang="zh-TW" altLang="en-US" dirty="0"/>
              <a:t>上述可知</a:t>
            </a:r>
            <a:r>
              <a:rPr lang="zh-TW" altLang="en-US" dirty="0" smtClean="0"/>
              <a:t>：</a:t>
            </a:r>
            <a:endParaRPr lang="en-US" altLang="zh-TW" sz="24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19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761077"/>
              </p:ext>
            </p:extLst>
          </p:nvPr>
        </p:nvGraphicFramePr>
        <p:xfrm>
          <a:off x="3347864" y="3212976"/>
          <a:ext cx="4699976" cy="100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Equation" r:id="rId3" imgW="2108200" imgH="508000" progId="Equation.DSMT4">
                  <p:embed/>
                </p:oleObj>
              </mc:Choice>
              <mc:Fallback>
                <p:oleObj name="Equation" r:id="rId3" imgW="2108200" imgH="508000" progId="Equation.DSMT4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3212976"/>
                        <a:ext cx="4699976" cy="1008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96336" y="4464114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(7.17)</a:t>
            </a:r>
            <a:endParaRPr lang="en-US" altLang="zh-TW" sz="2500" dirty="0">
              <a:latin typeface="微軟正黑體" pitchFamily="34" charset="-120"/>
              <a:ea typeface="微軟正黑體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</p:spPr>
            <p:txBody>
              <a:bodyPr/>
              <a:lstStyle/>
              <a:p>
                <a:r>
                  <a:rPr lang="en-US" altLang="zh-TW" dirty="0"/>
                  <a:t>7.3.5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𝑾</m:t>
                        </m:r>
                      </m:sub>
                    </m:sSub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 smtClean="0"/>
                  <a:t>關係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  <a:blipFill rotWithShape="1">
                <a:blip r:embed="rId5"/>
                <a:stretch>
                  <a:fillRect b="-37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 rot="20996374">
            <a:off x="65576" y="61769"/>
            <a:ext cx="3155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ln w="571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 pitchFamily="34" charset="0"/>
                <a:ea typeface="華康新特黑體(P)" pitchFamily="2" charset="-120"/>
              </a:rPr>
              <a:t>CH7</a:t>
            </a:r>
            <a:endParaRPr lang="zh-TW" altLang="en-US" sz="8800" b="1" dirty="0">
              <a:ln w="57150">
                <a:solidFill>
                  <a:schemeClr val="bg1">
                    <a:lumMod val="9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Franklin Gothic Heavy" pitchFamily="34" charset="0"/>
              <a:ea typeface="華康新特黑體(P)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53408" y="1045185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chemeClr val="accent3">
                    <a:lumMod val="50000"/>
                  </a:schemeClr>
                </a:solidFill>
                <a:latin typeface="華康新特黑體(P)" pitchFamily="2" charset="-120"/>
                <a:ea typeface="華康新特黑體(P)" pitchFamily="2" charset="-120"/>
              </a:rPr>
              <a:t>多變量分析</a:t>
            </a:r>
            <a:endParaRPr lang="zh-TW" altLang="en-US" sz="6000" dirty="0">
              <a:solidFill>
                <a:schemeClr val="accent3">
                  <a:lumMod val="50000"/>
                </a:schemeClr>
              </a:solidFill>
              <a:latin typeface="華康新特黑體(P)" pitchFamily="2" charset="-120"/>
              <a:ea typeface="華康新特黑體(P)" pitchFamily="2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76264" y="2602647"/>
            <a:ext cx="67322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7.7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一變數的馬哈拉諾畢斯距離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 7.8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二變數的馬哈拉諾畢斯距離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      7.9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依馬哈拉諾畢斯距離表示的境界線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           7.10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正答率與誤判率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                  7.11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判別分析的實踐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66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7.3.6</a:t>
            </a:r>
            <a:r>
              <a:rPr lang="zh-TW" altLang="en-US" dirty="0"/>
              <a:t> 最佳的判別</a:t>
            </a:r>
            <a:r>
              <a:rPr lang="zh-TW" altLang="en-US" dirty="0" smtClean="0"/>
              <a:t>為何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2996952"/>
                <a:ext cx="6264696" cy="3129211"/>
              </a:xfrm>
            </p:spPr>
            <p:txBody>
              <a:bodyPr/>
              <a:lstStyle/>
              <a:p>
                <a:r>
                  <a:rPr lang="zh-TW" altLang="en-US" dirty="0"/>
                  <a:t>亦即</a:t>
                </a:r>
                <a:endParaRPr lang="en-US" altLang="zh-TW" dirty="0"/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r>
                  <a:rPr lang="zh-TW" altLang="en-US" dirty="0"/>
                  <a:t>接著，使用數據計算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zh-TW" altLang="en-US" i="1"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zh-TW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zh-TW" altLang="en-US" dirty="0"/>
                  <a:t>一下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2996952"/>
                <a:ext cx="6264696" cy="3129211"/>
              </a:xfrm>
              <a:blipFill rotWithShape="1">
                <a:blip r:embed="rId3"/>
                <a:stretch>
                  <a:fillRect l="-2529" t="-25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20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683807"/>
              </p:ext>
            </p:extLst>
          </p:nvPr>
        </p:nvGraphicFramePr>
        <p:xfrm>
          <a:off x="4355976" y="1845444"/>
          <a:ext cx="2555770" cy="1007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" name="Equation" r:id="rId4" imgW="1015920" imgH="431640" progId="Equation.DSMT4">
                  <p:embed/>
                </p:oleObj>
              </mc:Choice>
              <mc:Fallback>
                <p:oleObj name="Equation" r:id="rId4" imgW="1015920" imgH="431640" progId="Equation.DSMT4">
                  <p:embed/>
                  <p:pic>
                    <p:nvPicPr>
                      <p:cNvPr id="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845444"/>
                        <a:ext cx="2555770" cy="1007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740352" y="2087850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(7.18)</a:t>
            </a:r>
            <a:endParaRPr lang="en-US" altLang="zh-TW" sz="25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435841"/>
              </p:ext>
            </p:extLst>
          </p:nvPr>
        </p:nvGraphicFramePr>
        <p:xfrm>
          <a:off x="3101975" y="3686175"/>
          <a:ext cx="558482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" name="Equation" r:id="rId6" imgW="2781000" imgH="457200" progId="Equation.DSMT4">
                  <p:embed/>
                </p:oleObj>
              </mc:Choice>
              <mc:Fallback>
                <p:oleObj name="Equation" r:id="rId6" imgW="2781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1975" y="3686175"/>
                        <a:ext cx="5584825" cy="8223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64136"/>
            <a:ext cx="579344" cy="2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3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7.4.1</a:t>
                </a:r>
                <a:r>
                  <a:rPr lang="zh-TW" altLang="en-US" dirty="0"/>
                  <a:t> 群內變動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 smtClean="0"/>
                  <a:t>計算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b="-37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indent="895350" algn="just"/>
                <a:endParaRPr lang="en-US" altLang="zh-TW" dirty="0" smtClean="0"/>
              </a:p>
              <a:p>
                <a:pPr indent="895350" algn="just"/>
                <a:r>
                  <a:rPr lang="zh-TW" altLang="en-US" dirty="0"/>
                  <a:t>計算</a:t>
                </a:r>
                <a:r>
                  <a:rPr lang="zh-TW" altLang="en-US" dirty="0"/>
                  <a:t>群內變動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/>
                        </m:ctrlPr>
                      </m:sSubPr>
                      <m:e>
                        <m:r>
                          <a:rPr lang="zh-TW" altLang="en-US"/>
                          <m:t>𝑆</m:t>
                        </m:r>
                      </m:e>
                      <m:sub>
                        <m:r>
                          <a:rPr lang="en-US" altLang="zh-TW"/>
                          <m:t>𝑊</m:t>
                        </m:r>
                      </m:sub>
                    </m:sSub>
                  </m:oMath>
                </a14:m>
                <a:r>
                  <a:rPr lang="zh-TW" altLang="en-US" dirty="0"/>
                  <a:t>的計算時，須分別求出「群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內的變動」及「群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內的變動」再合計之</a:t>
                </a:r>
                <a:r>
                  <a:rPr lang="zh-TW" altLang="en-US" dirty="0"/>
                  <a:t>。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21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233107"/>
              </p:ext>
            </p:extLst>
          </p:nvPr>
        </p:nvGraphicFramePr>
        <p:xfrm>
          <a:off x="2987824" y="4149080"/>
          <a:ext cx="5472608" cy="52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Equation" r:id="rId5" imgW="2260440" imgH="228600" progId="Equation.DSMT4">
                  <p:embed/>
                </p:oleObj>
              </mc:Choice>
              <mc:Fallback>
                <p:oleObj name="Equation" r:id="rId5" imgW="2260440" imgH="228600" progId="Equation.DSMT4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4149080"/>
                        <a:ext cx="5472608" cy="529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772300" y="4797152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(7.19)</a:t>
            </a:r>
            <a:endParaRPr lang="en-US" altLang="zh-TW" sz="25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749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indent="800100" algn="just"/>
                <a:endParaRPr lang="en-US" altLang="zh-TW" dirty="0" smtClean="0"/>
              </a:p>
              <a:p>
                <a:pPr indent="800100" algn="just"/>
                <a:endParaRPr lang="en-US" altLang="zh-TW" dirty="0"/>
              </a:p>
              <a:p>
                <a:pPr indent="800100" algn="just"/>
                <a:r>
                  <a:rPr lang="zh-TW" altLang="en-US" dirty="0" smtClean="0"/>
                  <a:t>群</a:t>
                </a:r>
                <a:r>
                  <a:rPr lang="zh-TW" altLang="en-US" dirty="0"/>
                  <a:t>間變動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、總變動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zh-TW" altLang="en-US" dirty="0"/>
                  <a:t>皆已求出如下式所示</a:t>
                </a:r>
                <a:r>
                  <a:rPr lang="zh-TW" altLang="en-US" dirty="0" smtClean="0"/>
                  <a:t>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22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2771800" y="4025811"/>
                <a:ext cx="59766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2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2200" i="1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2200" i="1">
                          <a:latin typeface="Cambria Math"/>
                          <a:ea typeface="Cambria Math"/>
                        </a:rPr>
                        <m:t>=6.3872</m:t>
                      </m:r>
                      <m:sSup>
                        <m:sSup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200" i="1">
                          <a:latin typeface="Cambria Math"/>
                          <a:ea typeface="Cambria Math"/>
                        </a:rPr>
                        <m:t>+4.6496</m:t>
                      </m:r>
                      <m:sSup>
                        <m:sSup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200" i="1">
                          <a:latin typeface="Cambria Math"/>
                          <a:ea typeface="Cambria Math"/>
                        </a:rPr>
                        <m:t>+2×5.4496</m:t>
                      </m:r>
                      <m:sSub>
                        <m:sSub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200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025811"/>
                <a:ext cx="5976664" cy="4308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2771800" y="4592583"/>
                <a:ext cx="58326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=11.3203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+12.2127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+2×4.3791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592583"/>
                <a:ext cx="5832648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0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因此</a:t>
            </a:r>
            <a:r>
              <a:rPr lang="zh-TW" altLang="en-US" dirty="0"/>
              <a:t>，將此變動之比設為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/>
              <a:t>故得出如下結果：</a:t>
            </a:r>
          </a:p>
          <a:p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979712" y="2951564"/>
                <a:ext cx="7560840" cy="693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r>
                        <a:rPr lang="en-US" altLang="zh-TW" i="1" smtClean="0">
                          <a:latin typeface="Cambria Math"/>
                        </a:rPr>
                        <m:t> (</m:t>
                      </m:r>
                      <m:sSub>
                        <m:sSub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</a:rPr>
                        <m:t>)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6.3872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+4.6496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+2×5.4496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11.3203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+12.2127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+2×4.3791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951564"/>
                <a:ext cx="7560840" cy="69346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99818"/>
            <a:ext cx="576064" cy="432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699792" y="4725144"/>
                <a:ext cx="5544616" cy="973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i="1">
                            <a:latin typeface="Cambria Math"/>
                          </a:rPr>
                        </m:ctrlPr>
                      </m:borderBoxPr>
                      <m:e>
                        <m:f>
                          <m:f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zh-TW" altLang="en-US" i="1">
                                <a:latin typeface="Cambria Math"/>
                              </a:rPr>
                              <m:t>最佳的判別函數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borderBox>
                  </m:oMath>
                </a14:m>
                <a:r>
                  <a:rPr lang="en-US" altLang="zh-TW" dirty="0"/>
                  <a:t>     </a:t>
                </a:r>
                <a:r>
                  <a:rPr lang="zh-TW" altLang="en-US" dirty="0"/>
                  <a:t>　　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i="1">
                            <a:latin typeface="Cambria Math"/>
                          </a:rPr>
                        </m:ctrlPr>
                      </m:borderBoxPr>
                      <m:e>
                        <m:f>
                          <m:f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TW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𝑇</m:t>
                                </m:r>
                              </m:sub>
                            </m:sSub>
                          </m:den>
                        </m:f>
                        <m:r>
                          <a:rPr lang="zh-TW" altLang="en-US" i="1">
                            <a:latin typeface="Cambria Math"/>
                            <a:ea typeface="Cambria Math"/>
                          </a:rPr>
                          <m:t>為最大的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e>
                    </m:borderBox>
                  </m:oMath>
                </a14:m>
                <a:r>
                  <a:rPr lang="en-US" altLang="zh-TW" dirty="0"/>
                  <a:t>     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4725144"/>
                <a:ext cx="5544616" cy="97385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57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indent="800100" algn="just">
                  <a:spcBef>
                    <a:spcPts val="0"/>
                  </a:spcBef>
                </a:pPr>
                <a:r>
                  <a:rPr lang="zh-TW" altLang="en-US" dirty="0"/>
                  <a:t>為了求出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  <m:r>
                      <a:rPr lang="en-US" altLang="zh-TW" i="1">
                        <a:latin typeface="Cambria Math"/>
                      </a:rPr>
                      <m:t> (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/>
                  <a:t>為最大的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，將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  <m:r>
                      <a:rPr lang="en-US" altLang="zh-TW" i="1">
                        <a:latin typeface="Cambria Math"/>
                      </a:rPr>
                      <m:t> (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/>
                  <a:t>分別以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偏微分，再設為</a:t>
                </a:r>
                <a:r>
                  <a:rPr lang="en-US" altLang="zh-TW" dirty="0"/>
                  <a:t>0</a:t>
                </a:r>
                <a:r>
                  <a:rPr lang="zh-TW" altLang="en-US" dirty="0"/>
                  <a:t>即可！</a:t>
                </a:r>
                <a:endParaRPr lang="en-US" altLang="zh-TW" dirty="0"/>
              </a:p>
              <a:p>
                <a:pPr indent="800100" algn="just">
                  <a:spcBef>
                    <a:spcPts val="0"/>
                  </a:spcBef>
                </a:pPr>
                <a:endParaRPr lang="en-US" altLang="zh-TW" dirty="0"/>
              </a:p>
              <a:p>
                <a:pPr indent="800100" algn="just">
                  <a:spcBef>
                    <a:spcPts val="0"/>
                  </a:spcBef>
                </a:pPr>
                <a:r>
                  <a:rPr lang="zh-TW" altLang="en-US" dirty="0"/>
                  <a:t>也就是要求如</a:t>
                </a:r>
                <a:r>
                  <a:rPr lang="en-US" altLang="zh-TW" dirty="0"/>
                  <a:t> (7.20)</a:t>
                </a:r>
                <a:r>
                  <a:rPr lang="zh-TW" altLang="en-US" dirty="0"/>
                  <a:t>式聯立方程式之解</a:t>
                </a:r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pPr indent="800100"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eqArrPr>
                            <m:e>
                              <m:box>
                                <m:box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 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=</m:t>
                                  </m:r>
                                  <m:borderBox>
                                    <m:borderBoxPr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borderBox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    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？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    </m:t>
                                      </m:r>
                                    </m:e>
                                  </m:borderBox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TW" dirty="0"/>
                                    <m:t>0</m:t>
                                  </m:r>
                                </m:e>
                              </m:box>
                            </m:e>
                            <m:e>
                              <m:box>
                                <m:box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𝐹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 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=</m:t>
                                  </m:r>
                                  <m:borderBox>
                                    <m:borderBoxPr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borderBox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    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？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    </m:t>
                                      </m:r>
                                    </m:e>
                                  </m:borderBox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TW" dirty="0"/>
                                    <m:t>0</m:t>
                                  </m:r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2830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36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>
                    <a:solidFill>
                      <a:schemeClr val="tx2"/>
                    </a:solidFill>
                  </a:rPr>
                  <a:t>(</a:t>
                </a:r>
                <a:r>
                  <a:rPr lang="zh-TW" altLang="en-US" dirty="0">
                    <a:solidFill>
                      <a:schemeClr val="tx2"/>
                    </a:solidFill>
                  </a:rPr>
                  <a:t>一</a:t>
                </a:r>
                <a:r>
                  <a:rPr lang="en-US" altLang="zh-TW" dirty="0">
                    <a:solidFill>
                      <a:schemeClr val="tx2"/>
                    </a:solidFill>
                  </a:rPr>
                  <a:t>)</a:t>
                </a:r>
                <a:r>
                  <a:rPr lang="zh-TW" altLang="en-US" dirty="0">
                    <a:solidFill>
                      <a:schemeClr val="tx2"/>
                    </a:solidFill>
                  </a:rPr>
                  <a:t>將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2"/>
                        </a:solidFill>
                        <a:latin typeface="Cambria Math"/>
                      </a:rPr>
                      <m:t>𝐹</m:t>
                    </m:r>
                    <m:r>
                      <a:rPr lang="en-US" altLang="zh-TW" i="1">
                        <a:solidFill>
                          <a:schemeClr val="tx2"/>
                        </a:solidFill>
                        <a:latin typeface="Cambria Math"/>
                      </a:rPr>
                      <m:t> (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solidFill>
                          <a:schemeClr val="tx2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>
                    <a:solidFill>
                      <a:schemeClr val="tx2"/>
                    </a:solidFill>
                  </a:rPr>
                  <a:t>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2"/>
                    </a:solidFill>
                  </a:rPr>
                  <a:t>偏微分時：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555776" y="2554681"/>
                <a:ext cx="1512168" cy="630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𝐹</m:t>
                        </m:r>
                        <m:r>
                          <a:rPr lang="en-US" altLang="zh-TW" sz="2200" i="1" smtClean="0">
                            <a:latin typeface="Cambria Math"/>
                            <a:ea typeface="Cambria Math"/>
                          </a:rPr>
                          <m:t> (</m:t>
                        </m:r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20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TW" sz="2200" dirty="0"/>
                  <a:t>=</a:t>
                </a:r>
                <a:endParaRPr lang="zh-TW" altLang="en-US" sz="22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554681"/>
                <a:ext cx="1512168" cy="630301"/>
              </a:xfrm>
              <a:prstGeom prst="rect">
                <a:avLst/>
              </a:prstGeom>
              <a:blipFill rotWithShape="1">
                <a:blip r:embed="rId3"/>
                <a:stretch>
                  <a:fillRect b="-19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835696" y="3356992"/>
                <a:ext cx="7848872" cy="1007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4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sz="1400" i="1" dirty="0">
                              <a:latin typeface="Cambria Math"/>
                            </a:rPr>
                            <m:t>12.7744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+2×5.4496</m:t>
                              </m:r>
                              <m:r>
                                <a:rPr lang="en-US" altLang="zh-TW" sz="1400" i="1" dirty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400" i="1" dirty="0">
                              <a:latin typeface="Cambria Math"/>
                            </a:rPr>
                            <m:t>11.3203</m:t>
                          </m:r>
                          <m:sSup>
                            <m:sSup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+12.2127</m:t>
                          </m:r>
                          <m:sSup>
                            <m:sSup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+2×4.3791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1400" i="1" dirty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 dirty="0" smtClean="0">
                              <a:latin typeface="Cambria Math"/>
                              <a:ea typeface="Cambria Math"/>
                            </a:rPr>
                            <m:t> (</m:t>
                          </m:r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22.6406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+2×4.3791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1400" i="1" dirty="0" smtClean="0">
                              <a:latin typeface="Cambria Math"/>
                              <a:ea typeface="Cambria Math"/>
                            </a:rPr>
                            <m:t>) (</m:t>
                          </m:r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6.3872</m:t>
                          </m:r>
                          <m:sSup>
                            <m:sSup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+4.6496</m:t>
                          </m:r>
                          <m:sSup>
                            <m:sSup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+2×5.4496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1400" i="1" dirty="0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altLang="zh-TW" sz="1400" i="1" dirty="0" smtClean="0">
                                  <a:latin typeface="Cambria Math"/>
                                  <a:ea typeface="Cambria Math"/>
                                </a:rPr>
                                <m:t> (</m:t>
                              </m:r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11.3203</m:t>
                              </m:r>
                              <m:sSup>
                                <m:sSup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+12.2127</m:t>
                              </m:r>
                              <m:sSup>
                                <m:sSup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+2×4.3791</m:t>
                              </m:r>
                              <m:sSub>
                                <m:sSubPr>
                                  <m:ctrlP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400" i="1" dirty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400" i="1" dirty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1400" i="1" dirty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400" i="1" dirty="0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356992"/>
                <a:ext cx="7848872" cy="100707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383868" y="4781131"/>
                <a:ext cx="4752528" cy="664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2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200" i="1" smtClean="0">
                            <a:latin typeface="Cambria Math"/>
                          </a:rPr>
                          <m:t> (</m:t>
                        </m:r>
                        <m:r>
                          <a:rPr lang="en-US" altLang="zh-TW" sz="2200" i="1">
                            <a:latin typeface="Cambria Math"/>
                          </a:rPr>
                          <m:t>−67.4418</m:t>
                        </m:r>
                        <m:sSup>
                          <m:sSup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+92.3865</m:t>
                        </m:r>
                        <m:sSup>
                          <m:sSup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+50.74026</m:t>
                        </m:r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20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en-US" altLang="zh-TW" sz="2200" i="1" dirty="0" smtClean="0">
                                <a:latin typeface="Cambria Math"/>
                                <a:ea typeface="Cambria Math"/>
                              </a:rPr>
                              <m:t> (</m:t>
                            </m:r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11.3203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+12.2127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+2×4.3791</m:t>
                            </m:r>
                            <m:sSub>
                              <m:sSubPr>
                                <m:ctrlPr>
                                  <a:rPr lang="en-US" altLang="zh-TW" sz="2200" i="1" dirty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zh-TW" sz="2200" i="1" dirty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 dirty="0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i="1" dirty="0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sz="2200" i="1" dirty="0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200" i="1" dirty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200" i="1" dirty="0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868" y="4781131"/>
                <a:ext cx="4752528" cy="664093"/>
              </a:xfrm>
              <a:prstGeom prst="rect">
                <a:avLst/>
              </a:prstGeom>
              <a:blipFill rotWithShape="1">
                <a:blip r:embed="rId5"/>
                <a:stretch>
                  <a:fillRect l="-15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521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zh-TW" dirty="0" smtClean="0"/>
              </a:p>
              <a:p>
                <a:endParaRPr lang="en-US" altLang="zh-TW" dirty="0"/>
              </a:p>
              <a:p>
                <a:r>
                  <a:rPr lang="zh-TW" altLang="en-US" dirty="0" smtClean="0"/>
                  <a:t>計算</a:t>
                </a:r>
                <a:r>
                  <a:rPr lang="zh-TW" altLang="en-US" dirty="0"/>
                  <a:t>至此，其分子即為下式所示</a:t>
                </a:r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i="1">
                          <a:latin typeface="Cambria Math"/>
                        </a:rPr>
                        <m:t>−67.4418</m:t>
                      </m:r>
                      <m:sSup>
                        <m:sSup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200" i="1">
                          <a:latin typeface="Cambria Math"/>
                          <a:ea typeface="Cambria Math"/>
                        </a:rPr>
                        <m:t>+92.3865</m:t>
                      </m:r>
                      <m:sSup>
                        <m:sSup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200" i="1">
                          <a:latin typeface="Cambria Math"/>
                          <a:ea typeface="Cambria Math"/>
                        </a:rPr>
                        <m:t>+50.74026</m:t>
                      </m:r>
                      <m:sSub>
                        <m:sSub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200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22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6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>
                    <a:solidFill>
                      <a:schemeClr val="tx2"/>
                    </a:solidFill>
                  </a:rPr>
                  <a:t> (</a:t>
                </a:r>
                <a:r>
                  <a:rPr lang="zh-TW" altLang="en-US" dirty="0">
                    <a:solidFill>
                      <a:schemeClr val="tx2"/>
                    </a:solidFill>
                  </a:rPr>
                  <a:t>二</a:t>
                </a:r>
                <a:r>
                  <a:rPr lang="en-US" altLang="zh-TW" dirty="0">
                    <a:solidFill>
                      <a:schemeClr val="tx2"/>
                    </a:solidFill>
                  </a:rPr>
                  <a:t>)</a:t>
                </a:r>
                <a:r>
                  <a:rPr lang="zh-TW" altLang="en-US" dirty="0">
                    <a:solidFill>
                      <a:schemeClr val="tx2"/>
                    </a:solidFill>
                  </a:rPr>
                  <a:t>將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2"/>
                        </a:solidFill>
                        <a:latin typeface="Cambria Math"/>
                      </a:rPr>
                      <m:t>𝐹</m:t>
                    </m:r>
                    <m:r>
                      <a:rPr lang="en-US" altLang="zh-TW" i="1">
                        <a:solidFill>
                          <a:schemeClr val="tx2"/>
                        </a:solidFill>
                        <a:latin typeface="Cambria Math"/>
                      </a:rPr>
                      <m:t> (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solidFill>
                          <a:schemeClr val="tx2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>
                    <a:solidFill>
                      <a:schemeClr val="tx2"/>
                    </a:solidFill>
                  </a:rPr>
                  <a:t>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2"/>
                    </a:solidFill>
                  </a:rPr>
                  <a:t>偏微分時：</a:t>
                </a:r>
                <a:endParaRPr lang="en-US" altLang="zh-TW" i="1" dirty="0">
                  <a:solidFill>
                    <a:schemeClr val="tx2"/>
                  </a:solidFill>
                  <a:latin typeface="Cambria Math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75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483768" y="2829810"/>
                <a:ext cx="1512168" cy="630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𝐹</m:t>
                        </m:r>
                        <m:r>
                          <a:rPr lang="en-US" altLang="zh-TW" sz="2200" i="1" smtClean="0">
                            <a:latin typeface="Cambria Math"/>
                            <a:ea typeface="Cambria Math"/>
                          </a:rPr>
                          <m:t> (</m:t>
                        </m:r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20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TW" sz="2200" dirty="0"/>
                  <a:t>=</a:t>
                </a:r>
                <a:endParaRPr lang="zh-TW" altLang="en-US" sz="22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2829810"/>
                <a:ext cx="1512168" cy="630301"/>
              </a:xfrm>
              <a:prstGeom prst="rect">
                <a:avLst/>
              </a:prstGeom>
              <a:blipFill rotWithShape="1">
                <a:blip r:embed="rId3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907704" y="3717032"/>
                <a:ext cx="7704856" cy="122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400" i="1" dirty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2×5.4496</m:t>
                              </m:r>
                              <m:r>
                                <a:rPr lang="en-US" altLang="zh-TW" sz="1400" i="1" dirty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1400" i="1" dirty="0">
                              <a:latin typeface="Cambria Math"/>
                            </a:rPr>
                            <m:t>+9.2992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400" i="1" dirty="0">
                              <a:latin typeface="Cambria Math"/>
                            </a:rPr>
                            <m:t>11.3203</m:t>
                          </m:r>
                          <m:sSup>
                            <m:sSup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+12.2127</m:t>
                          </m:r>
                          <m:sSup>
                            <m:sSup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+2×4.3791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1400" i="1" dirty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 dirty="0" smtClean="0">
                              <a:latin typeface="Cambria Math"/>
                              <a:ea typeface="Cambria Math"/>
                            </a:rPr>
                            <m:t> (</m:t>
                          </m:r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2×4.3791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+24.4254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1400" i="1" dirty="0" smtClean="0">
                              <a:latin typeface="Cambria Math"/>
                              <a:ea typeface="Cambria Math"/>
                            </a:rPr>
                            <m:t>) (</m:t>
                          </m:r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6.3872</m:t>
                          </m:r>
                          <m:sSup>
                            <m:sSup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+4.6496</m:t>
                          </m:r>
                          <m:sSup>
                            <m:sSup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400" i="1" dirty="0">
                              <a:latin typeface="Cambria Math"/>
                              <a:ea typeface="Cambria Math"/>
                            </a:rPr>
                            <m:t>+2×5.4496</m:t>
                          </m:r>
                          <m:sSub>
                            <m:sSub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1400" i="1" dirty="0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altLang="zh-TW" sz="1400" i="1" dirty="0" smtClean="0">
                                  <a:latin typeface="Cambria Math"/>
                                  <a:ea typeface="Cambria Math"/>
                                </a:rPr>
                                <m:t> (</m:t>
                              </m:r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11.3203</m:t>
                              </m:r>
                              <m:sSup>
                                <m:sSup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+12.2127</m:t>
                              </m:r>
                              <m:sSup>
                                <m:sSupPr>
                                  <m:ctrlP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14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+2×4.3791</m:t>
                              </m:r>
                              <m:sSub>
                                <m:sSubPr>
                                  <m:ctrlP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400" i="1" dirty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400" i="1" dirty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1400" i="1" dirty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400" i="1" dirty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400" i="1" dirty="0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1400" i="1" dirty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zh-TW" sz="1400" dirty="0"/>
              </a:p>
              <a:p>
                <a:endParaRPr lang="zh-TW" altLang="en-US" sz="1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717032"/>
                <a:ext cx="7704856" cy="122251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491880" y="4997155"/>
                <a:ext cx="4680520" cy="664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2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200" i="1" smtClean="0">
                            <a:latin typeface="Cambria Math"/>
                          </a:rPr>
                          <m:t> (</m:t>
                        </m:r>
                        <m:r>
                          <a:rPr lang="en-US" altLang="zh-TW" sz="2200" i="1">
                            <a:latin typeface="Cambria Math"/>
                          </a:rPr>
                          <m:t>67.4418</m:t>
                        </m:r>
                        <m:sSup>
                          <m:sSup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200" i="1" dirty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92.3865</m:t>
                        </m:r>
                        <m:sSup>
                          <m:sSup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200" i="1" dirty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altLang="zh-TW" sz="2200" i="1">
                            <a:latin typeface="Cambria Math"/>
                            <a:ea typeface="Cambria Math"/>
                          </a:rPr>
                          <m:t>50.74026</m:t>
                        </m:r>
                        <m:sSub>
                          <m:sSubPr>
                            <m:ctrlP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20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en-US" altLang="zh-TW" sz="2200" i="1" dirty="0" smtClean="0">
                                <a:latin typeface="Cambria Math"/>
                                <a:ea typeface="Cambria Math"/>
                              </a:rPr>
                              <m:t> (</m:t>
                            </m:r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11.3203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+12.2127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zh-TW" sz="22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+2×4.3791</m:t>
                            </m:r>
                            <m:sSub>
                              <m:sSubPr>
                                <m:ctrlPr>
                                  <a:rPr lang="en-US" altLang="zh-TW" sz="2200" i="1" dirty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zh-TW" sz="2200" i="1" dirty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 dirty="0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i="1" dirty="0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sz="2200" i="1" dirty="0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200" i="1" dirty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200" i="1" dirty="0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sz="2200" i="1" dirty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4997155"/>
                <a:ext cx="4680520" cy="664093"/>
              </a:xfrm>
              <a:prstGeom prst="rect">
                <a:avLst/>
              </a:prstGeom>
              <a:blipFill rotWithShape="1">
                <a:blip r:embed="rId5"/>
                <a:stretch>
                  <a:fillRect l="-16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7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zh-TW" dirty="0" smtClean="0"/>
              </a:p>
              <a:p>
                <a:endParaRPr lang="en-US" altLang="zh-TW" dirty="0"/>
              </a:p>
              <a:p>
                <a:r>
                  <a:rPr lang="zh-TW" altLang="en-US" dirty="0" smtClean="0"/>
                  <a:t>此時</a:t>
                </a:r>
                <a:r>
                  <a:rPr lang="zh-TW" altLang="en-US" dirty="0"/>
                  <a:t>，其分子如下式所示</a:t>
                </a:r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i="1">
                          <a:latin typeface="Cambria Math"/>
                        </a:rPr>
                        <m:t>67.4418</m:t>
                      </m:r>
                      <m:sSup>
                        <m:sSup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200" i="1" dirty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2200" i="1">
                          <a:latin typeface="Cambria Math"/>
                          <a:ea typeface="Cambria Math"/>
                        </a:rPr>
                        <m:t>92.3865</m:t>
                      </m:r>
                      <m:sSup>
                        <m:sSup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200" i="1" dirty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2200" i="1">
                          <a:latin typeface="Cambria Math"/>
                          <a:ea typeface="Cambria Math"/>
                        </a:rPr>
                        <m:t>50.74026</m:t>
                      </m:r>
                      <m:sSub>
                        <m:sSubPr>
                          <m:ctrlPr>
                            <a:rPr lang="en-US" altLang="zh-TW" sz="2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200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22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3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 fontScale="70000" lnSpcReduction="20000"/>
              </a:bodyPr>
              <a:lstStyle/>
              <a:p>
                <a:r>
                  <a:rPr lang="zh-TW" altLang="en-US" sz="4600" dirty="0"/>
                  <a:t>聯立方程式變成如下式所示</a:t>
                </a:r>
                <a:r>
                  <a:rPr lang="zh-TW" altLang="en-US" sz="4600" dirty="0" smtClean="0"/>
                  <a:t>：</a:t>
                </a:r>
                <a:endParaRPr lang="en-US" altLang="zh-TW" sz="4600" dirty="0" smtClean="0"/>
              </a:p>
              <a:p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−67.4418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+92.3865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+50.74026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67.4418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−92.3865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−50.74026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r>
                  <a:rPr lang="en-US" altLang="zh-TW" dirty="0"/>
                  <a:t/>
                </a:r>
                <a:br>
                  <a:rPr lang="en-US" altLang="zh-TW" dirty="0"/>
                </a:br>
                <a:endParaRPr lang="en-US" altLang="zh-TW" dirty="0"/>
              </a:p>
              <a:p>
                <a:pPr algn="just">
                  <a:spcBef>
                    <a:spcPts val="0"/>
                  </a:spcBef>
                </a:pPr>
                <a:r>
                  <a:rPr lang="zh-TW" altLang="en-US" sz="4600" dirty="0"/>
                  <a:t>不過依此聯立方程式並無法求出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4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4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4600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sz="46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4600" i="1">
                            <a:latin typeface="Cambria Math"/>
                          </a:rPr>
                          <m:t>、</m:t>
                        </m:r>
                        <m:r>
                          <a:rPr lang="en-US" altLang="zh-TW" sz="4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sz="46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4600" dirty="0"/>
                  <a:t>。</a:t>
                </a:r>
                <a:endParaRPr lang="en-US" altLang="zh-TW" sz="4600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324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 </a:t>
            </a:r>
            <a:r>
              <a:rPr lang="zh-TW" altLang="en-US" dirty="0"/>
              <a:t>判別分析是判別的工具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38200" algn="just"/>
            <a:r>
              <a:rPr lang="zh-TW" altLang="en-US" dirty="0"/>
              <a:t>有兩個群體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G1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G2</a:t>
            </a:r>
            <a:r>
              <a:rPr lang="zh-TW" altLang="en-US" dirty="0"/>
              <a:t>，而且有一個新的數據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zh-TW" altLang="en-US" dirty="0"/>
              <a:t>，若因不知它是屬於哪一群而感到困惑時，若使用「判別</a:t>
            </a:r>
            <a:r>
              <a:rPr lang="zh-TW" altLang="en-US" dirty="0" smtClean="0"/>
              <a:t>分析</a:t>
            </a:r>
            <a:r>
              <a:rPr lang="en-US" altLang="zh-TW" dirty="0" smtClean="0"/>
              <a:t>(</a:t>
            </a:r>
            <a:r>
              <a:rPr lang="en-US" altLang="zh-TW" sz="2800" dirty="0" err="1" smtClean="0">
                <a:latin typeface="Times New Roman" pitchFamily="18" charset="0"/>
                <a:cs typeface="Times New Roman" pitchFamily="18" charset="0"/>
              </a:rPr>
              <a:t>discriminantanalysis</a:t>
            </a:r>
            <a:r>
              <a:rPr lang="en-US" altLang="zh-TW" dirty="0" smtClean="0"/>
              <a:t>)</a:t>
            </a:r>
            <a:r>
              <a:rPr lang="zh-TW" altLang="en-US" dirty="0" smtClean="0"/>
              <a:t>」，</a:t>
            </a:r>
            <a:r>
              <a:rPr lang="zh-TW" altLang="en-US" dirty="0"/>
              <a:t>則此新的數據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zh-TW" altLang="en-US" dirty="0"/>
              <a:t>之歸屬「似乎就能判別」出來！</a:t>
            </a:r>
            <a:endParaRPr lang="en-US" altLang="zh-TW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984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indent="800100" algn="just"/>
                <a:endParaRPr lang="en-US" altLang="zh-TW" dirty="0" smtClean="0"/>
              </a:p>
              <a:p>
                <a:pPr indent="800100" algn="just"/>
                <a:endParaRPr lang="en-US" altLang="zh-TW" dirty="0"/>
              </a:p>
              <a:p>
                <a:pPr indent="800100" algn="just"/>
                <a:r>
                  <a:rPr lang="zh-TW" altLang="en-US" dirty="0"/>
                  <a:t>此時</a:t>
                </a:r>
                <a:r>
                  <a:rPr lang="zh-TW" altLang="en-US" dirty="0"/>
                  <a:t>要記得的是，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𝑎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zh-TW" altLang="en-US"/>
                          <m:t>、</m:t>
                        </m:r>
                        <m:r>
                          <a:rPr lang="en-US" altLang="zh-TW"/>
                          <m:t>𝑎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是境界線的係數，如</a:t>
                </a:r>
                <a:r>
                  <a:rPr lang="en-US" altLang="zh-TW" dirty="0"/>
                  <a:t> (7.20)</a:t>
                </a:r>
                <a:r>
                  <a:rPr lang="zh-TW" altLang="en-US" dirty="0"/>
                  <a:t>式所示</a:t>
                </a:r>
                <a:r>
                  <a:rPr lang="zh-TW" altLang="en-US" dirty="0"/>
                  <a:t>：</a:t>
                </a:r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30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664296" y="4243154"/>
                <a:ext cx="63722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3000" dirty="0">
                        <a:latin typeface="Cambria Math"/>
                        <a:ea typeface="+mj-ea"/>
                      </a:rPr>
                      <m:t>0</m:t>
                    </m:r>
                    <m:r>
                      <a:rPr lang="en-US" altLang="zh-TW" sz="3000" i="1" dirty="0">
                        <a:latin typeface="Cambria Math"/>
                        <a:ea typeface="+mj-ea"/>
                      </a:rPr>
                      <m:t>=</m:t>
                    </m:r>
                    <m:sSub>
                      <m:sSubPr>
                        <m:ctrlPr>
                          <a:rPr lang="en-US" altLang="zh-TW" sz="3000" i="1" dirty="0">
                            <a:latin typeface="Cambria Math"/>
                            <a:ea typeface="+mj-ea"/>
                          </a:rPr>
                        </m:ctrlPr>
                      </m:sSubPr>
                      <m:e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𝑎</m:t>
                        </m:r>
                      </m:e>
                      <m:sub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sz="3000" i="1" dirty="0">
                            <a:latin typeface="Cambria Math"/>
                            <a:ea typeface="+mj-ea"/>
                          </a:rPr>
                        </m:ctrlPr>
                      </m:sSubPr>
                      <m:e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𝑥</m:t>
                        </m:r>
                      </m:e>
                      <m:sub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1</m:t>
                        </m:r>
                      </m:sub>
                    </m:sSub>
                    <m:r>
                      <a:rPr lang="en-US" altLang="zh-TW" sz="3000" i="1" dirty="0">
                        <a:latin typeface="Cambria Math"/>
                        <a:ea typeface="+mj-ea"/>
                      </a:rPr>
                      <m:t>+</m:t>
                    </m:r>
                    <m:sSub>
                      <m:sSubPr>
                        <m:ctrlPr>
                          <a:rPr lang="en-US" altLang="zh-TW" sz="3000" i="1" dirty="0">
                            <a:latin typeface="Cambria Math"/>
                            <a:ea typeface="+mj-ea"/>
                          </a:rPr>
                        </m:ctrlPr>
                      </m:sSubPr>
                      <m:e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𝑎</m:t>
                        </m:r>
                      </m:e>
                      <m:sub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TW" sz="3000" i="1" dirty="0">
                            <a:latin typeface="Cambria Math"/>
                            <a:ea typeface="+mj-ea"/>
                          </a:rPr>
                        </m:ctrlPr>
                      </m:sSubPr>
                      <m:e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𝑥</m:t>
                        </m:r>
                      </m:e>
                      <m:sub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2</m:t>
                        </m:r>
                      </m:sub>
                    </m:sSub>
                    <m:r>
                      <a:rPr lang="en-US" altLang="zh-TW" sz="3000" i="1" dirty="0">
                        <a:latin typeface="Cambria Math"/>
                        <a:ea typeface="+mj-ea"/>
                      </a:rPr>
                      <m:t>+</m:t>
                    </m:r>
                    <m:sSub>
                      <m:sSubPr>
                        <m:ctrlPr>
                          <a:rPr lang="en-US" altLang="zh-TW" sz="3000" i="1" dirty="0">
                            <a:latin typeface="Cambria Math"/>
                            <a:ea typeface="+mj-ea"/>
                          </a:rPr>
                        </m:ctrlPr>
                      </m:sSubPr>
                      <m:e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𝑎</m:t>
                        </m:r>
                      </m:e>
                      <m:sub>
                        <m:r>
                          <a:rPr lang="en-US" altLang="zh-TW" sz="3000" i="1" dirty="0">
                            <a:latin typeface="Cambria Math"/>
                            <a:ea typeface="+mj-ea"/>
                          </a:rPr>
                          <m:t>0</m:t>
                        </m:r>
                      </m:sub>
                    </m:sSub>
                    <m:r>
                      <a:rPr lang="en-US" altLang="zh-TW" sz="3000" i="1" dirty="0">
                        <a:latin typeface="Cambria Math"/>
                        <a:ea typeface="+mj-ea"/>
                      </a:rPr>
                      <m:t>    </m:t>
                    </m:r>
                  </m:oMath>
                </a14:m>
                <a:r>
                  <a:rPr lang="zh-TW" altLang="en-US" sz="3000" dirty="0">
                    <a:latin typeface="微軟正黑體" pitchFamily="34" charset="-120"/>
                    <a:ea typeface="微軟正黑體" pitchFamily="34" charset="-120"/>
                  </a:rPr>
                  <a:t>     </a:t>
                </a:r>
                <a:r>
                  <a:rPr lang="zh-TW" altLang="en-US" sz="3000" dirty="0" smtClean="0">
                    <a:latin typeface="微軟正黑體" pitchFamily="34" charset="-120"/>
                    <a:ea typeface="微軟正黑體" pitchFamily="34" charset="-120"/>
                  </a:rPr>
                  <a:t>   </a:t>
                </a:r>
                <a:r>
                  <a:rPr lang="en-US" altLang="zh-TW" sz="3000" dirty="0" smtClean="0">
                    <a:latin typeface="微軟正黑體" pitchFamily="34" charset="-120"/>
                    <a:ea typeface="微軟正黑體" pitchFamily="34" charset="-120"/>
                  </a:rPr>
                  <a:t>   </a:t>
                </a:r>
              </a:p>
              <a:p>
                <a:pPr algn="r"/>
                <a:r>
                  <a:rPr lang="en-US" altLang="zh-TW" sz="3000" dirty="0" smtClean="0">
                    <a:latin typeface="微軟正黑體" pitchFamily="34" charset="-120"/>
                    <a:ea typeface="微軟正黑體" pitchFamily="34" charset="-120"/>
                  </a:rPr>
                  <a:t>    </a:t>
                </a:r>
                <a:r>
                  <a:rPr lang="en-US" altLang="zh-TW" sz="2500" dirty="0" smtClean="0">
                    <a:latin typeface="微軟正黑體" pitchFamily="34" charset="-120"/>
                    <a:ea typeface="微軟正黑體" pitchFamily="34" charset="-120"/>
                  </a:rPr>
                  <a:t>(7.20)</a:t>
                </a:r>
                <a:endParaRPr lang="en-US" altLang="zh-TW" sz="25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96" y="4243154"/>
                <a:ext cx="6372200" cy="1015663"/>
              </a:xfrm>
              <a:prstGeom prst="rect">
                <a:avLst/>
              </a:prstGeom>
              <a:blipFill rotWithShape="1">
                <a:blip r:embed="rId3"/>
                <a:stretch>
                  <a:fillRect r="-1627" b="-119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91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故此時只須知道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：</m:t>
                        </m:r>
                        <m:r>
                          <a:rPr lang="en-US" altLang="zh-TW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的值即可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因此，求解下式</a:t>
                </a:r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 smtClean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求解後得出：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664296" y="3439111"/>
                <a:ext cx="6156176" cy="630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/>
                      </a:rPr>
                      <m:t>−</m:t>
                    </m:r>
                    <m:r>
                      <a:rPr lang="en-US" altLang="zh-TW" sz="2400" b="0" i="1" smtClean="0">
                        <a:latin typeface="Cambria Math"/>
                      </a:rPr>
                      <m:t>67.4418</m:t>
                    </m:r>
                    <m:sSup>
                      <m:sSupPr>
                        <m:ctrlPr>
                          <a:rPr lang="en-US" altLang="zh-TW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2400" i="1" smtClean="0">
                            <a:latin typeface="Cambria Math"/>
                          </a:rPr>
                          <m:t> (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TW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en-US" altLang="zh-TW" sz="2400" i="1" smtClean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sz="2400" b="0" i="1" smtClean="0">
                        <a:latin typeface="Cambria Math"/>
                      </a:rPr>
                      <m:t>+50.7402 (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altLang="zh-TW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/>
                      </a:rPr>
                      <m:t>+92.3865=0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96" y="3439111"/>
                <a:ext cx="6156176" cy="6303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483768" y="5226717"/>
                <a:ext cx="6264696" cy="1154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2400" i="1">
                          <a:latin typeface="Cambria Math"/>
                        </a:rPr>
                        <m:t>=1.60561</m:t>
                      </m:r>
                      <m:r>
                        <a:rPr lang="zh-TW" altLang="en-US" sz="2400" i="1">
                          <a:latin typeface="Cambria Math"/>
                        </a:rPr>
                        <m:t>，</m:t>
                      </m:r>
                      <m:f>
                        <m:fPr>
                          <m:ctrlPr>
                            <a:rPr lang="en-US" altLang="zh-TW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2400" i="1">
                          <a:latin typeface="Cambria Math"/>
                        </a:rPr>
                        <m:t>=−0.8532</m:t>
                      </m:r>
                    </m:oMath>
                  </m:oMathPara>
                </a14:m>
                <a:endParaRPr lang="en-US" altLang="zh-TW" sz="2400" dirty="0"/>
              </a:p>
              <a:p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226717"/>
                <a:ext cx="6264696" cy="11546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58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>
                  <a:spcBef>
                    <a:spcPts val="0"/>
                  </a:spcBef>
                </a:pPr>
                <a:r>
                  <a:rPr lang="zh-TW" altLang="en-US" dirty="0" smtClean="0"/>
                  <a:t>因此，所求的解即為下式：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=1.60561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655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38200" algn="just"/>
                <a:r>
                  <a:rPr lang="zh-TW" altLang="en-US" dirty="0"/>
                  <a:t>將境界線</a:t>
                </a:r>
                <a14:m>
                  <m:oMath xmlns:m="http://schemas.openxmlformats.org/officeDocument/2006/math">
                    <m:r>
                      <a:rPr lang="en-US" altLang="zh-TW" dirty="0"/>
                      <m:t>0=</m:t>
                    </m:r>
                    <m:sSub>
                      <m:sSubPr>
                        <m:ctrlPr>
                          <a:rPr lang="en-US" altLang="zh-TW" dirty="0"/>
                        </m:ctrlPr>
                      </m:sSubPr>
                      <m:e>
                        <m:r>
                          <a:rPr lang="en-US" altLang="zh-TW" dirty="0"/>
                          <m:t>𝑎</m:t>
                        </m:r>
                      </m:e>
                      <m:sub>
                        <m:r>
                          <a:rPr lang="en-US" altLang="zh-TW" dirty="0"/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dirty="0"/>
                        </m:ctrlPr>
                      </m:sSubPr>
                      <m:e>
                        <m:r>
                          <a:rPr lang="en-US" altLang="zh-TW" dirty="0"/>
                          <m:t>𝑥</m:t>
                        </m:r>
                      </m:e>
                      <m:sub>
                        <m:r>
                          <a:rPr lang="en-US" altLang="zh-TW" dirty="0"/>
                          <m:t>1</m:t>
                        </m:r>
                      </m:sub>
                    </m:sSub>
                    <m:r>
                      <a:rPr lang="en-US" altLang="zh-TW" dirty="0"/>
                      <m:t>+</m:t>
                    </m:r>
                    <m:sSub>
                      <m:sSubPr>
                        <m:ctrlPr>
                          <a:rPr lang="en-US" altLang="zh-TW" dirty="0"/>
                        </m:ctrlPr>
                      </m:sSubPr>
                      <m:e>
                        <m:r>
                          <a:rPr lang="en-US" altLang="zh-TW" dirty="0"/>
                          <m:t>𝑎</m:t>
                        </m:r>
                      </m:e>
                      <m:sub>
                        <m:r>
                          <a:rPr lang="en-US" altLang="zh-TW" dirty="0"/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TW" dirty="0"/>
                        </m:ctrlPr>
                      </m:sSubPr>
                      <m:e>
                        <m:r>
                          <a:rPr lang="en-US" altLang="zh-TW" dirty="0"/>
                          <m:t>𝑥</m:t>
                        </m:r>
                      </m:e>
                      <m:sub>
                        <m:r>
                          <a:rPr lang="en-US" altLang="zh-TW" dirty="0"/>
                          <m:t>2</m:t>
                        </m:r>
                      </m:sub>
                    </m:sSub>
                    <m:r>
                      <a:rPr lang="en-US" altLang="zh-TW" dirty="0"/>
                      <m:t>+</m:t>
                    </m:r>
                    <m:sSub>
                      <m:sSubPr>
                        <m:ctrlPr>
                          <a:rPr lang="en-US" altLang="zh-TW" dirty="0"/>
                        </m:ctrlPr>
                      </m:sSubPr>
                      <m:e>
                        <m:r>
                          <a:rPr lang="en-US" altLang="zh-TW" dirty="0"/>
                          <m:t>𝑎</m:t>
                        </m:r>
                      </m:e>
                      <m:sub>
                        <m:r>
                          <a:rPr lang="en-US" altLang="zh-TW" dirty="0"/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變形，並設成如</a:t>
                </a:r>
                <a:r>
                  <a:rPr lang="en-US" altLang="zh-TW" dirty="0"/>
                  <a:t> (7.21)</a:t>
                </a:r>
                <a:r>
                  <a:rPr lang="zh-TW" altLang="en-US" dirty="0"/>
                  <a:t>式所示：</a:t>
                </a:r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pPr indent="819150"/>
                <a:r>
                  <a:rPr lang="zh-TW" altLang="en-US" dirty="0"/>
                  <a:t>此時，得出境界線如下式：</a:t>
                </a: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752" r="-2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33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2987824" y="3068960"/>
                <a:ext cx="6912768" cy="809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3200" dirty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2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sSubPr>
                      <m:e>
                        <m:r>
                          <a:rPr lang="en-US" altLang="zh-TW" sz="3200">
                            <a:latin typeface="微軟正黑體" pitchFamily="34" charset="-120"/>
                            <a:ea typeface="微軟正黑體" pitchFamily="34" charset="-120"/>
                          </a:rPr>
                          <m:t>𝑥</m:t>
                        </m:r>
                      </m:e>
                      <m:sub>
                        <m:r>
                          <a:rPr lang="en-US" altLang="zh-TW" sz="3200">
                            <a:latin typeface="微軟正黑體" pitchFamily="34" charset="-120"/>
                            <a:ea typeface="微軟正黑體" pitchFamily="34" charset="-120"/>
                          </a:rPr>
                          <m:t>2</m:t>
                        </m:r>
                      </m:sub>
                    </m:sSub>
                    <m:r>
                      <a:rPr lang="en-US" altLang="zh-TW" sz="3200">
                        <a:latin typeface="微軟正黑體" pitchFamily="34" charset="-120"/>
                        <a:ea typeface="微軟正黑體" pitchFamily="34" charset="-120"/>
                      </a:rPr>
                      <m:t>=−</m:t>
                    </m:r>
                    <m:f>
                      <m:fPr>
                        <m:ctrlPr>
                          <a:rPr lang="en-US" altLang="zh-TW" sz="32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  <m:t>2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zh-TW" sz="32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sSubPr>
                      <m:e>
                        <m:r>
                          <a:rPr lang="en-US" altLang="zh-TW" sz="3200">
                            <a:latin typeface="微軟正黑體" pitchFamily="34" charset="-120"/>
                            <a:ea typeface="微軟正黑體" pitchFamily="34" charset="-120"/>
                          </a:rPr>
                          <m:t>𝑥</m:t>
                        </m:r>
                      </m:e>
                      <m:sub>
                        <m:r>
                          <a:rPr lang="en-US" altLang="zh-TW" sz="3200">
                            <a:latin typeface="微軟正黑體" pitchFamily="34" charset="-120"/>
                            <a:ea typeface="微軟正黑體" pitchFamily="34" charset="-120"/>
                          </a:rPr>
                          <m:t>1</m:t>
                        </m:r>
                      </m:sub>
                    </m:sSub>
                    <m:r>
                      <a:rPr lang="en-US" altLang="zh-TW" sz="3200">
                        <a:latin typeface="微軟正黑體" pitchFamily="34" charset="-120"/>
                        <a:ea typeface="微軟正黑體" pitchFamily="34" charset="-120"/>
                      </a:rPr>
                      <m:t>−</m:t>
                    </m:r>
                    <m:f>
                      <m:fPr>
                        <m:ctrlPr>
                          <a:rPr lang="en-US" altLang="zh-TW" sz="32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</m:ctrlPr>
                          </m:sSubPr>
                          <m:e>
                            <m: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3200">
                                <a:latin typeface="微軟正黑體" pitchFamily="34" charset="-120"/>
                                <a:ea typeface="微軟正黑體" pitchFamily="34" charset="-12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TW" sz="3200" dirty="0">
                    <a:latin typeface="微軟正黑體" pitchFamily="34" charset="-120"/>
                    <a:ea typeface="微軟正黑體" pitchFamily="34" charset="-120"/>
                  </a:rPr>
                  <a:t>             </a:t>
                </a:r>
                <a:r>
                  <a:rPr lang="en-US" altLang="zh-TW" sz="3200" dirty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lang="en-US" altLang="zh-TW" sz="2500" dirty="0">
                    <a:latin typeface="微軟正黑體" pitchFamily="34" charset="-120"/>
                    <a:ea typeface="微軟正黑體" pitchFamily="34" charset="-120"/>
                  </a:rPr>
                  <a:t>(7.21) </a:t>
                </a:r>
                <a:endParaRPr lang="en-US" altLang="zh-TW" sz="25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3068960"/>
                <a:ext cx="6912768" cy="8097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3131840" y="5157192"/>
                <a:ext cx="5328592" cy="1016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sSubPr>
                        <m:e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2</m:t>
                          </m:r>
                        </m:sub>
                      </m:sSub>
                      <m:r>
                        <a:rPr lang="en-US" altLang="zh-TW" sz="3200">
                          <a:latin typeface="微軟正黑體" pitchFamily="34" charset="-120"/>
                          <a:ea typeface="微軟正黑體" pitchFamily="34" charset="-120"/>
                        </a:rPr>
                        <m:t>=−1.6056</m:t>
                      </m:r>
                      <m:sSub>
                        <m:sSubPr>
                          <m:ctrlP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sSubPr>
                        <m:e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1</m:t>
                          </m:r>
                        </m:sub>
                      </m:sSub>
                      <m:r>
                        <a:rPr lang="en-US" altLang="zh-TW" sz="3200">
                          <a:latin typeface="微軟正黑體" pitchFamily="34" charset="-120"/>
                          <a:ea typeface="微軟正黑體" pitchFamily="34" charset="-120"/>
                        </a:rPr>
                        <m:t>−</m:t>
                      </m:r>
                      <m:f>
                        <m:fPr>
                          <m:ctrlP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3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bPr>
                            <m:e>
                              <m:r>
                                <a:rPr lang="en-US" altLang="zh-TW" sz="3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3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3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bPr>
                            <m:e>
                              <m:r>
                                <a:rPr lang="en-US" altLang="zh-TW" sz="3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3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3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157192"/>
                <a:ext cx="5328592" cy="10163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2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838200" algn="just"/>
            <a:r>
              <a:rPr lang="zh-TW" altLang="en-US" dirty="0"/>
              <a:t>亦即，境界線如圖</a:t>
            </a:r>
            <a:r>
              <a:rPr lang="en-US" altLang="zh-TW" dirty="0"/>
              <a:t>7-8</a:t>
            </a:r>
            <a:r>
              <a:rPr lang="zh-TW" altLang="en-US" dirty="0"/>
              <a:t>，成為斜率是</a:t>
            </a:r>
            <a:r>
              <a:rPr lang="en-US" altLang="zh-TW" dirty="0"/>
              <a:t>-1.6056</a:t>
            </a:r>
            <a:r>
              <a:rPr lang="zh-TW" altLang="en-US" dirty="0"/>
              <a:t>的直線，但在平行的直線群之中要選擇哪一條呢</a:t>
            </a:r>
            <a:r>
              <a:rPr lang="en-US" altLang="zh-TW" dirty="0"/>
              <a:t>?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17410" name="Picture 2" descr="C:\Users\Hsuan\Google 雲端硬碟\新頁圖書\5103簡報圖表102.1.18\5103--圖\7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19708"/>
            <a:ext cx="2996017" cy="279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427984" y="6300028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7-8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求出境界線的斜率時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35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412776"/>
                <a:ext cx="6264696" cy="5112568"/>
              </a:xfrm>
            </p:spPr>
            <p:txBody>
              <a:bodyPr>
                <a:noAutofit/>
              </a:bodyPr>
              <a:lstStyle/>
              <a:p>
                <a:pPr indent="800100" algn="just"/>
                <a:r>
                  <a:rPr lang="zh-TW" altLang="en-US" dirty="0"/>
                  <a:t>因此，假設是通過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dirty="0"/>
                        </m:ctrlPr>
                      </m:sSubPr>
                      <m:e>
                        <m:r>
                          <a:rPr lang="en-US" altLang="zh-TW" dirty="0"/>
                          <m:t>𝐺</m:t>
                        </m:r>
                      </m:e>
                      <m:sub>
                        <m:r>
                          <a:rPr lang="en-US" altLang="zh-TW" dirty="0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：二個群的總平均</a:t>
                </a:r>
                <a:r>
                  <a:rPr lang="en-US" altLang="zh-TW" dirty="0"/>
                  <a:t>(2.673,3.033)</a:t>
                </a:r>
                <a:r>
                  <a:rPr lang="zh-TW" altLang="en-US" dirty="0"/>
                  <a:t>的直線。接著將下式代入</a:t>
                </a:r>
                <a:r>
                  <a:rPr lang="zh-TW" altLang="en-US" dirty="0"/>
                  <a:t>：</a:t>
                </a:r>
                <a:endParaRPr lang="en-US" altLang="zh-TW" dirty="0"/>
              </a:p>
              <a:p>
                <a:pPr indent="800100" algn="just"/>
                <a:endParaRPr lang="en-US" altLang="zh-TW" sz="1000" dirty="0"/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𝑥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  <m:r>
                      <a:rPr lang="en-US" altLang="zh-TW"/>
                      <m:t>=</m:t>
                    </m:r>
                  </m:oMath>
                </a14:m>
                <a:r>
                  <a:rPr lang="en-US" altLang="zh-TW" dirty="0"/>
                  <a:t>2.673,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𝑥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  <m:r>
                      <a:rPr lang="en-US" altLang="zh-TW"/>
                      <m:t>=</m:t>
                    </m:r>
                  </m:oMath>
                </a14:m>
                <a:r>
                  <a:rPr lang="en-US" altLang="zh-TW" dirty="0"/>
                  <a:t>3.033</a:t>
                </a:r>
              </a:p>
              <a:p>
                <a:pPr algn="ctr">
                  <a:spcBef>
                    <a:spcPts val="0"/>
                  </a:spcBef>
                </a:pPr>
                <a:endParaRPr lang="en-US" altLang="zh-TW" sz="1500" dirty="0"/>
              </a:p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得出下式：</a:t>
                </a:r>
                <a:endParaRPr lang="en-US" altLang="zh-TW" dirty="0"/>
              </a:p>
              <a:p>
                <a:pPr algn="ctr">
                  <a:spcBef>
                    <a:spcPts val="0"/>
                  </a:spcBef>
                </a:pPr>
                <a:r>
                  <a:rPr lang="en-US" altLang="zh-TW" dirty="0"/>
                  <a:t>3.033=-1.6056</a:t>
                </a:r>
                <a14:m>
                  <m:oMath xmlns:m="http://schemas.openxmlformats.org/officeDocument/2006/math">
                    <m:r>
                      <a:rPr lang="en-US" altLang="zh-TW"/>
                      <m:t>×</m:t>
                    </m:r>
                  </m:oMath>
                </a14:m>
                <a:r>
                  <a:rPr lang="en-US" altLang="zh-TW" dirty="0"/>
                  <a:t>2.673</a:t>
                </a:r>
                <a14:m>
                  <m:oMath xmlns:m="http://schemas.openxmlformats.org/officeDocument/2006/math">
                    <m:r>
                      <a:rPr lang="en-US" altLang="zh-TW" dirty="0"/>
                      <m:t>−</m:t>
                    </m:r>
                    <m:f>
                      <m:fPr>
                        <m:ctrlPr>
                          <a:rPr lang="en-US" altLang="zh-TW" dirty="0"/>
                        </m:ctrlPr>
                      </m:fPr>
                      <m:num>
                        <m:sSub>
                          <m:sSubPr>
                            <m:ctrlPr>
                              <a:rPr lang="en-US" altLang="zh-TW" dirty="0"/>
                            </m:ctrlPr>
                          </m:sSubPr>
                          <m:e>
                            <m:r>
                              <a:rPr lang="en-US" altLang="zh-TW" dirty="0"/>
                              <m:t>𝑎</m:t>
                            </m:r>
                          </m:e>
                          <m:sub>
                            <m:r>
                              <a:rPr lang="en-US" altLang="zh-TW" dirty="0"/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dirty="0"/>
                            </m:ctrlPr>
                          </m:sSubPr>
                          <m:e>
                            <m:r>
                              <a:rPr lang="en-US" altLang="zh-TW" dirty="0"/>
                              <m:t>𝑎</m:t>
                            </m:r>
                          </m:e>
                          <m:sub>
                            <m:r>
                              <a:rPr lang="en-US" altLang="zh-TW" dirty="0"/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altLang="zh-TW" dirty="0"/>
              </a:p>
              <a:p>
                <a:pPr algn="ctr">
                  <a:spcBef>
                    <a:spcPts val="0"/>
                  </a:spcBef>
                </a:pPr>
                <a:endParaRPr lang="en-US" altLang="zh-TW" sz="1500" dirty="0"/>
              </a:p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即為</a:t>
                </a:r>
                <a:r>
                  <a:rPr lang="zh-TW" altLang="en-US" dirty="0"/>
                  <a:t>：</a:t>
                </a:r>
                <a:endParaRPr lang="en-US" altLang="zh-TW" dirty="0"/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/>
                        </m:ctrlPr>
                      </m:fPr>
                      <m:num>
                        <m:sSub>
                          <m:sSubPr>
                            <m:ctrlPr>
                              <a:rPr lang="en-US" altLang="zh-TW"/>
                            </m:ctrlPr>
                          </m:sSubPr>
                          <m:e>
                            <m:r>
                              <a:rPr lang="en-US" altLang="zh-TW"/>
                              <m:t>𝑎</m:t>
                            </m:r>
                          </m:e>
                          <m:sub>
                            <m:r>
                              <a:rPr lang="en-US" altLang="zh-TW"/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/>
                            </m:ctrlPr>
                          </m:sSubPr>
                          <m:e>
                            <m:r>
                              <a:rPr lang="en-US" altLang="zh-TW"/>
                              <m:t>𝑎</m:t>
                            </m:r>
                          </m:e>
                          <m:sub>
                            <m:r>
                              <a:rPr lang="en-US" altLang="zh-TW"/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TW" dirty="0"/>
                  <a:t>=-</a:t>
                </a:r>
                <a:r>
                  <a:rPr lang="en-US" altLang="zh-TW" dirty="0"/>
                  <a:t>7.3248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412776"/>
                <a:ext cx="6264696" cy="5112568"/>
              </a:xfrm>
              <a:blipFill rotWithShape="1">
                <a:blip r:embed="rId2"/>
                <a:stretch>
                  <a:fillRect l="-2529" t="-1551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79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7.5</a:t>
            </a:r>
            <a:r>
              <a:rPr lang="zh-TW" altLang="en-US" dirty="0"/>
              <a:t> 線性判別函數的求法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00100">
                  <a:spcBef>
                    <a:spcPts val="0"/>
                  </a:spcBef>
                </a:pPr>
                <a:r>
                  <a:rPr lang="zh-TW" altLang="en-US" dirty="0"/>
                  <a:t>由上列式子可知，最佳的境界線如下式所示：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dirty="0"/>
                        <m:t>0=−1.6056</m:t>
                      </m:r>
                      <m:sSub>
                        <m:sSubPr>
                          <m:ctrlPr>
                            <a:rPr lang="en-US" altLang="zh-TW" dirty="0"/>
                          </m:ctrlPr>
                        </m:sSubPr>
                        <m:e>
                          <m:r>
                            <a:rPr lang="en-US" altLang="zh-TW" dirty="0"/>
                            <m:t>𝑥</m:t>
                          </m:r>
                        </m:e>
                        <m:sub>
                          <m:r>
                            <a:rPr lang="en-US" altLang="zh-TW" dirty="0"/>
                            <m:t>1</m:t>
                          </m:r>
                        </m:sub>
                      </m:sSub>
                      <m:r>
                        <a:rPr lang="en-US" altLang="zh-TW" dirty="0"/>
                        <m:t>+</m:t>
                      </m:r>
                      <m:sSub>
                        <m:sSubPr>
                          <m:ctrlPr>
                            <a:rPr lang="en-US" altLang="zh-TW" dirty="0"/>
                          </m:ctrlPr>
                        </m:sSubPr>
                        <m:e>
                          <m:r>
                            <a:rPr lang="en-US" altLang="zh-TW" dirty="0"/>
                            <m:t>𝑥</m:t>
                          </m:r>
                        </m:e>
                        <m:sub>
                          <m:r>
                            <a:rPr lang="en-US" altLang="zh-TW" dirty="0"/>
                            <m:t>2</m:t>
                          </m:r>
                        </m:sub>
                      </m:sSub>
                      <m:r>
                        <a:rPr lang="en-US" altLang="zh-TW" dirty="0"/>
                        <m:t>−7.3248</m:t>
                      </m:r>
                    </m:oMath>
                  </m:oMathPara>
                </a14:m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indent="800100">
                  <a:spcBef>
                    <a:spcPts val="0"/>
                  </a:spcBef>
                </a:pPr>
                <a:r>
                  <a:rPr lang="zh-TW" altLang="en-US" dirty="0"/>
                  <a:t>線性判別函數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如下式所示：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/>
                        <m:t>𝑧</m:t>
                      </m:r>
                      <m:r>
                        <a:rPr lang="en-US" altLang="zh-TW"/>
                        <m:t>=−1.6056</m:t>
                      </m:r>
                      <m:sSub>
                        <m:sSubPr>
                          <m:ctrlPr>
                            <a:rPr lang="en-US" altLang="zh-TW"/>
                          </m:ctrlPr>
                        </m:sSubPr>
                        <m:e>
                          <m:r>
                            <a:rPr lang="en-US" altLang="zh-TW"/>
                            <m:t>𝑥</m:t>
                          </m:r>
                        </m:e>
                        <m:sub>
                          <m:r>
                            <a:rPr lang="en-US" altLang="zh-TW"/>
                            <m:t>1</m:t>
                          </m:r>
                        </m:sub>
                      </m:sSub>
                      <m:r>
                        <a:rPr lang="en-US" altLang="zh-TW"/>
                        <m:t>+</m:t>
                      </m:r>
                      <m:sSub>
                        <m:sSubPr>
                          <m:ctrlPr>
                            <a:rPr lang="en-US" altLang="zh-TW"/>
                          </m:ctrlPr>
                        </m:sSubPr>
                        <m:e>
                          <m:r>
                            <a:rPr lang="en-US" altLang="zh-TW"/>
                            <m:t>𝑥</m:t>
                          </m:r>
                        </m:e>
                        <m:sub>
                          <m:r>
                            <a:rPr lang="en-US" altLang="zh-TW"/>
                            <m:t>2</m:t>
                          </m:r>
                        </m:sub>
                      </m:sSub>
                      <m:r>
                        <a:rPr lang="en-US" altLang="zh-TW"/>
                        <m:t>−7.3248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20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7.5.1</a:t>
            </a:r>
            <a:r>
              <a:rPr lang="zh-TW" altLang="en-US" sz="3600" dirty="0"/>
              <a:t> 線性判別函數求法的</a:t>
            </a:r>
            <a:r>
              <a:rPr lang="zh-TW" altLang="en-US" sz="3600" dirty="0" smtClean="0"/>
              <a:t>公式</a:t>
            </a:r>
            <a:endParaRPr lang="zh-TW" altLang="en-US" sz="36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18434" name="Picture 2" descr="C:\Users\Hsuan\Google 雲端硬碟\新頁圖書\5103簡報圖表102.1.18\5103--表\表7-9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59" y="1556792"/>
            <a:ext cx="6687641" cy="44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0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/>
            <a:r>
              <a:rPr lang="zh-TW" altLang="en-US" dirty="0"/>
              <a:t>合併後的變異數</a:t>
            </a:r>
            <a:r>
              <a:rPr lang="en-US" altLang="zh-TW" dirty="0"/>
              <a:t>-</a:t>
            </a:r>
            <a:r>
              <a:rPr lang="zh-TW" altLang="en-US" dirty="0"/>
              <a:t>共變異數矩陣如</a:t>
            </a:r>
            <a:r>
              <a:rPr lang="en-US" altLang="zh-TW" dirty="0"/>
              <a:t>(7.22)</a:t>
            </a:r>
            <a:r>
              <a:rPr lang="zh-TW" altLang="en-US" dirty="0"/>
              <a:t>式所示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699792" y="3786036"/>
                <a:ext cx="6407267" cy="1302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7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7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sz="17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altLang="zh-TW" sz="17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sz="1700" b="0" i="1" smtClean="0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altLang="zh-TW" sz="17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11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lang="en-US" altLang="zh-TW" sz="1700" b="0" i="1" smtClean="0">
                                        <a:latin typeface="Cambria Math"/>
                                      </a:rPr>
                                      <m:t>+</m:t>
                                    </m:r>
                                    <m:d>
                                      <m:d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11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TW" sz="17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1700" b="0" i="1" smtClean="0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TW" sz="1700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sz="1700" b="0" i="1" smtClean="0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altLang="zh-TW" sz="17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1700" b="0" i="1" smtClean="0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TW" sz="17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TW" sz="1700" b="0" i="1" smtClean="0">
                                        <a:latin typeface="Cambria Math"/>
                                      </a:rPr>
                                      <m:t>−2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sz="17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lang="en-US" altLang="zh-TW" sz="1700" i="1">
                                        <a:latin typeface="Cambria Math"/>
                                      </a:rPr>
                                      <m:t>+</m:t>
                                    </m:r>
                                    <m:d>
                                      <m:d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sz="1700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TW" sz="1700" i="1">
                                        <a:latin typeface="Cambria Math"/>
                                      </a:rPr>
                                      <m:t>−2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sz="17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lang="en-US" altLang="zh-TW" sz="1700" i="1">
                                        <a:latin typeface="Cambria Math"/>
                                      </a:rPr>
                                      <m:t>+</m:t>
                                    </m:r>
                                    <m:d>
                                      <m:d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sz="1700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TW" sz="1700" i="1">
                                        <a:latin typeface="Cambria Math"/>
                                      </a:rPr>
                                      <m:t>−2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sz="17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22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lang="en-US" altLang="zh-TW" sz="1700" i="1">
                                        <a:latin typeface="Cambria Math"/>
                                      </a:rPr>
                                      <m:t>+</m:t>
                                    </m:r>
                                    <m:d>
                                      <m:d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sz="170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sz="17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sz="17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sz="1700" i="1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altLang="zh-TW" sz="17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TW" sz="17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TW" sz="1700" i="1">
                                        <a:latin typeface="Cambria Math"/>
                                      </a:rPr>
                                      <m:t>−2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7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3786036"/>
                <a:ext cx="6407267" cy="130215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7956376" y="5373216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(7.22)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339752" y="2964653"/>
                <a:ext cx="2088232" cy="605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2964653"/>
                <a:ext cx="2088232" cy="6053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600" dirty="0"/>
              <a:t>7.5.1</a:t>
            </a:r>
            <a:r>
              <a:rPr lang="zh-TW" altLang="en-US" sz="3600" dirty="0"/>
              <a:t> 線性判別函數求法的</a:t>
            </a:r>
            <a:r>
              <a:rPr lang="zh-TW" altLang="en-US" sz="3600" dirty="0" smtClean="0"/>
              <a:t>公式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630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95350" algn="just"/>
                <a:r>
                  <a:rPr lang="zh-TW" altLang="en-US" dirty="0"/>
                  <a:t>此時，線性判別函數的係數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𝑎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  <m:r>
                      <a:rPr lang="en-US" altLang="zh-TW"/>
                      <m:t>,</m:t>
                    </m:r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𝑎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  <m:r>
                      <a:rPr lang="en-US" altLang="zh-TW"/>
                      <m:t>,</m:t>
                    </m:r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𝑎</m:t>
                        </m:r>
                      </m:e>
                      <m:sub>
                        <m:r>
                          <a:rPr lang="en-US" altLang="zh-TW"/>
                          <m:t>0</m:t>
                        </m:r>
                      </m:sub>
                    </m:sSub>
                    <m:r>
                      <a:rPr lang="zh-TW" altLang="en-US"/>
                      <m:t>即為如</m:t>
                    </m:r>
                    <m:r>
                      <a:rPr lang="en-US" altLang="zh-TW"/>
                      <m:t>(7.23)式所示：</m:t>
                    </m:r>
                  </m:oMath>
                </a14:m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39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585913" y="2996952"/>
                <a:ext cx="3896067" cy="86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TW" sz="22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2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2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TW" sz="22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sz="2200" b="0" i="1" smtClean="0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sz="22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TW" sz="22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sz="2200" b="0" i="1" smtClean="0"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altLang="zh-TW" sz="22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2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TW" sz="2200" b="0" i="1" smtClean="0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TW" sz="2200" b="0" i="1" smtClean="0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TW" sz="2200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(1)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altLang="zh-TW" sz="2200" b="0" i="1" smtClean="0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sz="22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2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TW" sz="2200" b="0" i="1" smtClean="0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TW" sz="2200" b="0" i="1" smtClean="0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TW" sz="2200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(2)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TW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sz="22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TW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TW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sz="2200" i="1"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altLang="zh-TW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TW" sz="2200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TW" sz="2200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TW" sz="22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(1)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altLang="zh-TW" sz="2200" i="1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TW" sz="2200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TW" sz="2200" i="1">
                                                <a:latin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TW" sz="22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200" i="1">
                                        <a:latin typeface="Cambria Math"/>
                                      </a:rPr>
                                      <m:t>(2)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913" y="2996952"/>
                <a:ext cx="3896067" cy="8616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123728" y="4219497"/>
                <a:ext cx="7488832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</a:rPr>
                        <m:t>=−(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sz="20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zh-TW" sz="2000" b="0" i="0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altLang="zh-TW" sz="20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sz="20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sz="20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4219497"/>
                <a:ext cx="7488832" cy="7936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7956376" y="5373216"/>
            <a:ext cx="10214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latin typeface="微軟正黑體" pitchFamily="34" charset="-120"/>
                <a:ea typeface="微軟正黑體" pitchFamily="34" charset="-120"/>
              </a:rPr>
              <a:t>(7.23)</a:t>
            </a:r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600" dirty="0"/>
              <a:t>7.5.1</a:t>
            </a:r>
            <a:r>
              <a:rPr lang="zh-TW" altLang="en-US" sz="3600" dirty="0"/>
              <a:t> 線性判別函數求法的</a:t>
            </a:r>
            <a:r>
              <a:rPr lang="zh-TW" altLang="en-US" sz="3600" dirty="0" smtClean="0"/>
              <a:t>公式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016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 </a:t>
            </a:r>
            <a:r>
              <a:rPr lang="zh-TW" altLang="en-US" dirty="0"/>
              <a:t>判別分析是判別的工具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1026" name="Picture 2" descr="C:\Users\Hsuan\Google 雲端硬碟\新頁圖書\5103簡報圖表102.1.18\5103--圖\7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90" y="2564904"/>
            <a:ext cx="6277498" cy="230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572000" y="522920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7-1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判別分析的利用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法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038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40</a:t>
            </a:fld>
            <a:endParaRPr lang="zh-TW" altLang="en-US"/>
          </a:p>
        </p:txBody>
      </p:sp>
      <p:pic>
        <p:nvPicPr>
          <p:cNvPr id="19458" name="Picture 2" descr="C:\Users\Hsuan\Google 雲端硬碟\新頁圖書\5103簡報圖表102.1.18\5103--表\表7-10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154" y="1556792"/>
            <a:ext cx="6547845" cy="476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600" dirty="0"/>
              <a:t>7.5.1</a:t>
            </a:r>
            <a:r>
              <a:rPr lang="zh-TW" altLang="en-US" sz="3600" dirty="0"/>
              <a:t> 線性判別函數求法的</a:t>
            </a:r>
            <a:r>
              <a:rPr lang="zh-TW" altLang="en-US" sz="3600" dirty="0" smtClean="0"/>
              <a:t>公式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8986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55000" lnSpcReduction="20000"/>
              </a:bodyPr>
              <a:lstStyle/>
              <a:p>
                <a:pPr indent="800100" algn="just"/>
                <a:endParaRPr lang="en-US" altLang="zh-TW" sz="5800" dirty="0" smtClean="0"/>
              </a:p>
              <a:p>
                <a:pPr indent="800100" algn="just"/>
                <a:endParaRPr lang="en-US" altLang="zh-TW" sz="5800" dirty="0" smtClean="0"/>
              </a:p>
              <a:p>
                <a:pPr indent="800100" algn="just"/>
                <a:r>
                  <a:rPr lang="zh-TW" altLang="en-US" sz="5800" dirty="0" smtClean="0"/>
                  <a:t>合併</a:t>
                </a:r>
                <a:r>
                  <a:rPr lang="zh-TW" altLang="en-US" sz="5800" dirty="0"/>
                  <a:t>後的變異數</a:t>
                </a:r>
                <a:r>
                  <a:rPr lang="en-US" altLang="zh-TW" sz="5800" dirty="0"/>
                  <a:t>-</a:t>
                </a:r>
                <a:r>
                  <a:rPr lang="zh-TW" altLang="en-US" sz="5800" dirty="0"/>
                  <a:t>共變異數矩陣如下式所示</a:t>
                </a:r>
                <a:r>
                  <a:rPr lang="zh-TW" altLang="en-US" sz="5800" dirty="0" smtClean="0"/>
                  <a:t>：</a:t>
                </a:r>
                <a:endParaRPr lang="en-US" altLang="zh-TW" sz="5800" dirty="0" smtClean="0"/>
              </a:p>
              <a:p>
                <a:pPr indent="800100" algn="just"/>
                <a:endParaRPr lang="en-US" altLang="zh-TW" sz="2400" dirty="0"/>
              </a:p>
              <a:p>
                <a:pPr indent="800100" algn="just"/>
                <a:endParaRPr lang="en-US" altLang="zh-TW" sz="2400" dirty="0" smtClean="0"/>
              </a:p>
              <a:p>
                <a:pPr indent="80010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sz="24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altLang="zh-TW" sz="24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400" i="1">
                                            <a:latin typeface="Cambria Math"/>
                                          </a:rPr>
                                          <m:t>7−1</m:t>
                                        </m:r>
                                      </m:e>
                                    </m:d>
                                    <m:r>
                                      <a:rPr lang="en-US" altLang="zh-TW" sz="2400" i="1">
                                        <a:latin typeface="Cambria Math"/>
                                        <a:ea typeface="Cambria Math"/>
                                      </a:rPr>
                                      <m:t>×0.4390+(8−1)×0.3284</m:t>
                                    </m:r>
                                  </m:num>
                                  <m:den>
                                    <m:r>
                                      <a:rPr lang="en-US" altLang="zh-TW" sz="2400" i="1">
                                        <a:latin typeface="Cambria Math"/>
                                      </a:rPr>
                                      <m:t>7+8−2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sz="24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altLang="zh-TW" sz="24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400" i="1">
                                            <a:latin typeface="Cambria Math"/>
                                          </a:rPr>
                                          <m:t>7−1</m:t>
                                        </m:r>
                                      </m:e>
                                    </m:d>
                                    <m:r>
                                      <a:rPr lang="en-US" altLang="zh-TW" sz="2400" i="1">
                                        <a:latin typeface="Cambria Math"/>
                                        <a:ea typeface="Cambria Math"/>
                                      </a:rPr>
                                      <m:t>×</m:t>
                                    </m:r>
                                    <m:d>
                                      <m:dPr>
                                        <m:ctrlPr>
                                          <a:rPr lang="en-US" altLang="zh-TW" sz="24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400" i="1">
                                            <a:latin typeface="Cambria Math"/>
                                            <a:ea typeface="Cambria Math"/>
                                          </a:rPr>
                                          <m:t>−0.2007</m:t>
                                        </m:r>
                                      </m:e>
                                    </m:d>
                                    <m:r>
                                      <a:rPr lang="en-US" altLang="zh-TW" sz="2400" i="1">
                                        <a:latin typeface="Cambria Math"/>
                                        <a:ea typeface="Cambria Math"/>
                                      </a:rPr>
                                      <m:t>+(8−1)×(0.0191)</m:t>
                                    </m:r>
                                  </m:num>
                                  <m:den>
                                    <m:r>
                                      <a:rPr lang="en-US" altLang="zh-TW" sz="2400" i="1">
                                        <a:latin typeface="Cambria Math"/>
                                      </a:rPr>
                                      <m:t>7+8−2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sz="24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altLang="zh-TW" sz="24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400" i="1">
                                            <a:latin typeface="Cambria Math"/>
                                          </a:rPr>
                                          <m:t>7−1</m:t>
                                        </m:r>
                                      </m:e>
                                    </m:d>
                                    <m:r>
                                      <a:rPr lang="en-US" altLang="zh-TW" sz="2400" i="1">
                                        <a:latin typeface="Cambria Math"/>
                                        <a:ea typeface="Cambria Math"/>
                                      </a:rPr>
                                      <m:t>×</m:t>
                                    </m:r>
                                    <m:d>
                                      <m:dPr>
                                        <m:ctrlPr>
                                          <a:rPr lang="en-US" altLang="zh-TW" sz="24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400" i="1">
                                            <a:latin typeface="Cambria Math"/>
                                            <a:ea typeface="Cambria Math"/>
                                          </a:rPr>
                                          <m:t>−0.2007</m:t>
                                        </m:r>
                                      </m:e>
                                    </m:d>
                                    <m:r>
                                      <a:rPr lang="en-US" altLang="zh-TW" sz="2400" i="1">
                                        <a:latin typeface="Cambria Math"/>
                                        <a:ea typeface="Cambria Math"/>
                                      </a:rPr>
                                      <m:t>+(8−1)×0.0191</m:t>
                                    </m:r>
                                  </m:num>
                                  <m:den>
                                    <m:r>
                                      <a:rPr lang="en-US" altLang="zh-TW" sz="2400" i="1">
                                        <a:latin typeface="Cambria Math"/>
                                      </a:rPr>
                                      <m:t>7+8−2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sz="24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altLang="zh-TW" sz="24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400" i="1">
                                            <a:latin typeface="Cambria Math"/>
                                          </a:rPr>
                                          <m:t>7−1</m:t>
                                        </m:r>
                                      </m:e>
                                    </m:d>
                                    <m:r>
                                      <a:rPr lang="en-US" altLang="zh-TW" sz="2400" i="1">
                                        <a:latin typeface="Cambria Math"/>
                                        <a:ea typeface="Cambria Math"/>
                                      </a:rPr>
                                      <m:t>×0.6957+(8−1)×(0.4841)</m:t>
                                    </m:r>
                                  </m:num>
                                  <m:den>
                                    <m:r>
                                      <a:rPr lang="en-US" altLang="zh-TW" sz="2400" i="1">
                                        <a:latin typeface="Cambria Math"/>
                                      </a:rPr>
                                      <m:t>7+8−2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4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41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1835696" y="4860321"/>
                <a:ext cx="3312368" cy="451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4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400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US" altLang="zh-TW" sz="1400" i="1">
                                    <a:latin typeface="Cambria Math"/>
                                  </a:rPr>
                                  <m:t>.3794</m:t>
                                </m:r>
                              </m:e>
                              <m:e>
                                <m:r>
                                  <a:rPr lang="en-US" altLang="zh-TW" sz="1400" i="1">
                                    <a:latin typeface="Cambria Math"/>
                                  </a:rPr>
                                  <m:t>−0.0823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400" i="1">
                                    <a:latin typeface="Cambria Math"/>
                                  </a:rPr>
                                  <m:t>−0.0823</m:t>
                                </m:r>
                              </m:e>
                              <m:e>
                                <m:r>
                                  <a:rPr lang="en-US" altLang="zh-TW" sz="1400" i="1">
                                    <a:latin typeface="Cambria Math"/>
                                  </a:rPr>
                                  <m:t>0.5818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400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860321"/>
                <a:ext cx="3312368" cy="451598"/>
              </a:xfrm>
              <a:prstGeom prst="rect">
                <a:avLst/>
              </a:prstGeom>
              <a:blipFill rotWithShape="1">
                <a:blip r:embed="rId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600" dirty="0"/>
              <a:t>7.5.1</a:t>
            </a:r>
            <a:r>
              <a:rPr lang="zh-TW" altLang="en-US" sz="3600" dirty="0"/>
              <a:t> 線性判別函數求法的</a:t>
            </a:r>
            <a:r>
              <a:rPr lang="zh-TW" altLang="en-US" sz="3600" dirty="0" smtClean="0"/>
              <a:t>公式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741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 fontScale="77500" lnSpcReduction="20000"/>
              </a:bodyPr>
              <a:lstStyle/>
              <a:p>
                <a:pPr indent="800100" algn="just"/>
                <a:r>
                  <a:rPr lang="zh-TW" altLang="en-US" sz="4100" dirty="0"/>
                  <a:t>因此求解聯立一次方程式，如下式表示</a:t>
                </a:r>
                <a:r>
                  <a:rPr lang="zh-TW" altLang="en-US" sz="4100" dirty="0" smtClean="0"/>
                  <a:t>：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0.3794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−0.0823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=3.3714−2.0625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−0.0823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+0.5818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=3.6268−2.5125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42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600" dirty="0"/>
              <a:t>7.5.1</a:t>
            </a:r>
            <a:r>
              <a:rPr lang="zh-TW" altLang="en-US" sz="3600" dirty="0"/>
              <a:t> 線性判別函數求法的</a:t>
            </a:r>
            <a:r>
              <a:rPr lang="zh-TW" altLang="en-US" sz="3600" dirty="0" smtClean="0"/>
              <a:t>公式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506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得出如下式之解：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=</m:t>
                    </m:r>
                  </m:oMath>
                </a14:m>
                <a:r>
                  <a:rPr lang="en-US" altLang="zh-TW" dirty="0"/>
                  <a:t>3.9890</a:t>
                </a:r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=</m:t>
                    </m:r>
                  </m:oMath>
                </a14:m>
                <a:r>
                  <a:rPr lang="en-US" altLang="zh-TW" dirty="0"/>
                  <a:t>2.4852</a:t>
                </a:r>
              </a:p>
              <a:p>
                <a:pPr algn="ctr"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</a:rPr>
                        <m:t>=−(3.9890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altLang="zh-TW" sz="20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7×3.3714+8×2.0625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7+8</m:t>
                          </m:r>
                        </m:den>
                      </m:f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+2.4852</m:t>
                      </m:r>
                    </m:oMath>
                  </m:oMathPara>
                </a14:m>
                <a:endParaRPr lang="en-US" altLang="zh-TW" sz="2000" i="1" dirty="0">
                  <a:latin typeface="Cambria Math"/>
                  <a:ea typeface="Cambria Math"/>
                </a:endParaRPr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43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3779912" y="4437112"/>
                <a:ext cx="3305584" cy="681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altLang="zh-TW" sz="20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7×3.6268+8×2.5125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7+8</m:t>
                          </m:r>
                        </m:den>
                      </m:f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4437112"/>
                <a:ext cx="3305584" cy="6819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3275856" y="5549170"/>
                <a:ext cx="16072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=−18.2023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5549170"/>
                <a:ext cx="1607235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600" dirty="0"/>
              <a:t>7.5.1</a:t>
            </a:r>
            <a:r>
              <a:rPr lang="zh-TW" altLang="en-US" sz="3600" dirty="0"/>
              <a:t> 線性判別函數求法的</a:t>
            </a:r>
            <a:r>
              <a:rPr lang="zh-TW" altLang="en-US" sz="3600" dirty="0" smtClean="0"/>
              <a:t>公式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080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800" dirty="0"/>
              <a:t>7.6 </a:t>
            </a:r>
            <a:r>
              <a:rPr lang="zh-TW" altLang="en-US" sz="3800" dirty="0"/>
              <a:t>判別分數與境界線的關係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95350" algn="just"/>
                <a:r>
                  <a:rPr lang="zh-TW" altLang="en-US" dirty="0"/>
                  <a:t>線性判別函數</a:t>
                </a:r>
                <a14:m>
                  <m:oMath xmlns:m="http://schemas.openxmlformats.org/officeDocument/2006/math">
                    <m:r>
                      <a:rPr lang="en-US" altLang="zh-TW"/>
                      <m:t>𝑧</m:t>
                    </m:r>
                    <m:r>
                      <a:rPr lang="en-US" altLang="zh-TW"/>
                      <m:t>=−1.6056</m:t>
                    </m:r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𝑥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  <m:r>
                      <a:rPr lang="en-US" altLang="zh-TW"/>
                      <m:t>+</m:t>
                    </m:r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𝑥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  <m:r>
                      <a:rPr lang="en-US" altLang="zh-TW"/>
                      <m:t>−7.3248</m:t>
                    </m:r>
                  </m:oMath>
                </a14:m>
                <a:r>
                  <a:rPr lang="zh-TW" altLang="en-US" dirty="0"/>
                  <a:t>中，帶入受試者的數據時，</a:t>
                </a:r>
                <a:r>
                  <a:rPr lang="zh-TW" altLang="en-US" dirty="0"/>
                  <a:t>期各受</a:t>
                </a:r>
                <a:r>
                  <a:rPr lang="zh-TW" altLang="en-US" dirty="0"/>
                  <a:t>試者的判別分數，如表</a:t>
                </a:r>
                <a:r>
                  <a:rPr lang="en-US" altLang="zh-TW" dirty="0"/>
                  <a:t>7-11</a:t>
                </a:r>
                <a:r>
                  <a:rPr lang="zh-TW" altLang="en-US" dirty="0"/>
                  <a:t>與表</a:t>
                </a:r>
                <a:r>
                  <a:rPr lang="en-US" altLang="zh-TW" dirty="0"/>
                  <a:t>7-12</a:t>
                </a:r>
                <a:r>
                  <a:rPr lang="zh-TW" altLang="en-US" dirty="0"/>
                  <a:t>所示</a:t>
                </a:r>
                <a:r>
                  <a:rPr lang="zh-TW" altLang="en-US" dirty="0"/>
                  <a:t>：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21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800" dirty="0"/>
              <a:t>7.6 </a:t>
            </a:r>
            <a:r>
              <a:rPr lang="zh-TW" altLang="en-US" sz="3800" dirty="0"/>
              <a:t>判別分數與境界線的關係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45</a:t>
            </a:fld>
            <a:endParaRPr lang="zh-TW" altLang="en-US"/>
          </a:p>
        </p:txBody>
      </p:sp>
      <p:pic>
        <p:nvPicPr>
          <p:cNvPr id="6" name="Picture 2" descr="C:\Users\Hsuan\Google 雲端硬碟\新頁圖書\5103簡報圖表102.1.18\5103--表\表7-11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2895529" cy="40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suan\Google 雲端硬碟\新頁圖書\5103簡報圖表102.1.18\5103--表\表7-12 拷貝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2858347" cy="450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76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/>
            <a:r>
              <a:rPr lang="zh-TW" altLang="en-US" dirty="0"/>
              <a:t>依線性判別函數圖示境界線時，即為如圖</a:t>
            </a:r>
            <a:r>
              <a:rPr lang="en-US" altLang="zh-TW" dirty="0"/>
              <a:t>7-9</a:t>
            </a:r>
            <a:r>
              <a:rPr lang="zh-TW" altLang="en-US" dirty="0"/>
              <a:t>所示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21506" name="Picture 2" descr="C:\Users\Hsuan\Google 雲端硬碟\新頁圖書\5103簡報圖表102.1.18\5103--圖\7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3248942" cy="282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923928" y="5949280"/>
            <a:ext cx="416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7-9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在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X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X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的平面上圖示境界線時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800" dirty="0"/>
              <a:t>7.6 </a:t>
            </a:r>
            <a:r>
              <a:rPr lang="zh-TW" altLang="en-US" sz="3800" dirty="0"/>
              <a:t>判別分數與境界線的關係</a:t>
            </a:r>
          </a:p>
        </p:txBody>
      </p:sp>
    </p:spTree>
    <p:extLst>
      <p:ext uri="{BB962C8B-B14F-4D97-AF65-F5344CB8AC3E}">
        <p14:creationId xmlns:p14="http://schemas.microsoft.com/office/powerpoint/2010/main" val="11799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57300" indent="-1257300"/>
            <a:r>
              <a:rPr lang="en-US" altLang="zh-TW" sz="3800" dirty="0"/>
              <a:t>7.6.1</a:t>
            </a:r>
            <a:r>
              <a:rPr lang="zh-TW" altLang="en-US" sz="3800" dirty="0"/>
              <a:t> 圖示線性判別</a:t>
            </a:r>
            <a:r>
              <a:rPr lang="zh-TW" altLang="en-US" sz="3800" dirty="0" smtClean="0"/>
              <a:t>函數</a:t>
            </a:r>
            <a:r>
              <a:rPr lang="en-US" altLang="zh-TW" sz="3800" dirty="0" smtClean="0"/>
              <a:t/>
            </a:r>
            <a:br>
              <a:rPr lang="en-US" altLang="zh-TW" sz="3800" dirty="0" smtClean="0"/>
            </a:br>
            <a:r>
              <a:rPr lang="zh-TW" altLang="en-US" sz="3800" dirty="0" smtClean="0"/>
              <a:t>的</a:t>
            </a:r>
            <a:r>
              <a:rPr lang="zh-TW" altLang="en-US" sz="3800" dirty="0"/>
              <a:t>圖形與境界線</a:t>
            </a:r>
            <a:r>
              <a:rPr lang="zh-TW" altLang="en-US" sz="3800" dirty="0" smtClean="0"/>
              <a:t>時</a:t>
            </a:r>
            <a:endParaRPr lang="zh-TW" altLang="en-US" sz="3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203848" y="5661248"/>
                <a:ext cx="5286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>
                    <a:latin typeface="微軟正黑體" pitchFamily="34" charset="-120"/>
                    <a:ea typeface="微軟正黑體" pitchFamily="34" charset="-120"/>
                  </a:rPr>
                  <a:t>圖</a:t>
                </a:r>
                <a:r>
                  <a:rPr lang="en-US" altLang="zh-TW" dirty="0" smtClean="0">
                    <a:latin typeface="微軟正黑體" pitchFamily="34" charset="-120"/>
                    <a:ea typeface="微軟正黑體" pitchFamily="34" charset="-120"/>
                  </a:rPr>
                  <a:t>7-10 </a:t>
                </a:r>
                <a:r>
                  <a:rPr lang="zh-TW" altLang="en-US" dirty="0">
                    <a:latin typeface="微軟正黑體" pitchFamily="34" charset="-120"/>
                    <a:ea typeface="微軟正黑體" pitchFamily="34" charset="-120"/>
                  </a:rPr>
                  <a:t>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latin typeface="微軟正黑體" pitchFamily="34" charset="-120"/>
                    <a:ea typeface="微軟正黑體" pitchFamily="34" charset="-120"/>
                  </a:rPr>
                  <a:t>、</a:t>
                </a:r>
                <a:r>
                  <a:rPr lang="en-US" altLang="zh-TW" dirty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>
                    <a:latin typeface="微軟正黑體" pitchFamily="34" charset="-120"/>
                    <a:ea typeface="微軟正黑體" pitchFamily="34" charset="-120"/>
                  </a:rPr>
                  <a:t>與</a:t>
                </a:r>
                <a:r>
                  <a:rPr lang="en-US" altLang="zh-TW" dirty="0">
                    <a:latin typeface="微軟正黑體" pitchFamily="34" charset="-120"/>
                    <a:ea typeface="微軟正黑體" pitchFamily="34" charset="-120"/>
                  </a:rPr>
                  <a:t>z</a:t>
                </a:r>
                <a:r>
                  <a:rPr lang="zh-TW" altLang="en-US" dirty="0">
                    <a:latin typeface="微軟正黑體" pitchFamily="34" charset="-120"/>
                    <a:ea typeface="微軟正黑體" pitchFamily="34" charset="-120"/>
                  </a:rPr>
                  <a:t>的三次元空間上圖示境界線</a:t>
                </a:r>
                <a:r>
                  <a:rPr lang="zh-TW" altLang="en-US" dirty="0" smtClean="0">
                    <a:latin typeface="微軟正黑體" pitchFamily="34" charset="-120"/>
                    <a:ea typeface="微軟正黑體" pitchFamily="34" charset="-120"/>
                  </a:rPr>
                  <a:t>時</a:t>
                </a:r>
                <a:endParaRPr lang="en-US" altLang="zh-TW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5661248"/>
                <a:ext cx="5286704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038" t="-8333" r="-231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0" name="Picture 2" descr="C:\Users\Hsuan\Google 雲端硬碟\新頁圖書\5103簡報圖表102.1.18\5103--圖\7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32286"/>
            <a:ext cx="5212364" cy="36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2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76300" algn="just"/>
                <a:r>
                  <a:rPr lang="zh-TW" altLang="en-US" dirty="0"/>
                  <a:t>表</a:t>
                </a:r>
                <a:r>
                  <a:rPr lang="en-US" altLang="zh-TW" dirty="0"/>
                  <a:t>7-13</a:t>
                </a:r>
                <a:r>
                  <a:rPr lang="zh-TW" altLang="en-US" dirty="0"/>
                  <a:t>的數據是針對標準體型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與肥胖體型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進行新陳代謝症候群的檢查結果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3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49</a:t>
            </a:fld>
            <a:endParaRPr lang="zh-TW" altLang="en-US"/>
          </a:p>
        </p:txBody>
      </p:sp>
      <p:pic>
        <p:nvPicPr>
          <p:cNvPr id="6" name="Picture 2" descr="C:\Users\Hsuan\Google 雲端硬碟\新頁圖書\5103簡報圖表102.1.18\5103--表\表7-13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384" y="406202"/>
            <a:ext cx="6164173" cy="598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1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800" dirty="0"/>
              <a:t>7.2.1 </a:t>
            </a:r>
            <a:r>
              <a:rPr lang="zh-TW" altLang="en-US" sz="3800" dirty="0"/>
              <a:t>利用散布圖的圖形表示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/>
            <a:r>
              <a:rPr lang="zh-TW" altLang="en-US" dirty="0"/>
              <a:t>統計處理的第一步是以表</a:t>
            </a:r>
            <a:r>
              <a:rPr lang="en-US" altLang="zh-TW" dirty="0"/>
              <a:t>7-1</a:t>
            </a:r>
            <a:r>
              <a:rPr lang="zh-TW" altLang="en-US" dirty="0"/>
              <a:t>用圖</a:t>
            </a:r>
            <a:r>
              <a:rPr lang="en-US" altLang="zh-TW" dirty="0"/>
              <a:t>7-2</a:t>
            </a:r>
            <a:r>
              <a:rPr lang="zh-TW" altLang="en-US" dirty="0"/>
              <a:t>作</a:t>
            </a:r>
            <a:r>
              <a:rPr lang="zh-TW" altLang="en-US" dirty="0" smtClean="0"/>
              <a:t>表示。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2050" name="Picture 2" descr="C:\Users\Hsuan\Google 雲端硬碟\新頁圖書\5103簡報圖表102.1.18\5103--圖\7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4320480" cy="27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549660" y="594928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22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00100" algn="just"/>
                <a:r>
                  <a:rPr lang="en-US" altLang="zh-TW" dirty="0"/>
                  <a:t>R</a:t>
                </a:r>
                <a:r>
                  <a:rPr lang="zh-TW" altLang="en-US" dirty="0"/>
                  <a:t>先生接受此檢查後，得出體型為</a:t>
                </a:r>
                <a:r>
                  <a:rPr lang="en-US" altLang="zh-TW" dirty="0"/>
                  <a:t>25</a:t>
                </a:r>
                <a:r>
                  <a:rPr lang="zh-TW" altLang="en-US" dirty="0"/>
                  <a:t>的檢查結果。此時，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先生是屬於標準體型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?</a:t>
                </a:r>
                <a:r>
                  <a:rPr lang="zh-TW" altLang="en-US" dirty="0"/>
                  <a:t>還是屬於肥胖體型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en-US" altLang="zh-TW" dirty="0"/>
                  <a:t>?</a:t>
                </a:r>
                <a:r>
                  <a:rPr lang="zh-TW" altLang="en-US" dirty="0"/>
                  <a:t>為了容易觀察表</a:t>
                </a:r>
                <a:r>
                  <a:rPr lang="en-US" altLang="zh-TW" dirty="0"/>
                  <a:t>7-13</a:t>
                </a:r>
                <a:r>
                  <a:rPr lang="zh-TW" altLang="en-US" dirty="0"/>
                  <a:t>的數據，在數條直線上描點並且作觀察。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9017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51</a:t>
            </a:fld>
            <a:endParaRPr lang="zh-TW" altLang="en-US"/>
          </a:p>
        </p:txBody>
      </p:sp>
      <p:pic>
        <p:nvPicPr>
          <p:cNvPr id="24578" name="Picture 2" descr="C:\Users\Hsuan\Google 雲端硬碟\新頁圖書\5103簡報圖表102.1.18\5103--圖\7-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6912"/>
            <a:ext cx="6201750" cy="159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391467" y="4797152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7-12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二個群的圖形表示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209518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/>
                <a:r>
                  <a:rPr lang="zh-TW" altLang="en-US" dirty="0"/>
                  <a:t>從圖</a:t>
                </a:r>
                <a:r>
                  <a:rPr lang="en-US" altLang="zh-TW" dirty="0"/>
                  <a:t>7-12</a:t>
                </a:r>
                <a:r>
                  <a:rPr lang="zh-TW" altLang="en-US" dirty="0"/>
                  <a:t>來看，出現體型數值為</a:t>
                </a:r>
                <a:r>
                  <a:rPr lang="en-US" altLang="zh-TW" dirty="0"/>
                  <a:t>25</a:t>
                </a:r>
                <a:r>
                  <a:rPr lang="zh-TW" altLang="en-US" dirty="0"/>
                  <a:t>，依據此種檢查結果的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先生所屬很難斷定。因此，試計算群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的平均，計算結果如下</a:t>
                </a:r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pPr indent="800100" algn="just"/>
                <a:endParaRPr lang="en-US" altLang="zh-TW" dirty="0" smtClean="0"/>
              </a:p>
              <a:p>
                <a:pPr algn="ctr"/>
                <a:r>
                  <a:rPr lang="zh-TW" altLang="en-US" sz="2800" dirty="0"/>
                  <a:t>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sz="2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2800" dirty="0"/>
                  <a:t>的平均</a:t>
                </a:r>
                <a:r>
                  <a:rPr lang="en-US" altLang="zh-TW" sz="2800" dirty="0"/>
                  <a:t>=21.1</a:t>
                </a:r>
                <a:r>
                  <a:rPr lang="zh-TW" altLang="en-US" sz="2800" dirty="0"/>
                  <a:t>，群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sz="2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2800" dirty="0"/>
                  <a:t>的平均</a:t>
                </a:r>
                <a:r>
                  <a:rPr lang="en-US" altLang="zh-TW" sz="2800" dirty="0"/>
                  <a:t>=</a:t>
                </a:r>
                <a:r>
                  <a:rPr lang="en-US" altLang="zh-TW" sz="2800" dirty="0" smtClean="0"/>
                  <a:t>29.1</a:t>
                </a:r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195995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>
                  <a:spcBef>
                    <a:spcPts val="0"/>
                  </a:spcBef>
                </a:pPr>
                <a:r>
                  <a:rPr lang="zh-TW" altLang="en-US" dirty="0"/>
                  <a:t>其次，計算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先生的檢查結果與群的平均之差為：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algn="ctr">
                  <a:spcBef>
                    <a:spcPts val="0"/>
                  </a:spcBef>
                </a:pPr>
                <a:r>
                  <a:rPr lang="zh-TW" altLang="en-US" dirty="0"/>
                  <a:t>與群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的平均之差</a:t>
                </a:r>
                <a:r>
                  <a:rPr lang="en-US" altLang="zh-TW" dirty="0"/>
                  <a:t>=25-21.1=3.9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zh-TW" altLang="en-US" dirty="0"/>
                  <a:t>與群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的平均之差</a:t>
                </a:r>
                <a:r>
                  <a:rPr lang="en-US" altLang="zh-TW" dirty="0"/>
                  <a:t>=</a:t>
                </a:r>
                <a:r>
                  <a:rPr lang="en-US" altLang="zh-TW" dirty="0"/>
                  <a:t>29.1-25=4.1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373071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95350" algn="just">
                  <a:spcBef>
                    <a:spcPts val="0"/>
                  </a:spcBef>
                </a:pPr>
                <a:r>
                  <a:rPr lang="zh-TW" altLang="en-US" sz="2800" dirty="0"/>
                  <a:t>比較兩個平均之差時，</a:t>
                </a:r>
                <a:r>
                  <a:rPr lang="en-US" altLang="zh-TW" sz="2800" dirty="0"/>
                  <a:t>R</a:t>
                </a:r>
                <a:r>
                  <a:rPr lang="zh-TW" altLang="en-US" sz="2800" dirty="0"/>
                  <a:t>先生被認為接近標準體型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sz="2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2800" dirty="0"/>
                  <a:t>。但由圖</a:t>
                </a:r>
                <a:r>
                  <a:rPr lang="en-US" altLang="zh-TW" sz="2800" dirty="0"/>
                  <a:t>7-12</a:t>
                </a:r>
                <a:r>
                  <a:rPr lang="zh-TW" altLang="en-US" sz="2800" dirty="0"/>
                  <a:t>可知，相對於標準體型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sz="2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2800" dirty="0"/>
                  <a:t>，肥胖體型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sz="2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2800" dirty="0"/>
                  <a:t>的數據變異是相當大的，因此分別計算群的標準差並且觀察如下：</a:t>
                </a:r>
                <a:endParaRPr lang="en-US" altLang="zh-TW" sz="2800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algn="ctr">
                  <a:spcBef>
                    <a:spcPts val="0"/>
                  </a:spcBef>
                </a:pPr>
                <a:r>
                  <a:rPr lang="zh-TW" altLang="en-US" sz="2400" dirty="0"/>
                  <a:t>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sz="24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2400" dirty="0"/>
                  <a:t>的標準差</a:t>
                </a:r>
                <a:r>
                  <a:rPr lang="en-US" altLang="zh-TW" sz="2400" dirty="0"/>
                  <a:t>=2.42</a:t>
                </a:r>
                <a:r>
                  <a:rPr lang="zh-TW" altLang="en-US" sz="2400" dirty="0"/>
                  <a:t>，群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sz="24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2400" dirty="0"/>
                  <a:t>的標準差</a:t>
                </a:r>
                <a:r>
                  <a:rPr lang="en-US" altLang="zh-TW" sz="2400" dirty="0"/>
                  <a:t>=</a:t>
                </a:r>
                <a:r>
                  <a:rPr lang="en-US" altLang="zh-TW" sz="2400" dirty="0" smtClean="0"/>
                  <a:t>6.57</a:t>
                </a:r>
                <a:endParaRPr lang="en-US" altLang="zh-TW" sz="24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 r="-19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29660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933450" algn="just"/>
                <a:r>
                  <a:rPr lang="zh-TW" altLang="en-US" dirty="0"/>
                  <a:t>其結果顯示群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的分散情形仍相當的大，當畫出此兩個群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  <m:r>
                      <a:rPr lang="en-US" altLang="zh-TW"/>
                      <m:t>,</m:t>
                    </m:r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的分配時，即為如圖</a:t>
                </a:r>
                <a:r>
                  <a:rPr lang="en-US" altLang="zh-TW" dirty="0"/>
                  <a:t>7-13</a:t>
                </a:r>
                <a:r>
                  <a:rPr lang="zh-TW" altLang="en-US" dirty="0"/>
                  <a:t>所示</a:t>
                </a:r>
                <a:r>
                  <a:rPr lang="zh-TW" altLang="en-US" dirty="0"/>
                  <a:t>：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55</a:t>
            </a:fld>
            <a:endParaRPr lang="zh-TW" altLang="en-US"/>
          </a:p>
        </p:txBody>
      </p:sp>
      <p:pic>
        <p:nvPicPr>
          <p:cNvPr id="25602" name="Picture 2" descr="C:\Users\Hsuan\Google 雲端硬碟\新頁圖書\5103簡報圖表102.1.18\5103--圖\7-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3624295"/>
            <a:ext cx="4781053" cy="22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516689" y="6093296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7-13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變異不同的分配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421445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95350" algn="just"/>
                <a:r>
                  <a:rPr lang="zh-TW" altLang="en-US" dirty="0"/>
                  <a:t>觀察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先生屬於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的哪一群，只列舉「平均」來判別，似乎是有問題的。因此，試列舉即「平均」 與「標準差」兩者來觀察吧</a:t>
                </a:r>
                <a:r>
                  <a:rPr lang="en-US" altLang="zh-TW" dirty="0" smtClean="0"/>
                  <a:t>!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7430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38200" algn="just"/>
            <a:endParaRPr lang="en-US" altLang="zh-TW" dirty="0" smtClean="0"/>
          </a:p>
          <a:p>
            <a:pPr indent="838200" algn="just"/>
            <a:r>
              <a:rPr lang="zh-TW" altLang="en-US" dirty="0" smtClean="0"/>
              <a:t>出現</a:t>
            </a:r>
            <a:r>
              <a:rPr lang="zh-TW" altLang="en-US" dirty="0"/>
              <a:t>平均與標準差時，雖然就聯想到數據的標準化，如</a:t>
            </a:r>
            <a:r>
              <a:rPr lang="en-US" altLang="zh-TW" dirty="0"/>
              <a:t>(7.24)</a:t>
            </a:r>
            <a:r>
              <a:rPr lang="zh-TW" altLang="en-US" dirty="0"/>
              <a:t>式所示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411760" y="4149080"/>
                <a:ext cx="7128792" cy="101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3200" dirty="0">
                    <a:latin typeface="微軟正黑體" pitchFamily="34" charset="-120"/>
                    <a:ea typeface="微軟正黑體" pitchFamily="34" charset="-120"/>
                  </a:rPr>
                  <a:t> 數據</a:t>
                </a:r>
                <a14:m>
                  <m:oMath xmlns:m="http://schemas.openxmlformats.org/officeDocument/2006/math">
                    <m:r>
                      <a:rPr lang="zh-TW" altLang="en-US" sz="3200" i="1">
                        <a:latin typeface="Cambria Math"/>
                      </a:rPr>
                      <m:t>→</m:t>
                    </m:r>
                    <m:f>
                      <m:fPr>
                        <m:ctrlPr>
                          <a:rPr lang="en-US" altLang="zh-TW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zh-TW" altLang="en-US" sz="3200" i="1">
                            <a:latin typeface="Cambria Math"/>
                          </a:rPr>
                          <m:t>數據</m:t>
                        </m:r>
                        <m:r>
                          <a:rPr lang="zh-TW" altLang="en-US" sz="3200" i="1">
                            <a:latin typeface="Cambria Math"/>
                          </a:rPr>
                          <m:t>−</m:t>
                        </m:r>
                        <m:r>
                          <a:rPr lang="zh-TW" altLang="en-US" sz="3200" i="1">
                            <a:latin typeface="Cambria Math"/>
                          </a:rPr>
                          <m:t>平均</m:t>
                        </m:r>
                      </m:num>
                      <m:den>
                        <m:r>
                          <a:rPr lang="zh-TW" altLang="en-US" sz="3200" i="1">
                            <a:latin typeface="Cambria Math"/>
                          </a:rPr>
                          <m:t>標準差</m:t>
                        </m:r>
                      </m:den>
                    </m:f>
                  </m:oMath>
                </a14:m>
                <a:r>
                  <a:rPr lang="zh-TW" altLang="en-US" sz="3200" dirty="0">
                    <a:latin typeface="微軟正黑體" pitchFamily="34" charset="-120"/>
                    <a:ea typeface="微軟正黑體" pitchFamily="34" charset="-120"/>
                  </a:rPr>
                  <a:t>             </a:t>
                </a:r>
                <a:r>
                  <a:rPr lang="en-US" altLang="zh-TW" sz="2500" dirty="0">
                    <a:latin typeface="微軟正黑體" pitchFamily="34" charset="-120"/>
                    <a:ea typeface="微軟正黑體" pitchFamily="34" charset="-120"/>
                  </a:rPr>
                  <a:t>(7.24</a:t>
                </a:r>
                <a:r>
                  <a:rPr lang="en-US" altLang="zh-TW" sz="2500" dirty="0" smtClean="0">
                    <a:latin typeface="微軟正黑體" pitchFamily="34" charset="-120"/>
                    <a:ea typeface="微軟正黑體" pitchFamily="34" charset="-120"/>
                  </a:rPr>
                  <a:t>)</a:t>
                </a:r>
                <a:endParaRPr lang="en-US" altLang="zh-TW" sz="25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149080"/>
                <a:ext cx="7128792" cy="101104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34683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95350" algn="just"/>
            <a:endParaRPr lang="en-US" altLang="zh-TW" dirty="0" smtClean="0"/>
          </a:p>
          <a:p>
            <a:pPr indent="895350" algn="just"/>
            <a:r>
              <a:rPr lang="zh-TW" altLang="en-US" dirty="0" smtClean="0"/>
              <a:t>進行</a:t>
            </a:r>
            <a:r>
              <a:rPr lang="zh-TW" altLang="en-US" dirty="0"/>
              <a:t>數據的標準化之變換</a:t>
            </a:r>
            <a:r>
              <a:rPr lang="zh-TW" altLang="en-US" dirty="0" smtClean="0"/>
              <a:t>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，</a:t>
            </a:r>
            <a:r>
              <a:rPr lang="zh-TW" altLang="en-US" dirty="0"/>
              <a:t>與各群體的平均有「等距」的數據即為：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58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4139952" y="3841884"/>
                <a:ext cx="3770199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fPr>
                        <m:num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𝑥</m:t>
                          </m:r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−29.1</m:t>
                          </m:r>
                        </m:num>
                        <m:den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6.57</m:t>
                          </m:r>
                        </m:den>
                      </m:f>
                      <m:r>
                        <a:rPr lang="en-US" altLang="zh-TW" sz="3200">
                          <a:latin typeface="微軟正黑體" pitchFamily="34" charset="-120"/>
                          <a:ea typeface="微軟正黑體" pitchFamily="34" charset="-120"/>
                        </a:rPr>
                        <m:t>=</m:t>
                      </m:r>
                      <m:f>
                        <m:fPr>
                          <m:ctrlP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fPr>
                        <m:num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21.1−</m:t>
                          </m:r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3200">
                              <a:latin typeface="微軟正黑體" pitchFamily="34" charset="-120"/>
                              <a:ea typeface="微軟正黑體" pitchFamily="34" charset="-120"/>
                            </a:rPr>
                            <m:t>2.42</m:t>
                          </m:r>
                        </m:den>
                      </m:f>
                    </m:oMath>
                  </m:oMathPara>
                </a14:m>
                <a:endParaRPr lang="en-US" altLang="zh-TW" sz="3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841884"/>
                <a:ext cx="3770199" cy="101752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5292080" y="5138028"/>
                <a:ext cx="20162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>
                          <a:latin typeface="微軟正黑體" pitchFamily="34" charset="-120"/>
                          <a:ea typeface="微軟正黑體" pitchFamily="34" charset="-120"/>
                        </a:rPr>
                        <m:t>𝑥</m:t>
                      </m:r>
                      <m:r>
                        <a:rPr lang="en-US" altLang="zh-TW" sz="3200">
                          <a:latin typeface="微軟正黑體" pitchFamily="34" charset="-120"/>
                          <a:ea typeface="微軟正黑體" pitchFamily="34" charset="-120"/>
                        </a:rPr>
                        <m:t>=23.3</m:t>
                      </m:r>
                    </m:oMath>
                  </m:oMathPara>
                </a14:m>
                <a:endParaRPr lang="zh-TW" altLang="en-US" sz="3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138028"/>
                <a:ext cx="2016224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11956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00100" algn="just">
                  <a:spcBef>
                    <a:spcPts val="0"/>
                  </a:spcBef>
                  <a:tabLst>
                    <a:tab pos="800100" algn="l"/>
                  </a:tabLst>
                </a:pPr>
                <a:r>
                  <a:rPr lang="zh-TW" altLang="en-US" dirty="0"/>
                  <a:t>換言之，檢查的結果可以判別比</a:t>
                </a:r>
                <a:r>
                  <a:rPr lang="en-US" altLang="zh-TW" dirty="0"/>
                  <a:t>23.3</a:t>
                </a:r>
                <a:r>
                  <a:rPr lang="zh-TW" altLang="en-US" dirty="0"/>
                  <a:t>小時，即可判斷屬於標準體型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，比</a:t>
                </a:r>
                <a:r>
                  <a:rPr lang="en-US" altLang="zh-TW" dirty="0"/>
                  <a:t>23.3</a:t>
                </a:r>
                <a:r>
                  <a:rPr lang="zh-TW" altLang="en-US" dirty="0"/>
                  <a:t>大時，即可判斷屬於肥滿體型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  <a:endParaRPr lang="en-US" altLang="zh-TW" dirty="0"/>
              </a:p>
              <a:p>
                <a:pPr indent="800100" algn="just">
                  <a:spcBef>
                    <a:spcPts val="0"/>
                  </a:spcBef>
                  <a:tabLst>
                    <a:tab pos="800100" algn="l"/>
                  </a:tabLst>
                </a:pPr>
                <a:r>
                  <a:rPr lang="zh-TW" altLang="en-US" dirty="0"/>
                  <a:t>    </a:t>
                </a:r>
                <a:endParaRPr lang="en-US" altLang="zh-TW" dirty="0"/>
              </a:p>
              <a:p>
                <a:pPr indent="800100" algn="just">
                  <a:spcBef>
                    <a:spcPts val="0"/>
                  </a:spcBef>
                  <a:tabLst>
                    <a:tab pos="800100" algn="l"/>
                  </a:tabLst>
                </a:pPr>
                <a:r>
                  <a:rPr lang="en-US" altLang="zh-TW" dirty="0"/>
                  <a:t>R</a:t>
                </a:r>
                <a:r>
                  <a:rPr lang="zh-TW" altLang="en-US" dirty="0"/>
                  <a:t>先生的檢查結果是</a:t>
                </a:r>
                <a:r>
                  <a:rPr lang="en-US" altLang="zh-TW" dirty="0"/>
                  <a:t>x=25</a:t>
                </a:r>
                <a:r>
                  <a:rPr lang="zh-TW" altLang="en-US" dirty="0"/>
                  <a:t>，因此可判別屬於肥胖體型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59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987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r>
              <a:rPr lang="en-US" altLang="zh-TW" dirty="0"/>
              <a:t>7.2.1 </a:t>
            </a:r>
            <a:r>
              <a:rPr lang="zh-TW" altLang="en-US" dirty="0"/>
              <a:t>利用散布圖</a:t>
            </a:r>
            <a:r>
              <a:rPr lang="zh-TW" altLang="en-US" dirty="0" smtClean="0"/>
              <a:t>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</a:t>
            </a:r>
            <a:r>
              <a:rPr lang="zh-TW" altLang="en-US" dirty="0" smtClean="0"/>
              <a:t>圖形</a:t>
            </a:r>
            <a:r>
              <a:rPr lang="zh-TW" altLang="en-US" dirty="0"/>
              <a:t>表示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/>
            <a:r>
              <a:rPr lang="zh-TW" altLang="en-US" dirty="0"/>
              <a:t>兩個群體</a:t>
            </a:r>
            <a:r>
              <a:rPr lang="en-US" altLang="zh-TW" dirty="0"/>
              <a:t>G1</a:t>
            </a:r>
            <a:r>
              <a:rPr lang="zh-TW" altLang="en-US" dirty="0"/>
              <a:t>、</a:t>
            </a:r>
            <a:r>
              <a:rPr lang="en-US" altLang="zh-TW" dirty="0"/>
              <a:t>G2</a:t>
            </a:r>
            <a:r>
              <a:rPr lang="zh-TW" altLang="en-US" dirty="0"/>
              <a:t>，看起來像如圖</a:t>
            </a:r>
            <a:r>
              <a:rPr lang="en-US" altLang="zh-TW" dirty="0"/>
              <a:t>7-3</a:t>
            </a:r>
            <a:r>
              <a:rPr lang="zh-TW" altLang="en-US" dirty="0"/>
              <a:t>所示被分割的樣子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788024" y="586798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7-3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境界線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為何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C:\Users\Hsuan\Google 雲端硬碟\新頁圖書\5103簡報圖表102.1.18\5103--圖\7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58" y="2827295"/>
            <a:ext cx="4673783" cy="289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68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4941168"/>
            <a:ext cx="6264696" cy="1184995"/>
          </a:xfrm>
        </p:spPr>
        <p:txBody>
          <a:bodyPr>
            <a:normAutofit/>
          </a:bodyPr>
          <a:lstStyle/>
          <a:p>
            <a:pPr indent="800100" algn="just"/>
            <a:r>
              <a:rPr lang="zh-TW" altLang="en-US" dirty="0"/>
              <a:t>由以上結果，試引進以下的尺度吧</a:t>
            </a:r>
            <a:r>
              <a:rPr lang="en-US" altLang="zh-TW" dirty="0"/>
              <a:t>!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60</a:t>
            </a:fld>
            <a:endParaRPr lang="zh-TW" altLang="en-US"/>
          </a:p>
        </p:txBody>
      </p:sp>
      <p:pic>
        <p:nvPicPr>
          <p:cNvPr id="26626" name="Picture 2" descr="C:\Users\Hsuan\Google 雲端硬碟\新頁圖書\5103簡報圖表102.1.18\5103--圖\7-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4124"/>
            <a:ext cx="4752528" cy="243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391467" y="4437112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7-14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二個分配的境界點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24726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dirty="0"/>
                  <a:t>一變數的馬哈拉諾畢斯之距離</a:t>
                </a:r>
                <a:endParaRPr lang="en-US" altLang="zh-TW" dirty="0"/>
              </a:p>
              <a:p>
                <a:pPr algn="ctr"/>
                <a:r>
                  <a:rPr lang="zh-TW" altLang="en-US" dirty="0"/>
                  <a:t>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/>
                        </m:ctrlPr>
                      </m:sSupPr>
                      <m:e>
                        <m:r>
                          <a:rPr lang="en-US" altLang="zh-TW"/>
                          <m:t>𝐷</m:t>
                        </m:r>
                      </m:e>
                      <m:sup>
                        <m:r>
                          <a:rPr lang="en-US" altLang="zh-TW"/>
                          <m:t>2</m:t>
                        </m:r>
                      </m:sup>
                    </m:sSup>
                    <m:r>
                      <a:rPr lang="en-US" altLang="zh-TW"/>
                      <m:t>=</m:t>
                    </m:r>
                    <m:f>
                      <m:fPr>
                        <m:ctrlPr>
                          <a:rPr lang="en-US" altLang="zh-TW"/>
                        </m:ctrlPr>
                      </m:fPr>
                      <m:num>
                        <m:sSup>
                          <m:sSupPr>
                            <m:ctrlPr>
                              <a:rPr lang="en-US" altLang="zh-TW"/>
                            </m:ctrlPr>
                          </m:sSupPr>
                          <m:e>
                            <m:r>
                              <a:rPr lang="en-US" altLang="zh-TW"/>
                              <m:t>(</m:t>
                            </m:r>
                            <m:r>
                              <a:rPr lang="en-US" altLang="zh-TW"/>
                              <m:t>𝑥</m:t>
                            </m:r>
                            <m:r>
                              <a:rPr lang="en-US" altLang="zh-TW"/>
                              <m:t>−平均)</m:t>
                            </m:r>
                          </m:e>
                          <m:sup>
                            <m:r>
                              <a:rPr lang="en-US" altLang="zh-TW"/>
                              <m:t>2</m:t>
                            </m:r>
                          </m:sup>
                        </m:sSup>
                      </m:num>
                      <m:den>
                        <m:r>
                          <a:rPr lang="zh-TW" altLang="en-US"/>
                          <m:t>變異數</m:t>
                        </m:r>
                      </m:den>
                    </m:f>
                  </m:oMath>
                </a14:m>
                <a:r>
                  <a:rPr lang="zh-TW" altLang="en-US" dirty="0"/>
                  <a:t>           </a:t>
                </a:r>
                <a:r>
                  <a:rPr lang="en-US" altLang="zh-TW" sz="2500" dirty="0"/>
                  <a:t>(7.25)</a:t>
                </a:r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61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167274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/>
                          </m:ctrlPr>
                        </m:sSubPr>
                        <m:e>
                          <m:r>
                            <a:rPr lang="en-US" altLang="zh-TW"/>
                            <m:t>𝐷</m:t>
                          </m:r>
                        </m:e>
                        <m:sub>
                          <m:r>
                            <a:rPr lang="en-US" altLang="zh-TW"/>
                            <m:t>1</m:t>
                          </m:r>
                        </m:sub>
                      </m:sSub>
                      <m:r>
                        <a:rPr lang="en-US" altLang="zh-TW"/>
                        <m:t>=</m:t>
                      </m:r>
                      <m:f>
                        <m:fPr>
                          <m:ctrlPr>
                            <a:rPr lang="en-US" altLang="zh-TW"/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/>
                              </m:ctrlPr>
                            </m:dPr>
                            <m:e>
                              <m:r>
                                <a:rPr lang="en-US" altLang="zh-TW"/>
                                <m:t>25−21.1</m:t>
                              </m:r>
                            </m:e>
                          </m:d>
                        </m:num>
                        <m:den>
                          <m:r>
                            <a:rPr lang="en-US" altLang="zh-TW"/>
                            <m:t>2.42</m:t>
                          </m:r>
                        </m:den>
                      </m:f>
                      <m:r>
                        <a:rPr lang="en-US" altLang="zh-TW"/>
                        <m:t>=1.61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>
                  <a:spcBef>
                    <a:spcPts val="0"/>
                  </a:spcBef>
                </a:pPr>
                <a:endParaRPr lang="en-US" altLang="zh-TW" sz="1200" dirty="0"/>
              </a:p>
              <a:p>
                <a:pPr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dirty="0"/>
                          </m:ctrlPr>
                        </m:sSubPr>
                        <m:e>
                          <m:r>
                            <a:rPr lang="en-US" altLang="zh-TW" dirty="0"/>
                            <m:t>𝐷</m:t>
                          </m:r>
                        </m:e>
                        <m:sub>
                          <m:r>
                            <a:rPr lang="en-US" altLang="zh-TW" dirty="0"/>
                            <m:t>2</m:t>
                          </m:r>
                        </m:sub>
                      </m:sSub>
                      <m:r>
                        <a:rPr lang="en-US" altLang="zh-TW" dirty="0"/>
                        <m:t>=</m:t>
                      </m:r>
                      <m:f>
                        <m:fPr>
                          <m:ctrlPr>
                            <a:rPr lang="en-US" altLang="zh-TW" dirty="0"/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dirty="0"/>
                              </m:ctrlPr>
                            </m:dPr>
                            <m:e>
                              <m:r>
                                <a:rPr lang="en-US" altLang="zh-TW" dirty="0"/>
                                <m:t>25−29.1</m:t>
                              </m:r>
                            </m:e>
                          </m:d>
                        </m:num>
                        <m:den>
                          <m:r>
                            <a:rPr lang="en-US" altLang="zh-TW" dirty="0"/>
                            <m:t>6.57</m:t>
                          </m:r>
                        </m:den>
                      </m:f>
                      <m:r>
                        <a:rPr lang="en-US" altLang="zh-TW" dirty="0"/>
                        <m:t>=0.62</m:t>
                      </m:r>
                    </m:oMath>
                  </m:oMathPara>
                </a14:m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indent="895350" algn="just">
                  <a:spcBef>
                    <a:spcPts val="0"/>
                  </a:spcBef>
                </a:pPr>
                <a:r>
                  <a:rPr lang="zh-TW" altLang="en-US" dirty="0"/>
                  <a:t>此</a:t>
                </a:r>
                <a:r>
                  <a:rPr lang="zh-TW" altLang="en-US" dirty="0"/>
                  <a:t>尺度稱為「馬哈拉諾畢斯距離</a:t>
                </a:r>
                <a:r>
                  <a:rPr lang="en-US" altLang="zh-TW" dirty="0"/>
                  <a:t>(</a:t>
                </a:r>
                <a:r>
                  <a:rPr lang="en-US" altLang="zh-TW" dirty="0" err="1"/>
                  <a:t>Mahalanobis</a:t>
                </a:r>
                <a:r>
                  <a:rPr lang="en-US" altLang="zh-TW" dirty="0"/>
                  <a:t> generalized distance)</a:t>
                </a:r>
                <a:r>
                  <a:rPr lang="zh-TW" altLang="en-US" dirty="0"/>
                  <a:t>」。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62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7.7 </a:t>
            </a:r>
            <a:r>
              <a:rPr lang="zh-TW" altLang="en-US" sz="3400" dirty="0"/>
              <a:t>一變數的馬哈拉諾畢斯距離</a:t>
            </a:r>
          </a:p>
        </p:txBody>
      </p:sp>
    </p:spTree>
    <p:extLst>
      <p:ext uri="{BB962C8B-B14F-4D97-AF65-F5344CB8AC3E}">
        <p14:creationId xmlns:p14="http://schemas.microsoft.com/office/powerpoint/2010/main" val="18932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/>
            <a:endParaRPr lang="en-US" altLang="zh-TW" dirty="0" smtClean="0"/>
          </a:p>
          <a:p>
            <a:pPr indent="800100" algn="just"/>
            <a:r>
              <a:rPr lang="zh-TW" altLang="en-US" dirty="0" smtClean="0"/>
              <a:t>因此</a:t>
            </a:r>
            <a:r>
              <a:rPr lang="zh-TW" altLang="en-US" dirty="0"/>
              <a:t>，將一變數的馬哈拉諾畢斯距離擴張成二變數吧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63</a:t>
            </a:fld>
            <a:endParaRPr lang="zh-TW" altLang="en-US"/>
          </a:p>
        </p:txBody>
      </p:sp>
      <p:pic>
        <p:nvPicPr>
          <p:cNvPr id="27650" name="Picture 2" descr="C:\Users\Hsuan\Google 雲端硬碟\新頁圖書\5103簡報圖表102.1.18\5103--表\表7-14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71" y="3530537"/>
            <a:ext cx="6370217" cy="198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77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38200" algn="just">
                  <a:tabLst>
                    <a:tab pos="895350" algn="l"/>
                  </a:tabLst>
                </a:pPr>
                <a:r>
                  <a:rPr lang="zh-TW" altLang="en-US" dirty="0"/>
                  <a:t>為了定義二變數的馬哈拉諾畢斯距離，如</a:t>
                </a:r>
                <a:r>
                  <a:rPr lang="en-US" altLang="zh-TW" dirty="0"/>
                  <a:t>(7.26)</a:t>
                </a:r>
                <a:r>
                  <a:rPr lang="zh-TW" altLang="en-US" dirty="0"/>
                  <a:t>式將</a:t>
                </a:r>
                <a14:m>
                  <m:oMath xmlns:m="http://schemas.openxmlformats.org/officeDocument/2006/math">
                    <m:r>
                      <a:rPr lang="en-US" altLang="zh-TW"/>
                      <m:t>𝐷</m:t>
                    </m:r>
                  </m:oMath>
                </a14:m>
                <a:r>
                  <a:rPr lang="zh-TW" altLang="en-US" dirty="0"/>
                  <a:t>的平方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/>
                        </m:ctrlPr>
                      </m:sSupPr>
                      <m:e>
                        <m:r>
                          <a:rPr lang="en-US" altLang="zh-TW"/>
                          <m:t>𝐷</m:t>
                        </m:r>
                      </m:e>
                      <m:sup>
                        <m:r>
                          <a:rPr lang="en-US" altLang="zh-TW"/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適切的變形</a:t>
                </a:r>
                <a:r>
                  <a:rPr lang="zh-TW" altLang="en-US" dirty="0"/>
                  <a:t>。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多變量分析 導論與應用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64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3491880" y="3512817"/>
                <a:ext cx="864660" cy="459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sSupPr>
                        <m:e>
                          <m: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  <m:r>
                        <a:rPr lang="en-US" altLang="zh-TW" sz="2200">
                          <a:latin typeface="微軟正黑體" pitchFamily="34" charset="-120"/>
                          <a:ea typeface="微軟正黑體" pitchFamily="34" charset="-120"/>
                        </a:rPr>
                        <m:t>=</m:t>
                      </m:r>
                    </m:oMath>
                  </m:oMathPara>
                </a14:m>
                <a:endParaRPr lang="en-US" altLang="zh-TW" sz="2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3512817"/>
                <a:ext cx="864660" cy="45999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群組 13"/>
          <p:cNvGrpSpPr/>
          <p:nvPr/>
        </p:nvGrpSpPr>
        <p:grpSpPr>
          <a:xfrm>
            <a:off x="4067944" y="4759027"/>
            <a:ext cx="3852337" cy="1477124"/>
            <a:chOff x="4067944" y="4759027"/>
            <a:chExt cx="3852337" cy="1477124"/>
          </a:xfrm>
        </p:grpSpPr>
        <p:sp>
          <p:nvSpPr>
            <p:cNvPr id="8" name="文字方塊 7"/>
            <p:cNvSpPr txBox="1"/>
            <p:nvPr/>
          </p:nvSpPr>
          <p:spPr>
            <a:xfrm>
              <a:off x="4067944" y="5805264"/>
              <a:ext cx="38523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200" dirty="0" smtClean="0">
                  <a:latin typeface="微軟正黑體" pitchFamily="34" charset="-120"/>
                  <a:ea typeface="微軟正黑體" pitchFamily="34" charset="-120"/>
                </a:rPr>
                <a:t>將</a:t>
              </a:r>
              <a:r>
                <a:rPr lang="zh-TW" altLang="en-US" sz="2200" dirty="0">
                  <a:latin typeface="微軟正黑體" pitchFamily="34" charset="-120"/>
                  <a:ea typeface="微軟正黑體" pitchFamily="34" charset="-120"/>
                </a:rPr>
                <a:t>此</a:t>
              </a:r>
              <a:r>
                <a:rPr lang="zh-TW" altLang="en-US" sz="2200" dirty="0" smtClean="0">
                  <a:latin typeface="微軟正黑體" pitchFamily="34" charset="-120"/>
                  <a:ea typeface="微軟正黑體" pitchFamily="34" charset="-120"/>
                </a:rPr>
                <a:t>改成</a:t>
              </a:r>
              <a:r>
                <a:rPr lang="zh-TW" altLang="en-US" sz="2200" dirty="0">
                  <a:latin typeface="微軟正黑體" pitchFamily="34" charset="-120"/>
                  <a:ea typeface="微軟正黑體" pitchFamily="34" charset="-120"/>
                </a:rPr>
                <a:t>變異數共變異數矩陣</a:t>
              </a: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4759027"/>
              <a:ext cx="276225" cy="110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3936876" y="4759027"/>
            <a:ext cx="1877437" cy="973068"/>
            <a:chOff x="3936876" y="4759027"/>
            <a:chExt cx="1877437" cy="973068"/>
          </a:xfrm>
        </p:grpSpPr>
        <p:sp>
          <p:nvSpPr>
            <p:cNvPr id="7" name="文字方塊 6"/>
            <p:cNvSpPr txBox="1"/>
            <p:nvPr/>
          </p:nvSpPr>
          <p:spPr>
            <a:xfrm>
              <a:off x="3936876" y="5301208"/>
              <a:ext cx="1877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200" dirty="0" smtClean="0">
                  <a:latin typeface="微軟正黑體" pitchFamily="34" charset="-120"/>
                  <a:ea typeface="微軟正黑體" pitchFamily="34" charset="-120"/>
                </a:rPr>
                <a:t>將</a:t>
              </a:r>
              <a:r>
                <a:rPr lang="zh-TW" altLang="en-US" sz="2200" dirty="0">
                  <a:latin typeface="微軟正黑體" pitchFamily="34" charset="-120"/>
                  <a:ea typeface="微軟正黑體" pitchFamily="34" charset="-120"/>
                </a:rPr>
                <a:t>此改成向量</a:t>
              </a: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989" y="4759027"/>
              <a:ext cx="171450" cy="638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6084168" y="4768924"/>
            <a:ext cx="1877437" cy="963171"/>
            <a:chOff x="6300192" y="4768924"/>
            <a:chExt cx="1877437" cy="963171"/>
          </a:xfrm>
        </p:grpSpPr>
        <p:sp>
          <p:nvSpPr>
            <p:cNvPr id="9" name="文字方塊 8"/>
            <p:cNvSpPr txBox="1"/>
            <p:nvPr/>
          </p:nvSpPr>
          <p:spPr>
            <a:xfrm>
              <a:off x="6300192" y="5301208"/>
              <a:ext cx="1877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200" dirty="0" smtClean="0">
                  <a:latin typeface="微軟正黑體" pitchFamily="34" charset="-120"/>
                  <a:ea typeface="微軟正黑體" pitchFamily="34" charset="-120"/>
                </a:rPr>
                <a:t>將</a:t>
              </a:r>
              <a:r>
                <a:rPr lang="zh-TW" altLang="en-US" sz="2200" dirty="0">
                  <a:latin typeface="微軟正黑體" pitchFamily="34" charset="-120"/>
                  <a:ea typeface="微軟正黑體" pitchFamily="34" charset="-120"/>
                </a:rPr>
                <a:t>此改成向量</a:t>
              </a:r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794" y="4768924"/>
              <a:ext cx="171450" cy="638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>
              <a:xfrm>
                <a:off x="4211960" y="3440809"/>
                <a:ext cx="2736304" cy="708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(</m:t>
                      </m:r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𝑋</m:t>
                      </m:r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accPr>
                        <m:e>
                          <m: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  <m:t>𝑋</m:t>
                          </m:r>
                        </m:e>
                      </m:acc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)×</m:t>
                      </m:r>
                      <m:f>
                        <m:fPr>
                          <m:ctrlP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fPr>
                        <m:num>
                          <m: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20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pPr>
                            <m:e>
                              <m:r>
                                <a:rPr lang="en-US" altLang="zh-TW" sz="20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sz="20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×(</m:t>
                      </m:r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𝑋</m:t>
                      </m:r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accPr>
                        <m:e>
                          <m: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  <m:t>𝑋</m:t>
                          </m:r>
                        </m:e>
                      </m:acc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)</m:t>
                      </m:r>
                    </m:oMath>
                  </m:oMathPara>
                </a14:m>
                <a:endParaRPr lang="zh-TW" altLang="en-US" sz="20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3440809"/>
                <a:ext cx="2736304" cy="70827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17"/>
              <p:cNvSpPr txBox="1"/>
              <p:nvPr/>
            </p:nvSpPr>
            <p:spPr>
              <a:xfrm>
                <a:off x="3923928" y="4299965"/>
                <a:ext cx="3600400" cy="497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=(</m:t>
                      </m:r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𝑋</m:t>
                      </m:r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accPr>
                        <m:e>
                          <m: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  <m:t>𝑋</m:t>
                          </m:r>
                        </m:e>
                      </m:acc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)×(</m:t>
                      </m:r>
                      <m:sSup>
                        <m:sSupPr>
                          <m:ctrlP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sz="20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pPr>
                            <m:e>
                              <m:r>
                                <a:rPr lang="en-US" altLang="zh-TW" sz="20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sz="20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  <m:t>)</m:t>
                          </m:r>
                        </m:e>
                        <m:sup>
                          <m: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  <m:t>−1</m:t>
                          </m:r>
                        </m:sup>
                      </m:sSup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×(</m:t>
                      </m:r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𝑋</m:t>
                      </m:r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accPr>
                        <m:e>
                          <m:r>
                            <a:rPr lang="en-US" altLang="zh-TW" sz="2000">
                              <a:latin typeface="微軟正黑體" pitchFamily="34" charset="-120"/>
                              <a:ea typeface="微軟正黑體" pitchFamily="34" charset="-120"/>
                            </a:rPr>
                            <m:t>𝑋</m:t>
                          </m:r>
                        </m:e>
                      </m:acc>
                      <m:r>
                        <a:rPr lang="en-US" altLang="zh-TW" sz="2000">
                          <a:latin typeface="微軟正黑體" pitchFamily="34" charset="-120"/>
                          <a:ea typeface="微軟正黑體" pitchFamily="34" charset="-120"/>
                        </a:rPr>
                        <m:t>)</m:t>
                      </m:r>
                    </m:oMath>
                  </m:oMathPara>
                </a14:m>
                <a:endParaRPr lang="en-US" altLang="zh-TW" sz="20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4299965"/>
                <a:ext cx="3600400" cy="4971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754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857250" algn="just"/>
            <a:r>
              <a:rPr lang="zh-TW" altLang="en-US" dirty="0"/>
              <a:t>因此，二變數時即成為如表</a:t>
            </a:r>
            <a:r>
              <a:rPr lang="en-US" altLang="zh-TW" dirty="0"/>
              <a:t>7-15</a:t>
            </a:r>
            <a:r>
              <a:rPr lang="zh-TW" altLang="en-US" dirty="0"/>
              <a:t>所示</a:t>
            </a:r>
            <a:r>
              <a:rPr lang="zh-TW" altLang="en-US" dirty="0"/>
              <a:t>：</a:t>
            </a:r>
            <a:endParaRPr lang="en-US" altLang="zh-TW" dirty="0"/>
          </a:p>
          <a:p>
            <a:pPr indent="857250" algn="just"/>
            <a:endParaRPr lang="en-US" altLang="zh-TW" dirty="0"/>
          </a:p>
          <a:p>
            <a:pPr indent="857250" algn="just"/>
            <a:endParaRPr lang="en-US" altLang="zh-TW" dirty="0"/>
          </a:p>
          <a:p>
            <a:pPr indent="857250" algn="just"/>
            <a:endParaRPr lang="en-US" altLang="zh-TW" dirty="0"/>
          </a:p>
          <a:p>
            <a:pPr indent="857250" algn="just"/>
            <a:endParaRPr lang="en-US" altLang="zh-TW" dirty="0"/>
          </a:p>
          <a:p>
            <a:pPr indent="857250" algn="just"/>
            <a:r>
              <a:rPr lang="zh-TW" altLang="en-US" dirty="0"/>
              <a:t>就表</a:t>
            </a:r>
            <a:r>
              <a:rPr lang="en-US" altLang="zh-TW" dirty="0"/>
              <a:t>7-13</a:t>
            </a:r>
            <a:r>
              <a:rPr lang="zh-TW" altLang="en-US" dirty="0"/>
              <a:t>的數據，具體地計算一下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65</a:t>
            </a:fld>
            <a:endParaRPr lang="zh-TW" altLang="en-US"/>
          </a:p>
        </p:txBody>
      </p:sp>
      <p:pic>
        <p:nvPicPr>
          <p:cNvPr id="28674" name="Picture 2" descr="C:\Users\Hsuan\Google 雲端硬碟\新頁圖書\5103簡報圖表102.1.18\5103--表\表7-15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5666882" cy="23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60654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1"/>
                <a:ext cx="6264696" cy="604664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altLang="zh-TW" sz="3500" dirty="0">
                    <a:solidFill>
                      <a:schemeClr val="tx2"/>
                    </a:solidFill>
                  </a:rPr>
                  <a:t>(</a:t>
                </a:r>
                <a:r>
                  <a:rPr lang="zh-TW" altLang="en-US" sz="3500" dirty="0">
                    <a:solidFill>
                      <a:schemeClr val="tx2"/>
                    </a:solidFill>
                  </a:rPr>
                  <a:t>一</a:t>
                </a:r>
                <a:r>
                  <a:rPr lang="en-US" altLang="zh-TW" sz="3500" dirty="0">
                    <a:solidFill>
                      <a:schemeClr val="tx2"/>
                    </a:solidFill>
                  </a:rPr>
                  <a:t>)</a:t>
                </a:r>
                <a:r>
                  <a:rPr lang="zh-TW" altLang="en-US" sz="3500" dirty="0">
                    <a:solidFill>
                      <a:schemeClr val="tx2"/>
                    </a:solidFill>
                  </a:rPr>
                  <a:t>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500">
                            <a:solidFill>
                              <a:schemeClr val="tx2"/>
                            </a:solidFill>
                          </a:rPr>
                        </m:ctrlPr>
                      </m:sSubPr>
                      <m:e>
                        <m:r>
                          <a:rPr lang="en-US" altLang="zh-TW" sz="3500">
                            <a:solidFill>
                              <a:schemeClr val="tx2"/>
                            </a:solidFill>
                          </a:rPr>
                          <m:t>𝐺</m:t>
                        </m:r>
                      </m:e>
                      <m:sub>
                        <m:r>
                          <a:rPr lang="en-US" altLang="zh-TW" sz="3500">
                            <a:solidFill>
                              <a:schemeClr val="tx2"/>
                            </a:solidFill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3500" dirty="0">
                    <a:solidFill>
                      <a:schemeClr val="tx2"/>
                    </a:solidFill>
                  </a:rPr>
                  <a:t>的馬哈</a:t>
                </a:r>
                <a:r>
                  <a:rPr lang="zh-TW" altLang="en-US" sz="3500" dirty="0">
                    <a:solidFill>
                      <a:schemeClr val="tx2"/>
                    </a:solidFill>
                  </a:rPr>
                  <a:t>拉諾</a:t>
                </a:r>
                <a:r>
                  <a:rPr lang="zh-TW" altLang="en-US" sz="3500" dirty="0">
                    <a:solidFill>
                      <a:schemeClr val="tx2"/>
                    </a:solidFill>
                  </a:rPr>
                  <a:t>畢斯距離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500">
                            <a:solidFill>
                              <a:schemeClr val="tx2"/>
                            </a:solidFill>
                          </a:rPr>
                        </m:ctrlPr>
                      </m:sSubPr>
                      <m:e>
                        <m:r>
                          <a:rPr lang="en-US" altLang="zh-TW" sz="3500">
                            <a:solidFill>
                              <a:schemeClr val="tx2"/>
                            </a:solidFill>
                          </a:rPr>
                          <m:t>𝐷</m:t>
                        </m:r>
                      </m:e>
                      <m:sub>
                        <m:sSup>
                          <m:sSupPr>
                            <m:ctrlPr>
                              <a:rPr lang="en-US" altLang="zh-TW" sz="3500">
                                <a:solidFill>
                                  <a:schemeClr val="tx2"/>
                                </a:solidFill>
                              </a:rPr>
                            </m:ctrlPr>
                          </m:sSupPr>
                          <m:e>
                            <m:r>
                              <a:rPr lang="en-US" altLang="zh-TW" sz="3500">
                                <a:solidFill>
                                  <a:schemeClr val="tx2"/>
                                </a:solidFill>
                              </a:rPr>
                              <m:t>1</m:t>
                            </m:r>
                          </m:e>
                          <m:sup>
                            <m:r>
                              <a:rPr lang="en-US" altLang="zh-TW" sz="3500">
                                <a:solidFill>
                                  <a:schemeClr val="tx2"/>
                                </a:solidFill>
                              </a:rPr>
                              <m:t>2</m:t>
                            </m:r>
                          </m:sup>
                        </m:sSup>
                      </m:sub>
                    </m:sSub>
                  </m:oMath>
                </a14:m>
                <a:r>
                  <a:rPr lang="zh-TW" altLang="en-US" sz="3500" dirty="0">
                    <a:solidFill>
                      <a:schemeClr val="tx2"/>
                    </a:solidFill>
                  </a:rPr>
                  <a:t>：</a:t>
                </a:r>
                <a:endParaRPr lang="en-US" altLang="zh-TW" sz="3500" dirty="0">
                  <a:solidFill>
                    <a:schemeClr val="tx2"/>
                  </a:solidFill>
                </a:endParaRPr>
              </a:p>
              <a:p>
                <a:endParaRPr lang="en-US" altLang="zh-TW" dirty="0">
                  <a:solidFill>
                    <a:schemeClr val="tx2"/>
                  </a:solidFill>
                </a:endParaRPr>
              </a:p>
              <a:p>
                <a:endParaRPr lang="en-US" altLang="zh-TW" dirty="0" smtClean="0">
                  <a:solidFill>
                    <a:schemeClr val="tx2"/>
                  </a:solidFill>
                </a:endParaRPr>
              </a:p>
              <a:p>
                <a:endParaRPr lang="en-US" altLang="zh-TW" dirty="0" smtClean="0">
                  <a:solidFill>
                    <a:schemeClr val="tx2"/>
                  </a:solidFill>
                </a:endParaRPr>
              </a:p>
              <a:p>
                <a:endParaRPr lang="en-US" altLang="zh-TW" dirty="0">
                  <a:solidFill>
                    <a:schemeClr val="tx2"/>
                  </a:solidFill>
                </a:endParaRPr>
              </a:p>
              <a:p>
                <a:endParaRPr lang="en-US" altLang="zh-TW" dirty="0" smtClean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1"/>
                <a:ext cx="6264696" cy="604664"/>
              </a:xfrm>
              <a:blipFill rotWithShape="1">
                <a:blip r:embed="rId2"/>
                <a:stretch>
                  <a:fillRect l="-2335" t="-20202" b="-141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66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3059832" y="2485392"/>
                <a:ext cx="2680477" cy="73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800" smtClean="0">
                              <a:solidFill>
                                <a:schemeClr val="tx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>
                                      <a:solidFill>
                                        <a:schemeClr val="tx1"/>
                                      </a:solidFill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sz="2800">
                                          <a:solidFill>
                                            <a:schemeClr val="tx1"/>
                                          </a:solidFill>
                                          <a:latin typeface="微軟正黑體" pitchFamily="34" charset="-120"/>
                                          <a:ea typeface="微軟正黑體" pitchFamily="34" charset="-12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800">
                                          <a:solidFill>
                                            <a:schemeClr val="tx1"/>
                                          </a:solidFill>
                                          <a:latin typeface="微軟正黑體" pitchFamily="34" charset="-120"/>
                                          <a:ea typeface="微軟正黑體" pitchFamily="34" charset="-12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800">
                                      <a:solidFill>
                                        <a:schemeClr val="tx1"/>
                                      </a:solidFill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(1)</m:t>
                              </m:r>
                            </m:sup>
                          </m:sSup>
                          <m:r>
                            <a:rPr lang="en-US" altLang="zh-TW" sz="2800">
                              <a:solidFill>
                                <a:schemeClr val="tx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m:t>  </m:t>
                          </m:r>
                          <m:sSup>
                            <m:sSupPr>
                              <m:ctrlP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>
                                      <a:solidFill>
                                        <a:schemeClr val="tx1"/>
                                      </a:solidFill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sz="2800">
                                          <a:solidFill>
                                            <a:schemeClr val="tx1"/>
                                          </a:solidFill>
                                          <a:latin typeface="微軟正黑體" pitchFamily="34" charset="-120"/>
                                          <a:ea typeface="微軟正黑體" pitchFamily="34" charset="-12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800">
                                          <a:solidFill>
                                            <a:schemeClr val="tx1"/>
                                          </a:solidFill>
                                          <a:latin typeface="微軟正黑體" pitchFamily="34" charset="-120"/>
                                          <a:ea typeface="微軟正黑體" pitchFamily="34" charset="-12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800">
                                      <a:solidFill>
                                        <a:schemeClr val="tx1"/>
                                      </a:solidFill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(1)</m:t>
                              </m:r>
                            </m:sup>
                          </m:sSup>
                        </m:e>
                      </m:d>
                      <m:r>
                        <a:rPr lang="en-US" altLang="zh-TW" sz="28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m:t> =</m:t>
                      </m:r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485392"/>
                <a:ext cx="2680477" cy="73776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3059832" y="3645024"/>
                <a:ext cx="3028842" cy="1098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800" smtClean="0">
                              <a:solidFill>
                                <a:schemeClr val="tx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(1)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1</m:t>
                                        </m:r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(1)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1</m:t>
                                        </m:r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(1)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(1)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altLang="zh-TW" sz="28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m:t>=</m:t>
                      </m:r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645024"/>
                <a:ext cx="3028842" cy="1098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/>
              <p:cNvSpPr txBox="1"/>
              <p:nvPr/>
            </p:nvSpPr>
            <p:spPr>
              <a:xfrm>
                <a:off x="5474611" y="2617748"/>
                <a:ext cx="25537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800" smtClean="0">
                              <a:solidFill>
                                <a:schemeClr val="tx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r>
                            <a:rPr lang="en-US" altLang="zh-TW" sz="2800">
                              <a:solidFill>
                                <a:schemeClr val="tx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m:t>3.371   3.629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611" y="2617748"/>
                <a:ext cx="2553773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/>
              <p:cNvSpPr txBox="1"/>
              <p:nvPr/>
            </p:nvSpPr>
            <p:spPr>
              <a:xfrm>
                <a:off x="5850545" y="3789040"/>
                <a:ext cx="3168816" cy="810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800" smtClean="0">
                              <a:solidFill>
                                <a:schemeClr val="tx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800">
                                    <a:solidFill>
                                      <a:schemeClr val="tx1"/>
                                    </a:solidFill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0</m:t>
                                </m:r>
                                <m:r>
                                  <a:rPr lang="en-US" altLang="zh-TW" sz="2800">
                                    <a:solidFill>
                                      <a:schemeClr val="tx1"/>
                                    </a:solidFill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.439</m:t>
                                </m:r>
                              </m:e>
                              <m:e>
                                <m:r>
                                  <a:rPr lang="en-US" altLang="zh-TW" sz="2800">
                                    <a:solidFill>
                                      <a:schemeClr val="tx1"/>
                                    </a:solidFill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−0.021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800">
                                    <a:solidFill>
                                      <a:schemeClr val="tx1"/>
                                    </a:solidFill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−0.021</m:t>
                                </m:r>
                              </m:e>
                              <m:e>
                                <m:r>
                                  <a:rPr lang="en-US" altLang="zh-TW" sz="2800">
                                    <a:solidFill>
                                      <a:schemeClr val="tx1"/>
                                    </a:solidFill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0.696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45" y="3789040"/>
                <a:ext cx="3168816" cy="8107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557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2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67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2756338" y="3385473"/>
                <a:ext cx="990206" cy="459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bPr>
                            <m:e>
                              <m: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  <m:r>
                        <a:rPr lang="en-US" altLang="zh-TW" sz="2200">
                          <a:latin typeface="微軟正黑體" pitchFamily="34" charset="-120"/>
                          <a:ea typeface="微軟正黑體" pitchFamily="34" charset="-120"/>
                        </a:rPr>
                        <m:t>=</m:t>
                      </m:r>
                    </m:oMath>
                  </m:oMathPara>
                </a14:m>
                <a:endParaRPr lang="zh-TW" altLang="en-US" sz="2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338" y="3385473"/>
                <a:ext cx="990206" cy="459998"/>
              </a:xfrm>
              <a:prstGeom prst="rect">
                <a:avLst/>
              </a:prstGeom>
              <a:blipFill rotWithShape="1">
                <a:blip r:embed="rId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3563888" y="3745513"/>
                <a:ext cx="4634666" cy="763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200"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</m:t>
                                    </m:r>
                                    <m: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.439</m:t>
                                    </m:r>
                                  </m:e>
                                  <m:e>
                                    <m: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−0.021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−0.021</m:t>
                                    </m:r>
                                  </m:e>
                                  <m:e>
                                    <m: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0.696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  <m:t>−1</m:t>
                          </m:r>
                        </m:sup>
                      </m:sSup>
                      <m:r>
                        <a:rPr lang="en-US" altLang="zh-TW" sz="2200">
                          <a:latin typeface="微軟正黑體" pitchFamily="34" charset="-120"/>
                          <a:ea typeface="微軟正黑體" pitchFamily="34" charset="-12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sz="22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−</m:t>
                                </m:r>
                                <m:r>
                                  <a:rPr lang="en-US" altLang="zh-TW" sz="22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3.371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2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TW" sz="22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−3.629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3745513"/>
                <a:ext cx="4634666" cy="7636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/>
              <p:cNvSpPr txBox="1"/>
              <p:nvPr/>
            </p:nvSpPr>
            <p:spPr>
              <a:xfrm>
                <a:off x="2642592" y="2348880"/>
                <a:ext cx="613391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000" dirty="0">
                    <a:latin typeface="微軟正黑體" pitchFamily="34" charset="-120"/>
                    <a:ea typeface="微軟正黑體" pitchFamily="34" charset="-120"/>
                  </a:rPr>
                  <a:t>因此，群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sz="3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3000" dirty="0">
                    <a:latin typeface="微軟正黑體" pitchFamily="34" charset="-120"/>
                    <a:ea typeface="微軟正黑體" pitchFamily="34" charset="-120"/>
                  </a:rPr>
                  <a:t>的馬哈拉諾畢斯距離為</a:t>
                </a:r>
                <a:r>
                  <a:rPr lang="zh-TW" altLang="en-US" sz="3000" dirty="0" smtClean="0">
                    <a:latin typeface="微軟正黑體" pitchFamily="34" charset="-120"/>
                    <a:ea typeface="微軟正黑體" pitchFamily="34" charset="-120"/>
                  </a:rPr>
                  <a:t>：</a:t>
                </a:r>
                <a:endParaRPr lang="en-US" altLang="zh-TW" sz="30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592" y="2348880"/>
                <a:ext cx="6133918" cy="553998"/>
              </a:xfrm>
              <a:prstGeom prst="rect">
                <a:avLst/>
              </a:prstGeom>
              <a:blipFill rotWithShape="1">
                <a:blip r:embed="rId4"/>
                <a:stretch>
                  <a:fillRect l="-2284" t="-14286" r="-8441" b="-32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"/>
              <p:cNvSpPr txBox="1"/>
              <p:nvPr/>
            </p:nvSpPr>
            <p:spPr>
              <a:xfrm>
                <a:off x="3514556" y="3386634"/>
                <a:ext cx="36497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bPr>
                            <m:e>
                              <m: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  <m:t>−3.371    </m:t>
                          </m:r>
                          <m:sSub>
                            <m:sSubPr>
                              <m:ctrlP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bPr>
                            <m:e>
                              <m: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2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200">
                              <a:latin typeface="微軟正黑體" pitchFamily="34" charset="-120"/>
                              <a:ea typeface="微軟正黑體" pitchFamily="34" charset="-120"/>
                            </a:rPr>
                            <m:t>−3.629</m:t>
                          </m:r>
                        </m:e>
                      </m:d>
                      <m:r>
                        <a:rPr lang="en-US" altLang="zh-TW" sz="2200">
                          <a:latin typeface="微軟正黑體" pitchFamily="34" charset="-120"/>
                          <a:ea typeface="微軟正黑體" pitchFamily="34" charset="-120"/>
                        </a:rPr>
                        <m:t>×</m:t>
                      </m:r>
                    </m:oMath>
                  </m:oMathPara>
                </a14:m>
                <a:endParaRPr lang="zh-TW" altLang="en-US" sz="2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556" y="3386634"/>
                <a:ext cx="3649732" cy="430887"/>
              </a:xfrm>
              <a:prstGeom prst="rect">
                <a:avLst/>
              </a:prstGeom>
              <a:blipFill rotWithShape="1"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25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此處</a:t>
            </a:r>
            <a:r>
              <a:rPr lang="zh-TW" altLang="en-US" dirty="0"/>
              <a:t>代入逆矩陣時如下表示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419872" y="3717032"/>
                <a:ext cx="2802177" cy="723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2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2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2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2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.439</m:t>
                                    </m:r>
                                  </m:e>
                                  <m:e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−0.021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−0.021</m:t>
                                    </m:r>
                                  </m:e>
                                  <m:e>
                                    <m:r>
                                      <a:rPr lang="en-US" altLang="zh-TW" sz="2200" b="0" i="1" smtClean="0">
                                        <a:latin typeface="Cambria Math"/>
                                      </a:rPr>
                                      <m:t>0.696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sz="22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3717032"/>
                <a:ext cx="2802177" cy="72301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997320" y="3773341"/>
                <a:ext cx="2391104" cy="663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2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altLang="zh-TW" sz="2200" b="0" i="1" smtClean="0">
                                    <a:latin typeface="Cambria Math"/>
                                  </a:rPr>
                                  <m:t>.625</m:t>
                                </m:r>
                              </m:e>
                              <m:e>
                                <m:r>
                                  <a:rPr lang="en-US" altLang="zh-TW" sz="2200" b="0" i="1" smtClean="0">
                                    <a:latin typeface="Cambria Math"/>
                                  </a:rPr>
                                  <m:t>0.758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200" b="0" i="1" smtClean="0">
                                    <a:latin typeface="Cambria Math"/>
                                  </a:rPr>
                                  <m:t>0.758</m:t>
                                </m:r>
                              </m:e>
                              <m:e>
                                <m:r>
                                  <a:rPr lang="en-US" altLang="zh-TW" sz="2200" b="0" i="1" smtClean="0">
                                    <a:latin typeface="Cambria Math"/>
                                  </a:rPr>
                                  <m:t>1.656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320" y="3773341"/>
                <a:ext cx="2391104" cy="66377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26700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得出</a:t>
            </a:r>
            <a:r>
              <a:rPr lang="zh-TW" altLang="en-US" dirty="0"/>
              <a:t>結果為：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69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569463" y="3216104"/>
                <a:ext cx="6309163" cy="551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2.7−2.063   3.1−2.513</m:t>
                          </m:r>
                        </m:e>
                      </m:d>
                      <m:r>
                        <a:rPr lang="en-US" altLang="zh-TW" sz="1600" dirty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altLang="zh-TW" sz="1600" i="1" dirty="0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60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1600" i="1" dirty="0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1600" b="0" i="1" dirty="0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  <m:r>
                                      <a:rPr lang="en-US" altLang="zh-TW" sz="1600" b="0" i="1" dirty="0" smtClean="0">
                                        <a:latin typeface="Cambria Math"/>
                                        <a:ea typeface="Cambria Math"/>
                                      </a:rPr>
                                      <m:t>.328</m:t>
                                    </m:r>
                                  </m:e>
                                  <m:e>
                                    <m:r>
                                      <a:rPr lang="en-US" altLang="zh-TW" sz="1600" b="0" i="1" dirty="0" smtClean="0">
                                        <a:latin typeface="Cambria Math"/>
                                        <a:ea typeface="Cambria Math"/>
                                      </a:rPr>
                                      <m:t>0.019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1600" b="0" i="1" dirty="0" smtClean="0">
                                        <a:latin typeface="Cambria Math"/>
                                        <a:ea typeface="Cambria Math"/>
                                      </a:rPr>
                                      <m:t>0.019</m:t>
                                    </m:r>
                                  </m:e>
                                  <m:e>
                                    <m:r>
                                      <a:rPr lang="en-US" altLang="zh-TW" sz="1600" b="0" i="1" dirty="0" smtClean="0">
                                        <a:latin typeface="Cambria Math"/>
                                        <a:ea typeface="Cambria Math"/>
                                      </a:rPr>
                                      <m:t>0.484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sz="1600" b="0" i="1" dirty="0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en-US" altLang="zh-TW" sz="1600" i="1" dirty="0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60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60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600" b="0" i="1" dirty="0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  <m:r>
                                  <a:rPr lang="en-US" altLang="zh-TW" sz="1600" b="0" i="1" dirty="0" smtClean="0">
                                    <a:latin typeface="Cambria Math"/>
                                    <a:ea typeface="Cambria Math"/>
                                  </a:rPr>
                                  <m:t>.7−2.063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600" b="0" i="1" dirty="0" smtClean="0">
                                    <a:latin typeface="Cambria Math"/>
                                    <a:ea typeface="Cambria Math"/>
                                  </a:rPr>
                                  <m:t>3.1−2.513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463" y="3216104"/>
                <a:ext cx="6309163" cy="55104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929503" y="4064564"/>
                <a:ext cx="6034985" cy="507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2.7−2.063   3.1−2.513</m:t>
                          </m:r>
                        </m:e>
                      </m:d>
                      <m:r>
                        <a:rPr lang="en-US" altLang="zh-TW" sz="160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600" i="1" smtClean="0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600" b="0" i="1" smtClean="0">
                                    <a:latin typeface="Cambria Math"/>
                                    <a:ea typeface="Cambria Math"/>
                                  </a:rPr>
                                  <m:t>3</m:t>
                                </m:r>
                                <m:r>
                                  <a:rPr lang="en-US" altLang="zh-TW" sz="1600" b="0" i="1" smtClean="0">
                                    <a:latin typeface="Cambria Math"/>
                                    <a:ea typeface="Cambria Math"/>
                                  </a:rPr>
                                  <m:t>.056</m:t>
                                </m:r>
                              </m:e>
                              <m:e>
                                <m:r>
                                  <a:rPr lang="en-US" altLang="zh-TW" sz="1600" b="0" i="1" smtClean="0">
                                    <a:latin typeface="Cambria Math"/>
                                    <a:ea typeface="Cambria Math"/>
                                  </a:rPr>
                                  <m:t>−0.120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600" b="0" i="1" smtClean="0">
                                    <a:latin typeface="Cambria Math"/>
                                    <a:ea typeface="Cambria Math"/>
                                  </a:rPr>
                                  <m:t>−0.120</m:t>
                                </m:r>
                              </m:e>
                              <m:e>
                                <m:r>
                                  <a:rPr lang="en-US" altLang="zh-TW" sz="1600" b="0" i="1" smtClean="0">
                                    <a:latin typeface="Cambria Math"/>
                                    <a:ea typeface="Cambria Math"/>
                                  </a:rPr>
                                  <m:t>2.071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60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6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600" i="1" smtClean="0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6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  <m:r>
                                  <a:rPr lang="en-US" altLang="zh-TW" sz="1600" b="0" i="1" smtClean="0">
                                    <a:latin typeface="Cambria Math"/>
                                    <a:ea typeface="Cambria Math"/>
                                  </a:rPr>
                                  <m:t>.7−2.063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600" b="0" i="1" smtClean="0">
                                    <a:latin typeface="Cambria Math"/>
                                    <a:ea typeface="Cambria Math"/>
                                  </a:rPr>
                                  <m:t>3.1−2.513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503" y="4064564"/>
                <a:ext cx="6034985" cy="507960"/>
              </a:xfrm>
              <a:prstGeom prst="rect">
                <a:avLst/>
              </a:prstGeom>
              <a:blipFill rotWithShape="1">
                <a:blip r:embed="rId3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002427" y="4729433"/>
                <a:ext cx="938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=1.867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427" y="4729433"/>
                <a:ext cx="938975" cy="3385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24517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7.2.2 </a:t>
            </a:r>
            <a:r>
              <a:rPr lang="zh-TW" altLang="en-US" dirty="0"/>
              <a:t>畫出境</a:t>
            </a:r>
            <a:r>
              <a:rPr lang="zh-TW" altLang="en-US" dirty="0" smtClean="0"/>
              <a:t>界線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800100" algn="just"/>
            <a:r>
              <a:rPr lang="zh-TW" altLang="en-US" dirty="0"/>
              <a:t>圖</a:t>
            </a:r>
            <a:r>
              <a:rPr lang="en-US" altLang="zh-TW" dirty="0"/>
              <a:t>7-4</a:t>
            </a:r>
            <a:r>
              <a:rPr lang="zh-TW" altLang="en-US" dirty="0"/>
              <a:t>所示，以一條直線分割兩個群體並且觀察之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30621" y="580526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7-4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以直線切割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平面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C:\Users\Hsuan\Google 雲端硬碟\新頁圖書\5103簡報圖表102.1.18\5103--圖\7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24" y="2965594"/>
            <a:ext cx="4507111" cy="26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05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1"/>
                <a:ext cx="6264696" cy="1324744"/>
              </a:xfrm>
            </p:spPr>
            <p:txBody>
              <a:bodyPr>
                <a:normAutofit fontScale="92500"/>
              </a:bodyPr>
              <a:lstStyle/>
              <a:p>
                <a:endParaRPr lang="en-US" altLang="zh-TW" dirty="0" smtClean="0">
                  <a:solidFill>
                    <a:schemeClr val="tx2"/>
                  </a:solidFill>
                </a:endParaRPr>
              </a:p>
              <a:p>
                <a:r>
                  <a:rPr lang="en-US" altLang="zh-TW" dirty="0" smtClean="0">
                    <a:solidFill>
                      <a:schemeClr val="tx2"/>
                    </a:solidFill>
                  </a:rPr>
                  <a:t>(</a:t>
                </a:r>
                <a:r>
                  <a:rPr lang="zh-TW" altLang="en-US" dirty="0">
                    <a:solidFill>
                      <a:schemeClr val="tx2"/>
                    </a:solidFill>
                  </a:rPr>
                  <a:t>二</a:t>
                </a:r>
                <a:r>
                  <a:rPr lang="en-US" altLang="zh-TW" dirty="0">
                    <a:solidFill>
                      <a:schemeClr val="tx2"/>
                    </a:solidFill>
                  </a:rPr>
                  <a:t>)</a:t>
                </a:r>
                <a:r>
                  <a:rPr lang="zh-TW" altLang="en-US" dirty="0">
                    <a:solidFill>
                      <a:schemeClr val="tx2"/>
                    </a:solidFill>
                  </a:rPr>
                  <a:t>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2"/>
                    </a:solidFill>
                  </a:rPr>
                  <a:t>的馬哈拉諾畢斯距離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𝐷</m:t>
                        </m:r>
                      </m:e>
                      <m:sub>
                        <m:sSup>
                          <m:sSupPr>
                            <m:ctrlPr>
                              <a:rPr lang="en-US" altLang="zh-TW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2"/>
                    </a:solidFill>
                  </a:rPr>
                  <a:t>：</a:t>
                </a:r>
                <a:endParaRPr lang="en-US" altLang="zh-TW" dirty="0">
                  <a:solidFill>
                    <a:schemeClr val="tx2"/>
                  </a:solidFill>
                </a:endParaRPr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1"/>
                <a:ext cx="6264696" cy="1324744"/>
              </a:xfrm>
              <a:blipFill rotWithShape="1">
                <a:blip r:embed="rId2"/>
                <a:stretch>
                  <a:fillRect l="-23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70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3203848" y="3194624"/>
                <a:ext cx="2593659" cy="591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800">
                              <a:solidFill>
                                <a:schemeClr val="tx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>
                                      <a:solidFill>
                                        <a:schemeClr val="tx1"/>
                                      </a:solidFill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sz="2800">
                                          <a:solidFill>
                                            <a:schemeClr val="tx1"/>
                                          </a:solidFill>
                                          <a:latin typeface="微軟正黑體" pitchFamily="34" charset="-120"/>
                                          <a:ea typeface="微軟正黑體" pitchFamily="34" charset="-12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800">
                                          <a:solidFill>
                                            <a:schemeClr val="tx1"/>
                                          </a:solidFill>
                                          <a:latin typeface="微軟正黑體" pitchFamily="34" charset="-120"/>
                                          <a:ea typeface="微軟正黑體" pitchFamily="34" charset="-12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800">
                                      <a:solidFill>
                                        <a:schemeClr val="tx1"/>
                                      </a:solidFill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(2)</m:t>
                              </m:r>
                            </m:sup>
                          </m:sSup>
                          <m:r>
                            <a:rPr lang="en-US" altLang="zh-TW" sz="2800">
                              <a:solidFill>
                                <a:schemeClr val="tx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m:t>  </m:t>
                          </m:r>
                          <m:sSup>
                            <m:sSupPr>
                              <m:ctrlP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>
                                      <a:solidFill>
                                        <a:schemeClr val="tx1"/>
                                      </a:solidFill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sz="2800">
                                          <a:solidFill>
                                            <a:schemeClr val="tx1"/>
                                          </a:solidFill>
                                          <a:latin typeface="微軟正黑體" pitchFamily="34" charset="-120"/>
                                          <a:ea typeface="微軟正黑體" pitchFamily="34" charset="-12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800">
                                          <a:solidFill>
                                            <a:schemeClr val="tx1"/>
                                          </a:solidFill>
                                          <a:latin typeface="微軟正黑體" pitchFamily="34" charset="-120"/>
                                          <a:ea typeface="微軟正黑體" pitchFamily="34" charset="-12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800">
                                      <a:solidFill>
                                        <a:schemeClr val="tx1"/>
                                      </a:solidFill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(2)</m:t>
                              </m:r>
                            </m:sup>
                          </m:sSup>
                        </m:e>
                      </m:d>
                      <m:r>
                        <a:rPr lang="en-US" altLang="zh-TW" sz="28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m:t>=</m:t>
                      </m:r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3194624"/>
                <a:ext cx="2593659" cy="5919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3237696" y="4077072"/>
                <a:ext cx="2977546" cy="1051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800" smtClean="0">
                              <a:solidFill>
                                <a:schemeClr val="tx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800">
                                  <a:solidFill>
                                    <a:schemeClr val="tx1"/>
                                  </a:solidFill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(2)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1</m:t>
                                        </m:r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(2)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1</m:t>
                                        </m:r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(2)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altLang="zh-TW" sz="2800">
                                            <a:solidFill>
                                              <a:schemeClr val="tx1"/>
                                            </a:solidFill>
                                            <a:latin typeface="微軟正黑體" pitchFamily="34" charset="-120"/>
                                            <a:ea typeface="微軟正黑體" pitchFamily="34" charset="-12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altLang="zh-TW" sz="2800">
                                        <a:solidFill>
                                          <a:schemeClr val="tx1"/>
                                        </a:solidFill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(2)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altLang="zh-TW" sz="28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m:t>=</m:t>
                      </m:r>
                    </m:oMath>
                  </m:oMathPara>
                </a14:m>
                <a:endParaRPr lang="zh-TW" altLang="en-US" sz="2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696" y="4077072"/>
                <a:ext cx="2977546" cy="10511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/>
              <p:cNvSpPr txBox="1"/>
              <p:nvPr/>
            </p:nvSpPr>
            <p:spPr>
              <a:xfrm>
                <a:off x="5508104" y="3212976"/>
                <a:ext cx="2532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8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r>
                            <a:rPr lang="en-US" altLang="zh-TW" sz="2800">
                              <a:latin typeface="微軟正黑體" pitchFamily="34" charset="-120"/>
                              <a:ea typeface="微軟正黑體" pitchFamily="34" charset="-120"/>
                            </a:rPr>
                            <m:t>2.063   2.513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3212976"/>
                <a:ext cx="2532374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/>
              <p:cNvSpPr txBox="1"/>
              <p:nvPr/>
            </p:nvSpPr>
            <p:spPr>
              <a:xfrm>
                <a:off x="5797507" y="4197264"/>
                <a:ext cx="3024336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8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8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8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0</m:t>
                                </m:r>
                                <m:r>
                                  <a:rPr lang="en-US" altLang="zh-TW" sz="28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.328</m:t>
                                </m:r>
                              </m:e>
                              <m:e>
                                <m:r>
                                  <a:rPr lang="en-US" altLang="zh-TW" sz="28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0.019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8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0.019</m:t>
                                </m:r>
                              </m:e>
                              <m:e>
                                <m:r>
                                  <a:rPr lang="en-US" altLang="zh-TW" sz="28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0.484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507" y="4197264"/>
                <a:ext cx="3024336" cy="8107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56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2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indent="800100" algn="just"/>
                <a:r>
                  <a:rPr lang="zh-TW" altLang="en-US" dirty="0"/>
                  <a:t>因此，群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的馬哈拉諾畢斯距離為</a:t>
                </a:r>
                <a:r>
                  <a:rPr lang="zh-TW" altLang="en-US" dirty="0"/>
                  <a:t>：</a:t>
                </a:r>
                <a:endParaRPr lang="en-US" altLang="zh-TW" dirty="0"/>
              </a:p>
              <a:p>
                <a:pPr indent="800100" algn="just"/>
                <a:endParaRPr lang="en-US" altLang="zh-TW" dirty="0"/>
              </a:p>
              <a:p>
                <a:pPr indent="800100" algn="just"/>
                <a:endParaRPr lang="en-US" altLang="zh-TW" dirty="0" smtClean="0"/>
              </a:p>
              <a:p>
                <a:pPr indent="800100" algn="just"/>
                <a:endParaRPr lang="en-US" altLang="zh-TW" dirty="0"/>
              </a:p>
              <a:p>
                <a:pPr indent="800100" algn="just"/>
                <a:r>
                  <a:rPr lang="zh-TW" altLang="en-US" dirty="0"/>
                  <a:t>此處代入逆矩陣時：</a:t>
                </a:r>
                <a:endParaRPr lang="en-US" altLang="zh-TW" dirty="0"/>
              </a:p>
              <a:p>
                <a:pPr indent="800100" algn="just"/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多變量分析 導論與應用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71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2570236" y="2852936"/>
                <a:ext cx="1065099" cy="493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bPr>
                            <m:e>
                              <m: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  <m:r>
                        <a:rPr lang="en-US" altLang="zh-TW" sz="2400">
                          <a:latin typeface="微軟正黑體" pitchFamily="34" charset="-120"/>
                          <a:ea typeface="微軟正黑體" pitchFamily="34" charset="-120"/>
                        </a:rPr>
                        <m:t>=</m:t>
                      </m:r>
                    </m:oMath>
                  </m:oMathPara>
                </a14:m>
                <a:endParaRPr lang="zh-TW" altLang="en-US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236" y="2852936"/>
                <a:ext cx="1065099" cy="4932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4236525" y="3320712"/>
                <a:ext cx="4583947" cy="82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400"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</m:t>
                                    </m:r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.328</m:t>
                                    </m:r>
                                  </m:e>
                                  <m:e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0.019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0.019</m:t>
                                    </m:r>
                                  </m:e>
                                  <m:e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0.484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  <m:t>−1</m:t>
                          </m:r>
                        </m:sup>
                      </m:sSup>
                      <m:r>
                        <a:rPr lang="en-US" altLang="zh-TW" sz="2400">
                          <a:latin typeface="微軟正黑體" pitchFamily="34" charset="-120"/>
                          <a:ea typeface="微軟正黑體" pitchFamily="34" charset="-12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sz="24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−</m:t>
                                </m:r>
                                <m:r>
                                  <a:rPr lang="en-US" altLang="zh-TW" sz="24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2.063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TW" sz="24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−2.513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525" y="3320712"/>
                <a:ext cx="4583947" cy="8283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/>
              <p:cNvSpPr txBox="1"/>
              <p:nvPr/>
            </p:nvSpPr>
            <p:spPr>
              <a:xfrm>
                <a:off x="3310651" y="5222863"/>
                <a:ext cx="2899383" cy="790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400">
                                      <a:latin typeface="微軟正黑體" pitchFamily="34" charset="-120"/>
                                      <a:ea typeface="微軟正黑體" pitchFamily="34" charset="-12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</m:t>
                                    </m:r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.328</m:t>
                                    </m:r>
                                  </m:e>
                                  <m:e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0.019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0.019</m:t>
                                    </m:r>
                                  </m:e>
                                  <m:e>
                                    <m:r>
                                      <a:rPr lang="en-US" altLang="zh-TW" sz="2400">
                                        <a:latin typeface="微軟正黑體" pitchFamily="34" charset="-120"/>
                                        <a:ea typeface="微軟正黑體" pitchFamily="34" charset="-120"/>
                                      </a:rPr>
                                      <m:t>0.484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  <m:t>−1</m:t>
                          </m:r>
                        </m:sup>
                      </m:sSup>
                      <m:r>
                        <a:rPr lang="en-US" altLang="zh-TW" sz="2400">
                          <a:latin typeface="微軟正黑體" pitchFamily="34" charset="-120"/>
                          <a:ea typeface="微軟正黑體" pitchFamily="34" charset="-120"/>
                        </a:rPr>
                        <m:t>=</m:t>
                      </m:r>
                    </m:oMath>
                  </m:oMathPara>
                </a14:m>
                <a:endParaRPr lang="zh-TW" altLang="en-US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51" y="5222863"/>
                <a:ext cx="2899383" cy="79053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/>
              <p:cNvSpPr txBox="1"/>
              <p:nvPr/>
            </p:nvSpPr>
            <p:spPr>
              <a:xfrm>
                <a:off x="3347864" y="2852936"/>
                <a:ext cx="38251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bPr>
                            <m:e>
                              <m: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  <m:t>−2.063   </m:t>
                          </m:r>
                          <m:sSub>
                            <m:sSubPr>
                              <m:ctrlP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sSubPr>
                            <m:e>
                              <m: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  <m:t>−2.513</m:t>
                          </m:r>
                        </m:e>
                      </m:d>
                      <m:r>
                        <a:rPr lang="en-US" altLang="zh-TW" sz="2400">
                          <a:latin typeface="微軟正黑體" pitchFamily="34" charset="-120"/>
                          <a:ea typeface="微軟正黑體" pitchFamily="34" charset="-120"/>
                        </a:rPr>
                        <m:t>×</m:t>
                      </m:r>
                    </m:oMath>
                  </m:oMathPara>
                </a14:m>
                <a:endParaRPr lang="zh-TW" altLang="en-US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852936"/>
                <a:ext cx="3825150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9"/>
              <p:cNvSpPr txBox="1"/>
              <p:nvPr/>
            </p:nvSpPr>
            <p:spPr>
              <a:xfrm>
                <a:off x="6079805" y="5305643"/>
                <a:ext cx="2308619" cy="715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>
                              <a:latin typeface="微軟正黑體" pitchFamily="34" charset="-120"/>
                              <a:ea typeface="微軟正黑體" pitchFamily="34" charset="-12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>
                                  <a:latin typeface="微軟正黑體" pitchFamily="34" charset="-120"/>
                                  <a:ea typeface="微軟正黑體" pitchFamily="34" charset="-12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4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3</m:t>
                                </m:r>
                                <m:r>
                                  <a:rPr lang="en-US" altLang="zh-TW" sz="24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.056</m:t>
                                </m:r>
                              </m:e>
                              <m:e>
                                <m:r>
                                  <a:rPr lang="en-US" altLang="zh-TW" sz="24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−0.120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−0.120</m:t>
                                </m:r>
                              </m:e>
                              <m:e>
                                <m:r>
                                  <a:rPr lang="en-US" altLang="zh-TW" sz="2400">
                                    <a:latin typeface="微軟正黑體" pitchFamily="34" charset="-120"/>
                                    <a:ea typeface="微軟正黑體" pitchFamily="34" charset="-120"/>
                                  </a:rPr>
                                  <m:t>2.071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805" y="5305643"/>
                <a:ext cx="2308619" cy="715645"/>
              </a:xfrm>
              <a:prstGeom prst="rect">
                <a:avLst/>
              </a:prstGeom>
              <a:blipFill rotWithShape="1">
                <a:blip r:embed="rId7"/>
                <a:stretch>
                  <a:fillRect r="-92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99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  <p:bldP spid="9" grpId="0"/>
      <p:bldP spid="2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得出</a:t>
            </a:r>
            <a:r>
              <a:rPr lang="zh-TW" altLang="en-US" dirty="0"/>
              <a:t>結果為：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542390" y="2927114"/>
                <a:ext cx="3934154" cy="418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00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/>
                            </a:rPr>
                            <m:t>−2.063   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/>
                            </a:rPr>
                            <m:t>−2.513</m:t>
                          </m:r>
                        </m:e>
                      </m:d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390" y="2927114"/>
                <a:ext cx="3934154" cy="41864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860032" y="3489771"/>
                <a:ext cx="3998980" cy="668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000" i="1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en-US" altLang="zh-TW" sz="2000" i="1">
                                    <a:latin typeface="Cambria Math"/>
                                  </a:rPr>
                                  <m:t>.056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/>
                                  </a:rPr>
                                  <m:t>−0.120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/>
                                  </a:rPr>
                                  <m:t>−0.120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/>
                                  </a:rPr>
                                  <m:t>2.071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sz="2000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US" altLang="zh-TW" sz="2000" i="1">
                                    <a:latin typeface="Cambria Math"/>
                                    <a:ea typeface="Cambria Math"/>
                                  </a:rPr>
                                  <m:t>2.063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TW" sz="2000" i="1">
                                    <a:latin typeface="Cambria Math"/>
                                    <a:ea typeface="Cambria Math"/>
                                  </a:rPr>
                                  <m:t>−2.513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3489771"/>
                <a:ext cx="3998980" cy="6684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312287" y="4365104"/>
                <a:ext cx="6940233" cy="3471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=3.056</m:t>
                      </m:r>
                      <m:sSup>
                        <m:sSupPr>
                          <m:ctrlPr>
                            <a:rPr lang="en-US" altLang="zh-TW" sz="1600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TW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6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600" b="0" i="1" smtClean="0">
                          <a:latin typeface="Cambria Math"/>
                        </a:rPr>
                        <m:t>+2.071</m:t>
                      </m:r>
                      <m:sSup>
                        <m:sSupPr>
                          <m:ctrlPr>
                            <a:rPr lang="en-US" altLang="zh-TW" sz="16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TW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6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600" b="0" i="1" smtClean="0">
                          <a:latin typeface="Cambria Math"/>
                        </a:rPr>
                        <m:t>+2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−0.120</m:t>
                          </m:r>
                        </m:e>
                      </m:d>
                      <m:sSub>
                        <m:sSubPr>
                          <m:ctrlP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−12.200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−9.913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+24.893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87" y="4365104"/>
                <a:ext cx="6940233" cy="3471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87988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/>
            <a:r>
              <a:rPr lang="zh-TW" altLang="en-US" dirty="0"/>
              <a:t>試著計算各受試者的馬哈拉諾畢斯距離吧</a:t>
            </a:r>
            <a:r>
              <a:rPr lang="en-US" altLang="zh-TW" dirty="0" smtClean="0"/>
              <a:t>!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73</a:t>
            </a:fld>
            <a:endParaRPr lang="zh-TW" altLang="en-US"/>
          </a:p>
        </p:txBody>
      </p:sp>
      <p:pic>
        <p:nvPicPr>
          <p:cNvPr id="29699" name="Picture 3" descr="C:\Users\Hsuan\Google 雲端硬碟\新頁圖書\5103簡報圖表102.1.18\5103--表\表7-16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3096344" cy="404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289224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74</a:t>
            </a:fld>
            <a:endParaRPr lang="zh-TW" altLang="en-US"/>
          </a:p>
        </p:txBody>
      </p:sp>
      <p:pic>
        <p:nvPicPr>
          <p:cNvPr id="6" name="Picture 2" descr="C:\Users\Hsuan\Google 雲端硬碟\新頁圖書\5103簡報圖表102.1.18\5103--表\表7-17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3908534" cy="48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400" dirty="0"/>
              <a:t>7.8 </a:t>
            </a:r>
            <a:r>
              <a:rPr lang="zh-TW" altLang="en-US" sz="3400" dirty="0"/>
              <a:t>二變數的馬哈拉諾畢斯</a:t>
            </a:r>
            <a:r>
              <a:rPr lang="zh-TW" altLang="en-US" sz="3400" dirty="0" smtClean="0"/>
              <a:t>距離</a:t>
            </a:r>
            <a:endParaRPr lang="zh-TW" altLang="en-US" sz="3400" dirty="0"/>
          </a:p>
        </p:txBody>
      </p:sp>
    </p:spTree>
    <p:extLst>
      <p:ext uri="{BB962C8B-B14F-4D97-AF65-F5344CB8AC3E}">
        <p14:creationId xmlns:p14="http://schemas.microsoft.com/office/powerpoint/2010/main" val="195430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pPr marL="1257300" indent="-1257300"/>
            <a:r>
              <a:rPr lang="en-US" altLang="zh-TW" sz="3600" dirty="0"/>
              <a:t>7.9 </a:t>
            </a:r>
            <a:r>
              <a:rPr lang="zh-TW" altLang="en-US" sz="3600" dirty="0"/>
              <a:t>依馬哈拉諾畢</a:t>
            </a:r>
            <a:r>
              <a:rPr lang="zh-TW" altLang="en-US" sz="3600" dirty="0" smtClean="0"/>
              <a:t>斯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距離表示</a:t>
            </a:r>
            <a:r>
              <a:rPr lang="zh-TW" altLang="en-US" sz="3600" dirty="0"/>
              <a:t>的境界線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800100" algn="just"/>
                <a:endParaRPr lang="en-US" altLang="zh-TW" dirty="0" smtClean="0"/>
              </a:p>
              <a:p>
                <a:pPr indent="800100" algn="just"/>
                <a:r>
                  <a:rPr lang="zh-TW" altLang="en-US" dirty="0"/>
                  <a:t>利用</a:t>
                </a:r>
                <a:r>
                  <a:rPr lang="zh-TW" altLang="en-US" dirty="0"/>
                  <a:t>線性判別函數的判別分析時，將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/>
                        </m:ctrlPr>
                      </m:dPr>
                      <m:e>
                        <m:sSub>
                          <m:sSubPr>
                            <m:ctrlPr>
                              <a:rPr lang="en-US" altLang="zh-TW"/>
                            </m:ctrlPr>
                          </m:sSubPr>
                          <m:e>
                            <m:r>
                              <a:rPr lang="en-US" altLang="zh-TW"/>
                              <m:t>𝑥</m:t>
                            </m:r>
                          </m:e>
                          <m:sub>
                            <m:r>
                              <a:rPr lang="en-US" altLang="zh-TW"/>
                              <m:t>1</m:t>
                            </m:r>
                          </m:sub>
                        </m:sSub>
                        <m:r>
                          <a:rPr lang="zh-TW" altLang="en-US"/>
                          <m:t>，</m:t>
                        </m:r>
                        <m:sSub>
                          <m:sSubPr>
                            <m:ctrlPr>
                              <a:rPr lang="en-US" altLang="zh-TW"/>
                            </m:ctrlPr>
                          </m:sSubPr>
                          <m:e>
                            <m:r>
                              <a:rPr lang="en-US" altLang="zh-TW"/>
                              <m:t>𝑥</m:t>
                            </m:r>
                          </m:e>
                          <m:sub>
                            <m:r>
                              <a:rPr lang="en-US" altLang="zh-TW"/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平面以一條直線如下式表示</a:t>
                </a:r>
                <a:r>
                  <a:rPr lang="zh-TW" altLang="en-US" dirty="0"/>
                  <a:t>：</a:t>
                </a:r>
                <a:endParaRPr lang="en-US" altLang="zh-TW" dirty="0"/>
              </a:p>
              <a:p>
                <a:pPr indent="800100" algn="just"/>
                <a:endParaRPr lang="en-US" altLang="zh-TW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/>
                        <m:t>0=1.6506</m:t>
                      </m:r>
                      <m:sSub>
                        <m:sSubPr>
                          <m:ctrlPr>
                            <a:rPr lang="en-US" altLang="zh-TW"/>
                          </m:ctrlPr>
                        </m:sSubPr>
                        <m:e>
                          <m:r>
                            <a:rPr lang="en-US" altLang="zh-TW"/>
                            <m:t>𝑥</m:t>
                          </m:r>
                        </m:e>
                        <m:sub>
                          <m:r>
                            <a:rPr lang="en-US" altLang="zh-TW"/>
                            <m:t>1</m:t>
                          </m:r>
                        </m:sub>
                      </m:sSub>
                      <m:r>
                        <a:rPr lang="en-US" altLang="zh-TW"/>
                        <m:t>+</m:t>
                      </m:r>
                      <m:sSub>
                        <m:sSubPr>
                          <m:ctrlPr>
                            <a:rPr lang="en-US" altLang="zh-TW"/>
                          </m:ctrlPr>
                        </m:sSubPr>
                        <m:e>
                          <m:r>
                            <a:rPr lang="en-US" altLang="zh-TW"/>
                            <m:t>𝑥</m:t>
                          </m:r>
                        </m:e>
                        <m:sub>
                          <m:r>
                            <a:rPr lang="en-US" altLang="zh-TW"/>
                            <m:t>2</m:t>
                          </m:r>
                        </m:sub>
                      </m:sSub>
                      <m:r>
                        <a:rPr lang="en-US" altLang="zh-TW"/>
                        <m:t>−7.3248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1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38200" algn="just"/>
                <a:r>
                  <a:rPr lang="zh-TW" altLang="en-US" dirty="0"/>
                  <a:t>分成兩個領域時，馬哈拉諾畢斯距離的情形是如何呢</a:t>
                </a:r>
                <a:r>
                  <a:rPr lang="en-US" altLang="zh-TW" dirty="0"/>
                  <a:t>?</a:t>
                </a:r>
                <a:r>
                  <a:rPr lang="zh-TW" altLang="en-US" dirty="0"/>
                  <a:t>取二個群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zh-TW" altLang="en-US"/>
                          <m:t>、</m:t>
                        </m:r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的馬哈拉諾畢斯距離之差比較一下吧</a:t>
                </a:r>
                <a:r>
                  <a:rPr lang="en-US" altLang="zh-TW" dirty="0"/>
                  <a:t>!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76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pPr marL="1257300" indent="-1257300"/>
            <a:r>
              <a:rPr lang="en-US" altLang="zh-TW" sz="3600" dirty="0"/>
              <a:t>7.9 </a:t>
            </a:r>
            <a:r>
              <a:rPr lang="zh-TW" altLang="en-US" sz="3600" dirty="0"/>
              <a:t>依馬哈拉諾畢</a:t>
            </a:r>
            <a:r>
              <a:rPr lang="zh-TW" altLang="en-US" sz="3600" dirty="0" smtClean="0"/>
              <a:t>斯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距離表示</a:t>
            </a:r>
            <a:r>
              <a:rPr lang="zh-TW" altLang="en-US" sz="3600" dirty="0"/>
              <a:t>的境界線</a:t>
            </a:r>
          </a:p>
        </p:txBody>
      </p:sp>
    </p:spTree>
    <p:extLst>
      <p:ext uri="{BB962C8B-B14F-4D97-AF65-F5344CB8AC3E}">
        <p14:creationId xmlns:p14="http://schemas.microsoft.com/office/powerpoint/2010/main" val="8085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/>
                <a:r>
                  <a:rPr lang="zh-TW" altLang="en-US" dirty="0" smtClean="0"/>
                  <a:t>因此，利用馬哈拉諾畢斯距離的判別分析之境界線即為：</a:t>
                </a:r>
                <a:endParaRPr lang="en-US" altLang="zh-TW" dirty="0" smtClean="0"/>
              </a:p>
              <a:p>
                <a:pPr indent="80010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/>
                          <a:ea typeface="Cambria Math"/>
                        </a:rPr>
                        <m:t>0=−0.431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800" i="1">
                          <a:latin typeface="Cambria Math"/>
                          <a:ea typeface="Cambria Math"/>
                        </a:rPr>
                        <m:t>−0.415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800" i="1">
                          <a:latin typeface="Cambria Math"/>
                          <a:ea typeface="Cambria Math"/>
                        </a:rPr>
                        <m:t>+2×</m:t>
                      </m:r>
                      <m:d>
                        <m:d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0.878</m:t>
                          </m:r>
                        </m:e>
                      </m:d>
                      <m:sSub>
                        <m:sSub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latin typeface="Cambria Math"/>
                          <a:ea typeface="Cambria Math"/>
                        </a:rPr>
                        <m:t>−11.195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/>
                          <a:ea typeface="Cambria Math"/>
                        </a:rPr>
                        <m:t>−7.215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latin typeface="Cambria Math"/>
                          <a:ea typeface="Cambria Math"/>
                        </a:rPr>
                        <m:t>+45.344</m:t>
                      </m:r>
                    </m:oMath>
                  </m:oMathPara>
                </a14:m>
                <a:endParaRPr lang="en-US" altLang="zh-TW" sz="28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77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pPr marL="1257300" indent="-1257300"/>
            <a:r>
              <a:rPr lang="en-US" altLang="zh-TW" sz="3600" dirty="0"/>
              <a:t>7.9 </a:t>
            </a:r>
            <a:r>
              <a:rPr lang="zh-TW" altLang="en-US" sz="3600" dirty="0"/>
              <a:t>依馬哈拉諾畢</a:t>
            </a:r>
            <a:r>
              <a:rPr lang="zh-TW" altLang="en-US" sz="3600" dirty="0" smtClean="0"/>
              <a:t>斯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距離表示</a:t>
            </a:r>
            <a:r>
              <a:rPr lang="zh-TW" altLang="en-US" sz="3600" dirty="0"/>
              <a:t>的境界線</a:t>
            </a:r>
          </a:p>
        </p:txBody>
      </p:sp>
    </p:spTree>
    <p:extLst>
      <p:ext uri="{BB962C8B-B14F-4D97-AF65-F5344CB8AC3E}">
        <p14:creationId xmlns:p14="http://schemas.microsoft.com/office/powerpoint/2010/main" val="2732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00100" algn="just">
                  <a:tabLst>
                    <a:tab pos="800100" algn="l"/>
                  </a:tabLst>
                </a:pPr>
                <a:r>
                  <a:rPr lang="zh-TW" altLang="en-US" dirty="0"/>
                  <a:t>假設馬哈拉諾畢斯距離時的境界線如下式所示</a:t>
                </a:r>
                <a:r>
                  <a:rPr lang="zh-TW" altLang="en-US" dirty="0"/>
                  <a:t>：</a:t>
                </a:r>
                <a:endParaRPr lang="en-US" altLang="zh-TW" dirty="0"/>
              </a:p>
              <a:p>
                <a:pPr indent="800100" algn="just">
                  <a:tabLst>
                    <a:tab pos="800100" algn="l"/>
                  </a:tabLst>
                </a:pPr>
                <a:endParaRPr lang="en-US" altLang="zh-TW" dirty="0"/>
              </a:p>
              <a:p>
                <a:pPr indent="800100" algn="just">
                  <a:tabLst>
                    <a:tab pos="800100" algn="l"/>
                  </a:tabLst>
                </a:pPr>
                <a14:m>
                  <m:oMath xmlns:m="http://schemas.openxmlformats.org/officeDocument/2006/math">
                    <m:r>
                      <a:rPr lang="en-US" altLang="zh-TW" dirty="0"/>
                      <m:t>0=</m:t>
                    </m:r>
                    <m:sSup>
                      <m:sSupPr>
                        <m:ctrlPr>
                          <a:rPr lang="en-US" altLang="zh-TW"/>
                        </m:ctrlPr>
                      </m:sSupPr>
                      <m:e>
                        <m:sSub>
                          <m:sSubPr>
                            <m:ctrlPr>
                              <a:rPr lang="en-US" altLang="zh-TW"/>
                            </m:ctrlPr>
                          </m:sSubPr>
                          <m:e>
                            <m:r>
                              <a:rPr lang="en-US" altLang="zh-TW"/>
                              <m:t>𝐷</m:t>
                            </m:r>
                          </m:e>
                          <m:sub>
                            <m:r>
                              <a:rPr lang="en-US" altLang="zh-TW"/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altLang="zh-TW"/>
                          <m:t>2</m:t>
                        </m:r>
                      </m:sup>
                    </m:sSup>
                    <m:r>
                      <a:rPr lang="en-US" altLang="zh-TW" dirty="0"/>
                      <m:t>−</m:t>
                    </m:r>
                    <m:sSup>
                      <m:sSupPr>
                        <m:ctrlPr>
                          <a:rPr lang="en-US" altLang="zh-TW"/>
                        </m:ctrlPr>
                      </m:sSupPr>
                      <m:e>
                        <m:sSub>
                          <m:sSubPr>
                            <m:ctrlPr>
                              <a:rPr lang="en-US" altLang="zh-TW"/>
                            </m:ctrlPr>
                          </m:sSubPr>
                          <m:e>
                            <m:r>
                              <a:rPr lang="en-US" altLang="zh-TW"/>
                              <m:t>𝐷</m:t>
                            </m:r>
                          </m:e>
                          <m:sub>
                            <m:r>
                              <a:rPr lang="en-US" altLang="zh-TW"/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altLang="zh-TW"/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          </a:t>
                </a:r>
                <a:r>
                  <a:rPr lang="en-US" altLang="zh-TW" sz="2500" dirty="0"/>
                  <a:t>(7.27</a:t>
                </a:r>
                <a:r>
                  <a:rPr lang="en-US" altLang="zh-TW" sz="2500" dirty="0"/>
                  <a:t>)</a:t>
                </a:r>
                <a:endParaRPr lang="en-US" altLang="zh-TW" sz="25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78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pPr marL="1257300" indent="-1257300"/>
            <a:r>
              <a:rPr lang="en-US" altLang="zh-TW" sz="3600" dirty="0"/>
              <a:t>7.9 </a:t>
            </a:r>
            <a:r>
              <a:rPr lang="zh-TW" altLang="en-US" sz="3600" dirty="0"/>
              <a:t>依馬哈拉諾畢</a:t>
            </a:r>
            <a:r>
              <a:rPr lang="zh-TW" altLang="en-US" sz="3600" dirty="0" smtClean="0"/>
              <a:t>斯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距離表示</a:t>
            </a:r>
            <a:r>
              <a:rPr lang="zh-TW" altLang="en-US" sz="3600" dirty="0"/>
              <a:t>的境界線</a:t>
            </a:r>
          </a:p>
        </p:txBody>
      </p:sp>
    </p:spTree>
    <p:extLst>
      <p:ext uri="{BB962C8B-B14F-4D97-AF65-F5344CB8AC3E}">
        <p14:creationId xmlns:p14="http://schemas.microsoft.com/office/powerpoint/2010/main" val="271695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79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583499" y="2852936"/>
                <a:ext cx="1296144" cy="385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altLang="zh-TW" i="1" dirty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 smtClean="0"/>
                  <a:t>=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499" y="2852936"/>
                <a:ext cx="1296144" cy="385939"/>
              </a:xfrm>
              <a:prstGeom prst="rect">
                <a:avLst/>
              </a:prstGeom>
              <a:blipFill rotWithShape="1">
                <a:blip r:embed="rId2"/>
                <a:stretch>
                  <a:fillRect t="-3175" r="-2830" b="-253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364548" y="3386877"/>
                <a:ext cx="79208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zh-TW" sz="1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2.625</m:t>
                        </m:r>
                        <m:sSup>
                          <m:sSup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+1.656</m:t>
                        </m:r>
                        <m:sSup>
                          <m:sSup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+2×0.758</m:t>
                        </m:r>
                        <m:sSub>
                          <m:sSub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−3.200</m:t>
                        </m:r>
                        <m:sSub>
                          <m:sSub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−17.128</m:t>
                        </m:r>
                        <m:sSub>
                          <m:sSub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+</m:t>
                        </m:r>
                      </m:e>
                    </m:d>
                  </m:oMath>
                </a14:m>
                <a:r>
                  <a:rPr lang="en-US" altLang="zh-TW" sz="1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altLang="zh-TW" sz="1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70.182</m:t>
                        </m:r>
                      </m:e>
                    </m:d>
                    <m:r>
                      <a:rPr lang="en-US" altLang="zh-TW" sz="1400" i="1">
                        <a:latin typeface="Cambria Math"/>
                        <a:ea typeface="Cambria Math"/>
                      </a:rPr>
                      <m:t>−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1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3.056</m:t>
                        </m:r>
                        <m:sSup>
                          <m:sSup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+2.071</m:t>
                        </m:r>
                        <m:sSup>
                          <m:sSup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14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+2×</m:t>
                        </m:r>
                        <m:d>
                          <m:d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−0.120</m:t>
                            </m:r>
                          </m:e>
                        </m:d>
                        <m:sSub>
                          <m:sSub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−12.005</m:t>
                        </m:r>
                        <m:sSub>
                          <m:sSubPr>
                            <m:ctrlP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14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1400" i="1">
                        <a:latin typeface="Cambria Math"/>
                        <a:ea typeface="Cambria Math"/>
                      </a:rPr>
                      <m:t>−9.913</m:t>
                    </m:r>
                    <m:sSub>
                      <m:sSubPr>
                        <m:ctrlPr>
                          <a:rPr lang="en-US" altLang="zh-TW" sz="1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altLang="zh-TW" sz="1400" i="1">
                        <a:latin typeface="Cambria Math"/>
                        <a:ea typeface="Cambria Math"/>
                      </a:rPr>
                      <m:t>+</m:t>
                    </m:r>
                    <m:d>
                      <m:dPr>
                        <m:begChr m:val=""/>
                        <m:endChr m:val="}"/>
                        <m:ctrlPr>
                          <a:rPr lang="en-US" altLang="zh-TW" sz="1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400" i="1">
                            <a:latin typeface="Cambria Math"/>
                            <a:ea typeface="Cambria Math"/>
                          </a:rPr>
                          <m:t>24.839</m:t>
                        </m:r>
                      </m:e>
                    </m:d>
                  </m:oMath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548" y="3386877"/>
                <a:ext cx="7920880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3079" t="-62353" b="-1023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835696" y="4178965"/>
                <a:ext cx="79423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smtClean="0">
                          <a:latin typeface="Cambria Math"/>
                          <a:ea typeface="Cambria Math"/>
                        </a:rPr>
                        <m:t>=−0.431</m:t>
                      </m:r>
                      <m:sSup>
                        <m:sSupPr>
                          <m:ctrlPr>
                            <a:rPr lang="en-US" altLang="zh-TW" sz="1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−0.415</m:t>
                      </m:r>
                      <m:sSup>
                        <m:sSupPr>
                          <m:ctrlPr>
                            <a:rPr lang="en-US" altLang="zh-TW" sz="1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+2×</m:t>
                      </m:r>
                      <m:d>
                        <m:dPr>
                          <m:ctrlPr>
                            <a:rPr lang="en-US" altLang="zh-TW" sz="14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0.878</m:t>
                          </m:r>
                        </m:e>
                      </m:d>
                      <m:sSub>
                        <m:sSubPr>
                          <m:ctrlPr>
                            <a:rPr lang="en-US" altLang="zh-TW" sz="1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1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−11.195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−7.215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+45.344</m:t>
                      </m:r>
                    </m:oMath>
                  </m:oMathPara>
                </a14:m>
                <a:endParaRPr lang="en-US" altLang="zh-TW" sz="1400" i="1" dirty="0">
                  <a:latin typeface="Cambria Math"/>
                  <a:ea typeface="Cambria Math"/>
                </a:endParaRPr>
              </a:p>
              <a:p>
                <a:endParaRPr lang="zh-TW" altLang="en-US" sz="1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178965"/>
                <a:ext cx="7942338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843808" y="4671988"/>
                <a:ext cx="19132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1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4671988"/>
                <a:ext cx="1913235" cy="3077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pPr marL="1257300" indent="-1257300"/>
            <a:r>
              <a:rPr lang="en-US" altLang="zh-TW" sz="3600" dirty="0"/>
              <a:t>7.9 </a:t>
            </a:r>
            <a:r>
              <a:rPr lang="zh-TW" altLang="en-US" sz="3600" dirty="0"/>
              <a:t>依馬哈拉諾畢</a:t>
            </a:r>
            <a:r>
              <a:rPr lang="zh-TW" altLang="en-US" sz="3600" dirty="0" smtClean="0"/>
              <a:t>斯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距離表示</a:t>
            </a:r>
            <a:r>
              <a:rPr lang="zh-TW" altLang="en-US" sz="3600" dirty="0"/>
              <a:t>的境界線</a:t>
            </a:r>
          </a:p>
        </p:txBody>
      </p:sp>
    </p:spTree>
    <p:extLst>
      <p:ext uri="{BB962C8B-B14F-4D97-AF65-F5344CB8AC3E}">
        <p14:creationId xmlns:p14="http://schemas.microsoft.com/office/powerpoint/2010/main" val="276925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7.2.2 </a:t>
            </a:r>
            <a:r>
              <a:rPr lang="zh-TW" altLang="en-US" dirty="0"/>
              <a:t>畫出境界線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95350" algn="just"/>
            <a:endParaRPr lang="en-US" altLang="zh-TW" dirty="0" smtClean="0"/>
          </a:p>
          <a:p>
            <a:pPr indent="895350" algn="just"/>
            <a:r>
              <a:rPr lang="zh-TW" altLang="en-US" dirty="0"/>
              <a:t>若</a:t>
            </a:r>
            <a:r>
              <a:rPr lang="zh-TW" altLang="en-US" dirty="0"/>
              <a:t>可畫出此種一條直線當作境界線時，「受試者</a:t>
            </a:r>
            <a:r>
              <a:rPr lang="en-US" altLang="zh-TW" dirty="0"/>
              <a:t>S</a:t>
            </a:r>
            <a:r>
              <a:rPr lang="zh-TW" altLang="en-US" dirty="0"/>
              <a:t>先生屬於</a:t>
            </a:r>
            <a:r>
              <a:rPr lang="en-US" altLang="zh-TW" dirty="0"/>
              <a:t>G1 ,G2</a:t>
            </a:r>
            <a:r>
              <a:rPr lang="zh-TW" altLang="en-US" dirty="0"/>
              <a:t>的哪一群體」即可判定，換言之，如下式表示</a:t>
            </a:r>
            <a:r>
              <a:rPr lang="zh-TW" altLang="en-US" dirty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648704"/>
              </p:ext>
            </p:extLst>
          </p:nvPr>
        </p:nvGraphicFramePr>
        <p:xfrm>
          <a:off x="3305175" y="4652963"/>
          <a:ext cx="49847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3" imgW="2209680" imgH="266400" progId="Equation.DSMT4">
                  <p:embed/>
                </p:oleObj>
              </mc:Choice>
              <mc:Fallback>
                <p:oleObj name="Equation" r:id="rId3" imgW="220968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5175" y="4652963"/>
                        <a:ext cx="4984750" cy="5270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0776"/>
            <a:ext cx="50596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>
              <a:spcBef>
                <a:spcPts val="0"/>
              </a:spcBef>
            </a:pPr>
            <a:r>
              <a:rPr lang="zh-TW" altLang="en-US" dirty="0"/>
              <a:t>圖</a:t>
            </a:r>
            <a:r>
              <a:rPr lang="en-US" altLang="zh-TW" dirty="0"/>
              <a:t>7-15</a:t>
            </a:r>
            <a:r>
              <a:rPr lang="zh-TW" altLang="en-US" dirty="0"/>
              <a:t>表示當此境界線時，即為如下的二次曲線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80</a:t>
            </a:fld>
            <a:endParaRPr lang="zh-TW" altLang="en-US"/>
          </a:p>
        </p:txBody>
      </p:sp>
      <p:pic>
        <p:nvPicPr>
          <p:cNvPr id="30722" name="Picture 2" descr="C:\Users\Hsuan\Google 雲端硬碟\新頁圖書\5103簡報圖表102.1.18\5103--圖\7-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071386"/>
            <a:ext cx="3894508" cy="29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851920" y="6084004"/>
            <a:ext cx="397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7-15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一馬哈拉諾畢斯距離的境界線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pPr marL="1257300" indent="-1257300"/>
            <a:r>
              <a:rPr lang="en-US" altLang="zh-TW" sz="3600" dirty="0"/>
              <a:t>7.9 </a:t>
            </a:r>
            <a:r>
              <a:rPr lang="zh-TW" altLang="en-US" sz="3600" dirty="0"/>
              <a:t>依馬哈拉諾畢</a:t>
            </a:r>
            <a:r>
              <a:rPr lang="zh-TW" altLang="en-US" sz="3600" dirty="0" smtClean="0"/>
              <a:t>斯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距離表示</a:t>
            </a:r>
            <a:r>
              <a:rPr lang="zh-TW" altLang="en-US" sz="3600" dirty="0"/>
              <a:t>的境界線</a:t>
            </a:r>
          </a:p>
        </p:txBody>
      </p:sp>
    </p:spTree>
    <p:extLst>
      <p:ext uri="{BB962C8B-B14F-4D97-AF65-F5344CB8AC3E}">
        <p14:creationId xmlns:p14="http://schemas.microsoft.com/office/powerpoint/2010/main" val="11919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7.10 </a:t>
            </a:r>
            <a:r>
              <a:rPr lang="zh-TW" altLang="en-US" dirty="0"/>
              <a:t>正答率與誤判率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1600200"/>
            <a:ext cx="6552728" cy="4525963"/>
          </a:xfrm>
        </p:spPr>
        <p:txBody>
          <a:bodyPr anchor="ctr"/>
          <a:lstStyle/>
          <a:p>
            <a:pPr indent="800100" algn="just">
              <a:spcBef>
                <a:spcPts val="0"/>
              </a:spcBef>
            </a:pPr>
            <a:r>
              <a:rPr lang="zh-TW" altLang="en-US" dirty="0"/>
              <a:t>判別分析是利用線性判別函數或馬哈拉諾畢斯距離來判別。</a:t>
            </a:r>
            <a:endParaRPr lang="en-US" altLang="zh-TW" dirty="0"/>
          </a:p>
          <a:p>
            <a:pPr>
              <a:spcBef>
                <a:spcPts val="0"/>
              </a:spcBef>
            </a:pPr>
            <a:endParaRPr lang="en-US" altLang="zh-TW" dirty="0"/>
          </a:p>
          <a:p>
            <a:pPr algn="ctr">
              <a:spcBef>
                <a:spcPts val="0"/>
              </a:spcBef>
            </a:pPr>
            <a:r>
              <a:rPr lang="zh-TW" altLang="en-US" sz="2400" dirty="0"/>
              <a:t>線性判別函數     以直線分成二個領域</a:t>
            </a:r>
            <a:endParaRPr lang="en-US" altLang="zh-TW" sz="2400" dirty="0"/>
          </a:p>
          <a:p>
            <a:pPr algn="ctr">
              <a:spcBef>
                <a:spcPts val="0"/>
              </a:spcBef>
            </a:pPr>
            <a:r>
              <a:rPr lang="zh-TW" altLang="en-US" sz="2400" dirty="0"/>
              <a:t>馬哈拉諾畢斯距離     以二次曲線分成二個領域</a:t>
            </a:r>
            <a:endParaRPr lang="en-US" altLang="zh-TW" sz="24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81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5064"/>
            <a:ext cx="288032" cy="1641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37112"/>
            <a:ext cx="288032" cy="1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7.10 </a:t>
            </a:r>
            <a:r>
              <a:rPr lang="zh-TW" altLang="en-US" dirty="0"/>
              <a:t>正答率與誤判率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95350" algn="just"/>
            <a:r>
              <a:rPr lang="zh-TW" altLang="en-US" dirty="0"/>
              <a:t>將利用馬哈拉諾畢斯距離判別分析的境界線，與利用線性判別函數判別分析的境界線在同一平面圖示時，如圖</a:t>
            </a:r>
            <a:r>
              <a:rPr lang="en-US" altLang="zh-TW" dirty="0"/>
              <a:t>7-17</a:t>
            </a:r>
            <a:r>
              <a:rPr lang="zh-TW" altLang="en-US" dirty="0"/>
              <a:t>所示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58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7.10 </a:t>
            </a:r>
            <a:r>
              <a:rPr lang="zh-TW" altLang="en-US" dirty="0"/>
              <a:t>正答率與誤判率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83</a:t>
            </a:fld>
            <a:endParaRPr lang="zh-TW" altLang="en-US"/>
          </a:p>
        </p:txBody>
      </p:sp>
      <p:pic>
        <p:nvPicPr>
          <p:cNvPr id="31746" name="Picture 2" descr="C:\Users\Hsuan\Google 雲端硬碟\新頁圖書\5103簡報圖表102.1.18\5103--圖\7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48545"/>
            <a:ext cx="4766946" cy="361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273880" y="5805264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7-17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二個境界線的關係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62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7.10 </a:t>
            </a:r>
            <a:r>
              <a:rPr lang="zh-TW" altLang="en-US" dirty="0"/>
              <a:t>正答率與誤判率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76300" algn="just"/>
                <a:r>
                  <a:rPr lang="zh-TW" altLang="en-US" dirty="0"/>
                  <a:t>觀察圖</a:t>
                </a:r>
                <a:r>
                  <a:rPr lang="en-US" altLang="zh-TW" dirty="0"/>
                  <a:t>7-17</a:t>
                </a:r>
                <a:r>
                  <a:rPr lang="zh-TW" altLang="en-US" dirty="0"/>
                  <a:t>可明白，總是有幾個數據會發生錯誤的判別，即屬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於群卻誤判成屬於群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，或是屬於群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卻誤判屬於群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。因此，正答率與誤判率即如表</a:t>
                </a:r>
                <a:r>
                  <a:rPr lang="en-US" altLang="zh-TW" dirty="0"/>
                  <a:t>7-18</a:t>
                </a:r>
                <a:r>
                  <a:rPr lang="zh-TW" altLang="en-US" dirty="0"/>
                  <a:t>與表</a:t>
                </a:r>
                <a:r>
                  <a:rPr lang="en-US" altLang="zh-TW" dirty="0"/>
                  <a:t>7-19</a:t>
                </a:r>
                <a:r>
                  <a:rPr lang="zh-TW" altLang="en-US" dirty="0"/>
                  <a:t>所示：</a:t>
                </a: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46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pPr marL="1619250" indent="-1619250"/>
            <a:r>
              <a:rPr lang="en-US" altLang="zh-TW" sz="3800" dirty="0"/>
              <a:t>7.10.1</a:t>
            </a:r>
            <a:r>
              <a:rPr lang="zh-TW" altLang="en-US" sz="3800" dirty="0"/>
              <a:t> 線性判別分析</a:t>
            </a:r>
            <a:r>
              <a:rPr lang="zh-TW" altLang="en-US" sz="3800" dirty="0" smtClean="0"/>
              <a:t>的</a:t>
            </a:r>
            <a:r>
              <a:rPr lang="en-US" altLang="zh-TW" sz="3800" dirty="0" smtClean="0"/>
              <a:t/>
            </a:r>
            <a:br>
              <a:rPr lang="en-US" altLang="zh-TW" sz="3800" dirty="0" smtClean="0"/>
            </a:br>
            <a:r>
              <a:rPr lang="zh-TW" altLang="en-US" sz="3800" dirty="0" smtClean="0"/>
              <a:t>正</a:t>
            </a:r>
            <a:r>
              <a:rPr lang="zh-TW" altLang="en-US" sz="3800" dirty="0"/>
              <a:t>答率與誤判</a:t>
            </a:r>
            <a:r>
              <a:rPr lang="zh-TW" altLang="en-US" sz="3800" dirty="0" smtClean="0"/>
              <a:t>率</a:t>
            </a:r>
            <a:endParaRPr lang="zh-TW" altLang="en-US" sz="3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484784"/>
                <a:ext cx="6264696" cy="1546650"/>
              </a:xfrm>
            </p:spPr>
            <p:txBody>
              <a:bodyPr>
                <a:noAutofit/>
              </a:bodyPr>
              <a:lstStyle/>
              <a:p>
                <a:pPr indent="800100" algn="just"/>
                <a:r>
                  <a:rPr lang="zh-TW" altLang="en-US" dirty="0"/>
                  <a:t>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/>
                        </m:ctrlPr>
                      </m:sSubPr>
                      <m:e>
                        <m:r>
                          <a:rPr lang="en-US" altLang="zh-TW"/>
                          <m:t>𝐺</m:t>
                        </m:r>
                      </m:e>
                      <m:sub>
                        <m:r>
                          <a:rPr lang="en-US" altLang="zh-TW"/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的判別分數、正答率與誤判率分別如表</a:t>
                </a:r>
                <a:r>
                  <a:rPr lang="en-US" altLang="zh-TW" dirty="0"/>
                  <a:t>7-18</a:t>
                </a:r>
                <a:r>
                  <a:rPr lang="zh-TW" altLang="en-US" dirty="0"/>
                  <a:t>、</a:t>
                </a:r>
                <a:r>
                  <a:rPr lang="en-US" altLang="zh-TW" dirty="0"/>
                  <a:t>7-19</a:t>
                </a:r>
                <a:r>
                  <a:rPr lang="zh-TW" altLang="en-US" dirty="0"/>
                  <a:t>所示： </a:t>
                </a:r>
                <a:endParaRPr lang="en-US" altLang="zh-TW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484784"/>
                <a:ext cx="6264696" cy="1546650"/>
              </a:xfrm>
              <a:blipFill rotWithShape="1">
                <a:blip r:embed="rId2"/>
                <a:stretch>
                  <a:fillRect l="-2529" t="-5138" r="-2432" b="-138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85</a:t>
            </a:fld>
            <a:endParaRPr lang="zh-TW" altLang="en-US"/>
          </a:p>
        </p:txBody>
      </p:sp>
      <p:pic>
        <p:nvPicPr>
          <p:cNvPr id="32770" name="Picture 2" descr="C:\Users\Hsuan\Google 雲端硬碟\新頁圖書\5103簡報圖表102.1.18\5103--表\表7-18 拷貝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6850"/>
            <a:ext cx="3528392" cy="34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6372200" y="3695976"/>
                <a:ext cx="3166251" cy="26133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→ 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sSubPr>
                      <m:e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𝐺</m:t>
                        </m:r>
                      </m:e>
                      <m:sub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                                 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marL="36195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正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答率</a:t>
                </a:r>
                <a14:m>
                  <m:oMath xmlns:m="http://schemas.openxmlformats.org/officeDocument/2006/math">
                    <m:r>
                      <a:rPr lang="en-US" altLang="zh-TW" sz="2400">
                        <a:latin typeface="微軟正黑體" pitchFamily="34" charset="-120"/>
                        <a:ea typeface="微軟正黑體" pitchFamily="34" charset="-120"/>
                      </a:rPr>
                      <m:t>=</m:t>
                    </m:r>
                    <m:f>
                      <m:fPr>
                        <m:ctrlP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fPr>
                      <m:num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7</m:t>
                        </m:r>
                      </m:num>
                      <m:den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7</m:t>
                        </m:r>
                      </m:den>
                    </m:f>
                    <m:r>
                      <a:rPr lang="en-US" altLang="zh-TW" sz="2400">
                        <a:latin typeface="微軟正黑體" pitchFamily="34" charset="-120"/>
                        <a:ea typeface="微軟正黑體" pitchFamily="34" charset="-120"/>
                      </a:rPr>
                      <m:t>=1</m:t>
                    </m:r>
                  </m:oMath>
                </a14:m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marL="36195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                                  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marL="36195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誤判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率</a:t>
                </a:r>
                <a14:m>
                  <m:oMath xmlns:m="http://schemas.openxmlformats.org/officeDocument/2006/math">
                    <m:r>
                      <a:rPr lang="en-US" altLang="zh-TW" sz="2400">
                        <a:latin typeface="微軟正黑體" pitchFamily="34" charset="-120"/>
                        <a:ea typeface="微軟正黑體" pitchFamily="34" charset="-120"/>
                      </a:rPr>
                      <m:t>=</m:t>
                    </m:r>
                    <m:f>
                      <m:fPr>
                        <m:ctrlP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fPr>
                      <m:num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0</m:t>
                        </m:r>
                      </m:num>
                      <m:den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7</m:t>
                        </m:r>
                      </m:den>
                    </m:f>
                    <m:r>
                      <a:rPr lang="en-US" altLang="zh-TW" sz="2400">
                        <a:latin typeface="微軟正黑體" pitchFamily="34" charset="-120"/>
                        <a:ea typeface="微軟正黑體" pitchFamily="34" charset="-120"/>
                      </a:rPr>
                      <m:t>=0</m:t>
                    </m:r>
                  </m:oMath>
                </a14:m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endParaRPr lang="zh-TW" altLang="en-US" sz="2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3695976"/>
                <a:ext cx="3166251" cy="2613344"/>
              </a:xfrm>
              <a:prstGeom prst="rect">
                <a:avLst/>
              </a:prstGeom>
              <a:blipFill rotWithShape="1">
                <a:blip r:embed="rId4"/>
                <a:stretch>
                  <a:fillRect l="-2885" t="-1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1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86</a:t>
            </a:fld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5878426" y="3138686"/>
                <a:ext cx="3262432" cy="1896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indent="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 → 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sSubPr>
                      <m:e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𝐺</m:t>
                        </m:r>
                      </m:e>
                      <m:sub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marL="4572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正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答率</a:t>
                </a:r>
                <a14:m>
                  <m:oMath xmlns:m="http://schemas.openxmlformats.org/officeDocument/2006/math">
                    <m:r>
                      <a:rPr lang="en-US" altLang="zh-TW" sz="2400">
                        <a:latin typeface="微軟正黑體" pitchFamily="34" charset="-120"/>
                        <a:ea typeface="微軟正黑體" pitchFamily="34" charset="-120"/>
                      </a:rPr>
                      <m:t>=</m:t>
                    </m:r>
                    <m:f>
                      <m:fPr>
                        <m:ctrlP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fPr>
                      <m:num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7</m:t>
                        </m:r>
                      </m:num>
                      <m:den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8</m:t>
                        </m:r>
                      </m:den>
                    </m:f>
                    <m:r>
                      <a:rPr lang="en-US" altLang="zh-TW" sz="2400">
                        <a:latin typeface="微軟正黑體" pitchFamily="34" charset="-120"/>
                        <a:ea typeface="微軟正黑體" pitchFamily="34" charset="-120"/>
                      </a:rPr>
                      <m:t>=</m:t>
                    </m:r>
                  </m:oMath>
                </a14:m>
                <a:r>
                  <a:rPr lang="en-US" altLang="zh-TW" sz="2400" dirty="0">
                    <a:latin typeface="微軟正黑體" pitchFamily="34" charset="-120"/>
                    <a:ea typeface="微軟正黑體" pitchFamily="34" charset="-120"/>
                  </a:rPr>
                  <a:t>0.875</a:t>
                </a:r>
              </a:p>
              <a:p>
                <a:pPr marL="4572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                                  </a:t>
                </a:r>
                <a:endParaRPr lang="en-US" altLang="zh-TW" sz="24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marL="4572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誤判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率</a:t>
                </a:r>
                <a14:m>
                  <m:oMath xmlns:m="http://schemas.openxmlformats.org/officeDocument/2006/math">
                    <m:r>
                      <a:rPr lang="en-US" altLang="zh-TW" sz="2400">
                        <a:latin typeface="微軟正黑體" pitchFamily="34" charset="-120"/>
                        <a:ea typeface="微軟正黑體" pitchFamily="34" charset="-120"/>
                      </a:rPr>
                      <m:t>=</m:t>
                    </m:r>
                    <m:f>
                      <m:fPr>
                        <m:ctrlP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</m:ctrlPr>
                      </m:fPr>
                      <m:num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1</m:t>
                        </m:r>
                      </m:num>
                      <m:den>
                        <m:r>
                          <a:rPr lang="en-US" altLang="zh-TW" sz="2400">
                            <a:latin typeface="微軟正黑體" pitchFamily="34" charset="-120"/>
                            <a:ea typeface="微軟正黑體" pitchFamily="34" charset="-120"/>
                          </a:rPr>
                          <m:t>8</m:t>
                        </m:r>
                      </m:den>
                    </m:f>
                    <m:r>
                      <a:rPr lang="en-US" altLang="zh-TW" sz="2400">
                        <a:latin typeface="微軟正黑體" pitchFamily="34" charset="-120"/>
                        <a:ea typeface="微軟正黑體" pitchFamily="34" charset="-120"/>
                      </a:rPr>
                      <m:t>=0</m:t>
                    </m:r>
                  </m:oMath>
                </a14:m>
                <a:r>
                  <a:rPr lang="en-US" altLang="zh-TW" sz="2400" dirty="0">
                    <a:latin typeface="微軟正黑體" pitchFamily="34" charset="-120"/>
                    <a:ea typeface="微軟正黑體" pitchFamily="34" charset="-120"/>
                  </a:rPr>
                  <a:t>.125</a:t>
                </a:r>
                <a:r>
                  <a:rPr lang="zh-TW" altLang="en-US" sz="2400" dirty="0">
                    <a:latin typeface="微軟正黑體" pitchFamily="34" charset="-120"/>
                    <a:ea typeface="微軟正黑體" pitchFamily="34" charset="-120"/>
                  </a:rPr>
                  <a:t> </a:t>
                </a:r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426" y="3138686"/>
                <a:ext cx="3262432" cy="1896160"/>
              </a:xfrm>
              <a:prstGeom prst="rect">
                <a:avLst/>
              </a:prstGeom>
              <a:blipFill rotWithShape="1">
                <a:blip r:embed="rId2"/>
                <a:stretch>
                  <a:fillRect l="-561" t="-2251" b="-22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794" name="Picture 2" descr="C:\Users\Hsuan\Google 雲端硬碟\新頁圖書\5103簡報圖表102.1.18\5103--表\表7-19 拷貝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132856"/>
            <a:ext cx="3496304" cy="356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pPr marL="1619250" indent="-1619250"/>
            <a:r>
              <a:rPr lang="en-US" altLang="zh-TW" sz="3800" dirty="0"/>
              <a:t>7.10.1</a:t>
            </a:r>
            <a:r>
              <a:rPr lang="zh-TW" altLang="en-US" sz="3800" dirty="0"/>
              <a:t> 線性判別分析</a:t>
            </a:r>
            <a:r>
              <a:rPr lang="zh-TW" altLang="en-US" sz="3800" dirty="0" smtClean="0"/>
              <a:t>的</a:t>
            </a:r>
            <a:r>
              <a:rPr lang="en-US" altLang="zh-TW" sz="3800" dirty="0" smtClean="0"/>
              <a:t/>
            </a:r>
            <a:br>
              <a:rPr lang="en-US" altLang="zh-TW" sz="3800" dirty="0" smtClean="0"/>
            </a:br>
            <a:r>
              <a:rPr lang="zh-TW" altLang="en-US" sz="3800" dirty="0" smtClean="0"/>
              <a:t>正</a:t>
            </a:r>
            <a:r>
              <a:rPr lang="zh-TW" altLang="en-US" sz="3800" dirty="0"/>
              <a:t>答率與誤判</a:t>
            </a:r>
            <a:r>
              <a:rPr lang="zh-TW" altLang="en-US" sz="3800" dirty="0" smtClean="0"/>
              <a:t>率</a:t>
            </a:r>
            <a:endParaRPr lang="zh-TW" altLang="en-US" sz="3800" dirty="0"/>
          </a:p>
        </p:txBody>
      </p:sp>
    </p:spTree>
    <p:extLst>
      <p:ext uri="{BB962C8B-B14F-4D97-AF65-F5344CB8AC3E}">
        <p14:creationId xmlns:p14="http://schemas.microsoft.com/office/powerpoint/2010/main" val="3363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76300" algn="just"/>
            <a:r>
              <a:rPr lang="zh-TW" altLang="en-US" dirty="0"/>
              <a:t>判別分析是在組間加入適當的境界線開始，其中有利用線性判別函數及馬哈諾畢斯距離的判別方法。使用表</a:t>
            </a:r>
            <a:r>
              <a:rPr lang="en-US" altLang="zh-TW" dirty="0"/>
              <a:t>7-21</a:t>
            </a:r>
            <a:r>
              <a:rPr lang="zh-TW" altLang="en-US" dirty="0"/>
              <a:t>的數據，利用</a:t>
            </a:r>
            <a:r>
              <a:rPr lang="en-US" altLang="zh-TW" dirty="0"/>
              <a:t>SPSS</a:t>
            </a:r>
            <a:r>
              <a:rPr lang="zh-TW" altLang="en-US" dirty="0"/>
              <a:t>進行判別分析並且觀察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39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76300" algn="just"/>
            <a:r>
              <a:rPr lang="zh-TW" altLang="en-US" dirty="0"/>
              <a:t>表</a:t>
            </a:r>
            <a:r>
              <a:rPr lang="en-US" altLang="zh-TW" dirty="0"/>
              <a:t>7-21</a:t>
            </a:r>
            <a:r>
              <a:rPr lang="zh-TW" altLang="en-US" dirty="0"/>
              <a:t>的數據是針對</a:t>
            </a:r>
            <a:r>
              <a:rPr lang="en-US" altLang="zh-TW" dirty="0"/>
              <a:t>14</a:t>
            </a:r>
            <a:r>
              <a:rPr lang="zh-TW" altLang="en-US" dirty="0"/>
              <a:t>間地方銀行，調查從總資產純益到負債抵押所得者。除了使用判別分析，並且試著在有實力之銀行與無實力的銀行之間列入境界線，利用此例也可發現有可能倒閉的銀行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67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89</a:t>
            </a:fld>
            <a:endParaRPr lang="zh-TW" altLang="en-US"/>
          </a:p>
        </p:txBody>
      </p:sp>
      <p:pic>
        <p:nvPicPr>
          <p:cNvPr id="34818" name="Picture 2" descr="C:\Users\Hsuan\Google 雲端硬碟\新頁圖書\5103簡報圖表102.1.18\5103--表\表7-21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27484"/>
            <a:ext cx="6257599" cy="660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9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7.2.3 </a:t>
            </a:r>
            <a:r>
              <a:rPr lang="zh-TW" altLang="en-US" dirty="0"/>
              <a:t>最佳的境界</a:t>
            </a:r>
            <a:r>
              <a:rPr lang="zh-TW" altLang="en-US" dirty="0" smtClean="0"/>
              <a:t>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800100" algn="just"/>
            <a:r>
              <a:rPr lang="zh-TW" altLang="en-US" dirty="0"/>
              <a:t>若只如圖</a:t>
            </a:r>
            <a:r>
              <a:rPr lang="en-US" altLang="zh-TW" dirty="0"/>
              <a:t>7-5</a:t>
            </a:r>
            <a:r>
              <a:rPr lang="zh-TW" altLang="en-US" dirty="0"/>
              <a:t>畫出直線時，直線的畫法有數種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355976" y="565195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7-5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最好的直線是哪一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條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 descr="C:\Users\Hsuan\Google 雲端硬碟\新頁圖書\5103簡報圖表102.1.18\5103--圖\7-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34" y="2780928"/>
            <a:ext cx="4576066" cy="26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6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8113" y="1412776"/>
            <a:ext cx="6264696" cy="115212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altLang="zh-TW" dirty="0"/>
              <a:t>【</a:t>
            </a:r>
            <a:r>
              <a:rPr lang="zh-TW" altLang="en-US" dirty="0"/>
              <a:t>輸入資料的類型</a:t>
            </a:r>
            <a:r>
              <a:rPr lang="en-US" altLang="zh-TW" dirty="0"/>
              <a:t>】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endParaRPr lang="en-US" altLang="zh-TW" sz="1400" dirty="0"/>
          </a:p>
          <a:p>
            <a:pPr marL="400050">
              <a:spcBef>
                <a:spcPts val="0"/>
              </a:spcBef>
            </a:pPr>
            <a:r>
              <a:rPr lang="zh-TW" altLang="en-US" sz="3000" dirty="0"/>
              <a:t>表</a:t>
            </a:r>
            <a:r>
              <a:rPr lang="en-US" altLang="zh-TW" sz="3000" dirty="0"/>
              <a:t>7-21</a:t>
            </a:r>
            <a:r>
              <a:rPr lang="zh-TW" altLang="en-US" sz="3000" dirty="0"/>
              <a:t>的數據如圖</a:t>
            </a:r>
            <a:r>
              <a:rPr lang="en-US" altLang="zh-TW" sz="3000" dirty="0"/>
              <a:t>7-18</a:t>
            </a:r>
            <a:r>
              <a:rPr lang="zh-TW" altLang="en-US" sz="3000" dirty="0"/>
              <a:t>輸入</a:t>
            </a:r>
            <a:r>
              <a:rPr lang="zh-TW" altLang="en-US" sz="3000" dirty="0" smtClean="0"/>
              <a:t>：</a:t>
            </a:r>
            <a:endParaRPr lang="en-US" altLang="zh-TW" sz="3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90</a:t>
            </a:fld>
            <a:endParaRPr lang="zh-TW" altLang="en-US"/>
          </a:p>
        </p:txBody>
      </p:sp>
      <p:pic>
        <p:nvPicPr>
          <p:cNvPr id="35842" name="Picture 2" descr="C:\Users\Hsuan\Google 雲端硬碟\新頁圖書\5103簡報圖表102.1.18\5103--圖\7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11" y="2708920"/>
            <a:ext cx="672010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390866" y="6516052"/>
            <a:ext cx="105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7-18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21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altLang="zh-TW" dirty="0"/>
                  <a:t>【</a:t>
                </a:r>
                <a:r>
                  <a:rPr lang="zh-TW" altLang="en-US" dirty="0"/>
                  <a:t>統計處理的步驟</a:t>
                </a:r>
                <a:r>
                  <a:rPr lang="en-US" altLang="zh-TW" dirty="0" smtClean="0"/>
                  <a:t>】</a:t>
                </a:r>
              </a:p>
              <a:p>
                <a:pPr>
                  <a:spcBef>
                    <a:spcPts val="0"/>
                  </a:spcBef>
                </a:pPr>
                <a:endParaRPr lang="en-US" altLang="zh-TW" sz="1200" dirty="0"/>
              </a:p>
              <a:p>
                <a:pPr marL="361950"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sz="3000"/>
                          </m:ctrlPr>
                        </m:borderBoxPr>
                        <m:e>
                          <m:r>
                            <a:rPr lang="zh-TW" altLang="en-US" sz="3000"/>
                            <m:t>步驟</m:t>
                          </m:r>
                          <m:r>
                            <a:rPr lang="en-US" altLang="zh-TW" sz="3000"/>
                            <m:t>1</m:t>
                          </m:r>
                        </m:e>
                      </m:borderBox>
                    </m:oMath>
                  </m:oMathPara>
                </a14:m>
                <a:endParaRPr lang="en-US" altLang="zh-TW" sz="3000" dirty="0" smtClean="0"/>
              </a:p>
              <a:p>
                <a:pPr marL="361950" algn="just">
                  <a:spcBef>
                    <a:spcPts val="0"/>
                  </a:spcBef>
                </a:pPr>
                <a:endParaRPr lang="en-US" altLang="zh-TW" sz="1400" dirty="0"/>
              </a:p>
              <a:p>
                <a:pPr marL="361950" algn="just">
                  <a:spcBef>
                    <a:spcPts val="0"/>
                  </a:spcBef>
                </a:pPr>
                <a:r>
                  <a:rPr lang="zh-TW" altLang="en-US" sz="2800" dirty="0"/>
                  <a:t>如圖</a:t>
                </a:r>
                <a:r>
                  <a:rPr lang="en-US" altLang="zh-TW" sz="2800" dirty="0"/>
                  <a:t>7-19</a:t>
                </a:r>
                <a:r>
                  <a:rPr lang="zh-TW" altLang="en-US" sz="2800" dirty="0"/>
                  <a:t>，統計處理是在圖</a:t>
                </a:r>
                <a:r>
                  <a:rPr lang="en-US" altLang="zh-TW" sz="2800" dirty="0"/>
                  <a:t>7-18</a:t>
                </a:r>
                <a:r>
                  <a:rPr lang="zh-TW" altLang="en-US" sz="2800" dirty="0"/>
                  <a:t>的狀態以滑鼠點選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/>
                        </m:ctrlPr>
                      </m:borderBoxPr>
                      <m:e>
                        <m:r>
                          <a:rPr lang="zh-TW" altLang="en-US" sz="2800"/>
                          <m:t>分析</m:t>
                        </m:r>
                        <m:r>
                          <a:rPr lang="en-US" altLang="zh-TW" sz="2800"/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/>
                          <m:t>A</m:t>
                        </m:r>
                        <m:r>
                          <a:rPr lang="en-US" altLang="zh-TW" sz="2800"/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/>
                  <a:t>開始。選擇清單中的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/>
                        </m:ctrlPr>
                      </m:borderBoxPr>
                      <m:e>
                        <m:r>
                          <a:rPr lang="zh-TW" altLang="en-US" sz="2800"/>
                          <m:t>分類</m:t>
                        </m:r>
                        <m:r>
                          <a:rPr lang="en-US" altLang="zh-TW" sz="2800"/>
                          <m:t>(</m:t>
                        </m:r>
                        <m:r>
                          <a:rPr lang="en-US" altLang="zh-TW" sz="2800"/>
                          <m:t>𝑌</m:t>
                        </m:r>
                        <m:r>
                          <a:rPr lang="en-US" altLang="zh-TW" sz="2800"/>
                          <m:t>)</m:t>
                        </m:r>
                      </m:e>
                    </m:borderBox>
                    <m:r>
                      <a:rPr lang="zh-TW" altLang="en-US" sz="2800"/>
                      <m:t>，</m:t>
                    </m:r>
                  </m:oMath>
                </a14:m>
                <a:r>
                  <a:rPr lang="zh-TW" altLang="en-US" sz="2800" dirty="0"/>
                  <a:t>按一下子清單之中的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/>
                        </m:ctrlPr>
                      </m:borderBoxPr>
                      <m:e>
                        <m:r>
                          <a:rPr lang="zh-TW" altLang="en-US" sz="2800"/>
                          <m:t>判別分析</m:t>
                        </m:r>
                        <m:r>
                          <a:rPr lang="en-US" altLang="zh-TW" sz="2800"/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/>
                          <m:t>D</m:t>
                        </m:r>
                        <m:r>
                          <a:rPr lang="en-US" altLang="zh-TW" sz="2800"/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/>
                  <a:t>。</a:t>
                </a:r>
                <a:endParaRPr lang="en-US" altLang="zh-TW" sz="28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19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6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92</a:t>
            </a:fld>
            <a:endParaRPr lang="zh-TW" altLang="en-US"/>
          </a:p>
        </p:txBody>
      </p:sp>
      <p:pic>
        <p:nvPicPr>
          <p:cNvPr id="36866" name="Picture 2" descr="C:\Users\Hsuan\Google 雲端硬碟\新頁圖書\5103簡報圖表102.1.18\5103--圖\7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28" y="1484784"/>
            <a:ext cx="6537276" cy="47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364088" y="623731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7-19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83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Autofit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sz="3000"/>
                          </m:ctrlPr>
                        </m:borderBoxPr>
                        <m:e>
                          <m:r>
                            <a:rPr lang="zh-TW" altLang="en-US" sz="3000"/>
                            <m:t>步驟</m:t>
                          </m:r>
                          <m:r>
                            <a:rPr lang="en-US" altLang="zh-TW" sz="3000"/>
                            <m:t>2</m:t>
                          </m:r>
                        </m:e>
                      </m:borderBox>
                    </m:oMath>
                  </m:oMathPara>
                </a14:m>
                <a:endParaRPr lang="en-US" altLang="zh-TW" sz="3000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algn="just">
                  <a:spcBef>
                    <a:spcPts val="0"/>
                  </a:spcBef>
                </a:pPr>
                <a:r>
                  <a:rPr lang="zh-TW" altLang="en-US" sz="2800" dirty="0"/>
                  <a:t>出現如圖</a:t>
                </a:r>
                <a:r>
                  <a:rPr lang="en-US" altLang="zh-TW" sz="2800" dirty="0"/>
                  <a:t>7-20</a:t>
                </a:r>
                <a:r>
                  <a:rPr lang="zh-TW" altLang="en-US" sz="2800" dirty="0"/>
                  <a:t>的畫面時，按一下實力度</a:t>
                </a:r>
                <a:r>
                  <a:rPr lang="zh-TW" altLang="en-US" sz="2800" dirty="0"/>
                  <a:t>，在</a:t>
                </a:r>
                <a:r>
                  <a:rPr lang="zh-TW" altLang="en-US" sz="2800" dirty="0"/>
                  <a:t>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/>
                        </m:ctrlPr>
                      </m:borderBoxPr>
                      <m:e>
                        <m:r>
                          <a:rPr lang="zh-TW" altLang="en-US" sz="2800"/>
                          <m:t>分組變數</m:t>
                        </m:r>
                        <m:r>
                          <a:rPr lang="en-US" altLang="zh-TW" sz="2800"/>
                          <m:t>(</m:t>
                        </m:r>
                        <m:r>
                          <a:rPr lang="en-US" altLang="zh-TW" sz="2800"/>
                          <m:t>𝐺</m:t>
                        </m:r>
                        <m:r>
                          <a:rPr lang="en-US" altLang="zh-TW" sz="2800"/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/>
                  <a:t>之</a:t>
                </a:r>
                <a14:m>
                  <m:oMath xmlns:m="http://schemas.openxmlformats.org/officeDocument/2006/math">
                    <m:r>
                      <a:rPr lang="zh-TW" altLang="en-US" sz="2800"/>
                      <m:t>左側的</m:t>
                    </m:r>
                    <m:borderBox>
                      <m:borderBoxPr>
                        <m:ctrlPr>
                          <a:rPr lang="en-US" altLang="zh-TW" sz="2800"/>
                        </m:ctrlPr>
                      </m:borderBoxPr>
                      <m:e>
                        <m:r>
                          <a:rPr lang="en-US" altLang="zh-TW" sz="2800"/>
                          <m:t>⊳</m:t>
                        </m:r>
                      </m:e>
                    </m:borderBox>
                    <m:r>
                      <a:rPr lang="zh-TW" altLang="en-US" sz="2800"/>
                      <m:t>，</m:t>
                    </m:r>
                  </m:oMath>
                </a14:m>
                <a:r>
                  <a:rPr lang="zh-TW" altLang="en-US" sz="2800" dirty="0"/>
                  <a:t>於是實力度進入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/>
                        </m:ctrlPr>
                      </m:borderBoxPr>
                      <m:e>
                        <m:r>
                          <a:rPr lang="zh-TW" altLang="en-US" sz="2800"/>
                          <m:t>分組變數</m:t>
                        </m:r>
                        <m:r>
                          <a:rPr lang="en-US" altLang="zh-TW" sz="2800"/>
                          <m:t>(</m:t>
                        </m:r>
                        <m:r>
                          <a:rPr lang="en-US" altLang="zh-TW" sz="2800"/>
                          <m:t>𝐺</m:t>
                        </m:r>
                        <m:r>
                          <a:rPr lang="en-US" altLang="zh-TW" sz="2800"/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/>
                  <a:t>之中</a:t>
                </a:r>
                <a:r>
                  <a:rPr lang="zh-TW" altLang="en-US" sz="2800" dirty="0"/>
                  <a:t>。</a:t>
                </a:r>
                <a:endParaRPr lang="en-US" altLang="zh-TW" sz="28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 r="-19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82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94</a:t>
            </a:fld>
            <a:endParaRPr lang="zh-TW" altLang="en-US"/>
          </a:p>
        </p:txBody>
      </p:sp>
      <p:pic>
        <p:nvPicPr>
          <p:cNvPr id="37890" name="Picture 2" descr="C:\Users\Hsuan\Google 雲端硬碟\新頁圖書\5103簡報圖表102.1.18\5103--圖\7-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52" y="2060848"/>
            <a:ext cx="6051028" cy="32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364088" y="5445224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7-20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294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sz="3000"/>
                          </m:ctrlPr>
                        </m:borderBoxPr>
                        <m:e>
                          <m:r>
                            <a:rPr lang="zh-TW" altLang="en-US" sz="3000"/>
                            <m:t>步驟</m:t>
                          </m:r>
                          <m:r>
                            <a:rPr lang="en-US" altLang="zh-TW" sz="3000"/>
                            <m:t>3</m:t>
                          </m:r>
                        </m:e>
                      </m:borderBox>
                    </m:oMath>
                  </m:oMathPara>
                </a14:m>
                <a:endParaRPr lang="en-US" altLang="zh-TW" sz="3000" dirty="0" smtClean="0"/>
              </a:p>
              <a:p>
                <a:pPr>
                  <a:spcBef>
                    <a:spcPts val="0"/>
                  </a:spcBef>
                </a:pPr>
                <a:endParaRPr lang="en-US" altLang="zh-TW" sz="1200" dirty="0"/>
              </a:p>
              <a:p>
                <a:pPr>
                  <a:spcBef>
                    <a:spcPts val="0"/>
                  </a:spcBef>
                </a:pPr>
                <a:r>
                  <a:rPr lang="zh-TW" altLang="en-US" sz="2800" dirty="0" smtClean="0"/>
                  <a:t>變成實力度</a:t>
                </a:r>
                <a:r>
                  <a:rPr lang="en-US" altLang="zh-TW" sz="2800" dirty="0" smtClean="0"/>
                  <a:t>?</a:t>
                </a:r>
                <a:r>
                  <a:rPr lang="zh-TW" altLang="en-US" sz="2800" dirty="0" smtClean="0"/>
                  <a:t>    </a:t>
                </a:r>
              </a:p>
              <a:p>
                <a:pPr>
                  <a:spcBef>
                    <a:spcPts val="0"/>
                  </a:spcBef>
                </a:pPr>
                <a:r>
                  <a:rPr lang="zh-TW" altLang="en-US" sz="2800" dirty="0" smtClean="0"/>
                  <a:t>因此按一下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/>
                        </m:ctrlPr>
                      </m:borderBoxPr>
                      <m:e>
                        <m:r>
                          <a:rPr lang="zh-TW" altLang="en-US" sz="2800"/>
                          <m:t>定義範圍</m:t>
                        </m:r>
                        <m:r>
                          <a:rPr lang="en-US" altLang="zh-TW" sz="2800"/>
                          <m:t>(</m:t>
                        </m:r>
                        <m:r>
                          <a:rPr lang="en-US" altLang="zh-TW" sz="2800"/>
                          <m:t>𝐷</m:t>
                        </m:r>
                        <m:r>
                          <a:rPr lang="en-US" altLang="zh-TW" sz="2800"/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 smtClean="0"/>
                  <a:t>。</a:t>
                </a:r>
                <a:endParaRPr lang="zh-TW" altLang="en-US" sz="28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95</a:t>
            </a:fld>
            <a:endParaRPr lang="zh-TW" altLang="en-US"/>
          </a:p>
        </p:txBody>
      </p:sp>
      <p:pic>
        <p:nvPicPr>
          <p:cNvPr id="38914" name="Picture 2" descr="C:\Users\Hsuan\Google 雲端硬碟\新頁圖書\5103簡報圖表102.1.18\5103--圖\7-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5"/>
            <a:ext cx="5256584" cy="27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324636" y="645333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7-21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571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Autofit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sz="3000" smtClean="0">
                              <a:latin typeface="Cambria Math"/>
                            </a:rPr>
                          </m:ctrlPr>
                        </m:borderBoxPr>
                        <m:e>
                          <m:r>
                            <a:rPr lang="zh-TW" altLang="en-US" sz="3000" i="0">
                              <a:latin typeface="Cambria Math"/>
                            </a:rPr>
                            <m:t>步驟</m:t>
                          </m:r>
                          <m:r>
                            <a:rPr lang="en-US" altLang="zh-TW" sz="3000" i="0">
                              <a:latin typeface="Cambria Math"/>
                            </a:rPr>
                            <m:t>4</m:t>
                          </m:r>
                        </m:e>
                      </m:borderBox>
                    </m:oMath>
                  </m:oMathPara>
                </a14:m>
                <a:endParaRPr lang="en-US" altLang="zh-TW" sz="3000" dirty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:endParaRPr lang="en-US" altLang="zh-TW" dirty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TW" altLang="en-US" sz="2800" i="0">
                          <a:latin typeface="Cambria Math"/>
                        </a:rPr>
                        <m:t>出現小的對話框，因之將</m:t>
                      </m:r>
                      <m:r>
                        <a:rPr lang="en-US" altLang="zh-TW" sz="2800" i="0">
                          <a:latin typeface="Cambria Math"/>
                        </a:rPr>
                        <m:t>1</m:t>
                      </m:r>
                      <m:r>
                        <a:rPr lang="zh-TW" altLang="en-US" sz="2800" i="0">
                          <a:latin typeface="Cambria Math"/>
                        </a:rPr>
                        <m:t>輸入到</m:t>
                      </m:r>
                    </m:oMath>
                  </m:oMathPara>
                </a14:m>
                <a:endParaRPr lang="en-US" altLang="zh-TW" sz="2800" i="0" dirty="0" smtClean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0">
                            <a:latin typeface="Cambria Math"/>
                          </a:rPr>
                          <m:t>最小值</m:t>
                        </m:r>
                        <m:r>
                          <a:rPr lang="en-US" altLang="zh-TW" sz="2800" i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0">
                            <a:latin typeface="Cambria Math"/>
                          </a:rPr>
                          <m:t>I</m:t>
                        </m:r>
                        <m:r>
                          <a:rPr lang="en-US" altLang="zh-TW" sz="2800" i="0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>
                    <a:latin typeface="Cambria Math"/>
                  </a:rPr>
                  <a:t>的方框中，將</a:t>
                </a:r>
                <a:r>
                  <a:rPr lang="en-US" altLang="zh-TW" sz="2800" dirty="0">
                    <a:latin typeface="Cambria Math"/>
                  </a:rPr>
                  <a:t>2</a:t>
                </a:r>
                <a:r>
                  <a:rPr lang="zh-TW" altLang="en-US" sz="2800" dirty="0" smtClean="0">
                    <a:latin typeface="Cambria Math"/>
                  </a:rPr>
                  <a:t>輸入到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0">
                            <a:latin typeface="Cambria Math"/>
                          </a:rPr>
                          <m:t>最大值</m:t>
                        </m:r>
                        <m:r>
                          <a:rPr lang="en-US" altLang="zh-TW" sz="2800" i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0">
                            <a:latin typeface="Cambria Math"/>
                          </a:rPr>
                          <m:t>A</m:t>
                        </m:r>
                        <m:r>
                          <a:rPr lang="en-US" altLang="zh-TW" sz="2800" i="0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>
                    <a:latin typeface="Cambria Math"/>
                  </a:rPr>
                  <a:t>的方框中</a:t>
                </a:r>
                <a:r>
                  <a:rPr lang="zh-TW" altLang="en-US" sz="2800" dirty="0">
                    <a:latin typeface="Cambria Math"/>
                  </a:rPr>
                  <a:t>，按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n-US" altLang="zh-TW" sz="280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0">
                            <a:latin typeface="Cambria Math"/>
                          </a:rPr>
                          <m:t>繼續</m:t>
                        </m:r>
                      </m:e>
                    </m:borderBox>
                  </m:oMath>
                </a14:m>
                <a:r>
                  <a:rPr lang="zh-TW" altLang="en-US" sz="2800" dirty="0">
                    <a:latin typeface="Cambria Math"/>
                  </a:rPr>
                  <a:t>。</a:t>
                </a:r>
                <a:endParaRPr lang="en-US" altLang="zh-TW" sz="2800" dirty="0">
                  <a:latin typeface="Cambria Math"/>
                </a:endParaRP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99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97</a:t>
            </a:fld>
            <a:endParaRPr lang="zh-TW" altLang="en-US"/>
          </a:p>
        </p:txBody>
      </p:sp>
      <p:pic>
        <p:nvPicPr>
          <p:cNvPr id="39938" name="Picture 2" descr="C:\Users\Hsuan\Google 雲端硬碟\新頁圖書\5103簡報圖表102.1.18\5103--圖\7-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92" y="2492896"/>
            <a:ext cx="4881686" cy="25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295378" y="5219908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7-22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54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altLang="zh-TW" sz="3000" i="1">
                              <a:latin typeface="Cambria Math"/>
                            </a:rPr>
                          </m:ctrlPr>
                        </m:borderBoxPr>
                        <m:e>
                          <m:r>
                            <a:rPr lang="zh-TW" altLang="en-US" sz="3000" i="1">
                              <a:latin typeface="Cambria Math"/>
                            </a:rPr>
                            <m:t>步驟</m:t>
                          </m:r>
                          <m:r>
                            <a:rPr lang="en-US" altLang="zh-TW" sz="3000" i="1">
                              <a:latin typeface="Cambria Math"/>
                            </a:rPr>
                            <m:t>5</m:t>
                          </m:r>
                        </m:e>
                      </m:borderBox>
                    </m:oMath>
                  </m:oMathPara>
                </a14:m>
                <a:endParaRPr lang="en-US" altLang="zh-TW" sz="3000" dirty="0"/>
              </a:p>
              <a:p>
                <a:pPr>
                  <a:spcBef>
                    <a:spcPts val="0"/>
                  </a:spcBef>
                </a:pPr>
                <a:endParaRPr lang="en-US" altLang="zh-TW" dirty="0">
                  <a:latin typeface="Cambria Math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zh-TW" altLang="en-US" sz="2800" i="0" dirty="0">
                        <a:latin typeface="Cambria Math"/>
                      </a:rPr>
                      <m:t>剩餘的變數全部移到</m:t>
                    </m:r>
                    <m:borderBox>
                      <m:borderBoxPr>
                        <m:ctrlPr>
                          <a:rPr lang="en-US" altLang="zh-TW" sz="2800">
                            <a:latin typeface="Cambria Math"/>
                          </a:rPr>
                        </m:ctrlPr>
                      </m:borderBoxPr>
                      <m:e>
                        <m:r>
                          <a:rPr lang="zh-TW" altLang="en-US" sz="2800" i="0">
                            <a:latin typeface="Cambria Math"/>
                          </a:rPr>
                          <m:t>自變數</m:t>
                        </m:r>
                        <m:r>
                          <a:rPr lang="en-US" altLang="zh-TW" sz="2800" i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TW" sz="2800" i="0">
                            <a:latin typeface="Cambria Math"/>
                          </a:rPr>
                          <m:t>I</m:t>
                        </m:r>
                        <m:r>
                          <a:rPr lang="en-US" altLang="zh-TW" sz="2800" i="0">
                            <a:latin typeface="Cambria Math"/>
                          </a:rPr>
                          <m:t>)</m:t>
                        </m:r>
                      </m:e>
                    </m:borderBox>
                  </m:oMath>
                </a14:m>
                <a:r>
                  <a:rPr lang="zh-TW" altLang="en-US" sz="2800" dirty="0"/>
                  <a:t> 的方框之中</a:t>
                </a:r>
                <a:r>
                  <a:rPr lang="zh-TW" altLang="en-US" sz="2800" dirty="0"/>
                  <a:t>。</a:t>
                </a:r>
                <a:r>
                  <a:rPr lang="en-US" altLang="zh-TW" sz="2800" dirty="0"/>
                  <a:t>(</a:t>
                </a:r>
                <a:r>
                  <a:rPr lang="zh-TW" altLang="en-US" sz="2800" dirty="0"/>
                  <a:t>如圖</a:t>
                </a:r>
                <a:r>
                  <a:rPr lang="en-US" altLang="zh-TW" sz="2800" dirty="0"/>
                  <a:t>7-23</a:t>
                </a:r>
                <a:r>
                  <a:rPr lang="en-US" altLang="zh-TW" sz="2800" dirty="0"/>
                  <a:t>)</a:t>
                </a:r>
                <a:endParaRPr lang="en-US" altLang="zh-TW" sz="28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 r="-5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06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7.11</a:t>
            </a:r>
            <a:r>
              <a:rPr lang="zh-TW" altLang="en-US" dirty="0"/>
              <a:t> 判別分析的實踐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t>99</a:t>
            </a:fld>
            <a:endParaRPr lang="zh-TW" altLang="en-US"/>
          </a:p>
        </p:txBody>
      </p:sp>
      <p:pic>
        <p:nvPicPr>
          <p:cNvPr id="40962" name="Picture 2" descr="C:\Users\Hsuan\Google 雲端硬碟\新頁圖書\5103簡報圖表102.1.18\5103--圖\7-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2856"/>
            <a:ext cx="6216300" cy="329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295378" y="550794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7-23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1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佈景主題">
  <a:themeElements>
    <a:clrScheme name="自訂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BCBFF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自訂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BCBFF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7296</Words>
  <Application>Microsoft Office PowerPoint</Application>
  <PresentationFormat>如螢幕大小 (4:3)</PresentationFormat>
  <Paragraphs>770</Paragraphs>
  <Slides>126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126</vt:i4>
      </vt:variant>
    </vt:vector>
  </HeadingPairs>
  <TitlesOfParts>
    <vt:vector size="130" baseType="lpstr">
      <vt:lpstr>Office 佈景主題</vt:lpstr>
      <vt:lpstr>自訂設計</vt:lpstr>
      <vt:lpstr>MathType 6.0 Equation</vt:lpstr>
      <vt:lpstr>Equation</vt:lpstr>
      <vt:lpstr>PowerPoint 簡報</vt:lpstr>
      <vt:lpstr>PowerPoint 簡報</vt:lpstr>
      <vt:lpstr>7.1 判別分析是判別的工具</vt:lpstr>
      <vt:lpstr>7.1 判別分析是判別的工具</vt:lpstr>
      <vt:lpstr>7.2.1 利用散布圖的圖形表示</vt:lpstr>
      <vt:lpstr>7.2.1 利用散布圖的    圖形表示</vt:lpstr>
      <vt:lpstr>7.2.2 畫出境界線</vt:lpstr>
      <vt:lpstr>7.2.2 畫出境界線</vt:lpstr>
      <vt:lpstr>7.2.3 最佳的境界線</vt:lpstr>
      <vt:lpstr>7.2.3 最佳的境界線</vt:lpstr>
      <vt:lpstr>7.2.3 最佳的境界線</vt:lpstr>
      <vt:lpstr>7.2.3 最佳的境界線</vt:lpstr>
      <vt:lpstr>7.3.1 判別分數</vt:lpstr>
      <vt:lpstr>7.3.2 判別分數的圖形意義</vt:lpstr>
      <vt:lpstr>7.3.2 判別分數的圖形意義</vt:lpstr>
      <vt:lpstr>7.3.3 判別分數的三個變數</vt:lpstr>
      <vt:lpstr>7.3.4 總變動S_T,群間變動S_B, 群內變動S_W</vt:lpstr>
      <vt:lpstr>7.3.5 S_T,S_B,S_W的關係</vt:lpstr>
      <vt:lpstr>7.3.5 S_T,S_B,S_W的關係</vt:lpstr>
      <vt:lpstr>7.3.6 最佳的判別為何</vt:lpstr>
      <vt:lpstr>7.4.1 群內變動S_W的計算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 線性判別函數的求法</vt:lpstr>
      <vt:lpstr>7.5.1 線性判別函數求法的公式</vt:lpstr>
      <vt:lpstr>7.5.1 線性判別函數求法的公式</vt:lpstr>
      <vt:lpstr>7.5.1 線性判別函數求法的公式</vt:lpstr>
      <vt:lpstr>7.5.1 線性判別函數求法的公式</vt:lpstr>
      <vt:lpstr>7.5.1 線性判別函數求法的公式</vt:lpstr>
      <vt:lpstr>7.5.1 線性判別函數求法的公式</vt:lpstr>
      <vt:lpstr>7.5.1 線性判別函數求法的公式</vt:lpstr>
      <vt:lpstr>7.6 判別分數與境界線的關係</vt:lpstr>
      <vt:lpstr>7.6 判別分數與境界線的關係</vt:lpstr>
      <vt:lpstr>7.6 判別分數與境界線的關係</vt:lpstr>
      <vt:lpstr>7.6.1 圖示線性判別函數 的圖形與境界線時</vt:lpstr>
      <vt:lpstr>7.7 一變數的馬哈拉諾畢斯距離</vt:lpstr>
      <vt:lpstr>PowerPoint 簡報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7.7 一變數的馬哈拉諾畢斯距離</vt:lpstr>
      <vt:lpstr>7.8 二變數的馬哈拉諾畢斯距離</vt:lpstr>
      <vt:lpstr>7.8 二變數的馬哈拉諾畢斯距離</vt:lpstr>
      <vt:lpstr>7.8 二變數的馬哈拉諾畢斯距離</vt:lpstr>
      <vt:lpstr>7.8 二變數的馬哈拉諾畢斯距離</vt:lpstr>
      <vt:lpstr>7.8 二變數的馬哈拉諾畢斯距離</vt:lpstr>
      <vt:lpstr>7.8 二變數的馬哈拉諾畢斯距離</vt:lpstr>
      <vt:lpstr>7.8 二變數的馬哈拉諾畢斯距離</vt:lpstr>
      <vt:lpstr>7.8 二變數的馬哈拉諾畢斯距離</vt:lpstr>
      <vt:lpstr>7.8 二變數的馬哈拉諾畢斯距離</vt:lpstr>
      <vt:lpstr>7.8 二變數的馬哈拉諾畢斯距離</vt:lpstr>
      <vt:lpstr>7.8 二變數的馬哈拉諾畢斯距離</vt:lpstr>
      <vt:lpstr>7.8 二變數的馬哈拉諾畢斯距離</vt:lpstr>
      <vt:lpstr>7.9 依馬哈拉諾畢斯 距離表示的境界線</vt:lpstr>
      <vt:lpstr>7.9 依馬哈拉諾畢斯 距離表示的境界線</vt:lpstr>
      <vt:lpstr>7.9 依馬哈拉諾畢斯 距離表示的境界線</vt:lpstr>
      <vt:lpstr>7.9 依馬哈拉諾畢斯 距離表示的境界線</vt:lpstr>
      <vt:lpstr>7.9 依馬哈拉諾畢斯 距離表示的境界線</vt:lpstr>
      <vt:lpstr>7.9 依馬哈拉諾畢斯 距離表示的境界線</vt:lpstr>
      <vt:lpstr>7.10 正答率與誤判率</vt:lpstr>
      <vt:lpstr>7.10 正答率與誤判率</vt:lpstr>
      <vt:lpstr>7.10 正答率與誤判率</vt:lpstr>
      <vt:lpstr>7.10 正答率與誤判率</vt:lpstr>
      <vt:lpstr>7.10.1 線性判別分析的 正答率與誤判率</vt:lpstr>
      <vt:lpstr>7.10.1 線性判別分析的 正答率與誤判率</vt:lpstr>
      <vt:lpstr>7.11 判別分析的實踐</vt:lpstr>
      <vt:lpstr>7.11 判別分析的實踐</vt:lpstr>
      <vt:lpstr>PowerPoint 簡報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PowerPoint 簡報</vt:lpstr>
      <vt:lpstr>PowerPoint 簡報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7.11 判別分析的實踐</vt:lpstr>
      <vt:lpstr>PowerPoint 簡報</vt:lpstr>
    </vt:vector>
  </TitlesOfParts>
  <Company>Senao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李若璿</dc:creator>
  <cp:lastModifiedBy>Zoe</cp:lastModifiedBy>
  <cp:revision>78</cp:revision>
  <dcterms:created xsi:type="dcterms:W3CDTF">2012-12-27T06:18:49Z</dcterms:created>
  <dcterms:modified xsi:type="dcterms:W3CDTF">2013-01-28T11:48:22Z</dcterms:modified>
</cp:coreProperties>
</file>