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16"/>
  </p:notes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6" r:id="rId52"/>
    <p:sldId id="307" r:id="rId53"/>
    <p:sldId id="305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9" r:id="rId1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20" autoAdjust="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FC51-15D8-4A80-BE51-7158B8701D26}" type="datetimeFigureOut">
              <a:rPr lang="zh-TW" altLang="en-US" smtClean="0"/>
              <a:t>2013/1/29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E4872-07CD-4403-B4E6-C0D9D8F2B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55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4872-07CD-4403-B4E6-C0D9D8F2BF6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53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56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4872-07CD-4403-B4E6-C0D9D8F2BF6C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64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4872-07CD-4403-B4E6-C0D9D8F2BF6C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75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4872-07CD-4403-B4E6-C0D9D8F2BF6C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88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5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52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2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13" Type="http://schemas.openxmlformats.org/officeDocument/2006/relationships/slide" Target="../slides/slide88.xml"/><Relationship Id="rId3" Type="http://schemas.openxmlformats.org/officeDocument/2006/relationships/theme" Target="../theme/theme2.xml"/><Relationship Id="rId7" Type="http://schemas.openxmlformats.org/officeDocument/2006/relationships/slide" Target="../slides/slide3.xml"/><Relationship Id="rId12" Type="http://schemas.openxmlformats.org/officeDocument/2006/relationships/slide" Target="../slides/slide76.xml"/><Relationship Id="rId17" Type="http://schemas.openxmlformats.org/officeDocument/2006/relationships/slide" Target="../slides/slide107.xml"/><Relationship Id="rId2" Type="http://schemas.openxmlformats.org/officeDocument/2006/relationships/slideLayout" Target="../slideLayouts/slideLayout4.xml"/><Relationship Id="rId16" Type="http://schemas.openxmlformats.org/officeDocument/2006/relationships/slide" Target="../slides/slide10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slide" Target="../slides/slide28.xml"/><Relationship Id="rId5" Type="http://schemas.microsoft.com/office/2007/relationships/hdphoto" Target="../media/hdphoto1.wdp"/><Relationship Id="rId15" Type="http://schemas.openxmlformats.org/officeDocument/2006/relationships/slide" Target="../slides/slide100.xml"/><Relationship Id="rId10" Type="http://schemas.openxmlformats.org/officeDocument/2006/relationships/slide" Target="../slides/slide26.xml"/><Relationship Id="rId4" Type="http://schemas.openxmlformats.org/officeDocument/2006/relationships/image" Target="../media/image2.jpeg"/><Relationship Id="rId9" Type="http://schemas.openxmlformats.org/officeDocument/2006/relationships/slide" Target="../slides/slide16.xml"/><Relationship Id="rId14" Type="http://schemas.openxmlformats.org/officeDocument/2006/relationships/slide" Target="../slides/slide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010890\桌面\728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480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2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010890\桌面\PSD448拷貝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25713" r="40391" b="20111"/>
          <a:stretch/>
        </p:blipFill>
        <p:spPr bwMode="auto">
          <a:xfrm>
            <a:off x="1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1" y="764703"/>
            <a:ext cx="2408032" cy="5037925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8033" y="1268759"/>
            <a:ext cx="6735967" cy="5660767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665540" y="6453336"/>
            <a:ext cx="514972" cy="4773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99792" y="1600200"/>
            <a:ext cx="6264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44544" y="6520259"/>
            <a:ext cx="2430768" cy="409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多變量分析 導論與應用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595360" y="6478898"/>
            <a:ext cx="531313" cy="40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1" name="Picture 2" descr="C:\Documents and Settings\010890\桌面\未命名 -1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64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010890\桌面\未命名 -1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06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35496" y="836712"/>
            <a:ext cx="2407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675" indent="-320675"/>
            <a:r>
              <a:rPr lang="en-US" altLang="zh-TW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6.1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因子分析中的共通要因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0675" indent="-320675"/>
            <a:r>
              <a:rPr lang="en-US" altLang="zh-TW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6.2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因子分析的模式與因子的解釋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0675" indent="-320675"/>
            <a:r>
              <a:rPr lang="en-US" altLang="zh-TW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6.3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因子分析的共變異</a:t>
            </a:r>
            <a:r>
              <a:rPr lang="zh-TW" altLang="en-US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數</a:t>
            </a:r>
            <a:r>
              <a:rPr lang="en-US" altLang="zh-TW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/>
            </a:r>
            <a:br>
              <a:rPr lang="en-US" altLang="zh-TW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</a:br>
            <a:r>
              <a:rPr lang="zh-TW" altLang="en-US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矩陣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0675" indent="-320675"/>
            <a:r>
              <a:rPr lang="en-US" altLang="zh-TW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6.4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利用主軸因子法的因子分析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0675" indent="-320675"/>
            <a:r>
              <a:rPr lang="en-US" altLang="zh-TW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6.5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因子負荷量的實際求法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0675" indent="-320675"/>
            <a:r>
              <a:rPr lang="en-US" altLang="zh-TW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2" action="ppaction://hlinksldjump"/>
              </a:rPr>
              <a:t>6.6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2" action="ppaction://hlinksldjump"/>
              </a:rPr>
              <a:t>將因子</a:t>
            </a:r>
            <a:r>
              <a:rPr lang="zh-TW" altLang="en-US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2" action="ppaction://hlinksldjump"/>
              </a:rPr>
              <a:t>旋轉</a:t>
            </a:r>
            <a:endParaRPr lang="en-US" altLang="zh-TW" sz="15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0675" indent="-320675"/>
            <a:r>
              <a:rPr lang="en-US" altLang="zh-TW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3" action="ppaction://hlinksldjump"/>
              </a:rPr>
              <a:t>6.7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3" action="ppaction://hlinksldjump"/>
              </a:rPr>
              <a:t>最大概度法與一個變數的概度函數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0675" indent="-320675"/>
            <a:r>
              <a:rPr lang="en-US" altLang="zh-TW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4" action="ppaction://hlinksldjump"/>
              </a:rPr>
              <a:t>6.8</a:t>
            </a:r>
            <a:r>
              <a:rPr lang="zh-TW" altLang="en-US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4" action="ppaction://hlinksldjump"/>
              </a:rPr>
              <a:t>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4" action="ppaction://hlinksldjump"/>
              </a:rPr>
              <a:t>對</a:t>
            </a:r>
            <a:r>
              <a:rPr lang="en-US" altLang="zh-TW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4" action="ppaction://hlinksldjump"/>
              </a:rPr>
              <a:t>p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4" action="ppaction://hlinksldjump"/>
              </a:rPr>
              <a:t>變數的概度函數一般化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0675" indent="-320675"/>
            <a:r>
              <a:rPr lang="en-US" altLang="zh-TW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5" action="ppaction://hlinksldjump"/>
              </a:rPr>
              <a:t>6.9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5" action="ppaction://hlinksldjump"/>
              </a:rPr>
              <a:t>利用最大概度法求因子負荷量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defTabSz="838200"/>
            <a:r>
              <a:rPr lang="en-US" altLang="zh-TW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6" action="ppaction://hlinksldjump"/>
              </a:rPr>
              <a:t>6.10</a:t>
            </a:r>
            <a:r>
              <a:rPr lang="zh-TW" altLang="en-US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6" action="ppaction://hlinksldjump"/>
              </a:rPr>
              <a:t>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6" action="ppaction://hlinksldjump"/>
              </a:rPr>
              <a:t>直交模式、斜交</a:t>
            </a:r>
            <a:r>
              <a:rPr lang="zh-TW" altLang="en-US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6" action="ppaction://hlinksldjump"/>
              </a:rPr>
              <a:t>模式的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6" action="ppaction://hlinksldjump"/>
              </a:rPr>
              <a:t>共變異數矩陣 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/>
            <a:r>
              <a:rPr lang="en-US" altLang="zh-TW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7" action="ppaction://hlinksldjump"/>
              </a:rPr>
              <a:t>6.11</a:t>
            </a:r>
            <a:r>
              <a:rPr lang="zh-TW" altLang="en-US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7" action="ppaction://hlinksldjump"/>
              </a:rPr>
              <a:t>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7" action="ppaction://hlinksldjump"/>
              </a:rPr>
              <a:t>最大概度法</a:t>
            </a:r>
            <a:r>
              <a:rPr lang="zh-TW" altLang="en-US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7" action="ppaction://hlinksldjump"/>
              </a:rPr>
              <a:t>與</a:t>
            </a:r>
            <a:r>
              <a:rPr lang="en-US" altLang="zh-TW" sz="1500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7" action="ppaction://hlinksldjump"/>
              </a:rPr>
              <a:t>promax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7" action="ppaction://hlinksldjump"/>
              </a:rPr>
              <a:t>旋轉的例子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0675" indent="-320675"/>
            <a:r>
              <a:rPr lang="en-US" altLang="zh-TW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6.12</a:t>
            </a:r>
            <a:r>
              <a:rPr lang="zh-TW" altLang="en-US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5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因子分析的</a:t>
            </a:r>
            <a:r>
              <a:rPr lang="zh-TW" altLang="en-US" sz="1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實踐</a:t>
            </a:r>
            <a:endParaRPr lang="en-US" altLang="zh-TW" sz="1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8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41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42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59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44.wmf"/><Relationship Id="rId4" Type="http://schemas.openxmlformats.org/officeDocument/2006/relationships/oleObject" Target="../embeddings/oleObject60.bin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158.png"/><Relationship Id="rId7" Type="http://schemas.openxmlformats.org/officeDocument/2006/relationships/image" Target="../media/image14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148.wmf"/><Relationship Id="rId5" Type="http://schemas.openxmlformats.org/officeDocument/2006/relationships/image" Target="../media/image145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147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15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68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161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0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157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159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2.wmf"/><Relationship Id="rId3" Type="http://schemas.openxmlformats.org/officeDocument/2006/relationships/image" Target="../media/image29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72.png"/><Relationship Id="rId4" Type="http://schemas.openxmlformats.org/officeDocument/2006/relationships/image" Target="../media/image61.png"/><Relationship Id="rId9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10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12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13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16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18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40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12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13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127.wmf"/><Relationship Id="rId5" Type="http://schemas.openxmlformats.org/officeDocument/2006/relationships/image" Target="../media/image124.wmf"/><Relationship Id="rId15" Type="http://schemas.openxmlformats.org/officeDocument/2006/relationships/image" Target="../media/image129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47.bin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4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50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51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52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53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54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2.png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56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0996374">
            <a:off x="65576" y="61769"/>
            <a:ext cx="315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ln w="571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itchFamily="34" charset="0"/>
                <a:ea typeface="華康新特黑體(P)" pitchFamily="2" charset="-120"/>
              </a:rPr>
              <a:t>CH6</a:t>
            </a:r>
            <a:endParaRPr lang="zh-TW" altLang="en-US" sz="8800" b="1" dirty="0">
              <a:ln w="57150">
                <a:solidFill>
                  <a:schemeClr val="bg1">
                    <a:lumMod val="9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itchFamily="34" charset="0"/>
              <a:ea typeface="華康新特黑體(P)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53408" y="1045185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因子分析導讀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latin typeface="華康新特黑體(P)" pitchFamily="2" charset="-120"/>
              <a:ea typeface="華康新特黑體(P)" pitchFamily="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9792" y="2511474"/>
            <a:ext cx="58326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6.1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因子分析中的共通要因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6.2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因子分析的模式與因子的解釋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6.3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因子分析的共變異數矩陣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    6.4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利用主軸因子法的因子分析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         6.5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因子負荷量的實際求法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              6.6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將因子旋轉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2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6.2.1 </a:t>
            </a:r>
            <a:r>
              <a:rPr lang="zh-TW" altLang="en-US" dirty="0"/>
              <a:t>因子分析的</a:t>
            </a:r>
            <a:r>
              <a:rPr lang="zh-TW" altLang="en-US" dirty="0" smtClean="0"/>
              <a:t>模式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altLang="zh-TW" b="1" dirty="0">
                    <a:solidFill>
                      <a:schemeClr val="accent3">
                        <a:lumMod val="50000"/>
                      </a:schemeClr>
                    </a:solidFill>
                  </a:rPr>
                  <a:t>(1)</a:t>
                </a:r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</a:rPr>
                  <a:t>共同因子有一個時</a:t>
                </a:r>
                <a:r>
                  <a:rPr lang="en-US" altLang="zh-TW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︰</a:t>
                </a:r>
              </a:p>
              <a:p>
                <a:pPr>
                  <a:spcBef>
                    <a:spcPts val="0"/>
                  </a:spcBef>
                </a:pPr>
                <a:endParaRPr lang="en-US" altLang="zh-TW" sz="12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533400" indent="715963" algn="just">
                  <a:tabLst>
                    <a:tab pos="1341438" algn="l"/>
                  </a:tabLst>
                </a:pPr>
                <a:r>
                  <a:rPr lang="zh-TW" altLang="en-US" sz="2800" dirty="0"/>
                  <a:t>變數是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sz="2800" dirty="0"/>
                  <a:t>，共同因子是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zh-TW" altLang="en-US" sz="2800" dirty="0"/>
                  <a:t>的模式時</a:t>
                </a:r>
                <a:r>
                  <a:rPr lang="zh-TW" altLang="en-US" sz="2800" dirty="0" smtClean="0"/>
                  <a:t>：</a:t>
                </a:r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7170" name="Picture 2" descr="C:\Users\Wu\Google 雲端硬碟\新頁圖書\5103簡報圖表102.1.18\5103--圖\6-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2687291" cy="21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894079"/>
              </p:ext>
            </p:extLst>
          </p:nvPr>
        </p:nvGraphicFramePr>
        <p:xfrm>
          <a:off x="5698237" y="3717032"/>
          <a:ext cx="2281237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5" imgW="914400" imgH="711000" progId="Equation.DSMT4">
                  <p:embed/>
                </p:oleObj>
              </mc:Choice>
              <mc:Fallback>
                <p:oleObj name="Equation" r:id="rId5" imgW="914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237" y="3717032"/>
                        <a:ext cx="2281237" cy="177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8129003" y="4438273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6.4)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95936" y="572396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6-6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72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365125" indent="-365125"/>
            <a:r>
              <a:rPr lang="en-US" altLang="zh-TW" sz="3600" dirty="0"/>
              <a:t>6.9</a:t>
            </a:r>
            <a:r>
              <a:rPr lang="zh-TW" altLang="en-US" sz="3600" dirty="0"/>
              <a:t> 利用最大概度</a:t>
            </a:r>
            <a:r>
              <a:rPr lang="zh-TW" altLang="en-US" sz="3600" dirty="0" smtClean="0"/>
              <a:t>法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求因子</a:t>
            </a:r>
            <a:r>
              <a:rPr lang="zh-TW" altLang="en-US" sz="3600" dirty="0"/>
              <a:t>負荷量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600200"/>
            <a:ext cx="6264696" cy="4781128"/>
          </a:xfrm>
        </p:spPr>
        <p:txBody>
          <a:bodyPr anchor="ctr">
            <a:normAutofit/>
          </a:bodyPr>
          <a:lstStyle/>
          <a:p>
            <a:pPr indent="808038" algn="just"/>
            <a:r>
              <a:rPr lang="zh-TW" altLang="en-US" dirty="0"/>
              <a:t>想求的因子負荷量矩陣設為如（</a:t>
            </a:r>
            <a:r>
              <a:rPr lang="en-US" altLang="zh-TW" dirty="0"/>
              <a:t>6.60</a:t>
            </a:r>
            <a:r>
              <a:rPr lang="zh-TW" altLang="en-US" dirty="0"/>
              <a:t>）式所示：</a:t>
            </a:r>
            <a:endParaRPr lang="en-US" altLang="zh-TW" dirty="0"/>
          </a:p>
          <a:p>
            <a:pPr algn="r"/>
            <a:endParaRPr lang="en-US" altLang="zh-TW" dirty="0" smtClean="0"/>
          </a:p>
          <a:p>
            <a:pPr algn="r"/>
            <a:endParaRPr lang="en-US" altLang="zh-TW" dirty="0" smtClean="0"/>
          </a:p>
          <a:p>
            <a:pPr algn="r"/>
            <a:endParaRPr lang="en-US" altLang="zh-TW" dirty="0"/>
          </a:p>
          <a:p>
            <a:pPr algn="r"/>
            <a:r>
              <a:rPr lang="zh-TW" altLang="en-US" sz="2500" dirty="0"/>
              <a:t>（</a:t>
            </a:r>
            <a:r>
              <a:rPr lang="en-US" altLang="zh-TW" sz="2500" dirty="0"/>
              <a:t>6.60</a:t>
            </a:r>
            <a:r>
              <a:rPr lang="zh-TW" altLang="en-US" sz="2500" dirty="0" smtClean="0"/>
              <a:t>）</a:t>
            </a:r>
            <a:endParaRPr lang="en-US" altLang="zh-TW" sz="25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8180"/>
              </p:ext>
            </p:extLst>
          </p:nvPr>
        </p:nvGraphicFramePr>
        <p:xfrm>
          <a:off x="4067944" y="3933031"/>
          <a:ext cx="2954596" cy="165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Equation" r:id="rId3" imgW="1676160" imgH="939600" progId="Equation.DSMT4">
                  <p:embed/>
                </p:oleObj>
              </mc:Choice>
              <mc:Fallback>
                <p:oleObj name="Equation" r:id="rId3" imgW="1676160" imgH="939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933031"/>
                        <a:ext cx="2954596" cy="1656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3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38200" algn="just"/>
            <a:r>
              <a:rPr lang="zh-TW" altLang="en-US" dirty="0"/>
              <a:t>從因子分析的模式而言，共變異數矩陣即為如（</a:t>
            </a:r>
            <a:r>
              <a:rPr lang="en-US" altLang="zh-TW" dirty="0"/>
              <a:t>6.61</a:t>
            </a:r>
            <a:r>
              <a:rPr lang="zh-TW" altLang="en-US" dirty="0"/>
              <a:t>）式所示</a:t>
            </a:r>
            <a:endParaRPr lang="en-US" altLang="zh-TW" dirty="0"/>
          </a:p>
          <a:p>
            <a:pPr algn="r"/>
            <a:endParaRPr lang="en-US" altLang="zh-TW" sz="2500" dirty="0" smtClean="0"/>
          </a:p>
          <a:p>
            <a:pPr algn="r"/>
            <a:endParaRPr lang="en-US" altLang="zh-TW" sz="2500" dirty="0"/>
          </a:p>
          <a:p>
            <a:pPr algn="r"/>
            <a:endParaRPr lang="en-US" altLang="zh-TW" sz="2500" dirty="0"/>
          </a:p>
          <a:p>
            <a:pPr algn="r"/>
            <a:r>
              <a:rPr lang="zh-TW" altLang="en-US" sz="2500" dirty="0"/>
              <a:t>（</a:t>
            </a:r>
            <a:r>
              <a:rPr lang="en-US" altLang="zh-TW" sz="2500" dirty="0"/>
              <a:t>6.61</a:t>
            </a:r>
            <a:r>
              <a:rPr lang="zh-TW" altLang="en-US" sz="2500" dirty="0"/>
              <a:t>）</a:t>
            </a:r>
            <a:endParaRPr lang="en-US" altLang="zh-TW" sz="2500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101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448222"/>
              </p:ext>
            </p:extLst>
          </p:nvPr>
        </p:nvGraphicFramePr>
        <p:xfrm>
          <a:off x="4644008" y="3716834"/>
          <a:ext cx="23907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Equation" r:id="rId3" imgW="1054100" imgH="254000" progId="Equation.DSMT4">
                  <p:embed/>
                </p:oleObj>
              </mc:Choice>
              <mc:Fallback>
                <p:oleObj name="Equation" r:id="rId3" imgW="1054100" imgH="25400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716834"/>
                        <a:ext cx="23907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365125" indent="-365125"/>
            <a:r>
              <a:rPr lang="en-US" altLang="zh-TW" sz="3600" dirty="0"/>
              <a:t>6.9</a:t>
            </a:r>
            <a:r>
              <a:rPr lang="zh-TW" altLang="en-US" sz="3600" dirty="0"/>
              <a:t> 利用最大概度</a:t>
            </a:r>
            <a:r>
              <a:rPr lang="zh-TW" altLang="en-US" sz="3600" dirty="0" smtClean="0"/>
              <a:t>法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求因子</a:t>
            </a:r>
            <a:r>
              <a:rPr lang="zh-TW" altLang="en-US" sz="3600" dirty="0"/>
              <a:t>負荷量</a:t>
            </a:r>
          </a:p>
        </p:txBody>
      </p:sp>
    </p:spTree>
    <p:extLst>
      <p:ext uri="{BB962C8B-B14F-4D97-AF65-F5344CB8AC3E}">
        <p14:creationId xmlns:p14="http://schemas.microsoft.com/office/powerpoint/2010/main" val="17263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indent="808038" algn="just"/>
                <a:r>
                  <a:rPr lang="zh-TW" altLang="en-US" dirty="0"/>
                  <a:t>已知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變數的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zh-TW" altLang="en-US" dirty="0"/>
                  <a:t>個數據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TW" alt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，則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變數的概度函數如（</a:t>
                </a:r>
                <a:r>
                  <a:rPr lang="en-US" altLang="zh-TW" dirty="0"/>
                  <a:t>6.62</a:t>
                </a:r>
                <a:r>
                  <a:rPr lang="zh-TW" altLang="en-US" dirty="0"/>
                  <a:t>）式表示：</a:t>
                </a:r>
                <a:endParaRPr lang="en-US" altLang="zh-TW" dirty="0"/>
              </a:p>
              <a:p>
                <a:pPr algn="r"/>
                <a:endParaRPr lang="en-US" altLang="zh-TW" sz="2500" dirty="0"/>
              </a:p>
              <a:p>
                <a:pPr algn="r"/>
                <a:endParaRPr lang="en-US" altLang="zh-TW" sz="2500" dirty="0" smtClean="0"/>
              </a:p>
              <a:p>
                <a:pPr algn="r"/>
                <a:endParaRPr lang="en-US" altLang="zh-TW" sz="2500" dirty="0"/>
              </a:p>
              <a:p>
                <a:pPr algn="r"/>
                <a:r>
                  <a:rPr lang="zh-TW" altLang="en-US" sz="2500" dirty="0" smtClean="0"/>
                  <a:t>（</a:t>
                </a:r>
                <a:r>
                  <a:rPr lang="en-US" altLang="zh-TW" sz="2500" dirty="0"/>
                  <a:t>6.62</a:t>
                </a:r>
                <a:r>
                  <a:rPr lang="zh-TW" altLang="en-US" sz="2500" dirty="0" smtClean="0"/>
                  <a:t>）</a:t>
                </a:r>
                <a:endParaRPr lang="en-US" altLang="zh-TW" sz="25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93075"/>
              </p:ext>
            </p:extLst>
          </p:nvPr>
        </p:nvGraphicFramePr>
        <p:xfrm>
          <a:off x="2411760" y="4005263"/>
          <a:ext cx="669582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Equation" r:id="rId4" imgW="2819160" imgH="368280" progId="Equation.DSMT4">
                  <p:embed/>
                </p:oleObj>
              </mc:Choice>
              <mc:Fallback>
                <p:oleObj name="Equation" r:id="rId4" imgW="2819160" imgH="3682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005263"/>
                        <a:ext cx="6695828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365125" indent="-365125"/>
            <a:r>
              <a:rPr lang="en-US" altLang="zh-TW" sz="3600" dirty="0"/>
              <a:t>6.9</a:t>
            </a:r>
            <a:r>
              <a:rPr lang="zh-TW" altLang="en-US" sz="3600" dirty="0"/>
              <a:t> 利用最大概度</a:t>
            </a:r>
            <a:r>
              <a:rPr lang="zh-TW" altLang="en-US" sz="3600" dirty="0" smtClean="0"/>
              <a:t>法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求因子</a:t>
            </a:r>
            <a:r>
              <a:rPr lang="zh-TW" altLang="en-US" sz="3600" dirty="0"/>
              <a:t>負荷量</a:t>
            </a:r>
          </a:p>
        </p:txBody>
      </p:sp>
    </p:spTree>
    <p:extLst>
      <p:ext uri="{BB962C8B-B14F-4D97-AF65-F5344CB8AC3E}">
        <p14:creationId xmlns:p14="http://schemas.microsoft.com/office/powerpoint/2010/main" val="31607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38200"/>
                <a:endParaRPr lang="en-US" altLang="zh-TW" dirty="0" smtClean="0"/>
              </a:p>
              <a:p>
                <a:pPr indent="838200"/>
                <a:r>
                  <a:rPr lang="zh-TW" altLang="en-US" dirty="0" smtClean="0"/>
                  <a:t>亦即</a:t>
                </a:r>
                <a:r>
                  <a:rPr lang="zh-TW" altLang="en-US" dirty="0"/>
                  <a:t>，如</a:t>
                </a:r>
                <a:r>
                  <a:rPr lang="en-US" altLang="zh-TW" dirty="0"/>
                  <a:t>(6.63)</a:t>
                </a:r>
                <a:r>
                  <a:rPr lang="zh-TW" altLang="en-US" dirty="0"/>
                  <a:t>式所示使其成為最大</a:t>
                </a:r>
                <a:r>
                  <a:rPr lang="zh-TW" altLang="en-US" dirty="0" smtClean="0"/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𝛬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TW" altLang="en-US" dirty="0" smtClean="0"/>
                  <a:t>就</a:t>
                </a:r>
                <a:r>
                  <a:rPr lang="zh-TW" altLang="en-US" dirty="0"/>
                  <a:t>可以了。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19896"/>
              </p:ext>
            </p:extLst>
          </p:nvPr>
        </p:nvGraphicFramePr>
        <p:xfrm>
          <a:off x="2411760" y="3717032"/>
          <a:ext cx="673224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Equation" r:id="rId4" imgW="4419360" imgH="393480" progId="Equation.DSMT4">
                  <p:embed/>
                </p:oleObj>
              </mc:Choice>
              <mc:Fallback>
                <p:oleObj name="Equation" r:id="rId4" imgW="4419360" imgH="39348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717032"/>
                        <a:ext cx="6732240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24328" y="4797152"/>
            <a:ext cx="1457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6.63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365125" indent="-365125"/>
            <a:r>
              <a:rPr lang="en-US" altLang="zh-TW" sz="3600" dirty="0"/>
              <a:t>6.9</a:t>
            </a:r>
            <a:r>
              <a:rPr lang="zh-TW" altLang="en-US" sz="3600" dirty="0"/>
              <a:t> 利用最大概度</a:t>
            </a:r>
            <a:r>
              <a:rPr lang="zh-TW" altLang="en-US" sz="3600" dirty="0" smtClean="0"/>
              <a:t>法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求因子</a:t>
            </a:r>
            <a:r>
              <a:rPr lang="zh-TW" altLang="en-US" sz="3600" dirty="0"/>
              <a:t>負荷量</a:t>
            </a:r>
          </a:p>
        </p:txBody>
      </p:sp>
    </p:spTree>
    <p:extLst>
      <p:ext uri="{BB962C8B-B14F-4D97-AF65-F5344CB8AC3E}">
        <p14:creationId xmlns:p14="http://schemas.microsoft.com/office/powerpoint/2010/main" val="29385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95250" indent="-95250"/>
            <a:r>
              <a:rPr lang="en-US" altLang="zh-TW" sz="3600" dirty="0"/>
              <a:t>6.10.1</a:t>
            </a:r>
            <a:r>
              <a:rPr lang="zh-TW" altLang="en-US" sz="3600" dirty="0"/>
              <a:t> 因子有二個</a:t>
            </a:r>
            <a:r>
              <a:rPr lang="zh-TW" altLang="en-US" sz="3600" dirty="0" smtClean="0"/>
              <a:t>的直交模式</a:t>
            </a:r>
            <a:r>
              <a:rPr lang="zh-TW" altLang="en-US" sz="3600" dirty="0"/>
              <a:t>的共變異數</a:t>
            </a:r>
            <a:r>
              <a:rPr lang="zh-TW" altLang="en-US" sz="3600" dirty="0" smtClean="0"/>
              <a:t>矩陣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8038" algn="just"/>
                <a:endParaRPr lang="en-US" altLang="zh-TW" dirty="0" smtClean="0"/>
              </a:p>
              <a:p>
                <a:pPr indent="808038" algn="just"/>
                <a:r>
                  <a:rPr lang="zh-TW" altLang="en-US" dirty="0" smtClean="0"/>
                  <a:t>直</a:t>
                </a:r>
                <a:r>
                  <a:rPr lang="zh-TW" altLang="en-US" dirty="0"/>
                  <a:t>交模式的共變異數矩陣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𝛴</m:t>
                    </m:r>
                  </m:oMath>
                </a14:m>
                <a:r>
                  <a:rPr lang="zh-TW" altLang="en-US" dirty="0"/>
                  <a:t>，如（</a:t>
                </a:r>
                <a:r>
                  <a:rPr lang="en-US" altLang="zh-TW" dirty="0"/>
                  <a:t>6.66</a:t>
                </a:r>
                <a:r>
                  <a:rPr lang="zh-TW" altLang="en-US" dirty="0"/>
                  <a:t>）式表示</a:t>
                </a:r>
                <a:r>
                  <a:rPr lang="zh-TW" altLang="en-US" dirty="0" smtClean="0"/>
                  <a:t>：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331136"/>
              </p:ext>
            </p:extLst>
          </p:nvPr>
        </p:nvGraphicFramePr>
        <p:xfrm>
          <a:off x="2423121" y="3932535"/>
          <a:ext cx="42068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0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121" y="3932535"/>
                        <a:ext cx="420687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456841"/>
              </p:ext>
            </p:extLst>
          </p:nvPr>
        </p:nvGraphicFramePr>
        <p:xfrm>
          <a:off x="3923928" y="3654722"/>
          <a:ext cx="18065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1" name="Equation" r:id="rId6" imgW="1091880" imgH="482400" progId="Equation.DSMT4">
                  <p:embed/>
                </p:oleObj>
              </mc:Choice>
              <mc:Fallback>
                <p:oleObj name="Equation" r:id="rId6" imgW="1091880" imgH="4824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654722"/>
                        <a:ext cx="18065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6930"/>
              </p:ext>
            </p:extLst>
          </p:nvPr>
        </p:nvGraphicFramePr>
        <p:xfrm>
          <a:off x="5724128" y="3501008"/>
          <a:ext cx="3408689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2" name="Equation" r:id="rId8" imgW="1955520" imgH="711000" progId="Equation.DSMT4">
                  <p:embed/>
                </p:oleObj>
              </mc:Choice>
              <mc:Fallback>
                <p:oleObj name="Equation" r:id="rId8" imgW="1955520" imgH="71100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501008"/>
                        <a:ext cx="3408689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898260"/>
              </p:ext>
            </p:extLst>
          </p:nvPr>
        </p:nvGraphicFramePr>
        <p:xfrm>
          <a:off x="2843808" y="3430885"/>
          <a:ext cx="1135063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3" name="Equation" r:id="rId10" imgW="685800" imgH="711000" progId="Equation.DSMT4">
                  <p:embed/>
                </p:oleObj>
              </mc:Choice>
              <mc:Fallback>
                <p:oleObj name="Equation" r:id="rId10" imgW="685800" imgH="71100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430885"/>
                        <a:ext cx="1135063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524328" y="5112186"/>
            <a:ext cx="1457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6.66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66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533400" indent="-533400"/>
            <a:r>
              <a:rPr lang="en-US" altLang="zh-TW" sz="3600" dirty="0"/>
              <a:t>6.10.2</a:t>
            </a:r>
            <a:r>
              <a:rPr lang="zh-TW" altLang="en-US" sz="3600" dirty="0"/>
              <a:t> 因子有二個斜交</a:t>
            </a:r>
            <a:r>
              <a:rPr lang="zh-TW" altLang="en-US" sz="3600" dirty="0" smtClean="0"/>
              <a:t>模式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的</a:t>
            </a:r>
            <a:r>
              <a:rPr lang="zh-TW" altLang="en-US" sz="3600" dirty="0"/>
              <a:t>共變異數</a:t>
            </a:r>
            <a:r>
              <a:rPr lang="zh-TW" altLang="en-US" sz="3600" dirty="0" smtClean="0"/>
              <a:t>矩陣</a:t>
            </a:r>
            <a:endParaRPr lang="zh-TW" altLang="en-US" sz="3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11338"/>
              </p:ext>
            </p:extLst>
          </p:nvPr>
        </p:nvGraphicFramePr>
        <p:xfrm>
          <a:off x="2993280" y="2206204"/>
          <a:ext cx="45243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3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3280" y="2206204"/>
                        <a:ext cx="452438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466492"/>
              </p:ext>
            </p:extLst>
          </p:nvPr>
        </p:nvGraphicFramePr>
        <p:xfrm>
          <a:off x="4681835" y="1991618"/>
          <a:ext cx="13303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" name="Equation" r:id="rId5" imgW="749160" imgH="647640" progId="Equation.DSMT4">
                  <p:embed/>
                </p:oleObj>
              </mc:Choice>
              <mc:Fallback>
                <p:oleObj name="Equation" r:id="rId5" imgW="749160" imgH="64764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835" y="1991618"/>
                        <a:ext cx="13303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123408"/>
              </p:ext>
            </p:extLst>
          </p:nvPr>
        </p:nvGraphicFramePr>
        <p:xfrm>
          <a:off x="6012160" y="1988840"/>
          <a:ext cx="19383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5" name="Equation" r:id="rId7" imgW="1091880" imgH="482400" progId="Equation.DSMT4">
                  <p:embed/>
                </p:oleObj>
              </mc:Choice>
              <mc:Fallback>
                <p:oleObj name="Equation" r:id="rId7" imgW="1091880" imgH="48240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988840"/>
                        <a:ext cx="1938338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16915"/>
              </p:ext>
            </p:extLst>
          </p:nvPr>
        </p:nvGraphicFramePr>
        <p:xfrm>
          <a:off x="3457699" y="1772816"/>
          <a:ext cx="1217613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6" name="Equation" r:id="rId9" imgW="685800" imgH="876240" progId="Equation.DSMT4">
                  <p:embed/>
                </p:oleObj>
              </mc:Choice>
              <mc:Fallback>
                <p:oleObj name="Equation" r:id="rId9" imgW="685800" imgH="87624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699" y="1772816"/>
                        <a:ext cx="1217613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974107"/>
              </p:ext>
            </p:extLst>
          </p:nvPr>
        </p:nvGraphicFramePr>
        <p:xfrm>
          <a:off x="6224480" y="2924944"/>
          <a:ext cx="2599695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7" name="Equation" r:id="rId11" imgW="1955520" imgH="1409400" progId="Equation.DSMT4">
                  <p:embed/>
                </p:oleObj>
              </mc:Choice>
              <mc:Fallback>
                <p:oleObj name="Equation" r:id="rId11" imgW="1955520" imgH="14094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480" y="2924944"/>
                        <a:ext cx="2599695" cy="1872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24328" y="5013176"/>
            <a:ext cx="1457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6.67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35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r>
              <a:rPr lang="zh-TW" altLang="en-US" sz="3000" dirty="0"/>
              <a:t>當「因子相關矩陣</a:t>
            </a:r>
            <a:r>
              <a:rPr lang="en-US" altLang="zh-TW" sz="3000" dirty="0"/>
              <a:t>=</a:t>
            </a:r>
            <a:r>
              <a:rPr lang="zh-TW" altLang="en-US" sz="3000" dirty="0"/>
              <a:t>單位</a:t>
            </a:r>
            <a:r>
              <a:rPr lang="zh-TW" altLang="en-US" sz="3000" dirty="0" smtClean="0"/>
              <a:t>矩陣」時，如</a:t>
            </a:r>
            <a:r>
              <a:rPr lang="zh-TW" altLang="en-US" sz="3000" dirty="0"/>
              <a:t>（</a:t>
            </a:r>
            <a:r>
              <a:rPr lang="en-US" altLang="zh-TW" sz="3000" dirty="0"/>
              <a:t>6.68</a:t>
            </a:r>
            <a:r>
              <a:rPr lang="zh-TW" altLang="en-US" sz="3000" dirty="0"/>
              <a:t>）式所示：</a:t>
            </a:r>
            <a:endParaRPr lang="en-US" altLang="zh-TW" sz="3000" dirty="0"/>
          </a:p>
          <a:p>
            <a:pPr algn="r"/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106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303617"/>
              </p:ext>
            </p:extLst>
          </p:nvPr>
        </p:nvGraphicFramePr>
        <p:xfrm>
          <a:off x="2411760" y="3339342"/>
          <a:ext cx="360040" cy="21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6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339342"/>
                        <a:ext cx="360040" cy="2155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09117"/>
              </p:ext>
            </p:extLst>
          </p:nvPr>
        </p:nvGraphicFramePr>
        <p:xfrm>
          <a:off x="2716828" y="2852936"/>
          <a:ext cx="1128297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7" name="Equation" r:id="rId5" imgW="685800" imgH="876240" progId="Equation.DSMT4">
                  <p:embed/>
                </p:oleObj>
              </mc:Choice>
              <mc:Fallback>
                <p:oleObj name="Equation" r:id="rId5" imgW="68580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828" y="2852936"/>
                        <a:ext cx="1128297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995225"/>
              </p:ext>
            </p:extLst>
          </p:nvPr>
        </p:nvGraphicFramePr>
        <p:xfrm>
          <a:off x="3807436" y="3068960"/>
          <a:ext cx="90858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8" name="Equation" r:id="rId7" imgW="571320" imgH="634680" progId="Equation.DSMT4">
                  <p:embed/>
                </p:oleObj>
              </mc:Choice>
              <mc:Fallback>
                <p:oleObj name="Equation" r:id="rId7" imgW="5713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436" y="3068960"/>
                        <a:ext cx="908580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77576"/>
              </p:ext>
            </p:extLst>
          </p:nvPr>
        </p:nvGraphicFramePr>
        <p:xfrm>
          <a:off x="5796136" y="4509120"/>
          <a:ext cx="3170890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9" name="Equation" r:id="rId9" imgW="1955520" imgH="711000" progId="Equation.DSMT4">
                  <p:embed/>
                </p:oleObj>
              </mc:Choice>
              <mc:Fallback>
                <p:oleObj name="Equation" r:id="rId9" imgW="19555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509120"/>
                        <a:ext cx="3170890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969816"/>
              </p:ext>
            </p:extLst>
          </p:nvPr>
        </p:nvGraphicFramePr>
        <p:xfrm>
          <a:off x="4703271" y="3052908"/>
          <a:ext cx="1668929" cy="73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0" name="Equation" r:id="rId11" imgW="1091880" imgH="482400" progId="Equation.DSMT4">
                  <p:embed/>
                </p:oleObj>
              </mc:Choice>
              <mc:Fallback>
                <p:oleObj name="Equation" r:id="rId11" imgW="1091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271" y="3052908"/>
                        <a:ext cx="1668929" cy="736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35740"/>
              </p:ext>
            </p:extLst>
          </p:nvPr>
        </p:nvGraphicFramePr>
        <p:xfrm>
          <a:off x="6355768" y="2959025"/>
          <a:ext cx="2680728" cy="97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1" name="Equation" r:id="rId13" imgW="1955520" imgH="711000" progId="Equation.DSMT4">
                  <p:embed/>
                </p:oleObj>
              </mc:Choice>
              <mc:Fallback>
                <p:oleObj name="Equation" r:id="rId13" imgW="19555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768" y="2959025"/>
                        <a:ext cx="2680728" cy="974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15810"/>
              </p:ext>
            </p:extLst>
          </p:nvPr>
        </p:nvGraphicFramePr>
        <p:xfrm>
          <a:off x="2555776" y="4437112"/>
          <a:ext cx="1398588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2" name="Equation" r:id="rId15" imgW="787320" imgH="711000" progId="Equation.DSMT4">
                  <p:embed/>
                </p:oleObj>
              </mc:Choice>
              <mc:Fallback>
                <p:oleObj name="Equation" r:id="rId15" imgW="787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437112"/>
                        <a:ext cx="1398588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11480"/>
              </p:ext>
            </p:extLst>
          </p:nvPr>
        </p:nvGraphicFramePr>
        <p:xfrm>
          <a:off x="3923928" y="4661570"/>
          <a:ext cx="19399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3" name="Equation" r:id="rId17" imgW="1091880" imgH="482400" progId="Equation.DSMT4">
                  <p:embed/>
                </p:oleObj>
              </mc:Choice>
              <mc:Fallback>
                <p:oleObj name="Equation" r:id="rId17" imgW="1091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661570"/>
                        <a:ext cx="19399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7579046" y="5733256"/>
            <a:ext cx="1457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500" dirty="0">
                <a:latin typeface="微軟正黑體" pitchFamily="34" charset="-120"/>
                <a:ea typeface="微軟正黑體" pitchFamily="34" charset="-120"/>
              </a:rPr>
              <a:t>6.68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533400" indent="-533400"/>
            <a:r>
              <a:rPr lang="en-US" altLang="zh-TW" sz="3600" dirty="0"/>
              <a:t>6.10.2</a:t>
            </a:r>
            <a:r>
              <a:rPr lang="zh-TW" altLang="en-US" sz="3600" dirty="0"/>
              <a:t> 因子有二個斜交</a:t>
            </a:r>
            <a:r>
              <a:rPr lang="zh-TW" altLang="en-US" sz="3600" dirty="0" smtClean="0"/>
              <a:t>模式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的</a:t>
            </a:r>
            <a:r>
              <a:rPr lang="zh-TW" altLang="en-US" sz="3600" dirty="0"/>
              <a:t>共變異數</a:t>
            </a:r>
            <a:r>
              <a:rPr lang="zh-TW" altLang="en-US" sz="3600" dirty="0" smtClean="0"/>
              <a:t>矩陣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163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508125" indent="-1065213" algn="l"/>
            <a:r>
              <a:rPr lang="en-US" altLang="zh-TW" sz="3600" dirty="0"/>
              <a:t>6.11</a:t>
            </a:r>
            <a:r>
              <a:rPr lang="zh-TW" altLang="en-US" sz="3600" dirty="0"/>
              <a:t> 最大概度法</a:t>
            </a:r>
            <a:r>
              <a:rPr lang="zh-TW" altLang="en-US" sz="3600" dirty="0" smtClean="0"/>
              <a:t>與</a:t>
            </a:r>
            <a:r>
              <a:rPr lang="en-US" altLang="zh-TW" sz="3600" dirty="0" err="1" smtClean="0"/>
              <a:t>Promax</a:t>
            </a:r>
            <a:r>
              <a:rPr lang="zh-TW" altLang="en-US" sz="3600" dirty="0" smtClean="0"/>
              <a:t>旋轉</a:t>
            </a:r>
            <a:r>
              <a:rPr lang="zh-TW" altLang="en-US" sz="3600" dirty="0"/>
              <a:t>的例子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8038" algn="just"/>
            <a:r>
              <a:rPr lang="zh-TW" altLang="en-US" sz="2800" dirty="0"/>
              <a:t>表</a:t>
            </a:r>
            <a:r>
              <a:rPr lang="en-US" altLang="zh-TW" sz="2800" dirty="0"/>
              <a:t>6-14</a:t>
            </a:r>
            <a:r>
              <a:rPr lang="zh-TW" altLang="en-US" sz="2800" dirty="0"/>
              <a:t>為利用最大概度法與</a:t>
            </a:r>
            <a:r>
              <a:rPr lang="en-US" altLang="zh-TW" sz="2800" dirty="0" err="1"/>
              <a:t>promax</a:t>
            </a:r>
            <a:r>
              <a:rPr lang="zh-TW" altLang="en-US" sz="2800" dirty="0"/>
              <a:t>旋轉的因子分析例子</a:t>
            </a:r>
            <a:r>
              <a:rPr lang="zh-TW" altLang="en-US" sz="2800" dirty="0" smtClean="0"/>
              <a:t>。</a:t>
            </a:r>
            <a:endParaRPr lang="en-US" altLang="zh-TW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107</a:t>
            </a:fld>
            <a:endParaRPr lang="zh-TW" altLang="en-US"/>
          </a:p>
        </p:txBody>
      </p:sp>
      <p:pic>
        <p:nvPicPr>
          <p:cNvPr id="51202" name="Picture 2" descr="C:\Users\Wu\Google 雲端硬碟\新頁圖書\5103簡報圖表102.1.18\5103--表\表6-14(a)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71552"/>
            <a:ext cx="3319569" cy="29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C:\Users\Wu\Google 雲端硬碟\新頁圖書\5103簡報圖表102.1.18\5103--表\表6-14(b) 拷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82" y="3212976"/>
            <a:ext cx="3363830" cy="32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716016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6-14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662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8038" algn="just"/>
            <a:r>
              <a:rPr lang="zh-TW" altLang="en-US" sz="2800" dirty="0"/>
              <a:t>表</a:t>
            </a:r>
            <a:r>
              <a:rPr lang="en-US" altLang="zh-TW" sz="2800" dirty="0"/>
              <a:t>6-14</a:t>
            </a:r>
            <a:r>
              <a:rPr lang="zh-TW" altLang="en-US" sz="2800" dirty="0"/>
              <a:t>為利用最大概度法與</a:t>
            </a:r>
            <a:r>
              <a:rPr lang="en-US" altLang="zh-TW" sz="2800" dirty="0" err="1"/>
              <a:t>promax</a:t>
            </a:r>
            <a:r>
              <a:rPr lang="zh-TW" altLang="en-US" sz="2800" dirty="0"/>
              <a:t>旋轉的因子分析例子</a:t>
            </a:r>
            <a:r>
              <a:rPr lang="zh-TW" altLang="en-US" sz="2800" dirty="0" smtClean="0"/>
              <a:t>。</a:t>
            </a:r>
            <a:endParaRPr lang="en-US" altLang="zh-TW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788024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6-14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3250" name="Picture 2" descr="C:\Users\Wu\Google 雲端硬碟\新頁圖書\5103簡報圖表102.1.18\5103--表\表6-14(d)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53" y="2964952"/>
            <a:ext cx="3374351" cy="36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C:\Users\Wu\Google 雲端硬碟\新頁圖書\5103簡報圖表102.1.18\5103--表\表6-14(c) 拷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93248"/>
            <a:ext cx="3229191" cy="36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508125" indent="-1065213" algn="l"/>
            <a:r>
              <a:rPr lang="en-US" altLang="zh-TW" sz="3600" dirty="0"/>
              <a:t>6.11</a:t>
            </a:r>
            <a:r>
              <a:rPr lang="zh-TW" altLang="en-US" sz="3600" dirty="0"/>
              <a:t> 最大概度法</a:t>
            </a:r>
            <a:r>
              <a:rPr lang="zh-TW" altLang="en-US" sz="3600" dirty="0" smtClean="0"/>
              <a:t>與</a:t>
            </a:r>
            <a:r>
              <a:rPr lang="en-US" altLang="zh-TW" sz="3600" dirty="0" err="1" smtClean="0"/>
              <a:t>Promax</a:t>
            </a:r>
            <a:r>
              <a:rPr lang="zh-TW" altLang="en-US" sz="3600" dirty="0" smtClean="0"/>
              <a:t>旋轉</a:t>
            </a:r>
            <a:r>
              <a:rPr lang="zh-TW" altLang="en-US" sz="3600" dirty="0"/>
              <a:t>的例子</a:t>
            </a:r>
          </a:p>
        </p:txBody>
      </p:sp>
    </p:spTree>
    <p:extLst>
      <p:ext uri="{BB962C8B-B14F-4D97-AF65-F5344CB8AC3E}">
        <p14:creationId xmlns:p14="http://schemas.microsoft.com/office/powerpoint/2010/main" val="30024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98525" algn="just"/>
            <a:r>
              <a:rPr lang="zh-TW" altLang="en-US" sz="2800" dirty="0"/>
              <a:t>表</a:t>
            </a:r>
            <a:r>
              <a:rPr lang="en-US" altLang="zh-TW" sz="2800" dirty="0"/>
              <a:t>6-14</a:t>
            </a:r>
            <a:r>
              <a:rPr lang="zh-TW" altLang="en-US" sz="2800" dirty="0"/>
              <a:t>為利用最大概度法與</a:t>
            </a:r>
            <a:r>
              <a:rPr lang="en-US" altLang="zh-TW" sz="2800" dirty="0" err="1"/>
              <a:t>promax</a:t>
            </a:r>
            <a:r>
              <a:rPr lang="zh-TW" altLang="en-US" sz="2800" dirty="0"/>
              <a:t>旋轉的因子分析例子</a:t>
            </a:r>
            <a:r>
              <a:rPr lang="zh-TW" altLang="en-US" sz="2800" dirty="0" smtClean="0"/>
              <a:t>。</a:t>
            </a:r>
            <a:endParaRPr lang="en-US" altLang="zh-TW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109</a:t>
            </a:fld>
            <a:endParaRPr lang="zh-TW" altLang="en-US"/>
          </a:p>
        </p:txBody>
      </p:sp>
      <p:pic>
        <p:nvPicPr>
          <p:cNvPr id="6" name="Picture 3" descr="C:\Users\Wu\Google 雲端硬碟\新頁圖書\5103簡報圖表102.1.18\5103--表\表6-14(e)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4824536" cy="22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508125" indent="-1065213" algn="l"/>
            <a:r>
              <a:rPr lang="en-US" altLang="zh-TW" sz="3600" dirty="0"/>
              <a:t>6.11</a:t>
            </a:r>
            <a:r>
              <a:rPr lang="zh-TW" altLang="en-US" sz="3600" dirty="0"/>
              <a:t> 最大概度法</a:t>
            </a:r>
            <a:r>
              <a:rPr lang="zh-TW" altLang="en-US" sz="3600" dirty="0" smtClean="0"/>
              <a:t>與</a:t>
            </a:r>
            <a:r>
              <a:rPr lang="en-US" altLang="zh-TW" sz="3600" dirty="0" err="1" smtClean="0"/>
              <a:t>Promax</a:t>
            </a:r>
            <a:r>
              <a:rPr lang="zh-TW" altLang="en-US" sz="3600" dirty="0" smtClean="0"/>
              <a:t>旋轉</a:t>
            </a:r>
            <a:r>
              <a:rPr lang="zh-TW" altLang="en-US" sz="3600" dirty="0"/>
              <a:t>的例子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60032" y="31316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6-14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39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6.2.1 </a:t>
            </a:r>
            <a:r>
              <a:rPr lang="zh-TW" altLang="en-US" dirty="0"/>
              <a:t>因子分析的模式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>
                    <a:solidFill>
                      <a:schemeClr val="accent3">
                        <a:lumMod val="50000"/>
                      </a:schemeClr>
                    </a:solidFill>
                  </a:rPr>
                  <a:t>(2)</a:t>
                </a:r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</a:rPr>
                  <a:t>共同因子</a:t>
                </a:r>
                <a:r>
                  <a:rPr lang="zh-TW" altLang="en-US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有二個</a:t>
                </a:r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</a:rPr>
                  <a:t>時</a:t>
                </a:r>
                <a:r>
                  <a:rPr lang="zh-TW" altLang="en-US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：</a:t>
                </a:r>
                <a:endParaRPr lang="en-US" altLang="zh-TW" b="1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zh-TW" altLang="en-US" sz="12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533400" indent="808038"/>
                <a:r>
                  <a:rPr lang="zh-TW" altLang="en-US" sz="2800" dirty="0"/>
                  <a:t>變數是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zh-TW" altLang="en-US" sz="280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/>
                          </a:rPr>
                          <m:t>，</m:t>
                        </m:r>
                        <m:r>
                          <a:rPr lang="en-US" altLang="zh-TW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/>
                          </a:rPr>
                          <m:t>，</m:t>
                        </m:r>
                        <m:r>
                          <a:rPr lang="en-US" altLang="zh-TW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sz="2800" dirty="0"/>
                  <a:t>，共同因子是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zh-TW" altLang="en-US" sz="280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/>
                          </a:rPr>
                          <m:t>，</m:t>
                        </m:r>
                        <m:r>
                          <a:rPr lang="en-US" altLang="zh-TW" sz="2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800" dirty="0"/>
                  <a:t>時的模式是</a:t>
                </a:r>
                <a:r>
                  <a:rPr lang="zh-TW" altLang="en-US" sz="2800" dirty="0" smtClean="0"/>
                  <a:t>：</a:t>
                </a:r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r="-6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8194" name="Picture 2" descr="C:\Users\Wu\Google 雲端硬碟\新頁圖書\5103簡報圖表102.1.18\5103--圖\6-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90" y="3501008"/>
            <a:ext cx="2977430" cy="242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329"/>
              </p:ext>
            </p:extLst>
          </p:nvPr>
        </p:nvGraphicFramePr>
        <p:xfrm>
          <a:off x="5947543" y="4032100"/>
          <a:ext cx="2728913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5" imgW="1422360" imgH="711000" progId="Equation.DSMT4">
                  <p:embed/>
                </p:oleObj>
              </mc:Choice>
              <mc:Fallback>
                <p:oleObj name="Equation" r:id="rId5" imgW="14223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543" y="4032100"/>
                        <a:ext cx="2728913" cy="136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805225" y="6011996"/>
            <a:ext cx="11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6-7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14180" y="5445224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6.5)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 algn="just"/>
            <a:r>
              <a:rPr lang="zh-TW" altLang="en-US" dirty="0"/>
              <a:t>此時，共變異數矩陣即可如下列式子表示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indent="808038" algn="just"/>
            <a:endParaRPr lang="en-US" altLang="zh-TW" dirty="0"/>
          </a:p>
          <a:p>
            <a:pPr algn="just"/>
            <a:r>
              <a:rPr lang="en-US" altLang="zh-TW" sz="3000" dirty="0" err="1" smtClean="0"/>
              <a:t>promax</a:t>
            </a:r>
            <a:r>
              <a:rPr lang="zh-TW" altLang="en-US" sz="3000" dirty="0"/>
              <a:t>旋轉前</a:t>
            </a:r>
            <a:r>
              <a:rPr lang="en-US" altLang="zh-TW" sz="3000" dirty="0"/>
              <a:t>:</a:t>
            </a:r>
          </a:p>
          <a:p>
            <a:pPr indent="808038" algn="just"/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110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508125" indent="-1065213" algn="l"/>
            <a:r>
              <a:rPr lang="en-US" altLang="zh-TW" sz="3600" dirty="0"/>
              <a:t>6.11</a:t>
            </a:r>
            <a:r>
              <a:rPr lang="zh-TW" altLang="en-US" sz="3600" dirty="0"/>
              <a:t> 最大概度法</a:t>
            </a:r>
            <a:r>
              <a:rPr lang="zh-TW" altLang="en-US" sz="3600" dirty="0" smtClean="0"/>
              <a:t>與</a:t>
            </a:r>
            <a:r>
              <a:rPr lang="en-US" altLang="zh-TW" sz="3600" dirty="0" err="1" smtClean="0"/>
              <a:t>Promax</a:t>
            </a:r>
            <a:r>
              <a:rPr lang="zh-TW" altLang="en-US" sz="3600" dirty="0" smtClean="0"/>
              <a:t>旋轉</a:t>
            </a:r>
            <a:r>
              <a:rPr lang="zh-TW" altLang="en-US" sz="3600" dirty="0"/>
              <a:t>的例子</a:t>
            </a:r>
          </a:p>
        </p:txBody>
      </p:sp>
    </p:spTree>
    <p:extLst>
      <p:ext uri="{BB962C8B-B14F-4D97-AF65-F5344CB8AC3E}">
        <p14:creationId xmlns:p14="http://schemas.microsoft.com/office/powerpoint/2010/main" val="39972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111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39752" y="3419995"/>
                <a:ext cx="6403997" cy="191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0.598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−0.538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−0.359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−0.631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−0.443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−0.456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−0.434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−0.538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0.711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0.468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0.336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0.070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0.295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0.194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−0.359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0.468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0.309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0.230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0.056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0.200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0.135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−0.631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0.336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0.230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0.904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0.803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0.599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0.660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−0.443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0.070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0.056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0.803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0.803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0.505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0.607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−0.456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0.295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0.200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0.599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0.505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0.406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0.432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−0.434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0.194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0.135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0.660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0.607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0.432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0.489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419995"/>
                <a:ext cx="6403997" cy="19131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532440" y="4077072"/>
                <a:ext cx="577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4077072"/>
                <a:ext cx="57772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508125" indent="-1065213" algn="l"/>
            <a:r>
              <a:rPr lang="en-US" altLang="zh-TW" sz="3600" dirty="0"/>
              <a:t>6.11</a:t>
            </a:r>
            <a:r>
              <a:rPr lang="zh-TW" altLang="en-US" sz="3600" dirty="0"/>
              <a:t> 最大概度法</a:t>
            </a:r>
            <a:r>
              <a:rPr lang="zh-TW" altLang="en-US" sz="3600" dirty="0" smtClean="0"/>
              <a:t>與</a:t>
            </a:r>
            <a:r>
              <a:rPr lang="en-US" altLang="zh-TW" sz="3600" dirty="0" err="1" smtClean="0"/>
              <a:t>Promax</a:t>
            </a:r>
            <a:r>
              <a:rPr lang="zh-TW" altLang="en-US" sz="3600" dirty="0" smtClean="0"/>
              <a:t>旋轉</a:t>
            </a:r>
            <a:r>
              <a:rPr lang="zh-TW" altLang="en-US" sz="3600" dirty="0"/>
              <a:t>的例子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385122" y="1628800"/>
                <a:ext cx="1900905" cy="174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4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−0.678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0.382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0.261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0.950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0.833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0.634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0.691</m:t>
                                      </m:r>
                                    </m:e>
                                  </m:eqArr>
                                  <m:r>
                                    <a:rPr lang="zh-TW" altLang="en-US" sz="1400" b="0" i="1" smtClean="0">
                                      <a:latin typeface="Cambria Math"/>
                                    </a:rPr>
                                    <m:t>  </m:t>
                                  </m:r>
                                  <m:eqArr>
                                    <m:eqArrPr>
                                      <m:ctrlPr>
                                        <a:rPr lang="en-US" altLang="zh-TW" sz="1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−0.371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0.752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0.490</m:t>
                                      </m:r>
                                    </m:e>
                                    <m:e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−0.037</m:t>
                                      </m:r>
                                    </m:e>
                                    <m:e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−0.330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0.070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0.094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zh-TW" altLang="en-US" sz="1400" i="1">
                              <a:latin typeface="Cambria Math"/>
                              <a:ea typeface="Cambria Math"/>
                            </a:rPr>
                            <m:t>因子矩陣</m:t>
                          </m:r>
                        </m:lim>
                      </m:limLow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122" y="1628800"/>
                <a:ext cx="1900905" cy="17484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11960" y="2081148"/>
                <a:ext cx="4752528" cy="789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160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6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1600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−0.678</m:t>
                                      </m:r>
                                    </m:e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−0.371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6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0.382</m:t>
                                      </m:r>
                                    </m:e>
                                    <m:e>
                                      <m:r>
                                        <a:rPr lang="zh-TW" altLang="en-US" sz="16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0.752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6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0.261</m:t>
                                      </m:r>
                                    </m:e>
                                    <m:e>
                                      <m:r>
                                        <a:rPr lang="zh-TW" altLang="en-US" sz="16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0.490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600" b="0" i="1" smtClean="0">
                                          <a:latin typeface="Cambria Math"/>
                                        </a:rPr>
                                        <m:t>     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0.950</m:t>
                                      </m:r>
                                    </m:e>
                                    <m:e>
                                      <m:r>
                                        <a:rPr lang="zh-TW" altLang="en-US" sz="16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−0.037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6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0.833</m:t>
                                      </m:r>
                                    </m:e>
                                    <m:e>
                                      <m:r>
                                        <a:rPr lang="zh-TW" altLang="en-US" sz="16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−0.330</m:t>
                                      </m:r>
                                      <m:r>
                                        <a:rPr lang="zh-TW" altLang="en-US" sz="16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0.634</m:t>
                                      </m:r>
                                    </m:e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0.070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6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600" b="0" i="1" smtClean="0">
                                          <a:latin typeface="Cambria Math"/>
                                        </a:rPr>
                                        <m:t>    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0.691</m:t>
                                      </m:r>
                                    </m:e>
                                    <m:e>
                                      <m:r>
                                        <a:rPr lang="zh-TW" altLang="en-US" sz="16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−0.094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zh-TW" altLang="en-US" sz="1600" i="1">
                              <a:latin typeface="Cambria Math"/>
                            </a:rPr>
                            <m:t>因子矩陣的轉置</m:t>
                          </m:r>
                          <m:r>
                            <a:rPr lang="zh-TW" altLang="en-US" sz="1600" i="1" smtClean="0">
                              <a:latin typeface="Cambria Math"/>
                            </a:rPr>
                            <m:t>矩陣</m:t>
                          </m:r>
                        </m:lim>
                      </m:limLow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081148"/>
                <a:ext cx="4752528" cy="789447"/>
              </a:xfrm>
              <a:prstGeom prst="rect">
                <a:avLst/>
              </a:prstGeom>
              <a:blipFill rotWithShape="1">
                <a:blip r:embed="rId5"/>
                <a:stretch>
                  <a:fillRect r="-1538" b="-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8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1556792"/>
                <a:ext cx="6264696" cy="1468759"/>
              </a:xfrm>
            </p:spPr>
            <p:txBody>
              <a:bodyPr>
                <a:noAutofit/>
              </a:bodyPr>
              <a:lstStyle/>
              <a:p>
                <a:pPr indent="808038" algn="just"/>
                <a:r>
                  <a:rPr lang="zh-TW" altLang="en-US" dirty="0"/>
                  <a:t>如使用樣式矩陣與因子相關矩陣，共變異數矩陣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>
                        <a:latin typeface="Cambria Math"/>
                      </a:rPr>
                      <m:t>Σ</m:t>
                    </m:r>
                  </m:oMath>
                </a14:m>
                <a:r>
                  <a:rPr lang="zh-TW" altLang="en-US" dirty="0"/>
                  <a:t>，即可如下列式子表示</a:t>
                </a:r>
                <a:r>
                  <a:rPr lang="en-US" altLang="zh-TW" dirty="0"/>
                  <a:t>: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1556792"/>
                <a:ext cx="6264696" cy="1468759"/>
              </a:xfrm>
              <a:blipFill rotWithShape="1">
                <a:blip r:embed="rId2"/>
                <a:stretch>
                  <a:fillRect l="-2529" t="-5394" r="-2432" b="-195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112</a:t>
            </a:fld>
            <a:endParaRPr lang="zh-TW" altLang="en-US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508125" indent="-1065213" algn="l"/>
            <a:r>
              <a:rPr lang="en-US" altLang="zh-TW" sz="3600" dirty="0"/>
              <a:t>6.11</a:t>
            </a:r>
            <a:r>
              <a:rPr lang="zh-TW" altLang="en-US" sz="3600" dirty="0"/>
              <a:t> 最大概度法</a:t>
            </a:r>
            <a:r>
              <a:rPr lang="zh-TW" altLang="en-US" sz="3600" dirty="0" smtClean="0"/>
              <a:t>與</a:t>
            </a:r>
            <a:r>
              <a:rPr lang="en-US" altLang="zh-TW" sz="3600" dirty="0" err="1" smtClean="0"/>
              <a:t>Promax</a:t>
            </a:r>
            <a:r>
              <a:rPr lang="zh-TW" altLang="en-US" sz="3600" dirty="0" smtClean="0"/>
              <a:t>旋轉</a:t>
            </a:r>
            <a:r>
              <a:rPr lang="zh-TW" altLang="en-US" sz="3600" dirty="0"/>
              <a:t>的例子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843808" y="3356992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err="1">
                <a:latin typeface="微軟正黑體" pitchFamily="34" charset="-120"/>
                <a:ea typeface="微軟正黑體" pitchFamily="34" charset="-120"/>
              </a:rPr>
              <a:t>promax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後：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149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113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39752" y="1528798"/>
                <a:ext cx="1860830" cy="175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4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−0.413</m:t>
                                      </m:r>
                                    </m:e>
                                    <m:e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−0.089</m:t>
                                      </m:r>
                                    </m:e>
                                    <m:e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−0.047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0.909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0.974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0.550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</a:rPr>
                                        <m:t>0.720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−0.500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0.878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0.574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0.089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0.249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0.163</m:t>
                                      </m:r>
                                    </m:e>
                                    <m:e>
                                      <m:r>
                                        <a:rPr lang="zh-TW" alt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   </m:t>
                                      </m:r>
                                      <m:r>
                                        <a:rPr lang="en-US" altLang="zh-TW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0.009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zh-TW" altLang="en-US" sz="1400" i="1">
                              <a:latin typeface="Cambria Math"/>
                              <a:ea typeface="Cambria Math"/>
                            </a:rPr>
                            <m:t>因子樣式矩陣</m:t>
                          </m:r>
                        </m:lim>
                      </m:limLow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528798"/>
                <a:ext cx="1860830" cy="17561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995936" y="2004499"/>
                <a:ext cx="1223412" cy="653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130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130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3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1300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0.429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3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0.429</m:t>
                                      </m:r>
                                    </m:e>
                                    <m:e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zh-TW" altLang="en-US" sz="1300" i="1">
                              <a:latin typeface="Cambria Math"/>
                            </a:rPr>
                            <m:t>因子相關矩陣</m:t>
                          </m:r>
                        </m:lim>
                      </m:limLow>
                    </m:oMath>
                  </m:oMathPara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004499"/>
                <a:ext cx="1223412" cy="653897"/>
              </a:xfrm>
              <a:prstGeom prst="rect">
                <a:avLst/>
              </a:prstGeom>
              <a:blipFill rotWithShape="1">
                <a:blip r:embed="rId3"/>
                <a:stretch>
                  <a:fillRect b="-4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004048" y="1998920"/>
                <a:ext cx="4172937" cy="659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130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130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3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altLang="zh-TW" sz="13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−0.413</m:t>
                                      </m:r>
                                    </m:e>
                                    <m:e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−0.500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3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−0.089</m:t>
                                      </m:r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0.878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3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−0.047</m:t>
                                      </m:r>
                                    </m:e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  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0.574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3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0.909</m:t>
                                      </m:r>
                                    </m:e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0.089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3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  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0.974</m:t>
                                      </m:r>
                                    </m:e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−0.249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3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0.550</m:t>
                                      </m:r>
                                    </m:e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0.163</m:t>
                                      </m:r>
                                    </m:e>
                                  </m:eqArr>
                                  <m:eqArr>
                                    <m:eqArrPr>
                                      <m:ctrlPr>
                                        <a:rPr lang="en-US" altLang="zh-TW" sz="13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0.720</m:t>
                                      </m:r>
                                    </m:e>
                                    <m:e>
                                      <m:r>
                                        <a:rPr lang="zh-TW" altLang="en-US" sz="13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altLang="zh-TW" sz="1300" b="0" i="1" smtClean="0">
                                          <a:latin typeface="Cambria Math"/>
                                        </a:rPr>
                                        <m:t>−0.009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zh-TW" altLang="en-US" sz="1300" i="1">
                              <a:latin typeface="Cambria Math"/>
                            </a:rPr>
                            <m:t>因子樣式矩陣的轉</m:t>
                          </m:r>
                          <m:r>
                            <a:rPr lang="zh-TW" altLang="en-US" sz="1300" b="0" i="1" smtClean="0">
                              <a:latin typeface="Cambria Math"/>
                            </a:rPr>
                            <m:t>置</m:t>
                          </m:r>
                          <m:r>
                            <a:rPr lang="zh-TW" altLang="en-US" sz="1300" i="1">
                              <a:latin typeface="Cambria Math"/>
                            </a:rPr>
                            <m:t>矩陣</m:t>
                          </m:r>
                        </m:lim>
                      </m:limLow>
                    </m:oMath>
                  </m:oMathPara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998920"/>
                <a:ext cx="4172937" cy="659989"/>
              </a:xfrm>
              <a:prstGeom prst="rect">
                <a:avLst/>
              </a:prstGeom>
              <a:blipFill rotWithShape="1"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508125" indent="-1065213" algn="l"/>
            <a:r>
              <a:rPr lang="en-US" altLang="zh-TW" sz="3600" dirty="0"/>
              <a:t>6.11</a:t>
            </a:r>
            <a:r>
              <a:rPr lang="zh-TW" altLang="en-US" sz="3600" dirty="0"/>
              <a:t> 最大概度法</a:t>
            </a:r>
            <a:r>
              <a:rPr lang="zh-TW" altLang="en-US" sz="3600" dirty="0" smtClean="0"/>
              <a:t>與</a:t>
            </a:r>
            <a:r>
              <a:rPr lang="en-US" altLang="zh-TW" sz="3600" dirty="0" err="1" smtClean="0"/>
              <a:t>Promax</a:t>
            </a:r>
            <a:r>
              <a:rPr lang="zh-TW" altLang="en-US" sz="3600" dirty="0" smtClean="0"/>
              <a:t>旋轉</a:t>
            </a:r>
            <a:r>
              <a:rPr lang="zh-TW" altLang="en-US" sz="3600" dirty="0"/>
              <a:t>的例子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339752" y="3316048"/>
                <a:ext cx="6391173" cy="191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0.598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−0.538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−0.359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−0.631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−0.443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−0.456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−0.434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−0.538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0.711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0.468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0.336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0.070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0.295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0.194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−0.359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0.468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0.309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0.230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0.056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0.200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0.135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−0.631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0.336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0.230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0.904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0.803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0.599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0.660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−0.443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0.070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0.056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0.803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0.803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0.505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0.607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−0.456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0.295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0.200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0.599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0.505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0.406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0.432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−0.434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0.194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0.135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0.660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0.607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0.432</m:t>
                              </m:r>
                            </m:e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0.487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316048"/>
                <a:ext cx="6391173" cy="19131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532440" y="4180144"/>
                <a:ext cx="577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4180144"/>
                <a:ext cx="57772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2915816" y="57332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因此，</a:t>
            </a:r>
            <a:r>
              <a:rPr lang="en-US" altLang="zh-TW" sz="2800" dirty="0" err="1">
                <a:latin typeface="微軟正黑體" pitchFamily="34" charset="-120"/>
                <a:ea typeface="微軟正黑體" pitchFamily="34" charset="-120"/>
              </a:rPr>
              <a:t>promax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的旋轉為斜交旋轉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98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6.2.1 </a:t>
            </a:r>
            <a:r>
              <a:rPr lang="zh-TW" altLang="en-US" dirty="0"/>
              <a:t>因子分析的模式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533400" indent="-533400"/>
                <a:r>
                  <a:rPr lang="en-US" altLang="zh-TW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(3)</a:t>
                </a:r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</a:rPr>
                  <a:t>變數個數有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</a:rPr>
                  <a:t>個，共同因子的個數有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zh-TW" altLang="en-US" b="1" dirty="0">
                    <a:solidFill>
                      <a:schemeClr val="accent3">
                        <a:lumMod val="50000"/>
                      </a:schemeClr>
                    </a:solidFill>
                  </a:rPr>
                  <a:t>個時</a:t>
                </a:r>
                <a:r>
                  <a:rPr lang="en-US" altLang="zh-TW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︰</a:t>
                </a:r>
              </a:p>
              <a:p>
                <a:pPr marL="533400" indent="-533400"/>
                <a:endParaRPr lang="en-US" altLang="zh-TW" sz="13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533400" indent="808038" algn="just">
                  <a:buClrTx/>
                </a:pPr>
                <a:r>
                  <a:rPr lang="zh-TW" altLang="en-US" sz="2800" dirty="0"/>
                  <a:t>一般來說，</a:t>
                </a:r>
                <a:r>
                  <a:rPr lang="zh-TW" altLang="en-US" sz="2800" dirty="0" smtClean="0"/>
                  <a:t>模式經常如</a:t>
                </a:r>
                <a:r>
                  <a:rPr lang="zh-TW" altLang="en-US" sz="2800" dirty="0"/>
                  <a:t>（</a:t>
                </a:r>
                <a:r>
                  <a:rPr lang="en-US" altLang="zh-TW" sz="2800" dirty="0"/>
                  <a:t>6.6</a:t>
                </a:r>
                <a:r>
                  <a:rPr lang="zh-TW" altLang="en-US" sz="2800" dirty="0"/>
                  <a:t>）式表示：</a:t>
                </a:r>
                <a:endParaRPr lang="en-US" altLang="zh-TW" sz="28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335" t="-1752" r="-22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3009"/>
              </p:ext>
            </p:extLst>
          </p:nvPr>
        </p:nvGraphicFramePr>
        <p:xfrm>
          <a:off x="2987824" y="3861048"/>
          <a:ext cx="5047142" cy="166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4" imgW="2234880" imgH="736560" progId="Equation.DSMT4">
                  <p:embed/>
                </p:oleObj>
              </mc:Choice>
              <mc:Fallback>
                <p:oleObj name="Equation" r:id="rId4" imgW="2234880" imgH="73656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861048"/>
                        <a:ext cx="5047142" cy="1662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214180" y="5445224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6.6)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9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274638" indent="-274638"/>
            <a:r>
              <a:rPr lang="en-US" altLang="zh-TW" sz="3400" dirty="0">
                <a:cs typeface="Times New Roman" pitchFamily="18" charset="0"/>
              </a:rPr>
              <a:t>6.2.2 </a:t>
            </a:r>
            <a:r>
              <a:rPr lang="zh-TW" altLang="en-US" sz="3400" dirty="0"/>
              <a:t>因子負荷量矩陣</a:t>
            </a:r>
            <a:r>
              <a:rPr lang="zh-TW" altLang="en-US" sz="3400" dirty="0" smtClean="0"/>
              <a:t>或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zh-TW" altLang="en-US" sz="3400" dirty="0" smtClean="0"/>
              <a:t>因子</a:t>
            </a:r>
            <a:r>
              <a:rPr lang="zh-TW" altLang="en-US" sz="3400" dirty="0"/>
              <a:t>樣式</a:t>
            </a:r>
            <a:r>
              <a:rPr lang="zh-TW" altLang="en-US" sz="3400" dirty="0" smtClean="0"/>
              <a:t>矩陣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將此模式以矩陣表現即如（</a:t>
            </a:r>
            <a:r>
              <a:rPr lang="en-US" altLang="zh-TW" dirty="0"/>
              <a:t>6.7</a:t>
            </a:r>
            <a:r>
              <a:rPr lang="zh-TW" altLang="en-US" dirty="0"/>
              <a:t>）式所示：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47864" y="4704635"/>
                <a:ext cx="396044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itchFamily="34" charset="-120"/>
                    <a:ea typeface="微軟正黑體" pitchFamily="34" charset="-120"/>
                  </a:rPr>
                  <a:t>                            ↑</a:t>
                </a:r>
              </a:p>
              <a:p>
                <a:r>
                  <a:rPr lang="zh-TW" altLang="en-US" dirty="0" smtClean="0">
                    <a:latin typeface="微軟正黑體" pitchFamily="34" charset="-120"/>
                    <a:ea typeface="微軟正黑體" pitchFamily="34" charset="-120"/>
                  </a:rPr>
                  <a:t>因子</a:t>
                </a:r>
                <a:r>
                  <a:rPr lang="zh-TW" altLang="en-US" dirty="0">
                    <a:latin typeface="微軟正黑體" pitchFamily="34" charset="-120"/>
                    <a:ea typeface="微軟正黑體" pitchFamily="34" charset="-120"/>
                  </a:rPr>
                  <a:t>負荷量</a:t>
                </a:r>
                <a:r>
                  <a:rPr lang="zh-TW" altLang="en-US" dirty="0" smtClean="0">
                    <a:latin typeface="微軟正黑體" pitchFamily="34" charset="-120"/>
                    <a:ea typeface="微軟正黑體" pitchFamily="34" charset="-120"/>
                  </a:rPr>
                  <a:t>矩陣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𝛬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TW" altLang="en-US" dirty="0" smtClean="0">
                    <a:latin typeface="微軟正黑體" pitchFamily="34" charset="-120"/>
                    <a:ea typeface="微軟正黑體" pitchFamily="34" charset="-120"/>
                  </a:rPr>
                  <a:t>或</a:t>
                </a:r>
                <a:r>
                  <a:rPr lang="zh-TW" altLang="en-US" dirty="0">
                    <a:latin typeface="微軟正黑體" pitchFamily="34" charset="-120"/>
                    <a:ea typeface="微軟正黑體" pitchFamily="34" charset="-120"/>
                  </a:rPr>
                  <a:t>因子樣式矩陣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704635"/>
                <a:ext cx="3960440" cy="668581"/>
              </a:xfrm>
              <a:prstGeom prst="rect">
                <a:avLst/>
              </a:prstGeom>
              <a:blipFill rotWithShape="1">
                <a:blip r:embed="rId3"/>
                <a:stretch>
                  <a:fillRect l="-1231" t="-4587" b="-110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444586"/>
              </p:ext>
            </p:extLst>
          </p:nvPr>
        </p:nvGraphicFramePr>
        <p:xfrm>
          <a:off x="3125292" y="2976865"/>
          <a:ext cx="804863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5" name="Equation" r:id="rId4" imgW="457200" imgH="939600" progId="Equation.DSMT4">
                  <p:embed/>
                </p:oleObj>
              </mc:Choice>
              <mc:Fallback>
                <p:oleObj name="Equation" r:id="rId4" imgW="4572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292" y="2976865"/>
                        <a:ext cx="804863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978134"/>
              </p:ext>
            </p:extLst>
          </p:nvPr>
        </p:nvGraphicFramePr>
        <p:xfrm>
          <a:off x="6603082" y="347744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" name="Equation" r:id="rId6" imgW="114120" imgH="177480" progId="">
                  <p:embed/>
                </p:oleObj>
              </mc:Choice>
              <mc:Fallback>
                <p:oleObj name="Equation" r:id="rId6" imgW="1141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3082" y="3477448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891373"/>
              </p:ext>
            </p:extLst>
          </p:nvPr>
        </p:nvGraphicFramePr>
        <p:xfrm>
          <a:off x="3966766" y="2976443"/>
          <a:ext cx="234950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" name="Equation" r:id="rId8" imgW="1333440" imgH="939600" progId="Equation.DSMT4">
                  <p:embed/>
                </p:oleObj>
              </mc:Choice>
              <mc:Fallback>
                <p:oleObj name="Equation" r:id="rId8" imgW="13334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766" y="2976443"/>
                        <a:ext cx="2349500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637835"/>
              </p:ext>
            </p:extLst>
          </p:nvPr>
        </p:nvGraphicFramePr>
        <p:xfrm>
          <a:off x="6365652" y="3696523"/>
          <a:ext cx="201613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8"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652" y="3696523"/>
                        <a:ext cx="201613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55089"/>
              </p:ext>
            </p:extLst>
          </p:nvPr>
        </p:nvGraphicFramePr>
        <p:xfrm>
          <a:off x="7733804" y="2976443"/>
          <a:ext cx="582612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" name="Equation" r:id="rId12" imgW="330120" imgH="939600" progId="Equation.DSMT4">
                  <p:embed/>
                </p:oleObj>
              </mc:Choice>
              <mc:Fallback>
                <p:oleObj name="Equation" r:id="rId12" imgW="3301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3804" y="2976443"/>
                        <a:ext cx="582612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23688"/>
              </p:ext>
            </p:extLst>
          </p:nvPr>
        </p:nvGraphicFramePr>
        <p:xfrm>
          <a:off x="6653684" y="2976865"/>
          <a:ext cx="604838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0" name="Equation" r:id="rId14" imgW="342720" imgH="939600" progId="Equation.DSMT4">
                  <p:embed/>
                </p:oleObj>
              </mc:Choice>
              <mc:Fallback>
                <p:oleObj name="Equation" r:id="rId14" imgW="3427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684" y="2976865"/>
                        <a:ext cx="604838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680318"/>
              </p:ext>
            </p:extLst>
          </p:nvPr>
        </p:nvGraphicFramePr>
        <p:xfrm>
          <a:off x="7373764" y="3624515"/>
          <a:ext cx="246062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" name="Equation" r:id="rId16" imgW="139680" imgH="139680" progId="Equation.DSMT4">
                  <p:embed/>
                </p:oleObj>
              </mc:Choice>
              <mc:Fallback>
                <p:oleObj name="Equation" r:id="rId16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764" y="3624515"/>
                        <a:ext cx="246062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8201011" y="4896162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6.7)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25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6.2.3</a:t>
            </a:r>
            <a:r>
              <a:rPr lang="en-US" altLang="zh-TW" dirty="0"/>
              <a:t> </a:t>
            </a:r>
            <a:r>
              <a:rPr lang="zh-TW" altLang="en-US" dirty="0"/>
              <a:t>因子的</a:t>
            </a:r>
            <a:r>
              <a:rPr lang="zh-TW" altLang="en-US" dirty="0" smtClean="0"/>
              <a:t>解釋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84238" algn="just"/>
            <a:r>
              <a:rPr lang="zh-TW" altLang="en-US" dirty="0"/>
              <a:t>對表</a:t>
            </a:r>
            <a:r>
              <a:rPr lang="en-US" altLang="zh-TW" dirty="0"/>
              <a:t>6-2</a:t>
            </a:r>
            <a:r>
              <a:rPr lang="zh-TW" altLang="en-US" dirty="0"/>
              <a:t>的數據而言，因子負荷量如下列式子求出後，其次要做的事情是「共同因子的解釋命名」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81201"/>
              </p:ext>
            </p:extLst>
          </p:nvPr>
        </p:nvGraphicFramePr>
        <p:xfrm>
          <a:off x="4499992" y="3861048"/>
          <a:ext cx="2005710" cy="1728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3" imgW="825480" imgH="711000" progId="Equation.DSMT4">
                  <p:embed/>
                </p:oleObj>
              </mc:Choice>
              <mc:Fallback>
                <p:oleObj name="Equation" r:id="rId3" imgW="825480" imgH="7110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861048"/>
                        <a:ext cx="2005710" cy="1728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8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6.2.3</a:t>
            </a:r>
            <a:r>
              <a:rPr lang="en-US" altLang="zh-TW" dirty="0"/>
              <a:t> </a:t>
            </a:r>
            <a:r>
              <a:rPr lang="zh-TW" altLang="en-US" dirty="0"/>
              <a:t>因子的解釋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解釋</a:t>
            </a:r>
            <a:r>
              <a:rPr lang="zh-TW" altLang="en-US" dirty="0"/>
              <a:t>因子時，要注意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67720"/>
              </p:ext>
            </p:extLst>
          </p:nvPr>
        </p:nvGraphicFramePr>
        <p:xfrm>
          <a:off x="2987824" y="3717032"/>
          <a:ext cx="4951176" cy="108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3" imgW="1981080" imgH="457200" progId="Equation.DSMT4">
                  <p:embed/>
                </p:oleObj>
              </mc:Choice>
              <mc:Fallback>
                <p:oleObj name="Equation" r:id="rId3" imgW="1981080" imgH="4572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717032"/>
                        <a:ext cx="4951176" cy="1089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6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6.3.1</a:t>
            </a:r>
            <a:r>
              <a:rPr lang="en-US" altLang="zh-TW" dirty="0"/>
              <a:t> </a:t>
            </a:r>
            <a:r>
              <a:rPr lang="zh-TW" altLang="en-US" dirty="0"/>
              <a:t>因子是一個</a:t>
            </a:r>
            <a:r>
              <a:rPr lang="zh-TW" altLang="en-US" dirty="0" smtClean="0"/>
              <a:t>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因子</a:t>
            </a:r>
            <a:r>
              <a:rPr lang="zh-TW" altLang="en-US" dirty="0"/>
              <a:t>分析的模式設為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537017"/>
              </p:ext>
            </p:extLst>
          </p:nvPr>
        </p:nvGraphicFramePr>
        <p:xfrm>
          <a:off x="4326014" y="3212976"/>
          <a:ext cx="2406226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3" imgW="914400" imgH="711000" progId="Equation.DSMT4">
                  <p:embed/>
                </p:oleObj>
              </mc:Choice>
              <mc:Fallback>
                <p:oleObj name="Equation" r:id="rId3" imgW="914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014" y="3212976"/>
                        <a:ext cx="2406226" cy="18722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680250" y="3860998"/>
            <a:ext cx="756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(6.8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0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6.3.1</a:t>
            </a:r>
            <a:r>
              <a:rPr lang="en-US" altLang="zh-TW" dirty="0"/>
              <a:t> </a:t>
            </a:r>
            <a:r>
              <a:rPr lang="zh-TW" altLang="en-US" dirty="0"/>
              <a:t>因子是一個時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8038"/>
                <a:endParaRPr lang="en-US" altLang="zh-TW" dirty="0" smtClean="0"/>
              </a:p>
              <a:p>
                <a:pPr indent="808038"/>
                <a:r>
                  <a:rPr lang="zh-TW" altLang="en-US" dirty="0" smtClean="0"/>
                  <a:t>即</a:t>
                </a:r>
                <a:r>
                  <a:rPr lang="zh-TW" altLang="en-US" dirty="0"/>
                  <a:t>其變數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，</m:t>
                        </m:r>
                        <m:r>
                          <a:rPr lang="en-US" altLang="zh-TW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，</m:t>
                        </m:r>
                        <m:r>
                          <a:rPr lang="en-US" altLang="zh-TW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/>
                  <a:t>的共變異數矩陣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𝛴</m:t>
                    </m:r>
                  </m:oMath>
                </a14:m>
                <a:r>
                  <a:rPr lang="zh-TW" altLang="en-US" dirty="0"/>
                  <a:t>是如何表現的呢</a:t>
                </a:r>
                <a:r>
                  <a:rPr lang="zh-TW" altLang="en-US" dirty="0" smtClean="0"/>
                  <a:t>？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23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17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79610"/>
              </p:ext>
            </p:extLst>
          </p:nvPr>
        </p:nvGraphicFramePr>
        <p:xfrm>
          <a:off x="2784745" y="3717032"/>
          <a:ext cx="4752528" cy="122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4" imgW="2768400" imgH="711000" progId="Equation.DSMT4">
                  <p:embed/>
                </p:oleObj>
              </mc:Choice>
              <mc:Fallback>
                <p:oleObj name="Equation" r:id="rId4" imgW="276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745" y="3717032"/>
                        <a:ext cx="4752528" cy="1224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41329" y="4077816"/>
            <a:ext cx="756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(6.9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22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6.3.1</a:t>
            </a:r>
            <a:r>
              <a:rPr lang="en-US" altLang="zh-TW" dirty="0"/>
              <a:t> </a:t>
            </a:r>
            <a:r>
              <a:rPr lang="zh-TW" altLang="en-US" dirty="0"/>
              <a:t>因子是一個時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54075" algn="just"/>
            <a:endParaRPr lang="en-US" altLang="zh-TW" dirty="0" smtClean="0"/>
          </a:p>
          <a:p>
            <a:pPr indent="838200" algn="just"/>
            <a:r>
              <a:rPr lang="zh-TW" altLang="en-US" dirty="0" smtClean="0"/>
              <a:t>因子</a:t>
            </a:r>
            <a:r>
              <a:rPr lang="zh-TW" altLang="en-US" dirty="0"/>
              <a:t>是一個時，利用模型的共變異數矩陣</a:t>
            </a:r>
            <a:r>
              <a:rPr lang="el-GR" altLang="zh-TW" dirty="0"/>
              <a:t>Σ</a:t>
            </a:r>
            <a:r>
              <a:rPr lang="zh-TW" altLang="en-US" dirty="0"/>
              <a:t>，可如（</a:t>
            </a:r>
            <a:r>
              <a:rPr lang="en-US" altLang="zh-TW" dirty="0"/>
              <a:t>6.19</a:t>
            </a:r>
            <a:r>
              <a:rPr lang="zh-TW" altLang="en-US" dirty="0"/>
              <a:t>）式表示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618726"/>
              </p:ext>
            </p:extLst>
          </p:nvPr>
        </p:nvGraphicFramePr>
        <p:xfrm>
          <a:off x="2771800" y="3861048"/>
          <a:ext cx="61214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3" imgW="3022560" imgH="736560" progId="Equation.DSMT4">
                  <p:embed/>
                </p:oleObj>
              </mc:Choice>
              <mc:Fallback>
                <p:oleObj name="Equation" r:id="rId3" imgW="3022560" imgH="73656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861048"/>
                        <a:ext cx="61214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41329" y="5518393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6.19)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27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6.3.1</a:t>
            </a:r>
            <a:r>
              <a:rPr lang="en-US" altLang="zh-TW" dirty="0"/>
              <a:t> </a:t>
            </a:r>
            <a:r>
              <a:rPr lang="zh-TW" altLang="en-US" dirty="0"/>
              <a:t>因子是一個時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r>
              <a:rPr lang="zh-TW" altLang="en-US" dirty="0"/>
              <a:t>此共變異數矩陣，可以再變形成如（</a:t>
            </a:r>
            <a:r>
              <a:rPr lang="en-US" altLang="zh-TW" dirty="0"/>
              <a:t>6.20</a:t>
            </a:r>
            <a:r>
              <a:rPr lang="zh-TW" altLang="en-US" dirty="0"/>
              <a:t>）式表示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743003"/>
              </p:ext>
            </p:extLst>
          </p:nvPr>
        </p:nvGraphicFramePr>
        <p:xfrm>
          <a:off x="2699792" y="2939975"/>
          <a:ext cx="62388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3" imgW="3416040" imgH="736560" progId="Equation.DSMT4">
                  <p:embed/>
                </p:oleObj>
              </mc:Choice>
              <mc:Fallback>
                <p:oleObj name="Equation" r:id="rId3" imgW="3416040" imgH="73656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939975"/>
                        <a:ext cx="62388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97491"/>
              </p:ext>
            </p:extLst>
          </p:nvPr>
        </p:nvGraphicFramePr>
        <p:xfrm>
          <a:off x="2699792" y="4493667"/>
          <a:ext cx="5867400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Equation" r:id="rId5" imgW="3213000" imgH="914400" progId="Equation.DSMT4">
                  <p:embed/>
                </p:oleObj>
              </mc:Choice>
              <mc:Fallback>
                <p:oleObj name="Equation" r:id="rId5" imgW="3213000" imgH="9144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493667"/>
                        <a:ext cx="5867400" cy="167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8188059" y="5949280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6.20)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94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0996374">
            <a:off x="65576" y="61769"/>
            <a:ext cx="315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ln w="571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itchFamily="34" charset="0"/>
                <a:ea typeface="華康新特黑體(P)" pitchFamily="2" charset="-120"/>
              </a:rPr>
              <a:t>CH6</a:t>
            </a:r>
            <a:endParaRPr lang="zh-TW" altLang="en-US" sz="8800" b="1" dirty="0">
              <a:ln w="57150">
                <a:solidFill>
                  <a:schemeClr val="bg1">
                    <a:lumMod val="9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itchFamily="34" charset="0"/>
              <a:ea typeface="華康新特黑體(P)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53408" y="1045185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因子分析導讀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latin typeface="華康新特黑體(P)" pitchFamily="2" charset="-120"/>
              <a:ea typeface="華康新特黑體(P)" pitchFamily="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55776" y="2132851"/>
            <a:ext cx="57606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6.7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最大概度法與一個變數的概度函數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6.8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p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變數的概度函數一般化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6.9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利用最大概度法求因子負荷量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1752600" indent="-1752600" defTabSz="838200">
              <a:spcBef>
                <a:spcPts val="12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    6.10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直交模式、斜交模式的共變異數矩陣 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2362200" indent="-2362200">
              <a:spcBef>
                <a:spcPts val="12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            6.11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最大概度法與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promax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旋轉的例子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                   6.12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因子分析的實踐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4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6.3.1</a:t>
            </a:r>
            <a:r>
              <a:rPr lang="en-US" altLang="zh-TW" dirty="0"/>
              <a:t> </a:t>
            </a:r>
            <a:r>
              <a:rPr lang="zh-TW" altLang="en-US" dirty="0"/>
              <a:t>因子是一個時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indent="838200" algn="just"/>
                <a:r>
                  <a:rPr lang="zh-TW" altLang="en-US" dirty="0" smtClean="0"/>
                  <a:t>觀察</a:t>
                </a:r>
                <a:r>
                  <a:rPr lang="en-US" altLang="zh-TW" dirty="0" smtClean="0"/>
                  <a:t>(6.20</a:t>
                </a:r>
                <a:r>
                  <a:rPr lang="en-US" altLang="zh-TW" dirty="0"/>
                  <a:t>)</a:t>
                </a:r>
                <a:r>
                  <a:rPr lang="zh-TW" altLang="en-US" dirty="0" smtClean="0"/>
                  <a:t>式</a:t>
                </a:r>
                <a:r>
                  <a:rPr lang="zh-TW" altLang="en-US" dirty="0"/>
                  <a:t>時，可從共變異數矩陣，求出因子負荷量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en-US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en-US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zh-TW" altLang="en-US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TW" altLang="en-US"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TW" alt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TW" altLang="en-US"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TW" alt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TW" altLang="en-US" sz="28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800" dirty="0" smtClean="0"/>
                  <a:t>。</a:t>
                </a:r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5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6.3.2 </a:t>
            </a:r>
            <a:r>
              <a:rPr lang="zh-TW" altLang="en-US" dirty="0"/>
              <a:t>因子有二個</a:t>
            </a:r>
            <a:r>
              <a:rPr lang="zh-TW" altLang="en-US" dirty="0" smtClean="0"/>
              <a:t>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68363" algn="just">
              <a:tabLst>
                <a:tab pos="898525" algn="l"/>
              </a:tabLst>
            </a:pPr>
            <a:endParaRPr lang="en-US" altLang="zh-TW" dirty="0" smtClean="0"/>
          </a:p>
          <a:p>
            <a:pPr indent="868363" algn="just">
              <a:tabLst>
                <a:tab pos="898525" algn="l"/>
              </a:tabLst>
            </a:pPr>
            <a:r>
              <a:rPr lang="zh-TW" altLang="en-US" dirty="0" smtClean="0"/>
              <a:t>將</a:t>
            </a:r>
            <a:r>
              <a:rPr lang="zh-TW" altLang="en-US" dirty="0"/>
              <a:t>因子分析的模式設為（</a:t>
            </a:r>
            <a:r>
              <a:rPr lang="en-US" altLang="zh-TW" dirty="0"/>
              <a:t>6.21</a:t>
            </a:r>
            <a:r>
              <a:rPr lang="zh-TW" altLang="en-US" dirty="0"/>
              <a:t>）式表示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21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508443"/>
              </p:ext>
            </p:extLst>
          </p:nvPr>
        </p:nvGraphicFramePr>
        <p:xfrm>
          <a:off x="4111723" y="3521943"/>
          <a:ext cx="3412605" cy="170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4" imgW="1422360" imgH="711000" progId="Equation.DSMT4">
                  <p:embed/>
                </p:oleObj>
              </mc:Choice>
              <mc:Fallback>
                <p:oleObj name="Equation" r:id="rId4" imgW="14223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723" y="3521943"/>
                        <a:ext cx="3412605" cy="17072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42647" y="3953360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(6.21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07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6.3.2 </a:t>
            </a:r>
            <a:r>
              <a:rPr lang="zh-TW" altLang="en-US" dirty="0"/>
              <a:t>因子有二個時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8038"/>
                <a:endParaRPr lang="en-US" altLang="zh-TW" dirty="0" smtClean="0"/>
              </a:p>
              <a:p>
                <a:pPr indent="808038"/>
                <a:r>
                  <a:rPr lang="zh-TW" altLang="en-US" dirty="0" smtClean="0"/>
                  <a:t>則</a:t>
                </a:r>
                <a:r>
                  <a:rPr lang="zh-TW" altLang="en-US" dirty="0"/>
                  <a:t>（</a:t>
                </a:r>
                <a:r>
                  <a:rPr lang="en-US" altLang="zh-TW" dirty="0"/>
                  <a:t>6.21</a:t>
                </a:r>
                <a:r>
                  <a:rPr lang="zh-TW" altLang="en-US" dirty="0"/>
                  <a:t>）式變數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，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，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/>
                  <a:t>的共變異數矩陣要如何表示呢</a:t>
                </a:r>
                <a:r>
                  <a:rPr lang="zh-TW" altLang="en-US" dirty="0" smtClean="0"/>
                  <a:t>？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98311"/>
              </p:ext>
            </p:extLst>
          </p:nvPr>
        </p:nvGraphicFramePr>
        <p:xfrm>
          <a:off x="2603550" y="3645024"/>
          <a:ext cx="51593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4" imgW="2717640" imgH="711000" progId="Equation.DSMT4">
                  <p:embed/>
                </p:oleObj>
              </mc:Choice>
              <mc:Fallback>
                <p:oleObj name="Equation" r:id="rId4" imgW="2717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50" y="3645024"/>
                        <a:ext cx="5159375" cy="136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77453" y="4150241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(6.22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79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6.3.2 </a:t>
            </a:r>
            <a:r>
              <a:rPr lang="zh-TW" altLang="en-US" dirty="0"/>
              <a:t>因子有二個時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 algn="just"/>
            <a:endParaRPr lang="en-US" altLang="zh-TW" dirty="0" smtClean="0"/>
          </a:p>
          <a:p>
            <a:pPr indent="808038" algn="just"/>
            <a:r>
              <a:rPr lang="zh-TW" altLang="en-US" dirty="0" smtClean="0"/>
              <a:t>因子</a:t>
            </a:r>
            <a:r>
              <a:rPr lang="zh-TW" altLang="en-US" dirty="0"/>
              <a:t>有兩個時，其共變異數矩陣可表現成如（</a:t>
            </a:r>
            <a:r>
              <a:rPr lang="en-US" altLang="zh-TW" dirty="0"/>
              <a:t>6.29</a:t>
            </a:r>
            <a:r>
              <a:rPr lang="zh-TW" altLang="en-US" dirty="0"/>
              <a:t>）式表示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171123"/>
              </p:ext>
            </p:extLst>
          </p:nvPr>
        </p:nvGraphicFramePr>
        <p:xfrm>
          <a:off x="2483768" y="3523420"/>
          <a:ext cx="6632990" cy="1273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Equation" r:id="rId3" imgW="4305240" imgH="736560" progId="Equation.DSMT4">
                  <p:embed/>
                </p:oleObj>
              </mc:Choice>
              <mc:Fallback>
                <p:oleObj name="Equation" r:id="rId3" imgW="43052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523420"/>
                        <a:ext cx="6632990" cy="12737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44043" y="5013176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(6.29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23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6.3.2 </a:t>
            </a:r>
            <a:r>
              <a:rPr lang="zh-TW" altLang="en-US" dirty="0"/>
              <a:t>因子有二個時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38200" algn="just">
              <a:tabLst>
                <a:tab pos="808038" algn="l"/>
              </a:tabLst>
            </a:pPr>
            <a:r>
              <a:rPr lang="zh-TW" altLang="en-US" dirty="0"/>
              <a:t>將（</a:t>
            </a:r>
            <a:r>
              <a:rPr lang="en-US" altLang="zh-TW" dirty="0"/>
              <a:t>6.29</a:t>
            </a:r>
            <a:r>
              <a:rPr lang="zh-TW" altLang="en-US" dirty="0"/>
              <a:t>）式右邊變形時，變成如（</a:t>
            </a:r>
            <a:r>
              <a:rPr lang="en-US" altLang="zh-TW" dirty="0"/>
              <a:t>6.30</a:t>
            </a:r>
            <a:r>
              <a:rPr lang="zh-TW" altLang="en-US" dirty="0"/>
              <a:t>）式所示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456276"/>
              </p:ext>
            </p:extLst>
          </p:nvPr>
        </p:nvGraphicFramePr>
        <p:xfrm>
          <a:off x="2536427" y="2952671"/>
          <a:ext cx="6572077" cy="92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3" imgW="5257800" imgH="736560" progId="Equation.DSMT4">
                  <p:embed/>
                </p:oleObj>
              </mc:Choice>
              <mc:Fallback>
                <p:oleObj name="Equation" r:id="rId3" imgW="5257800" imgH="73656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427" y="2952671"/>
                        <a:ext cx="6572077" cy="922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0902"/>
              </p:ext>
            </p:extLst>
          </p:nvPr>
        </p:nvGraphicFramePr>
        <p:xfrm>
          <a:off x="2483768" y="4246785"/>
          <a:ext cx="5875337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1" name="Equation" r:id="rId5" imgW="3962160" imgH="952200" progId="Equation.DSMT4">
                  <p:embed/>
                </p:oleObj>
              </mc:Choice>
              <mc:Fallback>
                <p:oleObj name="Equation" r:id="rId5" imgW="3962160" imgH="95220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246785"/>
                        <a:ext cx="5875337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8044043" y="5734417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6.30)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40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6.3.2 </a:t>
            </a:r>
            <a:r>
              <a:rPr lang="zh-TW" altLang="en-US" dirty="0"/>
              <a:t>因子有二個時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8038"/>
                <a:endParaRPr lang="en-US" altLang="zh-TW" dirty="0" smtClean="0"/>
              </a:p>
              <a:p>
                <a:pPr indent="808038"/>
                <a:endParaRPr lang="en-US" altLang="zh-TW" dirty="0"/>
              </a:p>
              <a:p>
                <a:pPr indent="808038"/>
                <a:r>
                  <a:rPr lang="zh-TW" altLang="en-US" dirty="0" smtClean="0"/>
                  <a:t>觀察</a:t>
                </a:r>
                <a:r>
                  <a:rPr lang="zh-TW" altLang="en-US" dirty="0"/>
                  <a:t>（</a:t>
                </a:r>
                <a:r>
                  <a:rPr lang="en-US" altLang="zh-TW" dirty="0"/>
                  <a:t>6.30</a:t>
                </a:r>
                <a:r>
                  <a:rPr lang="zh-TW" altLang="en-US" dirty="0"/>
                  <a:t>）式時，可知從共變異數矩陣，求出因子負荷</a:t>
                </a:r>
                <a:r>
                  <a:rPr lang="zh-TW" altLang="en-US" dirty="0" smtClean="0"/>
                  <a:t>量</a:t>
                </a:r>
                <a:endParaRPr lang="en-US" altLang="zh-TW" dirty="0" smtClean="0"/>
              </a:p>
              <a:p>
                <a:pPr indent="8080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3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3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TW" altLang="en-US" sz="360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TW" altLang="en-US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zh-TW" altLang="en-US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/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zh-TW" altLang="en-US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  <m:sup/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400" dirty="0"/>
              <a:t>6.4 </a:t>
            </a:r>
            <a:r>
              <a:rPr lang="zh-TW" altLang="en-US" sz="3400" dirty="0"/>
              <a:t>利用主軸因子法的因子分析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r>
              <a:rPr lang="zh-TW" altLang="en-US" dirty="0"/>
              <a:t>因子矩陣是表示第一因子的因子負荷量。因此，路徑圖如圖</a:t>
            </a:r>
            <a:r>
              <a:rPr lang="en-US" altLang="zh-TW" dirty="0"/>
              <a:t>6-10</a:t>
            </a:r>
            <a:r>
              <a:rPr lang="zh-TW" altLang="en-US" dirty="0"/>
              <a:t>所示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21506" name="Picture 2" descr="C:\Users\Wu\Google 雲端硬碟\新頁圖書\5103簡報圖表102.1.18\5103--圖\6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4346959" cy="27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499992" y="60119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6-10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因子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負荷量的求法</a:t>
            </a:r>
          </a:p>
        </p:txBody>
      </p:sp>
    </p:spTree>
    <p:extLst>
      <p:ext uri="{BB962C8B-B14F-4D97-AF65-F5344CB8AC3E}">
        <p14:creationId xmlns:p14="http://schemas.microsoft.com/office/powerpoint/2010/main" val="9509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endParaRPr lang="en-US" altLang="zh-TW" dirty="0" smtClean="0"/>
          </a:p>
          <a:p>
            <a:pPr indent="808038"/>
            <a:r>
              <a:rPr lang="zh-TW" altLang="en-US" dirty="0" smtClean="0"/>
              <a:t>利用</a:t>
            </a:r>
            <a:r>
              <a:rPr lang="zh-TW" altLang="en-US" dirty="0"/>
              <a:t>模式的共變異數矩陣</a:t>
            </a:r>
            <a:r>
              <a:rPr lang="el-GR" altLang="zh-TW" dirty="0" smtClean="0"/>
              <a:t>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，</a:t>
            </a:r>
            <a:r>
              <a:rPr lang="zh-TW" altLang="en-US" dirty="0"/>
              <a:t>則如下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27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415887"/>
              </p:ext>
            </p:extLst>
          </p:nvPr>
        </p:nvGraphicFramePr>
        <p:xfrm>
          <a:off x="2915816" y="3573016"/>
          <a:ext cx="56848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3" imgW="3060360" imgH="736560" progId="Equation.DSMT4">
                  <p:embed/>
                </p:oleObj>
              </mc:Choice>
              <mc:Fallback>
                <p:oleObj name="Equation" r:id="rId3" imgW="3060360" imgH="73656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573016"/>
                        <a:ext cx="568483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44043" y="5230361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6.31)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6.4 </a:t>
            </a:r>
            <a:r>
              <a:rPr lang="zh-TW" altLang="en-US" sz="3400" dirty="0"/>
              <a:t>利用主軸因子法的因子分析</a:t>
            </a:r>
          </a:p>
        </p:txBody>
      </p:sp>
    </p:spTree>
    <p:extLst>
      <p:ext uri="{BB962C8B-B14F-4D97-AF65-F5344CB8AC3E}">
        <p14:creationId xmlns:p14="http://schemas.microsoft.com/office/powerpoint/2010/main" val="33783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indent="762000" algn="just">
                  <a:spcBef>
                    <a:spcPts val="0"/>
                  </a:spcBef>
                </a:pPr>
                <a:r>
                  <a:rPr lang="zh-TW" altLang="en-US" dirty="0"/>
                  <a:t>就</a:t>
                </a:r>
                <a:r>
                  <a:rPr lang="en-US" altLang="zh-TW" dirty="0"/>
                  <a:t>6.4</a:t>
                </a:r>
                <a:r>
                  <a:rPr lang="zh-TW" altLang="en-US" dirty="0"/>
                  <a:t>節所觀察的求出因子負荷量的方式，實際進行並且分析之。</a:t>
                </a:r>
                <a:endParaRPr lang="en-US" altLang="zh-TW" dirty="0"/>
              </a:p>
              <a:p>
                <a:pPr indent="762000" algn="just">
                  <a:spcBef>
                    <a:spcPts val="0"/>
                  </a:spcBef>
                </a:pPr>
                <a:endParaRPr lang="en-US" altLang="zh-TW" sz="1400" dirty="0"/>
              </a:p>
              <a:p>
                <a:pPr indent="76200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e>
                      </m:borderBox>
                    </m:oMath>
                  </m:oMathPara>
                </a14:m>
                <a:endParaRPr lang="en-US" altLang="zh-TW" sz="3000" dirty="0" smtClean="0"/>
              </a:p>
              <a:p>
                <a:pPr indent="762000" algn="just">
                  <a:spcBef>
                    <a:spcPts val="0"/>
                  </a:spcBef>
                </a:pPr>
                <a:endParaRPr lang="en-US" altLang="zh-TW" sz="1200" dirty="0" smtClean="0"/>
              </a:p>
              <a:p>
                <a:pPr indent="762000" algn="just">
                  <a:spcBef>
                    <a:spcPts val="0"/>
                  </a:spcBef>
                </a:pPr>
                <a:r>
                  <a:rPr lang="zh-TW" altLang="en-US" sz="3000" dirty="0"/>
                  <a:t>求下式的相關矩陣之特徵值與特徵向量：</a:t>
                </a:r>
                <a:endParaRPr lang="en-US" altLang="zh-TW" sz="30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00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000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sz="3000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000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sz="300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000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000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sz="3000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r>
                                  <a:rPr lang="en-US" altLang="zh-TW" sz="300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3000" dirty="0"/>
              </a:p>
              <a:p>
                <a:pPr>
                  <a:spcBef>
                    <a:spcPts val="0"/>
                  </a:spcBef>
                </a:pPr>
                <a:endParaRPr lang="en-US" altLang="zh-TW" sz="2400" dirty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sz="2200" dirty="0">
                    <a:solidFill>
                      <a:srgbClr val="7030A0"/>
                    </a:solidFill>
                  </a:rPr>
                  <a:t>註</a:t>
                </a:r>
                <a:r>
                  <a:rPr lang="en-US" altLang="zh-TW" sz="2200" dirty="0">
                    <a:solidFill>
                      <a:srgbClr val="7030A0"/>
                    </a:solidFill>
                  </a:rPr>
                  <a:t>:</a:t>
                </a:r>
                <a:r>
                  <a:rPr lang="zh-TW" altLang="en-US" sz="2200" dirty="0">
                    <a:solidFill>
                      <a:srgbClr val="7030A0"/>
                    </a:solidFill>
                  </a:rPr>
                  <a:t>小數點以下會有誤差</a:t>
                </a:r>
                <a:r>
                  <a:rPr lang="zh-TW" altLang="en-US" sz="2400" dirty="0" smtClean="0">
                    <a:solidFill>
                      <a:srgbClr val="7030A0"/>
                    </a:solidFill>
                  </a:rPr>
                  <a:t>。</a:t>
                </a:r>
                <a:endParaRPr lang="en-US" altLang="zh-TW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35" t="-3774" r="-22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5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>此時，特徵值得出如下式</a:t>
                </a:r>
                <a:r>
                  <a:rPr lang="zh-TW" altLang="en-US" dirty="0" smtClean="0"/>
                  <a:t>表示：</a:t>
                </a:r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:endParaRPr lang="en-US" altLang="zh-TW" sz="1200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4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</a:rPr>
                      <m:t>=2.47009</m:t>
                    </m:r>
                  </m:oMath>
                </a14:m>
                <a:r>
                  <a:rPr lang="zh-TW" altLang="en-US" sz="2400" dirty="0"/>
                  <a:t>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4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</a:rPr>
                      <m:t>=0.</m:t>
                    </m:r>
                    <m:r>
                      <a:rPr lang="en-US" altLang="zh-TW" sz="2400" dirty="0">
                        <a:latin typeface="Cambria Math"/>
                      </a:rPr>
                      <m:t>383823</m:t>
                    </m:r>
                  </m:oMath>
                </a14:m>
                <a:r>
                  <a:rPr lang="zh-TW" altLang="en-US" sz="2400" dirty="0"/>
                  <a:t>，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4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400">
                        <a:latin typeface="Cambria Math"/>
                      </a:rPr>
                      <m:t>=0.</m:t>
                    </m:r>
                    <m:r>
                      <a:rPr lang="en-US" altLang="zh-TW" sz="2400" dirty="0">
                        <a:latin typeface="Cambria Math"/>
                      </a:rPr>
                      <m:t>1460</m:t>
                    </m:r>
                  </m:oMath>
                </a14:m>
                <a:endParaRPr lang="en-US" altLang="zh-TW" sz="2400" dirty="0"/>
              </a:p>
              <a:p>
                <a:pPr>
                  <a:spcBef>
                    <a:spcPts val="0"/>
                  </a:spcBef>
                </a:pPr>
                <a:endParaRPr lang="en-US" altLang="zh-TW" sz="1800" dirty="0"/>
              </a:p>
              <a:p>
                <a:pPr indent="808038">
                  <a:spcBef>
                    <a:spcPts val="0"/>
                  </a:spcBef>
                </a:pPr>
                <a:r>
                  <a:rPr lang="zh-TW" altLang="en-US" sz="3000" dirty="0"/>
                  <a:t>求特徵值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30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3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3000">
                        <a:latin typeface="Cambria Math"/>
                      </a:rPr>
                      <m:t>=2.47009</m:t>
                    </m:r>
                  </m:oMath>
                </a14:m>
                <a:r>
                  <a:rPr lang="zh-TW" altLang="en-US" sz="3000" dirty="0"/>
                  <a:t>的特徵向量時，</a:t>
                </a:r>
                <a:endParaRPr lang="en-US" altLang="zh-TW" sz="3000" dirty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sz="3000" dirty="0"/>
                  <a:t>特徵向量：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>
                                  <a:latin typeface="Cambria Math"/>
                                </a:rPr>
                                <m:t>0.544724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>
                                  <a:latin typeface="Cambria Math"/>
                                </a:rPr>
                                <m:t>0.587092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>
                                  <a:latin typeface="Cambria Math"/>
                                </a:rPr>
                                <m:t>0.598831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6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6.1.1</a:t>
            </a:r>
            <a:r>
              <a:rPr lang="zh-TW" altLang="en-US" dirty="0">
                <a:cs typeface="Times New Roman" pitchFamily="18" charset="0"/>
              </a:rPr>
              <a:t> </a:t>
            </a:r>
            <a:r>
              <a:rPr lang="zh-TW" altLang="en-US" dirty="0"/>
              <a:t>複迴歸分析的路徑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777875" algn="just"/>
                <a:endParaRPr lang="en-US" altLang="zh-TW" dirty="0"/>
              </a:p>
              <a:p>
                <a:pPr indent="777875" algn="just"/>
                <a:endParaRPr lang="en-US" altLang="zh-TW" dirty="0" smtClean="0"/>
              </a:p>
              <a:p>
                <a:pPr indent="777875" algn="just"/>
                <a:r>
                  <a:rPr lang="zh-TW" altLang="en-US" dirty="0"/>
                  <a:t>複迴歸分析是將原因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，</m:t>
                        </m:r>
                        <m:r>
                          <a:rPr lang="en-US" altLang="zh-TW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，</m:t>
                        </m:r>
                        <m:r>
                          <a:rPr lang="en-US" altLang="zh-TW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/>
                  <a:t>與</a:t>
                </a:r>
                <a:r>
                  <a:rPr lang="en-US" altLang="zh-TW" dirty="0"/>
                  <a:t>y</a:t>
                </a:r>
                <a:r>
                  <a:rPr lang="zh-TW" altLang="en-US" dirty="0"/>
                  <a:t>之間的關係以如（</a:t>
                </a:r>
                <a:r>
                  <a:rPr lang="en-US" altLang="zh-TW" dirty="0"/>
                  <a:t>6.1</a:t>
                </a:r>
                <a:r>
                  <a:rPr lang="zh-TW" altLang="en-US" dirty="0"/>
                  <a:t>）式的一次式來表示。</a:t>
                </a:r>
                <a:endParaRPr lang="en-US" altLang="zh-TW" dirty="0"/>
              </a:p>
              <a:p>
                <a:pPr indent="777875" algn="just"/>
                <a:endParaRPr lang="en-US" altLang="zh-TW" dirty="0"/>
              </a:p>
              <a:p>
                <a:pPr algn="r"/>
                <a:r>
                  <a:rPr lang="zh-TW" altLang="en-US" sz="2500" dirty="0"/>
                  <a:t>（</a:t>
                </a:r>
                <a:r>
                  <a:rPr lang="en-US" altLang="zh-TW" sz="2500" dirty="0"/>
                  <a:t>6.1</a:t>
                </a:r>
                <a:r>
                  <a:rPr lang="zh-TW" altLang="en-US" sz="2500" dirty="0"/>
                  <a:t>）</a:t>
                </a:r>
                <a:endParaRPr lang="en-US" altLang="zh-TW" sz="25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</a:t>
            </a:fld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861055"/>
              </p:ext>
            </p:extLst>
          </p:nvPr>
        </p:nvGraphicFramePr>
        <p:xfrm>
          <a:off x="3650457" y="4509120"/>
          <a:ext cx="408989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1854000" imgH="228600" progId="Equation.DSMT4">
                  <p:embed/>
                </p:oleObj>
              </mc:Choice>
              <mc:Fallback>
                <p:oleObj name="Equation" r:id="rId4" imgW="1854000" imgH="22860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7" y="4509120"/>
                        <a:ext cx="4089895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8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>回想</a:t>
                </a:r>
                <a:r>
                  <a:rPr lang="en-US" altLang="zh-TW" dirty="0"/>
                  <a:t>(6.40)</a:t>
                </a:r>
                <a:r>
                  <a:rPr lang="zh-TW" altLang="en-US" dirty="0"/>
                  <a:t>式：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6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6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6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sz="260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TW" sz="26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sz="26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 sz="2600"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6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6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6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sz="260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TW" sz="26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sz="26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600" dirty="0"/>
                  <a:t>，</a:t>
                </a:r>
                <a:r>
                  <a:rPr lang="en-US" altLang="zh-TW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6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6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6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sz="260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TW" sz="26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sz="26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600" dirty="0"/>
                  <a:t> </a:t>
                </a:r>
                <a:r>
                  <a:rPr lang="zh-TW" altLang="en-US" sz="2600" dirty="0"/>
                  <a:t>          </a:t>
                </a:r>
                <a:r>
                  <a:rPr lang="zh-TW" altLang="en-US" sz="2600" dirty="0" smtClean="0"/>
                  <a:t>      </a:t>
                </a:r>
                <a:endParaRPr lang="en-US" altLang="zh-TW" sz="2600" dirty="0" smtClean="0"/>
              </a:p>
              <a:p>
                <a:pPr>
                  <a:spcBef>
                    <a:spcPts val="0"/>
                  </a:spcBef>
                </a:pPr>
                <a:r>
                  <a:rPr lang="zh-TW" altLang="en-US" sz="2600" dirty="0"/>
                  <a:t> </a:t>
                </a:r>
                <a:r>
                  <a:rPr lang="zh-TW" altLang="en-US" sz="2600" dirty="0" smtClean="0"/>
                  <a:t>                                                              </a:t>
                </a:r>
                <a:endParaRPr lang="en-US" altLang="zh-TW" sz="2600" dirty="0" smtClean="0"/>
              </a:p>
              <a:p>
                <a:pPr>
                  <a:spcBef>
                    <a:spcPts val="0"/>
                  </a:spcBef>
                </a:pPr>
                <a:r>
                  <a:rPr lang="zh-TW" altLang="en-US" sz="2600" dirty="0"/>
                  <a:t> </a:t>
                </a:r>
                <a:r>
                  <a:rPr lang="zh-TW" altLang="en-US" sz="2600" dirty="0" smtClean="0"/>
                  <a:t>                                                             </a:t>
                </a:r>
                <a:r>
                  <a:rPr lang="en-US" altLang="zh-TW" sz="2500" dirty="0" smtClean="0"/>
                  <a:t>(</a:t>
                </a:r>
                <a:r>
                  <a:rPr lang="en-US" altLang="zh-TW" sz="2500" dirty="0"/>
                  <a:t>6.40)</a:t>
                </a:r>
              </a:p>
              <a:p>
                <a:pPr>
                  <a:spcBef>
                    <a:spcPts val="0"/>
                  </a:spcBef>
                </a:pPr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/>
                  <a:t>即為：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sz="12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5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5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5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5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5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sz="25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500">
                                      <a:latin typeface="Cambria Math"/>
                                    </a:rPr>
                                    <m:t>2.47009</m:t>
                                  </m:r>
                                </m:e>
                              </m:rad>
                              <m:r>
                                <a:rPr lang="en-US" altLang="zh-TW" sz="2500">
                                  <a:latin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sz="25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500">
                                      <a:latin typeface="Cambria Math"/>
                                    </a:rPr>
                                    <m:t>−0.544724</m:t>
                                  </m:r>
                                </m:e>
                              </m:d>
                              <m:r>
                                <a:rPr lang="en-US" altLang="zh-TW" sz="2500">
                                  <a:latin typeface="Cambria Math"/>
                                </a:rPr>
                                <m:t>=−0.8561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5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5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5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sz="25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500">
                                      <a:latin typeface="Cambria Math"/>
                                    </a:rPr>
                                    <m:t>2.47009</m:t>
                                  </m:r>
                                </m:e>
                              </m:rad>
                              <m:r>
                                <a:rPr lang="en-US" altLang="zh-TW" sz="2500">
                                  <a:latin typeface="Cambria Math"/>
                                </a:rPr>
                                <m:t>×0.587092=0.92270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5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5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sz="25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sz="25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500">
                                      <a:latin typeface="Cambria Math"/>
                                    </a:rPr>
                                    <m:t>2.47009</m:t>
                                  </m:r>
                                </m:e>
                              </m:rad>
                              <m:r>
                                <a:rPr lang="en-US" altLang="zh-TW" sz="2500">
                                  <a:latin typeface="Cambria Math"/>
                                </a:rPr>
                                <m:t>×0.598831=0.94115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5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4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08038"/>
                <a:r>
                  <a:rPr lang="zh-TW" altLang="en-US" dirty="0"/>
                  <a:t>但此與第</a:t>
                </a:r>
                <a:r>
                  <a:rPr lang="en-US" altLang="zh-TW" dirty="0"/>
                  <a:t>194</a:t>
                </a:r>
                <a:r>
                  <a:rPr lang="zh-TW" altLang="en-US" dirty="0"/>
                  <a:t>頁，圖</a:t>
                </a:r>
                <a:r>
                  <a:rPr lang="en-US" altLang="zh-TW" dirty="0"/>
                  <a:t>6-10</a:t>
                </a:r>
                <a:r>
                  <a:rPr lang="zh-TW" altLang="en-US" dirty="0"/>
                  <a:t>的輸出結果不一致！</a:t>
                </a:r>
                <a:endParaRPr lang="en-US" altLang="zh-TW" dirty="0"/>
              </a:p>
              <a:p>
                <a:pPr indent="808038"/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800" i="1">
                            <a:latin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zh-TW" sz="280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TW" sz="2800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800">
                              <a:latin typeface="Cambria Math"/>
                            </a:rPr>
                            <m:t>−0.856116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>
                              <a:latin typeface="Cambria Math"/>
                            </a:rPr>
                            <m:t>=0.922704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800">
                              <a:latin typeface="Cambria Math"/>
                            </a:rPr>
                            <m:t>=0.941154</m:t>
                          </m:r>
                        </m:e>
                      </m:mr>
                    </m:m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2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39549" r="30457" b="48506"/>
          <a:stretch/>
        </p:blipFill>
        <p:spPr>
          <a:xfrm>
            <a:off x="5526960" y="3144300"/>
            <a:ext cx="3581544" cy="23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808038">
                  <a:spcBef>
                    <a:spcPts val="0"/>
                  </a:spcBef>
                </a:pPr>
                <a:r>
                  <a:rPr lang="zh-TW" altLang="en-US" sz="3000" dirty="0"/>
                  <a:t>事實上，此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30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3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30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3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3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sz="3000" dirty="0"/>
                  <a:t>並非是想求的因子負荷量。</a:t>
                </a:r>
                <a:endParaRPr lang="en-US" altLang="zh-TW" sz="3000" dirty="0"/>
              </a:p>
              <a:p>
                <a:pPr indent="808038">
                  <a:spcBef>
                    <a:spcPts val="0"/>
                  </a:spcBef>
                </a:pPr>
                <a:endParaRPr lang="en-US" altLang="zh-TW" sz="3000" dirty="0"/>
              </a:p>
              <a:p>
                <a:pPr indent="808038">
                  <a:spcBef>
                    <a:spcPts val="0"/>
                  </a:spcBef>
                </a:pPr>
                <a:r>
                  <a:rPr lang="zh-TW" altLang="en-US" sz="3000" dirty="0"/>
                  <a:t>此處求出的特徵值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30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3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3000">
                        <a:latin typeface="Cambria Math"/>
                      </a:rPr>
                      <m:t>=</m:t>
                    </m:r>
                    <m:r>
                      <a:rPr lang="en-US" altLang="zh-TW" sz="3000" smtClean="0">
                        <a:latin typeface="Cambria Math"/>
                      </a:rPr>
                      <m:t>2</m:t>
                    </m:r>
                    <m:r>
                      <a:rPr lang="en-US" altLang="zh-TW" sz="3000">
                        <a:latin typeface="Cambria Math"/>
                      </a:rPr>
                      <m:t>.47009</m:t>
                    </m:r>
                  </m:oMath>
                </a14:m>
                <a:endParaRPr lang="en-US" altLang="zh-TW" sz="3000" dirty="0"/>
              </a:p>
              <a:p>
                <a:pPr indent="808038">
                  <a:spcBef>
                    <a:spcPts val="0"/>
                  </a:spcBef>
                </a:pPr>
                <a:r>
                  <a:rPr lang="zh-TW" altLang="en-US" sz="3000" dirty="0"/>
                  <a:t>與特徵</a:t>
                </a:r>
                <a:r>
                  <a:rPr lang="zh-TW" altLang="en-US" sz="3000" dirty="0" smtClean="0"/>
                  <a:t>向量</a:t>
                </a:r>
                <a:endParaRPr lang="en-US" altLang="zh-TW" sz="3000" dirty="0" smtClean="0"/>
              </a:p>
              <a:p>
                <a:pPr indent="808038">
                  <a:spcBef>
                    <a:spcPts val="0"/>
                  </a:spcBef>
                </a:pPr>
                <a:endParaRPr lang="en-US" altLang="zh-TW" sz="1200" dirty="0"/>
              </a:p>
              <a:p>
                <a:pPr indent="808038"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800">
                                    <a:latin typeface="Cambria Math"/>
                                  </a:rPr>
                                  <m:t>0.544724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>
                                    <a:latin typeface="Cambria Math"/>
                                  </a:rPr>
                                  <m:t>0.587092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>
                                    <a:latin typeface="Cambria Math"/>
                                  </a:rPr>
                                  <m:t>0.598831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35" r="-3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89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endParaRPr lang="en-US" altLang="zh-TW" dirty="0" smtClean="0">
              <a:cs typeface="Microsoft New Tai Lue" pitchFamily="34" charset="0"/>
            </a:endParaRPr>
          </a:p>
          <a:p>
            <a:pPr indent="808038"/>
            <a:endParaRPr lang="en-US" altLang="zh-TW" dirty="0">
              <a:cs typeface="Microsoft New Tai Lue" pitchFamily="34" charset="0"/>
            </a:endParaRPr>
          </a:p>
          <a:p>
            <a:pPr indent="808038"/>
            <a:r>
              <a:rPr lang="zh-TW" altLang="en-US" dirty="0" smtClean="0">
                <a:cs typeface="Microsoft New Tai Lue" pitchFamily="34" charset="0"/>
              </a:rPr>
              <a:t>即</a:t>
            </a:r>
            <a:r>
              <a:rPr lang="zh-TW" altLang="en-US" dirty="0">
                <a:cs typeface="Microsoft New Tai Lue" pitchFamily="34" charset="0"/>
              </a:rPr>
              <a:t>為下式的相關矩陣之特徵值與特徵向量。</a:t>
            </a:r>
            <a:endParaRPr lang="en-US" altLang="zh-TW" dirty="0">
              <a:cs typeface="Microsoft New Tai Lue" pitchFamily="34" charset="0"/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797510" y="4182628"/>
                <a:ext cx="2592288" cy="994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10" y="4182628"/>
                <a:ext cx="2592288" cy="994503"/>
              </a:xfrm>
              <a:prstGeom prst="rect">
                <a:avLst/>
              </a:prstGeom>
              <a:blipFill rotWithShape="1">
                <a:blip r:embed="rId2"/>
                <a:stretch>
                  <a:fillRect r="-16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80670" y="4169650"/>
                <a:ext cx="1553344" cy="98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200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670" y="4169650"/>
                <a:ext cx="1553344" cy="9884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092280" y="4149201"/>
                <a:ext cx="1440160" cy="98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149201"/>
                <a:ext cx="1440160" cy="988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7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 algn="just"/>
            <a:r>
              <a:rPr lang="zh-TW" altLang="en-US" dirty="0"/>
              <a:t>必須要求的特徵值與特徵向量如下式表示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indent="808038"/>
            <a:endParaRPr lang="en-US" altLang="zh-TW" dirty="0"/>
          </a:p>
          <a:p>
            <a:pPr indent="808038"/>
            <a:endParaRPr lang="en-US" altLang="zh-TW" dirty="0" smtClean="0"/>
          </a:p>
          <a:p>
            <a:pPr indent="808038"/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多變量分析 導論與應用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267744" y="2816338"/>
                <a:ext cx="4752528" cy="97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𝑉𝑎𝑟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𝑉𝑎𝑟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𝑉𝑎𝑟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816338"/>
                <a:ext cx="4752528" cy="9727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516216" y="2889883"/>
                <a:ext cx="1080120" cy="825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89883"/>
                <a:ext cx="1080120" cy="8256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308304" y="2926831"/>
                <a:ext cx="1728192" cy="825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  (※)</a:t>
                </a: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926831"/>
                <a:ext cx="1728192" cy="8256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2555776" y="3861048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8038" algn="just"/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即為在對角線的地方，含有以下之元素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059832" y="4922004"/>
                <a:ext cx="5770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800" dirty="0">
                    <a:latin typeface="微軟正黑體" pitchFamily="34" charset="-120"/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𝑉𝑎𝑟</m:t>
                    </m:r>
                    <m:r>
                      <a:rPr lang="en-US" altLang="zh-TW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800" i="1" dirty="0">
                    <a:latin typeface="微軟正黑體" pitchFamily="34" charset="-120"/>
                    <a:ea typeface="微軟正黑體" pitchFamily="34" charset="-120"/>
                  </a:rPr>
                  <a:t>,</a:t>
                </a:r>
                <a:r>
                  <a:rPr lang="en-US" altLang="zh-TW" sz="2800" dirty="0">
                    <a:latin typeface="微軟正黑體" pitchFamily="34" charset="-120"/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𝑉𝑎𝑟</m:t>
                    </m:r>
                    <m:r>
                      <a:rPr lang="en-US" altLang="zh-TW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800" i="1" dirty="0">
                    <a:latin typeface="微軟正黑體" pitchFamily="34" charset="-120"/>
                    <a:ea typeface="微軟正黑體" pitchFamily="34" charset="-120"/>
                  </a:rPr>
                  <a:t>,</a:t>
                </a:r>
                <a:r>
                  <a:rPr lang="en-US" altLang="zh-TW" sz="2800" dirty="0">
                    <a:latin typeface="微軟正黑體" pitchFamily="34" charset="-120"/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𝑉𝑎𝑟</m:t>
                    </m:r>
                    <m:r>
                      <a:rPr lang="en-US" altLang="zh-TW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800" i="1" dirty="0"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2800" i="1" dirty="0" smtClean="0">
                    <a:latin typeface="微軟正黑體" pitchFamily="34" charset="-120"/>
                    <a:ea typeface="微軟正黑體" pitchFamily="34" charset="-120"/>
                  </a:rPr>
                  <a:t>     </a:t>
                </a:r>
                <a:r>
                  <a:rPr lang="en-US" altLang="zh-TW" sz="2500" dirty="0" smtClean="0"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en-US" altLang="zh-TW" sz="2500" dirty="0">
                    <a:latin typeface="微軟正黑體" pitchFamily="34" charset="-120"/>
                    <a:ea typeface="微軟正黑體" pitchFamily="34" charset="-120"/>
                  </a:rPr>
                  <a:t>6.41</a:t>
                </a:r>
                <a:r>
                  <a:rPr lang="en-US" altLang="zh-TW" sz="2500" dirty="0" smtClean="0"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922004"/>
                <a:ext cx="577061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317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781367" y="5595337"/>
                <a:ext cx="606967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註：亦即當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7030A0"/>
                        </a:solidFill>
                        <a:latin typeface="Cambria Math"/>
                      </a:rPr>
                      <m:t>𝑉𝑎𝑟</m:t>
                    </m:r>
                    <m:r>
                      <a:rPr lang="en-US" altLang="zh-TW" sz="2400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r>
                      <a:rPr lang="en-US" altLang="zh-TW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zh-TW" altLang="en-US" sz="240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時，是主成分分析</a:t>
                </a:r>
                <a:r>
                  <a:rPr lang="zh-TW" altLang="en-US" sz="24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。</a:t>
                </a:r>
                <a:endParaRPr lang="en-US" altLang="zh-TW" sz="2400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marL="609600"/>
                <a:r>
                  <a:rPr lang="zh-TW" altLang="en-US" sz="24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主</a:t>
                </a:r>
                <a:r>
                  <a:rPr lang="zh-TW" altLang="en-US" sz="240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成分分析是不處理誤差的</a:t>
                </a:r>
                <a:r>
                  <a:rPr lang="zh-TW" altLang="en-US" sz="2400" dirty="0" smtClean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。</a:t>
                </a:r>
                <a:endParaRPr lang="en-US" altLang="zh-TW" sz="2400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67" y="5595337"/>
                <a:ext cx="6069675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506" t="-5147" r="-602" b="-169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3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1341438" indent="-1341438"/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zh-TW" sz="3800" i="1">
                            <a:latin typeface="Cambria Math"/>
                          </a:rPr>
                        </m:ctrlPr>
                      </m:borderBoxPr>
                      <m:e>
                        <m:r>
                          <a:rPr lang="zh-TW" altLang="en-US" sz="3800" i="1">
                            <a:latin typeface="Cambria Math"/>
                          </a:rPr>
                          <m:t>反覆</m:t>
                        </m:r>
                        <m:r>
                          <a:rPr lang="en-US" altLang="zh-TW" sz="3800" i="1">
                            <a:latin typeface="Cambria Math"/>
                          </a:rPr>
                          <m:t>1</m:t>
                        </m:r>
                      </m:e>
                    </m:borderBox>
                  </m:oMath>
                </a14:m>
                <a:r>
                  <a:rPr lang="en-US" altLang="zh-TW" sz="3800" i="1" dirty="0"/>
                  <a:t> </a:t>
                </a:r>
                <a:endParaRPr lang="en-US" altLang="zh-TW" sz="3800" i="1" dirty="0" smtClean="0"/>
              </a:p>
              <a:p>
                <a:pPr marL="1341438" indent="-1341438"/>
                <a:endParaRPr lang="en-US" altLang="zh-TW" sz="1700" i="1" dirty="0" smtClean="0"/>
              </a:p>
              <a:p>
                <a:pPr marL="1341438" indent="-1341438"/>
                <a:r>
                  <a:rPr lang="zh-TW" altLang="en-US" sz="3800" dirty="0" smtClean="0"/>
                  <a:t>如</a:t>
                </a:r>
                <a:r>
                  <a:rPr lang="zh-TW" altLang="en-US" sz="3800" dirty="0"/>
                  <a:t>回想</a:t>
                </a:r>
                <a:r>
                  <a:rPr lang="en-US" altLang="zh-TW" sz="3800" dirty="0"/>
                  <a:t>(6.42)</a:t>
                </a:r>
                <a:r>
                  <a:rPr lang="zh-TW" altLang="en-US" sz="3800" dirty="0"/>
                  <a:t>式的變異數之算式時</a:t>
                </a:r>
                <a:r>
                  <a:rPr lang="zh-TW" altLang="en-US" sz="3800" dirty="0" smtClean="0"/>
                  <a:t>：</a:t>
                </a:r>
                <a:endParaRPr lang="en-US" altLang="zh-TW" sz="3800" dirty="0" smtClean="0"/>
              </a:p>
              <a:p>
                <a:pPr marL="1341438" indent="-1341438"/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3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3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TW" sz="3800">
                                <a:latin typeface="Cambria Math"/>
                              </a:rPr>
                              <m:t>𝑉𝑎𝑟</m:t>
                            </m:r>
                            <m:r>
                              <a:rPr lang="en-US" altLang="zh-TW" sz="380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3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80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38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3800">
                                <a:latin typeface="Cambria Math"/>
                              </a:rPr>
                              <m:t>)=</m:t>
                            </m:r>
                            <m:sSup>
                              <m:sSupPr>
                                <m:ctrlPr>
                                  <a:rPr lang="en-US" altLang="zh-TW" sz="3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TW" sz="3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zh-TW" sz="3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380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3800">
                                <a:latin typeface="Cambria Math"/>
                              </a:rPr>
                              <m:t>𝑉𝑎𝑟</m:t>
                            </m:r>
                            <m:r>
                              <a:rPr lang="en-US" altLang="zh-TW" sz="380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3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800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38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3800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TW" sz="3800">
                                <a:latin typeface="Cambria Math"/>
                              </a:rPr>
                              <m:t>𝑉𝑎𝑟</m:t>
                            </m:r>
                            <m:r>
                              <a:rPr lang="en-US" altLang="zh-TW" sz="380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3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80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38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3800">
                                <a:latin typeface="Cambria Math"/>
                              </a:rPr>
                              <m:t>)=</m:t>
                            </m:r>
                            <m:sSup>
                              <m:sSupPr>
                                <m:ctrlPr>
                                  <a:rPr lang="en-US" altLang="zh-TW" sz="3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TW" sz="3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80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zh-TW" sz="3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380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3800">
                                <a:latin typeface="Cambria Math"/>
                              </a:rPr>
                              <m:t>𝑉𝑎𝑟</m:t>
                            </m:r>
                            <m:r>
                              <a:rPr lang="en-US" altLang="zh-TW" sz="380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3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800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38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3800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TW" sz="3800">
                                <a:latin typeface="Cambria Math"/>
                              </a:rPr>
                              <m:t>𝑉𝑎𝑟</m:t>
                            </m:r>
                            <m:r>
                              <a:rPr lang="en-US" altLang="zh-TW" sz="380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3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80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380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sz="3800">
                                <a:latin typeface="Cambria Math"/>
                              </a:rPr>
                              <m:t>)=</m:t>
                            </m:r>
                            <m:sSup>
                              <m:sSupPr>
                                <m:ctrlPr>
                                  <a:rPr lang="en-US" altLang="zh-TW" sz="3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TW" sz="3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380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zh-TW" sz="3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380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3800">
                                <a:latin typeface="Cambria Math"/>
                              </a:rPr>
                              <m:t>𝑉𝑎𝑟</m:t>
                            </m:r>
                            <m:r>
                              <a:rPr lang="en-US" altLang="zh-TW" sz="380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3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800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380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sz="3800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3800" dirty="0"/>
                  <a:t>              </a:t>
                </a:r>
                <a:r>
                  <a:rPr lang="en-US" altLang="zh-TW" sz="3600" dirty="0" smtClean="0"/>
                  <a:t>(</a:t>
                </a:r>
                <a:r>
                  <a:rPr lang="en-US" altLang="zh-TW" sz="3600" dirty="0"/>
                  <a:t>6.42)</a:t>
                </a:r>
              </a:p>
              <a:p>
                <a:pPr marL="1341438" indent="-1341438"/>
                <a:endParaRPr lang="en-US" altLang="zh-TW" sz="3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48" t="-135" r="-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6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 smtClean="0"/>
                  <a:t>相關</a:t>
                </a:r>
                <a:r>
                  <a:rPr lang="zh-TW" altLang="en-US" dirty="0"/>
                  <a:t>矩陣是指數據的標準化，即：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6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600" i="1">
                              <a:latin typeface="Cambria Math"/>
                            </a:rPr>
                            <m:t>1</m:t>
                          </m:r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600" i="1">
                              <a:latin typeface="Cambria Math"/>
                            </a:rPr>
                            <m:t>⇒</m:t>
                          </m:r>
                        </m:e>
                      </m:m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600" i="1">
                              <a:latin typeface="Cambria Math"/>
                            </a:rPr>
                            <m:t>1</m:t>
                          </m:r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𝑉𝑎𝑟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</a:rPr>
                            <m:t>)⇒</m:t>
                          </m:r>
                        </m:e>
                      </m:m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600" i="1">
                              <a:latin typeface="Cambria Math"/>
                            </a:rPr>
                            <m:t>1</m:t>
                          </m:r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𝑉𝑎𝑟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</a:rPr>
                            <m:t>)⇒</m:t>
                          </m:r>
                        </m:e>
                      </m:mr>
                    </m:m>
                  </m:oMath>
                </a14:m>
                <a:r>
                  <a:rPr lang="en-US" altLang="zh-TW" sz="2800" dirty="0"/>
                  <a:t>          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zh-TW" sz="2800" dirty="0"/>
                  <a:t>                                    </a:t>
                </a:r>
                <a:endParaRPr lang="en-US" altLang="zh-TW" sz="2800" dirty="0" smtClean="0"/>
              </a:p>
              <a:p>
                <a:pPr algn="ctr">
                  <a:spcBef>
                    <a:spcPts val="0"/>
                  </a:spcBef>
                </a:pPr>
                <a:endParaRPr lang="en-US" altLang="zh-TW" sz="2500" dirty="0" smtClean="0">
                  <a:solidFill>
                    <a:srgbClr val="7030A0"/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zh-TW" altLang="en-US" sz="2500" dirty="0" smtClean="0">
                    <a:solidFill>
                      <a:srgbClr val="7030A0"/>
                    </a:solidFill>
                  </a:rPr>
                  <a:t>註</a:t>
                </a:r>
                <a:r>
                  <a:rPr lang="en-US" altLang="zh-TW" sz="2500" dirty="0">
                    <a:solidFill>
                      <a:srgbClr val="7030A0"/>
                    </a:solidFill>
                  </a:rPr>
                  <a:t>:</a:t>
                </a:r>
                <a:r>
                  <a:rPr lang="zh-TW" altLang="en-US" sz="2500" dirty="0">
                    <a:solidFill>
                      <a:srgbClr val="7030A0"/>
                    </a:solidFill>
                  </a:rPr>
                  <a:t>當標準化時，變異數</a:t>
                </a:r>
                <a14:m>
                  <m:oMath xmlns:m="http://schemas.openxmlformats.org/officeDocument/2006/math">
                    <m:r>
                      <a:rPr lang="en-US" altLang="zh-TW" sz="25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zh-TW" altLang="en-US" sz="2500" dirty="0" smtClean="0">
                    <a:solidFill>
                      <a:srgbClr val="7030A0"/>
                    </a:solidFill>
                  </a:rPr>
                  <a:t>。</a:t>
                </a:r>
                <a:endParaRPr lang="en-US" altLang="zh-TW" sz="2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6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36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544616" y="3144450"/>
                <a:ext cx="3203848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</a:rPr>
                        <m:t>1−</m:t>
                      </m:r>
                      <m:r>
                        <a:rPr lang="en-US" altLang="zh-TW" sz="2600" i="1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</a:rPr>
                        <m:t>1−</m:t>
                      </m:r>
                      <m:r>
                        <a:rPr lang="en-US" altLang="zh-TW" sz="2600" i="1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</a:rPr>
                        <m:t>1−</m:t>
                      </m:r>
                      <m:r>
                        <a:rPr lang="en-US" altLang="zh-TW" sz="2600" i="1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616" y="3144450"/>
                <a:ext cx="3203848" cy="12926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7849205" y="4464114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>
                <a:latin typeface="微軟正黑體" pitchFamily="34" charset="-120"/>
                <a:ea typeface="微軟正黑體" pitchFamily="34" charset="-120"/>
              </a:rPr>
              <a:t>(6.43)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01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>因此，在</a:t>
                </a:r>
                <a:r>
                  <a:rPr lang="en-US" altLang="zh-TW" dirty="0"/>
                  <a:t>(※)</a:t>
                </a:r>
                <a:r>
                  <a:rPr lang="zh-TW" altLang="en-US" dirty="0"/>
                  <a:t>的矩陣中，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sz="1600" dirty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>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1−</m:t>
                    </m:r>
                    <m:r>
                      <a:rPr lang="en-US" altLang="zh-TW" i="1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的地方代入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sz="18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:endParaRPr lang="en-US" altLang="zh-TW" sz="1000" dirty="0" smtClean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 smtClean="0"/>
                  <a:t>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1−</m:t>
                    </m:r>
                    <m:r>
                      <a:rPr lang="en-US" altLang="zh-TW" i="1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的地方代</a:t>
                </a:r>
                <a:r>
                  <a:rPr lang="zh-TW" altLang="en-US" dirty="0" smtClean="0"/>
                  <a:t>入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71800" y="3068960"/>
                <a:ext cx="1116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068960"/>
                <a:ext cx="1116124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708412" y="2944252"/>
                <a:ext cx="1511660" cy="52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12" y="2944252"/>
                <a:ext cx="1511660" cy="5283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076056" y="2924944"/>
                <a:ext cx="3672408" cy="61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2.47009</m:t>
                                  </m:r>
                                </m:e>
                              </m:rad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−0.544724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924944"/>
                <a:ext cx="3672408" cy="6137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860794" y="3567562"/>
                <a:ext cx="19437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=  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−0.856116</m:t>
                              </m:r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94" y="3567562"/>
                <a:ext cx="1943708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72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816840" y="5433560"/>
                <a:ext cx="1116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840" y="5433560"/>
                <a:ext cx="111612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753452" y="5308852"/>
                <a:ext cx="1511660" cy="52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452" y="5308852"/>
                <a:ext cx="1511660" cy="5283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932040" y="5289544"/>
                <a:ext cx="3672408" cy="52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2.47009</m:t>
                                  </m:r>
                                </m:e>
                              </m:rad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×0.583709</m:t>
                              </m:r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289544"/>
                <a:ext cx="3672408" cy="5218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32802" y="5837202"/>
                <a:ext cx="19437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=  </m:t>
                      </m:r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0.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  <m:t>922704</m:t>
                              </m:r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02" y="5837202"/>
                <a:ext cx="1943708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zh-TW" altLang="en-US" dirty="0"/>
                  <a:t>在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1−</m:t>
                    </m:r>
                    <m:r>
                      <a:rPr lang="en-US" altLang="zh-TW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的地方代入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38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72054" y="3766724"/>
                <a:ext cx="158392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54" y="3766724"/>
                <a:ext cx="1583922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960440" y="3642016"/>
                <a:ext cx="1763688" cy="659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2600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40" y="3642016"/>
                <a:ext cx="1763688" cy="6591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816424" y="4301171"/>
                <a:ext cx="3995936" cy="65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2.47009</m:t>
                                  </m:r>
                                </m:e>
                              </m:rad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×0.5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24" y="4301171"/>
                <a:ext cx="3995936" cy="6506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851920" y="5240813"/>
                <a:ext cx="230425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0.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941154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6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240813"/>
                <a:ext cx="2304256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6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1677094"/>
            <a:ext cx="5616624" cy="4525963"/>
          </a:xfrm>
        </p:spPr>
        <p:txBody>
          <a:bodyPr>
            <a:normAutofit/>
          </a:bodyPr>
          <a:lstStyle/>
          <a:p>
            <a:pPr indent="838200" algn="just">
              <a:spcBef>
                <a:spcPts val="0"/>
              </a:spcBef>
            </a:pPr>
            <a:endParaRPr lang="en-US" altLang="zh-TW" dirty="0" smtClean="0"/>
          </a:p>
          <a:p>
            <a:pPr indent="838200" algn="just">
              <a:spcBef>
                <a:spcPts val="0"/>
              </a:spcBef>
            </a:pPr>
            <a:r>
              <a:rPr lang="zh-TW" altLang="en-US" dirty="0" smtClean="0"/>
              <a:t>以上</a:t>
            </a:r>
            <a:r>
              <a:rPr lang="zh-TW" altLang="en-US" dirty="0"/>
              <a:t>式子將會如何呢</a:t>
            </a:r>
            <a:r>
              <a:rPr lang="zh-TW" altLang="en-US" dirty="0" smtClean="0"/>
              <a:t>？</a:t>
            </a:r>
            <a:endParaRPr lang="en-US" altLang="zh-TW" dirty="0"/>
          </a:p>
          <a:p>
            <a:pPr indent="838200" algn="just">
              <a:spcBef>
                <a:spcPts val="0"/>
              </a:spcBef>
            </a:pPr>
            <a:r>
              <a:rPr lang="zh-TW" altLang="en-US" dirty="0"/>
              <a:t>於是所要求解的式子，即為下式的矩陣之特徵值與特徵向量</a:t>
            </a:r>
            <a:r>
              <a:rPr lang="zh-TW" altLang="en-US" dirty="0" smtClean="0"/>
              <a:t>！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多變量分析 導論與應用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39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627784" y="4401167"/>
                <a:ext cx="5184576" cy="1635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−0.856116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0.922704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i="1">
                                            <a:latin typeface="Cambria Math"/>
                                          </a:rPr>
                                          <m:t>0.941154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401167"/>
                <a:ext cx="5184576" cy="1635512"/>
              </a:xfrm>
              <a:prstGeom prst="rect">
                <a:avLst/>
              </a:prstGeom>
              <a:blipFill rotWithShape="1">
                <a:blip r:embed="rId2"/>
                <a:stretch>
                  <a:fillRect r="-166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2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6.1.1</a:t>
            </a:r>
            <a:r>
              <a:rPr lang="zh-TW" altLang="en-US" dirty="0">
                <a:cs typeface="Times New Roman" pitchFamily="18" charset="0"/>
              </a:rPr>
              <a:t> </a:t>
            </a:r>
            <a:r>
              <a:rPr lang="zh-TW" altLang="en-US" dirty="0"/>
              <a:t>複迴歸分析的路徑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r>
              <a:rPr lang="zh-TW" altLang="en-US" dirty="0"/>
              <a:t>將此模式以圖形表示時，如圖</a:t>
            </a:r>
            <a:r>
              <a:rPr lang="en-US" altLang="zh-TW" dirty="0"/>
              <a:t>6-1</a:t>
            </a:r>
            <a:r>
              <a:rPr lang="zh-TW" altLang="en-US" dirty="0"/>
              <a:t>所示</a:t>
            </a:r>
            <a:r>
              <a:rPr lang="en-US" altLang="zh-TW" dirty="0" smtClean="0"/>
              <a:t>︰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2050" name="Picture 2" descr="C:\Users\Wu\Google 雲端硬碟\新頁圖書\5103簡報圖表102.1.18\5103--圖\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88688"/>
            <a:ext cx="5616624" cy="27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644008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6-1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複迴歸分析的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路徑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80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indent="822325">
                  <a:spcBef>
                    <a:spcPts val="0"/>
                  </a:spcBef>
                </a:pPr>
                <a:r>
                  <a:rPr lang="zh-TW" altLang="en-US" dirty="0"/>
                  <a:t>求此矩陣的特徵值時，即：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>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=2.30054</m:t>
                    </m:r>
                  </m:oMath>
                </a14:m>
                <a:r>
                  <a:rPr lang="zh-TW" altLang="en-US" dirty="0"/>
                  <a:t>的特徵向量如下式表示：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dirty="0"/>
                  <a:t>特徵向量</a:t>
                </a:r>
                <a:r>
                  <a:rPr lang="zh-TW" altLang="en-US" sz="2800" dirty="0"/>
                  <a:t>：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0.52029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−0.59352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−0.61402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2830" r="-14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71800" y="2420888"/>
                <a:ext cx="59982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6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=2.30054</m:t>
                    </m:r>
                  </m:oMath>
                </a14:m>
                <a:r>
                  <a:rPr lang="zh-TW" altLang="en-US" sz="26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6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=0.154758</m:t>
                    </m:r>
                  </m:oMath>
                </a14:m>
                <a:r>
                  <a:rPr lang="zh-TW" altLang="en-US" sz="2600" dirty="0" smtClean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6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=94</m:t>
                    </m:r>
                  </m:oMath>
                </a14:m>
                <a:endParaRPr lang="en-US" altLang="zh-TW" sz="2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20888"/>
                <a:ext cx="5998245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12346" b="-28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2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51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5100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sz="5100" i="1">
                              <a:latin typeface="Cambria Math"/>
                            </a:rPr>
                            <m:t>2</m:t>
                          </m:r>
                        </m:e>
                      </m:borderBox>
                    </m:oMath>
                  </m:oMathPara>
                </a14:m>
                <a:endParaRPr lang="en-US" altLang="zh-TW" sz="5100" dirty="0" smtClean="0"/>
              </a:p>
              <a:p>
                <a:endParaRPr lang="en-US" altLang="zh-TW" sz="1900" dirty="0"/>
              </a:p>
              <a:p>
                <a:r>
                  <a:rPr lang="zh-TW" altLang="en-US" sz="4800" dirty="0"/>
                  <a:t>之後，即為此重覆</a:t>
                </a:r>
                <a:r>
                  <a:rPr lang="en-US" altLang="zh-TW" sz="4800" dirty="0"/>
                  <a:t>!</a:t>
                </a:r>
              </a:p>
              <a:p>
                <a:endParaRPr lang="en-US" altLang="zh-TW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2.30054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×0.52029=0.789151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2.30054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−0.593525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=−0.900231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2.30054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−0.614024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=−0.931322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6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47500" lnSpcReduction="20000"/>
              </a:bodyPr>
              <a:lstStyle/>
              <a:p>
                <a:pPr indent="822325" algn="just"/>
                <a:r>
                  <a:rPr lang="zh-TW" altLang="en-US" sz="6300" dirty="0"/>
                  <a:t>將此值的平方，代入矩陣的對角線之地方</a:t>
                </a:r>
                <a:r>
                  <a:rPr lang="zh-TW" altLang="en-US" sz="6300" dirty="0" smtClean="0"/>
                  <a:t>。</a:t>
                </a:r>
                <a:endParaRPr lang="en-US" altLang="zh-TW" sz="6300" dirty="0" smtClean="0"/>
              </a:p>
              <a:p>
                <a:pPr indent="822325" algn="just"/>
                <a:endParaRPr lang="en-US" altLang="zh-TW" sz="4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4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4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4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4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4600">
                                            <a:latin typeface="Cambria Math"/>
                                          </a:rPr>
                                          <m:t>0.789151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4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4600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sz="4600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4600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4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4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4600">
                                            <a:latin typeface="Cambria Math"/>
                                          </a:rPr>
                                          <m:t>−0.900231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4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4600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4600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sz="4600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4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4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4600">
                                            <a:latin typeface="Cambria Math"/>
                                          </a:rPr>
                                          <m:t>−0.931322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4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46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35" r="-22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762000"/>
                <a:r>
                  <a:rPr lang="zh-TW" altLang="en-US" dirty="0"/>
                  <a:t>求此矩陣的特徵值時，</a:t>
                </a:r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=2.24997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=0.0658028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400" i="1" dirty="0">
                          <a:latin typeface="Cambria Math"/>
                          <a:ea typeface="Cambria Math"/>
                        </a:rPr>
                        <m:t>345</m:t>
                      </m:r>
                    </m:oMath>
                  </m:oMathPara>
                </a14:m>
                <a:endParaRPr lang="en-US" altLang="zh-TW" sz="2400" dirty="0"/>
              </a:p>
              <a:p>
                <a:pPr>
                  <a:spcBef>
                    <a:spcPts val="0"/>
                  </a:spcBef>
                </a:pPr>
                <a:endParaRPr lang="en-US" altLang="zh-TW" sz="1800" dirty="0" smtClean="0"/>
              </a:p>
              <a:p>
                <a:pPr indent="762000">
                  <a:spcBef>
                    <a:spcPts val="0"/>
                  </a:spcBef>
                </a:pPr>
                <a:r>
                  <a:rPr lang="zh-TW" altLang="en-US" dirty="0" smtClean="0"/>
                  <a:t>因此</a:t>
                </a:r>
                <a:r>
                  <a:rPr lang="zh-TW" altLang="en-US" dirty="0"/>
                  <a:t>，特徵值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=2.24997</m:t>
                    </m:r>
                  </m:oMath>
                </a14:m>
                <a:r>
                  <a:rPr lang="zh-TW" altLang="en-US" dirty="0"/>
                  <a:t>的特徵向量即為：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zh-TW" altLang="en-US" sz="1800" dirty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>    特徵向量</a:t>
                </a:r>
                <a:r>
                  <a:rPr lang="zh-TW" altLang="en-US" sz="2600" dirty="0"/>
                  <a:t>：</a:t>
                </a:r>
                <a:r>
                  <a:rPr lang="en-US" altLang="zh-TW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6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0.506215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0.596395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0.622944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6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5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2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27784" y="1600200"/>
                <a:ext cx="6552728" cy="4525963"/>
              </a:xfrm>
            </p:spPr>
            <p:txBody>
              <a:bodyPr anchor="ctr">
                <a:normAutofit fontScale="62500" lnSpcReduction="20000"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51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5100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sz="5100" i="1">
                              <a:latin typeface="Cambria Math"/>
                            </a:rPr>
                            <m:t>3</m:t>
                          </m:r>
                        </m:e>
                      </m:borderBox>
                    </m:oMath>
                  </m:oMathPara>
                </a14:m>
                <a:endParaRPr lang="en-US" altLang="zh-TW" sz="5800" dirty="0" smtClean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2.24997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−0.506215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=−0.759317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2.24997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×0.596395=0.894586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2.24997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×0.622944=0.934409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7784" y="1600200"/>
                <a:ext cx="6552728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3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0000" lnSpcReduction="20000"/>
              </a:bodyPr>
              <a:lstStyle/>
              <a:p>
                <a:pPr indent="822325" algn="just">
                  <a:spcBef>
                    <a:spcPts val="0"/>
                  </a:spcBef>
                </a:pPr>
                <a:r>
                  <a:rPr lang="zh-TW" altLang="en-US" sz="4600" dirty="0"/>
                  <a:t>將此值的平方，代入矩陣的對角線之地方</a:t>
                </a:r>
                <a:r>
                  <a:rPr lang="zh-TW" altLang="en-US" sz="4600" dirty="0" smtClean="0"/>
                  <a:t>。</a:t>
                </a:r>
                <a:endParaRPr lang="en-US" altLang="zh-TW" sz="4600" dirty="0" smtClean="0"/>
              </a:p>
              <a:p>
                <a:pPr indent="822325" algn="just">
                  <a:spcBef>
                    <a:spcPts val="0"/>
                  </a:spcBef>
                </a:pPr>
                <a:endParaRPr lang="en-US" altLang="zh-TW" sz="46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−0.759317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0.894586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0.934409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4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7500" lnSpcReduction="20000"/>
              </a:bodyPr>
              <a:lstStyle/>
              <a:p>
                <a:pPr indent="808038">
                  <a:spcBef>
                    <a:spcPts val="0"/>
                  </a:spcBef>
                </a:pPr>
                <a:endParaRPr lang="en-US" altLang="zh-TW" dirty="0" smtClean="0"/>
              </a:p>
              <a:p>
                <a:pPr indent="808038">
                  <a:spcBef>
                    <a:spcPts val="0"/>
                  </a:spcBef>
                </a:pPr>
                <a:r>
                  <a:rPr lang="zh-TW" altLang="en-US" sz="3600" dirty="0" smtClean="0"/>
                  <a:t>此</a:t>
                </a:r>
                <a:r>
                  <a:rPr lang="zh-TW" altLang="en-US" sz="3600" dirty="0"/>
                  <a:t>矩陣的特徵值為：</a:t>
                </a:r>
                <a:endParaRPr lang="en-US" altLang="zh-TW" sz="3600" dirty="0"/>
              </a:p>
              <a:p>
                <a:pPr indent="808038">
                  <a:spcBef>
                    <a:spcPts val="0"/>
                  </a:spcBef>
                </a:pPr>
                <a:endParaRPr lang="en-US" altLang="zh-TW" sz="3800" dirty="0"/>
              </a:p>
              <a:p>
                <a:pPr indent="808038">
                  <a:spcBef>
                    <a:spcPts val="0"/>
                  </a:spcBef>
                </a:pPr>
                <a:endParaRPr lang="en-US" altLang="zh-TW" sz="3800" dirty="0" smtClean="0"/>
              </a:p>
              <a:p>
                <a:pPr indent="808038">
                  <a:spcBef>
                    <a:spcPts val="0"/>
                  </a:spcBef>
                </a:pPr>
                <a:endParaRPr lang="en-US" altLang="zh-TW" sz="3800" dirty="0"/>
              </a:p>
              <a:p>
                <a:pPr indent="808038">
                  <a:spcBef>
                    <a:spcPts val="0"/>
                  </a:spcBef>
                </a:pPr>
                <a:r>
                  <a:rPr lang="zh-TW" altLang="en-US" sz="3600" dirty="0"/>
                  <a:t>因此，特徵值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36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3600" dirty="0"/>
                  <a:t>的特徵向量為：</a:t>
                </a:r>
                <a:endParaRPr lang="en-US" altLang="zh-TW" sz="36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sz="3600" dirty="0"/>
                  <a:t>特徵向量：</a:t>
                </a:r>
                <a:r>
                  <a:rPr lang="en-US" altLang="zh-TW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0.498651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0.597271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0.628183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46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556363" y="3140968"/>
                <a:ext cx="65876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=2.23695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=0.0308363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=−0.0178</m:t>
                      </m:r>
                    </m:oMath>
                  </m:oMathPara>
                </a14:m>
                <a:endParaRPr lang="zh-TW" altLang="en-US" sz="24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63" y="3140968"/>
                <a:ext cx="658763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4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62500" lnSpcReduction="20000"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51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5100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sz="5100" i="1">
                              <a:latin typeface="Cambria Math"/>
                            </a:rPr>
                            <m:t>4</m:t>
                          </m:r>
                        </m:e>
                      </m:borderBox>
                    </m:oMath>
                  </m:oMathPara>
                </a14:m>
                <a:endParaRPr lang="en-US" altLang="zh-TW" sz="5100" i="1" dirty="0"/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2.23695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−0.498651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=−0.74585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2.23695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×0.597271=0.893305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2.23695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×0.628183=0.939539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7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7500" lnSpcReduction="20000"/>
              </a:bodyPr>
              <a:lstStyle/>
              <a:p>
                <a:pPr indent="808038">
                  <a:spcBef>
                    <a:spcPts val="0"/>
                  </a:spcBef>
                </a:pPr>
                <a:r>
                  <a:rPr lang="zh-TW" altLang="en-US" sz="4100" dirty="0"/>
                  <a:t>將此值的平方，代入矩陣的對角線，即</a:t>
                </a:r>
                <a:r>
                  <a:rPr lang="zh-TW" altLang="en-US" sz="4100" dirty="0" smtClean="0"/>
                  <a:t>：</a:t>
                </a:r>
                <a:endParaRPr lang="en-US" altLang="zh-TW" sz="4100" dirty="0" smtClean="0"/>
              </a:p>
              <a:p>
                <a:pPr indent="808038">
                  <a:spcBef>
                    <a:spcPts val="0"/>
                  </a:spcBef>
                </a:pPr>
                <a:endParaRPr lang="en-US" altLang="zh-TW" sz="4100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1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1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31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1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100" i="1">
                                            <a:latin typeface="Cambria Math"/>
                                          </a:rPr>
                                          <m:t>−0.74585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31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1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100" i="1">
                                            <a:latin typeface="Cambria Math"/>
                                          </a:rPr>
                                          <m:t>0.893305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31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1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100" i="1">
                                            <a:latin typeface="Cambria Math"/>
                                          </a:rPr>
                                          <m:t>0.939539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31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5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</a:t>
            </a:r>
            <a:r>
              <a:rPr lang="zh-TW" altLang="en-US" dirty="0" smtClean="0"/>
              <a:t>量的</a:t>
            </a:r>
            <a:r>
              <a:rPr lang="zh-TW" altLang="en-US" dirty="0"/>
              <a:t>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92500"/>
              </a:bodyPr>
              <a:lstStyle/>
              <a:p>
                <a:pPr indent="808038">
                  <a:spcBef>
                    <a:spcPts val="0"/>
                  </a:spcBef>
                </a:pPr>
                <a:r>
                  <a:rPr lang="zh-TW" altLang="en-US" sz="3500" dirty="0" smtClean="0"/>
                  <a:t>此矩陣的特徵值為：</a:t>
                </a:r>
                <a:endParaRPr lang="en-US" altLang="zh-TW" sz="35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3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3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3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300" i="1">
                          <a:latin typeface="Cambria Math"/>
                          <a:ea typeface="Cambria Math"/>
                        </a:rPr>
                        <m:t>=2.23493</m:t>
                      </m:r>
                      <m:r>
                        <a:rPr lang="zh-TW" altLang="en-US" sz="23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3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3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3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300" i="1">
                          <a:latin typeface="Cambria Math"/>
                          <a:ea typeface="Cambria Math"/>
                        </a:rPr>
                        <m:t>=0.0164528</m:t>
                      </m:r>
                      <m:r>
                        <a:rPr lang="zh-TW" altLang="en-US" sz="23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3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3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3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3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300" i="1">
                          <a:latin typeface="Cambria Math"/>
                          <a:ea typeface="Cambria Math"/>
                        </a:rPr>
                        <m:t>−0.0144329</m:t>
                      </m:r>
                    </m:oMath>
                  </m:oMathPara>
                </a14:m>
                <a:endParaRPr lang="en-US" altLang="zh-TW" sz="23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indent="808038">
                  <a:spcBef>
                    <a:spcPts val="0"/>
                  </a:spcBef>
                </a:pPr>
                <a:r>
                  <a:rPr lang="zh-TW" altLang="en-US" sz="3500" dirty="0"/>
                  <a:t>因此，特徵值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5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35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35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3500" dirty="0"/>
                  <a:t>的</a:t>
                </a:r>
                <a:r>
                  <a:rPr lang="zh-TW" altLang="en-US" sz="3500" dirty="0" smtClean="0"/>
                  <a:t>特徵向量</a:t>
                </a:r>
                <a:r>
                  <a:rPr lang="en-US" altLang="zh-TW" sz="3500" dirty="0" smtClean="0"/>
                  <a:t/>
                </a:r>
                <a:br>
                  <a:rPr lang="en-US" altLang="zh-TW" sz="3500" dirty="0" smtClean="0"/>
                </a:br>
                <a:r>
                  <a:rPr lang="zh-TW" altLang="en-US" sz="3500" dirty="0" smtClean="0"/>
                  <a:t>為</a:t>
                </a:r>
                <a:r>
                  <a:rPr lang="zh-TW" altLang="en-US" sz="3500" dirty="0"/>
                  <a:t>：</a:t>
                </a:r>
                <a:endParaRPr lang="en-US" altLang="zh-TW" sz="3500" dirty="0"/>
              </a:p>
              <a:p>
                <a:pPr algn="ctr">
                  <a:spcBef>
                    <a:spcPts val="0"/>
                  </a:spcBef>
                </a:pPr>
                <a:endParaRPr lang="en-US" altLang="zh-TW" sz="1900" dirty="0" smtClean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sz="3500" dirty="0" smtClean="0"/>
                  <a:t>特徵</a:t>
                </a:r>
                <a:r>
                  <a:rPr lang="zh-TW" altLang="en-US" sz="3500" dirty="0"/>
                  <a:t>向量：</a:t>
                </a:r>
                <a:r>
                  <a:rPr lang="en-US" altLang="zh-TW" sz="35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30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0.494556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0.597236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0.631446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3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1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6.1.2</a:t>
            </a:r>
            <a:r>
              <a:rPr lang="zh-TW" altLang="en-US" dirty="0">
                <a:cs typeface="Times New Roman" pitchFamily="18" charset="0"/>
              </a:rPr>
              <a:t> </a:t>
            </a:r>
            <a:r>
              <a:rPr lang="zh-TW" altLang="en-US" dirty="0"/>
              <a:t>主成分分析的</a:t>
            </a:r>
            <a:r>
              <a:rPr lang="zh-TW" altLang="en-US" dirty="0" smtClean="0"/>
              <a:t>路徑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8038" algn="just"/>
                <a:endParaRPr lang="en-US" altLang="zh-TW" dirty="0" smtClean="0"/>
              </a:p>
              <a:p>
                <a:pPr indent="808038" algn="just"/>
                <a:endParaRPr lang="en-US" altLang="zh-TW" dirty="0" smtClean="0"/>
              </a:p>
              <a:p>
                <a:pPr indent="808038" algn="just"/>
                <a:r>
                  <a:rPr lang="zh-TW" altLang="en-US" dirty="0" smtClean="0"/>
                  <a:t>主</a:t>
                </a:r>
                <a:r>
                  <a:rPr lang="zh-TW" altLang="en-US" dirty="0"/>
                  <a:t>成分分析，是將幾個要因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，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，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/>
                  <a:t>綜合化，建立主成分此種新座標軸</a:t>
                </a:r>
                <a:r>
                  <a:rPr lang="en-US" altLang="zh-TW" dirty="0"/>
                  <a:t>Z</a:t>
                </a:r>
                <a:r>
                  <a:rPr lang="zh-TW" altLang="en-US" dirty="0"/>
                  <a:t>的統計手法。</a:t>
                </a:r>
                <a:endParaRPr lang="en-US" altLang="zh-TW" dirty="0"/>
              </a:p>
              <a:p>
                <a:pPr algn="r"/>
                <a:endParaRPr lang="en-US" altLang="zh-TW" sz="2500" dirty="0" smtClean="0"/>
              </a:p>
              <a:p>
                <a:pPr algn="r"/>
                <a:r>
                  <a:rPr lang="en-US" altLang="zh-TW" sz="2500" dirty="0" smtClean="0"/>
                  <a:t>(</a:t>
                </a:r>
                <a:r>
                  <a:rPr lang="en-US" altLang="zh-TW" sz="2500" dirty="0"/>
                  <a:t>6.2</a:t>
                </a:r>
                <a:r>
                  <a:rPr lang="en-US" altLang="zh-TW" sz="2500" dirty="0" smtClean="0"/>
                  <a:t>)</a:t>
                </a:r>
                <a:endParaRPr lang="en-US" altLang="zh-TW" sz="25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79264"/>
              </p:ext>
            </p:extLst>
          </p:nvPr>
        </p:nvGraphicFramePr>
        <p:xfrm>
          <a:off x="3635896" y="4509120"/>
          <a:ext cx="425906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4" imgW="1689100" imgH="228600" progId="">
                  <p:embed/>
                </p:oleObj>
              </mc:Choice>
              <mc:Fallback>
                <p:oleObj name="Equation" r:id="rId4" imgW="1689100" imgH="228600" progId="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509120"/>
                        <a:ext cx="4259062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6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5100" i="1" smtClean="0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5100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sz="5100" i="1">
                              <a:latin typeface="Cambria Math"/>
                            </a:rPr>
                            <m:t>5</m:t>
                          </m:r>
                        </m:e>
                      </m:borderBox>
                    </m:oMath>
                  </m:oMathPara>
                </a14:m>
                <a:endParaRPr lang="en-US" altLang="zh-TW" sz="5100" dirty="0" smtClean="0"/>
              </a:p>
              <a:p>
                <a:pPr>
                  <a:spcBef>
                    <a:spcPts val="0"/>
                  </a:spcBef>
                </a:pPr>
                <a:endParaRPr lang="en-US" altLang="zh-TW" i="1" dirty="0" smtClean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2.23493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−0.494556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=−0.739346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2.23493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×0.597236=0.892848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2.23493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×0.631446=0.943992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7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0000" lnSpcReduction="20000"/>
              </a:bodyPr>
              <a:lstStyle/>
              <a:p>
                <a:pPr indent="822325">
                  <a:spcBef>
                    <a:spcPts val="0"/>
                  </a:spcBef>
                </a:pPr>
                <a:r>
                  <a:rPr lang="zh-TW" altLang="en-US" sz="4600" dirty="0"/>
                  <a:t>將此值的平方，代入矩陣的對角線之地方。</a:t>
                </a:r>
                <a:endParaRPr lang="en-US" altLang="zh-TW" sz="46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3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400" i="1">
                                            <a:latin typeface="Cambria Math"/>
                                          </a:rPr>
                                          <m:t>−0.739346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3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400" i="1">
                                            <a:latin typeface="Cambria Math"/>
                                          </a:rPr>
                                          <m:t>0.892848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3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400" i="1">
                                            <a:latin typeface="Cambria Math"/>
                                          </a:rPr>
                                          <m:t>0.943992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3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55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zh-TW" altLang="en-US" dirty="0" smtClean="0"/>
                  <a:t>此矩陣的特徵值為：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1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1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100" i="1">
                          <a:latin typeface="Cambria Math"/>
                          <a:ea typeface="Cambria Math"/>
                        </a:rPr>
                        <m:t>=2.23566</m:t>
                      </m:r>
                      <m:r>
                        <a:rPr lang="zh-TW" altLang="en-US" sz="21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1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1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100" i="1">
                          <a:latin typeface="Cambria Math"/>
                          <a:ea typeface="Cambria Math"/>
                        </a:rPr>
                        <m:t>=0.0100009</m:t>
                      </m:r>
                      <m:r>
                        <a:rPr lang="zh-TW" altLang="en-US" sz="21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1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1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100" i="1">
                          <a:latin typeface="Cambria Math"/>
                          <a:ea typeface="Cambria Math"/>
                        </a:rPr>
                        <m:t>=−0.01</m:t>
                      </m:r>
                      <m:r>
                        <a:rPr lang="en-US" altLang="zh-TW" sz="2100" i="1" dirty="0">
                          <a:latin typeface="Cambria Math"/>
                          <a:ea typeface="Cambria Math"/>
                        </a:rPr>
                        <m:t>07306</m:t>
                      </m:r>
                    </m:oMath>
                  </m:oMathPara>
                </a14:m>
                <a:endParaRPr lang="en-US" altLang="zh-TW" sz="21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 smtClean="0"/>
                  <a:t>因此</a:t>
                </a:r>
                <a:r>
                  <a:rPr lang="zh-TW" altLang="en-US" dirty="0"/>
                  <a:t>，特徵值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/>
                  <a:t>的特徵向量為：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dirty="0"/>
                  <a:t>特徵向量：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0.492274</m:t>
                              </m:r>
                            </m:e>
                          </m:mr>
                          <m:mr>
                            <m:e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0.596837</m:t>
                              </m:r>
                            </m:e>
                          </m:mr>
                          <m:mr>
                            <m:e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0.633603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2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62500" lnSpcReduction="20000"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51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5100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sz="5100" i="1">
                              <a:latin typeface="Cambria Math"/>
                            </a:rPr>
                            <m:t>6</m:t>
                          </m:r>
                        </m:e>
                      </m:borderBox>
                    </m:oMath>
                  </m:oMathPara>
                </a14:m>
                <a:endParaRPr lang="en-US" altLang="zh-TW" sz="5100" dirty="0" smtClean="0"/>
              </a:p>
              <a:p>
                <a:pPr>
                  <a:spcBef>
                    <a:spcPts val="0"/>
                  </a:spcBef>
                </a:pPr>
                <a:endParaRPr lang="en-US" altLang="zh-TW" sz="51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2.23566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−0.492274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=−0.736055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2.23566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×0.596837=0.892398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2.23566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×0.633602=0.94737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8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0000" lnSpcReduction="20000"/>
              </a:bodyPr>
              <a:lstStyle/>
              <a:p>
                <a:pPr indent="822325">
                  <a:spcBef>
                    <a:spcPts val="0"/>
                  </a:spcBef>
                  <a:tabLst>
                    <a:tab pos="808038" algn="l"/>
                  </a:tabLst>
                </a:pPr>
                <a:r>
                  <a:rPr lang="zh-TW" altLang="en-US" sz="4300" dirty="0"/>
                  <a:t>將此值的平方，代入矩陣的對角線之地方。</a:t>
                </a:r>
                <a:endParaRPr lang="en-US" altLang="zh-TW" sz="43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3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400" i="1">
                                            <a:latin typeface="Cambria Math"/>
                                          </a:rPr>
                                          <m:t>−0.736055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3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400" i="1">
                                            <a:latin typeface="Cambria Math"/>
                                          </a:rPr>
                                          <m:t>0.892398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sz="3400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3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400" i="1">
                                            <a:latin typeface="Cambria Math"/>
                                          </a:rPr>
                                          <m:t>0.94737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3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6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92500"/>
              </a:bodyPr>
              <a:lstStyle/>
              <a:p>
                <a:pPr indent="808038">
                  <a:spcBef>
                    <a:spcPts val="0"/>
                  </a:spcBef>
                </a:pPr>
                <a:r>
                  <a:rPr lang="zh-TW" altLang="en-US" sz="3500" dirty="0"/>
                  <a:t>矩陣的特徵值為：</a:t>
                </a:r>
                <a:endParaRPr lang="en-US" altLang="zh-TW" sz="35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=2.23677</m:t>
                      </m:r>
                      <m:r>
                        <a:rPr lang="zh-TW" altLang="en-US" sz="22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=0.00673039</m:t>
                      </m:r>
                      <m:r>
                        <a:rPr lang="zh-TW" altLang="en-US" sz="22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=−0.0</m:t>
                      </m:r>
                      <m:r>
                        <a:rPr lang="en-US" altLang="zh-TW" sz="2200" i="1" dirty="0">
                          <a:latin typeface="Cambria Math"/>
                          <a:ea typeface="Cambria Math"/>
                        </a:rPr>
                        <m:t>0784176</m:t>
                      </m:r>
                    </m:oMath>
                  </m:oMathPara>
                </a14:m>
                <a:endParaRPr lang="en-US" altLang="zh-TW" sz="2200" dirty="0">
                  <a:ea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dirty="0">
                  <a:ea typeface="Cambria Math"/>
                </a:endParaRPr>
              </a:p>
              <a:p>
                <a:pPr indent="808038">
                  <a:spcBef>
                    <a:spcPts val="0"/>
                  </a:spcBef>
                </a:pPr>
                <a:r>
                  <a:rPr lang="zh-TW" altLang="en-US" sz="3500" dirty="0" smtClean="0"/>
                  <a:t>因此</a:t>
                </a:r>
                <a:r>
                  <a:rPr lang="zh-TW" altLang="en-US" sz="3500" dirty="0"/>
                  <a:t>，特徵值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5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35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35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3500" dirty="0"/>
                  <a:t>的特徵</a:t>
                </a:r>
                <a:r>
                  <a:rPr lang="zh-TW" altLang="en-US" sz="3500" dirty="0" smtClean="0"/>
                  <a:t>向量</a:t>
                </a:r>
                <a:r>
                  <a:rPr lang="en-US" altLang="zh-TW" sz="3500" dirty="0" smtClean="0"/>
                  <a:t/>
                </a:r>
                <a:br>
                  <a:rPr lang="en-US" altLang="zh-TW" sz="3500" dirty="0" smtClean="0"/>
                </a:br>
                <a:r>
                  <a:rPr lang="zh-TW" altLang="en-US" sz="3500" dirty="0" smtClean="0"/>
                  <a:t>為</a:t>
                </a:r>
                <a:r>
                  <a:rPr lang="zh-TW" altLang="en-US" sz="3500" dirty="0"/>
                  <a:t>：</a:t>
                </a:r>
                <a:endParaRPr lang="en-US" altLang="zh-TW" sz="35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dirty="0"/>
                  <a:t>特徵向量</a:t>
                </a:r>
                <a:r>
                  <a:rPr lang="zh-TW" altLang="en-US" sz="2800" dirty="0"/>
                  <a:t>：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0.490963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0.596332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0.635093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4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62500" lnSpcReduction="20000"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51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5100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sz="5100" i="1">
                              <a:latin typeface="Cambria Math"/>
                            </a:rPr>
                            <m:t>7</m:t>
                          </m:r>
                        </m:e>
                      </m:borderBox>
                    </m:oMath>
                  </m:oMathPara>
                </a14:m>
                <a:endParaRPr lang="en-US" altLang="zh-TW" sz="5100" dirty="0"/>
              </a:p>
              <a:p>
                <a:pPr>
                  <a:spcBef>
                    <a:spcPts val="0"/>
                  </a:spcBef>
                </a:pPr>
                <a:endParaRPr lang="en-US" altLang="zh-TW" i="1" dirty="0" smtClean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2.23677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−0.490963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=−0.734277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2.23677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×0.596332=0.891865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2.23677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×0.635093=0.949835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5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0000" lnSpcReduction="20000"/>
              </a:bodyPr>
              <a:lstStyle/>
              <a:p>
                <a:pPr indent="808038">
                  <a:spcBef>
                    <a:spcPts val="0"/>
                  </a:spcBef>
                </a:pPr>
                <a:r>
                  <a:rPr lang="zh-TW" altLang="en-US" sz="4600" dirty="0"/>
                  <a:t>將此值的平方，代入矩陣的對角線，即</a:t>
                </a:r>
                <a:endParaRPr lang="en-US" altLang="zh-TW" sz="46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−0.734277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0.891865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0.949835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9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92500"/>
              </a:bodyPr>
              <a:lstStyle/>
              <a:p>
                <a:pPr indent="762000">
                  <a:spcBef>
                    <a:spcPts val="0"/>
                  </a:spcBef>
                </a:pPr>
                <a:r>
                  <a:rPr lang="zh-TW" altLang="en-US" dirty="0"/>
                  <a:t>此矩陣的特徵值為：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sz="2200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2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ea typeface="Cambria Math"/>
                      </a:rPr>
                      <m:t>=2.23769</m:t>
                    </m:r>
                    <m:r>
                      <a:rPr lang="zh-TW" altLang="en-US" sz="2200" i="1">
                        <a:latin typeface="Cambria Math"/>
                        <a:ea typeface="Cambria Math"/>
                      </a:rPr>
                      <m:t>，</m:t>
                    </m:r>
                  </m:oMath>
                </a14:m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2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ea typeface="Cambria Math"/>
                      </a:rPr>
                      <m:t>=0.00483288</m:t>
                    </m:r>
                    <m:r>
                      <a:rPr lang="zh-TW" altLang="en-US" sz="2200" i="1">
                        <a:latin typeface="Cambria Math"/>
                        <a:ea typeface="Cambria Math"/>
                      </a:rPr>
                      <m:t>，</m:t>
                    </m:r>
                  </m:oMath>
                </a14:m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2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ea typeface="Cambria Math"/>
                      </a:rPr>
                      <m:t>=−0.0</m:t>
                    </m:r>
                    <m:r>
                      <a:rPr lang="en-US" altLang="zh-TW" sz="2200" i="1" dirty="0">
                        <a:latin typeface="Cambria Math"/>
                        <a:ea typeface="Cambria Math"/>
                      </a:rPr>
                      <m:t>057525</m:t>
                    </m:r>
                  </m:oMath>
                </a14:m>
                <a:endParaRPr lang="en-US" altLang="zh-TW" sz="2200" dirty="0">
                  <a:ea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dirty="0">
                  <a:ea typeface="Cambria Math"/>
                </a:endParaRPr>
              </a:p>
              <a:p>
                <a:pPr indent="746125">
                  <a:spcBef>
                    <a:spcPts val="0"/>
                  </a:spcBef>
                </a:pPr>
                <a:r>
                  <a:rPr lang="zh-TW" altLang="en-US" dirty="0"/>
                  <a:t>因此，特徵值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/>
                  <a:t>的特徵向量為：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dirty="0"/>
                  <a:t>特徵向量：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0.490189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−0.595835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−0.636156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7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62500" lnSpcReduction="20000"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51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5100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sz="5100" i="1">
                              <a:latin typeface="Cambria Math"/>
                            </a:rPr>
                            <m:t>8</m:t>
                          </m:r>
                        </m:e>
                      </m:borderBox>
                    </m:oMath>
                  </m:oMathPara>
                </a14:m>
                <a:endParaRPr lang="en-US" altLang="zh-TW" sz="5100" dirty="0" smtClean="0"/>
              </a:p>
              <a:p>
                <a:pPr>
                  <a:spcBef>
                    <a:spcPts val="0"/>
                  </a:spcBef>
                </a:pPr>
                <a:endParaRPr lang="en-US" altLang="zh-TW" sz="51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2.23769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×0.490189=0.733271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2.23769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−0.595835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=−0.891305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2.23769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−0.636156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=−0.951622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6.1.2</a:t>
            </a:r>
            <a:r>
              <a:rPr lang="zh-TW" altLang="en-US" dirty="0">
                <a:cs typeface="Times New Roman" pitchFamily="18" charset="0"/>
              </a:rPr>
              <a:t> </a:t>
            </a:r>
            <a:r>
              <a:rPr lang="zh-TW" altLang="en-US" dirty="0"/>
              <a:t>主成分分析的路徑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r>
              <a:rPr lang="zh-TW" altLang="en-US" dirty="0"/>
              <a:t>因此，主成分分析的路徑圖即為如圖</a:t>
            </a:r>
            <a:r>
              <a:rPr lang="en-US" altLang="zh-TW" dirty="0"/>
              <a:t>6-2</a:t>
            </a:r>
            <a:r>
              <a:rPr lang="zh-TW" altLang="en-US" dirty="0"/>
              <a:t>所示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多變量分析 導論與應用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4099" name="Picture 3" descr="C:\Users\Wu\Google 雲端硬碟\新頁圖書\5103簡報圖表102.1.18\5103--圖\6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98284"/>
            <a:ext cx="3600400" cy="271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5257408" y="5848710"/>
            <a:ext cx="107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6-2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10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0000" lnSpcReduction="20000"/>
              </a:bodyPr>
              <a:lstStyle/>
              <a:p>
                <a:pPr indent="822325">
                  <a:spcBef>
                    <a:spcPts val="0"/>
                  </a:spcBef>
                </a:pPr>
                <a:r>
                  <a:rPr lang="zh-TW" altLang="en-US" sz="4600" dirty="0"/>
                  <a:t>將此值的平方，代入矩陣的對角線之地方，即</a:t>
                </a:r>
                <a:endParaRPr lang="en-US" altLang="zh-TW" sz="46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0.733271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−0.891305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−0.951622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5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indent="808038">
                  <a:spcBef>
                    <a:spcPts val="0"/>
                  </a:spcBef>
                </a:pPr>
                <a:r>
                  <a:rPr lang="zh-TW" altLang="en-US" sz="3500" dirty="0" smtClean="0"/>
                  <a:t>此矩陣的特徵值為：</a:t>
                </a:r>
                <a:endParaRPr lang="en-US" altLang="zh-TW" sz="35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=2.23836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=0.00359658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=−0.0</m:t>
                      </m:r>
                      <m:r>
                        <a:rPr lang="en-US" altLang="zh-TW" sz="2400" i="1" dirty="0">
                          <a:latin typeface="Cambria Math"/>
                          <a:ea typeface="Cambria Math"/>
                        </a:rPr>
                        <m:t>0426</m:t>
                      </m:r>
                    </m:oMath>
                  </m:oMathPara>
                </a14:m>
                <a:endParaRPr lang="en-US" altLang="zh-TW" sz="2400" dirty="0">
                  <a:ea typeface="Cambria Math"/>
                </a:endParaRPr>
              </a:p>
              <a:p>
                <a:pPr indent="808038">
                  <a:spcBef>
                    <a:spcPts val="0"/>
                  </a:spcBef>
                </a:pPr>
                <a:endParaRPr lang="en-US" altLang="zh-TW" sz="3500" dirty="0">
                  <a:ea typeface="Cambria Math"/>
                </a:endParaRPr>
              </a:p>
              <a:p>
                <a:pPr indent="808038">
                  <a:spcBef>
                    <a:spcPts val="0"/>
                  </a:spcBef>
                </a:pPr>
                <a:r>
                  <a:rPr lang="zh-TW" altLang="en-US" sz="3500" dirty="0"/>
                  <a:t>因此，特徵值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5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35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35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3500" dirty="0"/>
                  <a:t>的特徵</a:t>
                </a:r>
                <a:r>
                  <a:rPr lang="zh-TW" altLang="en-US" sz="3500" dirty="0" smtClean="0"/>
                  <a:t>向量</a:t>
                </a:r>
                <a:r>
                  <a:rPr lang="en-US" altLang="zh-TW" sz="3500" dirty="0" smtClean="0"/>
                  <a:t/>
                </a:r>
                <a:br>
                  <a:rPr lang="en-US" altLang="zh-TW" sz="3500" dirty="0" smtClean="0"/>
                </a:br>
                <a:r>
                  <a:rPr lang="zh-TW" altLang="en-US" sz="3500" dirty="0" smtClean="0"/>
                  <a:t>為</a:t>
                </a:r>
                <a:r>
                  <a:rPr lang="zh-TW" altLang="en-US" sz="3500" dirty="0"/>
                  <a:t>：</a:t>
                </a:r>
                <a:endParaRPr lang="en-US" altLang="zh-TW" sz="3500" dirty="0"/>
              </a:p>
              <a:p>
                <a:pPr>
                  <a:spcBef>
                    <a:spcPts val="0"/>
                  </a:spcBef>
                </a:pPr>
                <a:endParaRPr lang="en-US" altLang="zh-TW" sz="1900" dirty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dirty="0"/>
                  <a:t>特徵向量</a:t>
                </a:r>
                <a:r>
                  <a:rPr lang="zh-TW" altLang="en-US" sz="2600" dirty="0"/>
                  <a:t>：</a:t>
                </a:r>
                <a:r>
                  <a:rPr lang="en-US" altLang="zh-TW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6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0.489721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0.595393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0.636937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6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62500" lnSpcReduction="20000"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51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5100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sz="5100" i="1">
                              <a:latin typeface="Cambria Math"/>
                            </a:rPr>
                            <m:t>9</m:t>
                          </m:r>
                        </m:e>
                      </m:borderBox>
                    </m:oMath>
                  </m:oMathPara>
                </a14:m>
                <a:endParaRPr lang="en-US" altLang="zh-TW" sz="5100" dirty="0" smtClean="0"/>
              </a:p>
              <a:p>
                <a:pPr>
                  <a:spcBef>
                    <a:spcPts val="0"/>
                  </a:spcBef>
                </a:pPr>
                <a:endParaRPr lang="en-US" altLang="zh-TW" sz="51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2.23836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−0.489721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=−0.732679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2.23836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×0.595393=0.890776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2.23836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×0.636931=0.952923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0000" lnSpcReduction="20000"/>
              </a:bodyPr>
              <a:lstStyle/>
              <a:p>
                <a:pPr indent="838200">
                  <a:spcBef>
                    <a:spcPts val="0"/>
                  </a:spcBef>
                </a:pPr>
                <a:r>
                  <a:rPr lang="zh-TW" altLang="en-US" sz="4600" dirty="0"/>
                  <a:t>將此值的平方，代入矩陣的對角線之地方，即：</a:t>
                </a:r>
                <a:endParaRPr lang="en-US" altLang="zh-TW" sz="4600" dirty="0"/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−0.732679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0.890776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0.952923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2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indent="715963">
                  <a:spcBef>
                    <a:spcPts val="0"/>
                  </a:spcBef>
                </a:pPr>
                <a:r>
                  <a:rPr lang="zh-TW" altLang="en-US" dirty="0"/>
                  <a:t>此矩陣的特徵值為：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=2.23883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=0.00272466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4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=−0.0</m:t>
                      </m:r>
                      <m:r>
                        <a:rPr lang="en-US" altLang="zh-TW" sz="2400" i="1" dirty="0">
                          <a:latin typeface="Cambria Math"/>
                          <a:ea typeface="Cambria Math"/>
                        </a:rPr>
                        <m:t>0318</m:t>
                      </m:r>
                    </m:oMath>
                  </m:oMathPara>
                </a14:m>
                <a:endParaRPr lang="en-US" altLang="zh-TW" sz="2400" dirty="0"/>
              </a:p>
              <a:p>
                <a:pPr indent="777875">
                  <a:spcBef>
                    <a:spcPts val="0"/>
                  </a:spcBef>
                </a:pPr>
                <a:endParaRPr lang="en-US" altLang="zh-TW" sz="3500" dirty="0"/>
              </a:p>
              <a:p>
                <a:pPr indent="715963">
                  <a:spcBef>
                    <a:spcPts val="0"/>
                  </a:spcBef>
                </a:pPr>
                <a:r>
                  <a:rPr lang="zh-TW" altLang="en-US" sz="3500" dirty="0"/>
                  <a:t>因此，特徵值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5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35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35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3500" dirty="0"/>
                  <a:t>的特徵</a:t>
                </a:r>
                <a:r>
                  <a:rPr lang="zh-TW" altLang="en-US" sz="3500" dirty="0" smtClean="0"/>
                  <a:t>向量</a:t>
                </a:r>
                <a:r>
                  <a:rPr lang="en-US" altLang="zh-TW" sz="3500" dirty="0" smtClean="0"/>
                  <a:t/>
                </a:r>
                <a:br>
                  <a:rPr lang="en-US" altLang="zh-TW" sz="3500" dirty="0" smtClean="0"/>
                </a:br>
                <a:r>
                  <a:rPr lang="zh-TW" altLang="en-US" sz="3500" dirty="0" smtClean="0"/>
                  <a:t>為</a:t>
                </a:r>
                <a:r>
                  <a:rPr lang="zh-TW" altLang="en-US" sz="3500" dirty="0"/>
                  <a:t>：</a:t>
                </a:r>
                <a:endParaRPr lang="en-US" altLang="zh-TW" sz="35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>特徵向量</a:t>
                </a:r>
                <a:r>
                  <a:rPr lang="zh-TW" altLang="en-US" sz="2800" dirty="0"/>
                  <a:t>：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0.48943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−0.595019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−0.637305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77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62500" lnSpcReduction="20000"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51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5100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sz="5100" i="1">
                              <a:latin typeface="Cambria Math"/>
                            </a:rPr>
                            <m:t>10</m:t>
                          </m:r>
                        </m:e>
                      </m:borderBox>
                    </m:oMath>
                  </m:oMathPara>
                </a14:m>
                <a:endParaRPr lang="en-US" altLang="zh-TW" sz="5100" dirty="0"/>
              </a:p>
              <a:p>
                <a:pPr>
                  <a:spcBef>
                    <a:spcPts val="0"/>
                  </a:spcBef>
                </a:pPr>
                <a:endParaRPr lang="en-US" altLang="zh-TW" i="1" dirty="0" smtClean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2.23883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×0.48943=0.73232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2.23883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−0.595019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=−0.89031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2.23883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0.637305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=−0.953878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8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7500" lnSpcReduction="20000"/>
              </a:bodyPr>
              <a:lstStyle/>
              <a:p>
                <a:pPr indent="822325">
                  <a:spcBef>
                    <a:spcPts val="0"/>
                  </a:spcBef>
                </a:pPr>
                <a:r>
                  <a:rPr lang="zh-TW" altLang="en-US" sz="4100" dirty="0"/>
                  <a:t>將此值的平方，代入矩陣的對角線之地方。</a:t>
                </a:r>
                <a:endParaRPr lang="en-US" altLang="zh-TW" sz="4100" dirty="0"/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1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1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31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1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100" i="1">
                                            <a:latin typeface="Cambria Math"/>
                                          </a:rPr>
                                          <m:t>0.73232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31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1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100" i="1">
                                            <a:latin typeface="Cambria Math"/>
                                          </a:rPr>
                                          <m:t>−0.89031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sz="3100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31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31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3100" i="1">
                                            <a:latin typeface="Cambria Math"/>
                                          </a:rPr>
                                          <m:t>−0.953878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3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31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6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92500"/>
              </a:bodyPr>
              <a:lstStyle/>
              <a:p>
                <a:pPr indent="808038">
                  <a:spcBef>
                    <a:spcPts val="0"/>
                  </a:spcBef>
                </a:pPr>
                <a:r>
                  <a:rPr lang="zh-TW" altLang="en-US" sz="3500" dirty="0" smtClean="0"/>
                  <a:t>此矩陣的特徵值為：</a:t>
                </a:r>
                <a:endParaRPr lang="en-US" altLang="zh-TW" sz="3500" dirty="0"/>
              </a:p>
              <a:p>
                <a:pPr>
                  <a:spcBef>
                    <a:spcPts val="0"/>
                  </a:spcBef>
                </a:pPr>
                <a:endParaRPr lang="en-US" altLang="zh-TW" sz="22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=2.23915</m:t>
                      </m:r>
                      <m:r>
                        <a:rPr lang="zh-TW" altLang="en-US" sz="22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=0.00208107</m:t>
                      </m:r>
                      <m:r>
                        <a:rPr lang="zh-TW" altLang="en-US" sz="22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=−0.0</m:t>
                      </m:r>
                      <m:r>
                        <a:rPr lang="en-US" altLang="zh-TW" sz="2200" i="1" dirty="0">
                          <a:latin typeface="Cambria Math"/>
                          <a:ea typeface="Cambria Math"/>
                        </a:rPr>
                        <m:t>0240167</m:t>
                      </m:r>
                    </m:oMath>
                  </m:oMathPara>
                </a14:m>
                <a:endParaRPr lang="en-US" altLang="zh-TW" sz="2200" dirty="0"/>
              </a:p>
              <a:p>
                <a:pPr>
                  <a:spcBef>
                    <a:spcPts val="0"/>
                  </a:spcBef>
                </a:pPr>
                <a:endParaRPr lang="en-US" altLang="zh-TW" sz="3800" dirty="0"/>
              </a:p>
              <a:p>
                <a:pPr indent="808038">
                  <a:spcBef>
                    <a:spcPts val="0"/>
                  </a:spcBef>
                </a:pPr>
                <a:r>
                  <a:rPr lang="zh-TW" altLang="en-US" sz="3500" dirty="0"/>
                  <a:t>因此，特徵值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5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35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35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3500" dirty="0"/>
                  <a:t>的特徵</a:t>
                </a:r>
                <a:r>
                  <a:rPr lang="zh-TW" altLang="en-US" sz="3500" dirty="0" smtClean="0"/>
                  <a:t>向量</a:t>
                </a:r>
                <a:r>
                  <a:rPr lang="en-US" altLang="zh-TW" sz="3500" dirty="0" smtClean="0"/>
                  <a:t/>
                </a:r>
                <a:br>
                  <a:rPr lang="en-US" altLang="zh-TW" sz="3500" dirty="0" smtClean="0"/>
                </a:br>
                <a:r>
                  <a:rPr lang="zh-TW" altLang="en-US" sz="3500" dirty="0" smtClean="0"/>
                  <a:t>為</a:t>
                </a:r>
                <a:r>
                  <a:rPr lang="zh-TW" altLang="en-US" sz="3500" dirty="0"/>
                  <a:t>：</a:t>
                </a:r>
                <a:endParaRPr lang="en-US" altLang="zh-TW" sz="35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dirty="0"/>
                  <a:t>特徵向量</a:t>
                </a:r>
                <a:r>
                  <a:rPr lang="zh-TW" altLang="en-US" sz="2800" dirty="0"/>
                  <a:t>：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0.489246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−0.594713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−0.63793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5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62500" lnSpcReduction="20000"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51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5100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sz="5100" i="1">
                              <a:latin typeface="Cambria Math"/>
                            </a:rPr>
                            <m:t>11</m:t>
                          </m:r>
                        </m:e>
                      </m:borderBox>
                    </m:oMath>
                  </m:oMathPara>
                </a14:m>
                <a:endParaRPr lang="en-US" altLang="zh-TW" sz="5100" dirty="0"/>
              </a:p>
              <a:p>
                <a:pPr>
                  <a:spcBef>
                    <a:spcPts val="0"/>
                  </a:spcBef>
                </a:pPr>
                <a:endParaRPr lang="en-US" altLang="zh-TW" i="1" dirty="0" smtClean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2.23915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0.489246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=0.732097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2.23915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−0.594713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=−0.889916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2.23915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−0.63793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=−0.954585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17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0000" lnSpcReduction="20000"/>
              </a:bodyPr>
              <a:lstStyle/>
              <a:p>
                <a:pPr indent="822325">
                  <a:spcBef>
                    <a:spcPts val="0"/>
                  </a:spcBef>
                </a:pPr>
                <a:r>
                  <a:rPr lang="zh-TW" altLang="en-US" sz="4600" dirty="0"/>
                  <a:t>將此值的平方，代入矩陣的對角線之地方。</a:t>
                </a:r>
                <a:endParaRPr lang="en-US" altLang="zh-TW" sz="4600" dirty="0"/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0.732097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−0.889916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−0.954585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5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6.1.3</a:t>
            </a:r>
            <a:r>
              <a:rPr lang="zh-TW" altLang="en-US" dirty="0"/>
              <a:t> 因子分析的路徑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r>
              <a:rPr lang="zh-TW" altLang="en-US" dirty="0"/>
              <a:t>相對的，因子分析的路徑圖可如圖</a:t>
            </a:r>
            <a:r>
              <a:rPr lang="en-US" altLang="zh-TW" dirty="0"/>
              <a:t>6-3</a:t>
            </a:r>
            <a:r>
              <a:rPr lang="zh-TW" altLang="en-US" dirty="0"/>
              <a:t>畫出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122" name="Picture 2" descr="C:\Users\Wu\Google 雲端硬碟\新頁圖書\5103簡報圖表102.1.18\5103--圖\6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040560" cy="288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328084" y="5877272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6-3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11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08038">
                  <a:spcBef>
                    <a:spcPts val="0"/>
                  </a:spcBef>
                </a:pPr>
                <a:r>
                  <a:rPr lang="zh-TW" altLang="en-US" dirty="0"/>
                  <a:t>此矩陣的特徵值為：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0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=2.23937</m:t>
                      </m:r>
                      <m:r>
                        <a:rPr lang="zh-TW" altLang="en-US" sz="20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0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=0.00159492</m:t>
                      </m:r>
                      <m:r>
                        <a:rPr lang="zh-TW" altLang="en-US" sz="20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0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=−0.0</m:t>
                      </m:r>
                      <m:r>
                        <a:rPr lang="en-US" altLang="zh-TW" sz="2000" i="1" dirty="0">
                          <a:latin typeface="Cambria Math"/>
                          <a:ea typeface="Cambria Math"/>
                        </a:rPr>
                        <m:t>018101</m:t>
                      </m:r>
                    </m:oMath>
                  </m:oMathPara>
                </a14:m>
                <a:endParaRPr lang="en-US" altLang="zh-TW" sz="20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indent="808038">
                  <a:spcBef>
                    <a:spcPts val="0"/>
                  </a:spcBef>
                </a:pPr>
                <a:r>
                  <a:rPr lang="zh-TW" altLang="en-US" dirty="0"/>
                  <a:t>因此，特徵值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/>
                  <a:t>的特徵</a:t>
                </a:r>
                <a:r>
                  <a:rPr lang="zh-TW" altLang="en-US" dirty="0" smtClean="0"/>
                  <a:t>向量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為</a:t>
                </a:r>
                <a:r>
                  <a:rPr lang="zh-TW" altLang="en-US" dirty="0"/>
                  <a:t>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dirty="0"/>
                  <a:t>特徵向量：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6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0.489126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−0.594468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−0.638251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18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62500" lnSpcReduction="20000"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zh-TW" sz="5100" i="1">
                              <a:latin typeface="Cambria Math"/>
                            </a:rPr>
                          </m:ctrlPr>
                        </m:borderBoxPr>
                        <m:e>
                          <m:r>
                            <a:rPr lang="zh-TW" altLang="en-US" sz="5100" i="1">
                              <a:latin typeface="Cambria Math"/>
                            </a:rPr>
                            <m:t>反覆</m:t>
                          </m:r>
                          <m:r>
                            <a:rPr lang="en-US" altLang="zh-TW" sz="5100" i="1">
                              <a:latin typeface="Cambria Math"/>
                            </a:rPr>
                            <m:t>12</m:t>
                          </m:r>
                        </m:e>
                      </m:borderBox>
                    </m:oMath>
                  </m:oMathPara>
                </a14:m>
                <a:endParaRPr lang="en-US" altLang="zh-TW" sz="5100" dirty="0"/>
              </a:p>
              <a:p>
                <a:pPr>
                  <a:spcBef>
                    <a:spcPts val="0"/>
                  </a:spcBef>
                </a:pPr>
                <a:endParaRPr lang="en-US" altLang="zh-TW" i="1" dirty="0" smtClean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2.23937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×0.489126=0.731954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2.23937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−0.594468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=−0.889593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2.23937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−0.638251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=−0.955112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8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0000" lnSpcReduction="20000"/>
              </a:bodyPr>
              <a:lstStyle/>
              <a:p>
                <a:pPr indent="822325">
                  <a:spcBef>
                    <a:spcPts val="0"/>
                  </a:spcBef>
                </a:pPr>
                <a:r>
                  <a:rPr lang="zh-TW" altLang="en-US" sz="4600" dirty="0"/>
                  <a:t>將此值的平方，代入矩陣的對角線之地方。</a:t>
                </a:r>
                <a:endParaRPr lang="en-US" altLang="zh-TW" sz="4600" dirty="0"/>
              </a:p>
              <a:p>
                <a:pPr>
                  <a:spcBef>
                    <a:spcPts val="0"/>
                  </a:spcBef>
                </a:pPr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0.731954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−0.65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−0.889593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−0.70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0.85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0.955112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3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indent="808038">
                  <a:spcBef>
                    <a:spcPts val="0"/>
                  </a:spcBef>
                </a:pPr>
                <a:r>
                  <a:rPr lang="zh-TW" altLang="en-US" sz="3500" dirty="0"/>
                  <a:t>此矩陣的特徵值為：</a:t>
                </a:r>
                <a:endParaRPr lang="en-US" altLang="zh-TW" sz="35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=2.23953</m:t>
                      </m:r>
                      <m:r>
                        <a:rPr lang="zh-TW" altLang="en-US" sz="22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=0.00122373</m:t>
                      </m:r>
                      <m:r>
                        <a:rPr lang="zh-TW" altLang="en-US" sz="2200" i="1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=−0.0</m:t>
                      </m:r>
                      <m:r>
                        <a:rPr lang="en-US" altLang="zh-TW" sz="2200" i="1" dirty="0">
                          <a:latin typeface="Cambria Math"/>
                          <a:ea typeface="Cambria Math"/>
                        </a:rPr>
                        <m:t>0138107</m:t>
                      </m:r>
                    </m:oMath>
                  </m:oMathPara>
                </a14:m>
                <a:endParaRPr lang="en-US" altLang="zh-TW" sz="2200" dirty="0">
                  <a:ea typeface="Cambria Math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indent="808038">
                  <a:spcBef>
                    <a:spcPts val="0"/>
                  </a:spcBef>
                </a:pPr>
                <a:r>
                  <a:rPr lang="zh-TW" altLang="en-US" sz="3500" dirty="0"/>
                  <a:t>因此，特徵值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5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3500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TW" sz="35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3500" dirty="0"/>
                  <a:t>的特徵</a:t>
                </a:r>
                <a:r>
                  <a:rPr lang="zh-TW" altLang="en-US" sz="3500" dirty="0" smtClean="0"/>
                  <a:t>向量</a:t>
                </a:r>
                <a:r>
                  <a:rPr lang="en-US" altLang="zh-TW" sz="3500" dirty="0" smtClean="0"/>
                  <a:t/>
                </a:r>
                <a:br>
                  <a:rPr lang="en-US" altLang="zh-TW" sz="3500" dirty="0" smtClean="0"/>
                </a:br>
                <a:r>
                  <a:rPr lang="zh-TW" altLang="en-US" sz="3500" dirty="0" smtClean="0"/>
                  <a:t>為</a:t>
                </a:r>
                <a:r>
                  <a:rPr lang="zh-TW" altLang="en-US" sz="3500" dirty="0"/>
                  <a:t>：</a:t>
                </a:r>
                <a:endParaRPr lang="en-US" altLang="zh-TW" sz="3500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algn="ctr">
                  <a:spcBef>
                    <a:spcPts val="0"/>
                  </a:spcBef>
                </a:pPr>
                <a:r>
                  <a:rPr lang="zh-TW" altLang="en-US" dirty="0"/>
                  <a:t>特徵向量</a:t>
                </a:r>
                <a:r>
                  <a:rPr lang="zh-TW" altLang="en-US" sz="2800" dirty="0"/>
                  <a:t>：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0.489046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−0.594273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−0.638493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8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62500" lnSpcReduction="20000"/>
              </a:bodyPr>
              <a:lstStyle/>
              <a:p>
                <a:pPr indent="808038">
                  <a:spcBef>
                    <a:spcPts val="0"/>
                  </a:spcBef>
                </a:pPr>
                <a:r>
                  <a:rPr lang="zh-TW" altLang="en-US" sz="5100" dirty="0"/>
                  <a:t>因此，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5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51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51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51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5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51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51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51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5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51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51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sz="5100" dirty="0"/>
                  <a:t>其值如下</a:t>
                </a:r>
                <a:r>
                  <a:rPr lang="en-US" altLang="zh-TW" sz="5100" dirty="0"/>
                  <a:t>:</a:t>
                </a:r>
              </a:p>
              <a:p>
                <a:pPr>
                  <a:spcBef>
                    <a:spcPts val="0"/>
                  </a:spcBef>
                </a:pPr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2.23953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×0.489046=0.73186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2.23953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−0.594273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=−0.889333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2.23953</m:t>
                                  </m:r>
                                </m:e>
                              </m:ra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−0.638493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=−0.955508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4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6.5 </a:t>
            </a:r>
            <a:r>
              <a:rPr lang="zh-TW" altLang="en-US" dirty="0"/>
              <a:t>因子負荷量的實際求法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2071389"/>
            <a:ext cx="6264696" cy="4525963"/>
          </a:xfrm>
        </p:spPr>
        <p:txBody>
          <a:bodyPr>
            <a:normAutofit/>
          </a:bodyPr>
          <a:lstStyle/>
          <a:p>
            <a:pPr algn="ctr"/>
            <a:endParaRPr lang="en-US" altLang="zh-TW" sz="2500" dirty="0"/>
          </a:p>
          <a:p>
            <a:pPr algn="ctr"/>
            <a:endParaRPr lang="en-US" altLang="zh-TW" sz="2500" dirty="0" smtClean="0"/>
          </a:p>
          <a:p>
            <a:pPr algn="ctr"/>
            <a:endParaRPr lang="en-US" altLang="zh-TW" sz="2500" dirty="0"/>
          </a:p>
          <a:p>
            <a:pPr algn="ctr"/>
            <a:endParaRPr lang="en-US" altLang="zh-TW" sz="2500" dirty="0" smtClean="0"/>
          </a:p>
          <a:p>
            <a:pPr algn="ctr"/>
            <a:endParaRPr lang="en-US" altLang="zh-TW" sz="2500" dirty="0"/>
          </a:p>
          <a:p>
            <a:pPr algn="ctr"/>
            <a:endParaRPr lang="en-US" altLang="zh-TW" sz="2500" dirty="0" smtClean="0"/>
          </a:p>
          <a:p>
            <a:pPr algn="ctr"/>
            <a:endParaRPr lang="en-US" altLang="zh-TW" sz="2500" dirty="0"/>
          </a:p>
          <a:p>
            <a:pPr algn="ctr"/>
            <a:endParaRPr lang="en-US" altLang="zh-TW" sz="2500" dirty="0" smtClean="0"/>
          </a:p>
          <a:p>
            <a:pPr algn="ctr"/>
            <a:r>
              <a:rPr lang="zh-TW" altLang="en-US" sz="2500" dirty="0" smtClean="0">
                <a:solidFill>
                  <a:srgbClr val="7030A0"/>
                </a:solidFill>
              </a:rPr>
              <a:t>註</a:t>
            </a:r>
            <a:r>
              <a:rPr lang="en-US" altLang="zh-TW" sz="2500" dirty="0">
                <a:solidFill>
                  <a:srgbClr val="7030A0"/>
                </a:solidFill>
              </a:rPr>
              <a:t>:SPSS</a:t>
            </a:r>
            <a:r>
              <a:rPr lang="zh-TW" altLang="en-US" sz="2500" dirty="0">
                <a:solidFill>
                  <a:srgbClr val="7030A0"/>
                </a:solidFill>
              </a:rPr>
              <a:t>也是瞬息萬變</a:t>
            </a:r>
            <a:r>
              <a:rPr lang="zh-TW" altLang="en-US" sz="2500" dirty="0" smtClean="0">
                <a:solidFill>
                  <a:srgbClr val="7030A0"/>
                </a:solidFill>
              </a:rPr>
              <a:t>的。</a:t>
            </a:r>
          </a:p>
          <a:p>
            <a:pPr algn="ctr"/>
            <a:endParaRPr lang="zh-TW" altLang="en-US" sz="25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75</a:t>
            </a:fld>
            <a:endParaRPr lang="zh-TW" altLang="en-US"/>
          </a:p>
        </p:txBody>
      </p:sp>
      <p:pic>
        <p:nvPicPr>
          <p:cNvPr id="23554" name="Picture 2" descr="C:\Users\Wu\Google 雲端硬碟\新頁圖書\5103簡報圖表102.1.18\5103--表\表6-9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89486"/>
            <a:ext cx="4896544" cy="40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 </a:t>
            </a:r>
            <a:r>
              <a:rPr lang="zh-TW" altLang="en-US" dirty="0"/>
              <a:t>將因子旋轉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r>
              <a:rPr lang="zh-TW" altLang="en-US" dirty="0"/>
              <a:t>因子分析中重要的作業之一即為「因子的旋轉」，如表</a:t>
            </a:r>
            <a:r>
              <a:rPr lang="en-US" altLang="zh-TW" dirty="0"/>
              <a:t>6-10</a:t>
            </a:r>
            <a:r>
              <a:rPr lang="zh-TW" altLang="en-US" dirty="0"/>
              <a:t>：                           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76</a:t>
            </a:fld>
            <a:endParaRPr lang="zh-TW" altLang="en-US"/>
          </a:p>
        </p:txBody>
      </p:sp>
      <p:pic>
        <p:nvPicPr>
          <p:cNvPr id="24578" name="Picture 2" descr="C:\Users\Wu\Google 雲端硬碟\新頁圖書\5103簡報圖表102.1.18\5103--表\表6-10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16" y="3212976"/>
            <a:ext cx="2828970" cy="220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32867"/>
            <a:ext cx="792088" cy="27721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32240" y="31766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旋轉前的因子矩陣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516216" y="3669658"/>
                <a:ext cx="2376264" cy="1835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 smtClean="0">
                    <a:latin typeface="微軟正黑體" pitchFamily="34" charset="-120"/>
                    <a:ea typeface="微軟正黑體" pitchFamily="34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0.354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0.724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0.616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0.587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0.910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−0.116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:endParaRPr lang="en-US" altLang="zh-TW" sz="200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的因子</a:t>
                </a:r>
                <a:r>
                  <a:rPr lang="zh-TW" altLang="en-US" sz="2000" dirty="0" smtClean="0">
                    <a:latin typeface="微軟正黑體" pitchFamily="34" charset="-120"/>
                    <a:ea typeface="微軟正黑體" pitchFamily="34" charset="-120"/>
                  </a:rPr>
                  <a:t>負荷</a:t>
                </a:r>
                <a:r>
                  <a:rPr lang="en-US" altLang="zh-TW" sz="2000" dirty="0" smtClean="0">
                    <a:latin typeface="微軟正黑體" pitchFamily="34" charset="-120"/>
                    <a:ea typeface="微軟正黑體" pitchFamily="34" charset="-120"/>
                  </a:rPr>
                  <a:t/>
                </a:r>
                <a:br>
                  <a:rPr lang="en-US" altLang="zh-TW" sz="2000" dirty="0" smtClean="0">
                    <a:latin typeface="微軟正黑體" pitchFamily="34" charset="-120"/>
                    <a:ea typeface="微軟正黑體" pitchFamily="34" charset="-12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的因子負荷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669658"/>
                <a:ext cx="2376264" cy="1835824"/>
              </a:xfrm>
              <a:prstGeom prst="rect">
                <a:avLst/>
              </a:prstGeom>
              <a:blipFill rotWithShape="1">
                <a:blip r:embed="rId4"/>
                <a:stretch>
                  <a:fillRect b="-5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4617526" y="5877272"/>
            <a:ext cx="326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註：因子萃取法──主軸因子</a:t>
            </a:r>
            <a:endParaRPr lang="zh-TW" altLang="en-US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77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 </a:t>
            </a:r>
            <a:r>
              <a:rPr lang="zh-TW" altLang="en-US" dirty="0"/>
              <a:t>將因子旋轉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77</a:t>
            </a:fld>
            <a:endParaRPr lang="zh-TW" altLang="en-US"/>
          </a:p>
        </p:txBody>
      </p:sp>
      <p:pic>
        <p:nvPicPr>
          <p:cNvPr id="25602" name="Picture 2" descr="C:\Users\Wu\Google 雲端硬碟\新頁圖書\5103簡報圖表102.1.18\5103--表\表6-11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04" y="2708920"/>
            <a:ext cx="3111962" cy="22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40882"/>
            <a:ext cx="792088" cy="27721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32240" y="26369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的因子矩陣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840252" y="3068960"/>
                <a:ext cx="1944216" cy="1932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.074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0.802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0.832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0.181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0.716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−0.572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dirty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latin typeface="微軟正黑體" pitchFamily="34" charset="-120"/>
                    <a:ea typeface="微軟正黑體" pitchFamily="34" charset="-120"/>
                  </a:rPr>
                  <a:t>的因子</a:t>
                </a:r>
                <a:r>
                  <a:rPr lang="zh-TW" altLang="en-US" dirty="0" smtClean="0">
                    <a:latin typeface="微軟正黑體" pitchFamily="34" charset="-120"/>
                    <a:ea typeface="微軟正黑體" pitchFamily="34" charset="-120"/>
                  </a:rPr>
                  <a:t>負荷</a:t>
                </a:r>
                <a:endParaRPr lang="en-US" altLang="zh-TW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>
                    <a:latin typeface="微軟正黑體" pitchFamily="34" charset="-120"/>
                    <a:ea typeface="微軟正黑體" pitchFamily="34" charset="-120"/>
                  </a:rPr>
                  <a:t>的因子負荷</a:t>
                </a:r>
              </a:p>
              <a:p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252" y="3068960"/>
                <a:ext cx="1944216" cy="19329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923928" y="522920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註：因子萃取法 主軸因子。</a:t>
            </a:r>
            <a:endParaRPr lang="en-US" altLang="zh-TW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441325"/>
            <a:r>
              <a:rPr lang="zh-TW" altLang="en-US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法：含</a:t>
            </a:r>
            <a:r>
              <a:rPr lang="en-US" altLang="zh-TW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Kaiser</a:t>
            </a:r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常態化的</a:t>
            </a:r>
            <a:r>
              <a:rPr lang="en-US" altLang="zh-TW" dirty="0" err="1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Varimax</a:t>
            </a:r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法</a:t>
            </a:r>
            <a:endParaRPr lang="zh-TW" altLang="en-US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56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 </a:t>
            </a:r>
            <a:r>
              <a:rPr lang="zh-TW" altLang="en-US" dirty="0"/>
              <a:t>將因子旋轉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78</a:t>
            </a:fld>
            <a:endParaRPr lang="zh-TW" altLang="en-US"/>
          </a:p>
        </p:txBody>
      </p:sp>
      <p:pic>
        <p:nvPicPr>
          <p:cNvPr id="26626" name="Picture 2" descr="C:\Users\Wu\Google 雲端硬碟\新頁圖書\5103簡報圖表102.1.18\5103--表\表6-12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80" y="3068960"/>
            <a:ext cx="3060831" cy="14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6" y="3804331"/>
            <a:ext cx="792088" cy="27721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883794" y="29249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因子變換矩陣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143560" y="3549575"/>
                <a:ext cx="3113531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.854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−0.520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0.520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0.854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60" y="3549575"/>
                <a:ext cx="3113531" cy="7156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4462920" y="4897500"/>
            <a:ext cx="326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註：因子萃取法──主軸因子法。</a:t>
            </a:r>
            <a:endParaRPr lang="en-US" altLang="zh-TW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93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 </a:t>
            </a:r>
            <a:r>
              <a:rPr lang="zh-TW" altLang="en-US" dirty="0"/>
              <a:t>將因子旋轉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endParaRPr lang="en-US" altLang="zh-TW" dirty="0" smtClean="0"/>
          </a:p>
          <a:p>
            <a:pPr indent="808038"/>
            <a:r>
              <a:rPr lang="zh-TW" altLang="en-US" dirty="0" smtClean="0"/>
              <a:t>其</a:t>
            </a:r>
            <a:r>
              <a:rPr lang="zh-TW" altLang="en-US" dirty="0"/>
              <a:t>座標軸的旋轉，如圖</a:t>
            </a:r>
            <a:r>
              <a:rPr lang="en-US" altLang="zh-TW" dirty="0"/>
              <a:t>6-11</a:t>
            </a:r>
            <a:r>
              <a:rPr lang="zh-TW" altLang="en-US" dirty="0"/>
              <a:t>的表示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79</a:t>
            </a:fld>
            <a:endParaRPr lang="zh-TW" altLang="en-US"/>
          </a:p>
        </p:txBody>
      </p:sp>
      <p:pic>
        <p:nvPicPr>
          <p:cNvPr id="27650" name="Picture 2" descr="C:\Users\Wu\Google 雲端硬碟\新頁圖書\5103簡報圖表102.1.18\5103--圖\6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97" y="3356992"/>
            <a:ext cx="5622459" cy="23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287544" y="59492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6-11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將坐標軸旋轉時</a:t>
            </a:r>
          </a:p>
        </p:txBody>
      </p:sp>
    </p:spTree>
    <p:extLst>
      <p:ext uri="{BB962C8B-B14F-4D97-AF65-F5344CB8AC3E}">
        <p14:creationId xmlns:p14="http://schemas.microsoft.com/office/powerpoint/2010/main" val="24689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6.1.3</a:t>
            </a:r>
            <a:r>
              <a:rPr lang="zh-TW" altLang="en-US" dirty="0"/>
              <a:t> 因子分析的路徑圖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54075" algn="just"/>
            <a:r>
              <a:rPr lang="zh-TW" altLang="en-US" dirty="0"/>
              <a:t>主成分分析與因子分析非常相似，它的差異是在於「箭頭的方向」和「誤差的有無」。</a:t>
            </a:r>
            <a:endParaRPr lang="en-US" altLang="zh-TW" dirty="0"/>
          </a:p>
          <a:p>
            <a:pPr indent="854075" algn="just"/>
            <a:r>
              <a:rPr lang="zh-TW" altLang="en-US" dirty="0"/>
              <a:t>換言之，要因的綜合化是主成分分析，相對的，因子分析即以「萃取幾個要因的共同因子」為目的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1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 </a:t>
            </a:r>
            <a:r>
              <a:rPr lang="zh-TW" altLang="en-US" dirty="0"/>
              <a:t>將因子旋轉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808038"/>
            <a:r>
              <a:rPr lang="zh-TW" altLang="en-US" dirty="0"/>
              <a:t>表示此軸之旋轉的變換矩陣</a:t>
            </a:r>
            <a:r>
              <a:rPr lang="en-US" altLang="zh-TW" i="1" dirty="0"/>
              <a:t>T</a:t>
            </a:r>
            <a:r>
              <a:rPr lang="zh-TW" altLang="en-US" i="1" dirty="0"/>
              <a:t> </a:t>
            </a:r>
            <a:r>
              <a:rPr lang="zh-TW" altLang="en-US" dirty="0" smtClean="0"/>
              <a:t>如</a:t>
            </a:r>
            <a:r>
              <a:rPr lang="en-US" altLang="zh-TW" dirty="0" smtClean="0"/>
              <a:t>(6.44)</a:t>
            </a:r>
            <a:r>
              <a:rPr lang="zh-TW" altLang="en-US" dirty="0" smtClean="0"/>
              <a:t>式</a:t>
            </a:r>
            <a:r>
              <a:rPr lang="zh-TW" altLang="en-US" dirty="0"/>
              <a:t>表示：</a:t>
            </a:r>
            <a:endParaRPr lang="en-US" altLang="zh-TW" dirty="0"/>
          </a:p>
          <a:p>
            <a:pPr algn="r"/>
            <a:endParaRPr lang="en-US" altLang="zh-TW" sz="2500" dirty="0" smtClean="0"/>
          </a:p>
          <a:p>
            <a:pPr algn="r"/>
            <a:endParaRPr lang="en-US" altLang="zh-TW" sz="2500" dirty="0" smtClean="0"/>
          </a:p>
          <a:p>
            <a:pPr algn="r"/>
            <a:r>
              <a:rPr lang="zh-TW" altLang="en-US" sz="2500" dirty="0" smtClean="0"/>
              <a:t>（</a:t>
            </a:r>
            <a:r>
              <a:rPr lang="en-US" altLang="zh-TW" sz="2500" dirty="0"/>
              <a:t>6.44</a:t>
            </a:r>
            <a:r>
              <a:rPr lang="zh-TW" altLang="en-US" sz="2500" dirty="0"/>
              <a:t>）</a:t>
            </a:r>
            <a:endParaRPr lang="en-US" altLang="zh-TW" sz="2500" dirty="0"/>
          </a:p>
          <a:p>
            <a:pPr indent="808038"/>
            <a:r>
              <a:rPr lang="zh-TW" altLang="en-US" dirty="0"/>
              <a:t>但若由右方相乘時，</a:t>
            </a:r>
            <a:r>
              <a:rPr lang="zh-TW" altLang="en-US" dirty="0" smtClean="0"/>
              <a:t>如 </a:t>
            </a:r>
            <a:r>
              <a:rPr lang="en-US" altLang="zh-TW" dirty="0" smtClean="0"/>
              <a:t>(6.45)</a:t>
            </a:r>
            <a:r>
              <a:rPr lang="zh-TW" altLang="en-US" dirty="0" smtClean="0"/>
              <a:t>式</a:t>
            </a:r>
            <a:r>
              <a:rPr lang="zh-TW" altLang="en-US" dirty="0"/>
              <a:t>表示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indent="808038"/>
            <a:endParaRPr lang="en-US" altLang="zh-TW" dirty="0"/>
          </a:p>
          <a:p>
            <a:pPr algn="r"/>
            <a:r>
              <a:rPr lang="zh-TW" altLang="en-US" sz="2500" dirty="0" smtClean="0"/>
              <a:t>（</a:t>
            </a:r>
            <a:r>
              <a:rPr lang="en-US" altLang="zh-TW" sz="2500" dirty="0"/>
              <a:t>6.45</a:t>
            </a:r>
            <a:r>
              <a:rPr lang="zh-TW" altLang="en-US" sz="2500" dirty="0" smtClean="0"/>
              <a:t>）</a:t>
            </a:r>
            <a:endParaRPr lang="en-US" altLang="zh-TW" sz="25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401154"/>
              </p:ext>
            </p:extLst>
          </p:nvPr>
        </p:nvGraphicFramePr>
        <p:xfrm>
          <a:off x="4644009" y="2654460"/>
          <a:ext cx="2609204" cy="9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Equation" r:id="rId3" imgW="1371600" imgH="482400" progId="Equation.DSMT4">
                  <p:embed/>
                </p:oleObj>
              </mc:Choice>
              <mc:Fallback>
                <p:oleObj name="Equation" r:id="rId3" imgW="1371600" imgH="4824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9" y="2654460"/>
                        <a:ext cx="2609204" cy="91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982771"/>
              </p:ext>
            </p:extLst>
          </p:nvPr>
        </p:nvGraphicFramePr>
        <p:xfrm>
          <a:off x="3109736" y="4863650"/>
          <a:ext cx="4489500" cy="102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5" imgW="2120760" imgH="482400" progId="Equation.DSMT4">
                  <p:embed/>
                </p:oleObj>
              </mc:Choice>
              <mc:Fallback>
                <p:oleObj name="Equation" r:id="rId5" imgW="2120760" imgH="4824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736" y="4863650"/>
                        <a:ext cx="4489500" cy="102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 </a:t>
            </a:r>
            <a:r>
              <a:rPr lang="zh-TW" altLang="en-US" dirty="0"/>
              <a:t>將因子旋轉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08038"/>
            <a:r>
              <a:rPr lang="zh-TW" altLang="en-US" dirty="0"/>
              <a:t>若由左方相乘時，如（</a:t>
            </a:r>
            <a:r>
              <a:rPr lang="en-US" altLang="zh-TW" dirty="0"/>
              <a:t>6.46</a:t>
            </a:r>
            <a:r>
              <a:rPr lang="zh-TW" altLang="en-US" dirty="0"/>
              <a:t>）式表示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indent="808038"/>
            <a:endParaRPr lang="en-US" altLang="zh-TW" dirty="0"/>
          </a:p>
          <a:p>
            <a:pPr algn="r"/>
            <a:endParaRPr lang="en-US" altLang="zh-TW" sz="2500" dirty="0" smtClean="0"/>
          </a:p>
          <a:p>
            <a:pPr algn="r"/>
            <a:r>
              <a:rPr lang="zh-TW" altLang="en-US" sz="2500" dirty="0" smtClean="0"/>
              <a:t>（</a:t>
            </a:r>
            <a:r>
              <a:rPr lang="en-US" altLang="zh-TW" sz="2500" dirty="0"/>
              <a:t>6.46</a:t>
            </a:r>
            <a:r>
              <a:rPr lang="zh-TW" altLang="en-US" sz="2500" dirty="0" smtClean="0"/>
              <a:t>）</a:t>
            </a:r>
            <a:endParaRPr lang="zh-TW" altLang="en-US" sz="25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81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470528"/>
              </p:ext>
            </p:extLst>
          </p:nvPr>
        </p:nvGraphicFramePr>
        <p:xfrm>
          <a:off x="3779912" y="3789040"/>
          <a:ext cx="42941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Equation" r:id="rId3" imgW="2616120" imgH="482400" progId="Equation.DSMT4">
                  <p:embed/>
                </p:oleObj>
              </mc:Choice>
              <mc:Fallback>
                <p:oleObj name="Equation" r:id="rId3" imgW="2616120" imgH="48240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789040"/>
                        <a:ext cx="42941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06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 </a:t>
            </a:r>
            <a:r>
              <a:rPr lang="zh-TW" altLang="en-US" dirty="0"/>
              <a:t>將因子旋轉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旋轉</a:t>
            </a:r>
            <a:r>
              <a:rPr lang="zh-TW" altLang="en-US" dirty="0"/>
              <a:t>前的因子</a:t>
            </a:r>
            <a:r>
              <a:rPr lang="zh-TW" altLang="en-US" dirty="0" smtClean="0"/>
              <a:t>負荷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236418"/>
              </p:ext>
            </p:extLst>
          </p:nvPr>
        </p:nvGraphicFramePr>
        <p:xfrm>
          <a:off x="3635896" y="3439218"/>
          <a:ext cx="1872208" cy="15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3" imgW="1028520" imgH="825480" progId="Equation.DSMT4">
                  <p:embed/>
                </p:oleObj>
              </mc:Choice>
              <mc:Fallback>
                <p:oleObj name="Equation" r:id="rId3" imgW="1028520" imgH="8254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439218"/>
                        <a:ext cx="1872208" cy="15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向右箭號 6"/>
          <p:cNvSpPr/>
          <p:nvPr/>
        </p:nvSpPr>
        <p:spPr>
          <a:xfrm rot="5400000">
            <a:off x="5616116" y="4051286"/>
            <a:ext cx="720080" cy="504056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 </a:t>
            </a:r>
            <a:r>
              <a:rPr lang="zh-TW" altLang="en-US" dirty="0"/>
              <a:t>將因子旋轉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旋轉後的因子負荷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991621"/>
              </p:ext>
            </p:extLst>
          </p:nvPr>
        </p:nvGraphicFramePr>
        <p:xfrm>
          <a:off x="3500685" y="2492896"/>
          <a:ext cx="12128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2" name="Equation" r:id="rId4" imgW="685800" imgH="825500" progId="Equation.DSMT4">
                  <p:embed/>
                </p:oleObj>
              </mc:Choice>
              <mc:Fallback>
                <p:oleObj name="Equation" r:id="rId4" imgW="685800" imgH="82550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685" y="2492896"/>
                        <a:ext cx="121285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1169"/>
              </p:ext>
            </p:extLst>
          </p:nvPr>
        </p:nvGraphicFramePr>
        <p:xfrm>
          <a:off x="2924423" y="3089796"/>
          <a:ext cx="6286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3" name="Equation" r:id="rId6" imgW="355446" imgH="330057" progId="Equation.DSMT4">
                  <p:embed/>
                </p:oleObj>
              </mc:Choice>
              <mc:Fallback>
                <p:oleObj name="Equation" r:id="rId6" imgW="355446" imgH="330057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423" y="3089796"/>
                        <a:ext cx="6286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221378"/>
              </p:ext>
            </p:extLst>
          </p:nvPr>
        </p:nvGraphicFramePr>
        <p:xfrm>
          <a:off x="4715123" y="2926284"/>
          <a:ext cx="19526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4" name="Equation" r:id="rId8" imgW="1231366" imgH="482391" progId="Equation.DSMT4">
                  <p:embed/>
                </p:oleObj>
              </mc:Choice>
              <mc:Fallback>
                <p:oleObj name="Equation" r:id="rId8" imgW="1231366" imgH="482391" progId="Equation.DSMT4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123" y="2926284"/>
                        <a:ext cx="19526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456743"/>
              </p:ext>
            </p:extLst>
          </p:nvPr>
        </p:nvGraphicFramePr>
        <p:xfrm>
          <a:off x="3346971" y="4222428"/>
          <a:ext cx="4897437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5" name="Equation" r:id="rId10" imgW="3022600" imgH="736600" progId="Equation.DSMT4">
                  <p:embed/>
                </p:oleObj>
              </mc:Choice>
              <mc:Fallback>
                <p:oleObj name="Equation" r:id="rId10" imgW="3022600" imgH="736600" progId="Equation.DSMT4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971" y="4222428"/>
                        <a:ext cx="4897437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956376" y="5589240"/>
            <a:ext cx="936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(6.47)</a:t>
            </a:r>
          </a:p>
        </p:txBody>
      </p:sp>
    </p:spTree>
    <p:extLst>
      <p:ext uri="{BB962C8B-B14F-4D97-AF65-F5344CB8AC3E}">
        <p14:creationId xmlns:p14="http://schemas.microsoft.com/office/powerpoint/2010/main" val="22028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6.6.1 </a:t>
            </a:r>
            <a:r>
              <a:rPr lang="zh-TW" altLang="en-US" dirty="0"/>
              <a:t>因子只有一個</a:t>
            </a:r>
            <a:r>
              <a:rPr lang="zh-TW" altLang="en-US" dirty="0" smtClean="0"/>
              <a:t>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808038" algn="just"/>
            <a:r>
              <a:rPr lang="zh-TW" altLang="en-US" dirty="0"/>
              <a:t>因子負荷量與共變異數</a:t>
            </a:r>
            <a:r>
              <a:rPr lang="zh-TW" altLang="en-US" dirty="0" smtClean="0"/>
              <a:t>矩陣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，</a:t>
            </a:r>
            <a:r>
              <a:rPr lang="zh-TW" altLang="en-US" dirty="0"/>
              <a:t>變成如（</a:t>
            </a:r>
            <a:r>
              <a:rPr lang="en-US" altLang="zh-TW" dirty="0"/>
              <a:t>6.48</a:t>
            </a:r>
            <a:r>
              <a:rPr lang="zh-TW" altLang="en-US" dirty="0"/>
              <a:t>）式表示</a:t>
            </a:r>
            <a:r>
              <a:rPr lang="en-US" altLang="zh-TW" dirty="0"/>
              <a:t>︰</a:t>
            </a:r>
          </a:p>
          <a:p>
            <a:pPr indent="808038" algn="just"/>
            <a:r>
              <a:rPr lang="zh-TW" altLang="en-US" dirty="0"/>
              <a:t>因子模式的變異數</a:t>
            </a:r>
            <a:r>
              <a:rPr lang="en-US" altLang="zh-TW" dirty="0"/>
              <a:t>-</a:t>
            </a:r>
            <a:r>
              <a:rPr lang="zh-TW" altLang="en-US" dirty="0"/>
              <a:t>共變異數矩陣</a:t>
            </a:r>
            <a:endParaRPr lang="en-US" altLang="zh-TW" dirty="0"/>
          </a:p>
          <a:p>
            <a:pPr algn="r"/>
            <a:endParaRPr lang="en-US" altLang="zh-TW" dirty="0"/>
          </a:p>
          <a:p>
            <a:pPr algn="r"/>
            <a:endParaRPr lang="en-US" altLang="zh-TW" dirty="0" smtClean="0"/>
          </a:p>
          <a:p>
            <a:pPr algn="r"/>
            <a:endParaRPr lang="en-US" altLang="zh-TW" dirty="0"/>
          </a:p>
          <a:p>
            <a:pPr algn="r"/>
            <a:endParaRPr lang="en-US" altLang="zh-TW" sz="2500" dirty="0" smtClean="0"/>
          </a:p>
          <a:p>
            <a:pPr algn="r"/>
            <a:r>
              <a:rPr lang="zh-TW" altLang="en-US" sz="2500" dirty="0" smtClean="0"/>
              <a:t>（</a:t>
            </a:r>
            <a:r>
              <a:rPr lang="en-US" altLang="zh-TW" sz="2500" dirty="0"/>
              <a:t>6.48</a:t>
            </a:r>
            <a:r>
              <a:rPr lang="zh-TW" altLang="en-US" sz="2500" dirty="0" smtClean="0"/>
              <a:t>）</a:t>
            </a:r>
            <a:endParaRPr lang="zh-TW" altLang="en-US" sz="25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71925"/>
              </p:ext>
            </p:extLst>
          </p:nvPr>
        </p:nvGraphicFramePr>
        <p:xfrm>
          <a:off x="2987824" y="3933056"/>
          <a:ext cx="56848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3" imgW="3060360" imgH="736560" progId="Equation.DSMT4">
                  <p:embed/>
                </p:oleObj>
              </mc:Choice>
              <mc:Fallback>
                <p:oleObj name="Equation" r:id="rId3" imgW="3060360" imgH="73656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933056"/>
                        <a:ext cx="568483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68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6.6.1 </a:t>
            </a:r>
            <a:r>
              <a:rPr lang="zh-TW" altLang="en-US" dirty="0"/>
              <a:t>因子只有一個時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此共變異數矩陣，可如（</a:t>
            </a:r>
            <a:r>
              <a:rPr lang="en-US" altLang="zh-TW" sz="2800" dirty="0"/>
              <a:t>6.49</a:t>
            </a:r>
            <a:r>
              <a:rPr lang="zh-TW" altLang="en-US" sz="2800" dirty="0"/>
              <a:t>）式變形</a:t>
            </a:r>
            <a:r>
              <a:rPr lang="en-US" altLang="zh-TW" sz="2800" dirty="0"/>
              <a:t>︰</a:t>
            </a:r>
          </a:p>
          <a:p>
            <a:pPr algn="r"/>
            <a:endParaRPr lang="en-US" altLang="zh-TW" dirty="0" smtClean="0"/>
          </a:p>
          <a:p>
            <a:pPr algn="r"/>
            <a:endParaRPr lang="en-US" altLang="zh-TW" dirty="0"/>
          </a:p>
          <a:p>
            <a:pPr algn="r"/>
            <a:endParaRPr lang="en-US" altLang="zh-TW" dirty="0" smtClean="0"/>
          </a:p>
          <a:p>
            <a:pPr algn="r"/>
            <a:endParaRPr lang="en-US" altLang="zh-TW" dirty="0"/>
          </a:p>
          <a:p>
            <a:pPr algn="r"/>
            <a:r>
              <a:rPr lang="zh-TW" altLang="en-US" sz="2500" dirty="0"/>
              <a:t>（</a:t>
            </a:r>
            <a:r>
              <a:rPr lang="en-US" altLang="zh-TW" sz="2500" dirty="0"/>
              <a:t>6.49</a:t>
            </a:r>
            <a:r>
              <a:rPr lang="zh-TW" altLang="en-US" sz="2500" dirty="0"/>
              <a:t>）</a:t>
            </a:r>
            <a:endParaRPr lang="en-US" altLang="zh-TW" sz="2500" dirty="0"/>
          </a:p>
          <a:p>
            <a:r>
              <a:rPr lang="zh-TW" altLang="en-US" sz="2800" dirty="0" smtClean="0"/>
              <a:t>但</a:t>
            </a:r>
            <a:r>
              <a:rPr lang="zh-TW" altLang="en-US" sz="2800" dirty="0"/>
              <a:t>因子是一個時，是不能旋轉的。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083846"/>
              </p:ext>
            </p:extLst>
          </p:nvPr>
        </p:nvGraphicFramePr>
        <p:xfrm>
          <a:off x="5471740" y="2676525"/>
          <a:ext cx="30607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9" name="Equation" r:id="rId3" imgW="1955520" imgH="711000" progId="Equation.DSMT4">
                  <p:embed/>
                </p:oleObj>
              </mc:Choice>
              <mc:Fallback>
                <p:oleObj name="Equation" r:id="rId3" imgW="1955520" imgH="7110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740" y="2676525"/>
                        <a:ext cx="3060700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33329"/>
              </p:ext>
            </p:extLst>
          </p:nvPr>
        </p:nvGraphicFramePr>
        <p:xfrm>
          <a:off x="3382590" y="3789363"/>
          <a:ext cx="6953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0" name="Equation" r:id="rId5" imgW="444240" imgH="736560" progId="Equation.DSMT4">
                  <p:embed/>
                </p:oleObj>
              </mc:Choice>
              <mc:Fallback>
                <p:oleObj name="Equation" r:id="rId5" imgW="444240" imgH="73656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590" y="3789363"/>
                        <a:ext cx="6953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717186"/>
              </p:ext>
            </p:extLst>
          </p:nvPr>
        </p:nvGraphicFramePr>
        <p:xfrm>
          <a:off x="3382590" y="2636838"/>
          <a:ext cx="21256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1" name="Equation" r:id="rId7" imgW="1358640" imgH="736560" progId="Equation.DSMT4">
                  <p:embed/>
                </p:oleObj>
              </mc:Choice>
              <mc:Fallback>
                <p:oleObj name="Equation" r:id="rId7" imgW="1358640" imgH="73656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590" y="2636838"/>
                        <a:ext cx="212566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787373"/>
              </p:ext>
            </p:extLst>
          </p:nvPr>
        </p:nvGraphicFramePr>
        <p:xfrm>
          <a:off x="4103315" y="4149725"/>
          <a:ext cx="9525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2" name="Equation" r:id="rId9" imgW="609480" imgH="253800" progId="Equation.DSMT4">
                  <p:embed/>
                </p:oleObj>
              </mc:Choice>
              <mc:Fallback>
                <p:oleObj name="Equation" r:id="rId9" imgW="609480" imgH="2538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315" y="4149725"/>
                        <a:ext cx="9525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496279"/>
              </p:ext>
            </p:extLst>
          </p:nvPr>
        </p:nvGraphicFramePr>
        <p:xfrm>
          <a:off x="5039940" y="3789363"/>
          <a:ext cx="30607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3" name="Equation" r:id="rId11" imgW="1955520" imgH="711000" progId="Equation.DSMT4">
                  <p:embed/>
                </p:oleObj>
              </mc:Choice>
              <mc:Fallback>
                <p:oleObj name="Equation" r:id="rId11" imgW="1955520" imgH="711000" progId="Equation.DSMT4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940" y="3789363"/>
                        <a:ext cx="3060700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6.6.2 </a:t>
            </a:r>
            <a:r>
              <a:rPr lang="zh-TW" altLang="en-US" dirty="0"/>
              <a:t>因子有二個</a:t>
            </a:r>
            <a:r>
              <a:rPr lang="zh-TW" altLang="en-US" dirty="0" smtClean="0"/>
              <a:t>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r>
              <a:rPr lang="zh-TW" altLang="en-US" dirty="0"/>
              <a:t>因子負荷量與共變異數矩陣，變成如（</a:t>
            </a:r>
            <a:r>
              <a:rPr lang="en-US" altLang="zh-TW" dirty="0"/>
              <a:t>6.50</a:t>
            </a:r>
            <a:r>
              <a:rPr lang="zh-TW" altLang="en-US" dirty="0"/>
              <a:t>）式表示</a:t>
            </a:r>
            <a:r>
              <a:rPr lang="en-US" altLang="zh-TW" dirty="0" smtClean="0"/>
              <a:t>︰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86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20499"/>
              </p:ext>
            </p:extLst>
          </p:nvPr>
        </p:nvGraphicFramePr>
        <p:xfrm>
          <a:off x="2489447" y="3212728"/>
          <a:ext cx="354013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1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447" y="3212728"/>
                        <a:ext cx="354013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344779"/>
              </p:ext>
            </p:extLst>
          </p:nvPr>
        </p:nvGraphicFramePr>
        <p:xfrm>
          <a:off x="5250334" y="5222503"/>
          <a:ext cx="27146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2" name="Equation" r:id="rId6" imgW="1955520" imgH="711000" progId="Equation.DSMT4">
                  <p:embed/>
                </p:oleObj>
              </mc:Choice>
              <mc:Fallback>
                <p:oleObj name="Equation" r:id="rId6" imgW="1955520" imgH="7110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0334" y="5222503"/>
                        <a:ext cx="27146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54624"/>
              </p:ext>
            </p:extLst>
          </p:nvPr>
        </p:nvGraphicFramePr>
        <p:xfrm>
          <a:off x="2627784" y="3933056"/>
          <a:ext cx="4103663" cy="99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3" name="Equation" r:id="rId8" imgW="3035160" imgH="736560" progId="Equation.DSMT4">
                  <p:embed/>
                </p:oleObj>
              </mc:Choice>
              <mc:Fallback>
                <p:oleObj name="Equation" r:id="rId8" imgW="3035160" imgH="73656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933056"/>
                        <a:ext cx="4103663" cy="995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249417"/>
              </p:ext>
            </p:extLst>
          </p:nvPr>
        </p:nvGraphicFramePr>
        <p:xfrm>
          <a:off x="2771800" y="2780928"/>
          <a:ext cx="55530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" name="Equation" r:id="rId10" imgW="4000320" imgH="736560" progId="Equation.DSMT4">
                  <p:embed/>
                </p:oleObj>
              </mc:Choice>
              <mc:Fallback>
                <p:oleObj name="Equation" r:id="rId10" imgW="4000320" imgH="73656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780928"/>
                        <a:ext cx="555307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452834"/>
              </p:ext>
            </p:extLst>
          </p:nvPr>
        </p:nvGraphicFramePr>
        <p:xfrm>
          <a:off x="6732240" y="4058513"/>
          <a:ext cx="2426593" cy="882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5" name="Equation" r:id="rId12" imgW="1955520" imgH="711000" progId="Equation.DSMT4">
                  <p:embed/>
                </p:oleObj>
              </mc:Choice>
              <mc:Fallback>
                <p:oleObj name="Equation" r:id="rId12" imgW="1955520" imgH="7110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058513"/>
                        <a:ext cx="2426593" cy="882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61178"/>
              </p:ext>
            </p:extLst>
          </p:nvPr>
        </p:nvGraphicFramePr>
        <p:xfrm>
          <a:off x="2627784" y="5211390"/>
          <a:ext cx="1109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6" name="Equation" r:id="rId14" imgW="799920" imgH="711000" progId="Equation.DSMT4">
                  <p:embed/>
                </p:oleObj>
              </mc:Choice>
              <mc:Fallback>
                <p:oleObj name="Equation" r:id="rId14" imgW="799920" imgH="711000" progId="Equation.DSMT4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211390"/>
                        <a:ext cx="11096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225487"/>
              </p:ext>
            </p:extLst>
          </p:nvPr>
        </p:nvGraphicFramePr>
        <p:xfrm>
          <a:off x="3734272" y="5395540"/>
          <a:ext cx="15160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7" name="Equation" r:id="rId16" imgW="1091880" imgH="482400" progId="Equation.DSMT4">
                  <p:embed/>
                </p:oleObj>
              </mc:Choice>
              <mc:Fallback>
                <p:oleObj name="Equation" r:id="rId16" imgW="1091880" imgH="482400" progId="Equation.DSMT4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272" y="5395540"/>
                        <a:ext cx="15160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9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6.6.2 </a:t>
            </a:r>
            <a:r>
              <a:rPr lang="zh-TW" altLang="en-US" dirty="0"/>
              <a:t>因子有二個時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944563" algn="just"/>
            <a:r>
              <a:rPr lang="zh-TW" altLang="en-US" dirty="0"/>
              <a:t>在（</a:t>
            </a:r>
            <a:r>
              <a:rPr lang="en-US" altLang="zh-TW" dirty="0"/>
              <a:t>6.50</a:t>
            </a:r>
            <a:r>
              <a:rPr lang="zh-TW" altLang="en-US" dirty="0"/>
              <a:t>）式因子負荷量的地方代入「旋轉前的因子負荷量」。其次，代入「旋轉後的因子負荷量」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9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284163" indent="-284163"/>
            <a:r>
              <a:rPr lang="en-US" altLang="zh-TW" sz="3600" dirty="0"/>
              <a:t>6.7 </a:t>
            </a:r>
            <a:r>
              <a:rPr lang="zh-TW" altLang="en-US" sz="3600" dirty="0"/>
              <a:t>最大概度法</a:t>
            </a:r>
            <a:r>
              <a:rPr lang="zh-TW" altLang="en-US" sz="3600" dirty="0" smtClean="0"/>
              <a:t>與一個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變數的</a:t>
            </a:r>
            <a:r>
              <a:rPr lang="zh-TW" altLang="en-US" sz="3600" dirty="0"/>
              <a:t>概度函數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808038" algn="just"/>
                <a:r>
                  <a:rPr lang="zh-TW" altLang="en-US" dirty="0"/>
                  <a:t>所謂最大概度法（</a:t>
                </a:r>
                <a:r>
                  <a:rPr lang="en-US" altLang="zh-TW" dirty="0"/>
                  <a:t>maximum-likelihood method, ML</a:t>
                </a:r>
                <a:r>
                  <a:rPr lang="zh-TW" altLang="en-US" dirty="0"/>
                  <a:t>）是求出「似乎正確的參數之方法」，「似乎正確」是指「機率成為最大」。例如想估計常態母體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>
                            <a:latin typeface="Cambria Math"/>
                          </a:rPr>
                          <m:t>𝑁</m:t>
                        </m:r>
                        <m:r>
                          <a:rPr lang="zh-TW" altLang="en-US">
                            <a:latin typeface="Cambria Math"/>
                          </a:rPr>
                          <m:t>(</m:t>
                        </m:r>
                        <m:r>
                          <a:rPr lang="zh-TW" altLang="en-US">
                            <a:latin typeface="Cambria Math"/>
                          </a:rPr>
                          <m:t>𝜇</m:t>
                        </m:r>
                        <m:r>
                          <a:rPr lang="zh-TW" altLang="en-US">
                            <a:latin typeface="Cambria Math"/>
                          </a:rPr>
                          <m:t>，</m:t>
                        </m:r>
                        <m:sSubSup>
                          <m:sSub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𝜎</m:t>
                            </m:r>
                          </m:e>
                          <m:sub/>
                          <m:sup>
                            <m:r>
                              <a:rPr lang="zh-TW" altLang="en-US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dirty="0"/>
                  <a:t>的兩個參數母平均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𝜇</m:t>
                    </m:r>
                  </m:oMath>
                </a14:m>
                <a:r>
                  <a:rPr lang="zh-TW" altLang="en-US" dirty="0"/>
                  <a:t>與母變異數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zh-TW" altLang="en-US">
                            <a:latin typeface="Cambria Math"/>
                          </a:rPr>
                          <m:t>𝜎</m:t>
                        </m:r>
                      </m:e>
                      <m:sub/>
                      <m:sup>
                        <m:r>
                          <a:rPr lang="zh-TW" altLang="en-US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zh-TW" altLang="en-US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2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indent="808038"/>
                <a:r>
                  <a:rPr lang="zh-TW" altLang="en-US" dirty="0"/>
                  <a:t>此時，從常態母體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>
                            <a:latin typeface="Cambria Math"/>
                          </a:rPr>
                          <m:t>𝑁</m:t>
                        </m:r>
                        <m:r>
                          <a:rPr lang="zh-TW" altLang="en-US">
                            <a:latin typeface="Cambria Math"/>
                          </a:rPr>
                          <m:t>(</m:t>
                        </m:r>
                        <m:r>
                          <a:rPr lang="zh-TW" altLang="en-US">
                            <a:latin typeface="Cambria Math"/>
                          </a:rPr>
                          <m:t>𝜇</m:t>
                        </m:r>
                        <m:r>
                          <a:rPr lang="zh-TW" altLang="en-US">
                            <a:latin typeface="Cambria Math"/>
                          </a:rPr>
                          <m:t>，</m:t>
                        </m:r>
                        <m:sSubSup>
                          <m:sSub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𝜎</m:t>
                            </m:r>
                          </m:e>
                          <m:sub/>
                          <m:sup>
                            <m:r>
                              <a:rPr lang="zh-TW" altLang="en-US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dirty="0"/>
                  <a:t>隨機取出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𝑁</m:t>
                    </m:r>
                  </m:oMath>
                </a14:m>
                <a:r>
                  <a:rPr lang="zh-TW" altLang="en-US" dirty="0"/>
                  <a:t>個數據，如下式所示</a:t>
                </a:r>
                <a:r>
                  <a:rPr lang="en-US" altLang="zh-TW" dirty="0"/>
                  <a:t>︰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1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258854"/>
              </p:ext>
            </p:extLst>
          </p:nvPr>
        </p:nvGraphicFramePr>
        <p:xfrm>
          <a:off x="3995936" y="4293096"/>
          <a:ext cx="3551966" cy="750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4" imgW="863225" imgH="253890" progId="">
                  <p:embed/>
                </p:oleObj>
              </mc:Choice>
              <mc:Fallback>
                <p:oleObj name="Equation" r:id="rId4" imgW="863225" imgH="253890" progId="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293096"/>
                        <a:ext cx="3551966" cy="750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284163" indent="-284163"/>
            <a:r>
              <a:rPr lang="en-US" altLang="zh-TW" sz="3600" dirty="0"/>
              <a:t>6.7 </a:t>
            </a:r>
            <a:r>
              <a:rPr lang="zh-TW" altLang="en-US" sz="3600" dirty="0"/>
              <a:t>最大概度法</a:t>
            </a:r>
            <a:r>
              <a:rPr lang="zh-TW" altLang="en-US" sz="3600" dirty="0" smtClean="0"/>
              <a:t>與一個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變數的</a:t>
            </a:r>
            <a:r>
              <a:rPr lang="zh-TW" altLang="en-US" sz="3600" dirty="0"/>
              <a:t>概度函數</a:t>
            </a:r>
          </a:p>
        </p:txBody>
      </p:sp>
    </p:spTree>
    <p:extLst>
      <p:ext uri="{BB962C8B-B14F-4D97-AF65-F5344CB8AC3E}">
        <p14:creationId xmlns:p14="http://schemas.microsoft.com/office/powerpoint/2010/main" val="31596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6.1.4 </a:t>
            </a:r>
            <a:r>
              <a:rPr lang="zh-TW" altLang="en-US" dirty="0"/>
              <a:t>因子分析的</a:t>
            </a:r>
            <a:r>
              <a:rPr lang="zh-TW" altLang="en-US" dirty="0" smtClean="0"/>
              <a:t>例子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27784" y="1600200"/>
                <a:ext cx="6264696" cy="4925144"/>
              </a:xfrm>
            </p:spPr>
            <p:txBody>
              <a:bodyPr>
                <a:normAutofit fontScale="92500"/>
              </a:bodyPr>
              <a:lstStyle/>
              <a:p>
                <a:pPr indent="808038" algn="just">
                  <a:tabLst>
                    <a:tab pos="808038" algn="l"/>
                  </a:tabLst>
                </a:pPr>
                <a:r>
                  <a:rPr lang="zh-TW" altLang="en-US" sz="3000" dirty="0"/>
                  <a:t>因子分析的第一步是求出（</a:t>
                </a:r>
                <a:r>
                  <a:rPr lang="en-US" altLang="zh-TW" sz="3000" dirty="0"/>
                  <a:t>6.3</a:t>
                </a:r>
                <a:r>
                  <a:rPr lang="zh-TW" altLang="en-US" sz="3000" dirty="0"/>
                  <a:t>）式</a:t>
                </a:r>
                <a:r>
                  <a:rPr lang="zh-TW" altLang="en-US" sz="3000" dirty="0" smtClean="0"/>
                  <a:t>：                                  </a:t>
                </a:r>
                <a:endParaRPr lang="en-US" altLang="zh-TW" sz="3000" dirty="0" smtClean="0"/>
              </a:p>
              <a:p>
                <a:pPr indent="808038" algn="just">
                  <a:tabLst>
                    <a:tab pos="808038" algn="l"/>
                  </a:tabLst>
                </a:pPr>
                <a:r>
                  <a:rPr lang="en-US" altLang="zh-TW" sz="3000" dirty="0"/>
                  <a:t> </a:t>
                </a:r>
                <a:r>
                  <a:rPr lang="en-US" altLang="zh-TW" sz="3000" dirty="0" smtClean="0"/>
                  <a:t>                                             </a:t>
                </a:r>
                <a:r>
                  <a:rPr lang="zh-TW" altLang="en-US" sz="2500" dirty="0" smtClean="0"/>
                  <a:t>（</a:t>
                </a:r>
                <a:r>
                  <a:rPr lang="en-US" altLang="zh-TW" sz="2500" dirty="0"/>
                  <a:t>6.3</a:t>
                </a:r>
                <a:r>
                  <a:rPr lang="zh-TW" altLang="en-US" sz="2500" dirty="0"/>
                  <a:t>）</a:t>
                </a:r>
                <a:endParaRPr lang="en-US" altLang="zh-TW" sz="2500" dirty="0"/>
              </a:p>
              <a:p>
                <a:pPr indent="808038" algn="just">
                  <a:tabLst>
                    <a:tab pos="808038" algn="l"/>
                  </a:tabLst>
                </a:pPr>
                <a:endParaRPr lang="en-US" altLang="zh-TW" sz="1300" dirty="0" smtClean="0"/>
              </a:p>
              <a:p>
                <a:pPr indent="808038" algn="just">
                  <a:tabLst>
                    <a:tab pos="8080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，</m:t>
                        </m:r>
                        <m:r>
                          <a:rPr lang="en-US" altLang="zh-TW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，</m:t>
                        </m:r>
                        <m:r>
                          <a:rPr lang="en-US" altLang="zh-TW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/>
                  <a:t>稱為因子負荷量（</a:t>
                </a:r>
                <a:r>
                  <a:rPr lang="en-US" altLang="zh-TW" dirty="0"/>
                  <a:t>factor loading</a:t>
                </a:r>
                <a:r>
                  <a:rPr lang="zh-TW" altLang="en-US" dirty="0" smtClean="0"/>
                  <a:t>）。</a:t>
                </a:r>
                <a:endParaRPr lang="en-US" altLang="zh-TW" dirty="0" smtClean="0"/>
              </a:p>
              <a:p>
                <a:pPr indent="808038" algn="just">
                  <a:tabLst>
                    <a:tab pos="808038" algn="l"/>
                  </a:tabLst>
                </a:pPr>
                <a:endParaRPr lang="zh-TW" altLang="en-US" sz="1300" dirty="0"/>
              </a:p>
              <a:p>
                <a:pPr indent="808038" algn="just"/>
                <a:r>
                  <a:rPr lang="zh-TW" altLang="en-US" dirty="0"/>
                  <a:t>求此因子負荷量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，</m:t>
                        </m:r>
                        <m:r>
                          <a:rPr lang="en-US" altLang="zh-TW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，</m:t>
                        </m:r>
                        <m:r>
                          <a:rPr lang="en-US" altLang="zh-TW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dirty="0"/>
                  <a:t>的方法有</a:t>
                </a:r>
                <a:r>
                  <a:rPr lang="en-US" altLang="zh-TW" dirty="0"/>
                  <a:t>︰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7784" y="1600200"/>
                <a:ext cx="6264696" cy="4925144"/>
              </a:xfrm>
              <a:blipFill rotWithShape="1">
                <a:blip r:embed="rId3"/>
                <a:stretch>
                  <a:fillRect l="-2237" t="-1115" r="-23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69824"/>
              </p:ext>
            </p:extLst>
          </p:nvPr>
        </p:nvGraphicFramePr>
        <p:xfrm>
          <a:off x="4644008" y="2348880"/>
          <a:ext cx="16637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4" imgW="837836" imgH="253890" progId="">
                  <p:embed/>
                </p:oleObj>
              </mc:Choice>
              <mc:Fallback>
                <p:oleObj name="Equation" r:id="rId4" imgW="837836" imgH="253890" progId="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348880"/>
                        <a:ext cx="16637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27712"/>
              </p:ext>
            </p:extLst>
          </p:nvPr>
        </p:nvGraphicFramePr>
        <p:xfrm>
          <a:off x="5004048" y="5301208"/>
          <a:ext cx="2760068" cy="98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6" imgW="927000" imgH="431640" progId="Equation.DSMT4">
                  <p:embed/>
                </p:oleObj>
              </mc:Choice>
              <mc:Fallback>
                <p:oleObj name="Equation" r:id="rId6" imgW="927000" imgH="43164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301208"/>
                        <a:ext cx="2760068" cy="982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8038" algn="just"/>
                <a:endParaRPr lang="en-US" altLang="zh-TW" dirty="0" smtClean="0"/>
              </a:p>
              <a:p>
                <a:pPr indent="808038" algn="just"/>
                <a:r>
                  <a:rPr lang="zh-TW" altLang="en-US" dirty="0"/>
                  <a:t>此數據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TW" altLang="en-US" dirty="0"/>
                  <a:t>是服從常態分配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>
                            <a:latin typeface="Cambria Math"/>
                          </a:rPr>
                          <m:t>𝑁</m:t>
                        </m:r>
                        <m:r>
                          <a:rPr lang="zh-TW" altLang="en-US">
                            <a:latin typeface="Cambria Math"/>
                          </a:rPr>
                          <m:t>(</m:t>
                        </m:r>
                        <m:r>
                          <a:rPr lang="zh-TW" altLang="en-US">
                            <a:latin typeface="Cambria Math"/>
                          </a:rPr>
                          <m:t>𝜇</m:t>
                        </m:r>
                        <m:r>
                          <a:rPr lang="zh-TW" altLang="en-US">
                            <a:latin typeface="Cambria Math"/>
                          </a:rPr>
                          <m:t>，</m:t>
                        </m:r>
                        <m:sSubSup>
                          <m:sSubSup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𝜎</m:t>
                            </m:r>
                          </m:e>
                          <m:sub/>
                          <m:sup>
                            <m:r>
                              <a:rPr lang="zh-TW" altLang="en-US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zh-TW" altLang="en-US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，因此機率密度函數，即為如（</a:t>
                </a:r>
                <a:r>
                  <a:rPr lang="en-US" altLang="zh-TW" dirty="0"/>
                  <a:t>6.52</a:t>
                </a:r>
                <a:r>
                  <a:rPr lang="zh-TW" altLang="en-US" dirty="0"/>
                  <a:t>）式表示：</a:t>
                </a:r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algn="r"/>
                <a:r>
                  <a:rPr lang="zh-TW" altLang="en-US" sz="2500" dirty="0"/>
                  <a:t>（</a:t>
                </a:r>
                <a:r>
                  <a:rPr lang="en-US" altLang="zh-TW" sz="2500" dirty="0"/>
                  <a:t>6.52</a:t>
                </a:r>
                <a:r>
                  <a:rPr lang="zh-TW" altLang="en-US" sz="2500" dirty="0"/>
                  <a:t>）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999562"/>
              </p:ext>
            </p:extLst>
          </p:nvPr>
        </p:nvGraphicFramePr>
        <p:xfrm>
          <a:off x="4355976" y="4364707"/>
          <a:ext cx="3063342" cy="1080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4" imgW="990360" imgH="444240" progId="Equation.DSMT4">
                  <p:embed/>
                </p:oleObj>
              </mc:Choice>
              <mc:Fallback>
                <p:oleObj name="Equation" r:id="rId4" imgW="990360" imgH="44424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364707"/>
                        <a:ext cx="3063342" cy="1080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284163" indent="-284163"/>
            <a:r>
              <a:rPr lang="en-US" altLang="zh-TW" sz="3600" dirty="0"/>
              <a:t>6.7 </a:t>
            </a:r>
            <a:r>
              <a:rPr lang="zh-TW" altLang="en-US" sz="3600" dirty="0"/>
              <a:t>最大概度法</a:t>
            </a:r>
            <a:r>
              <a:rPr lang="zh-TW" altLang="en-US" sz="3600" dirty="0" smtClean="0"/>
              <a:t>與一個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變數的</a:t>
            </a:r>
            <a:r>
              <a:rPr lang="zh-TW" altLang="en-US" sz="3600" dirty="0"/>
              <a:t>概度函數</a:t>
            </a:r>
          </a:p>
        </p:txBody>
      </p:sp>
    </p:spTree>
    <p:extLst>
      <p:ext uri="{BB962C8B-B14F-4D97-AF65-F5344CB8AC3E}">
        <p14:creationId xmlns:p14="http://schemas.microsoft.com/office/powerpoint/2010/main" val="9009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8038" algn="just"/>
                <a:endParaRPr lang="en-US" altLang="zh-TW" dirty="0" smtClean="0"/>
              </a:p>
              <a:p>
                <a:pPr indent="808038" algn="just"/>
                <a:r>
                  <a:rPr lang="zh-TW" altLang="en-US" dirty="0"/>
                  <a:t>其中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𝑁</m:t>
                    </m:r>
                  </m:oMath>
                </a14:m>
                <a:r>
                  <a:rPr lang="zh-TW" altLang="en-US" dirty="0"/>
                  <a:t>個數據，是從常態母體隨機取出，因此聯合機率密度函數如（</a:t>
                </a:r>
                <a:r>
                  <a:rPr lang="en-US" altLang="zh-TW" dirty="0"/>
                  <a:t>6.53</a:t>
                </a:r>
                <a:r>
                  <a:rPr lang="zh-TW" altLang="en-US" dirty="0"/>
                  <a:t>）式表示：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91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52993"/>
              </p:ext>
            </p:extLst>
          </p:nvPr>
        </p:nvGraphicFramePr>
        <p:xfrm>
          <a:off x="2532508" y="4076998"/>
          <a:ext cx="65039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4" imgW="3441600" imgH="444240" progId="Equation.DSMT4">
                  <p:embed/>
                </p:oleObj>
              </mc:Choice>
              <mc:Fallback>
                <p:oleObj name="Equation" r:id="rId4" imgW="3441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508" y="4076998"/>
                        <a:ext cx="6503988" cy="792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668344" y="4968170"/>
            <a:ext cx="1457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500" dirty="0">
                <a:latin typeface="微軟正黑體" pitchFamily="34" charset="-120"/>
                <a:ea typeface="微軟正黑體" pitchFamily="34" charset="-120"/>
              </a:rPr>
              <a:t>6.53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284163" indent="-284163"/>
            <a:r>
              <a:rPr lang="en-US" altLang="zh-TW" sz="3600" dirty="0"/>
              <a:t>6.7 </a:t>
            </a:r>
            <a:r>
              <a:rPr lang="zh-TW" altLang="en-US" sz="3600" dirty="0"/>
              <a:t>最大概度法</a:t>
            </a:r>
            <a:r>
              <a:rPr lang="zh-TW" altLang="en-US" sz="3600" dirty="0" smtClean="0"/>
              <a:t>與一個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變數的</a:t>
            </a:r>
            <a:r>
              <a:rPr lang="zh-TW" altLang="en-US" sz="3600" dirty="0"/>
              <a:t>概度函數</a:t>
            </a:r>
          </a:p>
        </p:txBody>
      </p:sp>
    </p:spTree>
    <p:extLst>
      <p:ext uri="{BB962C8B-B14F-4D97-AF65-F5344CB8AC3E}">
        <p14:creationId xmlns:p14="http://schemas.microsoft.com/office/powerpoint/2010/main" val="36273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08038" algn="just"/>
                <a:r>
                  <a:rPr lang="zh-TW" altLang="en-US" dirty="0"/>
                  <a:t>如上列式子以各自的機率密度函數之乘積型式表示。因此當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𝑁</m:t>
                    </m:r>
                  </m:oMath>
                </a14:m>
                <a:r>
                  <a:rPr lang="zh-TW" altLang="en-US" dirty="0"/>
                  <a:t>個數據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已知時，在（</a:t>
                </a:r>
                <a:r>
                  <a:rPr lang="en-US" altLang="zh-TW" dirty="0"/>
                  <a:t>6.54</a:t>
                </a:r>
                <a:r>
                  <a:rPr lang="zh-TW" altLang="en-US" dirty="0"/>
                  <a:t>）式成為最大之下，求出參數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𝜇</m:t>
                    </m:r>
                    <m:r>
                      <a:rPr lang="zh-TW" altLang="en-US">
                        <a:latin typeface="Cambria Math"/>
                      </a:rPr>
                      <m:t>，</m:t>
                    </m:r>
                    <m:sSubSup>
                      <m:sSubSupPr>
                        <m:ctrlPr>
                          <a:rPr lang="zh-TW" alt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zh-TW" altLang="en-US">
                            <a:latin typeface="Cambria Math"/>
                          </a:rPr>
                          <m:t>𝜎</m:t>
                        </m:r>
                      </m:e>
                      <m:sub/>
                      <m:sup>
                        <m:r>
                          <a:rPr lang="zh-TW" altLang="en-US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dirty="0"/>
                  <a:t>如（</a:t>
                </a:r>
                <a:r>
                  <a:rPr lang="en-US" altLang="zh-TW" dirty="0"/>
                  <a:t>6.54</a:t>
                </a:r>
                <a:r>
                  <a:rPr lang="zh-TW" altLang="en-US" dirty="0"/>
                  <a:t>）式表示：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224081"/>
              </p:ext>
            </p:extLst>
          </p:nvPr>
        </p:nvGraphicFramePr>
        <p:xfrm>
          <a:off x="2553841" y="4429563"/>
          <a:ext cx="6482656" cy="85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Equation" r:id="rId4" imgW="3581280" imgH="444240" progId="Equation.DSMT4">
                  <p:embed/>
                </p:oleObj>
              </mc:Choice>
              <mc:Fallback>
                <p:oleObj name="Equation" r:id="rId4" imgW="3581280" imgH="44424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841" y="4429563"/>
                        <a:ext cx="6482656" cy="852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668344" y="5472226"/>
            <a:ext cx="1457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6.54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284163" indent="-284163"/>
            <a:r>
              <a:rPr lang="en-US" altLang="zh-TW" sz="3600" dirty="0"/>
              <a:t>6.7 </a:t>
            </a:r>
            <a:r>
              <a:rPr lang="zh-TW" altLang="en-US" sz="3600" dirty="0"/>
              <a:t>最大概度法</a:t>
            </a:r>
            <a:r>
              <a:rPr lang="zh-TW" altLang="en-US" sz="3600" dirty="0" smtClean="0"/>
              <a:t>與一個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變數的</a:t>
            </a:r>
            <a:r>
              <a:rPr lang="zh-TW" altLang="en-US" sz="3600" dirty="0"/>
              <a:t>概度函數</a:t>
            </a:r>
          </a:p>
        </p:txBody>
      </p:sp>
    </p:spTree>
    <p:extLst>
      <p:ext uri="{BB962C8B-B14F-4D97-AF65-F5344CB8AC3E}">
        <p14:creationId xmlns:p14="http://schemas.microsoft.com/office/powerpoint/2010/main" val="35665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6.7.1 </a:t>
            </a:r>
            <a:r>
              <a:rPr lang="zh-TW" altLang="en-US" dirty="0"/>
              <a:t>一變數的概度</a:t>
            </a:r>
            <a:r>
              <a:rPr lang="zh-TW" altLang="en-US" dirty="0" smtClean="0"/>
              <a:t>函數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indent="854075"/>
                <a:endParaRPr lang="en-US" altLang="zh-TW" dirty="0" smtClean="0"/>
              </a:p>
              <a:p>
                <a:pPr indent="854075"/>
                <a:r>
                  <a:rPr lang="zh-TW" altLang="en-US" dirty="0"/>
                  <a:t>此機率密度函數的乘積如（</a:t>
                </a:r>
                <a:r>
                  <a:rPr lang="en-US" altLang="zh-TW" dirty="0"/>
                  <a:t>6.55</a:t>
                </a:r>
                <a:r>
                  <a:rPr lang="zh-TW" altLang="en-US" dirty="0"/>
                  <a:t>）式表示：</a:t>
                </a:r>
                <a:endParaRPr lang="en-US" altLang="zh-TW" dirty="0"/>
              </a:p>
              <a:p>
                <a:pPr indent="854075"/>
                <a:endParaRPr lang="en-US" altLang="zh-TW" dirty="0"/>
              </a:p>
              <a:p>
                <a:pPr indent="854075"/>
                <a:endParaRPr lang="en-US" altLang="zh-TW" dirty="0" smtClean="0"/>
              </a:p>
              <a:p>
                <a:pPr indent="854075" algn="ctr"/>
                <a:endParaRPr lang="en-US" altLang="zh-TW" dirty="0" smtClean="0"/>
              </a:p>
              <a:p>
                <a:pPr indent="854075"/>
                <a:r>
                  <a:rPr lang="zh-TW" altLang="en-US" dirty="0" smtClean="0"/>
                  <a:t>此</a:t>
                </a:r>
                <a:r>
                  <a:rPr lang="zh-TW" altLang="en-US" dirty="0"/>
                  <a:t>稱為概度</a:t>
                </a:r>
                <a:r>
                  <a:rPr lang="zh-TW" altLang="en-US" dirty="0" smtClean="0"/>
                  <a:t>函數</a:t>
                </a:r>
                <a:endParaRPr lang="en-US" altLang="zh-TW" dirty="0" smtClean="0"/>
              </a:p>
              <a:p>
                <a:pPr indent="854075" algn="ctr"/>
                <a:r>
                  <a:rPr lang="en-US" altLang="zh-TW" dirty="0"/>
                  <a:t>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 </m:t>
                    </m:r>
                    <m:r>
                      <a:rPr lang="en-US" altLang="zh-TW">
                        <a:latin typeface="Cambria Math"/>
                      </a:rPr>
                      <m:t>;</m:t>
                    </m:r>
                    <m:r>
                      <a:rPr lang="zh-TW" altLang="en-US">
                        <a:latin typeface="Cambria Math"/>
                      </a:rPr>
                      <m:t>𝜇</m:t>
                    </m:r>
                    <m:r>
                      <a:rPr lang="zh-TW" altLang="en-US">
                        <a:latin typeface="Cambria Math"/>
                      </a:rPr>
                      <m:t>，</m:t>
                    </m:r>
                    <m:sSubSup>
                      <m:sSubSupPr>
                        <m:ctrlPr>
                          <a:rPr lang="zh-TW" alt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zh-TW" altLang="en-US">
                            <a:latin typeface="Cambria Math"/>
                          </a:rPr>
                          <m:t>𝜎</m:t>
                        </m:r>
                      </m:e>
                      <m:sub/>
                      <m:sup>
                        <m:r>
                          <a:rPr lang="zh-TW" altLang="en-US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zh-TW" altLang="en-US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  <a:p>
                <a:pPr indent="854075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93120"/>
              </p:ext>
            </p:extLst>
          </p:nvPr>
        </p:nvGraphicFramePr>
        <p:xfrm>
          <a:off x="2661344" y="3453001"/>
          <a:ext cx="6303144" cy="69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Equation" r:id="rId4" imgW="3581280" imgH="444240" progId="Equation.DSMT4">
                  <p:embed/>
                </p:oleObj>
              </mc:Choice>
              <mc:Fallback>
                <p:oleObj name="Equation" r:id="rId4" imgW="3581280" imgH="44424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344" y="3453001"/>
                        <a:ext cx="6303144" cy="696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668344" y="4293096"/>
            <a:ext cx="1457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6.55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14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6.7.1 </a:t>
            </a:r>
            <a:r>
              <a:rPr lang="zh-TW" altLang="en-US" dirty="0"/>
              <a:t>一變數的概度函數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indent="808038" algn="just"/>
                <a:r>
                  <a:rPr lang="zh-TW" altLang="en-US" dirty="0"/>
                  <a:t>因此，所謂最大概度法是指「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zh-TW" altLang="en-US" dirty="0"/>
                  <a:t>個數據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已知時，在概度函數最大下，求參數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𝜇</m:t>
                    </m:r>
                    <m:r>
                      <a:rPr lang="zh-TW" altLang="en-US">
                        <a:latin typeface="Cambria Math"/>
                      </a:rPr>
                      <m:t>，</m:t>
                    </m:r>
                    <m:sSubSup>
                      <m:sSubSupPr>
                        <m:ctrlPr>
                          <a:rPr lang="zh-TW" alt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/>
                          </a:rPr>
                          <m:t>𝜎</m:t>
                        </m:r>
                      </m:e>
                      <m:sub/>
                      <m:sup>
                        <m:r>
                          <a:rPr lang="zh-TW" altLang="en-US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dirty="0"/>
                  <a:t>的方法」，但因子分析的變數個數並非一個。</a:t>
                </a:r>
                <a:endParaRPr lang="en-US" altLang="zh-TW" dirty="0"/>
              </a:p>
              <a:p>
                <a:pPr indent="808038" algn="just"/>
                <a:r>
                  <a:rPr lang="zh-TW" altLang="en-US" dirty="0" smtClean="0"/>
                  <a:t>因子</a:t>
                </a:r>
                <a:r>
                  <a:rPr lang="zh-TW" altLang="en-US" dirty="0"/>
                  <a:t>分析是處理多變量</a:t>
                </a:r>
                <a:r>
                  <a:rPr lang="zh-TW" altLang="en-US" dirty="0" smtClean="0"/>
                  <a:t>數據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，</a:t>
                </a:r>
                <a:r>
                  <a:rPr lang="zh-TW" altLang="en-US" dirty="0"/>
                  <a:t>因此就概度函數而言，也需要「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個變數的概度函數」</a:t>
                </a:r>
                <a:r>
                  <a:rPr lang="zh-TW" altLang="en-US" dirty="0" smtClean="0"/>
                  <a:t>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4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6.7.1 </a:t>
            </a:r>
            <a:r>
              <a:rPr lang="zh-TW" altLang="en-US" dirty="0"/>
              <a:t>一變數的概度函數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1456184"/>
                <a:ext cx="6264696" cy="964704"/>
              </a:xfrm>
            </p:spPr>
            <p:txBody>
              <a:bodyPr>
                <a:normAutofit fontScale="92500" lnSpcReduction="10000"/>
              </a:bodyPr>
              <a:lstStyle/>
              <a:p>
                <a:pPr indent="808038"/>
                <a:r>
                  <a:rPr lang="zh-TW" altLang="en-US" dirty="0"/>
                  <a:t>一變數與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變數的不同，即為如圖</a:t>
                </a:r>
                <a:r>
                  <a:rPr lang="en-US" altLang="zh-TW" dirty="0"/>
                  <a:t>6-16</a:t>
                </a:r>
                <a:r>
                  <a:rPr lang="zh-TW" altLang="en-US" dirty="0"/>
                  <a:t>所示</a:t>
                </a:r>
                <a:r>
                  <a:rPr lang="zh-TW" altLang="en-US" dirty="0" smtClean="0"/>
                  <a:t>：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1456184"/>
                <a:ext cx="6264696" cy="964704"/>
              </a:xfrm>
              <a:blipFill rotWithShape="1">
                <a:blip r:embed="rId2"/>
                <a:stretch>
                  <a:fillRect l="-2335" t="-13291" r="-875" b="-14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95</a:t>
            </a:fld>
            <a:endParaRPr lang="zh-TW" altLang="en-US"/>
          </a:p>
        </p:txBody>
      </p:sp>
      <p:pic>
        <p:nvPicPr>
          <p:cNvPr id="39938" name="Picture 2" descr="C:\Users\Wu\Google 雲端硬碟\新頁圖書\5103簡報圖表102.1.18\5103--圖\6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83" y="2327328"/>
            <a:ext cx="5825536" cy="42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004048" y="65253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6-16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16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sz="3600" dirty="0"/>
                  <a:t>6.8 </a:t>
                </a:r>
                <a:r>
                  <a:rPr lang="zh-TW" altLang="en-US" sz="3600" dirty="0"/>
                  <a:t>對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600" i="1" dirty="0"/>
                      <m:t>p</m:t>
                    </m:r>
                  </m:oMath>
                </a14:m>
                <a:r>
                  <a:rPr lang="zh-TW" altLang="en-US" sz="3600" dirty="0"/>
                  <a:t>變數的概度函數一般化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607" r="-1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8038"/>
            <a:r>
              <a:rPr lang="zh-TW" altLang="en-US" dirty="0"/>
              <a:t>將一變數的機率密度函數如（</a:t>
            </a:r>
            <a:r>
              <a:rPr lang="en-US" altLang="zh-TW" dirty="0"/>
              <a:t>6.57</a:t>
            </a:r>
            <a:r>
              <a:rPr lang="zh-TW" altLang="en-US" dirty="0"/>
              <a:t>）式表示：</a:t>
            </a:r>
            <a:endParaRPr lang="en-US" altLang="zh-TW" dirty="0"/>
          </a:p>
          <a:p>
            <a:pPr algn="r"/>
            <a:endParaRPr lang="en-US" altLang="zh-TW" sz="2500" dirty="0" smtClean="0"/>
          </a:p>
          <a:p>
            <a:pPr algn="r"/>
            <a:r>
              <a:rPr lang="zh-TW" altLang="en-US" sz="2500" dirty="0" smtClean="0"/>
              <a:t>（</a:t>
            </a:r>
            <a:r>
              <a:rPr lang="en-US" altLang="zh-TW" sz="2500" dirty="0"/>
              <a:t>6.57</a:t>
            </a:r>
            <a:r>
              <a:rPr lang="zh-TW" altLang="en-US" sz="2500" dirty="0"/>
              <a:t>）</a:t>
            </a:r>
            <a:endParaRPr lang="en-US" altLang="zh-TW" sz="2500" dirty="0"/>
          </a:p>
          <a:p>
            <a:endParaRPr lang="en-US" altLang="zh-TW" sz="2800" dirty="0" smtClean="0"/>
          </a:p>
          <a:p>
            <a:r>
              <a:rPr lang="zh-TW" altLang="en-US" dirty="0" smtClean="0"/>
              <a:t>予以</a:t>
            </a:r>
            <a:r>
              <a:rPr lang="zh-TW" altLang="en-US" dirty="0"/>
              <a:t>變形時，如（</a:t>
            </a:r>
            <a:r>
              <a:rPr lang="en-US" altLang="zh-TW" dirty="0"/>
              <a:t>6.58</a:t>
            </a:r>
            <a:r>
              <a:rPr lang="zh-TW" altLang="en-US" dirty="0"/>
              <a:t>）式表示：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96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4886"/>
              </p:ext>
            </p:extLst>
          </p:nvPr>
        </p:nvGraphicFramePr>
        <p:xfrm>
          <a:off x="4499992" y="2699693"/>
          <a:ext cx="2656976" cy="1017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0" name="Equation" r:id="rId4" imgW="1066680" imgH="457200" progId="Equation.DSMT4">
                  <p:embed/>
                </p:oleObj>
              </mc:Choice>
              <mc:Fallback>
                <p:oleObj name="Equation" r:id="rId4" imgW="1066680" imgH="4572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699693"/>
                        <a:ext cx="2656976" cy="1017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082226"/>
              </p:ext>
            </p:extLst>
          </p:nvPr>
        </p:nvGraphicFramePr>
        <p:xfrm>
          <a:off x="3113088" y="4868863"/>
          <a:ext cx="55562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" name="Equation" r:id="rId6" imgW="2145960" imgH="342720" progId="Equation.DSMT4">
                  <p:embed/>
                </p:oleObj>
              </mc:Choice>
              <mc:Fallback>
                <p:oleObj name="Equation" r:id="rId6" imgW="2145960" imgH="34272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4868863"/>
                        <a:ext cx="555625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524328" y="5733256"/>
            <a:ext cx="1457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6.58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11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8038"/>
                <a:endParaRPr lang="en-US" altLang="zh-TW" dirty="0" smtClean="0"/>
              </a:p>
              <a:p>
                <a:pPr indent="808038"/>
                <a:r>
                  <a:rPr lang="zh-TW" altLang="en-US" dirty="0" smtClean="0"/>
                  <a:t>則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變數的機率密度函數即為如（</a:t>
                </a:r>
                <a:r>
                  <a:rPr lang="en-US" altLang="zh-TW" dirty="0"/>
                  <a:t>6.59</a:t>
                </a:r>
                <a:r>
                  <a:rPr lang="zh-TW" altLang="en-US" dirty="0"/>
                  <a:t>）式所示</a:t>
                </a:r>
                <a:r>
                  <a:rPr lang="zh-TW" altLang="en-US" dirty="0" smtClean="0"/>
                  <a:t>：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97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353323"/>
              </p:ext>
            </p:extLst>
          </p:nvPr>
        </p:nvGraphicFramePr>
        <p:xfrm>
          <a:off x="3275856" y="3573016"/>
          <a:ext cx="5137731" cy="100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Equation" r:id="rId4" imgW="1942920" imgH="355320" progId="Equation.DSMT4">
                  <p:embed/>
                </p:oleObj>
              </mc:Choice>
              <mc:Fallback>
                <p:oleObj name="Equation" r:id="rId4" imgW="1942920" imgH="35532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573016"/>
                        <a:ext cx="5137731" cy="1007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24328" y="4797152"/>
            <a:ext cx="1457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6.59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2483768" y="188640"/>
                <a:ext cx="6444208" cy="1143000"/>
              </a:xfrm>
            </p:spPr>
            <p:txBody>
              <a:bodyPr/>
              <a:lstStyle/>
              <a:p>
                <a:r>
                  <a:rPr lang="en-US" altLang="zh-TW" sz="3600" dirty="0"/>
                  <a:t>6.8 </a:t>
                </a:r>
                <a:r>
                  <a:rPr lang="zh-TW" altLang="en-US" sz="3600" dirty="0"/>
                  <a:t>對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600" i="1" dirty="0"/>
                      <m:t>p</m:t>
                    </m:r>
                  </m:oMath>
                </a14:m>
                <a:r>
                  <a:rPr lang="zh-TW" altLang="en-US" sz="3600" dirty="0"/>
                  <a:t>變數的概度函數一般化</a:t>
                </a:r>
              </a:p>
            </p:txBody>
          </p:sp>
        </mc:Choice>
        <mc:Fallback xmlns="">
          <p:sp>
            <p:nvSpPr>
              <p:cNvPr id="8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83768" y="188640"/>
                <a:ext cx="6444208" cy="1143000"/>
              </a:xfrm>
              <a:blipFill rotWithShape="1">
                <a:blip r:embed="rId6"/>
                <a:stretch>
                  <a:fillRect l="-1607" r="-1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5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08038" algn="just"/>
            <a:r>
              <a:rPr lang="zh-TW" altLang="en-US" dirty="0"/>
              <a:t>觀察（</a:t>
            </a:r>
            <a:r>
              <a:rPr lang="en-US" altLang="zh-TW" dirty="0"/>
              <a:t>6.58</a:t>
            </a:r>
            <a:r>
              <a:rPr lang="zh-TW" altLang="en-US" dirty="0"/>
              <a:t>）式與（</a:t>
            </a:r>
            <a:r>
              <a:rPr lang="en-US" altLang="zh-TW" dirty="0"/>
              <a:t>6.59</a:t>
            </a:r>
            <a:r>
              <a:rPr lang="zh-TW" altLang="en-US" dirty="0"/>
              <a:t>）式時，</a:t>
            </a:r>
            <a:r>
              <a:rPr lang="en-US" altLang="zh-TW" i="1" dirty="0"/>
              <a:t>p</a:t>
            </a:r>
            <a:r>
              <a:rPr lang="zh-TW" altLang="en-US" dirty="0"/>
              <a:t>變數的概度函數，似乎變成如圖</a:t>
            </a:r>
            <a:r>
              <a:rPr lang="en-US" altLang="zh-TW" dirty="0"/>
              <a:t>6-17</a:t>
            </a:r>
            <a:r>
              <a:rPr lang="zh-TW" altLang="en-US" dirty="0"/>
              <a:t>的型式</a:t>
            </a:r>
            <a:r>
              <a:rPr lang="zh-TW" altLang="en-US" dirty="0" smtClean="0"/>
              <a:t>：</a:t>
            </a:r>
            <a:endParaRPr lang="en-US" altLang="zh-TW" sz="3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98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2483768" y="188640"/>
                <a:ext cx="6444208" cy="1143000"/>
              </a:xfrm>
            </p:spPr>
            <p:txBody>
              <a:bodyPr/>
              <a:lstStyle/>
              <a:p>
                <a:r>
                  <a:rPr lang="en-US" altLang="zh-TW" sz="3600" dirty="0"/>
                  <a:t>6.8 </a:t>
                </a:r>
                <a:r>
                  <a:rPr lang="zh-TW" altLang="en-US" sz="3600" dirty="0"/>
                  <a:t>對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600" i="1" dirty="0"/>
                      <m:t>p</m:t>
                    </m:r>
                  </m:oMath>
                </a14:m>
                <a:r>
                  <a:rPr lang="zh-TW" altLang="en-US" sz="3600" dirty="0"/>
                  <a:t>變數的概度函數一般化</a:t>
                </a:r>
              </a:p>
            </p:txBody>
          </p:sp>
        </mc:Choice>
        <mc:Fallback xmlns="">
          <p:sp>
            <p:nvSpPr>
              <p:cNvPr id="6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83768" y="188640"/>
                <a:ext cx="6444208" cy="1143000"/>
              </a:xfrm>
              <a:blipFill rotWithShape="1">
                <a:blip r:embed="rId2"/>
                <a:stretch>
                  <a:fillRect l="-1607" r="-1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5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99</a:t>
            </a:fld>
            <a:endParaRPr lang="zh-TW" altLang="en-US"/>
          </a:p>
        </p:txBody>
      </p:sp>
      <p:pic>
        <p:nvPicPr>
          <p:cNvPr id="44034" name="Picture 2" descr="C:\Users\Wu\Google 雲端硬碟\新頁圖書\5103簡報圖表102.1.18\5103--圖\6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06" y="1444039"/>
            <a:ext cx="5705350" cy="47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5220072" y="6353904"/>
            <a:ext cx="1738536" cy="504056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</a:pPr>
            <a:r>
              <a:rPr lang="zh-TW" altLang="en-US" sz="2000" dirty="0" smtClean="0"/>
              <a:t>圖</a:t>
            </a:r>
            <a:r>
              <a:rPr lang="en-US" altLang="zh-TW" sz="2000" dirty="0" smtClean="0"/>
              <a:t>6-17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2483768" y="188640"/>
                <a:ext cx="6444208" cy="1143000"/>
              </a:xfrm>
            </p:spPr>
            <p:txBody>
              <a:bodyPr/>
              <a:lstStyle/>
              <a:p>
                <a:r>
                  <a:rPr lang="en-US" altLang="zh-TW" sz="3600" dirty="0"/>
                  <a:t>6.8 </a:t>
                </a:r>
                <a:r>
                  <a:rPr lang="zh-TW" altLang="en-US" sz="3600" dirty="0"/>
                  <a:t>對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600" i="1" dirty="0"/>
                      <m:t>p</m:t>
                    </m:r>
                  </m:oMath>
                </a14:m>
                <a:r>
                  <a:rPr lang="zh-TW" altLang="en-US" sz="3600" dirty="0"/>
                  <a:t>變數的概度函數一般化</a:t>
                </a:r>
              </a:p>
            </p:txBody>
          </p:sp>
        </mc:Choice>
        <mc:Fallback xmlns="">
          <p:sp>
            <p:nvSpPr>
              <p:cNvPr id="8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83768" y="188640"/>
                <a:ext cx="6444208" cy="1143000"/>
              </a:xfrm>
              <a:blipFill rotWithShape="1">
                <a:blip r:embed="rId3"/>
                <a:stretch>
                  <a:fillRect l="-1607" r="-1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6568</Words>
  <Application>Microsoft Office PowerPoint</Application>
  <PresentationFormat>如螢幕大小 (4:3)</PresentationFormat>
  <Paragraphs>834</Paragraphs>
  <Slides>113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113</vt:i4>
      </vt:variant>
    </vt:vector>
  </HeadingPairs>
  <TitlesOfParts>
    <vt:vector size="116" baseType="lpstr">
      <vt:lpstr>Office 佈景主題</vt:lpstr>
      <vt:lpstr>自訂設計</vt:lpstr>
      <vt:lpstr>Equation</vt:lpstr>
      <vt:lpstr>PowerPoint 簡報</vt:lpstr>
      <vt:lpstr>PowerPoint 簡報</vt:lpstr>
      <vt:lpstr>6.1.1 複迴歸分析的路徑 </vt:lpstr>
      <vt:lpstr>6.1.1 複迴歸分析的路徑 </vt:lpstr>
      <vt:lpstr>6.1.2 主成分分析的路徑</vt:lpstr>
      <vt:lpstr>6.1.2 主成分分析的路徑</vt:lpstr>
      <vt:lpstr>6.1.3 因子分析的路徑圖</vt:lpstr>
      <vt:lpstr>6.1.3 因子分析的路徑圖</vt:lpstr>
      <vt:lpstr>6.1.4 因子分析的例子</vt:lpstr>
      <vt:lpstr>6.2.1 因子分析的模式</vt:lpstr>
      <vt:lpstr>6.2.1 因子分析的模式</vt:lpstr>
      <vt:lpstr>6.2.1 因子分析的模式</vt:lpstr>
      <vt:lpstr>6.2.2 因子負荷量矩陣或 因子樣式矩陣</vt:lpstr>
      <vt:lpstr>6.2.3 因子的解釋</vt:lpstr>
      <vt:lpstr>6.2.3 因子的解釋</vt:lpstr>
      <vt:lpstr>6.3.1 因子是一個時</vt:lpstr>
      <vt:lpstr>6.3.1 因子是一個時</vt:lpstr>
      <vt:lpstr>6.3.1 因子是一個時</vt:lpstr>
      <vt:lpstr>6.3.1 因子是一個時</vt:lpstr>
      <vt:lpstr>6.3.1 因子是一個時</vt:lpstr>
      <vt:lpstr>6.3.2 因子有二個時</vt:lpstr>
      <vt:lpstr>6.3.2 因子有二個時</vt:lpstr>
      <vt:lpstr>6.3.2 因子有二個時</vt:lpstr>
      <vt:lpstr>6.3.2 因子有二個時</vt:lpstr>
      <vt:lpstr>6.3.2 因子有二個時</vt:lpstr>
      <vt:lpstr>6.4 利用主軸因子法的因子分析</vt:lpstr>
      <vt:lpstr>6.4 利用主軸因子法的因子分析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6.5 因子負荷量的實際求法</vt:lpstr>
      <vt:lpstr>6.6 將因子旋轉</vt:lpstr>
      <vt:lpstr>6.6 將因子旋轉</vt:lpstr>
      <vt:lpstr>6.6 將因子旋轉</vt:lpstr>
      <vt:lpstr>6.6 將因子旋轉</vt:lpstr>
      <vt:lpstr>6.6 將因子旋轉</vt:lpstr>
      <vt:lpstr>6.6 將因子旋轉</vt:lpstr>
      <vt:lpstr>6.6 將因子旋轉</vt:lpstr>
      <vt:lpstr>6.6 將因子旋轉</vt:lpstr>
      <vt:lpstr>6.6.1 因子只有一個時</vt:lpstr>
      <vt:lpstr>6.6.1 因子只有一個時</vt:lpstr>
      <vt:lpstr>6.6.2 因子有二個時</vt:lpstr>
      <vt:lpstr>6.6.2 因子有二個時</vt:lpstr>
      <vt:lpstr>6.7 最大概度法與一個 變數的概度函數</vt:lpstr>
      <vt:lpstr>6.7 最大概度法與一個 變數的概度函數</vt:lpstr>
      <vt:lpstr>6.7 最大概度法與一個 變數的概度函數</vt:lpstr>
      <vt:lpstr>6.7 最大概度法與一個 變數的概度函數</vt:lpstr>
      <vt:lpstr>6.7 最大概度法與一個 變數的概度函數</vt:lpstr>
      <vt:lpstr>6.7.1 一變數的概度函數</vt:lpstr>
      <vt:lpstr>6.7.1 一變數的概度函數</vt:lpstr>
      <vt:lpstr>6.7.1 一變數的概度函數</vt:lpstr>
      <vt:lpstr>6.8 對"p"變數的概度函數一般化</vt:lpstr>
      <vt:lpstr>6.8 對"p"變數的概度函數一般化</vt:lpstr>
      <vt:lpstr>6.8 對"p"變數的概度函數一般化</vt:lpstr>
      <vt:lpstr>6.8 對"p"變數的概度函數一般化</vt:lpstr>
      <vt:lpstr>6.9 利用最大概度法 求因子負荷量</vt:lpstr>
      <vt:lpstr>6.9 利用最大概度法 求因子負荷量</vt:lpstr>
      <vt:lpstr>6.9 利用最大概度法 求因子負荷量</vt:lpstr>
      <vt:lpstr>6.9 利用最大概度法 求因子負荷量</vt:lpstr>
      <vt:lpstr>6.10.1 因子有二個的直交模式的共變異數矩陣</vt:lpstr>
      <vt:lpstr>6.10.2 因子有二個斜交模式 的共變異數矩陣</vt:lpstr>
      <vt:lpstr>6.10.2 因子有二個斜交模式 的共變異數矩陣</vt:lpstr>
      <vt:lpstr>6.11 最大概度法與Promax旋轉的例子</vt:lpstr>
      <vt:lpstr>6.11 最大概度法與Promax旋轉的例子</vt:lpstr>
      <vt:lpstr>6.11 最大概度法與Promax旋轉的例子</vt:lpstr>
      <vt:lpstr>6.11 最大概度法與Promax旋轉的例子</vt:lpstr>
      <vt:lpstr>6.11 最大概度法與Promax旋轉的例子</vt:lpstr>
      <vt:lpstr>6.11 最大概度法與Promax旋轉的例子</vt:lpstr>
      <vt:lpstr>6.11 最大概度法與Promax旋轉的例子</vt:lpstr>
    </vt:vector>
  </TitlesOfParts>
  <Company>Senao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李若璿</dc:creator>
  <cp:lastModifiedBy>Zoe</cp:lastModifiedBy>
  <cp:revision>64</cp:revision>
  <dcterms:created xsi:type="dcterms:W3CDTF">2012-12-27T06:18:49Z</dcterms:created>
  <dcterms:modified xsi:type="dcterms:W3CDTF">2013-01-29T12:59:52Z</dcterms:modified>
</cp:coreProperties>
</file>