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45"/>
  </p:notesMasterIdLst>
  <p:sldIdLst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5" r:id="rId72"/>
    <p:sldId id="327" r:id="rId73"/>
    <p:sldId id="328" r:id="rId74"/>
    <p:sldId id="330" r:id="rId75"/>
    <p:sldId id="329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94" r:id="rId97"/>
    <p:sldId id="353" r:id="rId98"/>
    <p:sldId id="395" r:id="rId99"/>
    <p:sldId id="354" r:id="rId100"/>
    <p:sldId id="396" r:id="rId101"/>
    <p:sldId id="355" r:id="rId102"/>
    <p:sldId id="397" r:id="rId103"/>
    <p:sldId id="357" r:id="rId104"/>
    <p:sldId id="398" r:id="rId105"/>
    <p:sldId id="358" r:id="rId106"/>
    <p:sldId id="399" r:id="rId107"/>
    <p:sldId id="356" r:id="rId108"/>
    <p:sldId id="360" r:id="rId109"/>
    <p:sldId id="361" r:id="rId110"/>
    <p:sldId id="359" r:id="rId111"/>
    <p:sldId id="362" r:id="rId112"/>
    <p:sldId id="363" r:id="rId113"/>
    <p:sldId id="364" r:id="rId114"/>
    <p:sldId id="365" r:id="rId115"/>
    <p:sldId id="366" r:id="rId116"/>
    <p:sldId id="367" r:id="rId117"/>
    <p:sldId id="369" r:id="rId118"/>
    <p:sldId id="368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400" r:id="rId1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1FC51-15D8-4A80-BE51-7158B8701D26}" type="datetimeFigureOut">
              <a:rPr lang="zh-TW" altLang="en-US" smtClean="0"/>
              <a:t>2013/1/30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E4872-07CD-4403-B4E6-C0D9D8F2BF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55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74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4872-07CD-4403-B4E6-C0D9D8F2BF6C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45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56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52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27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3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13" Type="http://schemas.openxmlformats.org/officeDocument/2006/relationships/slide" Target="../slides/slide51.xml"/><Relationship Id="rId18" Type="http://schemas.openxmlformats.org/officeDocument/2006/relationships/slide" Target="../slides/slide90.xml"/><Relationship Id="rId3" Type="http://schemas.openxmlformats.org/officeDocument/2006/relationships/theme" Target="../theme/theme2.xml"/><Relationship Id="rId7" Type="http://schemas.openxmlformats.org/officeDocument/2006/relationships/slide" Target="../slides/slide3.xml"/><Relationship Id="rId12" Type="http://schemas.openxmlformats.org/officeDocument/2006/relationships/slide" Target="../slides/slide48.xml"/><Relationship Id="rId17" Type="http://schemas.openxmlformats.org/officeDocument/2006/relationships/slide" Target="../slides/slide83.xml"/><Relationship Id="rId2" Type="http://schemas.openxmlformats.org/officeDocument/2006/relationships/slideLayout" Target="../slideLayouts/slideLayout4.xml"/><Relationship Id="rId16" Type="http://schemas.openxmlformats.org/officeDocument/2006/relationships/slide" Target="../slides/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slide" Target="../slides/slide37.xml"/><Relationship Id="rId5" Type="http://schemas.microsoft.com/office/2007/relationships/hdphoto" Target="../media/hdphoto1.wdp"/><Relationship Id="rId15" Type="http://schemas.openxmlformats.org/officeDocument/2006/relationships/slide" Target="../slides/slide63.xml"/><Relationship Id="rId10" Type="http://schemas.openxmlformats.org/officeDocument/2006/relationships/slide" Target="../slides/slide32.xml"/><Relationship Id="rId4" Type="http://schemas.openxmlformats.org/officeDocument/2006/relationships/image" Target="../media/image2.jpeg"/><Relationship Id="rId9" Type="http://schemas.openxmlformats.org/officeDocument/2006/relationships/slide" Target="../slides/slide19.xml"/><Relationship Id="rId14" Type="http://schemas.openxmlformats.org/officeDocument/2006/relationships/slide" Target="../slides/slide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010890\桌面\728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7480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2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010890\桌面\PSD448拷貝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5713" r="40391" b="20111"/>
          <a:stretch/>
        </p:blipFill>
        <p:spPr bwMode="auto">
          <a:xfrm>
            <a:off x="1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1" y="931942"/>
            <a:ext cx="2408032" cy="4801314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8033" y="1268759"/>
            <a:ext cx="6735967" cy="566076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665540" y="6453336"/>
            <a:ext cx="514972" cy="4773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99792" y="1600200"/>
            <a:ext cx="6264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44544" y="6520259"/>
            <a:ext cx="2430768" cy="409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多變量分析 導論與應用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04448" y="6453336"/>
            <a:ext cx="576064" cy="433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8D01D909-9AA4-4206-A13B-0B2952A9609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1" name="Picture 2" descr="C:\Documents and Settings\010890\桌面\未命名 -1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4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010890\桌面\未命名 -1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06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 userDrawn="1"/>
        </p:nvSpPr>
        <p:spPr>
          <a:xfrm>
            <a:off x="-32785" y="931942"/>
            <a:ext cx="25165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5.1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主成分分析是綜合化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5.2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何謂主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成分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5.3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主成分的求法</a:t>
            </a:r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(1</a:t>
            </a:r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)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──</a:t>
            </a:r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/>
            </a:r>
            <a:b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</a:b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資訊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損失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量的最小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化  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5.4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解釋主成分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5.5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貢獻率與累績貢獻率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5.6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定義主成分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分數</a:t>
            </a:r>
            <a:endParaRPr lang="en-US" altLang="zh-TW" sz="17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5.7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 利用主成分分數排列是很方便的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5.8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第</a:t>
            </a:r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1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主成分與第</a:t>
            </a:r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2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主成分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1950" indent="-3619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5.9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主成分的求法</a:t>
            </a:r>
            <a:r>
              <a:rPr lang="en-US" altLang="zh-TW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(2</a:t>
            </a:r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)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──</a:t>
            </a:r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/>
            </a:r>
            <a:b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</a:b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變異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數的最大化 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76250" indent="-4762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5.10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主成分分析受到單位的影響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76250" indent="-47625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5.11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主成分分析的其他話題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81000" indent="-381000"/>
            <a:r>
              <a:rPr lang="en-US" altLang="zh-TW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5.12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 </a:t>
            </a:r>
            <a:r>
              <a:rPr lang="zh-TW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主成分分析的</a:t>
            </a:r>
            <a:r>
              <a:rPr lang="zh-TW" altLang="en-US" sz="1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實踐</a:t>
            </a:r>
            <a:endParaRPr lang="en-US" altLang="zh-TW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89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48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5" Type="http://schemas.openxmlformats.org/officeDocument/2006/relationships/image" Target="../media/image159.png"/><Relationship Id="rId10" Type="http://schemas.openxmlformats.org/officeDocument/2006/relationships/image" Target="../media/image149.png"/><Relationship Id="rId4" Type="http://schemas.openxmlformats.org/officeDocument/2006/relationships/image" Target="../media/image157.png"/><Relationship Id="rId9" Type="http://schemas.openxmlformats.org/officeDocument/2006/relationships/image" Target="../media/image1150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7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png"/><Relationship Id="rId11" Type="http://schemas.openxmlformats.org/officeDocument/2006/relationships/image" Target="../media/image46.wmf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4.wmf"/><Relationship Id="rId9" Type="http://schemas.openxmlformats.org/officeDocument/2006/relationships/image" Target="../media/image45.wmf"/><Relationship Id="rId1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3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44.wmf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72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0.png"/><Relationship Id="rId5" Type="http://schemas.openxmlformats.org/officeDocument/2006/relationships/image" Target="../media/image44.wmf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98.wmf"/><Relationship Id="rId3" Type="http://schemas.openxmlformats.org/officeDocument/2006/relationships/image" Target="../media/image105.png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97.wmf"/><Relationship Id="rId5" Type="http://schemas.openxmlformats.org/officeDocument/2006/relationships/image" Target="../media/image9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96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CH5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主成分分析導讀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95736" y="2564904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5.1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主成分分析是綜合化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5.2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何謂主成分                     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5.3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主成分的求法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(1)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──資訊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損失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量的最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小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化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5.4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解釋主成分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5.5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貢獻率與累績貢獻率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5.6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定義主成分分數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21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5.1.1 </a:t>
            </a:r>
            <a:r>
              <a:rPr lang="zh-TW" altLang="en-US" dirty="0"/>
              <a:t>主成分分析事例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3074" name="Picture 2" descr="C:\Users\anfernee0301\Desktop\雲端\Google 雲端硬碟\新頁圖書\5103簡報圖表轉檔ok\5103--表\表5-1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5054676" cy="52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4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771800" y="2696143"/>
            <a:ext cx="5976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回到步驟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的畫面，因此按一下分數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(S)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時，變成如圖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5-25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所示。因此點選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因素儲存成變數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(S)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顯示因素分數係數矩陣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(D)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 ，然後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按           。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zh-TW" altLang="en-US" sz="2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452596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771800" y="2060848"/>
            <a:ext cx="5976664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                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49080"/>
            <a:ext cx="792088" cy="26403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4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build="p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09" y="1916832"/>
            <a:ext cx="5982077" cy="3600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424224" y="5692606"/>
            <a:ext cx="9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5-25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9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452596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699792" y="2307644"/>
            <a:ext cx="6048672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102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720615" y="2951171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回到步驟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的畫面，因此試按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轉軸法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(T)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時，變成如圖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5-26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所示。在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顯示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的地方按一下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因子負荷圖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(L)</a:t>
            </a:r>
            <a:r>
              <a:rPr lang="zh-TW" altLang="en-US" sz="2800" b="1" u="sng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b="1" u="sng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59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3977"/>
            <a:ext cx="5206828" cy="374526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86340" y="57239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5-26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26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452596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699792" y="2361537"/>
            <a:ext cx="6192688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6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825996" cy="33032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40" y="3501008"/>
            <a:ext cx="864096" cy="32958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699792" y="295094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按一下         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即回到圖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5-27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畫面，因此按          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5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05658"/>
            <a:ext cx="4968552" cy="368358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64088" y="56519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5-27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29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</a:t>
            </a:r>
            <a:r>
              <a:rPr lang="en-US" altLang="zh-TW" dirty="0" smtClean="0">
                <a:solidFill>
                  <a:schemeClr val="accent2"/>
                </a:solidFill>
              </a:rPr>
              <a:t>1】</a:t>
            </a:r>
            <a:endParaRPr lang="en-US" altLang="zh-TW" dirty="0">
              <a:solidFill>
                <a:schemeClr val="accent2"/>
              </a:solidFill>
            </a:endParaRPr>
          </a:p>
          <a:p>
            <a:pPr marL="361950"/>
            <a:r>
              <a:rPr lang="zh-TW" altLang="en-US" sz="3000" dirty="0"/>
              <a:t>因子分析</a:t>
            </a:r>
            <a:r>
              <a:rPr lang="zh-TW" altLang="en-US" sz="3000" dirty="0" smtClean="0"/>
              <a:t>：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32770" name="Picture 2" descr="C:\Users\Hsuan\Google 雲端硬碟\新頁圖書\5103簡報圖表轉檔ok\5103--表\表5-15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64953"/>
            <a:ext cx="5020940" cy="28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161415" y="5837202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萃取法：主成分分析</a:t>
            </a:r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7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</a:t>
            </a:r>
            <a:r>
              <a:rPr lang="en-US" altLang="zh-TW" dirty="0" smtClean="0">
                <a:solidFill>
                  <a:schemeClr val="accent2"/>
                </a:solidFill>
              </a:rPr>
              <a:t>1】</a:t>
            </a:r>
            <a:endParaRPr lang="en-US" altLang="zh-TW" dirty="0">
              <a:solidFill>
                <a:schemeClr val="accent2"/>
              </a:solidFill>
            </a:endParaRPr>
          </a:p>
          <a:p>
            <a:pPr marL="361950"/>
            <a:r>
              <a:rPr lang="zh-TW" altLang="en-US" sz="3000" dirty="0"/>
              <a:t>因子分析</a:t>
            </a:r>
            <a:r>
              <a:rPr lang="zh-TW" altLang="en-US" sz="3000" dirty="0" smtClean="0"/>
              <a:t>：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161415" y="5837202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萃取法：主成分分析</a:t>
            </a:r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794" name="Picture 2" descr="C:\Users\Hsuan\Google 雲端硬碟\新頁圖書\5103簡報圖表轉檔ok\5103--表\表5-16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60" y="2817861"/>
            <a:ext cx="6456140" cy="29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2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</a:t>
            </a:r>
            <a:r>
              <a:rPr lang="en-US" altLang="zh-TW" dirty="0" smtClean="0">
                <a:solidFill>
                  <a:schemeClr val="accent2"/>
                </a:solidFill>
              </a:rPr>
              <a:t>1】</a:t>
            </a:r>
            <a:endParaRPr lang="en-US" altLang="zh-TW" dirty="0">
              <a:solidFill>
                <a:schemeClr val="accent2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34818" name="Picture 2" descr="C:\Users\Hsuan\Google 雲端硬碟\新頁圖書\5103簡報圖表轉檔ok\5103--表\表5-17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9" y="2392518"/>
            <a:ext cx="6443192" cy="36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9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55776" y="1600200"/>
                <a:ext cx="6624736" cy="4525963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dirty="0" smtClean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輸出結果的判斷方法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1】</a:t>
                </a:r>
              </a:p>
              <a:p>
                <a:endParaRPr lang="en-US" altLang="zh-TW" sz="1800" dirty="0">
                  <a:solidFill>
                    <a:schemeClr val="accent2"/>
                  </a:solidFill>
                </a:endParaRPr>
              </a:p>
              <a:p>
                <a:pPr marL="342900" indent="-342900"/>
                <a:r>
                  <a:rPr lang="en-US" altLang="zh-TW" sz="2800" dirty="0"/>
                  <a:t>1.</a:t>
                </a:r>
                <a:r>
                  <a:rPr lang="zh-TW" altLang="en-US" sz="2800" dirty="0"/>
                  <a:t>雖然是因子分析，但此處當然是進行主成分分析。</a:t>
                </a:r>
                <a:endParaRPr lang="en-US" altLang="zh-TW" sz="28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TW" sz="2800" dirty="0">
                    <a:cs typeface="Microsoft New Tai Lue" pitchFamily="34" charset="0"/>
                  </a:rPr>
                  <a:t>2.</a:t>
                </a:r>
                <a:r>
                  <a:rPr lang="zh-TW" altLang="en-US" sz="2800" dirty="0">
                    <a:cs typeface="Microsoft New Tai Lue" pitchFamily="34" charset="0"/>
                  </a:rPr>
                  <a:t>外匯的地方</a:t>
                </a:r>
                <a:r>
                  <a:rPr lang="en-US" altLang="zh-TW" sz="2800" dirty="0">
                    <a:cs typeface="Microsoft New Tai Lue" pitchFamily="34" charset="0"/>
                  </a:rPr>
                  <a:t>…</a:t>
                </a:r>
                <a:r>
                  <a:rPr lang="zh-TW" altLang="en-US" sz="2800" dirty="0">
                    <a:cs typeface="Microsoft New Tai Lue" pitchFamily="34" charset="0"/>
                  </a:rPr>
                  <a:t>由</a:t>
                </a:r>
                <a:r>
                  <a:rPr lang="en-US" altLang="zh-TW" sz="2800" dirty="0">
                    <a:cs typeface="Microsoft New Tai Lue" pitchFamily="34" charset="0"/>
                    <a:sym typeface="Wingdings"/>
                  </a:rPr>
                  <a:t></a:t>
                </a:r>
                <a:r>
                  <a:rPr lang="zh-TW" altLang="en-US" sz="2800" dirty="0">
                    <a:cs typeface="Microsoft New Tai Lue" pitchFamily="34" charset="0"/>
                  </a:rPr>
                  <a:t>萃取後的共同性</a:t>
                </a:r>
                <a:endParaRPr lang="en-US" altLang="zh-TW" sz="2800" dirty="0">
                  <a:cs typeface="Microsoft New Tai Lue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>
                          <a:latin typeface="Cambria Math"/>
                          <a:ea typeface="標楷體" pitchFamily="65" charset="-120"/>
                          <a:cs typeface="Microsoft New Tai Lue" pitchFamily="34" charset="0"/>
                        </a:rPr>
                        <m:t>0.948=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800" i="1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  <m:t>0.931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  <a:ea typeface="標楷體" pitchFamily="65" charset="-120"/>
                          <a:cs typeface="Microsoft New Tai Lue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800" i="1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  <m:t>−0.284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cs typeface="Microsoft New Tai Lue" pitchFamily="34" charset="0"/>
                </a:endParaRPr>
              </a:p>
              <a:p>
                <a:pPr marL="361950">
                  <a:lnSpc>
                    <a:spcPct val="120000"/>
                  </a:lnSpc>
                  <a:spcBef>
                    <a:spcPts val="0"/>
                  </a:spcBef>
                  <a:tabLst>
                    <a:tab pos="361950" algn="l"/>
                  </a:tabLst>
                </a:pPr>
                <a:r>
                  <a:rPr lang="zh-TW" altLang="en-US" sz="2800" dirty="0">
                    <a:cs typeface="Microsoft New Tai Lue" pitchFamily="34" charset="0"/>
                  </a:rPr>
                  <a:t>貸款的地方</a:t>
                </a:r>
                <a:r>
                  <a:rPr lang="en-US" altLang="zh-TW" sz="2800" dirty="0">
                    <a:cs typeface="Microsoft New Tai Lue" pitchFamily="34" charset="0"/>
                  </a:rPr>
                  <a:t>…</a:t>
                </a:r>
                <a:r>
                  <a:rPr lang="zh-TW" altLang="en-US" sz="2800" dirty="0">
                    <a:cs typeface="Microsoft New Tai Lue" pitchFamily="34" charset="0"/>
                  </a:rPr>
                  <a:t>由</a:t>
                </a:r>
                <a:r>
                  <a:rPr lang="en-US" altLang="zh-TW" sz="2800" dirty="0">
                    <a:cs typeface="Microsoft New Tai Lue" pitchFamily="34" charset="0"/>
                    <a:sym typeface="Wingdings"/>
                  </a:rPr>
                  <a:t></a:t>
                </a:r>
                <a:r>
                  <a:rPr lang="zh-TW" altLang="en-US" sz="2800" dirty="0">
                    <a:cs typeface="Microsoft New Tai Lue" pitchFamily="34" charset="0"/>
                  </a:rPr>
                  <a:t>萃取後的共同性</a:t>
                </a:r>
                <a:endParaRPr lang="en-US" altLang="zh-TW" sz="2800" dirty="0">
                  <a:cs typeface="Microsoft New Tai Lue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dirty="0">
                          <a:latin typeface="Cambria Math"/>
                          <a:ea typeface="標楷體" pitchFamily="65" charset="-120"/>
                          <a:cs typeface="Microsoft New Tai Lue" pitchFamily="34" charset="0"/>
                        </a:rPr>
                        <m:t>0.678=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800" i="1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  <m:t>0.536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  <a:ea typeface="標楷體" pitchFamily="65" charset="-120"/>
                          <a:cs typeface="Microsoft New Tai Lue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800" i="1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>
                                  <a:latin typeface="Cambria Math"/>
                                  <a:ea typeface="標楷體" pitchFamily="65" charset="-120"/>
                                  <a:cs typeface="Microsoft New Tai Lue" pitchFamily="34" charset="0"/>
                                </a:rPr>
                                <m:t>0.624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標楷體" pitchFamily="65" charset="-120"/>
                              <a:cs typeface="Microsoft New Tai Lue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cs typeface="Microsoft New Tai Lue" pitchFamily="34" charset="0"/>
                </a:endParaRPr>
              </a:p>
              <a:p>
                <a:pPr marL="3619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>
                    <a:cs typeface="Microsoft New Tai Lue" pitchFamily="34" charset="0"/>
                  </a:rPr>
                  <a:t>主成分分析中初始的共同性均為</a:t>
                </a:r>
                <a:r>
                  <a:rPr lang="en-US" altLang="zh-TW" sz="2800" dirty="0">
                    <a:cs typeface="Microsoft New Tai Lue" pitchFamily="34" charset="0"/>
                  </a:rPr>
                  <a:t>1</a:t>
                </a:r>
                <a:r>
                  <a:rPr lang="zh-TW" altLang="en-US" sz="2800" dirty="0" smtClean="0">
                    <a:cs typeface="Microsoft New Tai Lue" pitchFamily="34" charset="0"/>
                  </a:rPr>
                  <a:t>。</a:t>
                </a:r>
                <a:endParaRPr lang="en-US" altLang="zh-TW" sz="2800" dirty="0">
                  <a:cs typeface="Microsoft New Tai Lue" pitchFamily="34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5776" y="1600200"/>
                <a:ext cx="6624736" cy="4525963"/>
              </a:xfrm>
              <a:blipFill rotWithShape="1">
                <a:blip r:embed="rId2"/>
                <a:stretch>
                  <a:fillRect l="-2300" t="-1752" b="-1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5.1.1 </a:t>
            </a:r>
            <a:r>
              <a:rPr lang="zh-TW" altLang="en-US" dirty="0"/>
              <a:t>主成分分析事例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>
              <a:tabLst>
                <a:tab pos="800100" algn="l"/>
              </a:tabLst>
            </a:pPr>
            <a:endParaRPr lang="en-US" altLang="zh-TW" dirty="0" smtClean="0"/>
          </a:p>
          <a:p>
            <a:pPr indent="800100" algn="just">
              <a:tabLst>
                <a:tab pos="800100" algn="l"/>
              </a:tabLst>
            </a:pPr>
            <a:r>
              <a:rPr lang="zh-TW" altLang="en-US" dirty="0" smtClean="0"/>
              <a:t>將</a:t>
            </a:r>
            <a:r>
              <a:rPr lang="zh-TW" altLang="en-US" dirty="0"/>
              <a:t>此兩個變數的綜合特性以如</a:t>
            </a:r>
            <a:r>
              <a:rPr lang="en-US" altLang="zh-TW" dirty="0"/>
              <a:t>(5.3)</a:t>
            </a:r>
            <a:r>
              <a:rPr lang="zh-TW" altLang="en-US" dirty="0"/>
              <a:t>式的一次式來表示，並將此一次式稱為「主成分」。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198029"/>
              </p:ext>
            </p:extLst>
          </p:nvPr>
        </p:nvGraphicFramePr>
        <p:xfrm>
          <a:off x="3275856" y="4005064"/>
          <a:ext cx="5099194" cy="64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3" imgW="1993035" imgH="266584" progId="Equation.DSMT4">
                  <p:embed/>
                </p:oleObj>
              </mc:Choice>
              <mc:Fallback>
                <p:oleObj name="Equation" r:id="rId3" imgW="1993035" imgH="266584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005064"/>
                        <a:ext cx="5099194" cy="647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4797152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(5.3)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2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輸出結果的判斷方法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‧1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en-US" altLang="zh-TW" sz="1800" dirty="0">
                  <a:solidFill>
                    <a:schemeClr val="accent2"/>
                  </a:solidFill>
                </a:endParaRPr>
              </a:p>
              <a:p>
                <a:pPr marL="323850" indent="-3238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TW" sz="2800" dirty="0">
                    <a:cs typeface="Microsoft New Tai Lue" pitchFamily="34" charset="0"/>
                  </a:rPr>
                  <a:t>3.</a:t>
                </a:r>
                <a:r>
                  <a:rPr lang="zh-TW" altLang="en-US" sz="2800" dirty="0">
                    <a:cs typeface="Microsoft New Tai Lue" pitchFamily="34" charset="0"/>
                  </a:rPr>
                  <a:t>試著將特徵值</a:t>
                </a:r>
                <a:r>
                  <a:rPr lang="en-US" altLang="zh-TW" sz="2800" dirty="0">
                    <a:cs typeface="Microsoft New Tai Lue" pitchFamily="34" charset="0"/>
                  </a:rPr>
                  <a:t>(=</a:t>
                </a:r>
                <a:r>
                  <a:rPr lang="zh-TW" altLang="en-US" sz="2800" dirty="0">
                    <a:cs typeface="Microsoft New Tai Lue" pitchFamily="34" charset="0"/>
                  </a:rPr>
                  <a:t>變異數</a:t>
                </a:r>
                <a:r>
                  <a:rPr lang="en-US" altLang="zh-TW" sz="2800" dirty="0">
                    <a:cs typeface="Microsoft New Tai Lue" pitchFamily="34" charset="0"/>
                  </a:rPr>
                  <a:t>)</a:t>
                </a:r>
                <a:r>
                  <a:rPr lang="zh-TW" altLang="en-US" sz="2800" dirty="0">
                    <a:cs typeface="Microsoft New Tai Lue" pitchFamily="34" charset="0"/>
                  </a:rPr>
                  <a:t>全部合計時，即為</a:t>
                </a:r>
                <a:endParaRPr lang="en-US" altLang="zh-TW" sz="2800" dirty="0">
                  <a:cs typeface="Microsoft New Tai Lue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>
                          <a:latin typeface="Cambria Math"/>
                          <a:ea typeface="標楷體" pitchFamily="65" charset="-120"/>
                          <a:cs typeface="Microsoft New Tai Lue" pitchFamily="34" charset="0"/>
                        </a:rPr>
                        <m:t>2.687+1.557+0.716+0.02093+0.01901=5</m:t>
                      </m:r>
                    </m:oMath>
                  </m:oMathPara>
                </a14:m>
                <a:endParaRPr lang="en-US" altLang="zh-TW" sz="2800" dirty="0">
                  <a:cs typeface="Microsoft New Tai Lue" pitchFamily="34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9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7630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此數值</a:t>
            </a:r>
            <a:r>
              <a:rPr lang="en-US" altLang="zh-TW" dirty="0"/>
              <a:t>5</a:t>
            </a:r>
            <a:r>
              <a:rPr lang="zh-TW" altLang="en-US" dirty="0"/>
              <a:t>與觀測變量的個數一致，而此事是基於各個變量最初只具有一個資訊量。</a:t>
            </a:r>
            <a:endParaRPr lang="en-US" altLang="zh-TW" dirty="0"/>
          </a:p>
          <a:p>
            <a:pPr indent="87630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dirty="0" smtClean="0"/>
              <a:t>接著</a:t>
            </a:r>
            <a:r>
              <a:rPr lang="zh-TW" altLang="en-US" dirty="0"/>
              <a:t>進行主成分分析之後，數值</a:t>
            </a:r>
            <a:r>
              <a:rPr lang="en-US" altLang="zh-TW" dirty="0"/>
              <a:t>5</a:t>
            </a:r>
            <a:r>
              <a:rPr lang="zh-TW" altLang="en-US" dirty="0"/>
              <a:t>的資訊量被分成從第</a:t>
            </a:r>
            <a:r>
              <a:rPr lang="en-US" altLang="zh-TW" dirty="0"/>
              <a:t>1</a:t>
            </a:r>
            <a:r>
              <a:rPr lang="zh-TW" altLang="en-US" dirty="0"/>
              <a:t>主成分到第</a:t>
            </a:r>
            <a:r>
              <a:rPr lang="en-US" altLang="zh-TW" dirty="0"/>
              <a:t>5</a:t>
            </a:r>
            <a:r>
              <a:rPr lang="zh-TW" altLang="en-US" dirty="0"/>
              <a:t>主成分，其中</a:t>
            </a:r>
            <a:endParaRPr lang="en-US" altLang="zh-TW" sz="40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19872" y="5229200"/>
                <a:ext cx="4896544" cy="1126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>
                    <a:latin typeface="微軟正黑體" pitchFamily="34" charset="-120"/>
                    <a:ea typeface="微軟正黑體" pitchFamily="34" charset="-120"/>
                  </a:rPr>
                  <a:t>第</a:t>
                </a:r>
                <a:r>
                  <a:rPr lang="en-US" altLang="zh-TW" sz="2800" dirty="0">
                    <a:latin typeface="微軟正黑體" pitchFamily="34" charset="-120"/>
                    <a:ea typeface="微軟正黑體" pitchFamily="34" charset="-120"/>
                  </a:rPr>
                  <a:t>1</a:t>
                </a:r>
                <a:r>
                  <a:rPr lang="zh-TW" altLang="en-US" sz="2800" dirty="0">
                    <a:latin typeface="微軟正黑體" pitchFamily="34" charset="-120"/>
                    <a:ea typeface="微軟正黑體" pitchFamily="34" charset="-120"/>
                  </a:rPr>
                  <a:t>主成分的資訊量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  <a:ea typeface="Cambria Math"/>
                      </a:rPr>
                      <m:t>=2.687</m:t>
                    </m:r>
                  </m:oMath>
                </a14:m>
                <a:endParaRPr lang="en-US" altLang="zh-TW" sz="28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indent="0"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>
                    <a:latin typeface="微軟正黑體" pitchFamily="34" charset="-120"/>
                    <a:ea typeface="微軟正黑體" pitchFamily="34" charset="-120"/>
                  </a:rPr>
                  <a:t>第</a:t>
                </a:r>
                <a:r>
                  <a:rPr lang="en-US" altLang="zh-TW" sz="2800" dirty="0">
                    <a:latin typeface="微軟正黑體" pitchFamily="34" charset="-120"/>
                    <a:ea typeface="微軟正黑體" pitchFamily="34" charset="-120"/>
                  </a:rPr>
                  <a:t>2</a:t>
                </a:r>
                <a:r>
                  <a:rPr lang="zh-TW" altLang="en-US" sz="2800" dirty="0">
                    <a:latin typeface="微軟正黑體" pitchFamily="34" charset="-120"/>
                    <a:ea typeface="微軟正黑體" pitchFamily="34" charset="-120"/>
                  </a:rPr>
                  <a:t>主成分的資訊量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  <a:ea typeface="Cambria Math"/>
                      </a:rPr>
                      <m:t>=1.557</m:t>
                    </m:r>
                  </m:oMath>
                </a14:m>
                <a:endParaRPr lang="en-US" altLang="zh-TW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229200"/>
                <a:ext cx="4896544" cy="1126462"/>
              </a:xfrm>
              <a:prstGeom prst="rect">
                <a:avLst/>
              </a:prstGeom>
              <a:blipFill rotWithShape="1">
                <a:blip r:embed="rId2"/>
                <a:stretch>
                  <a:fillRect t="-1622" b="-102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2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27784" y="1600200"/>
                <a:ext cx="6264696" cy="4525963"/>
              </a:xfrm>
            </p:spPr>
            <p:txBody>
              <a:bodyPr anchor="ctr">
                <a:normAutofit/>
              </a:bodyPr>
              <a:lstStyle/>
              <a:p>
                <a:pPr indent="8763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將資訊量集中在少數的因子即位主成分分析的目的，因此資訊量比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小的主成分即被忽略</a:t>
                </a:r>
                <a:r>
                  <a:rPr lang="zh-TW" altLang="en-US" dirty="0" smtClean="0"/>
                  <a:t>。此</a:t>
                </a:r>
                <a:r>
                  <a:rPr lang="zh-TW" altLang="en-US" dirty="0"/>
                  <a:t>資訊量改成百分比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(</m:t>
                    </m:r>
                    <m:r>
                      <a:rPr lang="en-US" altLang="zh-TW" i="1" dirty="0">
                        <a:latin typeface="Cambria Math"/>
                      </a:rPr>
                      <m:t>=</m:t>
                    </m:r>
                    <m:r>
                      <a:rPr lang="zh-TW" altLang="en-US" i="1" dirty="0">
                        <a:latin typeface="Cambria Math"/>
                      </a:rPr>
                      <m:t>變異數的</m:t>
                    </m:r>
                    <m:r>
                      <a:rPr lang="en-US" altLang="zh-TW" i="1" dirty="0">
                        <a:latin typeface="Cambria Math"/>
                      </a:rPr>
                      <m:t>%)</m:t>
                    </m:r>
                  </m:oMath>
                </a14:m>
                <a:r>
                  <a:rPr lang="zh-TW" altLang="en-US" dirty="0"/>
                  <a:t>時，</a:t>
                </a:r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>
                          <a:latin typeface="Cambria Math"/>
                        </a:rPr>
                        <m:t>55.737=</m:t>
                      </m:r>
                      <m:f>
                        <m:f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2400">
                              <a:latin typeface="Cambria Math"/>
                            </a:rPr>
                            <m:t>2.687</m:t>
                          </m:r>
                        </m:num>
                        <m:den>
                          <m:r>
                            <a:rPr lang="en-US" altLang="zh-TW" sz="240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sz="2400">
                          <a:latin typeface="Cambria Math"/>
                        </a:rPr>
                        <m:t>×100</m:t>
                      </m:r>
                      <m:r>
                        <a:rPr lang="zh-TW" altLang="en-US" sz="2400">
                          <a:latin typeface="Cambria Math"/>
                        </a:rPr>
                        <m:t>，</m:t>
                      </m:r>
                      <m:r>
                        <a:rPr lang="en-US" altLang="zh-TW" sz="2400">
                          <a:latin typeface="Cambria Math"/>
                        </a:rPr>
                        <m:t>31.146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27784" y="1600200"/>
                <a:ext cx="6264696" cy="4525963"/>
              </a:xfrm>
              <a:blipFill rotWithShape="1">
                <a:blip r:embed="rId2"/>
                <a:stretch>
                  <a:fillRect l="-2432" r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427984" y="5731665"/>
                <a:ext cx="244827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>
                          <a:latin typeface="Cambria Math"/>
                          <a:ea typeface="微軟正黑體" pitchFamily="34" charset="-12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/>
                              <a:ea typeface="微軟正黑體" pitchFamily="34" charset="-120"/>
                            </a:rPr>
                          </m:ctrlPr>
                        </m:fPr>
                        <m:num>
                          <m:r>
                            <a:rPr lang="en-US" altLang="zh-TW" sz="2400">
                              <a:latin typeface="Cambria Math"/>
                              <a:ea typeface="微軟正黑體" pitchFamily="34" charset="-120"/>
                            </a:rPr>
                            <m:t>1.557</m:t>
                          </m:r>
                        </m:num>
                        <m:den>
                          <m:r>
                            <a:rPr lang="en-US" altLang="zh-TW" sz="2400">
                              <a:latin typeface="Cambria Math"/>
                              <a:ea typeface="微軟正黑體" pitchFamily="34" charset="-120"/>
                            </a:rPr>
                            <m:t>5</m:t>
                          </m:r>
                        </m:den>
                      </m:f>
                      <m:r>
                        <a:rPr lang="en-US" altLang="zh-TW" sz="2400">
                          <a:latin typeface="Cambria Math"/>
                          <a:ea typeface="微軟正黑體" pitchFamily="34" charset="-120"/>
                        </a:rPr>
                        <m:t>×100</m:t>
                      </m:r>
                    </m:oMath>
                  </m:oMathPara>
                </a14:m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5731665"/>
                <a:ext cx="2448272" cy="7936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0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92500"/>
              </a:bodyPr>
              <a:lstStyle/>
              <a:p>
                <a:pPr indent="762000" algn="just"/>
                <a:r>
                  <a:rPr lang="zh-TW" altLang="en-US" dirty="0"/>
                  <a:t>第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主成分與第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主成分的資訊量合計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(=</m:t>
                    </m:r>
                    <m:r>
                      <a:rPr lang="zh-TW" altLang="en-US" i="1" dirty="0">
                        <a:latin typeface="Cambria Math"/>
                      </a:rPr>
                      <m:t>累積的</m:t>
                    </m:r>
                    <m:r>
                      <a:rPr lang="en-US" altLang="zh-TW" i="1" dirty="0">
                        <a:latin typeface="Cambria Math"/>
                      </a:rPr>
                      <m:t>%)</m:t>
                    </m:r>
                  </m:oMath>
                </a14:m>
                <a:r>
                  <a:rPr lang="zh-TW" altLang="en-US" dirty="0"/>
                  <a:t>是</a:t>
                </a:r>
                <a:r>
                  <a:rPr lang="en-US" altLang="zh-TW" dirty="0"/>
                  <a:t>84.882%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335" r="-22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6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‧2】</a:t>
            </a:r>
            <a:endParaRPr lang="zh-TW" altLang="en-US" dirty="0">
              <a:solidFill>
                <a:schemeClr val="accent2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211960" y="6021288"/>
            <a:ext cx="3554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萃取方法：主成分分析。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57300">
              <a:lnSpc>
                <a:spcPct val="120000"/>
              </a:lnSpc>
              <a:spcBef>
                <a:spcPts val="0"/>
              </a:spcBef>
            </a:pPr>
            <a:r>
              <a:rPr lang="en-US" altLang="zh-TW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(a)</a:t>
            </a: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萃取了兩個</a:t>
            </a:r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成分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842" name="Picture 2" descr="C:\Users\Hsuan\Google 雲端硬碟\新頁圖書\5103簡報圖表轉檔ok\5103--表\表5-18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37" y="2100479"/>
            <a:ext cx="6428687" cy="39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3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‧2】</a:t>
            </a:r>
            <a:endParaRPr lang="zh-TW" altLang="en-US" dirty="0">
              <a:solidFill>
                <a:schemeClr val="accent2"/>
              </a:solidFill>
            </a:endParaRPr>
          </a:p>
          <a:p>
            <a:pPr marL="361950"/>
            <a:r>
              <a:rPr lang="zh-TW" altLang="en-US" sz="3000" dirty="0"/>
              <a:t>成分</a:t>
            </a:r>
            <a:r>
              <a:rPr lang="zh-TW" altLang="en-US" sz="3000" dirty="0" smtClean="0"/>
              <a:t>圖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24944"/>
            <a:ext cx="4320480" cy="312034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89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‧2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36866" name="Picture 2" descr="C:\Users\Hsuan\Google 雲端硬碟\新頁圖書\5103簡報圖表轉檔ok\5103--表\表5-19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99507"/>
            <a:ext cx="6413426" cy="38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211960" y="6021288"/>
            <a:ext cx="3005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萃取方法：主成分分析。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84288">
              <a:lnSpc>
                <a:spcPct val="120000"/>
              </a:lnSpc>
              <a:spcBef>
                <a:spcPts val="0"/>
              </a:spcBef>
            </a:pPr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成分分數。</a:t>
            </a:r>
            <a:endParaRPr lang="en-US" altLang="zh-TW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8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340768"/>
                <a:ext cx="6264696" cy="5112568"/>
              </a:xfrm>
            </p:spPr>
            <p:txBody>
              <a:bodyPr anchor="ctr"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輸出結果的判讀方法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‧2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zh-TW" altLang="en-US" sz="1800" dirty="0">
                  <a:solidFill>
                    <a:schemeClr val="accent2"/>
                  </a:solidFill>
                </a:endParaRPr>
              </a:p>
              <a:p>
                <a:pPr marL="800100" indent="-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TW" sz="2800" dirty="0"/>
                  <a:t>4.</a:t>
                </a:r>
                <a:r>
                  <a:rPr lang="zh-TW" altLang="en-US" sz="2800" dirty="0"/>
                  <a:t>此處是主成分分析的主題。</a:t>
                </a:r>
                <a:endParaRPr lang="en-US" altLang="zh-TW" sz="2800" dirty="0"/>
              </a:p>
              <a:p>
                <a:pPr marL="800100" indent="-571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第</a:t>
                </a:r>
                <a:r>
                  <a:rPr lang="en-US" altLang="zh-TW" sz="2800" dirty="0"/>
                  <a:t>1</a:t>
                </a:r>
                <a:r>
                  <a:rPr lang="zh-TW" altLang="en-US" sz="2800" dirty="0"/>
                  <a:t>主成分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  <a:ea typeface="Cambria Math"/>
                      </a:rPr>
                      <m:t>=−0.188×</m:t>
                    </m:r>
                    <m:borderBox>
                      <m:borderBoxPr>
                        <m:ctrlPr>
                          <a:rPr lang="en-US" altLang="zh-TW" sz="2800" i="1">
                            <a:latin typeface="Cambria Math"/>
                            <a:ea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  <a:ea typeface="Cambria Math"/>
                          </a:rPr>
                          <m:t>股票</m:t>
                        </m:r>
                      </m:e>
                    </m:borderBox>
                    <m:r>
                      <a:rPr lang="en-US" altLang="zh-TW" sz="2800" i="1">
                        <a:latin typeface="Cambria Math"/>
                        <a:ea typeface="Cambria Math"/>
                      </a:rPr>
                      <m:t>−0.842×</m:t>
                    </m:r>
                    <m:borderBox>
                      <m:borderBoxPr>
                        <m:ctrlPr>
                          <a:rPr lang="en-US" altLang="zh-TW" sz="2800" i="1">
                            <a:latin typeface="Cambria Math"/>
                            <a:ea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  <a:ea typeface="Cambria Math"/>
                          </a:rPr>
                          <m:t>公司債</m:t>
                        </m:r>
                      </m:e>
                    </m:borderBox>
                    <m:r>
                      <a:rPr lang="en-US" altLang="zh-TW" sz="2800" i="1">
                        <a:latin typeface="Cambria Math"/>
                        <a:ea typeface="Cambria Math"/>
                      </a:rPr>
                      <m:t>+0.877×</m:t>
                    </m:r>
                    <m:borderBox>
                      <m:borderBoxPr>
                        <m:ctrlPr>
                          <a:rPr lang="en-US" altLang="zh-TW" sz="2800" i="1">
                            <a:latin typeface="Cambria Math"/>
                            <a:ea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  <a:ea typeface="Cambria Math"/>
                          </a:rPr>
                          <m:t>外國證劵</m:t>
                        </m:r>
                      </m:e>
                    </m:borderBox>
                    <m:r>
                      <a:rPr lang="en-US" altLang="zh-TW" sz="2800" i="1">
                        <a:latin typeface="Cambria Math"/>
                        <a:ea typeface="Cambria Math"/>
                      </a:rPr>
                      <m:t>+0.536×</m:t>
                    </m:r>
                    <m:borderBox>
                      <m:borderBoxPr>
                        <m:ctrlPr>
                          <a:rPr lang="en-US" altLang="zh-TW" sz="2800" i="1">
                            <a:latin typeface="Cambria Math"/>
                            <a:ea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  <a:ea typeface="Cambria Math"/>
                          </a:rPr>
                          <m:t>貸款</m:t>
                        </m:r>
                      </m:e>
                    </m:borderBox>
                    <m:r>
                      <a:rPr lang="en-US" altLang="zh-TW" sz="2800" i="1">
                        <a:latin typeface="Cambria Math"/>
                        <a:ea typeface="Cambria Math"/>
                      </a:rPr>
                      <m:t>+0.931×</m:t>
                    </m:r>
                    <m:borderBox>
                      <m:borderBoxPr>
                        <m:ctrlPr>
                          <a:rPr lang="en-US" altLang="zh-TW" sz="2800" i="1">
                            <a:latin typeface="Cambria Math"/>
                            <a:ea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  <a:ea typeface="Cambria Math"/>
                          </a:rPr>
                          <m:t>外匯</m:t>
                        </m:r>
                      </m:e>
                    </m:borderBox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340768"/>
                <a:ext cx="6264696" cy="5112568"/>
              </a:xfrm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8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048672" cy="4525963"/>
          </a:xfrm>
        </p:spPr>
        <p:txBody>
          <a:bodyPr anchor="ctr">
            <a:normAutofit fontScale="92500" lnSpcReduction="20000"/>
          </a:bodyPr>
          <a:lstStyle/>
          <a:p>
            <a:pPr algn="just"/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dirty="0">
                <a:solidFill>
                  <a:schemeClr val="accent2"/>
                </a:solidFill>
              </a:rPr>
              <a:t>‧2】</a:t>
            </a:r>
            <a:endParaRPr lang="zh-TW" altLang="en-US" dirty="0">
              <a:solidFill>
                <a:schemeClr val="accent2"/>
              </a:solidFill>
            </a:endParaRPr>
          </a:p>
          <a:p>
            <a:pPr marL="361950" indent="781050" algn="just">
              <a:lnSpc>
                <a:spcPct val="120000"/>
              </a:lnSpc>
            </a:pPr>
            <a:r>
              <a:rPr lang="zh-TW" altLang="en-US" dirty="0">
                <a:cs typeface="Microsoft New Tai Lue" pitchFamily="34" charset="0"/>
              </a:rPr>
              <a:t>因此，注意此係數的大小及正負，一面解讀第</a:t>
            </a:r>
            <a:r>
              <a:rPr lang="en-US" altLang="zh-TW" dirty="0">
                <a:cs typeface="Microsoft New Tai Lue" pitchFamily="34" charset="0"/>
              </a:rPr>
              <a:t>1</a:t>
            </a:r>
            <a:r>
              <a:rPr lang="zh-TW" altLang="en-US" dirty="0">
                <a:cs typeface="Microsoft New Tai Lue" pitchFamily="34" charset="0"/>
              </a:rPr>
              <a:t>主成分的意義。</a:t>
            </a:r>
            <a:endParaRPr lang="en-US" altLang="zh-TW" dirty="0">
              <a:cs typeface="Microsoft New Tai Lue" pitchFamily="34" charset="0"/>
            </a:endParaRPr>
          </a:p>
          <a:p>
            <a:pPr marL="361950" indent="781050" algn="just">
              <a:lnSpc>
                <a:spcPct val="120000"/>
              </a:lnSpc>
            </a:pPr>
            <a:r>
              <a:rPr lang="zh-TW" altLang="en-US" dirty="0" smtClean="0">
                <a:cs typeface="Microsoft New Tai Lue" pitchFamily="34" charset="0"/>
              </a:rPr>
              <a:t>依據</a:t>
            </a:r>
            <a:r>
              <a:rPr lang="zh-TW" altLang="en-US" dirty="0">
                <a:cs typeface="Microsoft New Tai Lue" pitchFamily="34" charset="0"/>
              </a:rPr>
              <a:t>金融、證劵的專家</a:t>
            </a:r>
            <a:r>
              <a:rPr lang="en-US" altLang="zh-TW" dirty="0">
                <a:cs typeface="Microsoft New Tai Lue" pitchFamily="34" charset="0"/>
              </a:rPr>
              <a:t>W</a:t>
            </a:r>
            <a:r>
              <a:rPr lang="zh-TW" altLang="en-US" dirty="0">
                <a:cs typeface="Microsoft New Tai Lue" pitchFamily="34" charset="0"/>
              </a:rPr>
              <a:t>氏的看法，第</a:t>
            </a:r>
            <a:r>
              <a:rPr lang="en-US" altLang="zh-TW" dirty="0">
                <a:cs typeface="Microsoft New Tai Lue" pitchFamily="34" charset="0"/>
              </a:rPr>
              <a:t>1</a:t>
            </a:r>
            <a:r>
              <a:rPr lang="zh-TW" altLang="en-US" dirty="0">
                <a:cs typeface="Microsoft New Tai Lue" pitchFamily="34" charset="0"/>
              </a:rPr>
              <a:t>主成分是「生命保險公司的體力」，第</a:t>
            </a:r>
            <a:r>
              <a:rPr lang="en-US" altLang="zh-TW" dirty="0">
                <a:cs typeface="Microsoft New Tai Lue" pitchFamily="34" charset="0"/>
              </a:rPr>
              <a:t>2</a:t>
            </a:r>
            <a:r>
              <a:rPr lang="zh-TW" altLang="en-US" dirty="0">
                <a:cs typeface="Microsoft New Tai Lue" pitchFamily="34" charset="0"/>
              </a:rPr>
              <a:t>主成分是「企業支配度」但此值並非特徵向量，注意它是因子負荷</a:t>
            </a:r>
            <a:r>
              <a:rPr lang="en-US" altLang="zh-TW" dirty="0">
                <a:cs typeface="Microsoft New Tai Lue" pitchFamily="34" charset="0"/>
              </a:rPr>
              <a:t>(</a:t>
            </a:r>
            <a:r>
              <a:rPr lang="zh-TW" altLang="en-US" dirty="0">
                <a:cs typeface="Microsoft New Tai Lue" pitchFamily="34" charset="0"/>
              </a:rPr>
              <a:t>量</a:t>
            </a:r>
            <a:r>
              <a:rPr lang="en-US" altLang="zh-TW" dirty="0">
                <a:cs typeface="Microsoft New Tai Lue" pitchFamily="34" charset="0"/>
              </a:rPr>
              <a:t>)</a:t>
            </a:r>
            <a:r>
              <a:rPr lang="zh-TW" altLang="en-US" dirty="0" smtClean="0">
                <a:cs typeface="Microsoft New Tai Lue" pitchFamily="34" charset="0"/>
              </a:rPr>
              <a:t>。</a:t>
            </a:r>
            <a:endParaRPr lang="en-US" altLang="zh-TW" dirty="0">
              <a:cs typeface="Microsoft New Tai Lue" pitchFamily="34" charset="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86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輸出結果的判讀方法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‧2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zh-TW" altLang="en-US" sz="1800" dirty="0">
                  <a:solidFill>
                    <a:schemeClr val="accent2"/>
                  </a:solidFill>
                </a:endParaRPr>
              </a:p>
              <a:p>
                <a:pPr marL="742950" indent="-361950" algn="just">
                  <a:lnSpc>
                    <a:spcPct val="120000"/>
                  </a:lnSpc>
                </a:pPr>
                <a:r>
                  <a:rPr lang="en-US" altLang="zh-TW" sz="2800" dirty="0">
                    <a:cs typeface="Microsoft New Tai Lue" pitchFamily="34" charset="0"/>
                  </a:rPr>
                  <a:t>5.</a:t>
                </a:r>
                <a:r>
                  <a:rPr lang="zh-TW" altLang="en-US" sz="2800" dirty="0">
                    <a:cs typeface="Microsoft New Tai Lue" pitchFamily="34" charset="0"/>
                  </a:rPr>
                  <a:t>將</a:t>
                </a:r>
                <a:r>
                  <a:rPr lang="zh-TW" altLang="en-US" sz="2800" dirty="0">
                    <a:cs typeface="Microsoft New Tai Lue" pitchFamily="34" charset="0"/>
                    <a:sym typeface="Wingdings"/>
                  </a:rPr>
                  <a:t></a:t>
                </a:r>
                <a:r>
                  <a:rPr lang="zh-TW" altLang="en-US" sz="2800" dirty="0">
                    <a:cs typeface="Microsoft New Tai Lue" pitchFamily="34" charset="0"/>
                  </a:rPr>
                  <a:t>之值看成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800" i="1">
                            <a:latin typeface="Cambria Math"/>
                            <a:ea typeface="標楷體" pitchFamily="65" charset="-120"/>
                            <a:cs typeface="Microsoft New Tai Lue" pitchFamily="34" charset="0"/>
                          </a:rPr>
                        </m:ctrlPr>
                      </m:dPr>
                      <m:e>
                        <m:r>
                          <a:rPr lang="en-US" altLang="zh-TW" sz="2800">
                            <a:latin typeface="Cambria Math"/>
                            <a:ea typeface="標楷體" pitchFamily="65" charset="-120"/>
                            <a:cs typeface="Microsoft New Tai Lue" pitchFamily="34" charset="0"/>
                          </a:rPr>
                          <m:t>𝑥</m:t>
                        </m:r>
                        <m:r>
                          <a:rPr lang="en-US" altLang="zh-TW" sz="2800">
                            <a:latin typeface="Cambria Math"/>
                            <a:ea typeface="標楷體" pitchFamily="65" charset="-120"/>
                            <a:cs typeface="Microsoft New Tai Lue" pitchFamily="34" charset="0"/>
                          </a:rPr>
                          <m:t>,</m:t>
                        </m:r>
                        <m:r>
                          <a:rPr lang="en-US" altLang="zh-TW" sz="2800">
                            <a:latin typeface="Cambria Math"/>
                            <a:ea typeface="標楷體" pitchFamily="65" charset="-120"/>
                            <a:cs typeface="Microsoft New Tai Lue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sz="2800" dirty="0">
                    <a:cs typeface="Microsoft New Tai Lue" pitchFamily="34" charset="0"/>
                  </a:rPr>
                  <a:t>的坐標</a:t>
                </a:r>
                <a:r>
                  <a:rPr lang="zh-TW" altLang="en-US" sz="2800" dirty="0" smtClean="0">
                    <a:cs typeface="Microsoft New Tai Lue" pitchFamily="34" charset="0"/>
                  </a:rPr>
                  <a:t>，圖示</a:t>
                </a:r>
                <a:r>
                  <a:rPr lang="zh-TW" altLang="en-US" sz="2800" dirty="0">
                    <a:cs typeface="Microsoft New Tai Lue" pitchFamily="34" charset="0"/>
                  </a:rPr>
                  <a:t>在平面上。</a:t>
                </a:r>
                <a:endParaRPr lang="en-US" altLang="zh-TW" sz="2800" dirty="0">
                  <a:cs typeface="Microsoft New Tai Lue" pitchFamily="34" charset="0"/>
                </a:endParaRPr>
              </a:p>
              <a:p>
                <a:pPr marL="742950">
                  <a:lnSpc>
                    <a:spcPct val="120000"/>
                  </a:lnSpc>
                </a:pPr>
                <a:r>
                  <a:rPr lang="zh-TW" altLang="en-US" sz="2800" dirty="0">
                    <a:cs typeface="Microsoft New Tai Lue" pitchFamily="34" charset="0"/>
                  </a:rPr>
                  <a:t>由圖可在視覺上解讀觀測變量的關係</a:t>
                </a:r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8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5.1.1 </a:t>
            </a:r>
            <a:r>
              <a:rPr lang="zh-TW" altLang="en-US" dirty="0"/>
              <a:t>主成分分析事例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76300" algn="just"/>
                <a:r>
                  <a:rPr lang="zh-TW" altLang="en-US" dirty="0" smtClean="0"/>
                  <a:t>但此</a:t>
                </a:r>
                <a:r>
                  <a:rPr lang="zh-TW" altLang="en-US" dirty="0"/>
                  <a:t>主成分的係數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要如何決定？</a:t>
                </a:r>
                <a:endParaRPr lang="en-US" altLang="zh-TW" dirty="0"/>
              </a:p>
              <a:p>
                <a:pPr indent="876300" algn="just"/>
                <a:r>
                  <a:rPr lang="zh-TW" altLang="en-US" dirty="0" smtClean="0"/>
                  <a:t>決定</a:t>
                </a:r>
                <a:r>
                  <a:rPr lang="zh-TW" altLang="en-US" dirty="0"/>
                  <a:t>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時，資訊的損失之想法甚為重要，但究竟「綜合的特性以一次式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來表示」意謂什麼呢？</a:t>
                </a:r>
                <a:endParaRPr lang="en-US" altLang="zh-TW" dirty="0"/>
              </a:p>
              <a:p>
                <a:pPr indent="876300" algn="just"/>
                <a:r>
                  <a:rPr lang="zh-TW" altLang="en-US" dirty="0" smtClean="0"/>
                  <a:t>首先</a:t>
                </a:r>
                <a:r>
                  <a:rPr lang="zh-TW" altLang="en-US" dirty="0"/>
                  <a:t>以視覺圖形來掌握吧</a:t>
                </a:r>
                <a:r>
                  <a:rPr lang="zh-TW" altLang="en-US" dirty="0" smtClean="0"/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輸出結果的判讀方法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‧2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zh-TW" altLang="en-US" sz="1800" dirty="0">
                  <a:solidFill>
                    <a:schemeClr val="accent2"/>
                  </a:solidFill>
                </a:endParaRPr>
              </a:p>
              <a:p>
                <a:pPr marL="704850" indent="-304800"/>
                <a:r>
                  <a:rPr lang="en-US" altLang="zh-TW" sz="2800" dirty="0"/>
                  <a:t>6.</a:t>
                </a:r>
                <a:r>
                  <a:rPr lang="zh-TW" altLang="en-US" sz="2800" dirty="0"/>
                  <a:t>因此</a:t>
                </a:r>
                <a:r>
                  <a:rPr lang="zh-TW" altLang="en-US" sz="2800" dirty="0">
                    <a:sym typeface="Wingdings"/>
                  </a:rPr>
                  <a:t></a:t>
                </a:r>
                <a:r>
                  <a:rPr lang="zh-TW" altLang="en-US" sz="2800" dirty="0"/>
                  <a:t>之值是</a:t>
                </a:r>
                <a:r>
                  <a:rPr lang="en-US" altLang="zh-TW" sz="2800" dirty="0">
                    <a:sym typeface="Wingdings"/>
                  </a:rPr>
                  <a:t></a:t>
                </a:r>
                <a:r>
                  <a:rPr lang="zh-TW" altLang="en-US" sz="2800" dirty="0"/>
                  <a:t>之值的常數值</a:t>
                </a:r>
                <a14:m>
                  <m:oMath xmlns:m="http://schemas.openxmlformats.org/officeDocument/2006/math">
                    <m:r>
                      <a:rPr lang="en-US" altLang="zh-TW" sz="2800" dirty="0">
                        <a:latin typeface="Cambria Math"/>
                      </a:rPr>
                      <m:t>(=2.68</m:t>
                    </m:r>
                    <m:r>
                      <a:rPr lang="zh-TW" altLang="en-US" sz="2800" dirty="0">
                        <a:latin typeface="Cambria Math"/>
                      </a:rPr>
                      <m:t>倍</m:t>
                    </m:r>
                    <m:r>
                      <a:rPr lang="en-US" altLang="zh-TW" sz="2800" dirty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283968" y="3629784"/>
                <a:ext cx="331533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600" i="1" smtClean="0">
                          <a:latin typeface="Cambria Math"/>
                        </a:rPr>
                        <m:t>0</m:t>
                      </m:r>
                      <m:r>
                        <a:rPr lang="en-US" altLang="zh-TW" sz="2600" b="0" i="1" smtClean="0">
                          <a:latin typeface="Cambria Math"/>
                        </a:rPr>
                        <m:t>.931=2.68</m:t>
                      </m:r>
                      <m:r>
                        <a:rPr lang="en-US" altLang="zh-TW" sz="2600" b="0" i="1" smtClean="0">
                          <a:latin typeface="Cambria Math"/>
                          <a:ea typeface="Cambria Math"/>
                        </a:rPr>
                        <m:t>×0.347</m:t>
                      </m:r>
                    </m:oMath>
                  </m:oMathPara>
                </a14:m>
                <a:endParaRPr lang="zh-TW" altLang="en-US" sz="26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629784"/>
                <a:ext cx="3315330" cy="4924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283968" y="4071124"/>
                <a:ext cx="331533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600" i="1" smtClean="0">
                          <a:latin typeface="Cambria Math"/>
                        </a:rPr>
                        <m:t>0</m:t>
                      </m:r>
                      <m:r>
                        <a:rPr lang="en-US" altLang="zh-TW" sz="2600" b="0" i="1" smtClean="0">
                          <a:latin typeface="Cambria Math"/>
                        </a:rPr>
                        <m:t>.887=2.68</m:t>
                      </m:r>
                      <m:r>
                        <a:rPr lang="en-US" altLang="zh-TW" sz="2600" b="0" i="1" smtClean="0">
                          <a:latin typeface="Cambria Math"/>
                          <a:ea typeface="Cambria Math"/>
                        </a:rPr>
                        <m:t>×0.330</m:t>
                      </m:r>
                    </m:oMath>
                  </m:oMathPara>
                </a14:m>
                <a:endParaRPr lang="zh-TW" altLang="en-US" sz="26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071124"/>
                <a:ext cx="3315330" cy="4924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139952" y="4448524"/>
                <a:ext cx="3644716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600" i="1" dirty="0" smtClean="0">
                    <a:latin typeface="Cambria Math"/>
                  </a:rPr>
                  <a:t>        </a:t>
                </a:r>
                <a14:m>
                  <m:oMath xmlns:m="http://schemas.openxmlformats.org/officeDocument/2006/math">
                    <m:r>
                      <a:rPr lang="zh-TW" altLang="en-US" sz="2600" i="1">
                        <a:latin typeface="Cambria Math"/>
                      </a:rPr>
                      <m:t>⋮</m:t>
                    </m:r>
                  </m:oMath>
                </a14:m>
                <a:endParaRPr lang="zh-TW" alt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600" i="1" smtClean="0">
                          <a:latin typeface="Cambria Math"/>
                        </a:rPr>
                        <m:t>0</m:t>
                      </m:r>
                      <m:r>
                        <a:rPr lang="en-US" altLang="zh-TW" sz="2600" b="0" i="1" smtClean="0">
                          <a:latin typeface="Cambria Math"/>
                        </a:rPr>
                        <m:t>.536=2.68</m:t>
                      </m:r>
                      <m:r>
                        <a:rPr lang="en-US" altLang="zh-TW" sz="2600" b="0" i="1" smtClean="0">
                          <a:latin typeface="Cambria Math"/>
                          <a:ea typeface="Cambria Math"/>
                        </a:rPr>
                        <m:t>×0.200</m:t>
                      </m:r>
                    </m:oMath>
                  </m:oMathPara>
                </a14:m>
                <a:endParaRPr lang="zh-TW" altLang="en-US" sz="2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448524"/>
                <a:ext cx="3644716" cy="8925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群組 8"/>
          <p:cNvGrpSpPr/>
          <p:nvPr/>
        </p:nvGrpSpPr>
        <p:grpSpPr>
          <a:xfrm>
            <a:off x="4644008" y="5429984"/>
            <a:ext cx="423514" cy="591304"/>
            <a:chOff x="1331640" y="4482468"/>
            <a:chExt cx="423514" cy="591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/>
                <p:cNvSpPr txBox="1"/>
                <p:nvPr/>
              </p:nvSpPr>
              <p:spPr>
                <a:xfrm>
                  <a:off x="1331640" y="4482468"/>
                  <a:ext cx="42351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600" i="1" smtClean="0">
                            <a:latin typeface="Cambria Math"/>
                          </a:rPr>
                          <m:t>↑</m:t>
                        </m:r>
                      </m:oMath>
                    </m:oMathPara>
                  </a14:m>
                  <a:endParaRPr lang="zh-TW" altLang="en-US" sz="2600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mc:Choice>
          <mc:Fallback xmlns="">
            <p:sp>
              <p:nvSpPr>
                <p:cNvPr id="10" name="文字方塊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4482468"/>
                  <a:ext cx="423514" cy="49244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359" y="4838353"/>
              <a:ext cx="286321" cy="235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6382465" y="5429984"/>
            <a:ext cx="415498" cy="589290"/>
            <a:chOff x="3070097" y="4482468"/>
            <a:chExt cx="415498" cy="5892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字方塊 12"/>
                <p:cNvSpPr txBox="1"/>
                <p:nvPr/>
              </p:nvSpPr>
              <p:spPr>
                <a:xfrm>
                  <a:off x="3070097" y="4482468"/>
                  <a:ext cx="415498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600" i="1" smtClean="0">
                            <a:latin typeface="Cambria Math"/>
                          </a:rPr>
                          <m:t>↑</m:t>
                        </m:r>
                      </m:oMath>
                    </m:oMathPara>
                  </a14:m>
                  <a:endParaRPr lang="zh-TW" altLang="en-US" sz="2600" dirty="0"/>
                </a:p>
              </p:txBody>
            </p:sp>
          </mc:Choice>
          <mc:Fallback xmlns="">
            <p:sp>
              <p:nvSpPr>
                <p:cNvPr id="11" name="文字方塊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0097" y="4482468"/>
                  <a:ext cx="349775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4851800"/>
              <a:ext cx="244397" cy="21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9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340768"/>
            <a:ext cx="6264696" cy="4525963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dirty="0">
                <a:solidFill>
                  <a:schemeClr val="accent2"/>
                </a:solidFill>
              </a:rPr>
              <a:t>‧2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  <a:p>
            <a:endParaRPr lang="zh-TW" altLang="en-US" sz="1000" dirty="0">
              <a:solidFill>
                <a:schemeClr val="accent2"/>
              </a:solidFill>
            </a:endParaRPr>
          </a:p>
          <a:p>
            <a:pPr marL="381000">
              <a:lnSpc>
                <a:spcPct val="120000"/>
              </a:lnSpc>
              <a:spcBef>
                <a:spcPts val="0"/>
              </a:spcBef>
            </a:pPr>
            <a:r>
              <a:rPr lang="zh-TW" altLang="en-US" sz="3000" dirty="0"/>
              <a:t>命名的方法有特徵向量的棒狀圖分析及點圖分析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381000">
              <a:lnSpc>
                <a:spcPct val="120000"/>
              </a:lnSpc>
              <a:spcBef>
                <a:spcPts val="0"/>
              </a:spcBef>
            </a:pPr>
            <a:endParaRPr lang="en-US" altLang="zh-TW" sz="1000" dirty="0"/>
          </a:p>
          <a:p>
            <a:pPr marL="381000"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/>
              <a:t>(1)</a:t>
            </a:r>
            <a:r>
              <a:rPr lang="zh-TW" altLang="en-US" sz="2800" dirty="0"/>
              <a:t>特徵向量的棒狀圖分析</a:t>
            </a:r>
            <a:r>
              <a:rPr lang="zh-TW" altLang="en-US" sz="2800" dirty="0" smtClean="0"/>
              <a:t>：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121</a:t>
            </a:fld>
            <a:endParaRPr lang="zh-TW" altLang="en-US"/>
          </a:p>
        </p:txBody>
      </p:sp>
      <p:pic>
        <p:nvPicPr>
          <p:cNvPr id="37890" name="Picture 2" descr="C:\Users\Hsuan\Google 雲端硬碟\新頁圖書\5103簡報圖表轉檔ok\5103--圖\5-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52" y="4005155"/>
            <a:ext cx="5292080" cy="18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dirty="0">
                <a:solidFill>
                  <a:schemeClr val="accent2"/>
                </a:solidFill>
              </a:rPr>
              <a:t>‧2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  <a:p>
            <a:endParaRPr lang="zh-TW" altLang="en-US" sz="1200" dirty="0">
              <a:solidFill>
                <a:schemeClr val="accent2"/>
              </a:solidFill>
            </a:endParaRPr>
          </a:p>
          <a:p>
            <a:pPr marL="419100" algn="just"/>
            <a:r>
              <a:rPr lang="zh-TW" altLang="en-US" sz="2800" dirty="0"/>
              <a:t>第</a:t>
            </a:r>
            <a:r>
              <a:rPr lang="en-US" altLang="zh-TW" sz="2800" dirty="0"/>
              <a:t>1</a:t>
            </a:r>
            <a:r>
              <a:rPr lang="zh-TW" altLang="en-US" sz="2800" dirty="0"/>
              <a:t>主成分全部是正，因此</a:t>
            </a:r>
            <a:r>
              <a:rPr lang="zh-TW" altLang="en-US" sz="2800" dirty="0" smtClean="0"/>
              <a:t>當作</a:t>
            </a:r>
            <a:endParaRPr lang="en-US" altLang="zh-TW" sz="2800" dirty="0" smtClean="0"/>
          </a:p>
          <a:p>
            <a:pPr marL="419100" algn="just"/>
            <a:r>
              <a:rPr lang="zh-TW" altLang="en-US" sz="2800" dirty="0" smtClean="0"/>
              <a:t>「</a:t>
            </a:r>
            <a:r>
              <a:rPr lang="zh-TW" altLang="en-US" sz="2800" dirty="0"/>
              <a:t>總合體力</a:t>
            </a:r>
            <a:r>
              <a:rPr lang="zh-TW" altLang="en-US" sz="2800" dirty="0" smtClean="0"/>
              <a:t>」。</a:t>
            </a:r>
            <a:endParaRPr lang="en-US" altLang="zh-TW" sz="2800" dirty="0" smtClean="0"/>
          </a:p>
          <a:p>
            <a:pPr marL="419100" algn="just"/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122</a:t>
            </a:fld>
            <a:endParaRPr lang="zh-TW" altLang="en-US"/>
          </a:p>
        </p:txBody>
      </p:sp>
      <p:pic>
        <p:nvPicPr>
          <p:cNvPr id="38914" name="Picture 2" descr="C:\Users\Hsuan\Google 雲端硬碟\新頁圖書\5103簡報圖表轉檔ok\5103--圖\5-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2366"/>
            <a:ext cx="5544616" cy="1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120680" cy="4525963"/>
          </a:xfrm>
        </p:spPr>
        <p:txBody>
          <a:bodyPr anchor="ctr"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dirty="0">
                <a:solidFill>
                  <a:schemeClr val="accent2"/>
                </a:solidFill>
              </a:rPr>
              <a:t>‧2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  <a:p>
            <a:endParaRPr lang="en-US" altLang="zh-TW" sz="1800" dirty="0" smtClean="0"/>
          </a:p>
          <a:p>
            <a:pPr marL="419100" indent="877888" algn="just">
              <a:tabLst>
                <a:tab pos="419100" algn="l"/>
              </a:tabLst>
            </a:pPr>
            <a:r>
              <a:rPr lang="zh-TW" altLang="en-US" sz="2800" dirty="0" smtClean="0"/>
              <a:t>第</a:t>
            </a:r>
            <a:r>
              <a:rPr lang="en-US" altLang="zh-TW" sz="2800" dirty="0"/>
              <a:t>2</a:t>
            </a:r>
            <a:r>
              <a:rPr lang="zh-TW" altLang="en-US" sz="2800" dirty="0"/>
              <a:t>主成分正表是胖瘦</a:t>
            </a:r>
            <a:r>
              <a:rPr lang="zh-TW" altLang="en-US" sz="2800" dirty="0" smtClean="0"/>
              <a:t>程度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，</a:t>
            </a:r>
            <a:r>
              <a:rPr lang="zh-TW" altLang="en-US" sz="2800" dirty="0"/>
              <a:t>負表示身高的高度，所以當作「矮胖型</a:t>
            </a:r>
            <a:r>
              <a:rPr lang="zh-TW" altLang="en-US" sz="2800" dirty="0" smtClean="0"/>
              <a:t>──高</a:t>
            </a:r>
            <a:r>
              <a:rPr lang="zh-TW" altLang="en-US" sz="2800" dirty="0"/>
              <a:t>瘦型」。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6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(2)</a:t>
            </a:r>
            <a:r>
              <a:rPr lang="zh-TW" altLang="en-US" sz="2800" dirty="0"/>
              <a:t>特徵向量的點圖</a:t>
            </a:r>
            <a:r>
              <a:rPr lang="zh-TW" altLang="en-US" sz="2800" dirty="0" smtClean="0"/>
              <a:t>分析</a:t>
            </a:r>
            <a:endParaRPr lang="zh-TW" altLang="en-US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88001"/>
            <a:ext cx="4896544" cy="40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‧3】  </a:t>
            </a:r>
            <a:r>
              <a:rPr lang="zh-TW" altLang="en-US" dirty="0">
                <a:solidFill>
                  <a:schemeClr val="accent2"/>
                </a:solidFill>
              </a:rPr>
              <a:t>主成分</a:t>
            </a:r>
            <a:r>
              <a:rPr lang="zh-TW" altLang="en-US" dirty="0" smtClean="0">
                <a:solidFill>
                  <a:schemeClr val="accent2"/>
                </a:solidFill>
              </a:rPr>
              <a:t>分析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8880"/>
            <a:ext cx="5688632" cy="39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12776"/>
            <a:ext cx="6264696" cy="4896544"/>
          </a:xfrm>
        </p:spPr>
        <p:txBody>
          <a:bodyPr anchor="ctr">
            <a:normAutofit fontScale="92500"/>
          </a:bodyPr>
          <a:lstStyle/>
          <a:p>
            <a:r>
              <a:rPr lang="en-US" altLang="zh-TW" sz="3500" dirty="0">
                <a:solidFill>
                  <a:schemeClr val="accent2"/>
                </a:solidFill>
              </a:rPr>
              <a:t>【</a:t>
            </a:r>
            <a:r>
              <a:rPr lang="zh-TW" altLang="en-US" sz="3500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sz="3500" dirty="0">
                <a:solidFill>
                  <a:schemeClr val="accent2"/>
                </a:solidFill>
              </a:rPr>
              <a:t>‧3</a:t>
            </a:r>
            <a:r>
              <a:rPr lang="en-US" altLang="zh-TW" sz="3500" dirty="0" smtClean="0">
                <a:solidFill>
                  <a:schemeClr val="accent2"/>
                </a:solidFill>
              </a:rPr>
              <a:t>】</a:t>
            </a:r>
          </a:p>
          <a:p>
            <a:endParaRPr lang="zh-TW" altLang="en-US" sz="1900" dirty="0">
              <a:solidFill>
                <a:schemeClr val="accent2"/>
              </a:solidFill>
            </a:endParaRPr>
          </a:p>
          <a:p>
            <a:pPr marL="668338" indent="-287338" algn="just">
              <a:lnSpc>
                <a:spcPct val="120000"/>
              </a:lnSpc>
              <a:spcBef>
                <a:spcPts val="0"/>
              </a:spcBef>
            </a:pPr>
            <a:r>
              <a:rPr lang="en-US" altLang="zh-TW" sz="3000" dirty="0" smtClean="0"/>
              <a:t>7</a:t>
            </a:r>
            <a:r>
              <a:rPr lang="en-US" altLang="zh-TW" sz="3000" dirty="0"/>
              <a:t>.</a:t>
            </a:r>
            <a:r>
              <a:rPr lang="zh-TW" altLang="en-US" sz="3000" dirty="0"/>
              <a:t>求出各個生命保險公司的主成分分數。</a:t>
            </a:r>
            <a:endParaRPr lang="en-US" altLang="zh-TW" sz="3000" dirty="0"/>
          </a:p>
          <a:p>
            <a:pPr marL="668338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dirty="0"/>
              <a:t>主成分分數是將各個觀測值變量標準化之值與</a:t>
            </a:r>
            <a:r>
              <a:rPr lang="en-US" altLang="zh-TW" sz="3000" dirty="0"/>
              <a:t>6</a:t>
            </a:r>
            <a:r>
              <a:rPr lang="zh-TW" altLang="en-US" sz="3000" dirty="0"/>
              <a:t>的主成分分係數</a:t>
            </a:r>
            <a:r>
              <a:rPr lang="zh-TW" altLang="en-US" sz="3000" dirty="0" smtClean="0"/>
              <a:t>矩陣相乘</a:t>
            </a:r>
            <a:r>
              <a:rPr lang="zh-TW" altLang="en-US" sz="3000" dirty="0"/>
              <a:t>所得者。第</a:t>
            </a:r>
            <a:r>
              <a:rPr lang="en-US" altLang="zh-TW" sz="3000" dirty="0"/>
              <a:t>1</a:t>
            </a:r>
            <a:r>
              <a:rPr lang="zh-TW" altLang="en-US" sz="3000" dirty="0"/>
              <a:t>主成分是生命保險公司的負之體力，試將分數由小而大的順序重新排列觀察</a:t>
            </a:r>
            <a:r>
              <a:rPr lang="zh-TW" altLang="en-US" sz="3000" dirty="0" smtClean="0"/>
              <a:t>。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7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483768" y="1340768"/>
                <a:ext cx="6264696" cy="4525963"/>
              </a:xfrm>
            </p:spPr>
            <p:txBody>
              <a:bodyPr>
                <a:noAutofit/>
              </a:bodyPr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輸出結果的判讀方法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‧3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zh-TW" altLang="en-US" sz="800" dirty="0">
                  <a:solidFill>
                    <a:schemeClr val="accent2"/>
                  </a:solidFill>
                </a:endParaRPr>
              </a:p>
              <a:p>
                <a:pPr marL="45720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圖</a:t>
                </a:r>
                <a:r>
                  <a:rPr lang="en-US" altLang="zh-TW" sz="2800" dirty="0"/>
                  <a:t>5-32</a:t>
                </a:r>
                <a:r>
                  <a:rPr lang="zh-TW" altLang="en-US" sz="2800" dirty="0"/>
                  <a:t>中可按一下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資料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D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  <m:r>
                      <a:rPr lang="zh-TW" altLang="en-US" sz="2800" i="1">
                        <a:latin typeface="Cambria Math"/>
                      </a:rPr>
                      <m:t>→</m:t>
                    </m:r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觀察值排序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O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  <m:r>
                      <a:rPr lang="zh-TW" altLang="en-US" sz="2800" i="1">
                        <a:latin typeface="Cambria Math"/>
                      </a:rPr>
                      <m:t>→</m:t>
                    </m:r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選取</m:t>
                        </m:r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fac</m:t>
                        </m:r>
                        <m:r>
                          <a:rPr lang="zh-TW" altLang="en-US" sz="2800" i="1">
                            <a:latin typeface="Cambria Math"/>
                          </a:rPr>
                          <m:t>進入排序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S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  <m:r>
                      <a:rPr lang="zh-TW" altLang="en-US" sz="2800" i="1">
                        <a:latin typeface="Cambria Math"/>
                      </a:rPr>
                      <m:t>→</m:t>
                    </m:r>
                  </m:oMath>
                </a14:m>
                <a:r>
                  <a:rPr lang="zh-TW" altLang="en-US" sz="2800" dirty="0"/>
                  <a:t>的方框之後，再按一下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遞增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A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即可。</a:t>
                </a:r>
                <a:endParaRPr lang="en-US" altLang="zh-TW" sz="2800" dirty="0"/>
              </a:p>
              <a:p>
                <a:pPr marL="45720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得知日產生命、日本團體與東邦等處是等即屬於下位</a:t>
                </a:r>
                <a:r>
                  <a:rPr lang="zh-TW" altLang="en-US" sz="2800" dirty="0" smtClean="0"/>
                  <a:t>。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83768" y="1340768"/>
                <a:ext cx="6264696" cy="4525963"/>
              </a:xfrm>
              <a:blipFill rotWithShape="1">
                <a:blip r:embed="rId2"/>
                <a:stretch>
                  <a:fillRect l="-2432" t="-1752" r="-7782" b="-4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8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12776"/>
            <a:ext cx="6264696" cy="604664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輸出結果的判讀方法</a:t>
            </a:r>
            <a:r>
              <a:rPr lang="en-US" altLang="zh-TW" dirty="0">
                <a:solidFill>
                  <a:schemeClr val="accent2"/>
                </a:solidFill>
              </a:rPr>
              <a:t>‧3】</a:t>
            </a:r>
            <a:endParaRPr lang="zh-TW" altLang="en-US" dirty="0">
              <a:solidFill>
                <a:schemeClr val="accent2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128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t="24741" r="2202" b="11856"/>
          <a:stretch/>
        </p:blipFill>
        <p:spPr>
          <a:xfrm>
            <a:off x="2525988" y="2080090"/>
            <a:ext cx="6510508" cy="422923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580112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5-32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5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</p:spPr>
            <p:txBody>
              <a:bodyPr>
                <a:noAutofit/>
              </a:bodyPr>
              <a:lstStyle/>
              <a:p>
                <a:r>
                  <a:rPr lang="en-US" altLang="zh-TW" dirty="0" smtClean="0">
                    <a:solidFill>
                      <a:schemeClr val="accent2"/>
                    </a:solidFill>
                  </a:rPr>
                  <a:t>【SPSS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輸出</a:t>
                </a:r>
                <a:r>
                  <a:rPr lang="en-US" altLang="zh-TW" dirty="0">
                    <a:solidFill>
                      <a:schemeClr val="accent2"/>
                    </a:solidFill>
                  </a:rPr>
                  <a:t>‧4 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</a:p>
              <a:p>
                <a:endParaRPr lang="zh-TW" altLang="en-US" sz="1800" dirty="0">
                  <a:solidFill>
                    <a:schemeClr val="accent2"/>
                  </a:solidFill>
                </a:endParaRPr>
              </a:p>
              <a:p>
                <a:pPr marL="38100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評價對象的主成分</a:t>
                </a:r>
                <a:r>
                  <a:rPr lang="zh-TW" altLang="en-US" sz="2800" dirty="0" smtClean="0"/>
                  <a:t>分數若</a:t>
                </a:r>
                <a:r>
                  <a:rPr lang="zh-TW" altLang="en-US" sz="2800" dirty="0"/>
                  <a:t>欲瞭解個體的散布情形，可點選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統計圖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G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  <m:r>
                      <a:rPr lang="zh-TW" altLang="en-US" sz="2800" i="1">
                        <a:latin typeface="Cambria Math"/>
                      </a:rPr>
                      <m:t>→</m:t>
                    </m:r>
                  </m:oMath>
                </a14:m>
                <a:r>
                  <a:rPr lang="zh-TW" altLang="en-US" sz="2800" dirty="0"/>
                  <a:t>選出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 dirty="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 dirty="0">
                            <a:latin typeface="Cambria Math"/>
                          </a:rPr>
                          <m:t>散布圖</m:t>
                        </m:r>
                      </m:e>
                    </m:borderBox>
                    <m:r>
                      <a:rPr lang="zh-TW" altLang="en-US" sz="2800" i="1" dirty="0">
                        <a:latin typeface="Cambria Math"/>
                      </a:rPr>
                      <m:t>→</m:t>
                    </m:r>
                  </m:oMath>
                </a14:m>
                <a:r>
                  <a:rPr lang="zh-TW" altLang="en-US" sz="2800" dirty="0"/>
                  <a:t>選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 dirty="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 dirty="0">
                            <a:latin typeface="Cambria Math"/>
                          </a:rPr>
                          <m:t>簡單</m:t>
                        </m:r>
                      </m:e>
                    </m:borderBox>
                    <m:r>
                      <a:rPr lang="zh-TW" altLang="en-US" sz="2800" i="1">
                        <a:latin typeface="Cambria Math"/>
                      </a:rPr>
                      <m:t>→</m:t>
                    </m:r>
                  </m:oMath>
                </a14:m>
                <a:r>
                  <a:rPr lang="zh-TW" altLang="en-US" sz="2800" dirty="0"/>
                  <a:t>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 dirty="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 dirty="0">
                            <a:latin typeface="Cambria Math"/>
                          </a:rPr>
                          <m:t>定義</m:t>
                        </m:r>
                      </m:e>
                    </m:borderBox>
                  </m:oMath>
                </a14:m>
                <a:r>
                  <a:rPr lang="zh-TW" altLang="en-US" sz="2800" dirty="0" smtClean="0"/>
                  <a:t>之後</a:t>
                </a:r>
                <a:r>
                  <a:rPr lang="en-US" altLang="zh-TW" sz="2800" dirty="0" smtClean="0"/>
                  <a:t/>
                </a:r>
                <a:br>
                  <a:rPr lang="en-US" altLang="zh-TW" sz="2800" dirty="0" smtClean="0"/>
                </a:br>
                <a:r>
                  <a:rPr lang="zh-TW" altLang="en-US" sz="2800" dirty="0" smtClean="0"/>
                  <a:t>，</a:t>
                </a:r>
                <a:r>
                  <a:rPr lang="zh-TW" altLang="en-US" sz="2800" dirty="0"/>
                  <a:t>將生命保險移到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 dirty="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 dirty="0">
                            <a:latin typeface="Cambria Math"/>
                          </a:rPr>
                          <m:t>設定標記依照</m:t>
                        </m:r>
                        <m:r>
                          <a:rPr lang="en-US" altLang="zh-TW" sz="2800" i="1" dirty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 dirty="0">
                            <a:latin typeface="Cambria Math"/>
                          </a:rPr>
                          <m:t>S</m:t>
                        </m:r>
                        <m:r>
                          <a:rPr lang="en-US" altLang="zh-TW" sz="2800" i="1" dirty="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en-US" altLang="zh-TW" sz="2800" dirty="0" smtClean="0"/>
                  <a:t/>
                </a:r>
                <a:br>
                  <a:rPr lang="en-US" altLang="zh-TW" sz="2800" dirty="0" smtClean="0"/>
                </a:br>
                <a:r>
                  <a:rPr lang="zh-TW" altLang="en-US" sz="2800" dirty="0" smtClean="0"/>
                  <a:t>，</a:t>
                </a:r>
                <a:r>
                  <a:rPr lang="zh-TW" altLang="en-US" sz="2800" dirty="0"/>
                  <a:t>並將</a:t>
                </a:r>
                <a:r>
                  <a:rPr lang="en-US" altLang="zh-TW" sz="2800" dirty="0" err="1"/>
                  <a:t>fac_1</a:t>
                </a:r>
                <a:r>
                  <a:rPr lang="zh-TW" altLang="en-US" sz="2800" dirty="0"/>
                  <a:t>，</a:t>
                </a:r>
                <a:r>
                  <a:rPr lang="en-US" altLang="zh-TW" sz="2800" dirty="0" err="1"/>
                  <a:t>fac_2</a:t>
                </a:r>
                <a:r>
                  <a:rPr lang="zh-TW" altLang="en-US" sz="2800" dirty="0"/>
                  <a:t>分別移入</a:t>
                </a:r>
                <a:r>
                  <a:rPr lang="en-US" altLang="zh-TW" sz="2800" dirty="0" err="1"/>
                  <a:t>X,Y</a:t>
                </a:r>
                <a:r>
                  <a:rPr lang="zh-TW" altLang="en-US" sz="2800" dirty="0"/>
                  <a:t>軸，再按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 dirty="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 dirty="0">
                            <a:latin typeface="Cambria Math"/>
                          </a:rPr>
                          <m:t>確定</m:t>
                        </m:r>
                      </m:e>
                    </m:borderBox>
                  </m:oMath>
                </a14:m>
                <a:r>
                  <a:rPr lang="zh-TW" altLang="en-US" sz="2800" dirty="0"/>
                  <a:t>即可，輸出如圖</a:t>
                </a:r>
                <a:r>
                  <a:rPr lang="en-US" altLang="zh-TW" sz="2800" dirty="0"/>
                  <a:t>5-33</a:t>
                </a:r>
                <a:r>
                  <a:rPr lang="zh-TW" altLang="en-US" sz="2800" dirty="0" smtClean="0"/>
                  <a:t>所示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  <a:blipFill rotWithShape="1">
                <a:blip r:embed="rId2"/>
                <a:stretch>
                  <a:fillRect l="-2529" t="-1682" r="-3502" b="-2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r>
              <a:rPr lang="zh-TW" altLang="en-US" dirty="0"/>
              <a:t>統計處理第一步是圖形表示。</a:t>
            </a:r>
          </a:p>
          <a:p>
            <a:pPr indent="800100">
              <a:lnSpc>
                <a:spcPct val="110000"/>
              </a:lnSpc>
            </a:pPr>
            <a:r>
              <a:rPr lang="zh-TW" altLang="en-US" dirty="0"/>
              <a:t>表</a:t>
            </a:r>
            <a:r>
              <a:rPr lang="en-US" altLang="zh-TW" dirty="0"/>
              <a:t>5-1</a:t>
            </a:r>
            <a:r>
              <a:rPr lang="zh-TW" altLang="en-US" dirty="0"/>
              <a:t>的數據之圖形表示，即為如圖</a:t>
            </a:r>
            <a:r>
              <a:rPr lang="en-US" altLang="zh-TW" dirty="0"/>
              <a:t>5-1</a:t>
            </a:r>
            <a:r>
              <a:rPr lang="zh-TW" altLang="en-US" dirty="0"/>
              <a:t>的散布圖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5122" name="Picture 2" descr="C:\Users\anfernee0301\Desktop\雲端\Google 雲端硬碟\新頁圖書\5103簡報圖表轉檔ok\5103--圖\5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4104456" cy="27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328084" y="6525344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5-1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1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340768"/>
            <a:ext cx="6264696" cy="632048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‧4 】</a:t>
            </a:r>
            <a:endParaRPr lang="zh-TW" altLang="en-US" dirty="0">
              <a:solidFill>
                <a:schemeClr val="accent2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130</a:t>
            </a:fld>
            <a:endParaRPr lang="zh-TW" altLang="en-US"/>
          </a:p>
        </p:txBody>
      </p:sp>
      <p:pic>
        <p:nvPicPr>
          <p:cNvPr id="39938" name="Picture 2" descr="C:\Users\Hsuan\Google 雲端硬碟\新頁圖書\5103簡報圖表轉檔ok\5103--圖\5-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534465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868144" y="63093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5-33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90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solidFill>
                <a:schemeClr val="accent2"/>
              </a:solidFill>
            </a:endParaRPr>
          </a:p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en-US" altLang="zh-TW" dirty="0">
                <a:solidFill>
                  <a:schemeClr val="accent2"/>
                </a:solidFill>
              </a:rPr>
              <a:t>SPSS</a:t>
            </a:r>
            <a:r>
              <a:rPr lang="zh-TW" altLang="en-US" dirty="0">
                <a:solidFill>
                  <a:schemeClr val="accent2"/>
                </a:solidFill>
              </a:rPr>
              <a:t>輸出</a:t>
            </a:r>
            <a:r>
              <a:rPr lang="en-US" altLang="zh-TW" dirty="0">
                <a:solidFill>
                  <a:schemeClr val="accent2"/>
                </a:solidFill>
              </a:rPr>
              <a:t>‧4 】</a:t>
            </a:r>
            <a:endParaRPr lang="zh-TW" altLang="en-US" dirty="0">
              <a:solidFill>
                <a:schemeClr val="accent2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131</a:t>
            </a:fld>
            <a:endParaRPr lang="zh-TW" altLang="en-US"/>
          </a:p>
        </p:txBody>
      </p:sp>
      <p:pic>
        <p:nvPicPr>
          <p:cNvPr id="40962" name="Picture 2" descr="C:\Users\Hsuan\Google 雲端硬碟\新頁圖書\5103簡報圖表轉檔ok\5103--表\表5-2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33755"/>
            <a:ext cx="6343750" cy="23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12776"/>
            <a:ext cx="6264696" cy="4713387"/>
          </a:xfrm>
        </p:spPr>
        <p:txBody>
          <a:bodyPr anchor="ctr"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輸出</a:t>
            </a:r>
            <a:r>
              <a:rPr lang="zh-TW" altLang="en-US" dirty="0">
                <a:solidFill>
                  <a:schemeClr val="accent2"/>
                </a:solidFill>
              </a:rPr>
              <a:t>結果的判讀方法</a:t>
            </a:r>
            <a:r>
              <a:rPr lang="en-US" altLang="zh-TW" dirty="0">
                <a:solidFill>
                  <a:schemeClr val="accent2"/>
                </a:solidFill>
              </a:rPr>
              <a:t>‧4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  <a:p>
            <a:endParaRPr lang="en-US" altLang="zh-TW" sz="1800" dirty="0" smtClean="0">
              <a:solidFill>
                <a:schemeClr val="accent2"/>
              </a:solidFill>
            </a:endParaRPr>
          </a:p>
          <a:p>
            <a:pPr marL="381000" indent="78105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/>
              <a:t>從圖</a:t>
            </a:r>
            <a:r>
              <a:rPr lang="en-US" altLang="zh-TW" sz="2800" dirty="0"/>
              <a:t>5-33</a:t>
            </a:r>
            <a:r>
              <a:rPr lang="zh-TW" altLang="en-US" sz="2800" dirty="0"/>
              <a:t>似乎可發現</a:t>
            </a:r>
            <a:r>
              <a:rPr lang="zh-TW" altLang="en-US" sz="2800" dirty="0" smtClean="0"/>
              <a:t>第一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、</a:t>
            </a:r>
            <a:r>
              <a:rPr lang="zh-TW" altLang="en-US" sz="2800" dirty="0"/>
              <a:t>太陽、日本、第百等形成</a:t>
            </a:r>
            <a:r>
              <a:rPr lang="zh-TW" altLang="en-US" sz="2800" dirty="0" smtClean="0"/>
              <a:t>一群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，</a:t>
            </a:r>
            <a:r>
              <a:rPr lang="zh-TW" altLang="en-US" sz="2800" dirty="0"/>
              <a:t>而</a:t>
            </a:r>
            <a:r>
              <a:rPr lang="zh-TW" altLang="en-US" sz="2800" dirty="0" smtClean="0"/>
              <a:t>日產</a:t>
            </a:r>
            <a:r>
              <a:rPr lang="zh-TW" altLang="en-US" sz="2800" dirty="0"/>
              <a:t>、日本團體也形成</a:t>
            </a:r>
            <a:r>
              <a:rPr lang="zh-TW" altLang="en-US" sz="2800" dirty="0" smtClean="0"/>
              <a:t>一群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，</a:t>
            </a:r>
            <a:r>
              <a:rPr lang="zh-TW" altLang="en-US" sz="2800" dirty="0"/>
              <a:t>安田、朝日也形成一群，從這些公司之中應可發現共同的特性吧</a:t>
            </a:r>
            <a:r>
              <a:rPr lang="zh-TW" altLang="en-US" sz="2800" dirty="0" smtClean="0"/>
              <a:t>！</a:t>
            </a:r>
            <a:endParaRPr lang="zh-TW" altLang="en-US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196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 smtClean="0">
                    <a:solidFill>
                      <a:schemeClr val="accent2"/>
                    </a:solidFill>
                  </a:rPr>
                  <a:t>散布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圖的製作法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  <a:r>
                  <a:rPr lang="zh-TW" altLang="en-US" sz="2300" dirty="0" smtClean="0"/>
                  <a:t>樣本</a:t>
                </a:r>
                <a:r>
                  <a:rPr lang="zh-TW" altLang="en-US" sz="2300" dirty="0"/>
                  <a:t>的主</a:t>
                </a:r>
                <a:r>
                  <a:rPr lang="zh-TW" altLang="en-US" sz="2300" dirty="0" smtClean="0"/>
                  <a:t>成分分數</a:t>
                </a:r>
                <a:endParaRPr lang="en-US" altLang="zh-TW" sz="2300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b="1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3000" b="1" dirty="0" smtClean="0"/>
                  <a:t>步驟</a:t>
                </a:r>
                <a:r>
                  <a:rPr lang="en-US" altLang="zh-TW" sz="3000" b="1" dirty="0" smtClean="0"/>
                  <a:t>1</a:t>
                </a:r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b="1" dirty="0"/>
              </a:p>
              <a:p>
                <a:pPr marL="40005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如欲得出各樣本的主成分分數的散布圖時，可從下圖</a:t>
                </a:r>
                <a:r>
                  <a:rPr lang="en-US" altLang="zh-TW" sz="2800" dirty="0" smtClean="0"/>
                  <a:t>5-34</a:t>
                </a:r>
                <a:br>
                  <a:rPr lang="en-US" altLang="zh-TW" sz="2800" dirty="0" smtClean="0"/>
                </a:b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統計圖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G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中打開子清單，點選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散布圖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a:rPr lang="en-US" altLang="zh-TW" sz="2800" i="1">
                            <a:latin typeface="Cambria Math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5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散布圖的製作法</a:t>
            </a:r>
            <a:r>
              <a:rPr lang="en-US" altLang="zh-TW" dirty="0">
                <a:solidFill>
                  <a:schemeClr val="accent2"/>
                </a:solidFill>
              </a:rPr>
              <a:t>】</a:t>
            </a:r>
            <a:r>
              <a:rPr lang="zh-TW" altLang="en-US" sz="2300" dirty="0"/>
              <a:t>樣本的主成分分數</a:t>
            </a:r>
            <a:endParaRPr lang="en-US" altLang="zh-TW" sz="23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8" t="18884" r="15533" b="56659"/>
          <a:stretch/>
        </p:blipFill>
        <p:spPr>
          <a:xfrm>
            <a:off x="3203848" y="2233666"/>
            <a:ext cx="5256584" cy="42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1"/>
                <a:ext cx="6264696" cy="2836912"/>
              </a:xfrm>
            </p:spPr>
            <p:txBody>
              <a:bodyPr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 smtClean="0">
                    <a:solidFill>
                      <a:schemeClr val="accent2"/>
                    </a:solidFill>
                  </a:rPr>
                  <a:t>散布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圖的製作法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  <a:r>
                  <a:rPr lang="zh-TW" altLang="en-US" sz="2300" dirty="0"/>
                  <a:t>樣本的主成分分數</a:t>
                </a:r>
                <a:endParaRPr lang="en-US" altLang="zh-TW" sz="2300" dirty="0"/>
              </a:p>
              <a:p>
                <a:endParaRPr lang="en-US" altLang="zh-TW" sz="1200" dirty="0" smtClean="0">
                  <a:solidFill>
                    <a:schemeClr val="accent2"/>
                  </a:solidFill>
                </a:endParaRPr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3000" b="1" dirty="0"/>
                  <a:t>步驟</a:t>
                </a:r>
                <a:r>
                  <a:rPr lang="en-US" altLang="zh-TW" sz="3000" b="1" dirty="0" smtClean="0"/>
                  <a:t>2</a:t>
                </a:r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b="1" dirty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出現如圖</a:t>
                </a:r>
                <a:r>
                  <a:rPr lang="en-US" altLang="zh-TW" sz="2800" dirty="0"/>
                  <a:t>5-35</a:t>
                </a:r>
                <a:r>
                  <a:rPr lang="zh-TW" altLang="en-US" sz="2800" dirty="0"/>
                  <a:t>畫面，</a:t>
                </a:r>
                <a:r>
                  <a:rPr lang="zh-TW" altLang="en-US" sz="2800" dirty="0" smtClean="0"/>
                  <a:t>選擇簡單</a:t>
                </a:r>
                <a:r>
                  <a:rPr lang="zh-TW" altLang="en-US" sz="2800" dirty="0"/>
                  <a:t>的散布圖後</a:t>
                </a:r>
                <a:r>
                  <a:rPr lang="zh-TW" altLang="en-US" sz="2800" dirty="0" smtClean="0"/>
                  <a:t>，按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定義</m:t>
                        </m:r>
                      </m:e>
                    </m:borderBox>
                  </m:oMath>
                </a14:m>
                <a:r>
                  <a:rPr lang="zh-TW" altLang="en-US" sz="2800" dirty="0"/>
                  <a:t>。</a:t>
                </a:r>
                <a:endParaRPr lang="en-US" altLang="zh-TW" sz="28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1"/>
                <a:ext cx="6264696" cy="2836912"/>
              </a:xfrm>
              <a:blipFill rotWithShape="1">
                <a:blip r:embed="rId2"/>
                <a:stretch>
                  <a:fillRect l="-2529" t="-2796" r="-1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6" t="48689" r="15125" b="40900"/>
          <a:stretch/>
        </p:blipFill>
        <p:spPr>
          <a:xfrm>
            <a:off x="3131841" y="4221088"/>
            <a:ext cx="5304018" cy="24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散布圖的製作法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  <a:r>
                  <a:rPr lang="zh-TW" altLang="en-US" sz="2300" dirty="0"/>
                  <a:t>樣本的主成分分數</a:t>
                </a:r>
                <a:endParaRPr lang="en-US" altLang="zh-TW" sz="2300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  <a:tabLst>
                    <a:tab pos="400050" algn="l"/>
                  </a:tabLst>
                </a:pPr>
                <a:endParaRPr lang="en-US" altLang="zh-TW" sz="1300" b="1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  <a:tabLst>
                    <a:tab pos="400050" algn="l"/>
                  </a:tabLst>
                </a:pPr>
                <a:r>
                  <a:rPr lang="zh-TW" altLang="en-US" b="1" dirty="0" smtClean="0"/>
                  <a:t>步驟</a:t>
                </a:r>
                <a:r>
                  <a:rPr lang="en-US" altLang="zh-TW" b="1" dirty="0" smtClean="0"/>
                  <a:t>3</a:t>
                </a:r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  <a:tabLst>
                    <a:tab pos="400050" algn="l"/>
                  </a:tabLst>
                </a:pPr>
                <a:endParaRPr lang="en-US" altLang="zh-TW" sz="1300" b="1" dirty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  <a:tabLst>
                    <a:tab pos="400050" algn="l"/>
                  </a:tabLst>
                </a:pPr>
                <a:r>
                  <a:rPr lang="zh-TW" altLang="en-US" sz="2800" dirty="0"/>
                  <a:t>出現如圖</a:t>
                </a:r>
                <a:r>
                  <a:rPr lang="en-US" altLang="zh-TW" sz="2800" dirty="0"/>
                  <a:t>5-36</a:t>
                </a:r>
                <a:r>
                  <a:rPr lang="zh-TW" altLang="en-US" sz="2800" dirty="0"/>
                  <a:t>畫面，將輸出</a:t>
                </a:r>
                <a:r>
                  <a:rPr lang="en-US" altLang="zh-TW" sz="2800" dirty="0"/>
                  <a:t>3</a:t>
                </a:r>
                <a:r>
                  <a:rPr lang="zh-TW" altLang="en-US" sz="2800" dirty="0"/>
                  <a:t>的表中的，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factor</m:t>
                        </m:r>
                        <m:r>
                          <a:rPr lang="en-US" altLang="zh-TW" sz="280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score</m:t>
                        </m:r>
                        <m:r>
                          <a:rPr lang="en-US" altLang="zh-TW" sz="2800">
                            <a:latin typeface="Cambria Math"/>
                          </a:rPr>
                          <m:t> 1</m:t>
                        </m:r>
                      </m:e>
                    </m:borderBox>
                  </m:oMath>
                </a14:m>
                <a:r>
                  <a:rPr lang="zh-TW" altLang="en-US" sz="2800" dirty="0"/>
                  <a:t>輸出到</a:t>
                </a:r>
                <a:r>
                  <a:rPr lang="en-US" altLang="zh-TW" sz="2800" dirty="0"/>
                  <a:t>X</a:t>
                </a:r>
                <a:r>
                  <a:rPr lang="zh-TW" altLang="en-US" sz="2800" dirty="0"/>
                  <a:t>軸，將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factor</m:t>
                        </m:r>
                        <m:r>
                          <a:rPr lang="en-US" altLang="zh-TW" sz="280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score</m:t>
                        </m:r>
                        <m:r>
                          <a:rPr lang="en-US" altLang="zh-TW" sz="2800">
                            <a:latin typeface="Cambria Math"/>
                          </a:rPr>
                          <m:t> </m:t>
                        </m:r>
                        <m:r>
                          <a:rPr lang="en-US" altLang="zh-TW" sz="2800" i="1">
                            <a:latin typeface="Cambria Math"/>
                          </a:rPr>
                          <m:t>2</m:t>
                        </m:r>
                      </m:e>
                    </m:borderBox>
                  </m:oMath>
                </a14:m>
                <a:r>
                  <a:rPr lang="zh-TW" altLang="en-US" sz="2800" dirty="0"/>
                  <a:t>輸出到</a:t>
                </a:r>
                <a:r>
                  <a:rPr lang="en-US" altLang="zh-TW" sz="2800" dirty="0"/>
                  <a:t>Y</a:t>
                </a:r>
                <a:r>
                  <a:rPr lang="zh-TW" altLang="en-US" sz="2800" dirty="0"/>
                  <a:t>軸，再按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確定</m:t>
                        </m:r>
                      </m:e>
                    </m:borderBox>
                    <m:r>
                      <a:rPr lang="en-US" altLang="zh-TW" sz="2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6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27784" y="1412776"/>
            <a:ext cx="6264696" cy="648072"/>
          </a:xfrm>
        </p:spPr>
        <p:txBody>
          <a:bodyPr>
            <a:normAutofit fontScale="92500"/>
          </a:bodyPr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散布圖的製作法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  <a:r>
              <a:rPr lang="zh-TW" altLang="en-US" sz="2500" dirty="0"/>
              <a:t>樣本的主成分分數</a:t>
            </a:r>
            <a:endParaRPr lang="en-US" altLang="zh-TW" sz="2500" dirty="0"/>
          </a:p>
          <a:p>
            <a:endParaRPr lang="en-US" altLang="zh-TW" sz="23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446" r="16650" b="17729"/>
          <a:stretch/>
        </p:blipFill>
        <p:spPr>
          <a:xfrm>
            <a:off x="2839847" y="2159276"/>
            <a:ext cx="5840570" cy="39677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292080" y="6237312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5-36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7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27784" y="1783357"/>
            <a:ext cx="6264696" cy="45259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散布圖的製作法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  <a:r>
              <a:rPr lang="zh-TW" altLang="en-US" sz="2300" dirty="0"/>
              <a:t>樣本的主成分分數</a:t>
            </a:r>
            <a:endParaRPr lang="en-US" altLang="zh-TW" sz="2300" dirty="0"/>
          </a:p>
          <a:p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138</a:t>
            </a:fld>
            <a:endParaRPr lang="zh-TW" altLang="en-US"/>
          </a:p>
        </p:txBody>
      </p:sp>
      <p:pic>
        <p:nvPicPr>
          <p:cNvPr id="41986" name="Picture 2" descr="C:\Users\Hsuan\Google 雲端硬碟\新頁圖書\5103簡報圖表轉檔ok\5103--圖\5-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94411"/>
            <a:ext cx="3816424" cy="33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483768" y="2542252"/>
            <a:ext cx="2736304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4</a:t>
            </a:r>
          </a:p>
          <a:p>
            <a:pPr marL="40005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散布圖上連按二次，出現如圖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5-37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畫面。           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04248" y="60212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5-37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75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solidFill>
                      <a:schemeClr val="accent2"/>
                    </a:solidFill>
                  </a:rPr>
                  <a:t>【</a:t>
                </a:r>
                <a:r>
                  <a:rPr lang="zh-TW" altLang="en-US" dirty="0">
                    <a:solidFill>
                      <a:schemeClr val="accent2"/>
                    </a:solidFill>
                  </a:rPr>
                  <a:t>散布圖的製作法</a:t>
                </a:r>
                <a:r>
                  <a:rPr lang="en-US" altLang="zh-TW" dirty="0" smtClean="0">
                    <a:solidFill>
                      <a:schemeClr val="accent2"/>
                    </a:solidFill>
                  </a:rPr>
                  <a:t>】</a:t>
                </a:r>
                <a:r>
                  <a:rPr lang="zh-TW" altLang="en-US" sz="2300" dirty="0"/>
                  <a:t>樣本的主成分分數</a:t>
                </a:r>
                <a:endParaRPr lang="en-US" altLang="zh-TW" sz="2300" dirty="0"/>
              </a:p>
              <a:p>
                <a:endParaRPr lang="en-US" altLang="zh-TW" sz="1200" dirty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3000" b="1" dirty="0"/>
                  <a:t>步驟</a:t>
                </a:r>
                <a:r>
                  <a:rPr lang="en-US" altLang="zh-TW" sz="3000" b="1" dirty="0" smtClean="0"/>
                  <a:t>5</a:t>
                </a:r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b="1" dirty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點選圖</a:t>
                </a:r>
                <a:r>
                  <a:rPr lang="en-US" altLang="zh-TW" sz="2800" dirty="0"/>
                  <a:t>5-37</a:t>
                </a:r>
                <a:r>
                  <a:rPr lang="zh-TW" altLang="en-US" sz="2800" dirty="0"/>
                  <a:t>工具列的圖表</a:t>
                </a:r>
                <a:r>
                  <a:rPr lang="zh-TW" altLang="en-US" sz="2800" dirty="0" smtClean="0"/>
                  <a:t>選項   ，</a:t>
                </a:r>
                <a:endParaRPr lang="en-US" altLang="zh-TW" sz="2800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 smtClean="0"/>
                  <a:t>將</a:t>
                </a:r>
                <a:r>
                  <a:rPr lang="zh-TW" altLang="en-US" sz="2800" dirty="0"/>
                  <a:t>圖</a:t>
                </a:r>
                <a:r>
                  <a:rPr lang="en-US" altLang="zh-TW" sz="2800" dirty="0"/>
                  <a:t>5-38</a:t>
                </a:r>
                <a:r>
                  <a:rPr lang="zh-TW" altLang="en-US" sz="2800" dirty="0"/>
                  <a:t>觀察值</a:t>
                </a:r>
                <a:r>
                  <a:rPr lang="zh-TW" altLang="en-US" sz="2800" dirty="0" smtClean="0"/>
                  <a:t>標記</a:t>
                </a:r>
                <a:r>
                  <a:rPr lang="en-US" altLang="zh-TW" sz="2800" dirty="0"/>
                  <a:t>(C)</a:t>
                </a:r>
                <a:r>
                  <a:rPr lang="zh-TW" altLang="en-US" sz="2800" dirty="0"/>
                  <a:t>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開啟</m:t>
                        </m:r>
                      </m:e>
                    </m:borderBox>
                    <m:r>
                      <m:rPr>
                        <m:nor/>
                      </m:rPr>
                      <a:rPr lang="zh-TW" altLang="en-US" sz="2800" dirty="0"/>
                      <m:t>，</m:t>
                    </m:r>
                  </m:oMath>
                </a14:m>
                <a:endParaRPr lang="en-US" altLang="zh-TW" sz="2800" dirty="0" smtClean="0"/>
              </a:p>
              <a:p>
                <a:pPr marL="4000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再按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zh-TW" altLang="en-US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確定</m:t>
                        </m:r>
                      </m:e>
                    </m:borderBox>
                  </m:oMath>
                </a14:m>
                <a:r>
                  <a:rPr lang="zh-TW" altLang="en-US" sz="2800" dirty="0"/>
                  <a:t>即可</a:t>
                </a:r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1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139</a:t>
            </a:fld>
            <a:endParaRPr lang="zh-TW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212976"/>
            <a:ext cx="3333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觀察此散布圖時，發覺</a:t>
                </a:r>
                <a:r>
                  <a:rPr lang="en-US" altLang="zh-TW" dirty="0"/>
                  <a:t>10</a:t>
                </a:r>
                <a:r>
                  <a:rPr lang="zh-TW" altLang="en-US" dirty="0"/>
                  <a:t>個數據似乎在同一條軸的周圍分散著。</a:t>
                </a:r>
                <a:endParaRPr lang="en-US" altLang="zh-TW" dirty="0"/>
              </a:p>
              <a:p>
                <a:pPr indent="800100" algn="just"/>
                <a:r>
                  <a:rPr lang="zh-TW" altLang="en-US" dirty="0" smtClean="0"/>
                  <a:t>因此</a:t>
                </a:r>
                <a:r>
                  <a:rPr lang="zh-TW" altLang="en-US" dirty="0"/>
                  <a:t>，試著如圖</a:t>
                </a:r>
                <a:r>
                  <a:rPr lang="en-US" altLang="zh-TW" dirty="0"/>
                  <a:t>5-2</a:t>
                </a:r>
                <a:r>
                  <a:rPr lang="zh-TW" altLang="en-US" dirty="0"/>
                  <a:t>畫出一條軸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並作比較</a:t>
                </a:r>
                <a:r>
                  <a:rPr lang="zh-TW" altLang="en-US" dirty="0" smtClean="0"/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8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140</a:t>
            </a:fld>
            <a:endParaRPr lang="zh-TW" altLang="en-US"/>
          </a:p>
        </p:txBody>
      </p:sp>
      <p:pic>
        <p:nvPicPr>
          <p:cNvPr id="43010" name="Picture 2" descr="C:\Users\Hsuan\Google 雲端硬碟\新頁圖書\5103簡報圖表轉檔ok\5103--圖\5-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12431"/>
            <a:ext cx="6192688" cy="39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292080" y="60932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5-38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589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556792"/>
            <a:ext cx="6444208" cy="4525963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散布圖的製作法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  <a:r>
              <a:rPr lang="zh-TW" altLang="en-US" sz="2300" dirty="0"/>
              <a:t>樣本的主成分分數</a:t>
            </a:r>
            <a:endParaRPr lang="en-US" altLang="zh-TW" sz="2300" dirty="0"/>
          </a:p>
          <a:p>
            <a:endParaRPr lang="en-US" altLang="zh-TW" sz="1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/>
              <a:t>步驟</a:t>
            </a:r>
            <a:r>
              <a:rPr lang="en-US" altLang="zh-TW" sz="3000" b="1" dirty="0" smtClean="0"/>
              <a:t>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/>
              <a:t>於是得出樣本的主成分分數，如圖</a:t>
            </a:r>
            <a:r>
              <a:rPr lang="en-US" altLang="zh-TW" sz="2800" dirty="0" smtClean="0"/>
              <a:t>5-39</a:t>
            </a:r>
            <a:r>
              <a:rPr lang="zh-TW" altLang="en-US" sz="2800" dirty="0"/>
              <a:t>所示</a:t>
            </a:r>
            <a:r>
              <a:rPr lang="zh-TW" altLang="en-US" sz="2800" dirty="0" smtClean="0"/>
              <a:t>：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6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142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7" t="66076" r="14746" b="14128"/>
          <a:stretch/>
        </p:blipFill>
        <p:spPr>
          <a:xfrm>
            <a:off x="3179845" y="2060848"/>
            <a:ext cx="5280587" cy="374441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28084" y="59492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5-39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02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57250" algn="just"/>
                <a:r>
                  <a:rPr lang="zh-TW" altLang="en-US" dirty="0"/>
                  <a:t>觀察圖</a:t>
                </a:r>
                <a:r>
                  <a:rPr lang="en-US" altLang="zh-TW" dirty="0"/>
                  <a:t>5-2</a:t>
                </a:r>
                <a:r>
                  <a:rPr lang="zh-TW" altLang="en-US" dirty="0"/>
                  <a:t>時，雖在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zh-TW" altLang="en-US"/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，平面上表現</a:t>
                </a:r>
                <a:r>
                  <a:rPr lang="en-US" altLang="zh-TW" dirty="0"/>
                  <a:t>10</a:t>
                </a:r>
                <a:r>
                  <a:rPr lang="zh-TW" altLang="en-US" dirty="0"/>
                  <a:t>個數據，但只用一條軸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en-US" altLang="zh-TW"/>
                          <m:t>𝑧</m:t>
                        </m:r>
                      </m:e>
                      <m:sub>
                        <m:r>
                          <a:rPr lang="zh-TW" altLang="en-US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是足夠的</a:t>
                </a:r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6146" name="Picture 2" descr="C:\Users\anfernee0301\Desktop\雲端\Google 雲端硬碟\新頁圖書\5103簡報圖表轉檔ok\5103--圖\5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3856249" cy="315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596204" y="6513562"/>
            <a:ext cx="84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5-2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18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/>
                <a:r>
                  <a:rPr lang="zh-TW" altLang="en-US" dirty="0"/>
                  <a:t>實際上，地域</a:t>
                </a:r>
                <a:r>
                  <a:rPr lang="en-US" altLang="zh-TW" dirty="0"/>
                  <a:t>A</a:t>
                </a:r>
                <a:r>
                  <a:rPr lang="zh-TW" altLang="en-US" dirty="0"/>
                  <a:t>或地域</a:t>
                </a:r>
                <a:r>
                  <a:rPr lang="en-US" altLang="zh-TW" dirty="0"/>
                  <a:t>F</a:t>
                </a:r>
                <a:r>
                  <a:rPr lang="zh-TW" altLang="en-US" dirty="0"/>
                  <a:t>的數據位於軸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的最接近處，因此似乎也可看成是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上的點。偏離軸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的數據，向軸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畫垂線，再向它的交點移動似乎是可以的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7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57250" algn="just">
                  <a:tabLst>
                    <a:tab pos="800100" algn="l"/>
                  </a:tabLst>
                </a:pPr>
                <a:r>
                  <a:rPr lang="zh-TW" altLang="en-US" dirty="0"/>
                  <a:t>統計上構造的單純化是重要的目的之一，因此，取代兩個變數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，是具有「以一個變數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表現圖形」的意義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  <a:p>
                <a:pPr indent="857250" algn="just">
                  <a:tabLst>
                    <a:tab pos="800100" algn="l"/>
                  </a:tabLst>
                </a:pPr>
                <a:r>
                  <a:rPr lang="zh-TW" altLang="en-US" dirty="0" smtClean="0"/>
                  <a:t>另外</a:t>
                </a:r>
                <a:r>
                  <a:rPr lang="zh-TW" altLang="en-US" dirty="0"/>
                  <a:t>，此新軸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是「主成分的真面目」。並且，此軸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的方向比為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時，具有此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係數的一次式被稱為主成分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 smtClean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3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5.2 </a:t>
            </a:r>
            <a:r>
              <a:rPr lang="zh-TW" altLang="en-US" dirty="0"/>
              <a:t>何謂主成分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:r>
                  <a:rPr lang="zh-TW" altLang="en-US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7170" name="Picture 2" descr="C:\Users\anfernee0301\Desktop\雲端\Google 雲端硬碟\新頁圖書\5103簡報圖表轉檔ok\5103--圖\5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4565304" cy="318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652120" y="59492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5-3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857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/>
              <a:t>5.3 </a:t>
            </a:r>
            <a:r>
              <a:rPr lang="zh-TW" altLang="en-US" sz="3600" dirty="0"/>
              <a:t>主成分的求法</a:t>
            </a:r>
            <a:r>
              <a:rPr lang="en-US" altLang="zh-TW" sz="3600" dirty="0"/>
              <a:t>(1)</a:t>
            </a:r>
            <a:r>
              <a:rPr lang="zh-TW" altLang="en-US" sz="3600" dirty="0" smtClean="0"/>
              <a:t>──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        資訊</a:t>
            </a:r>
            <a:r>
              <a:rPr lang="zh-TW" altLang="en-US" sz="3600" dirty="0"/>
              <a:t>損失量的最小化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2044824"/>
              </a:xfrm>
            </p:spPr>
            <p:txBody>
              <a:bodyPr/>
              <a:lstStyle/>
              <a:p>
                <a:pPr indent="838200" algn="just"/>
                <a:r>
                  <a:rPr lang="zh-TW" altLang="en-US" dirty="0"/>
                  <a:t>主成分分析是從求出主成分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  <m:r>
                      <a:rPr lang="en-US" altLang="zh-TW" i="1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開始的。方向比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  <m:r>
                      <a:rPr lang="en-US" altLang="zh-TW" i="1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可考慮如圖</a:t>
                </a:r>
                <a:r>
                  <a:rPr lang="en-US" altLang="zh-TW" dirty="0"/>
                  <a:t>5-4</a:t>
                </a:r>
                <a:r>
                  <a:rPr lang="zh-TW" altLang="en-US" dirty="0"/>
                  <a:t>各種情形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2044824"/>
              </a:xfrm>
              <a:blipFill rotWithShape="1">
                <a:blip r:embed="rId2"/>
                <a:stretch>
                  <a:fillRect l="-2529" t="-3881" r="-2432" b="-98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8194" name="Picture 2" descr="C:\Users\anfernee0301\Desktop\雲端\Google 雲端硬碟\新頁圖書\5103簡報圖表轉檔ok\5103--圖\5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58" y="3573016"/>
            <a:ext cx="3597002" cy="29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722429" y="6525344"/>
            <a:ext cx="79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5-4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44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CH5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主成分分析導讀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95736" y="2564904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5.7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利用主成分分數排列是很方便的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5.8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主成分與第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5.9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主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成分的求法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(2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──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變異數的最大化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5.10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主成分分析受到單位的影響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5.11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主成分分析的其他話題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5.12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主成分分析的實踐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9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 indent="800100" algn="just"/>
                <a:r>
                  <a:rPr lang="zh-TW" altLang="en-US" dirty="0"/>
                  <a:t>其中，哪一個方向比是最好的方向比呢？如回想新軸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的意義時，將各數據在主成分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上來</a:t>
                </a:r>
                <a:r>
                  <a:rPr lang="zh-TW" altLang="en-US" dirty="0" smtClean="0"/>
                  <a:t>觀察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zh-TW" altLang="en-US" dirty="0" smtClean="0"/>
                  <a:t>，</a:t>
                </a:r>
                <a:r>
                  <a:rPr lang="zh-TW" altLang="en-US" dirty="0"/>
                  <a:t>也就是「由各數據向主成分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上畫垂線」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162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1155307"/>
          </a:xfrm>
        </p:spPr>
        <p:txBody>
          <a:bodyPr/>
          <a:lstStyle/>
          <a:p>
            <a:pPr indent="800100"/>
            <a:r>
              <a:rPr lang="zh-TW" altLang="en-US" dirty="0"/>
              <a:t>因此，從各數據畫出垂線後即如圖</a:t>
            </a:r>
            <a:r>
              <a:rPr lang="en-US" altLang="zh-TW" dirty="0"/>
              <a:t>5-5</a:t>
            </a:r>
            <a:r>
              <a:rPr lang="zh-TW" altLang="en-US" dirty="0"/>
              <a:t>所示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9218" name="Picture 2" descr="C:\Users\anfernee0301\Desktop\雲端\Google 雲端硬碟\新頁圖書\5103簡報圖表轉檔ok\5103--圖\5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12" y="2755507"/>
            <a:ext cx="4141056" cy="33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364088" y="6165304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5-5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66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00100" algn="just"/>
            <a:r>
              <a:rPr lang="zh-TW" altLang="en-US" dirty="0"/>
              <a:t>然而，此時發生了讓人困擾的問題，那就是「資訊的損失</a:t>
            </a:r>
            <a:r>
              <a:rPr lang="zh-TW" altLang="en-US" dirty="0" smtClean="0"/>
              <a:t>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！</a:t>
            </a:r>
            <a:r>
              <a:rPr lang="zh-TW" altLang="en-US" dirty="0"/>
              <a:t>將原本二次元上的數據移動到一次元上，所以原先的數據略有損失。則哪一部分出現損失呢？請參考圖</a:t>
            </a:r>
            <a:r>
              <a:rPr lang="en-US" altLang="zh-TW" dirty="0"/>
              <a:t>5-6</a:t>
            </a:r>
            <a:r>
              <a:rPr lang="zh-TW" altLang="en-US" dirty="0"/>
              <a:t>所示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571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0242" name="Picture 2" descr="C:\Users\anfernee0301\Desktop\雲端\Google 雲端硬碟\新頁圖書\5103簡報圖表轉檔ok\5103--圖\5-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5112568" cy="3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400092" y="5877272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5-6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indent="723900"/>
                <a:r>
                  <a:rPr lang="zh-TW" altLang="en-US" dirty="0"/>
                  <a:t>圖</a:t>
                </a:r>
                <a:r>
                  <a:rPr lang="en-US" altLang="zh-TW" dirty="0"/>
                  <a:t>5-6</a:t>
                </a:r>
                <a:r>
                  <a:rPr lang="zh-TW" altLang="en-US" dirty="0"/>
                  <a:t>的兩個數據</a:t>
                </a:r>
                <a:r>
                  <a:rPr lang="en-US" altLang="zh-TW" dirty="0"/>
                  <a:t>P</a:t>
                </a:r>
                <a:r>
                  <a:rPr lang="zh-TW" altLang="en-US" dirty="0"/>
                  <a:t>、</a:t>
                </a:r>
                <a:r>
                  <a:rPr lang="en-US" altLang="zh-TW" dirty="0"/>
                  <a:t>Q</a:t>
                </a:r>
                <a:r>
                  <a:rPr lang="zh-TW" altLang="en-US" dirty="0"/>
                  <a:t>如在主成分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上觀察時，會移動到相同的點。亦即，「由數據向主成分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畫垂線的長度」即為主成分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上未被考慮的量。</a:t>
                </a:r>
                <a:endParaRPr lang="en-US" altLang="zh-TW" dirty="0"/>
              </a:p>
              <a:p>
                <a:pPr indent="723900"/>
                <a:r>
                  <a:rPr lang="zh-TW" altLang="en-US" dirty="0"/>
                  <a:t>換言之，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軸上如</a:t>
                </a:r>
                <a:r>
                  <a:rPr lang="en-US" altLang="zh-TW" dirty="0"/>
                  <a:t>(5.4)</a:t>
                </a:r>
                <a:r>
                  <a:rPr lang="zh-TW" altLang="en-US" dirty="0"/>
                  <a:t>式：</a:t>
                </a:r>
                <a:endParaRPr lang="en-US" altLang="zh-TW" dirty="0"/>
              </a:p>
              <a:p>
                <a:pPr indent="723900"/>
                <a:endParaRPr lang="en-US" altLang="zh-TW" dirty="0"/>
              </a:p>
              <a:p>
                <a:pPr indent="723900"/>
                <a:r>
                  <a:rPr lang="zh-TW" altLang="en-US" dirty="0"/>
                  <a:t>垂線的長度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資訊的損失</a:t>
                </a:r>
                <a:endParaRPr lang="en-US" altLang="zh-TW" dirty="0"/>
              </a:p>
              <a:p>
                <a:pPr indent="723900" algn="r"/>
                <a:r>
                  <a:rPr lang="zh-TW" altLang="en-US" dirty="0" smtClean="0"/>
                  <a:t>            </a:t>
                </a:r>
                <a:r>
                  <a:rPr lang="en-US" altLang="zh-TW" sz="2500" dirty="0"/>
                  <a:t>(5.4</a:t>
                </a:r>
                <a:r>
                  <a:rPr lang="en-US" altLang="zh-TW" sz="2500" dirty="0" smtClean="0"/>
                  <a:t>)</a:t>
                </a:r>
                <a:endParaRPr lang="zh-TW" altLang="en-US" sz="25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 b="-10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229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1612776"/>
              </a:xfrm>
            </p:spPr>
            <p:txBody>
              <a:bodyPr>
                <a:noAutofit/>
              </a:bodyPr>
              <a:lstStyle/>
              <a:p>
                <a:pPr indent="800100"/>
                <a:r>
                  <a:rPr lang="zh-TW" altLang="en-US" dirty="0" smtClean="0"/>
                  <a:t>因此</a:t>
                </a:r>
                <a:r>
                  <a:rPr lang="zh-TW" altLang="en-US" dirty="0"/>
                  <a:t>，「找出最好的方向比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 smtClean="0"/>
                  <a:t>」</a:t>
                </a:r>
                <a:r>
                  <a:rPr lang="zh-TW" altLang="en-US" dirty="0"/>
                  <a:t>正是「找出垂線的長度成為最小的方向比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 smtClean="0"/>
                  <a:t>」。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1612776"/>
              </a:xfrm>
              <a:blipFill rotWithShape="1">
                <a:blip r:embed="rId2"/>
                <a:stretch>
                  <a:fillRect l="-2529" t="-4924" r="-875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5122" name="Picture 2" descr="C:\Users\anfernee0301\Desktop\雲端\Google 雲端硬碟\新頁圖書\5103簡報圖表轉檔ok\5103--圖\5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280731" cy="31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652120" y="6372036"/>
            <a:ext cx="91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5-7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49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則向主成分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畫出的垂線之長度，又要如何計算呢？實際上，此方面有</a:t>
                </a:r>
                <a:r>
                  <a:rPr lang="en-US" altLang="zh-TW" dirty="0" err="1"/>
                  <a:t>Hasse</a:t>
                </a:r>
                <a:r>
                  <a:rPr lang="zh-TW" altLang="en-US" dirty="0"/>
                  <a:t>標準形式的方便公式</a:t>
                </a:r>
                <a:r>
                  <a:rPr lang="zh-TW" altLang="en-US" dirty="0" smtClean="0"/>
                  <a:t>。</a:t>
                </a:r>
                <a:endParaRPr lang="en-US" altLang="zh-TW" sz="36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913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zh-TW" altLang="en-US" b="1" dirty="0"/>
                  <a:t>說明</a:t>
                </a:r>
                <a:r>
                  <a:rPr lang="en-US" altLang="zh-TW" b="1" dirty="0" err="1"/>
                  <a:t>Hasse</a:t>
                </a:r>
                <a:r>
                  <a:rPr lang="zh-TW" altLang="en-US" b="1" dirty="0"/>
                  <a:t>的標準形公式</a:t>
                </a:r>
              </a:p>
              <a:p>
                <a:pPr indent="800100" algn="just"/>
                <a:endParaRPr lang="en-US" altLang="zh-TW" sz="1300" dirty="0" smtClean="0"/>
              </a:p>
              <a:p>
                <a:pPr indent="800100" algn="just"/>
                <a:r>
                  <a:rPr lang="zh-TW" altLang="en-US" sz="3000" dirty="0" smtClean="0"/>
                  <a:t>從</a:t>
                </a:r>
                <a14:m>
                  <m:oMath xmlns:m="http://schemas.openxmlformats.org/officeDocument/2006/math">
                    <m:r>
                      <a:rPr lang="en-US" altLang="zh-TW" sz="3000" i="1" dirty="0">
                        <a:latin typeface="Cambria Math"/>
                      </a:rPr>
                      <m:t>𝑥𝑦</m:t>
                    </m:r>
                  </m:oMath>
                </a14:m>
                <a:r>
                  <a:rPr lang="zh-TW" altLang="en-US" sz="3000" dirty="0"/>
                  <a:t>平面上的點</a:t>
                </a:r>
                <a:r>
                  <a:rPr lang="en-US" altLang="zh-TW" sz="3000" dirty="0"/>
                  <a:t>(</a:t>
                </a:r>
                <a14:m>
                  <m:oMath xmlns:m="http://schemas.openxmlformats.org/officeDocument/2006/math">
                    <m:r>
                      <a:rPr lang="en-US" altLang="zh-TW" sz="3000" i="1" dirty="0">
                        <a:latin typeface="Cambria Math"/>
                      </a:rPr>
                      <m:t>𝑝</m:t>
                    </m:r>
                    <m:r>
                      <a:rPr lang="en-US" altLang="zh-TW" sz="3000" i="1" dirty="0">
                        <a:latin typeface="Cambria Math"/>
                      </a:rPr>
                      <m:t>,</m:t>
                    </m:r>
                    <m:r>
                      <a:rPr lang="en-US" altLang="zh-TW" sz="3000" i="1" dirty="0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zh-TW" sz="3000" dirty="0"/>
                  <a:t>)</a:t>
                </a:r>
                <a:r>
                  <a:rPr lang="zh-TW" altLang="en-US" sz="3000" dirty="0"/>
                  <a:t>，向直線</a:t>
                </a:r>
                <a:r>
                  <a:rPr lang="en-US" altLang="zh-TW" sz="3000" i="1" dirty="0"/>
                  <a:t>L</a:t>
                </a:r>
                <a:r>
                  <a:rPr lang="zh-TW" altLang="en-US" sz="3000" dirty="0"/>
                  <a:t>：</a:t>
                </a:r>
                <a14:m>
                  <m:oMath xmlns:m="http://schemas.openxmlformats.org/officeDocument/2006/math">
                    <m:r>
                      <a:rPr lang="en-US" altLang="zh-TW" sz="3000" i="1">
                        <a:latin typeface="Cambria Math"/>
                      </a:rPr>
                      <m:t>𝑎𝑥</m:t>
                    </m:r>
                  </m:oMath>
                </a14:m>
                <a:r>
                  <a:rPr lang="en-US" altLang="zh-TW" sz="3000" dirty="0" smtClean="0"/>
                  <a:t>+</a:t>
                </a:r>
                <a:r>
                  <a:rPr lang="en-US" altLang="zh-TW" sz="3000" i="1" dirty="0" err="1" smtClean="0"/>
                  <a:t>by</a:t>
                </a:r>
                <a:r>
                  <a:rPr lang="en-US" altLang="zh-TW" sz="3000" dirty="0" err="1" smtClean="0"/>
                  <a:t>+</a:t>
                </a:r>
                <a:r>
                  <a:rPr lang="en-US" altLang="zh-TW" sz="3000" i="1" dirty="0" err="1" smtClean="0"/>
                  <a:t>c</a:t>
                </a:r>
                <a:r>
                  <a:rPr lang="en-US" altLang="zh-TW" sz="3000" dirty="0" smtClean="0"/>
                  <a:t>=0</a:t>
                </a:r>
                <a:r>
                  <a:rPr lang="zh-TW" altLang="en-US" sz="3000" dirty="0"/>
                  <a:t>畫出垂線，其長度以如</a:t>
                </a:r>
                <a:r>
                  <a:rPr lang="en-US" altLang="zh-TW" sz="3000" dirty="0"/>
                  <a:t>(5.8)</a:t>
                </a:r>
                <a:r>
                  <a:rPr lang="zh-TW" altLang="en-US" sz="3000" dirty="0"/>
                  <a:t>式表示：</a:t>
                </a:r>
                <a:endParaRPr lang="en-US" altLang="zh-TW" sz="30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335" t="-1752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416777"/>
              </p:ext>
            </p:extLst>
          </p:nvPr>
        </p:nvGraphicFramePr>
        <p:xfrm>
          <a:off x="4499992" y="4221088"/>
          <a:ext cx="2808312" cy="1059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Equation" r:id="rId4" imgW="749300" imgH="457200" progId="Equation.DSMT4">
                  <p:embed/>
                </p:oleObj>
              </mc:Choice>
              <mc:Fallback>
                <p:oleObj name="Equation" r:id="rId4" imgW="749300" imgH="457200" progId="Equation.DSMT4">
                  <p:embed/>
                  <p:pic>
                    <p:nvPicPr>
                      <p:cNvPr id="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4221088"/>
                        <a:ext cx="2808312" cy="1059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5184194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(5.8)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553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7170" name="Picture 2" descr="C:\Users\anfernee0301\Desktop\雲端\Google 雲端硬碟\新頁圖書\5103簡報圖表轉檔ok\5103--圖\5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43597"/>
            <a:ext cx="6056901" cy="221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5.3 </a:t>
            </a:r>
            <a:r>
              <a:rPr lang="zh-TW" altLang="en-US" sz="3600" dirty="0">
                <a:solidFill>
                  <a:prstClr val="black"/>
                </a:solidFill>
              </a:rPr>
              <a:t>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(1)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        資訊損失量的最小化</a:t>
            </a:r>
            <a:endParaRPr lang="zh-TW" altLang="en-US" sz="3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292080" y="5229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5-8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66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44624"/>
                <a:ext cx="6444208" cy="1143000"/>
              </a:xfrm>
            </p:spPr>
            <p:txBody>
              <a:bodyPr/>
              <a:lstStyle/>
              <a:p>
                <a:r>
                  <a:rPr lang="en-US" altLang="zh-TW" sz="3600" dirty="0"/>
                  <a:t>5.3.1 </a:t>
                </a:r>
                <a:r>
                  <a:rPr lang="zh-TW" altLang="en-US" sz="3600" dirty="0"/>
                  <a:t>使資訊損失量為最少</a:t>
                </a:r>
                <a:r>
                  <a:rPr lang="zh-TW" altLang="en-US" sz="3600" dirty="0" smtClean="0"/>
                  <a:t>的</a:t>
                </a:r>
                <a:r>
                  <a:rPr lang="en-US" altLang="zh-TW" sz="3600" dirty="0" smtClean="0"/>
                  <a:t/>
                </a:r>
                <a:br>
                  <a:rPr lang="en-US" altLang="zh-TW" sz="3600" dirty="0" smtClean="0"/>
                </a:br>
                <a:r>
                  <a:rPr lang="zh-TW" altLang="en-US" sz="3600" dirty="0" smtClean="0"/>
                  <a:t> 方向</a:t>
                </a:r>
                <a:r>
                  <a:rPr lang="zh-TW" altLang="en-US" sz="3600" dirty="0"/>
                  <a:t>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 sz="3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3600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3600" dirty="0" smtClean="0"/>
                  <a:t>為何</a:t>
                </a:r>
                <a:endParaRPr lang="zh-TW" altLang="en-US" sz="3600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44624"/>
                <a:ext cx="6444208" cy="1143000"/>
              </a:xfrm>
              <a:blipFill rotWithShape="1">
                <a:blip r:embed="rId2"/>
                <a:stretch>
                  <a:fillRect t="-9574" b="-223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/>
                <a:r>
                  <a:rPr lang="zh-TW" altLang="en-US" dirty="0"/>
                  <a:t>表</a:t>
                </a:r>
                <a:r>
                  <a:rPr lang="en-US" altLang="zh-TW" dirty="0"/>
                  <a:t>5.5-1</a:t>
                </a:r>
                <a:r>
                  <a:rPr lang="zh-TW" altLang="en-US" dirty="0"/>
                  <a:t>的資訊損失量因附有絕對值的記號，所以先行平方。</a:t>
                </a:r>
                <a:endParaRPr lang="en-US" altLang="zh-TW" dirty="0"/>
              </a:p>
              <a:p>
                <a:pPr indent="800100" algn="just"/>
                <a:r>
                  <a:rPr lang="zh-TW" altLang="en-US" dirty="0"/>
                  <a:t>因此，資訊損失量的平方和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/>
                      </a:rPr>
                      <m:t>𝑈</m:t>
                    </m:r>
                  </m:oMath>
                </a14:m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dirty="0"/>
                  <a:t>)</a:t>
                </a:r>
                <a:r>
                  <a:rPr lang="zh-TW" altLang="en-US" dirty="0"/>
                  <a:t>為：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6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 </a:t>
            </a:r>
            <a:r>
              <a:rPr lang="zh-TW" altLang="en-US" dirty="0"/>
              <a:t>主成分分析是綜合化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98525" algn="just"/>
            <a:r>
              <a:rPr lang="zh-TW" altLang="en-US" dirty="0"/>
              <a:t>主成分分析比起複迴歸分析或判別分析，更令人覺得難以掌握，且經常「不一定」可順利進行。對於某些問題而言，當觀察出幾個要因時，並非一個個獨立地處理這些要因，此時採取總合處理的即為主成分分析</a:t>
            </a:r>
            <a:r>
              <a:rPr lang="zh-TW" altLang="en-US" sz="2800" dirty="0"/>
              <a:t>（</a:t>
            </a:r>
            <a:r>
              <a:rPr lang="en-US" altLang="zh-TW" sz="2800" dirty="0"/>
              <a:t>principal component analysis</a:t>
            </a:r>
            <a:r>
              <a:rPr lang="zh-TW" altLang="en-US" sz="2800" dirty="0"/>
              <a:t>）。</a:t>
            </a:r>
            <a:endParaRPr lang="en-US" altLang="zh-TW" sz="280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8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22960"/>
              </p:ext>
            </p:extLst>
          </p:nvPr>
        </p:nvGraphicFramePr>
        <p:xfrm>
          <a:off x="2530773" y="1484784"/>
          <a:ext cx="6577731" cy="3998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quation" r:id="rId3" imgW="4190760" imgH="2438280" progId="Equation.DSMT4">
                  <p:embed/>
                </p:oleObj>
              </mc:Choice>
              <mc:Fallback>
                <p:oleObj name="Equation" r:id="rId3" imgW="4190760" imgH="243828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773" y="1484784"/>
                        <a:ext cx="6577731" cy="39988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71800" y="5869721"/>
                <a:ext cx="6156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/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註：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zh-TW" altLang="en-US" sz="2000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zh-TW" altLang="en-US" sz="2000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𝐴</m:t>
                            </m:r>
                            <m:r>
                              <a:rPr lang="zh-TW" altLang="en-US" sz="200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zh-TW" altLang="en-US" sz="2000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𝐵</m:t>
                            </m:r>
                            <m:r>
                              <a:rPr lang="zh-TW" altLang="en-US" sz="200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zh-TW" altLang="en-US" sz="2000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</m:d>
                      </m:e>
                      <m:sub/>
                      <m:sup>
                        <m:r>
                          <a:rPr lang="zh-TW" altLang="en-US" sz="2000">
                            <a:solidFill>
                              <a:srgbClr val="7030A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zh-TW" altLang="en-US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𝐴</m:t>
                        </m:r>
                      </m:e>
                      <m:sub/>
                      <m:sup>
                        <m:r>
                          <a:rPr lang="zh-TW" altLang="en-US" sz="2000">
                            <a:solidFill>
                              <a:srgbClr val="7030A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zh-TW" altLang="en-US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𝐵</m:t>
                        </m:r>
                      </m:e>
                      <m:sub/>
                      <m:sup>
                        <m:r>
                          <a:rPr lang="zh-TW" altLang="en-US" sz="2000">
                            <a:solidFill>
                              <a:srgbClr val="7030A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+</m:t>
                    </m:r>
                    <m:r>
                      <a:rPr lang="zh-TW" altLang="en-US" sz="2000" i="1">
                        <a:solidFill>
                          <a:srgbClr val="7030A0"/>
                        </a:solidFill>
                        <a:latin typeface="Cambria Math"/>
                      </a:rPr>
                      <m:t>𝐶</m:t>
                    </m:r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−2</m:t>
                    </m:r>
                    <m:r>
                      <a:rPr lang="zh-TW" altLang="en-US" sz="2000" i="1">
                        <a:solidFill>
                          <a:srgbClr val="7030A0"/>
                        </a:solidFill>
                        <a:latin typeface="Cambria Math"/>
                      </a:rPr>
                      <m:t>𝐴𝐵</m:t>
                    </m:r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+2</m:t>
                    </m:r>
                    <m:r>
                      <a:rPr lang="zh-TW" altLang="en-US" sz="2000" i="1">
                        <a:solidFill>
                          <a:srgbClr val="7030A0"/>
                        </a:solidFill>
                        <a:latin typeface="Cambria Math"/>
                      </a:rPr>
                      <m:t>𝐴𝐶</m:t>
                    </m:r>
                    <m:r>
                      <a:rPr lang="zh-TW" altLang="en-US" sz="2000">
                        <a:solidFill>
                          <a:srgbClr val="7030A0"/>
                        </a:solidFill>
                        <a:latin typeface="Cambria Math"/>
                      </a:rPr>
                      <m:t>−2</m:t>
                    </m:r>
                    <m:r>
                      <a:rPr lang="zh-TW" altLang="en-US" sz="2000" i="1">
                        <a:solidFill>
                          <a:srgbClr val="7030A0"/>
                        </a:solidFill>
                        <a:latin typeface="Cambria Math"/>
                      </a:rPr>
                      <m:t>𝐵𝐶</m:t>
                    </m:r>
                  </m:oMath>
                </a14:m>
                <a:r>
                  <a:rPr lang="en-US" altLang="zh-TW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，</a:t>
                </a:r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這是</a:t>
                </a:r>
                <a:r>
                  <a:rPr lang="en-US" altLang="zh-TW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Lagrange</a:t>
                </a:r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乘數法附有條件的極值問題</a:t>
                </a:r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。</a:t>
                </a:r>
                <a:endParaRPr lang="zh-TW" altLang="en-US" sz="2000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5869721"/>
                <a:ext cx="6156176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1089" t="-4310" b="-14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16632"/>
                <a:ext cx="6444208" cy="1143000"/>
              </a:xfrm>
            </p:spPr>
            <p:txBody>
              <a:bodyPr/>
              <a:lstStyle/>
              <a:p>
                <a:r>
                  <a:rPr lang="en-US" altLang="zh-TW" sz="3600" dirty="0"/>
                  <a:t>5.3.1 </a:t>
                </a:r>
                <a:r>
                  <a:rPr lang="zh-TW" altLang="en-US" sz="3600" dirty="0"/>
                  <a:t>使資訊損失量為最少</a:t>
                </a:r>
                <a:r>
                  <a:rPr lang="zh-TW" altLang="en-US" sz="3600" dirty="0" smtClean="0"/>
                  <a:t>的</a:t>
                </a:r>
                <a:r>
                  <a:rPr lang="en-US" altLang="zh-TW" sz="3600" dirty="0" smtClean="0"/>
                  <a:t/>
                </a:r>
                <a:br>
                  <a:rPr lang="en-US" altLang="zh-TW" sz="3600" dirty="0" smtClean="0"/>
                </a:br>
                <a:r>
                  <a:rPr lang="zh-TW" altLang="en-US" sz="3600" dirty="0" smtClean="0"/>
                  <a:t> 方向</a:t>
                </a:r>
                <a:r>
                  <a:rPr lang="zh-TW" altLang="en-US" sz="3600" dirty="0"/>
                  <a:t>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 sz="3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3600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3600" dirty="0" smtClean="0"/>
                  <a:t>為何</a:t>
                </a:r>
                <a:endParaRPr lang="zh-TW" altLang="en-US" sz="3600" dirty="0"/>
              </a:p>
            </p:txBody>
          </p:sp>
        </mc:Choice>
        <mc:Fallback xmlns="">
          <p:sp>
            <p:nvSpPr>
              <p:cNvPr id="8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16632"/>
                <a:ext cx="6444208" cy="1143000"/>
              </a:xfrm>
              <a:blipFill rotWithShape="1">
                <a:blip r:embed="rId6"/>
                <a:stretch>
                  <a:fillRect t="-10106" b="-218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1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/>
                <a:endParaRPr lang="en-US" altLang="zh-TW" dirty="0" smtClean="0"/>
              </a:p>
              <a:p>
                <a:pPr indent="800100"/>
                <a:r>
                  <a:rPr lang="zh-TW" altLang="en-US" dirty="0" smtClean="0"/>
                  <a:t>因此</a:t>
                </a:r>
                <a:r>
                  <a:rPr lang="zh-TW" altLang="en-US" dirty="0"/>
                  <a:t>在條件：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2800" i="1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zh-TW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zh-TW" altLang="en-US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b/>
                      <m:sup>
                        <m:r>
                          <a:rPr lang="zh-TW" altLang="en-US" sz="280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altLang="zh-TW" sz="2800">
                        <a:latin typeface="Cambria Math"/>
                      </a:rPr>
                      <m:t>+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2800" i="1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zh-TW" alt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b/>
                      <m:sup>
                        <m:r>
                          <a:rPr lang="zh-TW" altLang="en-US" sz="280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zh-TW" altLang="en-US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=1</a:t>
                </a:r>
                <a:r>
                  <a:rPr lang="zh-TW" altLang="en-US" dirty="0"/>
                  <a:t>之下，只要求出：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成為最小的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即可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801335"/>
              </p:ext>
            </p:extLst>
          </p:nvPr>
        </p:nvGraphicFramePr>
        <p:xfrm>
          <a:off x="2501081" y="3581003"/>
          <a:ext cx="1603375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2" name="Equation" r:id="rId4" imgW="914400" imgH="228600" progId="Equation.DSMT4">
                  <p:embed/>
                </p:oleObj>
              </mc:Choice>
              <mc:Fallback>
                <p:oleObj name="Equation" r:id="rId4" imgW="914400" imgH="228600" progId="Equation.DSMT4">
                  <p:embed/>
                  <p:pic>
                    <p:nvPicPr>
                      <p:cNvPr id="0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081" y="3581003"/>
                        <a:ext cx="1603375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18119"/>
              </p:ext>
            </p:extLst>
          </p:nvPr>
        </p:nvGraphicFramePr>
        <p:xfrm>
          <a:off x="2520280" y="4190488"/>
          <a:ext cx="6588224" cy="39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" name="Equation" r:id="rId6" imgW="4076640" imgH="241200" progId="Equation.DSMT4">
                  <p:embed/>
                </p:oleObj>
              </mc:Choice>
              <mc:Fallback>
                <p:oleObj name="Equation" r:id="rId6" imgW="4076640" imgH="24120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280" y="4190488"/>
                        <a:ext cx="6588224" cy="390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44624"/>
                <a:ext cx="6444208" cy="1143000"/>
              </a:xfrm>
            </p:spPr>
            <p:txBody>
              <a:bodyPr/>
              <a:lstStyle/>
              <a:p>
                <a:r>
                  <a:rPr lang="en-US" altLang="zh-TW" sz="3600" dirty="0"/>
                  <a:t>5.3.1 </a:t>
                </a:r>
                <a:r>
                  <a:rPr lang="zh-TW" altLang="en-US" sz="3600" dirty="0"/>
                  <a:t>使資訊損失量為最少</a:t>
                </a:r>
                <a:r>
                  <a:rPr lang="zh-TW" altLang="en-US" sz="3600" dirty="0" smtClean="0"/>
                  <a:t>的</a:t>
                </a:r>
                <a:r>
                  <a:rPr lang="en-US" altLang="zh-TW" sz="3600" dirty="0" smtClean="0"/>
                  <a:t/>
                </a:r>
                <a:br>
                  <a:rPr lang="en-US" altLang="zh-TW" sz="3600" dirty="0" smtClean="0"/>
                </a:br>
                <a:r>
                  <a:rPr lang="zh-TW" altLang="en-US" sz="3600" dirty="0" smtClean="0"/>
                  <a:t> 方向</a:t>
                </a:r>
                <a:r>
                  <a:rPr lang="zh-TW" altLang="en-US" sz="3600" dirty="0"/>
                  <a:t>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zh-TW" altLang="en-US" sz="3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3600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3600" dirty="0" smtClean="0"/>
                  <a:t>為何</a:t>
                </a:r>
                <a:endParaRPr lang="zh-TW" altLang="en-US" sz="3600" dirty="0"/>
              </a:p>
            </p:txBody>
          </p:sp>
        </mc:Choice>
        <mc:Fallback xmlns="">
          <p:sp>
            <p:nvSpPr>
              <p:cNvPr id="9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44624"/>
                <a:ext cx="6444208" cy="1143000"/>
              </a:xfrm>
              <a:blipFill rotWithShape="1">
                <a:blip r:embed="rId8"/>
                <a:stretch>
                  <a:fillRect t="-9574" b="-223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8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5.4 </a:t>
            </a:r>
            <a:r>
              <a:rPr lang="zh-TW" altLang="en-US" dirty="0"/>
              <a:t>解釋主成分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=0.5452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+0.8383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是表現什麼呢</a:t>
                </a:r>
                <a:r>
                  <a:rPr lang="en-US" altLang="zh-TW" dirty="0"/>
                  <a:t>?</a:t>
                </a:r>
              </a:p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因為是將變數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dirty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綜合化，因此即如下圖所示。</a:t>
                </a:r>
                <a:endParaRPr lang="en-US" altLang="zh-TW" dirty="0"/>
              </a:p>
              <a:p>
                <a:pPr indent="800100">
                  <a:spcBef>
                    <a:spcPts val="0"/>
                  </a:spcBef>
                </a:pPr>
                <a:endParaRPr lang="en-US" altLang="zh-TW" dirty="0" smtClean="0"/>
              </a:p>
              <a:p>
                <a:pPr indent="800100">
                  <a:spcBef>
                    <a:spcPts val="0"/>
                  </a:spcBef>
                </a:pPr>
                <a:r>
                  <a:rPr lang="zh-TW" altLang="en-US" dirty="0" smtClean="0"/>
                  <a:t>此</a:t>
                </a:r>
                <a:r>
                  <a:rPr lang="zh-TW" altLang="en-US" dirty="0"/>
                  <a:t>種圖形稱為路徑圖。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0242" name="Picture 2" descr="C:\Users\anfernee0301\Desktop\雲端\Google 雲端硬碟\新頁圖書\5103簡報圖表轉檔ok\5103--圖\5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25144"/>
            <a:ext cx="4479057" cy="16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5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5.4 </a:t>
            </a:r>
            <a:r>
              <a:rPr lang="zh-TW" altLang="en-US" dirty="0"/>
              <a:t>解釋主成分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525963"/>
              </a:xfrm>
            </p:spPr>
            <p:txBody>
              <a:bodyPr>
                <a:noAutofit/>
              </a:bodyPr>
              <a:lstStyle/>
              <a:p>
                <a:pPr indent="838200" algn="just">
                  <a:spcBef>
                    <a:spcPts val="0"/>
                  </a:spcBef>
                </a:pPr>
                <a:endParaRPr lang="en-US" altLang="zh-TW" dirty="0" smtClean="0"/>
              </a:p>
              <a:p>
                <a:pPr indent="838200" algn="just">
                  <a:spcBef>
                    <a:spcPts val="0"/>
                  </a:spcBef>
                </a:pPr>
                <a:r>
                  <a:rPr lang="zh-TW" altLang="en-US" dirty="0"/>
                  <a:t>因此，讓變數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與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變化看看。當看護設施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時，主成分也增加</a:t>
                </a:r>
                <a:r>
                  <a:rPr lang="en-US" altLang="zh-TW" dirty="0"/>
                  <a:t>0.5452</a:t>
                </a:r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525963"/>
              </a:xfrm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1266" name="Picture 2" descr="C:\Users\anfernee0301\Desktop\雲端\Google 雲端硬碟\新頁圖書\5103簡報圖表轉檔ok\5103--圖\5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93658"/>
            <a:ext cx="5289027" cy="18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4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5.4 </a:t>
            </a:r>
            <a:r>
              <a:rPr lang="zh-TW" altLang="en-US" dirty="0"/>
              <a:t>解釋主成分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pPr indent="800100"/>
                <a:r>
                  <a:rPr lang="zh-TW" altLang="en-US" dirty="0"/>
                  <a:t>醫療設施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時，主成分也增加</a:t>
                </a:r>
                <a:r>
                  <a:rPr lang="en-US" altLang="zh-TW" dirty="0"/>
                  <a:t>0.8383</a:t>
                </a:r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2290" name="Picture 2" descr="C:\Users\anfernee0301\Desktop\雲端\Google 雲端硬碟\新頁圖書\5103簡報圖表轉檔ok\5103--圖\5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04" y="3573016"/>
            <a:ext cx="5493543" cy="19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5.4 </a:t>
            </a:r>
            <a:r>
              <a:rPr lang="zh-TW" altLang="en-US" dirty="0"/>
              <a:t>解釋主成分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38200" algn="just">
                  <a:spcBef>
                    <a:spcPts val="0"/>
                  </a:spcBef>
                </a:pPr>
                <a:r>
                  <a:rPr lang="zh-TW" altLang="en-US" dirty="0"/>
                  <a:t>亦即「看護設施與醫療設施如增加時，主成分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</m:oMath>
                </a14:m>
                <a:r>
                  <a:rPr lang="zh-TW" altLang="en-US" dirty="0"/>
                  <a:t>也增加」，此事實無法解釋成「主成分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福址的充實度」嗎</a:t>
                </a:r>
                <a:r>
                  <a:rPr lang="zh-TW" altLang="en-US" dirty="0" smtClean="0"/>
                  <a:t>？</a:t>
                </a: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 smtClean="0"/>
                  <a:t>若</a:t>
                </a:r>
                <a:r>
                  <a:rPr lang="zh-TW" altLang="en-US" dirty="0"/>
                  <a:t>答案是肯定的，似乎可變成</a:t>
                </a:r>
                <a:r>
                  <a:rPr lang="zh-TW" altLang="en-US" dirty="0" smtClean="0"/>
                  <a:t>如下圖所示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6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5.4 </a:t>
            </a:r>
            <a:r>
              <a:rPr lang="zh-TW" altLang="en-US" dirty="0"/>
              <a:t>解釋主成分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0242" name="Picture 2" descr="C:\Users\anfernee0301\Desktop\雲端\Google 雲端硬碟\新頁圖書\5103簡報圖表轉檔ok\5103--圖\5-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4536504" cy="234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6" name="Picture 2" descr="C:\Users\anfernee0301\Desktop\雲端\Google 雲端硬碟\新頁圖書\5103簡報圖表轉檔ok\5103--圖\5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72816"/>
            <a:ext cx="5271592" cy="176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2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763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如此所求出的主成分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，對最初所提供的數據之資訊可說明到何種程度呢</a:t>
                </a:r>
                <a:r>
                  <a:rPr lang="zh-TW" altLang="en-US" dirty="0" smtClean="0"/>
                  <a:t>？</a:t>
                </a:r>
                <a:endParaRPr lang="en-US" altLang="zh-TW" dirty="0" smtClean="0"/>
              </a:p>
              <a:p>
                <a:pPr indent="876300" algn="just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800" dirty="0"/>
              </a:p>
              <a:p>
                <a:pPr indent="8763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先</a:t>
                </a:r>
                <a:r>
                  <a:rPr lang="zh-TW" altLang="en-US" dirty="0"/>
                  <a:t>定義貢獻率吧</a:t>
                </a:r>
                <a:r>
                  <a:rPr lang="zh-TW" altLang="en-US" dirty="0" smtClean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8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主成分分析，是指將幾個變數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dirty="0"/>
                  <a:t>,…,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具有的資訊，在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+…+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的一條軸上綜合化，因此總是會發生「資訊的損失」，如圖</a:t>
                </a:r>
                <a:r>
                  <a:rPr lang="en-US" altLang="zh-TW" dirty="0"/>
                  <a:t>5-15</a:t>
                </a:r>
                <a:r>
                  <a:rPr lang="zh-TW" altLang="en-US" dirty="0"/>
                  <a:t>所示：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9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6" name="Picture 2" descr="C:\Users\anfernee0301\Desktop\雲端\Google 雲端硬碟\新頁圖書\5103簡報圖表轉檔ok\5103--圖\5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36368"/>
            <a:ext cx="489654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328861" y="5949280"/>
            <a:ext cx="10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5-15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15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 </a:t>
            </a:r>
            <a:r>
              <a:rPr lang="zh-TW" altLang="en-US" dirty="0"/>
              <a:t>主成分分析是綜合化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55776" y="1600200"/>
                <a:ext cx="6444208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zh-TW" altLang="en-US" dirty="0" smtClean="0"/>
                  <a:t>換言之</a:t>
                </a:r>
                <a:r>
                  <a:rPr lang="zh-TW" altLang="en-US" dirty="0"/>
                  <a:t>，將幾個說明變數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 i="1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的總合特性以如（</a:t>
                </a:r>
                <a:r>
                  <a:rPr lang="en-US" altLang="zh-TW" dirty="0"/>
                  <a:t>5.1</a:t>
                </a:r>
                <a:r>
                  <a:rPr lang="zh-TW" altLang="en-US" dirty="0"/>
                  <a:t>）式少數個一次式來表示，即：</a:t>
                </a:r>
                <a:endParaRPr lang="en-US" altLang="zh-TW" dirty="0"/>
              </a:p>
              <a:p>
                <a:endParaRPr lang="en-US" altLang="zh-TW" dirty="0"/>
              </a:p>
              <a:p>
                <a:pPr algn="r"/>
                <a:r>
                  <a:rPr lang="en-US" altLang="zh-TW" sz="2700" dirty="0"/>
                  <a:t>(5.1)</a:t>
                </a:r>
              </a:p>
              <a:p>
                <a:pPr algn="r"/>
                <a:endParaRPr lang="en-US" altLang="zh-TW" dirty="0"/>
              </a:p>
              <a:p>
                <a:r>
                  <a:rPr lang="zh-TW" altLang="en-US" dirty="0"/>
                  <a:t>利用（</a:t>
                </a:r>
                <a:r>
                  <a:rPr lang="en-US" altLang="zh-TW" dirty="0"/>
                  <a:t>5.1</a:t>
                </a:r>
                <a:r>
                  <a:rPr lang="zh-TW" altLang="en-US" dirty="0"/>
                  <a:t>）式所表現者稱為主成分（</a:t>
                </a:r>
                <a:r>
                  <a:rPr lang="en-US" altLang="zh-TW" dirty="0"/>
                  <a:t>principal component</a:t>
                </a:r>
                <a:r>
                  <a:rPr lang="zh-TW" altLang="en-US" dirty="0" smtClean="0"/>
                  <a:t>）。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5776" y="1600200"/>
                <a:ext cx="6444208" cy="4525963"/>
              </a:xfrm>
              <a:blipFill rotWithShape="1">
                <a:blip r:embed="rId3"/>
                <a:stretch>
                  <a:fillRect l="-2176" t="-1887" r="-22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689432"/>
              </p:ext>
            </p:extLst>
          </p:nvPr>
        </p:nvGraphicFramePr>
        <p:xfrm>
          <a:off x="4139952" y="3501008"/>
          <a:ext cx="3517008" cy="648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4" imgW="1308100" imgH="241300" progId="Equation.DSMT4">
                  <p:embed/>
                </p:oleObj>
              </mc:Choice>
              <mc:Fallback>
                <p:oleObj name="Equation" r:id="rId4" imgW="1308100" imgH="2413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501008"/>
                        <a:ext cx="3517008" cy="648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 indent="80010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平均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𝑂</m:t>
                    </m:r>
                  </m:oMath>
                </a14:m>
                <a:r>
                  <a:rPr lang="zh-TW" altLang="en-US" dirty="0" smtClean="0"/>
                  <a:t>的</a:t>
                </a:r>
                <a:r>
                  <a:rPr lang="zh-TW" altLang="en-US" dirty="0"/>
                  <a:t>距離，可思考成是該數據具有的資訊量時</a:t>
                </a:r>
                <a:r>
                  <a:rPr lang="zh-TW" altLang="en-US" dirty="0" smtClean="0"/>
                  <a:t>，</a:t>
                </a:r>
                <a:endParaRPr lang="en-US" altLang="zh-TW" dirty="0" smtClean="0"/>
              </a:p>
              <a:p>
                <a:pPr indent="800100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dirty="0"/>
              </a:p>
              <a:p>
                <a:pPr marL="800100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𝑂𝐽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地域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𝐽</m:t>
                    </m:r>
                  </m:oMath>
                </a14:m>
                <a:r>
                  <a:rPr lang="zh-TW" altLang="en-US" dirty="0"/>
                  <a:t>的原先資訊量</a:t>
                </a:r>
                <a:endParaRPr lang="en-US" altLang="zh-TW" dirty="0"/>
              </a:p>
              <a:p>
                <a:pPr marL="800100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𝑂𝐾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地域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𝐽</m:t>
                    </m:r>
                  </m:oMath>
                </a14:m>
                <a:r>
                  <a:rPr lang="zh-TW" altLang="en-US" dirty="0"/>
                  <a:t>的新資訊量</a:t>
                </a:r>
                <a:endParaRPr lang="en-US" altLang="zh-TW" dirty="0"/>
              </a:p>
              <a:p>
                <a:pPr marL="800100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𝐾𝐽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地域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𝐽</m:t>
                    </m:r>
                  </m:oMath>
                </a14:m>
                <a:r>
                  <a:rPr lang="zh-TW" altLang="en-US" dirty="0"/>
                  <a:t>的資訊損失</a:t>
                </a:r>
                <a:r>
                  <a:rPr lang="zh-TW" altLang="en-US" dirty="0" smtClean="0"/>
                  <a:t>量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8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483768" y="1600200"/>
                <a:ext cx="6552728" cy="4525963"/>
              </a:xfrm>
            </p:spPr>
            <p:txBody>
              <a:bodyPr>
                <a:normAutofit/>
              </a:bodyPr>
              <a:lstStyle/>
              <a:p>
                <a:pPr indent="800100">
                  <a:spcBef>
                    <a:spcPts val="0"/>
                  </a:spcBef>
                </a:pPr>
                <a:endParaRPr lang="en-US" altLang="zh-TW" i="1" dirty="0" smtClean="0">
                  <a:latin typeface="Cambria Math"/>
                </a:endParaRPr>
              </a:p>
              <a:p>
                <a:pPr indent="800100">
                  <a:spcBef>
                    <a:spcPts val="0"/>
                  </a:spcBef>
                </a:pPr>
                <a:endParaRPr lang="en-US" altLang="zh-TW" i="1" dirty="0">
                  <a:latin typeface="Cambria Math"/>
                </a:endParaRPr>
              </a:p>
              <a:p>
                <a:pPr indent="800100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△</m:t>
                    </m:r>
                    <m:r>
                      <a:rPr lang="en-US" altLang="zh-TW" i="1">
                        <a:latin typeface="Cambria Math"/>
                      </a:rPr>
                      <m:t>𝐽𝐾𝑂</m:t>
                    </m:r>
                  </m:oMath>
                </a14:m>
                <a:r>
                  <a:rPr lang="zh-TW" altLang="en-US" dirty="0"/>
                  <a:t>是直角三角形，所以</a:t>
                </a:r>
                <a:r>
                  <a:rPr lang="en-US" altLang="zh-TW" dirty="0"/>
                  <a:t>(5.21)</a:t>
                </a:r>
                <a:r>
                  <a:rPr lang="zh-TW" altLang="en-US" dirty="0"/>
                  <a:t>式的關係式是成立的</a:t>
                </a:r>
                <a:r>
                  <a:rPr lang="zh-TW" altLang="en-US" dirty="0" smtClean="0"/>
                  <a:t>。</a:t>
                </a:r>
                <a:endParaRPr lang="en-US" altLang="zh-TW" dirty="0" smtClean="0"/>
              </a:p>
              <a:p>
                <a:pPr indent="800100">
                  <a:spcBef>
                    <a:spcPts val="0"/>
                  </a:spcBef>
                </a:pPr>
                <a:endParaRPr lang="en-US" altLang="zh-TW" dirty="0"/>
              </a:p>
              <a:p>
                <a:pPr algn="r">
                  <a:spcBef>
                    <a:spcPts val="0"/>
                  </a:spcBef>
                </a:pPr>
                <a:endParaRPr lang="en-US" altLang="zh-TW" i="1" dirty="0">
                  <a:latin typeface="Cambria Math"/>
                </a:endParaRPr>
              </a:p>
              <a:p>
                <a:pPr algn="r">
                  <a:spcBef>
                    <a:spcPts val="0"/>
                  </a:spcBef>
                </a:pPr>
                <a:r>
                  <a:rPr lang="en-US" altLang="zh-TW" sz="2500" dirty="0" smtClean="0"/>
                  <a:t> </a:t>
                </a:r>
                <a:r>
                  <a:rPr lang="en-US" altLang="zh-TW" sz="2500" dirty="0"/>
                  <a:t>(5.21)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83768" y="1600200"/>
                <a:ext cx="6552728" cy="4525963"/>
              </a:xfrm>
              <a:blipFill rotWithShape="1">
                <a:blip r:embed="rId2"/>
                <a:stretch>
                  <a:fillRect l="-2326" r="-1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339752" y="3888885"/>
                <a:ext cx="6878678" cy="582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6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600">
                              <a:latin typeface="Cambria Math"/>
                              <a:ea typeface="微軟正黑體" pitchFamily="34" charset="-120"/>
                            </a:rPr>
                            <m:t>原先的資訊量</m:t>
                          </m:r>
                        </m:e>
                        <m:sup>
                          <m:r>
                            <a:rPr lang="en-US" altLang="zh-TW" sz="26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600">
                          <a:latin typeface="Cambria Math"/>
                          <a:ea typeface="微軟正黑體" pitchFamily="34" charset="-120"/>
                        </a:rPr>
                        <m:t>=</m:t>
                      </m:r>
                      <m:sSup>
                        <m:sSupPr>
                          <m:ctrlPr>
                            <a:rPr lang="en-US" altLang="zh-TW" sz="26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600">
                              <a:latin typeface="Cambria Math"/>
                              <a:ea typeface="微軟正黑體" pitchFamily="34" charset="-120"/>
                            </a:rPr>
                            <m:t>新的資訊量</m:t>
                          </m:r>
                        </m:e>
                        <m:sup>
                          <m:r>
                            <a:rPr lang="en-US" altLang="zh-TW" sz="26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600">
                          <a:latin typeface="Cambria Math"/>
                          <a:ea typeface="微軟正黑體" pitchFamily="34" charset="-120"/>
                        </a:rPr>
                        <m:t>+</m:t>
                      </m:r>
                      <m:sSup>
                        <m:sSupPr>
                          <m:ctrlPr>
                            <a:rPr lang="en-US" altLang="zh-TW" sz="26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600">
                              <a:latin typeface="Cambria Math"/>
                              <a:ea typeface="微軟正黑體" pitchFamily="34" charset="-120"/>
                            </a:rPr>
                            <m:t>資訊損失量</m:t>
                          </m:r>
                        </m:e>
                        <m:sup>
                          <m:r>
                            <a:rPr lang="en-US" altLang="zh-TW" sz="26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888885"/>
                <a:ext cx="6878678" cy="5822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0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因此，就各個數據，當合計</a:t>
                </a:r>
                <a:r>
                  <a:rPr lang="en-US" altLang="zh-TW" dirty="0"/>
                  <a:t>(5.21)</a:t>
                </a:r>
                <a:r>
                  <a:rPr lang="zh-TW" altLang="en-US" dirty="0"/>
                  <a:t>式時，即可定義如</a:t>
                </a:r>
                <a:r>
                  <a:rPr lang="en-US" altLang="zh-TW" dirty="0"/>
                  <a:t>(5.22)</a:t>
                </a:r>
                <a:r>
                  <a:rPr lang="zh-TW" altLang="en-US" dirty="0"/>
                  <a:t>式的貢獻率：計算主成分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的貢獻率並觀察如下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1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723131"/>
              </p:ext>
            </p:extLst>
          </p:nvPr>
        </p:nvGraphicFramePr>
        <p:xfrm>
          <a:off x="5847184" y="390559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4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7184" y="3905598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487960" y="1973958"/>
                <a:ext cx="4919680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原先的資訊量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=</m:t>
                          </m:r>
                          <m:r>
                            <a:rPr lang="zh-TW" altLang="en-US" i="1">
                              <a:latin typeface="Cambria Math"/>
                            </a:rPr>
                            <m:t>數據與平均之差的平方和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960" y="1973958"/>
                <a:ext cx="4919680" cy="8712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454020" y="2622030"/>
                <a:ext cx="2786468" cy="69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14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sz="1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b="0" i="1" smtClean="0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altLang="zh-TW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400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1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4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020" y="2622030"/>
                <a:ext cx="2786468" cy="6981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492917" y="3436058"/>
                <a:ext cx="1163395" cy="69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400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=</m:t>
                          </m:r>
                          <m:r>
                            <a:rPr lang="en-US" altLang="zh-TW" sz="140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b="0" i="1" smtClean="0">
                              <a:latin typeface="Cambria Math"/>
                            </a:rPr>
                            <m:t>−</m:t>
                          </m:r>
                        </m:e>
                      </m:nary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17" y="3436058"/>
                <a:ext cx="1163395" cy="6981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4216152" y="4097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963279"/>
              </p:ext>
            </p:extLst>
          </p:nvPr>
        </p:nvGraphicFramePr>
        <p:xfrm>
          <a:off x="5548536" y="3320170"/>
          <a:ext cx="1331912" cy="85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5" name="Equation" r:id="rId8" imgW="558720" imgH="609480" progId="Equation.DSMT4">
                  <p:embed/>
                </p:oleObj>
              </mc:Choice>
              <mc:Fallback>
                <p:oleObj name="Equation" r:id="rId8" imgW="5587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8536" y="3320170"/>
                        <a:ext cx="1331912" cy="854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635904"/>
              </p:ext>
            </p:extLst>
          </p:nvPr>
        </p:nvGraphicFramePr>
        <p:xfrm>
          <a:off x="7822629" y="3320170"/>
          <a:ext cx="1362075" cy="8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6" name="Equation" r:id="rId10" imgW="571320" imgH="609480" progId="Equation.DSMT4">
                  <p:embed/>
                </p:oleObj>
              </mc:Choice>
              <mc:Fallback>
                <p:oleObj name="Equation" r:id="rId10" imgW="5713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2629" y="3320170"/>
                        <a:ext cx="1362075" cy="886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740938" y="3486126"/>
                <a:ext cx="1147622" cy="69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zh-TW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400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=</m:t>
                          </m:r>
                          <m:r>
                            <a:rPr lang="en-US" altLang="zh-TW" sz="140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b="0" i="1" smtClean="0">
                              <a:latin typeface="Cambria Math"/>
                            </a:rPr>
                            <m:t>−</m:t>
                          </m:r>
                        </m:e>
                      </m:nary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938" y="3486126"/>
                <a:ext cx="1147622" cy="69814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504184" y="4195827"/>
                <a:ext cx="2965619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=4205−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203</m:t>
                              </m:r>
                            </m:e>
                            <m:sup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en-US" altLang="zh-TW" sz="1600" b="0" i="1" smtClean="0">
                          <a:latin typeface="Cambria Math"/>
                        </a:rPr>
                        <m:t>+1254−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106</m:t>
                              </m:r>
                            </m:e>
                            <m:sup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184" y="4195827"/>
                <a:ext cx="2965619" cy="58644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504184" y="4890646"/>
                <a:ext cx="943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=214.5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184" y="4890646"/>
                <a:ext cx="943785" cy="338554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2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</a:t>
            </a:r>
            <a:r>
              <a:rPr lang="zh-TW" altLang="en-US" dirty="0"/>
              <a:t>貢獻率與累積貢獻率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55776" y="1600200"/>
                <a:ext cx="6408712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資訊的損失量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=</m:t>
                          </m:r>
                          <m:r>
                            <a:rPr lang="zh-TW" altLang="en-US" i="1">
                              <a:latin typeface="Cambria Math"/>
                            </a:rPr>
                            <m:t>特徵值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/>
                            </a:rPr>
                            <m:t>=50.147</m:t>
                          </m:r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sz="36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因此，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主成分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的貢獻率</m:t>
                    </m:r>
                  </m:oMath>
                </a14:m>
                <a:endParaRPr lang="en-US" altLang="zh-TW" i="1" dirty="0" smtClean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altLang="zh-TW" dirty="0" smtClean="0"/>
                  <a:t>                 </a:t>
                </a:r>
                <a14:m>
                  <m:oMath xmlns:m="http://schemas.openxmlformats.org/officeDocument/2006/math">
                    <m:r>
                      <a:rPr lang="en-US" altLang="zh-TW" sz="3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sz="3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3800" i="1">
                            <a:latin typeface="Cambria Math"/>
                          </a:rPr>
                          <m:t>214.5−50.147</m:t>
                        </m:r>
                      </m:num>
                      <m:den>
                        <m:r>
                          <a:rPr lang="en-US" altLang="zh-TW" sz="3800" i="1">
                            <a:latin typeface="Cambria Math"/>
                          </a:rPr>
                          <m:t>214.5</m:t>
                        </m:r>
                      </m:den>
                    </m:f>
                    <m:r>
                      <a:rPr lang="en-US" altLang="zh-TW" sz="3800" i="1">
                        <a:latin typeface="Cambria Math"/>
                      </a:rPr>
                      <m:t>=0.7661</m:t>
                    </m:r>
                    <m:r>
                      <a:rPr lang="zh-TW" altLang="en-US" sz="3800" i="1">
                        <a:latin typeface="Cambria Math"/>
                      </a:rPr>
                      <m:t>。</m:t>
                    </m:r>
                  </m:oMath>
                </a14:m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indent="685800">
                  <a:spcBef>
                    <a:spcPts val="0"/>
                  </a:spcBef>
                </a:pPr>
                <a:r>
                  <a:rPr lang="zh-TW" altLang="en-US" dirty="0"/>
                  <a:t>換言之，主成分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具有的資訊量是全體的</a:t>
                </a:r>
                <a:r>
                  <a:rPr lang="en-US" altLang="zh-TW" dirty="0"/>
                  <a:t>76.61</a:t>
                </a:r>
                <a:r>
                  <a:rPr lang="en-US" altLang="zh-TW" dirty="0" smtClean="0"/>
                  <a:t>%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5776" y="1600200"/>
                <a:ext cx="6408712" cy="4525963"/>
              </a:xfrm>
              <a:blipFill rotWithShape="1">
                <a:blip r:embed="rId2"/>
                <a:stretch>
                  <a:fillRect l="-1711" r="-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0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5.6 </a:t>
            </a:r>
            <a:r>
              <a:rPr lang="zh-TW" altLang="en-US" dirty="0" smtClean="0"/>
              <a:t>定義主成分分數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85000" lnSpcReduction="10000"/>
              </a:bodyPr>
              <a:lstStyle/>
              <a:p>
                <a:pPr indent="742950" algn="just"/>
                <a:r>
                  <a:rPr lang="zh-TW" altLang="en-US" sz="3800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8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sz="3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3800" dirty="0"/>
                  <a:t>的方向比數為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3800" i="1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US" altLang="zh-TW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3800" dirty="0"/>
                  <a:t>時，</a:t>
                </a:r>
                <a:r>
                  <a:rPr lang="en-US" altLang="zh-TW" sz="3800" dirty="0"/>
                  <a:t>(5.23)</a:t>
                </a:r>
                <a:r>
                  <a:rPr lang="zh-TW" altLang="en-US" sz="3800" dirty="0"/>
                  <a:t>式是表是主成分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8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sz="3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3800" dirty="0"/>
                  <a:t>的直線式。</a:t>
                </a:r>
                <a:endParaRPr lang="en-US" altLang="zh-TW" sz="3800" dirty="0"/>
              </a:p>
              <a:p>
                <a:pPr algn="r"/>
                <a14:m>
                  <m:oMath xmlns:m="http://schemas.openxmlformats.org/officeDocument/2006/math">
                    <m:r>
                      <a:rPr lang="en-US" altLang="zh-TW" sz="3800" i="1">
                        <a:latin typeface="Cambria Math"/>
                        <a:ea typeface="Cambria Math"/>
                      </a:rPr>
                      <m:t>                             </m:t>
                    </m:r>
                  </m:oMath>
                </a14:m>
                <a:r>
                  <a:rPr lang="en-US" altLang="zh-TW" sz="2900" dirty="0"/>
                  <a:t>(5.23)</a:t>
                </a:r>
              </a:p>
              <a:p>
                <a:pPr algn="just">
                  <a:spcBef>
                    <a:spcPts val="0"/>
                  </a:spcBef>
                </a:pPr>
                <a:endParaRPr lang="en-US" altLang="zh-TW" sz="3800" dirty="0" smtClean="0"/>
              </a:p>
              <a:p>
                <a:pPr algn="just">
                  <a:spcBef>
                    <a:spcPts val="0"/>
                  </a:spcBef>
                </a:pPr>
                <a:r>
                  <a:rPr lang="zh-TW" altLang="en-US" sz="3800" dirty="0" smtClean="0"/>
                  <a:t>如此</a:t>
                </a:r>
                <a:r>
                  <a:rPr lang="zh-TW" altLang="en-US" sz="3800" dirty="0"/>
                  <a:t>，由</a:t>
                </a:r>
                <a:r>
                  <a:rPr lang="en-US" altLang="zh-TW" sz="3800" dirty="0"/>
                  <a:t>5.3</a:t>
                </a:r>
                <a:r>
                  <a:rPr lang="zh-TW" altLang="en-US" sz="3800" dirty="0"/>
                  <a:t>節的</a:t>
                </a:r>
                <a:r>
                  <a:rPr lang="en-US" altLang="zh-TW" sz="3800" dirty="0"/>
                  <a:t>(5.15)</a:t>
                </a:r>
                <a:r>
                  <a:rPr lang="zh-TW" altLang="en-US" sz="3800" dirty="0"/>
                  <a:t>式即為：</a:t>
                </a:r>
                <a:endParaRPr lang="en-US" altLang="zh-TW" sz="3800" dirty="0"/>
              </a:p>
              <a:p>
                <a:pPr algn="just"/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22114" y="3583682"/>
                <a:ext cx="41635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3200" i="1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32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32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32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32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3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32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32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114" y="3583682"/>
                <a:ext cx="416357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81260" y="5354052"/>
                <a:ext cx="38710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=−20.3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+10.6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260" y="5354052"/>
                <a:ext cx="387106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5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5.6 </a:t>
            </a:r>
            <a:r>
              <a:rPr lang="zh-TW" altLang="en-US" dirty="0"/>
              <a:t>定義主成分分數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將此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代入直線式時，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因此，二個變數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的平均為：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此即為直線上的點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 b="-33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55776" y="2393013"/>
                <a:ext cx="59756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</a:rPr>
                        <m:t>+(−20.3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</a:rPr>
                        <m:t>+10.6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393013"/>
                <a:ext cx="5975675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460432" y="240172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432" y="2401724"/>
                <a:ext cx="465192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275856" y="3041085"/>
                <a:ext cx="52790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−20.3</m:t>
                          </m:r>
                        </m:e>
                      </m:d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−10.6</m:t>
                          </m:r>
                        </m:e>
                      </m:d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3041085"/>
                <a:ext cx="5279073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460432" y="3041085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432" y="3041085"/>
                <a:ext cx="465192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851920" y="4797152"/>
                <a:ext cx="35776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20.3,10.6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797152"/>
                <a:ext cx="357764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5.6 </a:t>
            </a:r>
            <a:r>
              <a:rPr lang="zh-TW" altLang="en-US" dirty="0"/>
              <a:t>定義主成分分數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/>
                <a:endParaRPr lang="en-US" altLang="zh-TW" dirty="0" smtClean="0"/>
              </a:p>
              <a:p>
                <a:pPr indent="800100"/>
                <a:r>
                  <a:rPr lang="zh-TW" altLang="en-US" dirty="0" smtClean="0"/>
                  <a:t>故</a:t>
                </a:r>
                <a:r>
                  <a:rPr lang="zh-TW" altLang="en-US" dirty="0"/>
                  <a:t>將此平均當作主成分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的原點時，以下關係式即成立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40624" y="3356992"/>
                <a:ext cx="4032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主成分分數</m:t>
                      </m:r>
                      <m:r>
                        <a:rPr lang="en-US" altLang="zh-TW" sz="2400" dirty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zh-TW" altLang="en-US" sz="2400" dirty="0">
                          <a:solidFill>
                            <a:schemeClr val="tx1"/>
                          </a:solidFill>
                          <a:latin typeface="Cambria Math"/>
                        </a:rPr>
                        <m:t>新的資訊量</m:t>
                      </m:r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24" y="3356992"/>
                <a:ext cx="403244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813304" y="3985900"/>
                <a:ext cx="52870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−20.3</m:t>
                          </m:r>
                        </m:e>
                      </m:d>
                      <m:r>
                        <a:rPr lang="en-US" altLang="zh-TW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−10.6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04" y="3985900"/>
                <a:ext cx="528708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8100392" y="3590007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(5.24)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4851013"/>
            <a:ext cx="54398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註：新的資訊是地域</a:t>
            </a:r>
            <a:r>
              <a:rPr lang="en-US" altLang="zh-TW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J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的主成分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分數</a:t>
            </a:r>
            <a:endParaRPr lang="en-US" altLang="zh-TW" sz="25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666750"/>
            <a:r>
              <a:rPr lang="en-US" altLang="zh-TW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principal component score)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。</a:t>
            </a:r>
            <a:endParaRPr lang="en-US" altLang="zh-TW" sz="25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1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5.6 </a:t>
            </a:r>
            <a:r>
              <a:rPr lang="zh-TW" altLang="en-US" dirty="0"/>
              <a:t>定義主成分分數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3314" name="Picture 2" descr="C:\Users\anfernee0301\Desktop\雲端\Google 雲端硬碟\新頁圖書\5103簡報圖表轉檔ok\5103--圖\5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64" y="1976284"/>
            <a:ext cx="4896544" cy="35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27984" y="57332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5-16 </a:t>
            </a:r>
            <a:r>
              <a:rPr lang="zh-TW" altLang="en-US" dirty="0" smtClean="0"/>
              <a:t>主成分分數的定義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14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5.6 </a:t>
            </a:r>
            <a:r>
              <a:rPr lang="zh-TW" altLang="en-US" dirty="0"/>
              <a:t>定義主成分分數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268760"/>
            <a:ext cx="6264696" cy="1224136"/>
          </a:xfrm>
        </p:spPr>
        <p:txBody>
          <a:bodyPr/>
          <a:lstStyle/>
          <a:p>
            <a:r>
              <a:rPr lang="zh-TW" altLang="en-US" b="1" dirty="0"/>
              <a:t>說明</a:t>
            </a:r>
            <a:endParaRPr lang="en-US" altLang="zh-TW" b="1" dirty="0"/>
          </a:p>
          <a:p>
            <a:r>
              <a:rPr lang="zh-TW" altLang="en-US" sz="2800" dirty="0"/>
              <a:t>試計算下列式子。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69415"/>
              </p:ext>
            </p:extLst>
          </p:nvPr>
        </p:nvGraphicFramePr>
        <p:xfrm>
          <a:off x="5554960" y="38484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3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960" y="3848472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496646" y="2564904"/>
                <a:ext cx="3595151" cy="659924"/>
              </a:xfrm>
              <a:prstGeom prst="rect">
                <a:avLst/>
              </a:prstGeom>
            </p:spPr>
            <p:txBody>
              <a:bodyPr vert="horz" tIns="0">
                <a:normAutofit/>
              </a:bodyPr>
              <a:lstStyle>
                <a:lvl1pPr indent="0" algn="just">
                  <a:spcBef>
                    <a:spcPts val="0"/>
                  </a:spcBef>
                  <a:buClr>
                    <a:schemeClr val="accent3"/>
                  </a:buClr>
                  <a:buSzPct val="95000"/>
                  <a:buFont typeface="Wingdings" pitchFamily="2" charset="2"/>
                  <a:buNone/>
                  <a:defRPr kumimoji="0" sz="2000">
                    <a:latin typeface="標楷體" pitchFamily="65" charset="-120"/>
                    <a:ea typeface="標楷體" pitchFamily="65" charset="-120"/>
                    <a:cs typeface="Microsoft New Tai Lue" pitchFamily="34" charset="0"/>
                  </a:defRPr>
                </a:lvl1pPr>
                <a:lvl2pPr marL="393192" indent="457200" algn="just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None/>
                  <a:defRPr kumimoji="0" sz="2000">
                    <a:latin typeface="標楷體" pitchFamily="65" charset="-120"/>
                    <a:ea typeface="標楷體" pitchFamily="65" charset="-120"/>
                  </a:defRPr>
                </a:lvl2pPr>
                <a:lvl3pPr marL="667512" indent="457200" algn="just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None/>
                  <a:defRPr kumimoji="0">
                    <a:latin typeface="標楷體" pitchFamily="65" charset="-120"/>
                    <a:ea typeface="標楷體" pitchFamily="65" charset="-120"/>
                  </a:defRPr>
                </a:lvl3pPr>
                <a:lvl4pPr marL="978408" indent="457200" algn="just">
                  <a:spcBef>
                    <a:spcPct val="20000"/>
                  </a:spcBef>
                  <a:buClr>
                    <a:schemeClr val="accent3"/>
                  </a:buClr>
                  <a:buSzPct val="65000"/>
                  <a:buFont typeface="Wingdings" pitchFamily="2" charset="2"/>
                  <a:buNone/>
                  <a:defRPr kumimoji="0" sz="1600">
                    <a:latin typeface="標楷體" pitchFamily="65" charset="-120"/>
                    <a:ea typeface="標楷體" pitchFamily="65" charset="-120"/>
                  </a:defRPr>
                </a:lvl4pPr>
                <a:lvl5pPr marL="1252728" indent="457200" algn="just">
                  <a:spcBef>
                    <a:spcPct val="20000"/>
                  </a:spcBef>
                  <a:buClr>
                    <a:schemeClr val="accent4"/>
                  </a:buClr>
                  <a:buSzPct val="65000"/>
                  <a:buFont typeface="Wingdings" pitchFamily="2" charset="2"/>
                  <a:buNone/>
                  <a:defRPr kumimoji="0" sz="1600">
                    <a:latin typeface="標楷體" pitchFamily="65" charset="-120"/>
                    <a:ea typeface="標楷體" pitchFamily="65" charset="-120"/>
                  </a:defRPr>
                </a:lvl5pPr>
                <a:lvl6pPr marL="1737360" indent="-210312">
                  <a:spcBef>
                    <a:spcPct val="20000"/>
                  </a:spcBef>
                  <a:buClr>
                    <a:schemeClr val="accent5"/>
                  </a:buClr>
                  <a:buSzPct val="80000"/>
                  <a:buFont typeface="Wingdings 2"/>
                  <a:buChar char=""/>
                  <a:defRPr kumimoji="0"/>
                </a:lvl6pPr>
                <a:lvl7pPr marL="1920240" indent="-182880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600" baseline="0"/>
                </a:lvl7pPr>
                <a:lvl8pPr marL="2194560" indent="-182880">
                  <a:spcBef>
                    <a:spcPct val="20000"/>
                  </a:spcBef>
                  <a:buClr>
                    <a:schemeClr val="tx2"/>
                  </a:buClr>
                  <a:buChar char="•"/>
                  <a:defRPr kumimoji="0" sz="1600"/>
                </a:lvl8pPr>
                <a:lvl9pPr marL="2468880" indent="-182880">
                  <a:spcBef>
                    <a:spcPct val="20000"/>
                  </a:spcBef>
                  <a:buClr>
                    <a:schemeClr val="tx2"/>
                  </a:buClr>
                  <a:buFontTx/>
                  <a:buChar char="•"/>
                  <a:defRPr kumimoji="0" sz="1400" baseline="0"/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zh-TW" i="1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en-US" altLang="zh-TW">
                              <a:latin typeface="Cambria Math"/>
                            </a:rPr>
                            <m:t>𝐴</m:t>
                          </m:r>
                        </m:lim>
                      </m:limLow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646" y="2564904"/>
                <a:ext cx="3595151" cy="65992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508104" y="3158021"/>
                <a:ext cx="3729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(−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158021"/>
                <a:ext cx="372935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899023" y="2573304"/>
                <a:ext cx="2417393" cy="594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+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i="1"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lim>
                    </m:limLow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023" y="2573304"/>
                <a:ext cx="2417393" cy="594009"/>
              </a:xfrm>
              <a:prstGeom prst="rect">
                <a:avLst/>
              </a:prstGeom>
              <a:blipFill rotWithShape="1">
                <a:blip r:embed="rId7"/>
                <a:stretch>
                  <a:fillRect l="-2273" t="-3061" b="-10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763688" y="3158021"/>
                <a:ext cx="4522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158021"/>
                <a:ext cx="4522725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763688" y="3590069"/>
                <a:ext cx="4522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590069"/>
                <a:ext cx="4522725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466681" y="3590069"/>
                <a:ext cx="3174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i="1" smtClean="0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681" y="3590069"/>
                <a:ext cx="3174074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267744" y="4022117"/>
                <a:ext cx="3442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4022117"/>
                <a:ext cx="3442737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395230" y="4022117"/>
                <a:ext cx="2849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)(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230" y="4022117"/>
                <a:ext cx="2849178" cy="369332"/>
              </a:xfrm>
              <a:prstGeom prst="rect">
                <a:avLst/>
              </a:prstGeom>
              <a:blipFill rotWithShape="1">
                <a:blip r:embed="rId12"/>
                <a:stretch>
                  <a:fillRect r="-1285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298126" y="4454165"/>
                <a:ext cx="3426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126" y="4454165"/>
                <a:ext cx="3426002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508104" y="4454165"/>
                <a:ext cx="2912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−2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)(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454165"/>
                <a:ext cx="2912207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288753" y="4886213"/>
                <a:ext cx="2715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=(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)(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53" y="4886213"/>
                <a:ext cx="2715295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659374" y="4886213"/>
                <a:ext cx="264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)(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374" y="4886213"/>
                <a:ext cx="2648930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338449" y="5318261"/>
                <a:ext cx="2809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449" y="5318261"/>
                <a:ext cx="2809615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310308" y="5661893"/>
                <a:ext cx="3341812" cy="817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altLang="zh-TW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zh-TW" i="1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+(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zh-TW" i="1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ra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lim>
                      </m:limLow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08" y="5661893"/>
                <a:ext cx="3341812" cy="817788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 </a:t>
            </a:r>
            <a:r>
              <a:rPr lang="zh-TW" altLang="en-US" dirty="0"/>
              <a:t>主成分分析是綜合化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76300" algn="just"/>
                <a:r>
                  <a:rPr lang="zh-TW" altLang="en-US" dirty="0"/>
                  <a:t>若用另一種方式來表示時，所謂主成分分析即是將許多的變數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 i="1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之值儘可能在不損及資訊之下，以一個或互相獨立的少數加總指標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來代表的手法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1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5.6 </a:t>
            </a:r>
            <a:r>
              <a:rPr lang="zh-TW" altLang="en-US" dirty="0"/>
              <a:t>定義主成分分數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997152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zh-TW" altLang="en-US" sz="3300" dirty="0" smtClean="0"/>
                  <a:t>因此，</a:t>
                </a:r>
                <a:endParaRPr lang="en-US" altLang="zh-TW" sz="33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/>
              </a:p>
              <a:p>
                <a:pPr>
                  <a:spcBef>
                    <a:spcPts val="0"/>
                  </a:spcBef>
                </a:pPr>
                <a:endParaRPr lang="en-US" altLang="zh-TW" sz="3800" dirty="0" smtClean="0"/>
              </a:p>
              <a:p>
                <a:pPr>
                  <a:spcBef>
                    <a:spcPts val="0"/>
                  </a:spcBef>
                </a:pPr>
                <a:endParaRPr lang="en-US" altLang="zh-TW" sz="19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sz="3300" dirty="0" smtClean="0"/>
                  <a:t>亦即</a:t>
                </a:r>
                <a:endParaRPr lang="en-US" altLang="zh-TW" sz="3300" dirty="0" smtClean="0"/>
              </a:p>
              <a:p>
                <a:pPr>
                  <a:spcBef>
                    <a:spcPts val="0"/>
                  </a:spcBef>
                </a:pPr>
                <a:endParaRPr lang="en-US" altLang="zh-TW" sz="1500" dirty="0" smtClean="0"/>
              </a:p>
              <a:p>
                <a:pPr>
                  <a:spcBef>
                    <a:spcPts val="0"/>
                  </a:spcBef>
                </a:pPr>
                <a:r>
                  <a:rPr lang="zh-TW" altLang="en-US" sz="3300" dirty="0" smtClean="0"/>
                  <a:t>主</a:t>
                </a:r>
                <a:r>
                  <a:rPr lang="zh-TW" altLang="en-US" sz="3300" dirty="0"/>
                  <a:t>成分分</a:t>
                </a:r>
                <a:r>
                  <a:rPr lang="zh-TW" altLang="en-US" sz="3300" dirty="0" smtClean="0"/>
                  <a:t>數</a:t>
                </a:r>
                <a:r>
                  <a:rPr lang="en-US" altLang="zh-TW" sz="3300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3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300" i="1" dirty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300" i="1" dirty="0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3300" i="1" dirty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33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3300" i="1" dirty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3300" i="1" dirty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3300" i="1" dirty="0">
                            <a:latin typeface="Cambria Math"/>
                          </a:rPr>
                          <m:t>−</m:t>
                        </m:r>
                        <m:bar>
                          <m:barPr>
                            <m:pos m:val="top"/>
                            <m:ctrlPr>
                              <a:rPr lang="en-US" altLang="zh-TW" sz="3300" i="1" dirty="0">
                                <a:latin typeface="Cambria Math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TW" sz="3300" i="1" dirty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3300" i="1" dirty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3300" i="1" dirty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bar>
                      </m:e>
                    </m:d>
                    <m:r>
                      <a:rPr lang="en-US" altLang="zh-TW" sz="3300" i="1" dirty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33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300" i="1" dirty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300" i="1" dirty="0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3300" i="1" dirty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33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3300" i="1" dirty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3300" i="1" dirty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3300" i="1" dirty="0">
                            <a:latin typeface="Cambria Math"/>
                          </a:rPr>
                          <m:t>−</m:t>
                        </m:r>
                        <m:bar>
                          <m:barPr>
                            <m:pos m:val="top"/>
                            <m:ctrlPr>
                              <a:rPr lang="en-US" altLang="zh-TW" sz="3300" i="1" dirty="0">
                                <a:latin typeface="Cambria Math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TW" sz="3300" i="1" dirty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3300" i="1" dirty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3300" i="1" dirty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bar>
                      </m:e>
                    </m:d>
                  </m:oMath>
                </a14:m>
                <a:endParaRPr lang="en-US" altLang="zh-TW" sz="3300" i="1" dirty="0" smtClean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altLang="zh-TW" sz="3300" dirty="0" smtClean="0"/>
                  <a:t>=</a:t>
                </a:r>
                <a14:m>
                  <m:oMath xmlns:m="http://schemas.openxmlformats.org/officeDocument/2006/math">
                    <m:r>
                      <a:rPr lang="zh-TW" altLang="en-US" sz="3300" i="1" dirty="0">
                        <a:latin typeface="Cambria Math"/>
                      </a:rPr>
                      <m:t>新的資訊量</m:t>
                    </m:r>
                  </m:oMath>
                </a14:m>
                <a:r>
                  <a:rPr lang="en-US" altLang="zh-TW" sz="3300" dirty="0"/>
                  <a:t>  </a:t>
                </a:r>
                <a:endParaRPr lang="en-US" altLang="zh-TW" sz="3300" dirty="0" smtClean="0"/>
              </a:p>
              <a:p>
                <a:pPr algn="r">
                  <a:spcBef>
                    <a:spcPts val="0"/>
                  </a:spcBef>
                </a:pPr>
                <a:r>
                  <a:rPr lang="en-US" altLang="zh-TW" sz="2900" dirty="0" smtClean="0"/>
                  <a:t> </a:t>
                </a:r>
                <a:r>
                  <a:rPr lang="en-US" altLang="zh-TW" sz="2900" dirty="0"/>
                  <a:t>(5.25</a:t>
                </a:r>
                <a:r>
                  <a:rPr lang="en-US" altLang="zh-TW" sz="2900" dirty="0" smtClean="0"/>
                  <a:t>)</a:t>
                </a:r>
                <a:endParaRPr lang="en-US" altLang="zh-TW" sz="29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997152"/>
              </a:xfrm>
              <a:blipFill rotWithShape="1">
                <a:blip r:embed="rId3"/>
                <a:stretch>
                  <a:fillRect l="-2043" t="-2808" r="-1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63741"/>
              </p:ext>
            </p:extLst>
          </p:nvPr>
        </p:nvGraphicFramePr>
        <p:xfrm>
          <a:off x="5717322" y="3200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7322" y="32004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150186" y="2178519"/>
                <a:ext cx="3530390" cy="652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TW" sz="200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zh-TW" sz="200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n-US" altLang="zh-TW" sz="20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altLang="zh-TW" sz="20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0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sz="200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zh-TW" sz="2000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sz="2000" b="0" i="1" smtClean="0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sz="2000" b="0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en-US" altLang="zh-TW" sz="2000" b="0" i="1" smtClean="0">
                              <a:latin typeface="Cambria Math"/>
                            </a:rPr>
                            <m:t>𝐴</m:t>
                          </m:r>
                        </m:lim>
                      </m:limLow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86" y="2178519"/>
                <a:ext cx="3530390" cy="652038"/>
              </a:xfrm>
              <a:prstGeom prst="rect">
                <a:avLst/>
              </a:prstGeom>
              <a:blipFill rotWithShape="1">
                <a:blip r:embed="rId6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006170" y="2852936"/>
                <a:ext cx="3775709" cy="7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en-US" altLang="zh-TW" sz="2000" b="0" i="1" smtClean="0">
                              <a:latin typeface="Cambria Math"/>
                            </a:rPr>
                          </m:ctrlPr>
                        </m:limLow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{</m:t>
                          </m:r>
                          <m:groupChr>
                            <m:groupChrPr>
                              <m:chr m:val="⏟"/>
                              <m:ctrlPr>
                                <a:rPr lang="en-US" altLang="zh-TW" sz="20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sz="2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000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+(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000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sz="2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zh-TW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groupChr>
                        </m:e>
                        <m:lim>
                          <m:r>
                            <a:rPr lang="en-US" altLang="zh-TW" sz="2000" b="0" i="1" smtClean="0">
                              <a:latin typeface="Cambria Math"/>
                            </a:rPr>
                            <m:t>𝐶</m:t>
                          </m:r>
                        </m:lim>
                      </m:limLow>
                      <m:sSup>
                        <m:sSupPr>
                          <m:ctrlPr>
                            <a:rPr lang="en-US" altLang="zh-TW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}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0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170" y="2852936"/>
                <a:ext cx="3775709" cy="7203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660232" y="2912514"/>
                <a:ext cx="2335576" cy="643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TW" sz="200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zh-TW" sz="200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sz="20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TW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TW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TW" sz="20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TW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TW" sz="2000" b="0" i="1" smtClean="0">
                              <a:latin typeface="Cambria Math"/>
                            </a:rPr>
                            <m:t>𝐵</m:t>
                          </m:r>
                        </m:lim>
                      </m:limLow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2912514"/>
                <a:ext cx="2335576" cy="643446"/>
              </a:xfrm>
              <a:prstGeom prst="rect">
                <a:avLst/>
              </a:prstGeom>
              <a:blipFill rotWithShape="1">
                <a:blip r:embed="rId8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150186" y="3560245"/>
                <a:ext cx="5340436" cy="61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>
                          <a:latin typeface="Cambria Math"/>
                          <a:ea typeface="微軟正黑體" pitchFamily="34" charset="-12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800">
                              <a:latin typeface="Cambria Math"/>
                              <a:ea typeface="微軟正黑體" pitchFamily="34" charset="-120"/>
                            </a:rPr>
                            <m:t>原先的資訊量</m:t>
                          </m:r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  <a:ea typeface="微軟正黑體" pitchFamily="34" charset="-120"/>
                        </a:rPr>
                        <m:t>−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800">
                              <a:latin typeface="Cambria Math"/>
                              <a:ea typeface="微軟正黑體" pitchFamily="34" charset="-120"/>
                            </a:rPr>
                            <m:t>資訊損失量</m:t>
                          </m:r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86" y="3560245"/>
                <a:ext cx="5340436" cy="61991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150186" y="4029180"/>
                <a:ext cx="2598019" cy="619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>
                          <a:latin typeface="Cambria Math"/>
                          <a:ea typeface="微軟正黑體" pitchFamily="34" charset="-12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800">
                              <a:latin typeface="Cambria Math"/>
                              <a:ea typeface="微軟正黑體" pitchFamily="34" charset="-120"/>
                            </a:rPr>
                            <m:t>新的資訊量</m:t>
                          </m:r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86" y="4029180"/>
                <a:ext cx="2598019" cy="6199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92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dirty="0"/>
              <a:t>5.7 </a:t>
            </a:r>
            <a:r>
              <a:rPr lang="zh-TW" altLang="en-US" sz="3000" dirty="0"/>
              <a:t>利用主成分分數排列是很方便的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76300" algn="just"/>
            <a:r>
              <a:rPr lang="zh-TW" altLang="en-US" dirty="0" smtClean="0"/>
              <a:t>表</a:t>
            </a:r>
            <a:r>
              <a:rPr lang="en-US" altLang="zh-TW" dirty="0"/>
              <a:t>5-4</a:t>
            </a:r>
            <a:r>
              <a:rPr lang="zh-TW" altLang="en-US" dirty="0"/>
              <a:t>的數據，是針對日本某一年的保險公司的股票、公債占有率外國證劵占有率、貸款占有率與外幣資產占有率等進行調查</a:t>
            </a:r>
            <a:r>
              <a:rPr lang="zh-TW" altLang="en-US" dirty="0" smtClean="0"/>
              <a:t>結果。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5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4338" name="Picture 2" descr="C:\Users\anfernee0301\Desktop\雲端\Google 雲端硬碟\新頁圖書\5103簡報圖表轉檔ok\5103--表\表5-4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624"/>
            <a:ext cx="5198958" cy="66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6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根據表</a:t>
            </a:r>
            <a:r>
              <a:rPr lang="en-US" altLang="zh-TW" dirty="0"/>
              <a:t>5-4</a:t>
            </a:r>
            <a:r>
              <a:rPr lang="zh-TW" altLang="en-US" dirty="0"/>
              <a:t>數據，利用</a:t>
            </a:r>
            <a:r>
              <a:rPr lang="en-US" altLang="zh-TW" dirty="0"/>
              <a:t>SPSS</a:t>
            </a:r>
            <a:r>
              <a:rPr lang="zh-TW" altLang="en-US" dirty="0"/>
              <a:t>進行主成分分析之後，得出如表</a:t>
            </a:r>
            <a:r>
              <a:rPr lang="en-US" altLang="zh-TW" dirty="0"/>
              <a:t>5-5</a:t>
            </a:r>
            <a:r>
              <a:rPr lang="zh-TW" altLang="en-US" dirty="0"/>
              <a:t>的輸出結果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5362" name="Picture 2" descr="C:\Users\anfernee0301\Desktop\雲端\Google 雲端硬碟\新頁圖書\5103簡報圖表轉檔ok\5103--表\表5-5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81" y="3375173"/>
            <a:ext cx="2734223" cy="30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000" dirty="0"/>
              <a:t>5.7 </a:t>
            </a:r>
            <a:r>
              <a:rPr lang="zh-TW" altLang="en-US" sz="3000" dirty="0"/>
              <a:t>利用主成分分數排列是很方便的</a:t>
            </a:r>
          </a:p>
        </p:txBody>
      </p:sp>
    </p:spTree>
    <p:extLst>
      <p:ext uri="{BB962C8B-B14F-4D97-AF65-F5344CB8AC3E}">
        <p14:creationId xmlns:p14="http://schemas.microsoft.com/office/powerpoint/2010/main" val="18565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38200" algn="just"/>
            <a:endParaRPr lang="en-US" altLang="zh-TW" dirty="0" smtClean="0"/>
          </a:p>
          <a:p>
            <a:pPr indent="838200" algn="just"/>
            <a:r>
              <a:rPr lang="zh-TW" altLang="en-US" dirty="0" smtClean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主成分是表示「保險公司的負向體力」，換言之，計算第</a:t>
            </a:r>
            <a:r>
              <a:rPr lang="en-US" altLang="zh-TW" dirty="0"/>
              <a:t>1</a:t>
            </a:r>
            <a:r>
              <a:rPr lang="zh-TW" altLang="en-US" dirty="0"/>
              <a:t>主成分分數時，分數高的保險公司具有負向的體力，因此意指容易倒閉的公司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6386" name="Picture 2" descr="C:\Users\anfernee0301\Desktop\雲端\Google 雲端硬碟\新頁圖書\5103簡報圖表轉檔ok\5103--圖\5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78" y="5062476"/>
            <a:ext cx="5716986" cy="8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000" dirty="0"/>
              <a:t>5.7 </a:t>
            </a:r>
            <a:r>
              <a:rPr lang="zh-TW" altLang="en-US" sz="3000" dirty="0"/>
              <a:t>利用主成分分數排列是很方便的</a:t>
            </a:r>
          </a:p>
        </p:txBody>
      </p:sp>
    </p:spTree>
    <p:extLst>
      <p:ext uri="{BB962C8B-B14F-4D97-AF65-F5344CB8AC3E}">
        <p14:creationId xmlns:p14="http://schemas.microsoft.com/office/powerpoint/2010/main" val="15881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95350" algn="just">
              <a:spcBef>
                <a:spcPts val="0"/>
              </a:spcBef>
            </a:pPr>
            <a:r>
              <a:rPr lang="zh-TW" altLang="en-US" dirty="0"/>
              <a:t>因此，依第</a:t>
            </a:r>
            <a:r>
              <a:rPr lang="en-US" altLang="zh-TW" dirty="0"/>
              <a:t>1</a:t>
            </a:r>
            <a:r>
              <a:rPr lang="zh-TW" altLang="en-US" dirty="0"/>
              <a:t>主成分分數的大小順序將公司排序時，即可進行「容易倒閉的壽險公司之排列</a:t>
            </a:r>
            <a:r>
              <a:rPr lang="zh-TW" altLang="en-US" dirty="0" smtClean="0"/>
              <a:t>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。表</a:t>
            </a:r>
            <a:r>
              <a:rPr lang="en-US" altLang="zh-TW" dirty="0"/>
              <a:t>5-6</a:t>
            </a:r>
            <a:r>
              <a:rPr lang="zh-TW" altLang="en-US" dirty="0"/>
              <a:t>是將第</a:t>
            </a:r>
            <a:r>
              <a:rPr lang="en-US" altLang="zh-TW" dirty="0"/>
              <a:t>1</a:t>
            </a:r>
            <a:r>
              <a:rPr lang="zh-TW" altLang="en-US" dirty="0"/>
              <a:t>主成分分數由大而小之順序重新排列的結果。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000" dirty="0"/>
              <a:t>5.7 </a:t>
            </a:r>
            <a:r>
              <a:rPr lang="zh-TW" altLang="en-US" sz="3000" dirty="0"/>
              <a:t>利用主成分分數排列是很方便的</a:t>
            </a:r>
          </a:p>
        </p:txBody>
      </p:sp>
    </p:spTree>
    <p:extLst>
      <p:ext uri="{BB962C8B-B14F-4D97-AF65-F5344CB8AC3E}">
        <p14:creationId xmlns:p14="http://schemas.microsoft.com/office/powerpoint/2010/main" val="32676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17410" name="Picture 2" descr="C:\Users\anfernee0301\Desktop\雲端\Google 雲端硬碟\新頁圖書\5103簡報圖表轉檔ok\5103--表\表5-6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6" y="116632"/>
            <a:ext cx="5201656" cy="64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7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624736" cy="4525963"/>
              </a:xfrm>
            </p:spPr>
            <p:txBody>
              <a:bodyPr anchor="ctr"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特徵值有二個！</a:t>
                </a: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換言之</a:t>
                </a:r>
                <a:r>
                  <a:rPr lang="zh-TW" altLang="en-US" dirty="0"/>
                  <a:t>，特徵向量也有二個。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sz="1800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600" i="1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altLang="zh-TW" sz="26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600" i="1">
                          <a:latin typeface="Cambria Math"/>
                          <a:ea typeface="Cambria Math"/>
                        </a:rPr>
                        <m:t>=50.417</m:t>
                      </m:r>
                      <m:r>
                        <a:rPr lang="zh-TW" altLang="en-US" sz="2600" i="1">
                          <a:latin typeface="Cambria Math"/>
                          <a:ea typeface="Cambria Math"/>
                        </a:rPr>
                        <m:t>的特徵向量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6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600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6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  <m: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.5452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0.8383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600" dirty="0" smtClean="0"/>
              </a:p>
              <a:p>
                <a:pPr>
                  <a:spcBef>
                    <a:spcPts val="0"/>
                  </a:spcBef>
                </a:pPr>
                <a:endParaRPr lang="en-US" altLang="zh-TW" sz="2000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2600" i="1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altLang="zh-TW" sz="26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600" i="1">
                          <a:latin typeface="Cambria Math"/>
                          <a:ea typeface="Cambria Math"/>
                        </a:rPr>
                        <m:t>=164.353</m:t>
                      </m:r>
                      <m:r>
                        <a:rPr lang="zh-TW" altLang="en-US" sz="2600" i="1">
                          <a:latin typeface="Cambria Math"/>
                          <a:ea typeface="Cambria Math"/>
                        </a:rPr>
                        <m:t>的特徵向量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6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600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6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600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  <m: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.8383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600" i="1">
                                    <a:latin typeface="Cambria Math"/>
                                    <a:ea typeface="Cambria Math"/>
                                  </a:rPr>
                                  <m:t>−0.5452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6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624736" cy="4525963"/>
              </a:xfrm>
              <a:blipFill rotWithShape="1">
                <a:blip r:embed="rId2"/>
                <a:stretch>
                  <a:fillRect l="-23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73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709120"/>
              </a:xfrm>
            </p:spPr>
            <p:txBody>
              <a:bodyPr anchor="ctr"/>
              <a:lstStyle/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有二個，所以主成分也有二個嗎</a:t>
                </a:r>
                <a:r>
                  <a:rPr lang="en-US" altLang="zh-TW" dirty="0"/>
                  <a:t>?</a:t>
                </a:r>
              </a:p>
              <a:p>
                <a:pPr indent="800100">
                  <a:spcBef>
                    <a:spcPts val="0"/>
                  </a:spcBef>
                </a:pPr>
                <a:endParaRPr lang="en-US" altLang="zh-TW" dirty="0"/>
              </a:p>
              <a:p>
                <a:pPr indent="800100">
                  <a:spcBef>
                    <a:spcPts val="0"/>
                  </a:spcBef>
                </a:pPr>
                <a:r>
                  <a:rPr lang="zh-TW" altLang="en-US" dirty="0" smtClean="0"/>
                  <a:t>答案</a:t>
                </a:r>
                <a:r>
                  <a:rPr lang="zh-TW" altLang="en-US" dirty="0"/>
                  <a:t>是肯定的，則如下列式子</a:t>
                </a:r>
                <a:r>
                  <a:rPr lang="zh-TW" altLang="en-US" dirty="0" smtClean="0"/>
                  <a:t>所示，</a:t>
                </a:r>
                <a:r>
                  <a:rPr lang="zh-TW" altLang="en-US" dirty="0"/>
                  <a:t>有二個主成分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 indent="800100">
                  <a:spcBef>
                    <a:spcPts val="0"/>
                  </a:spcBef>
                </a:pPr>
                <a:endParaRPr lang="en-US" altLang="zh-TW" sz="1200" dirty="0" smtClean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=0.5452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+0.8383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dirty="0" smtClean="0"/>
              </a:p>
              <a:p>
                <a:pPr>
                  <a:spcBef>
                    <a:spcPts val="0"/>
                  </a:spcBef>
                </a:pPr>
                <a:endParaRPr lang="en-US" altLang="zh-TW" sz="1000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=0.8383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+0.5452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709120"/>
              </a:xfrm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7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 algn="just"/>
                <a:r>
                  <a:rPr lang="zh-TW" altLang="en-US" dirty="0"/>
                  <a:t>而且二個方向比形成直交</a:t>
                </a:r>
                <a:r>
                  <a:rPr lang="zh-TW" altLang="en-US" dirty="0" smtClean="0"/>
                  <a:t>，因此二</a:t>
                </a:r>
                <a:r>
                  <a:rPr lang="zh-TW" altLang="en-US" dirty="0"/>
                  <a:t>個主成分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的關係即為</a:t>
                </a:r>
                <a:r>
                  <a:rPr lang="zh-TW" altLang="en-US" dirty="0" smtClean="0"/>
                  <a:t>如下圖所示</a:t>
                </a:r>
                <a:r>
                  <a:rPr lang="zh-TW" altLang="en-US" dirty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0482" name="Picture 2" descr="C:\Users\anfernee0301\Desktop\雲端\Google 雲端硬碟\新頁圖書\5103簡報圖表轉檔ok\5103--圖\5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3816424" cy="28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46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 </a:t>
            </a:r>
            <a:r>
              <a:rPr lang="zh-TW" altLang="en-US" dirty="0"/>
              <a:t>主成分分析是綜合化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indent="800100"/>
                <a:r>
                  <a:rPr lang="zh-TW" altLang="en-US" dirty="0"/>
                  <a:t>因此，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分別稱為第一主成分、第二主成分、第</a:t>
                </a:r>
                <a:r>
                  <a:rPr lang="en-US" altLang="zh-TW" dirty="0"/>
                  <a:t>m</a:t>
                </a:r>
                <a:r>
                  <a:rPr lang="zh-TW" altLang="en-US" dirty="0"/>
                  <a:t>主成分等，如（</a:t>
                </a:r>
                <a:r>
                  <a:rPr lang="en-US" altLang="zh-TW" dirty="0"/>
                  <a:t>5.2</a:t>
                </a:r>
                <a:r>
                  <a:rPr lang="zh-TW" altLang="en-US" dirty="0"/>
                  <a:t>）式表示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066659"/>
              </p:ext>
            </p:extLst>
          </p:nvPr>
        </p:nvGraphicFramePr>
        <p:xfrm>
          <a:off x="2771800" y="3429000"/>
          <a:ext cx="5836646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4" imgW="1803400" imgH="1244600" progId="Equation.DSMT4">
                  <p:embed/>
                </p:oleObj>
              </mc:Choice>
              <mc:Fallback>
                <p:oleObj name="Equation" r:id="rId4" imgW="1803400" imgH="124460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29000"/>
                        <a:ext cx="5836646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5733256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(5.2)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9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>
                  <a:spcBef>
                    <a:spcPts val="0"/>
                  </a:spcBef>
                </a:pPr>
                <a:endParaRPr lang="en-US" altLang="zh-TW" sz="58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sz="5800" dirty="0"/>
              </a:p>
              <a:p>
                <a:pPr>
                  <a:spcBef>
                    <a:spcPts val="0"/>
                  </a:spcBef>
                </a:pPr>
                <a:endParaRPr lang="en-US" altLang="zh-TW" sz="58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zh-TW" altLang="en-US" sz="5800" dirty="0" smtClean="0">
                    <a:solidFill>
                      <a:schemeClr val="tx1"/>
                    </a:solidFill>
                  </a:rPr>
                  <a:t>換言之，以第</a:t>
                </a:r>
                <a:r>
                  <a:rPr lang="en-US" altLang="zh-TW" sz="5800" dirty="0">
                    <a:solidFill>
                      <a:schemeClr val="tx1"/>
                    </a:solidFill>
                  </a:rPr>
                  <a:t>1</a:t>
                </a:r>
                <a:r>
                  <a:rPr lang="zh-TW" altLang="en-US" sz="5800" dirty="0">
                    <a:solidFill>
                      <a:schemeClr val="tx1"/>
                    </a:solidFill>
                  </a:rPr>
                  <a:t>主成分來思考時，</a:t>
                </a:r>
                <a:endParaRPr lang="en-US" altLang="zh-TW" sz="5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原先的資訊量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新的資訊量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資訊的損失量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solidFill>
                            <a:schemeClr val="tx1"/>
                          </a:solidFill>
                          <a:latin typeface="Cambria Math"/>
                        </a:rPr>
                        <m:t>↑</m:t>
                      </m:r>
                    </m:oMath>
                  </m:oMathPara>
                </a14:m>
                <a:endParaRPr lang="en-US" altLang="zh-TW" i="1" dirty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>
                          <a:solidFill>
                            <a:schemeClr val="tx1"/>
                          </a:solidFill>
                          <a:latin typeface="Cambria Math"/>
                        </a:rPr>
                        <m:t>這是第</m:t>
                      </m:r>
                      <m:r>
                        <a:rPr lang="en-US" altLang="zh-TW" i="1" dirty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zh-TW" altLang="en-US" i="1" dirty="0">
                          <a:solidFill>
                            <a:schemeClr val="tx1"/>
                          </a:solidFill>
                          <a:latin typeface="Cambria Math"/>
                        </a:rPr>
                        <m:t>主成分</m:t>
                      </m:r>
                      <m:sSub>
                        <m:sSubPr>
                          <m:ctrlP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1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028384" y="4581128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(5.26)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7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40000" lnSpcReduction="20000"/>
              </a:bodyPr>
              <a:lstStyle/>
              <a:p>
                <a:pPr>
                  <a:spcBef>
                    <a:spcPts val="0"/>
                  </a:spcBef>
                </a:pPr>
                <a:endParaRPr lang="en-US" altLang="zh-TW" sz="51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sz="51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sz="7500" dirty="0" smtClean="0">
                    <a:solidFill>
                      <a:schemeClr val="tx1"/>
                    </a:solidFill>
                  </a:rPr>
                  <a:t>以第</a:t>
                </a:r>
                <a:r>
                  <a:rPr lang="en-US" altLang="zh-TW" sz="7500" dirty="0">
                    <a:solidFill>
                      <a:schemeClr val="tx1"/>
                    </a:solidFill>
                  </a:rPr>
                  <a:t>2</a:t>
                </a:r>
                <a:r>
                  <a:rPr lang="zh-TW" altLang="en-US" sz="7500" dirty="0">
                    <a:solidFill>
                      <a:schemeClr val="tx1"/>
                    </a:solidFill>
                  </a:rPr>
                  <a:t>主成分來思考時，</a:t>
                </a:r>
                <a:endParaRPr lang="en-US" altLang="zh-TW" sz="75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sz="51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510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51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5100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51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5100">
                                  <a:latin typeface="Cambria Math"/>
                                </a:rPr>
                                <m:t>原先的資訊量</m:t>
                              </m:r>
                            </m:e>
                            <m:sup>
                              <m:r>
                                <a:rPr lang="en-US" altLang="zh-TW" sz="51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5100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altLang="zh-TW" sz="51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510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sz="510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510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sz="51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5100">
                                      <a:latin typeface="Cambria Math"/>
                                    </a:rPr>
                                    <m:t>資訊損失量</m:t>
                                  </m:r>
                                </m:e>
                                <m:sup>
                                  <m:r>
                                    <a:rPr lang="en-US" altLang="zh-TW" sz="510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510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51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510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sz="510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5100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51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5100">
                                          <a:latin typeface="Cambria Math"/>
                                        </a:rPr>
                                        <m:t>新的資訊量</m:t>
                                      </m:r>
                                    </m:e>
                                    <m:sup>
                                      <m:r>
                                        <a:rPr lang="en-US" altLang="zh-TW" sz="510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51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                     </a:t>
                </a:r>
                <a:endParaRPr lang="en-US" altLang="zh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018754" y="4664829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(5.27)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407696" y="3645024"/>
                <a:ext cx="27363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000" i="1" smtClean="0">
                        <a:latin typeface="Cambria Math"/>
                      </a:rPr>
                      <m:t> </m:t>
                    </m:r>
                    <m:r>
                      <a:rPr lang="zh-TW" altLang="en-US" sz="2000" b="0" i="1" smtClean="0">
                        <a:latin typeface="Cambria Math"/>
                      </a:rPr>
                      <m:t>                    </m:t>
                    </m:r>
                    <m:r>
                      <a:rPr lang="zh-TW" altLang="en-US" sz="2000" i="1">
                        <a:latin typeface="Cambria Math"/>
                      </a:rPr>
                      <m:t>↑</m:t>
                    </m:r>
                    <m:r>
                      <a:rPr lang="en-US" altLang="zh-TW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2000" dirty="0"/>
                  <a:t>    </a:t>
                </a:r>
                <a:endParaRPr lang="en-US" altLang="zh-TW" sz="20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000" i="1" dirty="0">
                          <a:latin typeface="Cambria Math"/>
                        </a:rPr>
                        <m:t>這是第</m:t>
                      </m:r>
                      <m:r>
                        <a:rPr lang="en-US" altLang="zh-TW" sz="2000" i="1" dirty="0">
                          <a:latin typeface="Cambria Math"/>
                        </a:rPr>
                        <m:t>2</m:t>
                      </m:r>
                      <m:r>
                        <a:rPr lang="zh-TW" altLang="en-US" sz="2000" i="1" dirty="0">
                          <a:latin typeface="Cambria Math"/>
                        </a:rPr>
                        <m:t>主成分</m:t>
                      </m:r>
                      <m:sSub>
                        <m:sSubPr>
                          <m:ctrlPr>
                            <a:rPr lang="en-US" altLang="zh-TW" sz="20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000" i="1" dirty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000" i="1" dirty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696" y="3645024"/>
                <a:ext cx="2736304" cy="707886"/>
              </a:xfrm>
              <a:prstGeom prst="rect">
                <a:avLst/>
              </a:prstGeom>
              <a:blipFill rotWithShape="1">
                <a:blip r:embed="rId3"/>
                <a:stretch>
                  <a:fillRect b="-60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88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主成分與第</a:t>
            </a:r>
            <a:r>
              <a:rPr lang="en-US" altLang="zh-TW" dirty="0"/>
              <a:t>2</a:t>
            </a:r>
            <a:r>
              <a:rPr lang="zh-TW" altLang="en-US" dirty="0"/>
              <a:t>主成分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31850" algn="just"/>
            <a:r>
              <a:rPr lang="zh-TW" altLang="en-US" dirty="0"/>
              <a:t>因此，當變數的個數有</a:t>
            </a:r>
            <a:r>
              <a:rPr lang="en-US" altLang="zh-TW" dirty="0"/>
              <a:t>P</a:t>
            </a:r>
            <a:r>
              <a:rPr lang="zh-TW" altLang="en-US" dirty="0"/>
              <a:t>個</a:t>
            </a:r>
            <a:r>
              <a:rPr lang="zh-TW" altLang="en-US" dirty="0" smtClean="0"/>
              <a:t>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則「從第</a:t>
            </a:r>
            <a:r>
              <a:rPr lang="en-US" altLang="zh-TW" dirty="0"/>
              <a:t>1</a:t>
            </a:r>
            <a:r>
              <a:rPr lang="zh-TW" altLang="en-US" dirty="0"/>
              <a:t>主成分到第</a:t>
            </a:r>
            <a:r>
              <a:rPr lang="en-US" altLang="zh-TW" dirty="0"/>
              <a:t>P</a:t>
            </a:r>
            <a:r>
              <a:rPr lang="zh-TW" altLang="en-US" dirty="0"/>
              <a:t>主成分為止，主成分也存在有</a:t>
            </a:r>
            <a:r>
              <a:rPr lang="en-US" altLang="zh-TW" dirty="0"/>
              <a:t>P</a:t>
            </a:r>
            <a:r>
              <a:rPr lang="zh-TW" altLang="en-US" dirty="0"/>
              <a:t>個，將原來的資訊量分成此</a:t>
            </a:r>
            <a:r>
              <a:rPr lang="en-US" altLang="zh-TW" dirty="0"/>
              <a:t>P</a:t>
            </a:r>
            <a:r>
              <a:rPr lang="zh-TW" altLang="en-US" dirty="0"/>
              <a:t>個主成分」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5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 smtClean="0"/>
              <a:t>5.9</a:t>
            </a:r>
            <a:r>
              <a:rPr lang="zh-TW" altLang="en-US" sz="3600" dirty="0"/>
              <a:t> 主成分的求法</a:t>
            </a:r>
            <a:r>
              <a:rPr lang="en-US" altLang="zh-TW" sz="3600" dirty="0"/>
              <a:t>(2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──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變異</a:t>
            </a:r>
            <a:r>
              <a:rPr lang="zh-TW" altLang="en-US" sz="3600" dirty="0"/>
              <a:t>數的最大化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>
                    <a:solidFill>
                      <a:schemeClr val="tx1"/>
                    </a:solidFill>
                  </a:rPr>
                  <a:t>請回想主成分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的求法吧</a:t>
                </a:r>
                <a:r>
                  <a:rPr lang="zh-TW" altLang="en-US" dirty="0" smtClean="0">
                    <a:solidFill>
                      <a:schemeClr val="tx1"/>
                    </a:solidFill>
                  </a:rPr>
                  <a:t>！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 indent="8001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>
                    <a:solidFill>
                      <a:schemeClr val="tx1"/>
                    </a:solidFill>
                  </a:rPr>
                  <a:t>觀察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圖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5-20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時，發現「使資訊損失量最小」與求解「使新的資訊量最大的方向比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」是一樣的</a:t>
                </a:r>
                <a:r>
                  <a:rPr lang="zh-TW" altLang="en-US" dirty="0" smtClean="0">
                    <a:solidFill>
                      <a:schemeClr val="tx1"/>
                    </a:solidFill>
                  </a:rPr>
                  <a:t>！</a:t>
                </a:r>
                <a:endParaRPr lang="en-US" altLang="zh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73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1506" name="Picture 2" descr="C:\Users\anfernee0301\Desktop\雲端\Google 雲端硬碟\新頁圖書\5103簡報圖表轉檔ok\5103--圖\5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99308"/>
            <a:ext cx="5015551" cy="30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076056" y="53732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5-20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2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 smtClean="0">
                    <a:solidFill>
                      <a:schemeClr val="tx1"/>
                    </a:solidFill>
                  </a:rPr>
                  <a:t>而且，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dirty="0">
                          <a:latin typeface="Cambria Math"/>
                        </a:rPr>
                        <m:t>新的資訊量</m:t>
                      </m:r>
                      <m:r>
                        <a:rPr lang="en-US" altLang="zh-TW" dirty="0">
                          <a:latin typeface="Cambria Math"/>
                        </a:rPr>
                        <m:t>=</m:t>
                      </m:r>
                      <m:r>
                        <a:rPr lang="zh-TW" altLang="en-US" dirty="0">
                          <a:latin typeface="Cambria Math"/>
                        </a:rPr>
                        <m:t>主成分分數</m:t>
                      </m:r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zh-TW" altLang="en-US" dirty="0" smtClean="0">
                    <a:solidFill>
                      <a:schemeClr val="tx1"/>
                    </a:solidFill>
                  </a:rPr>
                  <a:t>所以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，如注意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(5.29)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與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(5.30)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式時，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335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899373"/>
              </p:ext>
            </p:extLst>
          </p:nvPr>
        </p:nvGraphicFramePr>
        <p:xfrm>
          <a:off x="2977183" y="3655556"/>
          <a:ext cx="1800200" cy="88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0" name="Equation" r:id="rId4" imgW="1333440" imgH="609480" progId="Equation.DSMT4">
                  <p:embed/>
                </p:oleObj>
              </mc:Choice>
              <mc:Fallback>
                <p:oleObj name="Equation" r:id="rId4" imgW="13334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7183" y="3655556"/>
                        <a:ext cx="1800200" cy="881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218444"/>
              </p:ext>
            </p:extLst>
          </p:nvPr>
        </p:nvGraphicFramePr>
        <p:xfrm>
          <a:off x="4849391" y="3655556"/>
          <a:ext cx="1808113" cy="88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1" name="Equation" r:id="rId6" imgW="1180800" imgH="609480" progId="Equation.DSMT4">
                  <p:embed/>
                </p:oleObj>
              </mc:Choice>
              <mc:Fallback>
                <p:oleObj name="Equation" r:id="rId6" imgW="11808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391" y="3655556"/>
                        <a:ext cx="1808113" cy="881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463233"/>
              </p:ext>
            </p:extLst>
          </p:nvPr>
        </p:nvGraphicFramePr>
        <p:xfrm>
          <a:off x="6649591" y="3655556"/>
          <a:ext cx="1856755" cy="86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2" name="Equation" r:id="rId8" imgW="1231560" imgH="609480" progId="Equation.DSMT4">
                  <p:embed/>
                </p:oleObj>
              </mc:Choice>
              <mc:Fallback>
                <p:oleObj name="Equation" r:id="rId8" imgW="123156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9591" y="3655556"/>
                        <a:ext cx="1856755" cy="864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296265"/>
              </p:ext>
            </p:extLst>
          </p:nvPr>
        </p:nvGraphicFramePr>
        <p:xfrm>
          <a:off x="2977158" y="5013672"/>
          <a:ext cx="180022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3" name="Equation" r:id="rId10" imgW="1333440" imgH="609480" progId="Equation.DSMT4">
                  <p:embed/>
                </p:oleObj>
              </mc:Choice>
              <mc:Fallback>
                <p:oleObj name="Equation" r:id="rId10" imgW="13334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7158" y="5013672"/>
                        <a:ext cx="1800225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624942"/>
              </p:ext>
            </p:extLst>
          </p:nvPr>
        </p:nvGraphicFramePr>
        <p:xfrm>
          <a:off x="7170068" y="5085680"/>
          <a:ext cx="18557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4" name="Equation" r:id="rId12" imgW="1231560" imgH="609480" progId="Equation.DSMT4">
                  <p:embed/>
                </p:oleObj>
              </mc:Choice>
              <mc:Fallback>
                <p:oleObj name="Equation" r:id="rId12" imgW="123156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068" y="5085680"/>
                        <a:ext cx="185578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4705375" y="53737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主成分分數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z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的變異數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+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028384" y="4392106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(5.29)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028384" y="5949280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(5.30)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28384" y="2132856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(5.28)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85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55776" y="1600200"/>
                <a:ext cx="6552728" cy="4525963"/>
              </a:xfrm>
            </p:spPr>
            <p:txBody>
              <a:bodyPr>
                <a:noAutofit/>
              </a:bodyPr>
              <a:lstStyle/>
              <a:p>
                <a:pPr indent="7620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3000" dirty="0"/>
                  <a:t>即使資訊損失量最小與「使主成分</a:t>
                </a:r>
                <a:r>
                  <a:rPr lang="en-US" altLang="zh-TW" sz="3000" dirty="0"/>
                  <a:t>z</a:t>
                </a:r>
                <a:r>
                  <a:rPr lang="zh-TW" altLang="en-US" sz="3000" dirty="0"/>
                  <a:t>的變異數最大」是相同的！</a:t>
                </a:r>
                <a:endParaRPr lang="en-US" altLang="zh-TW" sz="3000" dirty="0"/>
              </a:p>
              <a:p>
                <a:pPr indent="762000" algn="just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3000" dirty="0"/>
              </a:p>
              <a:p>
                <a:pPr indent="7620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3000" dirty="0"/>
                  <a:t>主成分</a:t>
                </a:r>
                <a14:m>
                  <m:oMath xmlns:m="http://schemas.openxmlformats.org/officeDocument/2006/math">
                    <m:r>
                      <a:rPr lang="en-US" altLang="zh-TW" sz="3000">
                        <a:latin typeface="Cambria Math"/>
                      </a:rPr>
                      <m:t>𝑧</m:t>
                    </m:r>
                    <m:r>
                      <a:rPr lang="en-US" altLang="zh-TW" sz="300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00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30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300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3000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300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3000" dirty="0"/>
                  <a:t>的變異數</a:t>
                </a:r>
                <a14:m>
                  <m:oMath xmlns:m="http://schemas.openxmlformats.org/officeDocument/2006/math">
                    <m:r>
                      <a:rPr lang="en-US" altLang="zh-TW" sz="3000">
                        <a:latin typeface="Cambria Math"/>
                      </a:rPr>
                      <m:t>𝑉𝑎𝑟</m:t>
                    </m:r>
                    <m:d>
                      <m:dPr>
                        <m:ctrlPr>
                          <a:rPr lang="en-US" altLang="zh-TW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sz="3000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zh-TW" altLang="en-US" sz="3000" dirty="0"/>
                  <a:t>，即為：</a:t>
                </a:r>
                <a:endParaRPr lang="en-US" altLang="zh-TW" sz="30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>
                          <a:latin typeface="Cambria Math"/>
                        </a:rPr>
                        <m:t>𝑉𝑎𝑟</m:t>
                      </m:r>
                      <m:r>
                        <a:rPr lang="en-US" altLang="zh-TW" sz="2800">
                          <a:latin typeface="Cambria Math"/>
                        </a:rPr>
                        <m:t>(</m:t>
                      </m:r>
                      <m:r>
                        <a:rPr lang="en-US" altLang="zh-TW" sz="2800">
                          <a:latin typeface="Cambria Math"/>
                        </a:rPr>
                        <m:t>𝑧</m:t>
                      </m:r>
                      <m:r>
                        <a:rPr lang="en-US" altLang="zh-TW" sz="2800">
                          <a:latin typeface="Cambria Math"/>
                        </a:rPr>
                        <m:t>)=</m:t>
                      </m:r>
                      <m:r>
                        <a:rPr lang="en-US" altLang="zh-TW" sz="2800">
                          <a:latin typeface="Cambria Math"/>
                        </a:rPr>
                        <m:t>𝑉𝑎𝑟</m:t>
                      </m:r>
                      <m:r>
                        <a:rPr lang="en-US" altLang="zh-TW" sz="280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80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altLang="zh-TW" sz="28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800">
                        <a:latin typeface="Cambria Math"/>
                      </a:rPr>
                      <m:t>𝑉𝑎𝑟</m:t>
                    </m:r>
                    <m:d>
                      <m:dPr>
                        <m:ctrlPr>
                          <a:rPr lang="en-US" altLang="zh-TW" sz="2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80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a:rPr lang="en-US" altLang="zh-TW" sz="2800">
                        <a:latin typeface="Cambria Math"/>
                      </a:rPr>
                      <m:t>𝑉𝑎𝑟</m:t>
                    </m:r>
                    <m:d>
                      <m:dPr>
                        <m:ctrlPr>
                          <a:rPr lang="en-US" altLang="zh-TW" sz="2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2800">
                        <a:latin typeface="Cambria Math"/>
                      </a:rPr>
                      <m:t>+2</m:t>
                    </m:r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2800">
                        <a:latin typeface="Cambria Math"/>
                      </a:rPr>
                      <m:t>𝐶𝑜𝑣</m:t>
                    </m:r>
                    <m:r>
                      <a:rPr lang="en-US" altLang="zh-TW" sz="280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280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280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2800" dirty="0"/>
                  <a:t>        </a:t>
                </a:r>
                <a:r>
                  <a:rPr lang="zh-TW" altLang="en-US" sz="2800" dirty="0" smtClean="0"/>
                  <a:t> </a:t>
                </a:r>
                <a:r>
                  <a:rPr lang="en-US" altLang="zh-TW" sz="3000" dirty="0" smtClean="0"/>
                  <a:t> </a:t>
                </a:r>
                <a:r>
                  <a:rPr lang="zh-TW" altLang="en-US" sz="3000" dirty="0" smtClean="0"/>
                  <a:t>                     </a:t>
                </a:r>
                <a:r>
                  <a:rPr lang="en-US" altLang="zh-TW" sz="2500" dirty="0" smtClean="0"/>
                  <a:t>(</a:t>
                </a:r>
                <a:r>
                  <a:rPr lang="en-US" altLang="zh-TW" sz="2500" dirty="0"/>
                  <a:t>5.31)</a:t>
                </a:r>
              </a:p>
              <a:p>
                <a:endParaRPr lang="zh-TW" altLang="en-US" sz="3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5776" y="1600200"/>
                <a:ext cx="6552728" cy="4525963"/>
              </a:xfrm>
              <a:blipFill rotWithShape="1">
                <a:blip r:embed="rId2"/>
                <a:stretch>
                  <a:fillRect l="-2140" t="-809" r="-2233" b="-41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17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925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因此，</a:t>
                </a:r>
                <a:r>
                  <a:rPr lang="zh-TW" altLang="en-US" dirty="0"/>
                  <a:t>在條件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=1</m:t>
                    </m:r>
                  </m:oMath>
                </a14:m>
                <a:r>
                  <a:rPr lang="zh-TW" altLang="en-US" dirty="0"/>
                  <a:t>之下，求出使</a:t>
                </a: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3000">
                          <a:latin typeface="Cambria Math"/>
                        </a:rPr>
                        <m:t>𝑉𝑎𝑟</m:t>
                      </m:r>
                      <m:d>
                        <m:dPr>
                          <m:ctrlPr>
                            <a:rPr lang="en-US" altLang="zh-TW" sz="3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300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sz="30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altLang="zh-TW" sz="3000" b="0" i="1" dirty="0" smtClean="0">
                  <a:latin typeface="Cambria Math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dirty="0">
                          <a:latin typeface="Cambria Math"/>
                        </a:rPr>
                        <m:t>9.344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80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</a:rPr>
                        <m:t>+14.489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80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</a:rPr>
                        <m:t>+2</m:t>
                      </m:r>
                      <m:r>
                        <a:rPr lang="en-US" altLang="zh-TW" sz="2800" smtClean="0">
                          <a:latin typeface="Cambria Math"/>
                        </a:rPr>
                        <m:t>×</m:t>
                      </m:r>
                      <m:r>
                        <a:rPr lang="en-US" altLang="zh-TW" sz="2800">
                          <a:latin typeface="Cambria Math"/>
                        </a:rPr>
                        <m:t>5.800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8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成為最大的方向比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即可。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765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92288" y="1600200"/>
                <a:ext cx="6444208" cy="4525963"/>
              </a:xfrm>
            </p:spPr>
            <p:txBody>
              <a:bodyPr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回想一下</a:t>
                </a:r>
                <a:r>
                  <a:rPr lang="en-US" altLang="zh-TW" dirty="0"/>
                  <a:t>Lagrange</a:t>
                </a:r>
                <a:r>
                  <a:rPr lang="zh-TW" altLang="en-US" dirty="0"/>
                  <a:t>的乘數法吧</a:t>
                </a:r>
                <a:r>
                  <a:rPr lang="en-US" altLang="zh-TW" dirty="0"/>
                  <a:t>!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設函數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𝐺</m:t>
                    </m:r>
                  </m:oMath>
                </a14:m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,</m:t>
                    </m:r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r>
                  <a:rPr lang="en-US" altLang="zh-TW" dirty="0"/>
                  <a:t>)</a:t>
                </a:r>
                <a:r>
                  <a:rPr lang="zh-TW" altLang="en-US" dirty="0"/>
                  <a:t>為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：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800" dirty="0">
                        <a:latin typeface="Cambria Math"/>
                      </a:rPr>
                      <m:t>𝐺</m:t>
                    </m:r>
                  </m:oMath>
                </a14:m>
                <a:r>
                  <a:rPr lang="en-US" altLang="zh-TW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8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2800">
                        <a:latin typeface="Cambria Math"/>
                      </a:rPr>
                      <m:t>,</m:t>
                    </m:r>
                    <m:r>
                      <m:rPr>
                        <m:sty m:val="p"/>
                      </m:rPr>
                      <a:rPr lang="el-GR" altLang="zh-TW" sz="2800">
                        <a:latin typeface="Cambria Math"/>
                      </a:rPr>
                      <m:t>λ</m:t>
                    </m:r>
                  </m:oMath>
                </a14:m>
                <a:r>
                  <a:rPr lang="en-US" altLang="zh-TW" sz="2800" dirty="0"/>
                  <a:t>)</a:t>
                </a:r>
                <a14:m>
                  <m:oMath xmlns:m="http://schemas.openxmlformats.org/officeDocument/2006/math">
                    <m:r>
                      <a:rPr lang="en-US" altLang="zh-TW" sz="2800" dirty="0">
                        <a:latin typeface="Cambria Math"/>
                      </a:rPr>
                      <m:t>=</m:t>
                    </m:r>
                  </m:oMath>
                </a14:m>
                <a:endParaRPr lang="en-US" altLang="zh-TW" sz="28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800" dirty="0">
                        <a:latin typeface="Cambria Math"/>
                      </a:rPr>
                      <m:t>9.344</m:t>
                    </m:r>
                    <m:sSup>
                      <m:sSup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800">
                        <a:latin typeface="Cambria Math"/>
                      </a:rPr>
                      <m:t>+14.489</m:t>
                    </m:r>
                    <m:sSup>
                      <m:sSup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80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80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800">
                        <a:latin typeface="Cambria Math"/>
                      </a:rPr>
                      <m:t>+2×5.800</m:t>
                    </m:r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l-GR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2800">
                        <a:latin typeface="Cambria Math"/>
                      </a:rPr>
                      <m:t>λ</m:t>
                    </m:r>
                    <m:r>
                      <a:rPr lang="el-GR" altLang="zh-TW" sz="280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l-GR" altLang="zh-TW" sz="2800" i="1" dirty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80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8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80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8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2288" y="1600200"/>
                <a:ext cx="6444208" cy="4525963"/>
              </a:xfrm>
              <a:blipFill rotWithShape="1">
                <a:blip r:embed="rId2"/>
                <a:stretch>
                  <a:fillRect l="-23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994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191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將此聯立方程式以矩陣的形式時，即如下列式子所示：</a:t>
                </a: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>
                                    <a:latin typeface="Cambria Math"/>
                                  </a:rPr>
                                  <m:t>9</m:t>
                                </m:r>
                                <m:r>
                                  <a:rPr lang="en-US" altLang="zh-TW">
                                    <a:latin typeface="Cambria Math"/>
                                  </a:rPr>
                                  <m:t>.344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5.800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5.800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14.489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>
                          <a:latin typeface="Cambria Math"/>
                        </a:rPr>
                        <m:t>λ</m:t>
                      </m:r>
                      <m:r>
                        <a:rPr lang="el-GR" altLang="zh-TW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l-GR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dirty="0"/>
              </a:p>
              <a:p>
                <a:pPr indent="80010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成為變異數─共變異數矩陣的特徵值、特徵向量的問題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778" b="-9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816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 </a:t>
            </a:r>
            <a:r>
              <a:rPr lang="zh-TW" altLang="en-US" dirty="0"/>
              <a:t>主成分分析是綜合化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由於加總的特性是表現在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等一次式的係數之中，所以必須好好地解讀它們，這正是主成分的精髓之處</a:t>
                </a:r>
                <a:r>
                  <a:rPr lang="zh-TW" altLang="en-US" dirty="0" smtClean="0"/>
                  <a:t>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4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進行偏微分</a:t>
                </a:r>
                <a:endParaRPr lang="en-US" altLang="zh-TW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600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altLang="zh-TW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𝐺</m:t>
                                  </m:r>
                                </m:num>
                                <m:den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TW" sz="2600">
                                  <a:latin typeface="Cambria Math"/>
                                </a:rPr>
                                <m:t>=2</m:t>
                              </m:r>
                              <m:d>
                                <m:dPr>
                                  <m:ctrlPr>
                                    <a:rPr lang="en-US" altLang="zh-TW" sz="2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9.344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+5.800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TW" sz="2600">
                                      <a:latin typeface="Cambria Math"/>
                                    </a:rPr>
                                    <m:t>λ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600"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TW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𝐺</m:t>
                                  </m:r>
                                </m:num>
                                <m:den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TW" sz="2600">
                                  <a:latin typeface="Cambria Math"/>
                                </a:rPr>
                                <m:t>=2</m:t>
                              </m:r>
                              <m:d>
                                <m:dPr>
                                  <m:ctrlPr>
                                    <a:rPr lang="en-US" altLang="zh-TW" sz="2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14.489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+5.800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60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TW" sz="2600">
                                      <a:latin typeface="Cambria Math"/>
                                    </a:rPr>
                                    <m:t>λ</m:t>
                                  </m:r>
                                  <m:sSub>
                                    <m:sSubPr>
                                      <m:ctrlPr>
                                        <a:rPr lang="en-US" altLang="zh-TW" sz="2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60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600">
                                  <a:latin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6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050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3"/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2591272" y="2636912"/>
                <a:ext cx="6552728" cy="864096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/>
              <a:p>
                <a:pPr indent="0"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4400" b="1" dirty="0">
                    <a:solidFill>
                      <a:prstClr val="black"/>
                    </a:solidFill>
                    <a:cs typeface="+mj-cs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4400" b="1" i="1">
                            <a:solidFill>
                              <a:prstClr val="black"/>
                            </a:solidFill>
                            <a:latin typeface="Cambria Math"/>
                            <a:cs typeface="+mj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4400" b="1">
                            <a:solidFill>
                              <a:prstClr val="black"/>
                            </a:solidFill>
                            <a:latin typeface="Cambria Math"/>
                            <a:cs typeface="+mj-cs"/>
                          </a:rPr>
                          <m:t>λ</m:t>
                        </m:r>
                      </m:e>
                      <m:sub>
                        <m:r>
                          <a:rPr lang="en-US" altLang="zh-TW" sz="4400" b="1">
                            <a:solidFill>
                              <a:prstClr val="black"/>
                            </a:solidFill>
                            <a:latin typeface="Cambria Math"/>
                            <a:cs typeface="+mj-cs"/>
                          </a:rPr>
                          <m:t>1</m:t>
                        </m:r>
                      </m:sub>
                    </m:sSub>
                    <m:r>
                      <a:rPr lang="en-US" altLang="zh-TW" sz="4400" b="1">
                        <a:solidFill>
                          <a:prstClr val="black"/>
                        </a:solidFill>
                        <a:latin typeface="Cambria Math"/>
                        <a:cs typeface="+mj-cs"/>
                      </a:rPr>
                      <m:t>=18.2614</m:t>
                    </m:r>
                  </m:oMath>
                </a14:m>
                <a:r>
                  <a:rPr lang="zh-TW" altLang="en-US" sz="4400" b="1" dirty="0">
                    <a:solidFill>
                      <a:prstClr val="black"/>
                    </a:solidFill>
                    <a:cs typeface="+mj-cs"/>
                  </a:rPr>
                  <a:t>的特徵值向量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4400" b="1" i="1">
                            <a:solidFill>
                              <a:prstClr val="black"/>
                            </a:solidFill>
                            <a:latin typeface="Cambria Math"/>
                            <a:cs typeface="+mj-c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4400" b="1" i="1">
                                <a:solidFill>
                                  <a:prstClr val="black"/>
                                </a:solidFill>
                                <a:latin typeface="Cambria Math"/>
                                <a:cs typeface="+mj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4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4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4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4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4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4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+mj-cs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4400" b="1">
                        <a:solidFill>
                          <a:prstClr val="black"/>
                        </a:solidFill>
                        <a:latin typeface="Cambria Math"/>
                        <a:cs typeface="+mj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4400" b="1" i="1">
                            <a:solidFill>
                              <a:prstClr val="black"/>
                            </a:solidFill>
                            <a:latin typeface="Cambria Math"/>
                            <a:cs typeface="+mj-c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4400" b="1" i="1">
                                <a:solidFill>
                                  <a:prstClr val="black"/>
                                </a:solidFill>
                                <a:latin typeface="Cambria Math"/>
                                <a:cs typeface="+mj-cs"/>
                              </a:rPr>
                            </m:ctrlPr>
                          </m:fPr>
                          <m:num>
                            <m:r>
                              <a:rPr lang="en-US" altLang="zh-TW" sz="4400" b="1">
                                <a:solidFill>
                                  <a:prstClr val="black"/>
                                </a:solidFill>
                                <a:latin typeface="Cambria Math"/>
                                <a:cs typeface="+mj-cs"/>
                              </a:rPr>
                              <m:t>0.5452</m:t>
                            </m:r>
                          </m:num>
                          <m:den>
                            <m:r>
                              <a:rPr lang="en-US" altLang="zh-TW" sz="4400" b="1">
                                <a:solidFill>
                                  <a:prstClr val="black"/>
                                </a:solidFill>
                                <a:latin typeface="Cambria Math"/>
                                <a:cs typeface="+mj-cs"/>
                              </a:rPr>
                              <m:t>0.8383</m:t>
                            </m:r>
                          </m:den>
                        </m:f>
                      </m:e>
                    </m:d>
                  </m:oMath>
                </a14:m>
                <a:endParaRPr lang="en-US" altLang="zh-TW" sz="4400" b="1" dirty="0">
                  <a:solidFill>
                    <a:prstClr val="black"/>
                  </a:solidFill>
                  <a:cs typeface="+mj-cs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  <a:p>
                <a:pPr indent="0">
                  <a:spcBef>
                    <a:spcPts val="0"/>
                  </a:spcBef>
                </a:pPr>
                <a:endParaRPr lang="en-US" altLang="zh-TW" sz="2400" dirty="0" smtClean="0"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6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2591272" y="2636912"/>
                <a:ext cx="6552728" cy="864096"/>
              </a:xfrm>
              <a:prstGeom prst="rect">
                <a:avLst/>
              </a:prstGeom>
              <a:blipFill rotWithShape="1">
                <a:blip r:embed="rId2"/>
                <a:stretch>
                  <a:fillRect l="-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91272" y="4221088"/>
                <a:ext cx="6552728" cy="642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  <a:cs typeface="+mj-cs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prstClr val="black"/>
                            </a:solidFill>
                            <a:latin typeface="Cambria Math"/>
                            <a:ea typeface="微軟正黑體" pitchFamily="34" charset="-120"/>
                            <a:cs typeface="+mj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400" b="1">
                            <a:solidFill>
                              <a:prstClr val="black"/>
                            </a:solidFill>
                            <a:latin typeface="Cambria Math"/>
                            <a:ea typeface="微軟正黑體" pitchFamily="34" charset="-120"/>
                            <a:cs typeface="+mj-cs"/>
                          </a:rPr>
                          <m:t>λ</m:t>
                        </m:r>
                      </m:e>
                      <m:sub>
                        <m:r>
                          <a:rPr lang="en-US" altLang="zh-TW" sz="2400" b="1">
                            <a:solidFill>
                              <a:prstClr val="black"/>
                            </a:solidFill>
                            <a:latin typeface="Cambria Math"/>
                            <a:ea typeface="微軟正黑體" pitchFamily="34" charset="-120"/>
                            <a:cs typeface="+mj-cs"/>
                          </a:rPr>
                          <m:t>2</m:t>
                        </m:r>
                      </m:sub>
                    </m:sSub>
                    <m:r>
                      <a:rPr lang="en-US" altLang="zh-TW" sz="2400" b="1">
                        <a:solidFill>
                          <a:prstClr val="black"/>
                        </a:solidFill>
                        <a:latin typeface="Cambria Math"/>
                        <a:ea typeface="微軟正黑體" pitchFamily="34" charset="-120"/>
                        <a:cs typeface="+mj-cs"/>
                      </a:rPr>
                      <m:t>=5.5716</m:t>
                    </m:r>
                  </m:oMath>
                </a14:m>
                <a:r>
                  <a:rPr lang="zh-TW" altLang="en-US" sz="2400" b="1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  <a:cs typeface="+mj-cs"/>
                  </a:rPr>
                  <a:t>的特徵值向量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400" b="1" i="1">
                            <a:solidFill>
                              <a:prstClr val="black"/>
                            </a:solidFill>
                            <a:latin typeface="Cambria Math"/>
                            <a:ea typeface="微軟正黑體" pitchFamily="34" charset="-120"/>
                            <a:cs typeface="+mj-c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400" b="1" i="1">
                                <a:solidFill>
                                  <a:prstClr val="black"/>
                                </a:solidFill>
                                <a:latin typeface="Cambria Math"/>
                                <a:ea typeface="微軟正黑體" pitchFamily="34" charset="-120"/>
                                <a:cs typeface="+mj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微軟正黑體" pitchFamily="34" charset="-120"/>
                                    <a:cs typeface="+mj-cs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2400" b="1">
                        <a:solidFill>
                          <a:prstClr val="black"/>
                        </a:solidFill>
                        <a:latin typeface="Cambria Math"/>
                        <a:ea typeface="微軟正黑體" pitchFamily="34" charset="-120"/>
                        <a:cs typeface="+mj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400" b="1" i="1">
                            <a:solidFill>
                              <a:prstClr val="black"/>
                            </a:solidFill>
                            <a:latin typeface="Cambria Math"/>
                            <a:ea typeface="微軟正黑體" pitchFamily="34" charset="-120"/>
                            <a:cs typeface="+mj-c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400" b="1" i="1">
                                <a:solidFill>
                                  <a:prstClr val="black"/>
                                </a:solidFill>
                                <a:latin typeface="Cambria Math"/>
                                <a:ea typeface="微軟正黑體" pitchFamily="34" charset="-120"/>
                                <a:cs typeface="+mj-cs"/>
                              </a:rPr>
                            </m:ctrlPr>
                          </m:fPr>
                          <m:num>
                            <m:r>
                              <a:rPr lang="en-US" altLang="zh-TW" sz="2400" b="1">
                                <a:solidFill>
                                  <a:prstClr val="black"/>
                                </a:solidFill>
                                <a:latin typeface="Cambria Math"/>
                                <a:ea typeface="微軟正黑體" pitchFamily="34" charset="-120"/>
                                <a:cs typeface="+mj-cs"/>
                              </a:rPr>
                              <m:t>0.8383</m:t>
                            </m:r>
                          </m:num>
                          <m:den>
                            <m:r>
                              <a:rPr lang="en-US" altLang="zh-TW" sz="2400" b="1">
                                <a:solidFill>
                                  <a:prstClr val="black"/>
                                </a:solidFill>
                                <a:latin typeface="Cambria Math"/>
                                <a:ea typeface="微軟正黑體" pitchFamily="34" charset="-120"/>
                                <a:cs typeface="+mj-cs"/>
                              </a:rPr>
                              <m:t>−0.5452</m:t>
                            </m:r>
                          </m:den>
                        </m:f>
                      </m:e>
                    </m:d>
                  </m:oMath>
                </a14:m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  <a:cs typeface="+mj-cs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272" y="4221088"/>
                <a:ext cx="6552728" cy="642355"/>
              </a:xfrm>
              <a:prstGeom prst="rect">
                <a:avLst/>
              </a:prstGeom>
              <a:blipFill rotWithShape="1">
                <a:blip r:embed="rId3"/>
                <a:stretch>
                  <a:fillRect l="-1395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sz="3600" dirty="0">
                <a:solidFill>
                  <a:prstClr val="black"/>
                </a:solidFill>
              </a:rPr>
              <a:t>5.9</a:t>
            </a:r>
            <a:r>
              <a:rPr lang="zh-TW" altLang="en-US" sz="3600" dirty="0">
                <a:solidFill>
                  <a:prstClr val="black"/>
                </a:solidFill>
              </a:rPr>
              <a:t> 主成分的求法</a:t>
            </a:r>
            <a:r>
              <a:rPr lang="en-US" altLang="zh-TW" sz="3600" dirty="0">
                <a:solidFill>
                  <a:prstClr val="black"/>
                </a:solidFill>
              </a:rPr>
              <a:t>(2)</a:t>
            </a:r>
            <a:r>
              <a:rPr lang="zh-TW" altLang="en-US" sz="3600" dirty="0">
                <a:solidFill>
                  <a:prstClr val="black"/>
                </a:solidFill>
              </a:rPr>
              <a:t>──</a:t>
            </a:r>
            <a:r>
              <a:rPr lang="en-US" altLang="zh-TW" sz="3600" dirty="0">
                <a:solidFill>
                  <a:prstClr val="black"/>
                </a:solidFill>
              </a:rPr>
              <a:t/>
            </a:r>
            <a:br>
              <a:rPr lang="en-US" altLang="zh-TW" sz="3600" dirty="0">
                <a:solidFill>
                  <a:prstClr val="black"/>
                </a:solidFill>
              </a:rPr>
            </a:br>
            <a:r>
              <a:rPr lang="zh-TW" altLang="en-US" sz="3600" dirty="0">
                <a:solidFill>
                  <a:prstClr val="black"/>
                </a:solidFill>
              </a:rPr>
              <a:t>變異數的最大化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066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00100">
              <a:tabLst>
                <a:tab pos="800100" algn="l"/>
              </a:tabLst>
            </a:pPr>
            <a:r>
              <a:rPr lang="zh-TW" altLang="en-US" dirty="0"/>
              <a:t>試使用表</a:t>
            </a:r>
            <a:r>
              <a:rPr lang="en-US" altLang="zh-TW" dirty="0"/>
              <a:t>5-7</a:t>
            </a:r>
            <a:r>
              <a:rPr lang="zh-TW" altLang="en-US" dirty="0"/>
              <a:t>的數據，進行主成分分析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3554" name="Picture 2" descr="C:\Users\anfernee0301\Desktop\雲端\Google 雲端硬碟\新頁圖書\5103簡報圖表轉檔ok\5103--表\表5-7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3312368" cy="38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即</a:t>
            </a:r>
            <a:r>
              <a:rPr lang="zh-TW" altLang="en-US" dirty="0"/>
              <a:t>為如下列式子表示</a:t>
            </a:r>
            <a:r>
              <a:rPr lang="zh-TW" altLang="en-US" dirty="0" smtClean="0"/>
              <a:t>：</a:t>
            </a:r>
            <a:endParaRPr lang="en-US" altLang="zh-TW" sz="5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607592" y="3140968"/>
                <a:ext cx="6264696" cy="619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spcBef>
                    <a:spcPts val="0"/>
                  </a:spcBef>
                </a:pPr>
                <a:r>
                  <a:rPr lang="zh-TW" altLang="en-US" sz="2300" dirty="0">
                    <a:latin typeface="微軟正黑體" pitchFamily="34" charset="-120"/>
                    <a:ea typeface="微軟正黑體" pitchFamily="34" charset="-120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3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TW" sz="23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zh-TW" sz="2300" i="1" dirty="0">
                        <a:latin typeface="Cambria Math"/>
                        <a:ea typeface="Cambria Math"/>
                      </a:rPr>
                      <m:t>938.086</m:t>
                    </m:r>
                  </m:oMath>
                </a14:m>
                <a:r>
                  <a:rPr lang="zh-TW" altLang="en-US" sz="2300" dirty="0">
                    <a:latin typeface="微軟正黑體" pitchFamily="34" charset="-120"/>
                    <a:ea typeface="微軟正黑體" pitchFamily="34" charset="-120"/>
                  </a:rPr>
                  <a:t>的特徵值向量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3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3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3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3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2300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3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  <m:t>0.9980</m:t>
                            </m:r>
                          </m:num>
                          <m:den>
                            <m: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  <m:t>0.0627</m:t>
                            </m:r>
                          </m:den>
                        </m:f>
                      </m:e>
                    </m:d>
                  </m:oMath>
                </a14:m>
                <a:endParaRPr lang="en-US" altLang="zh-TW" sz="23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592" y="3140968"/>
                <a:ext cx="6264696" cy="619465"/>
              </a:xfrm>
              <a:prstGeom prst="rect">
                <a:avLst/>
              </a:prstGeom>
              <a:blipFill rotWithShape="1">
                <a:blip r:embed="rId2"/>
                <a:stretch>
                  <a:fillRect l="-1461" b="-58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27784" y="4116321"/>
                <a:ext cx="6264696" cy="619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spcBef>
                    <a:spcPts val="0"/>
                  </a:spcBef>
                </a:pPr>
                <a:r>
                  <a:rPr lang="zh-TW" altLang="en-US" sz="2300" dirty="0">
                    <a:latin typeface="微軟正黑體" pitchFamily="34" charset="-120"/>
                    <a:ea typeface="微軟正黑體" pitchFamily="34" charset="-120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3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altLang="zh-TW" sz="23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2300" i="1">
                        <a:latin typeface="Cambria Math"/>
                        <a:ea typeface="Cambria Math"/>
                      </a:rPr>
                      <m:t>=10</m:t>
                    </m:r>
                    <m:r>
                      <a:rPr lang="en-US" altLang="zh-TW" sz="2300" i="1" dirty="0">
                        <a:latin typeface="Cambria Math"/>
                        <a:ea typeface="Cambria Math"/>
                      </a:rPr>
                      <m:t>.847</m:t>
                    </m:r>
                  </m:oMath>
                </a14:m>
                <a:r>
                  <a:rPr lang="zh-TW" altLang="en-US" sz="2300" dirty="0">
                    <a:latin typeface="微軟正黑體" pitchFamily="34" charset="-120"/>
                    <a:ea typeface="微軟正黑體" pitchFamily="34" charset="-120"/>
                  </a:rPr>
                  <a:t>的特徵值向量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3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3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3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3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2300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3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  <m:t>−0.0627</m:t>
                            </m:r>
                          </m:num>
                          <m:den>
                            <m:r>
                              <a:rPr lang="en-US" altLang="zh-TW" sz="2300" i="1">
                                <a:latin typeface="Cambria Math"/>
                                <a:ea typeface="Cambria Math"/>
                              </a:rPr>
                              <m:t>0.9980</m:t>
                            </m:r>
                          </m:den>
                        </m:f>
                      </m:e>
                    </m:d>
                  </m:oMath>
                </a14:m>
                <a:endParaRPr lang="en-US" altLang="zh-TW" sz="23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116321"/>
                <a:ext cx="6264696" cy="619465"/>
              </a:xfrm>
              <a:prstGeom prst="rect">
                <a:avLst/>
              </a:prstGeom>
              <a:blipFill rotWithShape="1">
                <a:blip r:embed="rId3"/>
                <a:stretch>
                  <a:fillRect l="-1362" b="-58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8028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indent="685800">
                  <a:spcBef>
                    <a:spcPts val="0"/>
                  </a:spcBef>
                </a:pPr>
                <a:r>
                  <a:rPr lang="zh-TW" altLang="en-US" dirty="0"/>
                  <a:t>此數據的變異數矩陣即為：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>
                                    <a:latin typeface="Cambria Math"/>
                                  </a:rPr>
                                  <m:t>9</m:t>
                                </m:r>
                                <m:r>
                                  <a:rPr lang="en-US" altLang="zh-TW">
                                    <a:latin typeface="Cambria Math"/>
                                  </a:rPr>
                                  <m:t>34.444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58.00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5.800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14.489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indent="685800">
                  <a:spcBef>
                    <a:spcPts val="0"/>
                  </a:spcBef>
                </a:pPr>
                <a:r>
                  <a:rPr lang="zh-TW" altLang="en-US" dirty="0"/>
                  <a:t>因此，與</a:t>
                </a:r>
                <a:r>
                  <a:rPr lang="en-US" altLang="zh-TW" dirty="0"/>
                  <a:t>5.9</a:t>
                </a:r>
                <a:r>
                  <a:rPr lang="zh-TW" altLang="en-US" dirty="0"/>
                  <a:t>節相同，如求出變異數共變異數矩陣的特徵值與特徵向量時，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>
                                    <a:latin typeface="Cambria Math"/>
                                  </a:rPr>
                                  <m:t>9</m:t>
                                </m:r>
                                <m:r>
                                  <a:rPr lang="en-US" altLang="zh-TW">
                                    <a:latin typeface="Cambria Math"/>
                                  </a:rPr>
                                  <m:t>34.444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58.00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58.000</m:t>
                                </m:r>
                              </m:e>
                              <m:e>
                                <m:r>
                                  <a:rPr lang="en-US" altLang="zh-TW">
                                    <a:latin typeface="Cambria Math"/>
                                  </a:rPr>
                                  <m:t>14.489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>
                          <a:latin typeface="Cambria Math"/>
                        </a:rPr>
                        <m:t>λ</m:t>
                      </m:r>
                      <m:r>
                        <a:rPr lang="el-GR" altLang="zh-TW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l-GR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48" t="-20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4296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indent="74295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第</a:t>
                </a:r>
                <a:r>
                  <a:rPr lang="en-US" altLang="zh-TW" sz="2800" dirty="0"/>
                  <a:t>1</a:t>
                </a:r>
                <a:r>
                  <a:rPr lang="zh-TW" altLang="en-US" sz="2800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，特徵值較大者的特徵向量因為是方向比，所以</a:t>
                </a:r>
                <a:endParaRPr lang="en-US" altLang="zh-TW" sz="2800" dirty="0"/>
              </a:p>
              <a:p>
                <a:pPr indent="742950" algn="just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dirty="0"/>
              </a:p>
              <a:p>
                <a:pPr indent="74295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600" dirty="0"/>
                  <a:t>第</a:t>
                </a:r>
                <a:r>
                  <a:rPr lang="en-US" altLang="zh-TW" sz="2600" dirty="0"/>
                  <a:t>1</a:t>
                </a:r>
                <a:r>
                  <a:rPr lang="zh-TW" altLang="en-US" sz="2600" dirty="0"/>
                  <a:t>主成分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60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sz="2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2600">
                        <a:latin typeface="Cambria Math"/>
                      </a:rPr>
                      <m:t>=0.9980</m:t>
                    </m:r>
                    <m:sSub>
                      <m:sSubPr>
                        <m:ctrlPr>
                          <a:rPr lang="en-US" altLang="zh-TW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6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2600">
                        <a:latin typeface="Cambria Math"/>
                      </a:rPr>
                      <m:t>+0.0627</m:t>
                    </m:r>
                    <m:sSub>
                      <m:sSubPr>
                        <m:ctrlPr>
                          <a:rPr lang="en-US" altLang="zh-TW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6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60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zh-TW" sz="2600" dirty="0"/>
              </a:p>
              <a:p>
                <a:pPr indent="742950" algn="just"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TW" sz="1200" dirty="0"/>
              </a:p>
              <a:p>
                <a:pPr indent="74295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如觀察此第</a:t>
                </a:r>
                <a:r>
                  <a:rPr lang="en-US" altLang="zh-TW" sz="2800" dirty="0"/>
                  <a:t>1</a:t>
                </a:r>
                <a:r>
                  <a:rPr lang="zh-TW" altLang="en-US" sz="2800" dirty="0"/>
                  <a:t>主成分的係數，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的係數大到可忽視此係數。因此，可思考成第</a:t>
                </a:r>
                <a:r>
                  <a:rPr lang="en-US" altLang="zh-TW" sz="2800" dirty="0"/>
                  <a:t>1</a:t>
                </a:r>
                <a:r>
                  <a:rPr lang="zh-TW" altLang="en-US" sz="2800" dirty="0"/>
                  <a:t>主成分：</a:t>
                </a:r>
                <a:endParaRPr lang="en-US" altLang="zh-TW" sz="2800" dirty="0"/>
              </a:p>
              <a:p>
                <a:pPr indent="742950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sz="2800" dirty="0"/>
                  <a:t>第</a:t>
                </a:r>
                <a:r>
                  <a:rPr lang="en-US" altLang="zh-TW" sz="2800" dirty="0"/>
                  <a:t>1</a:t>
                </a:r>
                <a:r>
                  <a:rPr lang="zh-TW" altLang="en-US" sz="2800" dirty="0"/>
                  <a:t>主成分</a:t>
                </a: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=</m:t>
                    </m:r>
                    <m:r>
                      <a:rPr lang="zh-TW" altLang="en-US" sz="2800" dirty="0">
                        <a:latin typeface="Cambria Math"/>
                      </a:rPr>
                      <m:t>看護設施的充實度</m:t>
                    </m:r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t="-404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0943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indent="76200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dirty="0"/>
              <a:t>事實上表</a:t>
            </a:r>
            <a:r>
              <a:rPr lang="en-US" altLang="zh-TW" sz="3000" dirty="0"/>
              <a:t>5-1</a:t>
            </a:r>
            <a:r>
              <a:rPr lang="zh-TW" altLang="en-US" sz="3000" dirty="0"/>
              <a:t>的數據等於表</a:t>
            </a:r>
            <a:r>
              <a:rPr lang="en-US" altLang="zh-TW" sz="3000" dirty="0"/>
              <a:t>5-7</a:t>
            </a:r>
            <a:r>
              <a:rPr lang="zh-TW" altLang="en-US" sz="3000" dirty="0"/>
              <a:t>的數據。</a:t>
            </a:r>
            <a:endParaRPr lang="en-US" altLang="zh-TW" sz="3000" dirty="0"/>
          </a:p>
          <a:p>
            <a:pPr indent="76200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dirty="0"/>
              <a:t>表</a:t>
            </a:r>
            <a:r>
              <a:rPr lang="en-US" altLang="zh-TW" sz="3000" dirty="0"/>
              <a:t>5-1</a:t>
            </a:r>
            <a:r>
              <a:rPr lang="zh-TW" altLang="en-US" sz="3000" dirty="0"/>
              <a:t>與表</a:t>
            </a:r>
            <a:r>
              <a:rPr lang="en-US" altLang="zh-TW" sz="3000" dirty="0"/>
              <a:t>5-7</a:t>
            </a:r>
            <a:r>
              <a:rPr lang="zh-TW" altLang="en-US" sz="3000" dirty="0"/>
              <a:t>，在看護設施上有</a:t>
            </a:r>
            <a:r>
              <a:rPr lang="en-US" altLang="zh-TW" sz="3000" dirty="0"/>
              <a:t>10</a:t>
            </a:r>
            <a:r>
              <a:rPr lang="zh-TW" altLang="en-US" sz="3000" dirty="0"/>
              <a:t>倍的差異，表</a:t>
            </a:r>
            <a:r>
              <a:rPr lang="en-US" altLang="zh-TW" sz="3000" dirty="0"/>
              <a:t>5-1</a:t>
            </a:r>
            <a:r>
              <a:rPr lang="zh-TW" altLang="en-US" sz="3000" dirty="0"/>
              <a:t>的看護設施數──每一萬人等於表</a:t>
            </a:r>
            <a:r>
              <a:rPr lang="en-US" altLang="zh-TW" sz="3000" dirty="0"/>
              <a:t>5-7</a:t>
            </a:r>
            <a:r>
              <a:rPr lang="zh-TW" altLang="en-US" sz="3000" dirty="0"/>
              <a:t>的看護設施──每十萬人。</a:t>
            </a:r>
            <a:endParaRPr lang="en-US" altLang="zh-TW" sz="3000" dirty="0"/>
          </a:p>
          <a:p>
            <a:pPr indent="76200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dirty="0"/>
              <a:t>因此，數據的內容是相同的！亦即，可知「主成分受到變數單位的影響」。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9328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/>
                  <a:t>當改變變數的單位時，方向比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也會改變。當然，主成分的解釋也會改變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  <a:p>
                <a:pPr indent="81915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那麼</a:t>
                </a:r>
                <a:r>
                  <a:rPr lang="zh-TW" altLang="en-US" dirty="0"/>
                  <a:t>是否有無不受單位影響的主成分分析呢</a:t>
                </a:r>
                <a:r>
                  <a:rPr lang="en-US" altLang="zh-TW" dirty="0"/>
                  <a:t>?</a:t>
                </a:r>
                <a:r>
                  <a:rPr lang="zh-TW" altLang="en-US" dirty="0"/>
                  <a:t>答案是有的！去除變數單位的影響之統計手法，那就是數據的標準化。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80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6405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4578" name="Picture 2" descr="C:\Users\anfernee0301\Desktop\雲端\Google 雲端硬碟\新頁圖書\5103簡報圖表轉檔ok\5103--表\表5-8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63" y="260648"/>
            <a:ext cx="5143761" cy="61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 indent="800100">
                  <a:spcBef>
                    <a:spcPts val="0"/>
                  </a:spcBef>
                </a:pPr>
                <a:r>
                  <a:rPr lang="zh-TW" altLang="en-US" sz="2800" dirty="0"/>
                  <a:t>此數據的變異數─共變異數矩陣</a:t>
                </a:r>
                <a:r>
                  <a:rPr lang="zh-TW" altLang="en-US" sz="2800" dirty="0" smtClean="0"/>
                  <a:t>是</a:t>
                </a:r>
                <a:endParaRPr lang="en-US" altLang="zh-TW" sz="2800" dirty="0" smtClean="0"/>
              </a:p>
              <a:p>
                <a:pPr indent="800100">
                  <a:spcBef>
                    <a:spcPts val="0"/>
                  </a:spcBef>
                </a:pPr>
                <a:endParaRPr lang="en-US" altLang="zh-TW" sz="1200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80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0.4985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0.4985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800" dirty="0"/>
              </a:p>
              <a:p>
                <a:pPr>
                  <a:spcBef>
                    <a:spcPts val="0"/>
                  </a:spcBef>
                </a:pPr>
                <a:endParaRPr lang="en-US" altLang="zh-TW" sz="2800" dirty="0"/>
              </a:p>
              <a:p>
                <a:pPr indent="800100">
                  <a:spcBef>
                    <a:spcPts val="0"/>
                  </a:spcBef>
                </a:pPr>
                <a:r>
                  <a:rPr lang="zh-TW" altLang="en-US" sz="2800" dirty="0"/>
                  <a:t>如求變異數─共變異數矩陣的特徵值與特徵向量時，</a:t>
                </a:r>
                <a:endParaRPr lang="en-US" altLang="zh-TW" sz="2800" dirty="0"/>
              </a:p>
              <a:p>
                <a:pPr indent="800100">
                  <a:spcBef>
                    <a:spcPts val="0"/>
                  </a:spcBef>
                </a:pPr>
                <a:endParaRPr lang="en-US" altLang="zh-TW" sz="2800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80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0.4985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0.4985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800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8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sz="2800">
                          <a:latin typeface="Cambria Math"/>
                        </a:rPr>
                        <m:t>λ</m:t>
                      </m:r>
                      <m:r>
                        <a:rPr lang="el-GR" altLang="zh-TW" sz="2800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l-GR" altLang="zh-TW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altLang="zh-TW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l-GR" altLang="zh-TW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80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5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9178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5.1.1 </a:t>
            </a:r>
            <a:r>
              <a:rPr lang="zh-TW" altLang="en-US" dirty="0"/>
              <a:t>主成分分析</a:t>
            </a:r>
            <a:r>
              <a:rPr lang="zh-TW" altLang="en-US" dirty="0" smtClean="0"/>
              <a:t>事例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76300" algn="just"/>
            <a:r>
              <a:rPr lang="zh-TW" altLang="en-US" dirty="0"/>
              <a:t>現今的高齡化社會，老人看護是無法避免的問題。因此，就各地區中看護、醫療的著手情形進行調查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3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264696" cy="1384995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en-US" altLang="zh-TW" sz="2800" dirty="0"/>
          </a:p>
          <a:p>
            <a:pPr>
              <a:spcBef>
                <a:spcPts val="0"/>
              </a:spcBef>
            </a:pPr>
            <a:r>
              <a:rPr lang="zh-TW" altLang="en-US" sz="2800" dirty="0"/>
              <a:t>即為如下列式子所示：</a:t>
            </a:r>
            <a:endParaRPr lang="en-US" altLang="zh-TW" sz="2800" dirty="0"/>
          </a:p>
          <a:p>
            <a:pPr>
              <a:spcBef>
                <a:spcPts val="0"/>
              </a:spcBef>
            </a:pPr>
            <a:endParaRPr lang="zh-TW" altLang="en-US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55776" y="3408490"/>
                <a:ext cx="7848872" cy="688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spcBef>
                    <a:spcPts val="0"/>
                  </a:spcBef>
                </a:pPr>
                <a:r>
                  <a:rPr lang="zh-TW" altLang="en-US" sz="2500" dirty="0">
                    <a:latin typeface="微軟正黑體" pitchFamily="34" charset="-120"/>
                    <a:ea typeface="微軟正黑體" pitchFamily="34" charset="-120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TW" sz="2500" dirty="0">
                            <a:latin typeface="微軟正黑體" pitchFamily="34" charset="-120"/>
                            <a:ea typeface="微軟正黑體" pitchFamily="34" charset="-120"/>
                          </a:rPr>
                          <m:t>λ</m:t>
                        </m:r>
                      </m:e>
                      <m:sub>
                        <m:r>
                          <a:rPr lang="en-US" altLang="zh-TW" sz="2500">
                            <a:latin typeface="Cambria Math"/>
                            <a:ea typeface="微軟正黑體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TW" sz="2500">
                        <a:latin typeface="Cambria Math"/>
                        <a:ea typeface="微軟正黑體" pitchFamily="34" charset="-120"/>
                      </a:rPr>
                      <m:t>=1.4985</m:t>
                    </m:r>
                    <m:r>
                      <a:rPr lang="zh-TW" altLang="en-US" sz="2500">
                        <a:latin typeface="Cambria Math"/>
                        <a:ea typeface="微軟正黑體" pitchFamily="34" charset="-120"/>
                      </a:rPr>
                      <m:t>，</m:t>
                    </m:r>
                  </m:oMath>
                </a14:m>
                <a:r>
                  <a:rPr lang="zh-TW" altLang="en-US" sz="2500" dirty="0">
                    <a:latin typeface="微軟正黑體" pitchFamily="34" charset="-120"/>
                    <a:ea typeface="微軟正黑體" pitchFamily="34" charset="-120"/>
                  </a:rPr>
                  <a:t>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500" i="1">
                                <a:latin typeface="Cambria Math"/>
                                <a:ea typeface="微軟正黑體" pitchFamily="34" charset="-12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500" i="1">
                                    <a:latin typeface="Cambria Math"/>
                                    <a:ea typeface="微軟正黑體" pitchFamily="34" charset="-12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500" i="1">
                                    <a:latin typeface="Cambria Math"/>
                                    <a:ea typeface="微軟正黑體" pitchFamily="34" charset="-12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2500">
                        <a:latin typeface="Cambria Math"/>
                        <a:ea typeface="微軟正黑體" pitchFamily="34" charset="-12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500" i="1">
                                <a:latin typeface="Cambria Math"/>
                                <a:ea typeface="微軟正黑體" pitchFamily="34" charset="-120"/>
                              </a:rPr>
                            </m:ctrlPr>
                          </m:fPr>
                          <m:num>
                            <m:r>
                              <a:rPr lang="en-US" altLang="zh-TW" sz="2500">
                                <a:latin typeface="Cambria Math"/>
                                <a:ea typeface="微軟正黑體" pitchFamily="34" charset="-120"/>
                              </a:rPr>
                              <m:t>0.7071</m:t>
                            </m:r>
                          </m:num>
                          <m:den>
                            <m:r>
                              <a:rPr lang="en-US" altLang="zh-TW" sz="2500">
                                <a:latin typeface="Cambria Math"/>
                                <a:ea typeface="微軟正黑體" pitchFamily="34" charset="-120"/>
                              </a:rPr>
                              <m:t>0.7071</m:t>
                            </m:r>
                          </m:den>
                        </m:f>
                      </m:e>
                    </m:d>
                  </m:oMath>
                </a14:m>
                <a:endParaRPr lang="en-US" altLang="zh-TW" sz="25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408490"/>
                <a:ext cx="7848872" cy="688202"/>
              </a:xfrm>
              <a:prstGeom prst="rect">
                <a:avLst/>
              </a:prstGeom>
              <a:blipFill rotWithShape="1">
                <a:blip r:embed="rId2"/>
                <a:stretch>
                  <a:fillRect l="-1242" b="-2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55776" y="4272586"/>
                <a:ext cx="7632848" cy="665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spcBef>
                    <a:spcPts val="0"/>
                  </a:spcBef>
                </a:pPr>
                <a:r>
                  <a:rPr lang="zh-TW" altLang="en-US" sz="2500" dirty="0">
                    <a:latin typeface="微軟正黑體" pitchFamily="34" charset="-120"/>
                    <a:ea typeface="微軟正黑體" pitchFamily="34" charset="-120"/>
                  </a:rPr>
                  <a:t>特徵值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TW" sz="2500" dirty="0">
                            <a:latin typeface="微軟正黑體" pitchFamily="34" charset="-120"/>
                            <a:ea typeface="微軟正黑體" pitchFamily="34" charset="-120"/>
                          </a:rPr>
                          <m:t>λ</m:t>
                        </m:r>
                      </m:e>
                      <m:sub>
                        <m:r>
                          <a:rPr lang="en-US" altLang="zh-TW" sz="2500" dirty="0">
                            <a:latin typeface="Cambria Math"/>
                            <a:ea typeface="微軟正黑體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TW" sz="2500">
                        <a:latin typeface="Cambria Math"/>
                        <a:ea typeface="微軟正黑體" pitchFamily="34" charset="-120"/>
                      </a:rPr>
                      <m:t>=0.5015</m:t>
                    </m:r>
                    <m:r>
                      <a:rPr lang="zh-TW" altLang="en-US" sz="2500">
                        <a:latin typeface="Cambria Math"/>
                        <a:ea typeface="微軟正黑體" pitchFamily="34" charset="-120"/>
                      </a:rPr>
                      <m:t>，</m:t>
                    </m:r>
                  </m:oMath>
                </a14:m>
                <a:r>
                  <a:rPr lang="zh-TW" altLang="en-US" sz="2500" dirty="0">
                    <a:latin typeface="微軟正黑體" pitchFamily="34" charset="-120"/>
                    <a:ea typeface="微軟正黑體" pitchFamily="34" charset="-120"/>
                  </a:rPr>
                  <a:t>特徵值向量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500" i="1">
                                <a:latin typeface="Cambria Math"/>
                                <a:ea typeface="微軟正黑體" pitchFamily="34" charset="-12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500" i="1">
                                    <a:latin typeface="Cambria Math"/>
                                    <a:ea typeface="微軟正黑體" pitchFamily="34" charset="-12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500" i="1">
                                    <a:latin typeface="Cambria Math"/>
                                    <a:ea typeface="微軟正黑體" pitchFamily="34" charset="-12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500">
                                    <a:latin typeface="Cambria Math"/>
                                    <a:ea typeface="微軟正黑體" pitchFamily="34" charset="-12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TW" sz="2500">
                        <a:latin typeface="Cambria Math"/>
                        <a:ea typeface="微軟正黑體" pitchFamily="34" charset="-12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500" i="1">
                            <a:latin typeface="Cambria Math"/>
                            <a:ea typeface="微軟正黑體" pitchFamily="34" charset="-12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TW" sz="2500" i="1">
                                <a:latin typeface="Cambria Math"/>
                                <a:ea typeface="微軟正黑體" pitchFamily="34" charset="-120"/>
                              </a:rPr>
                            </m:ctrlPr>
                          </m:fPr>
                          <m:num>
                            <m:r>
                              <a:rPr lang="en-US" altLang="zh-TW" sz="2500">
                                <a:latin typeface="Cambria Math"/>
                                <a:ea typeface="微軟正黑體" pitchFamily="34" charset="-120"/>
                              </a:rPr>
                              <m:t>−0.7071</m:t>
                            </m:r>
                          </m:num>
                          <m:den>
                            <m:r>
                              <a:rPr lang="en-US" altLang="zh-TW" sz="2500">
                                <a:latin typeface="Cambria Math"/>
                                <a:ea typeface="微軟正黑體" pitchFamily="34" charset="-120"/>
                              </a:rPr>
                              <m:t>0.7071</m:t>
                            </m:r>
                          </m:den>
                        </m:f>
                      </m:e>
                    </m:d>
                  </m:oMath>
                </a14:m>
                <a:endParaRPr lang="en-US" altLang="zh-TW" sz="25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272586"/>
                <a:ext cx="7632848" cy="665247"/>
              </a:xfrm>
              <a:prstGeom prst="rect">
                <a:avLst/>
              </a:prstGeom>
              <a:blipFill rotWithShape="1">
                <a:blip r:embed="rId3"/>
                <a:stretch>
                  <a:fillRect l="-1278" b="-64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5048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但仔細思考，數據如進行標準化時，則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marL="723900"/>
                <a:r>
                  <a:rPr lang="zh-TW" altLang="en-US" dirty="0"/>
                  <a:t>變異數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→</m:t>
                    </m:r>
                  </m:oMath>
                </a14:m>
                <a:r>
                  <a:rPr lang="en-US" altLang="zh-TW" dirty="0"/>
                  <a:t>1</a:t>
                </a:r>
              </a:p>
              <a:p>
                <a:pPr marL="723900"/>
                <a:r>
                  <a:rPr lang="zh-TW" altLang="en-US" dirty="0"/>
                  <a:t>共變異數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→</m:t>
                    </m:r>
                  </m:oMath>
                </a14:m>
                <a:r>
                  <a:rPr lang="zh-TW" altLang="en-US" dirty="0"/>
                  <a:t>相關</a:t>
                </a:r>
                <a:r>
                  <a:rPr lang="zh-TW" altLang="en-US" dirty="0" smtClean="0"/>
                  <a:t>係數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7065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11986"/>
            <a:ext cx="833042" cy="20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版面配置區 6"/>
          <p:cNvSpPr txBox="1">
            <a:spLocks/>
          </p:cNvSpPr>
          <p:nvPr/>
        </p:nvSpPr>
        <p:spPr>
          <a:xfrm>
            <a:off x="2442090" y="1806202"/>
            <a:ext cx="7920880" cy="3855046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just" rtl="0" eaLnBrk="1" latinLnBrk="0" hangingPunct="1">
              <a:spcBef>
                <a:spcPts val="1800"/>
              </a:spcBef>
              <a:buClr>
                <a:schemeClr val="accent3"/>
              </a:buClr>
              <a:buSzPct val="95000"/>
              <a:buFont typeface="Wingdings" pitchFamily="2" charset="2"/>
              <a:buNone/>
              <a:defRPr kumimoji="0" sz="2400" b="1" kern="1200" cap="none" baseline="0">
                <a:solidFill>
                  <a:schemeClr val="accent6">
                    <a:lumMod val="75000"/>
                  </a:schemeClr>
                </a:solidFill>
                <a:effectLst/>
                <a:latin typeface="標楷體" pitchFamily="65" charset="-120"/>
                <a:ea typeface="標楷體" pitchFamily="65" charset="-120"/>
                <a:cs typeface="Microsoft New Tai Lue" pitchFamily="34" charset="0"/>
              </a:defRPr>
            </a:lvl1pPr>
            <a:lvl2pPr marL="393192" indent="457200" algn="just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 kumimoji="0" sz="20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667512" indent="457200" algn="just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 kumimoji="0" sz="18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978408" indent="457200" algn="just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 pitchFamily="2" charset="2"/>
              <a:buNone/>
              <a:defRPr kumimoji="0" sz="16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252728" indent="457200" algn="just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 pitchFamily="2" charset="2"/>
              <a:buNone/>
              <a:defRPr kumimoji="0" sz="16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sz="18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442090" y="2289065"/>
                <a:ext cx="3433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400" dirty="0" smtClean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zh-TW" altLang="en-US" sz="2200" dirty="0">
                    <a:latin typeface="微軟正黑體" pitchFamily="34" charset="-120"/>
                    <a:ea typeface="微軟正黑體" pitchFamily="34" charset="-120"/>
                  </a:rPr>
                  <a:t>變異數</a:t>
                </a:r>
                <a14:m>
                  <m:oMath xmlns:m="http://schemas.openxmlformats.org/officeDocument/2006/math">
                    <m:r>
                      <a:rPr lang="zh-TW" altLang="en-US" sz="2200" b="0">
                        <a:latin typeface="Cambria Math"/>
                        <a:ea typeface="微軟正黑體" pitchFamily="34" charset="-120"/>
                      </a:rPr>
                      <m:t>−</m:t>
                    </m:r>
                  </m:oMath>
                </a14:m>
                <a:r>
                  <a:rPr lang="zh-TW" altLang="en-US" sz="2200" dirty="0">
                    <a:latin typeface="微軟正黑體" pitchFamily="34" charset="-120"/>
                    <a:ea typeface="微軟正黑體" pitchFamily="34" charset="-120"/>
                  </a:rPr>
                  <a:t>共變異數矩陣     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090" y="2289065"/>
                <a:ext cx="343395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78" t="-1333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339752" y="3026903"/>
                <a:ext cx="3264868" cy="78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變</m:t>
                                </m:r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異數</m:t>
                                </m:r>
                              </m:e>
                              <m:e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共變異數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共變異數</m:t>
                                </m:r>
                              </m:e>
                              <m:e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變異數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026903"/>
                <a:ext cx="3264868" cy="78335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940152" y="3010116"/>
                <a:ext cx="3264868" cy="805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>
                                    <a:latin typeface="Cambria Math"/>
                                    <a:ea typeface="微軟正黑體" pitchFamily="34" charset="-12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相關係數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2400">
                                    <a:latin typeface="Cambria Math"/>
                                    <a:ea typeface="微軟正黑體" pitchFamily="34" charset="-120"/>
                                  </a:rPr>
                                  <m:t>相關係數</m:t>
                                </m:r>
                              </m:e>
                              <m:e>
                                <m:r>
                                  <a:rPr lang="en-US" altLang="zh-TW" sz="2400">
                                    <a:latin typeface="Cambria Math"/>
                                    <a:ea typeface="微軟正黑體" pitchFamily="34" charset="-12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010116"/>
                <a:ext cx="3264868" cy="8059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342027" y="27311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標準化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943055" y="3888050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(5.33)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771800" y="4581128"/>
            <a:ext cx="6090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>
              <a:spcBef>
                <a:spcPts val="0"/>
              </a:spcBef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換言之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，利用數據的標準化進行主成分分析即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為「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利用相關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矩陣進行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主成分分析」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82</a:t>
            </a:fld>
            <a:endParaRPr lang="zh-TW" altLang="en-US"/>
          </a:p>
        </p:txBody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520280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5.10 </a:t>
            </a:r>
            <a:r>
              <a:rPr lang="zh-TW" altLang="en-US" sz="3400" dirty="0"/>
              <a:t>主成分分析受到單位的</a:t>
            </a:r>
            <a:r>
              <a:rPr lang="zh-TW" altLang="en-US" sz="3400" dirty="0" smtClean="0"/>
              <a:t>影響</a:t>
            </a:r>
            <a:endParaRPr lang="zh-TW" altLang="en-US" sz="3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864700" y="2267867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相關矩陣</a:t>
            </a:r>
          </a:p>
        </p:txBody>
      </p:sp>
    </p:spTree>
    <p:extLst>
      <p:ext uri="{BB962C8B-B14F-4D97-AF65-F5344CB8AC3E}">
        <p14:creationId xmlns:p14="http://schemas.microsoft.com/office/powerpoint/2010/main" val="38747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57250" algn="just"/>
            <a:r>
              <a:rPr lang="zh-TW" altLang="en-US" dirty="0"/>
              <a:t>複迴歸分析在獨立變數間如有多重共線性，會發生各種</a:t>
            </a:r>
            <a:r>
              <a:rPr lang="zh-TW" altLang="en-US" dirty="0" smtClean="0"/>
              <a:t>問題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。</a:t>
            </a:r>
            <a:r>
              <a:rPr lang="zh-TW" altLang="en-US" dirty="0"/>
              <a:t>最大的問題是「變異數共變異矩陣的逆矩陣不存在」，則在進行主成分分析時，是否會發生多重共線性</a:t>
            </a:r>
            <a:r>
              <a:rPr lang="en-US" altLang="zh-TW" dirty="0" smtClean="0"/>
              <a:t>?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12776"/>
            <a:ext cx="6264696" cy="4525963"/>
          </a:xfrm>
        </p:spPr>
        <p:txBody>
          <a:bodyPr/>
          <a:lstStyle/>
          <a:p>
            <a:pPr indent="800100"/>
            <a:r>
              <a:rPr lang="zh-TW" altLang="en-US" sz="3000" dirty="0"/>
              <a:t>試使用表</a:t>
            </a:r>
            <a:r>
              <a:rPr lang="en-US" altLang="zh-TW" sz="3000" dirty="0"/>
              <a:t>5-9</a:t>
            </a:r>
            <a:r>
              <a:rPr lang="zh-TW" altLang="en-US" sz="3000" dirty="0"/>
              <a:t>的數據，進行主成分分析。</a:t>
            </a:r>
            <a:endParaRPr lang="en-US" altLang="zh-TW" sz="30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3554" name="Picture 2" descr="C:\Users\Hsuan\Google 雲端硬碟\新頁圖書\5103簡報圖表轉檔ok\5103--表\表5-9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3960440" cy="49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84</a:t>
            </a:fld>
            <a:endParaRPr lang="zh-TW" altLang="en-US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8377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264696" cy="4997152"/>
          </a:xfrm>
        </p:spPr>
        <p:txBody>
          <a:bodyPr>
            <a:normAutofit lnSpcReduction="10000"/>
          </a:bodyPr>
          <a:lstStyle/>
          <a:p>
            <a:pPr indent="800100"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使用</a:t>
            </a:r>
            <a:r>
              <a:rPr lang="en-US" altLang="zh-TW" dirty="0"/>
              <a:t>SPSS</a:t>
            </a:r>
            <a:r>
              <a:rPr lang="zh-TW" altLang="en-US" dirty="0"/>
              <a:t>進行主成分分析時，得出如表</a:t>
            </a:r>
            <a:r>
              <a:rPr lang="en-US" altLang="zh-TW" dirty="0"/>
              <a:t>5-10</a:t>
            </a:r>
            <a:r>
              <a:rPr lang="zh-TW" altLang="en-US" dirty="0"/>
              <a:t>的輸出結果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 smtClean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 smtClean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 smtClean="0"/>
          </a:p>
          <a:p>
            <a:pPr indent="800100">
              <a:lnSpc>
                <a:spcPct val="120000"/>
              </a:lnSpc>
              <a:spcBef>
                <a:spcPts val="0"/>
              </a:spcBef>
            </a:pPr>
            <a:endParaRPr lang="en-US" altLang="zh-TW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因子抽出法：主成分分析</a:t>
            </a:r>
            <a:r>
              <a:rPr lang="zh-TW" altLang="en-US" sz="2000" dirty="0" smtClean="0">
                <a:solidFill>
                  <a:srgbClr val="7030A0"/>
                </a:solidFill>
              </a:rPr>
              <a:t>。</a:t>
            </a:r>
            <a:endParaRPr lang="en-US" altLang="zh-TW" sz="2000" dirty="0">
              <a:solidFill>
                <a:srgbClr val="7030A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4578" name="Picture 2" descr="C:\Users\Hsuan\Google 雲端硬碟\新頁圖書\5103簡報圖表轉檔ok\5103--表\表5-1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5544616" cy="306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85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74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95936" y="5301208"/>
            <a:ext cx="3600400" cy="11129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因子抽出法：主成分</a:t>
            </a:r>
            <a:r>
              <a:rPr lang="zh-TW" altLang="en-US" sz="2000" dirty="0" smtClean="0">
                <a:solidFill>
                  <a:srgbClr val="7030A0"/>
                </a:solidFill>
              </a:rPr>
              <a:t>分析。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zh-TW" altLang="en-US" sz="2000" dirty="0" smtClean="0">
                <a:solidFill>
                  <a:srgbClr val="7030A0"/>
                </a:solidFill>
              </a:rPr>
              <a:t>     </a:t>
            </a:r>
            <a:r>
              <a:rPr lang="en-US" altLang="zh-TW" sz="2000" dirty="0" smtClean="0">
                <a:solidFill>
                  <a:srgbClr val="7030A0"/>
                </a:solidFill>
              </a:rPr>
              <a:t>(a)</a:t>
            </a:r>
            <a:r>
              <a:rPr lang="zh-TW" altLang="en-US" sz="2000" dirty="0" smtClean="0">
                <a:solidFill>
                  <a:srgbClr val="7030A0"/>
                </a:solidFill>
              </a:rPr>
              <a:t>二個成分被萃取。</a:t>
            </a:r>
            <a:endParaRPr lang="en-US" altLang="zh-TW" sz="2000" dirty="0">
              <a:solidFill>
                <a:srgbClr val="7030A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5602" name="Picture 2" descr="C:\Users\Hsuan\Google 雲端硬碟\新頁圖書\5103簡報圖表轉檔ok\5103--表\表5-11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4680520" cy="33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86</a:t>
            </a:fld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0144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r>
              <a:rPr lang="zh-TW" altLang="en-US" dirty="0"/>
              <a:t>再使用表</a:t>
            </a:r>
            <a:r>
              <a:rPr lang="en-US" altLang="zh-TW" dirty="0"/>
              <a:t>5-12</a:t>
            </a:r>
            <a:r>
              <a:rPr lang="zh-TW" altLang="en-US" dirty="0"/>
              <a:t>的數據，進行主成分分析的觀察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6626" name="Picture 2" descr="C:\Users\Hsuan\Google 雲端硬碟\新頁圖書\5103簡報圖表轉檔ok\5103--表\表5-12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2"/>
            <a:ext cx="4464496" cy="379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7164288" y="3684835"/>
            <a:ext cx="1923728" cy="1616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此數據的變異數共變異數矩陣的逆矩陣也不存在。</a:t>
            </a:r>
            <a:endParaRPr lang="en-US" altLang="zh-TW" sz="2000" dirty="0">
              <a:solidFill>
                <a:srgbClr val="7030A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87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6575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384176"/>
            <a:ext cx="6264696" cy="1036712"/>
          </a:xfrm>
        </p:spPr>
        <p:txBody>
          <a:bodyPr>
            <a:normAutofit lnSpcReduction="10000"/>
          </a:bodyPr>
          <a:lstStyle/>
          <a:p>
            <a:pPr indent="800100"/>
            <a:r>
              <a:rPr lang="zh-TW" altLang="en-US" dirty="0"/>
              <a:t>使用</a:t>
            </a:r>
            <a:r>
              <a:rPr lang="en-US" altLang="zh-TW" dirty="0"/>
              <a:t>SPSS</a:t>
            </a:r>
            <a:r>
              <a:rPr lang="zh-TW" altLang="en-US" dirty="0"/>
              <a:t>進行主成分分析時，得出如表</a:t>
            </a:r>
            <a:r>
              <a:rPr lang="en-US" altLang="zh-TW" dirty="0"/>
              <a:t>5-13</a:t>
            </a:r>
            <a:r>
              <a:rPr lang="zh-TW" altLang="en-US" dirty="0"/>
              <a:t>的輸出</a:t>
            </a:r>
            <a:r>
              <a:rPr lang="zh-TW" altLang="en-US" dirty="0" smtClean="0"/>
              <a:t>。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7650" name="Picture 2" descr="C:\Users\Hsuan\Google 雲端硬碟\新頁圖書\5103簡報圖表轉檔ok\5103--表\表5-13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26" y="2348880"/>
            <a:ext cx="6570174" cy="34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4248976" y="5877272"/>
            <a:ext cx="3923424" cy="752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000" dirty="0">
                <a:solidFill>
                  <a:srgbClr val="7030A0"/>
                </a:solidFill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因子抽出法，主成成分分析</a:t>
            </a:r>
            <a:r>
              <a:rPr lang="zh-TW" altLang="en-US" sz="2000" dirty="0" smtClean="0">
                <a:solidFill>
                  <a:srgbClr val="7030A0"/>
                </a:solidFill>
              </a:rPr>
              <a:t>。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indent="304800">
              <a:spcBef>
                <a:spcPts val="0"/>
              </a:spcBef>
            </a:pPr>
            <a:r>
              <a:rPr lang="en-US" altLang="zh-TW" sz="2000" dirty="0" smtClean="0">
                <a:solidFill>
                  <a:srgbClr val="7030A0"/>
                </a:solidFill>
              </a:rPr>
              <a:t>(</a:t>
            </a:r>
            <a:r>
              <a:rPr lang="en-US" altLang="zh-TW" sz="2000" dirty="0">
                <a:solidFill>
                  <a:srgbClr val="7030A0"/>
                </a:solidFill>
              </a:rPr>
              <a:t>a)</a:t>
            </a:r>
            <a:r>
              <a:rPr lang="zh-TW" altLang="en-US" sz="2000" dirty="0">
                <a:solidFill>
                  <a:srgbClr val="7030A0"/>
                </a:solidFill>
              </a:rPr>
              <a:t>二個成分被抽出。</a:t>
            </a:r>
            <a:endParaRPr lang="en-US" altLang="zh-TW" sz="2000" dirty="0">
              <a:solidFill>
                <a:srgbClr val="7030A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88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0330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5760640" cy="4525963"/>
          </a:xfrm>
        </p:spPr>
        <p:txBody>
          <a:bodyPr anchor="ctr"/>
          <a:lstStyle/>
          <a:p>
            <a:pPr indent="857250" algn="just"/>
            <a:r>
              <a:rPr lang="zh-TW" altLang="en-US" dirty="0"/>
              <a:t>因此，主成分分析即使存在多重共線性，仍可求出特徵向量</a:t>
            </a:r>
            <a:r>
              <a:rPr lang="zh-TW" altLang="en-US" dirty="0" smtClean="0"/>
              <a:t>。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89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5.11.1</a:t>
            </a:r>
            <a:r>
              <a:rPr lang="zh-TW" altLang="en-US" sz="3400" dirty="0"/>
              <a:t> 主成分分析與多重共</a:t>
            </a:r>
            <a:r>
              <a:rPr lang="zh-TW" altLang="en-US" sz="3400" dirty="0" smtClean="0"/>
              <a:t>線性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5799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5.1.1 </a:t>
            </a:r>
            <a:r>
              <a:rPr lang="zh-TW" altLang="en-US" dirty="0"/>
              <a:t>主成分分析事例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00100" algn="just">
              <a:tabLst>
                <a:tab pos="800100" algn="l"/>
              </a:tabLst>
            </a:pPr>
            <a:r>
              <a:rPr lang="zh-TW" altLang="en-US" dirty="0"/>
              <a:t>表</a:t>
            </a:r>
            <a:r>
              <a:rPr lang="en-US" altLang="zh-TW" dirty="0"/>
              <a:t>5-1</a:t>
            </a:r>
            <a:r>
              <a:rPr lang="zh-TW" altLang="en-US" dirty="0"/>
              <a:t>的數據是在</a:t>
            </a:r>
            <a:r>
              <a:rPr lang="en-US" altLang="zh-TW" dirty="0"/>
              <a:t>10</a:t>
            </a:r>
            <a:r>
              <a:rPr lang="zh-TW" altLang="en-US" dirty="0"/>
              <a:t>個地區中</a:t>
            </a:r>
            <a:r>
              <a:rPr lang="en-US" altLang="zh-TW" dirty="0"/>
              <a:t>65</a:t>
            </a:r>
            <a:r>
              <a:rPr lang="zh-TW" altLang="en-US" dirty="0"/>
              <a:t>歲以上人口每一萬人的看護設施數與每一萬人的醫療設施數。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8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TW" altLang="en-US" dirty="0" smtClean="0"/>
                  <a:t>主成分分析是從將幾個要因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,…</m:t>
                    </m:r>
                    <m:r>
                      <a:rPr lang="en-US" altLang="zh-TW" b="0" i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整理成如</a:t>
                </a:r>
                <a:r>
                  <a:rPr lang="en-US" altLang="zh-TW" dirty="0"/>
                  <a:t>(5.34)</a:t>
                </a:r>
                <a:r>
                  <a:rPr lang="zh-TW" altLang="en-US" dirty="0"/>
                  <a:t>式一次式開始的。</a:t>
                </a:r>
                <a:endParaRPr lang="en-US" altLang="zh-TW" dirty="0"/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>
                        <a:latin typeface="Cambria Math"/>
                      </a:rPr>
                      <m:t>𝑍</m:t>
                    </m:r>
                    <m:r>
                      <a:rPr lang="en-US" altLang="zh-TW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>
                        <a:latin typeface="Cambria Math"/>
                      </a:rPr>
                      <m:t>+…+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dirty="0"/>
                  <a:t>   </a:t>
                </a:r>
              </a:p>
              <a:p>
                <a:pPr algn="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TW" sz="2500" dirty="0"/>
                  <a:t>(5.34)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76300" algn="just"/>
            <a:r>
              <a:rPr lang="zh-TW" altLang="en-US" dirty="0"/>
              <a:t>使用表</a:t>
            </a:r>
            <a:r>
              <a:rPr lang="en-US" altLang="zh-TW" dirty="0"/>
              <a:t>5-14</a:t>
            </a:r>
            <a:r>
              <a:rPr lang="zh-TW" altLang="en-US" dirty="0"/>
              <a:t>的數據，利用</a:t>
            </a:r>
            <a:r>
              <a:rPr lang="en-US" altLang="zh-TW" dirty="0"/>
              <a:t>SPSS</a:t>
            </a:r>
            <a:r>
              <a:rPr lang="zh-TW" altLang="en-US" dirty="0"/>
              <a:t>進行主成分分析觀察。下表</a:t>
            </a:r>
            <a:r>
              <a:rPr lang="en-US" altLang="zh-TW" dirty="0"/>
              <a:t>5-14</a:t>
            </a:r>
            <a:r>
              <a:rPr lang="zh-TW" altLang="en-US" dirty="0"/>
              <a:t>的數據式就</a:t>
            </a:r>
            <a:r>
              <a:rPr lang="en-US" altLang="zh-TW" dirty="0"/>
              <a:t>16</a:t>
            </a:r>
            <a:r>
              <a:rPr lang="zh-TW" altLang="en-US" dirty="0"/>
              <a:t>間生命保險公司調查從股票占有率到外匯資產占有率所得者，並試求</a:t>
            </a:r>
            <a:r>
              <a:rPr lang="en-US" altLang="zh-TW" dirty="0"/>
              <a:t>16</a:t>
            </a:r>
            <a:r>
              <a:rPr lang="zh-TW" altLang="en-US" dirty="0"/>
              <a:t>間生命保險公司的實力度等級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8674" name="Picture 2" descr="C:\Users\Hsuan\Google 雲端硬碟\新頁圖書\5103簡報圖表轉檔ok\5103--表\表5-14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28" y="111490"/>
            <a:ext cx="5868144" cy="64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340769"/>
            <a:ext cx="6264696" cy="1080120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數據輸入的類型</a:t>
            </a:r>
            <a:r>
              <a:rPr lang="en-US" altLang="zh-TW" dirty="0">
                <a:solidFill>
                  <a:schemeClr val="accent2"/>
                </a:solidFill>
              </a:rPr>
              <a:t>】</a:t>
            </a:r>
            <a:endParaRPr lang="zh-TW" altLang="en-US" dirty="0">
              <a:solidFill>
                <a:schemeClr val="accent2"/>
              </a:solidFill>
            </a:endParaRPr>
          </a:p>
          <a:p>
            <a:pPr marL="400050"/>
            <a:r>
              <a:rPr lang="zh-TW" altLang="en-US" sz="2800" dirty="0"/>
              <a:t>表</a:t>
            </a:r>
            <a:r>
              <a:rPr lang="en-US" altLang="zh-TW" sz="2800" dirty="0"/>
              <a:t>5-14</a:t>
            </a:r>
            <a:r>
              <a:rPr lang="zh-TW" altLang="en-US" sz="2800" dirty="0"/>
              <a:t>的數據，</a:t>
            </a:r>
            <a:r>
              <a:rPr lang="zh-TW" altLang="en-US" sz="2800" dirty="0" smtClean="0"/>
              <a:t>如</a:t>
            </a:r>
            <a:r>
              <a:rPr lang="zh-TW" altLang="en-US" sz="2800" dirty="0"/>
              <a:t>下</a:t>
            </a:r>
            <a:r>
              <a:rPr lang="zh-TW" altLang="en-US" sz="2800" dirty="0" smtClean="0"/>
              <a:t>圖</a:t>
            </a:r>
            <a:r>
              <a:rPr lang="en-US" altLang="zh-TW" sz="2800" dirty="0" smtClean="0"/>
              <a:t>5-21</a:t>
            </a:r>
            <a:r>
              <a:rPr lang="zh-TW" altLang="en-US" sz="2800" dirty="0" smtClean="0"/>
              <a:t>輸入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pic>
        <p:nvPicPr>
          <p:cNvPr id="29698" name="Picture 2" descr="C:\Users\Hsuan\Google 雲端硬碟\新頁圖書\5103簡報圖表轉檔ok\5103--圖\5-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598914" cy="41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7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843808" y="2204864"/>
            <a:ext cx="5976664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94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843809" y="2812167"/>
            <a:ext cx="597666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統計處理是從前面的狀態，以滑鼠點選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分析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(A)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開始的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選擇清單中之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資料縮減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(D)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，按一下子清單的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因子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(F)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如下圖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40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95</a:t>
            </a:fld>
            <a:endParaRPr lang="zh-TW" altLang="en-US"/>
          </a:p>
        </p:txBody>
      </p:sp>
      <p:pic>
        <p:nvPicPr>
          <p:cNvPr id="6" name="Picture 2" descr="C:\Users\Hsuan\Google 雲端硬碟\新頁圖書\5103簡報圖表轉檔ok\5103--圖\5-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32011"/>
            <a:ext cx="5399894" cy="40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27784" y="2656973"/>
            <a:ext cx="626469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出現圖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5-23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畫面時，從股票到外匯要移動到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變數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(V)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的方框之中。利用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變數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(V)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的左側   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  ，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生命保險的是文字型        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變數之意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452596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627784" y="2060848"/>
            <a:ext cx="6264696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                 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72709"/>
            <a:ext cx="648072" cy="2763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3821474"/>
            <a:ext cx="386723" cy="399614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4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build="p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68765"/>
            <a:ext cx="5746093" cy="402960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64088" y="5877272"/>
            <a:ext cx="936104" cy="37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5-23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4525963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</a:rPr>
              <a:t>統計處理的步驟</a:t>
            </a:r>
            <a:r>
              <a:rPr lang="en-US" altLang="zh-TW" dirty="0" smtClean="0">
                <a:solidFill>
                  <a:schemeClr val="accent2"/>
                </a:solidFill>
              </a:rPr>
              <a:t>】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771800" y="2060848"/>
            <a:ext cx="6048672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步驟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                 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772681" y="2700988"/>
            <a:ext cx="6047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出現圖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5-24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畫面下的因子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萃取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(E)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時，在分析的地方有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相關矩陣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(R)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共變異數矩陣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(V)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，因此選擇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相關矩陣</a:t>
            </a:r>
            <a:r>
              <a:rPr lang="en-US" altLang="zh-TW" sz="2800" b="1" u="sng" dirty="0">
                <a:latin typeface="微軟正黑體" pitchFamily="34" charset="-120"/>
                <a:ea typeface="微軟正黑體" pitchFamily="34" charset="-120"/>
              </a:rPr>
              <a:t>(R)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，然後按</a:t>
            </a:r>
            <a:r>
              <a:rPr lang="zh-TW" altLang="en-US" sz="2800" b="1" u="sng" dirty="0">
                <a:latin typeface="微軟正黑體" pitchFamily="34" charset="-120"/>
                <a:ea typeface="微軟正黑體" pitchFamily="34" charset="-120"/>
              </a:rPr>
              <a:t>繼續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b="1" u="sng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546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5.12 </a:t>
            </a:r>
            <a:r>
              <a:rPr lang="zh-TW" altLang="en-US" dirty="0"/>
              <a:t>主成分分析的實踐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99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42" y="1772816"/>
            <a:ext cx="5157782" cy="403244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400092" y="6021288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5-24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85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8060</Words>
  <Application>Microsoft Office PowerPoint</Application>
  <PresentationFormat>如螢幕大小 (4:3)</PresentationFormat>
  <Paragraphs>952</Paragraphs>
  <Slides>142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142</vt:i4>
      </vt:variant>
    </vt:vector>
  </HeadingPairs>
  <TitlesOfParts>
    <vt:vector size="145" baseType="lpstr">
      <vt:lpstr>Office 佈景主題</vt:lpstr>
      <vt:lpstr>自訂設計</vt:lpstr>
      <vt:lpstr>Equation</vt:lpstr>
      <vt:lpstr>PowerPoint 簡報</vt:lpstr>
      <vt:lpstr>PowerPoint 簡報</vt:lpstr>
      <vt:lpstr>5.1 主成分分析是綜合化</vt:lpstr>
      <vt:lpstr>5.1 主成分分析是綜合化</vt:lpstr>
      <vt:lpstr>5.1 主成分分析是綜合化</vt:lpstr>
      <vt:lpstr>5.1 主成分分析是綜合化</vt:lpstr>
      <vt:lpstr>5.1 主成分分析是綜合化</vt:lpstr>
      <vt:lpstr>5.1.1 主成分分析事例</vt:lpstr>
      <vt:lpstr>5.1.1 主成分分析事例</vt:lpstr>
      <vt:lpstr>5.1.1 主成分分析事例</vt:lpstr>
      <vt:lpstr>5.1.1 主成分分析事例</vt:lpstr>
      <vt:lpstr>5.1.1 主成分分析事例</vt:lpstr>
      <vt:lpstr>5.2 何謂主成分</vt:lpstr>
      <vt:lpstr>5.2 何謂主成分</vt:lpstr>
      <vt:lpstr>5.2 何謂主成分</vt:lpstr>
      <vt:lpstr>5.2 何謂主成分</vt:lpstr>
      <vt:lpstr>5.2 何謂主成分</vt:lpstr>
      <vt:lpstr>5.2 何謂主成分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 主成分的求法(1)──         資訊損失量的最小化</vt:lpstr>
      <vt:lpstr>5.3.1 使資訊損失量為最少的  方向比a_1  :a_2為何</vt:lpstr>
      <vt:lpstr>5.3.1 使資訊損失量為最少的  方向比a_1  :a_2為何</vt:lpstr>
      <vt:lpstr>5.3.1 使資訊損失量為最少的  方向比a_1  :a_2為何</vt:lpstr>
      <vt:lpstr>5.4 解釋主成分</vt:lpstr>
      <vt:lpstr>5.4 解釋主成分</vt:lpstr>
      <vt:lpstr>5.4 解釋主成分</vt:lpstr>
      <vt:lpstr>5.4 解釋主成分</vt:lpstr>
      <vt:lpstr>5.4 解釋主成分</vt:lpstr>
      <vt:lpstr>5.5 貢獻率與累積貢獻率</vt:lpstr>
      <vt:lpstr>5.5 貢獻率與累積貢獻率</vt:lpstr>
      <vt:lpstr>5.5 貢獻率與累積貢獻率</vt:lpstr>
      <vt:lpstr>5.5 貢獻率與累積貢獻率</vt:lpstr>
      <vt:lpstr>5.5 貢獻率與累積貢獻率</vt:lpstr>
      <vt:lpstr>5.5 貢獻率與累積貢獻率</vt:lpstr>
      <vt:lpstr>5.5 貢獻率與累積貢獻率</vt:lpstr>
      <vt:lpstr>5.5 貢獻率與累積貢獻率</vt:lpstr>
      <vt:lpstr>5.6 定義主成分分數</vt:lpstr>
      <vt:lpstr>5.6 定義主成分分數</vt:lpstr>
      <vt:lpstr>5.6 定義主成分分數</vt:lpstr>
      <vt:lpstr>5.6 定義主成分分數</vt:lpstr>
      <vt:lpstr>5.6 定義主成分分數</vt:lpstr>
      <vt:lpstr>5.6 定義主成分分數</vt:lpstr>
      <vt:lpstr>5.7 利用主成分分數排列是很方便的</vt:lpstr>
      <vt:lpstr>PowerPoint 簡報</vt:lpstr>
      <vt:lpstr>5.7 利用主成分分數排列是很方便的</vt:lpstr>
      <vt:lpstr>5.7 利用主成分分數排列是很方便的</vt:lpstr>
      <vt:lpstr>5.7 利用主成分分數排列是很方便的</vt:lpstr>
      <vt:lpstr>PowerPoint 簡報</vt:lpstr>
      <vt:lpstr>5.8 第1主成分與第2主成分</vt:lpstr>
      <vt:lpstr>5.8 第1主成分與第2主成分</vt:lpstr>
      <vt:lpstr>5.8 第1主成分與第2主成分</vt:lpstr>
      <vt:lpstr>5.8 第1主成分與第2主成分</vt:lpstr>
      <vt:lpstr>5.8 第1主成分與第2主成分</vt:lpstr>
      <vt:lpstr>5.8 第1主成分與第2主成分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5.9 主成分的求法(2)── 變異數的最大化</vt:lpstr>
      <vt:lpstr>5.10 主成分分析受到單位的影響</vt:lpstr>
      <vt:lpstr>5.10 主成分分析受到單位的影響</vt:lpstr>
      <vt:lpstr>5.10 主成分分析受到單位的影響</vt:lpstr>
      <vt:lpstr>5.10 主成分分析受到單位的影響</vt:lpstr>
      <vt:lpstr>5.10 主成分分析受到單位的影響</vt:lpstr>
      <vt:lpstr>5.10 主成分分析受到單位的影響</vt:lpstr>
      <vt:lpstr>PowerPoint 簡報</vt:lpstr>
      <vt:lpstr>5.10 主成分分析受到單位的影響</vt:lpstr>
      <vt:lpstr>5.10 主成分分析受到單位的影響</vt:lpstr>
      <vt:lpstr>5.10 主成分分析受到單位的影響</vt:lpstr>
      <vt:lpstr>5.10 主成分分析受到單位的影響</vt:lpstr>
      <vt:lpstr>5.11.1 主成分分析與多重共線性</vt:lpstr>
      <vt:lpstr>5.11.1 主成分分析與多重共線性</vt:lpstr>
      <vt:lpstr>5.11.1 主成分分析與多重共線性</vt:lpstr>
      <vt:lpstr>5.11.1 主成分分析與多重共線性</vt:lpstr>
      <vt:lpstr>5.11.1 主成分分析與多重共線性</vt:lpstr>
      <vt:lpstr>5.11.1 主成分分析與多重共線性</vt:lpstr>
      <vt:lpstr>5.11.1 主成分分析與多重共線性</vt:lpstr>
      <vt:lpstr>5.12 主成分分析的實踐</vt:lpstr>
      <vt:lpstr>5.12 主成分分析的實踐</vt:lpstr>
      <vt:lpstr>PowerPoint 簡報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  <vt:lpstr>5.12 主成分分析的實踐</vt:lpstr>
    </vt:vector>
  </TitlesOfParts>
  <Company>Senao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李若璿</dc:creator>
  <cp:lastModifiedBy>Zoe</cp:lastModifiedBy>
  <cp:revision>87</cp:revision>
  <dcterms:created xsi:type="dcterms:W3CDTF">2012-12-27T06:18:49Z</dcterms:created>
  <dcterms:modified xsi:type="dcterms:W3CDTF">2013-01-30T01:51:01Z</dcterms:modified>
</cp:coreProperties>
</file>