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4" r:id="rId3"/>
  </p:sldMasterIdLst>
  <p:notesMasterIdLst>
    <p:notesMasterId r:id="rId138"/>
  </p:notesMasterIdLst>
  <p:sldIdLst>
    <p:sldId id="256" r:id="rId4"/>
    <p:sldId id="259" r:id="rId5"/>
    <p:sldId id="257" r:id="rId6"/>
    <p:sldId id="260" r:id="rId7"/>
    <p:sldId id="25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381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82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84" r:id="rId76"/>
    <p:sldId id="326" r:id="rId77"/>
    <p:sldId id="327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85" r:id="rId106"/>
    <p:sldId id="386" r:id="rId107"/>
    <p:sldId id="387" r:id="rId108"/>
    <p:sldId id="388" r:id="rId109"/>
    <p:sldId id="389" r:id="rId110"/>
    <p:sldId id="390" r:id="rId111"/>
    <p:sldId id="391" r:id="rId112"/>
    <p:sldId id="392" r:id="rId113"/>
    <p:sldId id="393" r:id="rId114"/>
    <p:sldId id="394" r:id="rId115"/>
    <p:sldId id="395" r:id="rId116"/>
    <p:sldId id="396" r:id="rId117"/>
    <p:sldId id="397" r:id="rId118"/>
    <p:sldId id="417" r:id="rId119"/>
    <p:sldId id="399" r:id="rId120"/>
    <p:sldId id="400" r:id="rId121"/>
    <p:sldId id="401" r:id="rId122"/>
    <p:sldId id="402" r:id="rId123"/>
    <p:sldId id="403" r:id="rId124"/>
    <p:sldId id="404" r:id="rId125"/>
    <p:sldId id="405" r:id="rId126"/>
    <p:sldId id="406" r:id="rId127"/>
    <p:sldId id="407" r:id="rId128"/>
    <p:sldId id="408" r:id="rId129"/>
    <p:sldId id="409" r:id="rId130"/>
    <p:sldId id="410" r:id="rId131"/>
    <p:sldId id="411" r:id="rId132"/>
    <p:sldId id="412" r:id="rId133"/>
    <p:sldId id="413" r:id="rId134"/>
    <p:sldId id="414" r:id="rId135"/>
    <p:sldId id="415" r:id="rId136"/>
    <p:sldId id="416" r:id="rId13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02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1FC51-15D8-4A80-BE51-7158B8701D26}" type="datetimeFigureOut">
              <a:rPr lang="zh-TW" altLang="en-US" smtClean="0"/>
              <a:pPr/>
              <a:t>2013/1/30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E4872-07CD-4403-B4E6-C0D9D8F2BF6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551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3561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52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27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534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92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14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.xml"/><Relationship Id="rId13" Type="http://schemas.openxmlformats.org/officeDocument/2006/relationships/slide" Target="../slides/slide45.xml"/><Relationship Id="rId18" Type="http://schemas.openxmlformats.org/officeDocument/2006/relationships/slide" Target="../slides/slide103.xml"/><Relationship Id="rId3" Type="http://schemas.openxmlformats.org/officeDocument/2006/relationships/theme" Target="../theme/theme2.xml"/><Relationship Id="rId7" Type="http://schemas.openxmlformats.org/officeDocument/2006/relationships/slide" Target="../slides/slide3.xml"/><Relationship Id="rId12" Type="http://schemas.openxmlformats.org/officeDocument/2006/relationships/slide" Target="../slides/slide41.xml"/><Relationship Id="rId17" Type="http://schemas.openxmlformats.org/officeDocument/2006/relationships/slide" Target="../slides/slide99.xml"/><Relationship Id="rId2" Type="http://schemas.openxmlformats.org/officeDocument/2006/relationships/slideLayout" Target="../slideLayouts/slideLayout4.xml"/><Relationship Id="rId16" Type="http://schemas.openxmlformats.org/officeDocument/2006/relationships/slide" Target="../slides/slide9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slide" Target="../slides/slide39.xml"/><Relationship Id="rId5" Type="http://schemas.microsoft.com/office/2007/relationships/hdphoto" Target="../media/hdphoto1.wdp"/><Relationship Id="rId15" Type="http://schemas.openxmlformats.org/officeDocument/2006/relationships/slide" Target="../slides/slide84.xml"/><Relationship Id="rId10" Type="http://schemas.openxmlformats.org/officeDocument/2006/relationships/slide" Target="../slides/slide25.xml"/><Relationship Id="rId19" Type="http://schemas.openxmlformats.org/officeDocument/2006/relationships/slide" Target="../slides/slide118.xml"/><Relationship Id="rId4" Type="http://schemas.openxmlformats.org/officeDocument/2006/relationships/image" Target="../media/image2.jpeg"/><Relationship Id="rId9" Type="http://schemas.openxmlformats.org/officeDocument/2006/relationships/slide" Target="../slides/slide12.xml"/><Relationship Id="rId14" Type="http://schemas.openxmlformats.org/officeDocument/2006/relationships/slide" Target="../slides/slide5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.xml"/><Relationship Id="rId13" Type="http://schemas.openxmlformats.org/officeDocument/2006/relationships/slide" Target="../slides/slide45.xml"/><Relationship Id="rId18" Type="http://schemas.openxmlformats.org/officeDocument/2006/relationships/slide" Target="../slides/slide102.xml"/><Relationship Id="rId3" Type="http://schemas.openxmlformats.org/officeDocument/2006/relationships/theme" Target="../theme/theme3.xml"/><Relationship Id="rId7" Type="http://schemas.openxmlformats.org/officeDocument/2006/relationships/slide" Target="../slides/slide3.xml"/><Relationship Id="rId12" Type="http://schemas.openxmlformats.org/officeDocument/2006/relationships/slide" Target="../slides/slide41.xml"/><Relationship Id="rId17" Type="http://schemas.openxmlformats.org/officeDocument/2006/relationships/slide" Target="../slides/slide99.xml"/><Relationship Id="rId2" Type="http://schemas.openxmlformats.org/officeDocument/2006/relationships/slideLayout" Target="../slideLayouts/slideLayout6.xml"/><Relationship Id="rId16" Type="http://schemas.openxmlformats.org/officeDocument/2006/relationships/slide" Target="../slides/slide9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slide" Target="../slides/slide39.xml"/><Relationship Id="rId5" Type="http://schemas.microsoft.com/office/2007/relationships/hdphoto" Target="../media/hdphoto1.wdp"/><Relationship Id="rId15" Type="http://schemas.openxmlformats.org/officeDocument/2006/relationships/slide" Target="../slides/slide84.xml"/><Relationship Id="rId10" Type="http://schemas.openxmlformats.org/officeDocument/2006/relationships/slide" Target="../slides/slide25.xml"/><Relationship Id="rId19" Type="http://schemas.openxmlformats.org/officeDocument/2006/relationships/slide" Target="../slides/slide125.xml"/><Relationship Id="rId4" Type="http://schemas.openxmlformats.org/officeDocument/2006/relationships/image" Target="../media/image2.jpeg"/><Relationship Id="rId9" Type="http://schemas.openxmlformats.org/officeDocument/2006/relationships/slide" Target="../slides/slide12.xml"/><Relationship Id="rId14" Type="http://schemas.openxmlformats.org/officeDocument/2006/relationships/slide" Target="../slides/slide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Documents and Settings\010890\桌面\728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917480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426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010890\桌面\PSD448拷貝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25713" r="40391" b="20111"/>
          <a:stretch/>
        </p:blipFill>
        <p:spPr bwMode="auto">
          <a:xfrm>
            <a:off x="1" y="0"/>
            <a:ext cx="9144000" cy="690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1" y="908720"/>
            <a:ext cx="2408032" cy="4752528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408033" y="1268759"/>
            <a:ext cx="6735967" cy="5660767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665540" y="6453336"/>
            <a:ext cx="514972" cy="47739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699792" y="1600200"/>
            <a:ext cx="6264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444544" y="6520259"/>
            <a:ext cx="2430768" cy="409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多變量分析 導論與應用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04448" y="6453336"/>
            <a:ext cx="576064" cy="433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fld id="{8D01D909-9AA4-4206-A13B-0B2952A9609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11" name="Picture 2" descr="C:\Documents and Settings\010890\桌面\未命名 -1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64" y="6309320"/>
            <a:ext cx="730481" cy="54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010890\桌面\未命名 -1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706" y="6309320"/>
            <a:ext cx="730481" cy="54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 userDrawn="1"/>
        </p:nvSpPr>
        <p:spPr>
          <a:xfrm>
            <a:off x="-36512" y="952267"/>
            <a:ext cx="25557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7" action="ppaction://hlinksldjump"/>
              </a:rPr>
              <a:t>4.1 </a:t>
            </a:r>
            <a:r>
              <a:rPr lang="zh-TW" altLang="en-US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7" action="ppaction://hlinksldjump"/>
              </a:rPr>
              <a:t>複迴歸分析是否因果</a:t>
            </a:r>
            <a:endParaRPr lang="zh-TW" altLang="en-US" sz="1500" dirty="0">
              <a:solidFill>
                <a:schemeClr val="accent1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8" action="ppaction://hlinksldjump"/>
              </a:rPr>
              <a:t>4.2 </a:t>
            </a:r>
            <a:r>
              <a:rPr lang="zh-TW" altLang="en-US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8" action="ppaction://hlinksldjump"/>
              </a:rPr>
              <a:t>複迴歸式與複迴歸模式</a:t>
            </a:r>
            <a:endParaRPr lang="zh-TW" altLang="en-US" sz="1500" dirty="0">
              <a:solidFill>
                <a:schemeClr val="accent1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4.3 </a:t>
            </a:r>
            <a:r>
              <a:rPr lang="zh-TW" altLang="en-US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求複迴歸式</a:t>
            </a:r>
            <a:endParaRPr lang="zh-TW" altLang="en-US" sz="1500" dirty="0">
              <a:solidFill>
                <a:schemeClr val="accent1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0" action="ppaction://hlinksldjump"/>
              </a:rPr>
              <a:t>4.4 </a:t>
            </a:r>
            <a:r>
              <a:rPr lang="zh-TW" altLang="en-US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0" action="ppaction://hlinksldjump"/>
              </a:rPr>
              <a:t>複迴歸式能否適切表示因果關係</a:t>
            </a:r>
            <a:endParaRPr lang="zh-TW" altLang="en-US" sz="1500" dirty="0">
              <a:solidFill>
                <a:schemeClr val="accent1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1" action="ppaction://hlinksldjump"/>
              </a:rPr>
              <a:t>4.5 </a:t>
            </a:r>
            <a:r>
              <a:rPr lang="zh-TW" altLang="en-US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1" action="ppaction://hlinksldjump"/>
              </a:rPr>
              <a:t>偏迴歸係數的意義              </a:t>
            </a:r>
            <a:endParaRPr lang="zh-TW" altLang="en-US" sz="1500" dirty="0">
              <a:solidFill>
                <a:schemeClr val="accent1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2" action="ppaction://hlinksldjump"/>
              </a:rPr>
              <a:t>4.6 </a:t>
            </a:r>
            <a:r>
              <a:rPr lang="zh-TW" altLang="en-US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2" action="ppaction://hlinksldjump"/>
              </a:rPr>
              <a:t>複迴歸分析的檢定</a:t>
            </a:r>
            <a:endParaRPr lang="zh-TW" altLang="en-US" sz="1500" dirty="0">
              <a:solidFill>
                <a:schemeClr val="accent1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3" action="ppaction://hlinksldjump"/>
              </a:rPr>
              <a:t>4.7 </a:t>
            </a:r>
            <a:r>
              <a:rPr lang="zh-TW" altLang="en-US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3" action="ppaction://hlinksldjump"/>
              </a:rPr>
              <a:t>複迴歸分析的估計</a:t>
            </a:r>
            <a:endParaRPr lang="zh-TW" altLang="en-US" sz="1500" dirty="0">
              <a:solidFill>
                <a:schemeClr val="accent1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>4.8 </a:t>
            </a:r>
            <a:r>
              <a:rPr lang="zh-TW" altLang="en-US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>複迴歸分析並不</a:t>
            </a:r>
            <a:r>
              <a:rPr lang="zh-TW" altLang="en-US" sz="15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>一定</a:t>
            </a:r>
            <a:r>
              <a:rPr lang="en-US" altLang="zh-TW" sz="15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/>
            </a:r>
            <a:br>
              <a:rPr lang="en-US" altLang="zh-TW" sz="15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</a:br>
            <a:r>
              <a:rPr lang="zh-TW" altLang="en-US" sz="15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>經常</a:t>
            </a:r>
            <a:r>
              <a:rPr lang="zh-TW" altLang="en-US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>順利</a:t>
            </a:r>
            <a:endParaRPr lang="zh-TW" altLang="en-US" sz="1500" dirty="0">
              <a:solidFill>
                <a:schemeClr val="accent1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5" action="ppaction://hlinksldjump"/>
              </a:rPr>
              <a:t>4.9 </a:t>
            </a:r>
            <a:r>
              <a:rPr lang="zh-TW" altLang="en-US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5" action="ppaction://hlinksldjump"/>
              </a:rPr>
              <a:t>多重共線性的問題點</a:t>
            </a:r>
            <a:endParaRPr lang="zh-TW" altLang="en-US" sz="1500" dirty="0">
              <a:solidFill>
                <a:schemeClr val="accent1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6" action="ppaction://hlinksldjump"/>
              </a:rPr>
              <a:t>4.10 </a:t>
            </a:r>
            <a:r>
              <a:rPr lang="zh-TW" altLang="en-US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6" action="ppaction://hlinksldjump"/>
              </a:rPr>
              <a:t>虛擬變數的利用</a:t>
            </a:r>
            <a:endParaRPr lang="zh-TW" altLang="en-US" sz="1500" dirty="0">
              <a:solidFill>
                <a:schemeClr val="accent1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7" action="ppaction://hlinksldjump"/>
              </a:rPr>
              <a:t>4.11 </a:t>
            </a:r>
            <a:r>
              <a:rPr lang="zh-TW" altLang="en-US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7" action="ppaction://hlinksldjump"/>
              </a:rPr>
              <a:t>迴歸分析的其他話題</a:t>
            </a:r>
            <a:endParaRPr lang="zh-TW" altLang="en-US" sz="1500" dirty="0">
              <a:solidFill>
                <a:schemeClr val="accent1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00050" indent="-400050">
              <a:spcBef>
                <a:spcPts val="600"/>
              </a:spcBef>
            </a:pPr>
            <a:r>
              <a:rPr lang="en-US" altLang="zh-TW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  <a:t>4.12 </a:t>
            </a:r>
            <a:r>
              <a:rPr lang="zh-TW" altLang="en-US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  <a:t>複迴歸分析的</a:t>
            </a:r>
            <a:r>
              <a:rPr lang="zh-TW" altLang="en-US" sz="15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  <a:t>實踐</a:t>
            </a:r>
            <a:r>
              <a:rPr lang="en-US" altLang="zh-TW" sz="15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  <a:t/>
            </a:r>
            <a:br>
              <a:rPr lang="en-US" altLang="zh-TW" sz="15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</a:br>
            <a:r>
              <a:rPr lang="en-US" altLang="zh-TW" sz="15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  <a:t>(</a:t>
            </a:r>
            <a:r>
              <a:rPr lang="zh-TW" altLang="en-US" sz="15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  <a:t>輸入法</a:t>
            </a:r>
            <a:r>
              <a:rPr lang="en-US" altLang="zh-TW" sz="15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  <a:t>)</a:t>
            </a:r>
            <a:endParaRPr lang="en-US" altLang="zh-TW" sz="1500" dirty="0">
              <a:solidFill>
                <a:schemeClr val="accent1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9" action="ppaction://hlinksldjump"/>
              </a:rPr>
              <a:t>4.13 </a:t>
            </a:r>
            <a:r>
              <a:rPr lang="zh-TW" altLang="en-US" sz="15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9" action="ppaction://hlinksldjump"/>
              </a:rPr>
              <a:t>逐步迴歸法 </a:t>
            </a:r>
            <a:endParaRPr lang="zh-TW" alt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9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010890\桌面\PSD448拷貝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25713" r="40391" b="20111"/>
          <a:stretch/>
        </p:blipFill>
        <p:spPr bwMode="auto">
          <a:xfrm>
            <a:off x="1" y="0"/>
            <a:ext cx="9144000" cy="690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1" y="908720"/>
            <a:ext cx="2408032" cy="4752528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08033" y="1268759"/>
            <a:ext cx="6735967" cy="5660767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665540" y="6453336"/>
            <a:ext cx="514972" cy="47739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699792" y="1600200"/>
            <a:ext cx="6264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444544" y="6520259"/>
            <a:ext cx="2430768" cy="409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04448" y="6453336"/>
            <a:ext cx="576064" cy="433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11" name="Picture 2" descr="C:\Documents and Settings\010890\桌面\未命名 -1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64" y="6309320"/>
            <a:ext cx="730481" cy="54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010890\桌面\未命名 -1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706" y="6309320"/>
            <a:ext cx="730481" cy="54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 userDrawn="1"/>
        </p:nvSpPr>
        <p:spPr>
          <a:xfrm>
            <a:off x="-36512" y="952267"/>
            <a:ext cx="25557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7" action="ppaction://hlinksldjump"/>
              </a:rPr>
              <a:t>4.1 </a:t>
            </a:r>
            <a:r>
              <a:rPr lang="zh-TW" altLang="en-US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7" action="ppaction://hlinksldjump"/>
              </a:rPr>
              <a:t>複迴歸分析是否因果</a:t>
            </a:r>
            <a:endParaRPr lang="zh-TW" altLang="en-US" sz="1500" dirty="0">
              <a:solidFill>
                <a:srgbClr val="4F81BD">
                  <a:lumMod val="20000"/>
                  <a:lumOff val="8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8" action="ppaction://hlinksldjump"/>
              </a:rPr>
              <a:t>4.2 </a:t>
            </a:r>
            <a:r>
              <a:rPr lang="zh-TW" altLang="en-US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8" action="ppaction://hlinksldjump"/>
              </a:rPr>
              <a:t>複迴歸式與複迴歸模式</a:t>
            </a:r>
            <a:endParaRPr lang="zh-TW" altLang="en-US" sz="1500" dirty="0">
              <a:solidFill>
                <a:srgbClr val="4F81BD">
                  <a:lumMod val="20000"/>
                  <a:lumOff val="8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4.3 </a:t>
            </a:r>
            <a:r>
              <a:rPr lang="zh-TW" altLang="en-US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求複迴歸式</a:t>
            </a:r>
            <a:endParaRPr lang="zh-TW" altLang="en-US" sz="1500" dirty="0">
              <a:solidFill>
                <a:srgbClr val="4F81BD">
                  <a:lumMod val="20000"/>
                  <a:lumOff val="8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0" action="ppaction://hlinksldjump"/>
              </a:rPr>
              <a:t>4.4 </a:t>
            </a:r>
            <a:r>
              <a:rPr lang="zh-TW" altLang="en-US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0" action="ppaction://hlinksldjump"/>
              </a:rPr>
              <a:t>複迴歸式能否適切表示因果關係</a:t>
            </a:r>
            <a:endParaRPr lang="zh-TW" altLang="en-US" sz="1500" dirty="0">
              <a:solidFill>
                <a:srgbClr val="4F81BD">
                  <a:lumMod val="20000"/>
                  <a:lumOff val="8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1" action="ppaction://hlinksldjump"/>
              </a:rPr>
              <a:t>4.5 </a:t>
            </a:r>
            <a:r>
              <a:rPr lang="zh-TW" altLang="en-US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1" action="ppaction://hlinksldjump"/>
              </a:rPr>
              <a:t>偏迴歸係數的意義              </a:t>
            </a:r>
            <a:endParaRPr lang="zh-TW" altLang="en-US" sz="1500" dirty="0">
              <a:solidFill>
                <a:srgbClr val="4F81BD">
                  <a:lumMod val="20000"/>
                  <a:lumOff val="8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2" action="ppaction://hlinksldjump"/>
              </a:rPr>
              <a:t>4.6 </a:t>
            </a:r>
            <a:r>
              <a:rPr lang="zh-TW" altLang="en-US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2" action="ppaction://hlinksldjump"/>
              </a:rPr>
              <a:t>複迴歸分析的檢定</a:t>
            </a:r>
            <a:endParaRPr lang="zh-TW" altLang="en-US" sz="1500" dirty="0">
              <a:solidFill>
                <a:srgbClr val="4F81BD">
                  <a:lumMod val="20000"/>
                  <a:lumOff val="8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3" action="ppaction://hlinksldjump"/>
              </a:rPr>
              <a:t>4.7 </a:t>
            </a:r>
            <a:r>
              <a:rPr lang="zh-TW" altLang="en-US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3" action="ppaction://hlinksldjump"/>
              </a:rPr>
              <a:t>複迴歸分析的估計</a:t>
            </a:r>
            <a:endParaRPr lang="zh-TW" altLang="en-US" sz="1500" dirty="0">
              <a:solidFill>
                <a:srgbClr val="4F81BD">
                  <a:lumMod val="20000"/>
                  <a:lumOff val="8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>4.8 </a:t>
            </a:r>
            <a:r>
              <a:rPr lang="zh-TW" altLang="en-US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>複迴歸分析並不</a:t>
            </a:r>
            <a:r>
              <a:rPr lang="zh-TW" altLang="en-US" sz="15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>一定</a:t>
            </a:r>
            <a:r>
              <a:rPr lang="en-US" altLang="zh-TW" sz="15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/>
            </a:r>
            <a:br>
              <a:rPr lang="en-US" altLang="zh-TW" sz="15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</a:br>
            <a:r>
              <a:rPr lang="zh-TW" altLang="en-US" sz="15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>經常</a:t>
            </a:r>
            <a:r>
              <a:rPr lang="zh-TW" altLang="en-US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4" action="ppaction://hlinksldjump"/>
              </a:rPr>
              <a:t>順利</a:t>
            </a:r>
            <a:endParaRPr lang="zh-TW" altLang="en-US" sz="1500" dirty="0">
              <a:solidFill>
                <a:srgbClr val="4F81BD">
                  <a:lumMod val="20000"/>
                  <a:lumOff val="8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5" action="ppaction://hlinksldjump"/>
              </a:rPr>
              <a:t>4.9 </a:t>
            </a:r>
            <a:r>
              <a:rPr lang="zh-TW" altLang="en-US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5" action="ppaction://hlinksldjump"/>
              </a:rPr>
              <a:t>多重共線性的問題點</a:t>
            </a:r>
            <a:endParaRPr lang="zh-TW" altLang="en-US" sz="1500" dirty="0">
              <a:solidFill>
                <a:srgbClr val="4F81BD">
                  <a:lumMod val="20000"/>
                  <a:lumOff val="8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6" action="ppaction://hlinksldjump"/>
              </a:rPr>
              <a:t>4.10 </a:t>
            </a:r>
            <a:r>
              <a:rPr lang="zh-TW" altLang="en-US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6" action="ppaction://hlinksldjump"/>
              </a:rPr>
              <a:t>虛擬變數的利用</a:t>
            </a:r>
            <a:endParaRPr lang="zh-TW" altLang="en-US" sz="1500" dirty="0">
              <a:solidFill>
                <a:srgbClr val="4F81BD">
                  <a:lumMod val="20000"/>
                  <a:lumOff val="8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7" action="ppaction://hlinksldjump"/>
              </a:rPr>
              <a:t>4.11 </a:t>
            </a:r>
            <a:r>
              <a:rPr lang="zh-TW" altLang="en-US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7" action="ppaction://hlinksldjump"/>
              </a:rPr>
              <a:t>迴歸分析的其他話題</a:t>
            </a:r>
            <a:endParaRPr lang="zh-TW" altLang="en-US" sz="1500" dirty="0">
              <a:solidFill>
                <a:srgbClr val="4F81BD">
                  <a:lumMod val="20000"/>
                  <a:lumOff val="8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00050" indent="-400050">
              <a:spcBef>
                <a:spcPts val="600"/>
              </a:spcBef>
            </a:pPr>
            <a:r>
              <a:rPr lang="en-US" altLang="zh-TW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  <a:t>4.12 </a:t>
            </a:r>
            <a:r>
              <a:rPr lang="zh-TW" altLang="en-US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  <a:t>複迴歸分析的</a:t>
            </a:r>
            <a:r>
              <a:rPr lang="zh-TW" altLang="en-US" sz="15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  <a:t>實踐</a:t>
            </a:r>
            <a:r>
              <a:rPr lang="en-US" altLang="zh-TW" sz="15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  <a:t/>
            </a:r>
            <a:br>
              <a:rPr lang="en-US" altLang="zh-TW" sz="15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</a:br>
            <a:r>
              <a:rPr lang="en-US" altLang="zh-TW" sz="15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  <a:t>(</a:t>
            </a:r>
            <a:r>
              <a:rPr lang="zh-TW" altLang="en-US" sz="15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  <a:t>輸入法</a:t>
            </a:r>
            <a:r>
              <a:rPr lang="en-US" altLang="zh-TW" sz="15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8" action="ppaction://hlinksldjump"/>
              </a:rPr>
              <a:t>)</a:t>
            </a:r>
            <a:endParaRPr lang="en-US" altLang="zh-TW" sz="1500" dirty="0">
              <a:solidFill>
                <a:srgbClr val="4F81BD">
                  <a:lumMod val="20000"/>
                  <a:lumOff val="80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23850" indent="-323850">
              <a:spcBef>
                <a:spcPts val="600"/>
              </a:spcBef>
            </a:pPr>
            <a:r>
              <a:rPr lang="en-US" altLang="zh-TW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9" action="ppaction://hlinksldjump"/>
              </a:rPr>
              <a:t>4.13 </a:t>
            </a:r>
            <a:r>
              <a:rPr lang="zh-TW" altLang="en-US" sz="1500" dirty="0">
                <a:solidFill>
                  <a:srgbClr val="4F81BD">
                    <a:lumMod val="20000"/>
                    <a:lumOff val="80000"/>
                  </a:srgbClr>
                </a:solidFill>
                <a:latin typeface="微軟正黑體" pitchFamily="34" charset="-120"/>
                <a:ea typeface="微軟正黑體" pitchFamily="34" charset="-120"/>
                <a:hlinkClick r:id="rId19" action="ppaction://hlinksldjump"/>
              </a:rPr>
              <a:t>逐步迴歸法 </a:t>
            </a:r>
            <a:endParaRPr lang="zh-TW" altLang="en-US" sz="1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8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w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w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16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5.wmf"/><Relationship Id="rId4" Type="http://schemas.openxmlformats.org/officeDocument/2006/relationships/image" Target="../media/image160.png"/><Relationship Id="rId9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5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35.png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0.png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9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0.png"/><Relationship Id="rId4" Type="http://schemas.openxmlformats.org/officeDocument/2006/relationships/image" Target="../media/image30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40.png"/><Relationship Id="rId4" Type="http://schemas.openxmlformats.org/officeDocument/2006/relationships/image" Target="../media/image31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3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3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37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5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47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8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 rot="20996374">
            <a:off x="65576" y="61769"/>
            <a:ext cx="3155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ln w="571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Franklin Gothic Heavy" pitchFamily="34" charset="0"/>
                <a:ea typeface="華康新特黑體(P)" pitchFamily="2" charset="-120"/>
              </a:rPr>
              <a:t>CH4</a:t>
            </a:r>
            <a:endParaRPr lang="zh-TW" altLang="en-US" sz="8800" b="1" dirty="0">
              <a:ln w="57150">
                <a:solidFill>
                  <a:schemeClr val="bg1">
                    <a:lumMod val="9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Franklin Gothic Heavy" pitchFamily="34" charset="0"/>
              <a:ea typeface="華康新特黑體(P)" pitchFamily="2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53408" y="1045185"/>
            <a:ext cx="604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chemeClr val="accent3">
                    <a:lumMod val="50000"/>
                  </a:schemeClr>
                </a:solidFill>
                <a:latin typeface="華康新特黑體(P)" pitchFamily="2" charset="-120"/>
                <a:ea typeface="華康新特黑體(P)" pitchFamily="2" charset="-120"/>
              </a:rPr>
              <a:t>複迴歸分析導讀</a:t>
            </a:r>
            <a:endParaRPr lang="zh-TW" altLang="en-US" sz="6000" dirty="0">
              <a:solidFill>
                <a:schemeClr val="accent3">
                  <a:lumMod val="50000"/>
                </a:schemeClr>
              </a:solidFill>
              <a:latin typeface="華康新特黑體(P)" pitchFamily="2" charset="-120"/>
              <a:ea typeface="華康新特黑體(P)" pitchFamily="2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06016" y="2479536"/>
            <a:ext cx="59544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4.1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複迴歸分析是否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因果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  4.2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複迴歸式與複迴歸模式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    4.3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求複迴歸式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        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   4.4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複迴歸式能否適切表示因果關係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                4.5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偏迴歸係數的意義              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                    4.6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複迴歸分析的檢定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                         4.7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複迴歸分析的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估計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21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4.2.3</a:t>
            </a:r>
            <a:r>
              <a:rPr lang="zh-TW" altLang="en-US" dirty="0"/>
              <a:t> 複迴歸</a:t>
            </a:r>
            <a:r>
              <a:rPr lang="zh-TW" altLang="en-US" dirty="0" smtClean="0"/>
              <a:t>模式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n</a:t>
            </a:r>
            <a:r>
              <a:rPr lang="zh-TW" altLang="en-US" dirty="0"/>
              <a:t>個數據的複迴歸模式</a:t>
            </a:r>
            <a:r>
              <a:rPr lang="zh-TW" altLang="en-US" dirty="0" smtClean="0"/>
              <a:t>如</a:t>
            </a:r>
            <a:r>
              <a:rPr lang="en-US" altLang="zh-TW" dirty="0" smtClean="0"/>
              <a:t>(4.6)</a:t>
            </a:r>
            <a:r>
              <a:rPr lang="zh-TW" altLang="en-US" dirty="0" smtClean="0"/>
              <a:t>式。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10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405859"/>
              </p:ext>
            </p:extLst>
          </p:nvPr>
        </p:nvGraphicFramePr>
        <p:xfrm>
          <a:off x="2555776" y="2924944"/>
          <a:ext cx="6297600" cy="2015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9" name="Equation" r:id="rId3" imgW="1828800" imgH="939800" progId="">
                  <p:embed/>
                </p:oleObj>
              </mc:Choice>
              <mc:Fallback>
                <p:oleObj name="Equation" r:id="rId3" imgW="1828800" imgH="939800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2924944"/>
                        <a:ext cx="6297600" cy="20152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829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4.11.1 </a:t>
            </a:r>
            <a:r>
              <a:rPr lang="zh-TW" altLang="en-US" dirty="0"/>
              <a:t>關於變數變換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100</a:t>
            </a:fld>
            <a:endParaRPr lang="zh-TW" altLang="en-US"/>
          </a:p>
        </p:txBody>
      </p:sp>
      <p:pic>
        <p:nvPicPr>
          <p:cNvPr id="50178" name="Picture 2" descr="C:\Documents and Settings\010890\My Documents\Google 雲端硬碟\新頁圖書\5103簡報圖表轉檔ok\5103--圖\4-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257" y="1484784"/>
            <a:ext cx="6052223" cy="492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652120" y="652534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圖</a:t>
            </a:r>
            <a:r>
              <a:rPr lang="en-US" altLang="zh-TW" dirty="0"/>
              <a:t>4-15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0407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444208" cy="1143000"/>
          </a:xfrm>
        </p:spPr>
        <p:txBody>
          <a:bodyPr/>
          <a:lstStyle/>
          <a:p>
            <a:pPr marL="533400" indent="-533400"/>
            <a:r>
              <a:rPr lang="en-US" altLang="zh-TW" sz="3400" dirty="0"/>
              <a:t>4.11.2 </a:t>
            </a:r>
            <a:r>
              <a:rPr lang="zh-TW" altLang="en-US" sz="3400" dirty="0"/>
              <a:t>為了接近常態</a:t>
            </a:r>
            <a:r>
              <a:rPr lang="zh-TW" altLang="en-US" sz="3400" dirty="0" smtClean="0"/>
              <a:t>分配</a:t>
            </a:r>
            <a:r>
              <a:rPr lang="en-US" altLang="zh-TW" sz="3400" dirty="0" smtClean="0"/>
              <a:t/>
            </a:r>
            <a:br>
              <a:rPr lang="en-US" altLang="zh-TW" sz="3400" dirty="0" smtClean="0"/>
            </a:br>
            <a:r>
              <a:rPr lang="zh-TW" altLang="en-US" sz="3400" dirty="0" smtClean="0"/>
              <a:t>所</a:t>
            </a:r>
            <a:r>
              <a:rPr lang="zh-TW" altLang="en-US" sz="3400" dirty="0"/>
              <a:t>進行的變換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indent="757238" algn="just"/>
                <a:r>
                  <a:rPr lang="zh-TW" altLang="en-US" sz="3000" dirty="0"/>
                  <a:t>使數據的分配接近常態分配所使用的變換，有</a:t>
                </a:r>
                <a14:m>
                  <m:oMath xmlns:m="http://schemas.openxmlformats.org/officeDocument/2006/math">
                    <m:r>
                      <a:rPr lang="en-US" altLang="zh-TW" sz="3000">
                        <a:latin typeface="Cambria Math"/>
                      </a:rPr>
                      <m:t>𝐵𝑂𝑋</m:t>
                    </m:r>
                    <m:r>
                      <a:rPr lang="zh-TW" altLang="en-US" sz="3000">
                        <a:latin typeface="Cambria Math"/>
                      </a:rPr>
                      <m:t>、</m:t>
                    </m:r>
                    <m:r>
                      <a:rPr lang="en-US" altLang="zh-TW" sz="3000">
                        <a:latin typeface="Cambria Math"/>
                      </a:rPr>
                      <m:t>𝐶𝑂𝑋</m:t>
                    </m:r>
                  </m:oMath>
                </a14:m>
                <a:r>
                  <a:rPr lang="zh-TW" altLang="en-US" sz="3000" dirty="0"/>
                  <a:t>變換。對數變換是</a:t>
                </a:r>
                <a14:m>
                  <m:oMath xmlns:m="http://schemas.openxmlformats.org/officeDocument/2006/math">
                    <m:r>
                      <a:rPr lang="en-US" altLang="zh-TW" sz="3000">
                        <a:latin typeface="Cambria Math"/>
                      </a:rPr>
                      <m:t>𝐵𝑂𝑋</m:t>
                    </m:r>
                    <m:r>
                      <a:rPr lang="zh-TW" altLang="en-US" sz="3000">
                        <a:latin typeface="Cambria Math"/>
                      </a:rPr>
                      <m:t>、</m:t>
                    </m:r>
                    <m:r>
                      <a:rPr lang="en-US" altLang="zh-TW" sz="3000">
                        <a:latin typeface="Cambria Math"/>
                      </a:rPr>
                      <m:t>𝐶𝑂𝑋</m:t>
                    </m:r>
                  </m:oMath>
                </a14:m>
                <a:r>
                  <a:rPr lang="zh-TW" altLang="en-US" sz="3000" dirty="0"/>
                  <a:t>變換的一種。</a:t>
                </a:r>
                <a:endParaRPr lang="en-US" altLang="zh-TW" sz="30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335" r="-22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101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051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4.11.3</a:t>
            </a:r>
            <a:r>
              <a:rPr lang="zh-TW" altLang="en-US" dirty="0"/>
              <a:t> 各種的迴歸分析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pPr indent="819150" algn="just"/>
            <a:r>
              <a:rPr lang="zh-TW" altLang="en-US" dirty="0"/>
              <a:t>迴歸分析，並非只是單迴歸分析或複迴歸分析。</a:t>
            </a:r>
            <a:endParaRPr lang="en-US" altLang="zh-TW" dirty="0"/>
          </a:p>
          <a:p>
            <a:pPr indent="819150" algn="just"/>
            <a:r>
              <a:rPr lang="zh-TW" altLang="en-US" dirty="0" smtClean="0"/>
              <a:t>其他</a:t>
            </a:r>
            <a:r>
              <a:rPr lang="zh-TW" altLang="en-US" dirty="0"/>
              <a:t>還有許多如</a:t>
            </a:r>
            <a:r>
              <a:rPr lang="en-US" altLang="zh-TW" dirty="0"/>
              <a:t>logistic</a:t>
            </a:r>
            <a:r>
              <a:rPr lang="zh-TW" altLang="en-US" dirty="0"/>
              <a:t>迴歸分析、類別迴歸分析、順序迴歸分析、名義迴歸分析、非線型迴歸分析與時間數列數據的迴歸分析，在時間數列數據的迴歸分析中，要利用時間數列分析的自我迴歸模式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102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490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4.12</a:t>
            </a:r>
            <a:r>
              <a:rPr lang="zh-TW" altLang="en-US" sz="3400" dirty="0"/>
              <a:t>  複迴歸分析的</a:t>
            </a:r>
            <a:r>
              <a:rPr lang="zh-TW" altLang="en-US" sz="3400" dirty="0" smtClean="0"/>
              <a:t>實踐</a:t>
            </a:r>
            <a:r>
              <a:rPr lang="en-US" altLang="zh-TW" sz="3400" dirty="0" smtClean="0"/>
              <a:t>(</a:t>
            </a:r>
            <a:r>
              <a:rPr lang="zh-TW" altLang="en-US" sz="3400" dirty="0" smtClean="0"/>
              <a:t>輸入法</a:t>
            </a:r>
            <a:r>
              <a:rPr lang="en-US" altLang="zh-TW" sz="3400" dirty="0" smtClean="0"/>
              <a:t>)</a:t>
            </a:r>
            <a:endParaRPr lang="zh-TW" altLang="en-US" sz="3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55776" y="2209219"/>
            <a:ext cx="6120680" cy="3163997"/>
          </a:xfrm>
        </p:spPr>
        <p:txBody>
          <a:bodyPr/>
          <a:lstStyle/>
          <a:p>
            <a:r>
              <a:rPr lang="zh-TW" altLang="en-US" sz="3000" b="1" dirty="0" smtClean="0"/>
              <a:t>步驟</a:t>
            </a:r>
            <a:r>
              <a:rPr lang="en-US" altLang="zh-TW" sz="3000" b="1" dirty="0" smtClean="0"/>
              <a:t>1</a:t>
            </a:r>
          </a:p>
          <a:p>
            <a:endParaRPr lang="en-US" altLang="zh-TW" sz="1800" b="1" dirty="0"/>
          </a:p>
          <a:p>
            <a:r>
              <a:rPr lang="zh-TW" altLang="en-US" sz="2800" dirty="0"/>
              <a:t>統計處理是</a:t>
            </a:r>
            <a:r>
              <a:rPr lang="zh-TW" altLang="en-US" sz="2800" dirty="0" smtClean="0"/>
              <a:t>從圖</a:t>
            </a:r>
            <a:r>
              <a:rPr lang="en-US" altLang="zh-TW" sz="2800" dirty="0" smtClean="0"/>
              <a:t>4-16</a:t>
            </a:r>
            <a:r>
              <a:rPr lang="zh-TW" altLang="en-US" sz="2800" dirty="0" smtClean="0"/>
              <a:t>的</a:t>
            </a:r>
            <a:r>
              <a:rPr lang="zh-TW" altLang="en-US" sz="2800" dirty="0"/>
              <a:t>狀態，以滑鼠</a:t>
            </a:r>
            <a:r>
              <a:rPr lang="zh-TW" altLang="en-US" sz="2800" dirty="0" smtClean="0"/>
              <a:t>點選</a:t>
            </a:r>
            <a:r>
              <a:rPr lang="zh-TW" altLang="en-US" sz="2800" b="1" u="sng" dirty="0" smtClean="0"/>
              <a:t>分析</a:t>
            </a:r>
            <a:r>
              <a:rPr lang="en-US" altLang="zh-TW" sz="2800" b="1" u="sng" dirty="0" smtClean="0"/>
              <a:t>(A)</a:t>
            </a:r>
            <a:r>
              <a:rPr lang="zh-TW" altLang="en-US" sz="2800" dirty="0" smtClean="0"/>
              <a:t>開始</a:t>
            </a:r>
            <a:r>
              <a:rPr lang="zh-TW" altLang="en-US" sz="2800" dirty="0"/>
              <a:t>的。</a:t>
            </a:r>
            <a:endParaRPr lang="en-US" altLang="zh-TW" sz="2800" dirty="0"/>
          </a:p>
          <a:p>
            <a:r>
              <a:rPr lang="zh-TW" altLang="en-US" sz="2800" dirty="0"/>
              <a:t>從清單之中選擇</a:t>
            </a:r>
            <a:r>
              <a:rPr lang="zh-TW" altLang="en-US" sz="2800" b="1" u="sng" dirty="0"/>
              <a:t>迴</a:t>
            </a:r>
            <a:r>
              <a:rPr lang="zh-TW" altLang="en-US" sz="2800" b="1" u="sng" dirty="0" smtClean="0"/>
              <a:t>歸</a:t>
            </a:r>
            <a:r>
              <a:rPr lang="en-US" altLang="zh-TW" sz="2800" b="1" u="sng" dirty="0" smtClean="0"/>
              <a:t>(R)</a:t>
            </a:r>
            <a:r>
              <a:rPr lang="zh-TW" altLang="en-US" sz="2800" dirty="0" smtClean="0"/>
              <a:t>。</a:t>
            </a:r>
            <a:endParaRPr lang="en-US" altLang="zh-TW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103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634808" y="1408420"/>
                <a:ext cx="34676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3200" b="1" i="1">
                        <a:solidFill>
                          <a:srgbClr val="C0504D"/>
                        </a:solidFill>
                        <a:latin typeface="Cambria Math"/>
                      </a:rPr>
                      <m:t>＊</m:t>
                    </m:r>
                  </m:oMath>
                </a14:m>
                <a:r>
                  <a:rPr lang="zh-TW" altLang="en-US" sz="3200" b="1" dirty="0">
                    <a:solidFill>
                      <a:srgbClr val="C0504D"/>
                    </a:solidFill>
                    <a:latin typeface="微軟正黑體" pitchFamily="34" charset="-120"/>
                    <a:ea typeface="微軟正黑體" pitchFamily="34" charset="-120"/>
                  </a:rPr>
                  <a:t>統計處理的</a:t>
                </a:r>
                <a:r>
                  <a:rPr lang="zh-TW" altLang="en-US" sz="3200" b="1" dirty="0" smtClean="0">
                    <a:solidFill>
                      <a:srgbClr val="C0504D"/>
                    </a:solidFill>
                    <a:latin typeface="微軟正黑體" pitchFamily="34" charset="-120"/>
                    <a:ea typeface="微軟正黑體" pitchFamily="34" charset="-120"/>
                  </a:rPr>
                  <a:t>步驟</a:t>
                </a:r>
                <a:endParaRPr lang="en-US" altLang="zh-TW" sz="3200" b="1" dirty="0">
                  <a:solidFill>
                    <a:srgbClr val="C0504D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808" y="1408420"/>
                <a:ext cx="3467616" cy="584775"/>
              </a:xfrm>
              <a:prstGeom prst="rect">
                <a:avLst/>
              </a:prstGeom>
              <a:blipFill rotWithShape="1">
                <a:blip r:embed="rId3"/>
                <a:stretch>
                  <a:fillRect t="-13542" r="-4042" b="-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96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4.12</a:t>
            </a:r>
            <a:r>
              <a:rPr lang="zh-TW" altLang="en-US" sz="3400" dirty="0"/>
              <a:t>  複迴歸分析的</a:t>
            </a:r>
            <a:r>
              <a:rPr lang="zh-TW" altLang="en-US" sz="3400" dirty="0" smtClean="0"/>
              <a:t>實踐</a:t>
            </a:r>
            <a:r>
              <a:rPr lang="en-US" altLang="zh-TW" sz="3400" dirty="0" smtClean="0"/>
              <a:t>(</a:t>
            </a:r>
            <a:r>
              <a:rPr lang="zh-TW" altLang="en-US" sz="3400" dirty="0" smtClean="0"/>
              <a:t>輸入法</a:t>
            </a:r>
            <a:r>
              <a:rPr lang="en-US" altLang="zh-TW" sz="3400" dirty="0" smtClean="0"/>
              <a:t>)</a:t>
            </a:r>
            <a:endParaRPr lang="zh-TW" altLang="en-US" sz="34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104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6" name="Picture 2" descr="C:\Documents and Settings\010890\My Documents\Google 雲端硬碟\新頁圖書\5103簡報圖表轉檔ok\5103--圖\4-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154" y="1268760"/>
            <a:ext cx="5908318" cy="505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401281" y="6345667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4-16</a:t>
            </a:r>
            <a:endParaRPr lang="en-US" altLang="zh-TW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322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4.12</a:t>
            </a:r>
            <a:r>
              <a:rPr lang="zh-TW" altLang="en-US" sz="3400" dirty="0"/>
              <a:t>  複迴歸分析的</a:t>
            </a:r>
            <a:r>
              <a:rPr lang="zh-TW" altLang="en-US" sz="3400" dirty="0" smtClean="0"/>
              <a:t>實踐</a:t>
            </a:r>
            <a:r>
              <a:rPr lang="en-US" altLang="zh-TW" sz="3400" dirty="0" smtClean="0"/>
              <a:t>(</a:t>
            </a:r>
            <a:r>
              <a:rPr lang="zh-TW" altLang="en-US" sz="3400" dirty="0" smtClean="0"/>
              <a:t>輸入法</a:t>
            </a:r>
            <a:r>
              <a:rPr lang="en-US" altLang="zh-TW" sz="3400" dirty="0" smtClean="0"/>
              <a:t>)</a:t>
            </a:r>
            <a:endParaRPr lang="zh-TW" altLang="en-US" sz="3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55776" y="2248360"/>
            <a:ext cx="5688632" cy="2260760"/>
          </a:xfrm>
        </p:spPr>
        <p:txBody>
          <a:bodyPr/>
          <a:lstStyle/>
          <a:p>
            <a:r>
              <a:rPr lang="zh-TW" altLang="en-US" sz="3000" b="1" dirty="0" smtClean="0"/>
              <a:t>步驟</a:t>
            </a:r>
            <a:r>
              <a:rPr lang="en-US" altLang="zh-TW" sz="3000" b="1" dirty="0"/>
              <a:t>2</a:t>
            </a:r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圖</a:t>
            </a:r>
            <a:r>
              <a:rPr lang="en-US" altLang="zh-TW" sz="2800" dirty="0" smtClean="0"/>
              <a:t>4-17</a:t>
            </a:r>
            <a:r>
              <a:rPr lang="zh-TW" altLang="en-US" sz="2800" dirty="0" smtClean="0"/>
              <a:t>出現</a:t>
            </a:r>
            <a:r>
              <a:rPr lang="zh-TW" altLang="en-US" sz="2800" dirty="0"/>
              <a:t>子清單，</a:t>
            </a:r>
            <a:r>
              <a:rPr lang="zh-TW" altLang="en-US" sz="2800" dirty="0" smtClean="0"/>
              <a:t>點選</a:t>
            </a:r>
            <a:r>
              <a:rPr lang="zh-TW" altLang="en-US" sz="2800" b="1" u="sng" dirty="0" smtClean="0"/>
              <a:t>線性</a:t>
            </a:r>
            <a:r>
              <a:rPr lang="en-US" altLang="zh-TW" sz="2800" b="1" u="sng" dirty="0" smtClean="0"/>
              <a:t>(L)</a:t>
            </a:r>
            <a:r>
              <a:rPr lang="zh-TW" altLang="en-US" sz="2800" dirty="0" smtClean="0"/>
              <a:t>。於是，出現下方</a:t>
            </a:r>
            <a:r>
              <a:rPr lang="zh-TW" altLang="en-US" sz="2800" dirty="0"/>
              <a:t>的對話框。</a:t>
            </a:r>
            <a:endParaRPr lang="en-US" altLang="zh-TW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105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634808" y="1408420"/>
                <a:ext cx="34676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3200" b="1" i="1">
                        <a:solidFill>
                          <a:srgbClr val="C0504D"/>
                        </a:solidFill>
                        <a:latin typeface="Cambria Math"/>
                      </a:rPr>
                      <m:t>＊</m:t>
                    </m:r>
                  </m:oMath>
                </a14:m>
                <a:r>
                  <a:rPr lang="zh-TW" altLang="en-US" sz="3200" b="1" dirty="0">
                    <a:solidFill>
                      <a:srgbClr val="C0504D"/>
                    </a:solidFill>
                    <a:latin typeface="微軟正黑體" pitchFamily="34" charset="-120"/>
                    <a:ea typeface="微軟正黑體" pitchFamily="34" charset="-120"/>
                  </a:rPr>
                  <a:t>統計處理的</a:t>
                </a:r>
                <a:r>
                  <a:rPr lang="zh-TW" altLang="en-US" sz="3200" b="1" dirty="0" smtClean="0">
                    <a:solidFill>
                      <a:srgbClr val="C0504D"/>
                    </a:solidFill>
                    <a:latin typeface="微軟正黑體" pitchFamily="34" charset="-120"/>
                    <a:ea typeface="微軟正黑體" pitchFamily="34" charset="-120"/>
                  </a:rPr>
                  <a:t>步驟</a:t>
                </a:r>
                <a:endParaRPr lang="en-US" altLang="zh-TW" sz="3200" b="1" dirty="0">
                  <a:solidFill>
                    <a:srgbClr val="C0504D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808" y="1408420"/>
                <a:ext cx="3467616" cy="584775"/>
              </a:xfrm>
              <a:prstGeom prst="rect">
                <a:avLst/>
              </a:prstGeom>
              <a:blipFill rotWithShape="1">
                <a:blip r:embed="rId2"/>
                <a:stretch>
                  <a:fillRect t="-13542" r="-4042" b="-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46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4.12</a:t>
            </a:r>
            <a:r>
              <a:rPr lang="zh-TW" altLang="en-US" sz="3400" dirty="0"/>
              <a:t>  複迴歸分析的</a:t>
            </a:r>
            <a:r>
              <a:rPr lang="zh-TW" altLang="en-US" sz="3400" dirty="0" smtClean="0"/>
              <a:t>實踐</a:t>
            </a:r>
            <a:r>
              <a:rPr lang="en-US" altLang="zh-TW" sz="3400" dirty="0" smtClean="0"/>
              <a:t>(</a:t>
            </a:r>
            <a:r>
              <a:rPr lang="zh-TW" altLang="en-US" sz="3400" dirty="0" smtClean="0"/>
              <a:t>輸入法</a:t>
            </a:r>
            <a:r>
              <a:rPr lang="en-US" altLang="zh-TW" sz="3400" dirty="0" smtClean="0"/>
              <a:t>)</a:t>
            </a:r>
            <a:endParaRPr lang="zh-TW" altLang="en-US" sz="3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6096" y="6481165"/>
            <a:ext cx="936104" cy="355685"/>
          </a:xfrm>
        </p:spPr>
        <p:txBody>
          <a:bodyPr>
            <a:normAutofit lnSpcReduction="10000"/>
          </a:bodyPr>
          <a:lstStyle/>
          <a:p>
            <a:r>
              <a:rPr lang="zh-TW" altLang="en-US" sz="1800" dirty="0" smtClean="0"/>
              <a:t>圖</a:t>
            </a:r>
            <a:r>
              <a:rPr lang="en-US" altLang="zh-TW" sz="1800" dirty="0" smtClean="0"/>
              <a:t>4-17</a:t>
            </a:r>
            <a:endParaRPr lang="en-US" altLang="zh-TW" sz="1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106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2226" name="Picture 2" descr="C:\Documents and Settings\010890\My Documents\Google 雲端硬碟\新頁圖書\5103簡報圖表轉檔ok\5103--圖\4-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609" y="1415420"/>
            <a:ext cx="6260879" cy="48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33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4.12</a:t>
            </a:r>
            <a:r>
              <a:rPr lang="zh-TW" altLang="en-US" sz="3400" dirty="0"/>
              <a:t>  複迴歸分析的</a:t>
            </a:r>
            <a:r>
              <a:rPr lang="zh-TW" altLang="en-US" sz="3400" dirty="0" smtClean="0"/>
              <a:t>實踐</a:t>
            </a:r>
            <a:r>
              <a:rPr lang="en-US" altLang="zh-TW" sz="3400" dirty="0" smtClean="0"/>
              <a:t>(</a:t>
            </a:r>
            <a:r>
              <a:rPr lang="zh-TW" altLang="en-US" sz="3400" dirty="0" smtClean="0"/>
              <a:t>輸入法</a:t>
            </a:r>
            <a:r>
              <a:rPr lang="en-US" altLang="zh-TW" sz="3400" dirty="0" smtClean="0"/>
              <a:t>)</a:t>
            </a:r>
            <a:endParaRPr lang="zh-TW" altLang="en-US" sz="3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55776" y="2104344"/>
            <a:ext cx="5904656" cy="4132968"/>
          </a:xfrm>
        </p:spPr>
        <p:txBody>
          <a:bodyPr/>
          <a:lstStyle/>
          <a:p>
            <a:r>
              <a:rPr lang="zh-TW" altLang="en-US" sz="3000" b="1" dirty="0"/>
              <a:t>步驟</a:t>
            </a:r>
            <a:r>
              <a:rPr lang="en-US" altLang="zh-TW" sz="3000" b="1" dirty="0" smtClean="0"/>
              <a:t>3</a:t>
            </a:r>
          </a:p>
          <a:p>
            <a:endParaRPr lang="en-US" altLang="zh-TW" sz="1600" b="1" dirty="0"/>
          </a:p>
          <a:p>
            <a:r>
              <a:rPr lang="zh-TW" altLang="en-US" sz="2800" dirty="0" smtClean="0"/>
              <a:t>如圖</a:t>
            </a:r>
            <a:r>
              <a:rPr lang="en-US" altLang="zh-TW" sz="2800" dirty="0" smtClean="0"/>
              <a:t>4-18</a:t>
            </a:r>
            <a:r>
              <a:rPr lang="zh-TW" altLang="en-US" sz="2800" dirty="0" smtClean="0"/>
              <a:t>，</a:t>
            </a:r>
            <a:r>
              <a:rPr lang="zh-TW" altLang="en-US" sz="2800" dirty="0"/>
              <a:t>按一下</a:t>
            </a:r>
            <a:r>
              <a:rPr lang="zh-TW" altLang="en-US" sz="2800" dirty="0" smtClean="0"/>
              <a:t>目前薪資</a:t>
            </a:r>
            <a:r>
              <a:rPr lang="zh-TW" altLang="en-US" sz="2800" dirty="0"/>
              <a:t>，改變成藍色後</a:t>
            </a:r>
            <a:r>
              <a:rPr lang="zh-TW" altLang="en-US" sz="2800" dirty="0" smtClean="0"/>
              <a:t>，點選</a:t>
            </a:r>
            <a:r>
              <a:rPr lang="zh-TW" altLang="en-US" sz="2800" dirty="0"/>
              <a:t>依</a:t>
            </a:r>
            <a:r>
              <a:rPr lang="zh-TW" altLang="en-US" sz="2800" b="1" u="sng" dirty="0" smtClean="0"/>
              <a:t>變數</a:t>
            </a:r>
            <a:r>
              <a:rPr lang="en-US" altLang="zh-TW" sz="2800" b="1" u="sng" dirty="0" smtClean="0"/>
              <a:t>(D)</a:t>
            </a:r>
            <a:r>
              <a:rPr lang="zh-TW" altLang="en-US" sz="2800" dirty="0" smtClean="0"/>
              <a:t> 左方的        。</a:t>
            </a:r>
            <a:endParaRPr lang="en-US" altLang="zh-TW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107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634808" y="1408420"/>
                <a:ext cx="34676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3200" b="1" i="1">
                        <a:solidFill>
                          <a:srgbClr val="C0504D"/>
                        </a:solidFill>
                        <a:latin typeface="Cambria Math"/>
                      </a:rPr>
                      <m:t>＊</m:t>
                    </m:r>
                  </m:oMath>
                </a14:m>
                <a:r>
                  <a:rPr lang="zh-TW" altLang="en-US" sz="3200" b="1" dirty="0">
                    <a:solidFill>
                      <a:srgbClr val="C0504D"/>
                    </a:solidFill>
                    <a:latin typeface="微軟正黑體" pitchFamily="34" charset="-120"/>
                    <a:ea typeface="微軟正黑體" pitchFamily="34" charset="-120"/>
                  </a:rPr>
                  <a:t>統計處理的</a:t>
                </a:r>
                <a:r>
                  <a:rPr lang="zh-TW" altLang="en-US" sz="3200" b="1" dirty="0" smtClean="0">
                    <a:solidFill>
                      <a:srgbClr val="C0504D"/>
                    </a:solidFill>
                    <a:latin typeface="微軟正黑體" pitchFamily="34" charset="-120"/>
                    <a:ea typeface="微軟正黑體" pitchFamily="34" charset="-120"/>
                  </a:rPr>
                  <a:t>步驟</a:t>
                </a:r>
                <a:endParaRPr lang="en-US" altLang="zh-TW" sz="3200" b="1" dirty="0">
                  <a:solidFill>
                    <a:srgbClr val="C0504D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808" y="1408420"/>
                <a:ext cx="3467616" cy="584775"/>
              </a:xfrm>
              <a:prstGeom prst="rect">
                <a:avLst/>
              </a:prstGeom>
              <a:blipFill rotWithShape="1">
                <a:blip r:embed="rId2"/>
                <a:stretch>
                  <a:fillRect t="-13542" r="-4042" b="-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861048"/>
            <a:ext cx="604636" cy="33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5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4.12</a:t>
            </a:r>
            <a:r>
              <a:rPr lang="zh-TW" altLang="en-US" sz="3400" dirty="0"/>
              <a:t>  複迴歸分析的</a:t>
            </a:r>
            <a:r>
              <a:rPr lang="zh-TW" altLang="en-US" sz="3400" dirty="0" smtClean="0"/>
              <a:t>實踐</a:t>
            </a:r>
            <a:r>
              <a:rPr lang="en-US" altLang="zh-TW" sz="3400" dirty="0" smtClean="0"/>
              <a:t>(</a:t>
            </a:r>
            <a:r>
              <a:rPr lang="zh-TW" altLang="en-US" sz="3400" dirty="0" smtClean="0"/>
              <a:t>輸入法</a:t>
            </a:r>
            <a:r>
              <a:rPr lang="en-US" altLang="zh-TW" sz="3400" dirty="0" smtClean="0"/>
              <a:t>)</a:t>
            </a:r>
            <a:endParaRPr lang="zh-TW" altLang="en-US" sz="3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62749" y="6469661"/>
            <a:ext cx="936104" cy="355685"/>
          </a:xfrm>
        </p:spPr>
        <p:txBody>
          <a:bodyPr>
            <a:normAutofit lnSpcReduction="10000"/>
          </a:bodyPr>
          <a:lstStyle/>
          <a:p>
            <a:r>
              <a:rPr lang="zh-TW" altLang="en-US" sz="1800" dirty="0" smtClean="0"/>
              <a:t>圖</a:t>
            </a:r>
            <a:r>
              <a:rPr lang="en-US" altLang="zh-TW" sz="1800" dirty="0" smtClean="0"/>
              <a:t>4-18</a:t>
            </a:r>
            <a:endParaRPr lang="en-US" altLang="zh-TW" sz="1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108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3250" name="Picture 2" descr="C:\Documents and Settings\010890\My Documents\Google 雲端硬碟\新頁圖書\5103簡報圖表轉檔ok\5103--圖\4-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428" y="1412776"/>
            <a:ext cx="6437068" cy="490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7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4.12</a:t>
            </a:r>
            <a:r>
              <a:rPr lang="zh-TW" altLang="en-US" sz="3400" dirty="0"/>
              <a:t>  複迴歸分析的</a:t>
            </a:r>
            <a:r>
              <a:rPr lang="zh-TW" altLang="en-US" sz="3400" dirty="0" smtClean="0"/>
              <a:t>實踐</a:t>
            </a:r>
            <a:r>
              <a:rPr lang="en-US" altLang="zh-TW" sz="3400" dirty="0" smtClean="0"/>
              <a:t>(</a:t>
            </a:r>
            <a:r>
              <a:rPr lang="zh-TW" altLang="en-US" sz="3400" dirty="0" smtClean="0"/>
              <a:t>輸入法</a:t>
            </a:r>
            <a:r>
              <a:rPr lang="en-US" altLang="zh-TW" sz="3400" dirty="0" smtClean="0"/>
              <a:t>)</a:t>
            </a:r>
            <a:endParaRPr lang="zh-TW" altLang="en-US" sz="3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55776" y="2176352"/>
            <a:ext cx="5832648" cy="4132968"/>
          </a:xfrm>
        </p:spPr>
        <p:txBody>
          <a:bodyPr>
            <a:normAutofit/>
          </a:bodyPr>
          <a:lstStyle/>
          <a:p>
            <a:r>
              <a:rPr lang="zh-TW" altLang="en-US" sz="3000" b="1" dirty="0" smtClean="0"/>
              <a:t>步驟</a:t>
            </a:r>
            <a:r>
              <a:rPr lang="en-US" altLang="zh-TW" sz="3000" b="1" dirty="0" smtClean="0"/>
              <a:t>4</a:t>
            </a:r>
          </a:p>
          <a:p>
            <a:endParaRPr lang="en-US" altLang="zh-TW" sz="1800" b="1" dirty="0"/>
          </a:p>
          <a:p>
            <a:r>
              <a:rPr lang="zh-TW" altLang="en-US" sz="2800" dirty="0"/>
              <a:t>其次，</a:t>
            </a:r>
            <a:r>
              <a:rPr lang="zh-TW" altLang="en-US" sz="2800" dirty="0" smtClean="0"/>
              <a:t>將圖</a:t>
            </a:r>
            <a:r>
              <a:rPr lang="en-US" altLang="zh-TW" sz="2800" dirty="0" smtClean="0"/>
              <a:t>4-19</a:t>
            </a:r>
            <a:r>
              <a:rPr lang="zh-TW" altLang="en-US" sz="2800" dirty="0" smtClean="0"/>
              <a:t>剩餘</a:t>
            </a:r>
            <a:r>
              <a:rPr lang="zh-TW" altLang="en-US" sz="2800" dirty="0"/>
              <a:t>的</a:t>
            </a:r>
            <a:r>
              <a:rPr lang="zh-TW" altLang="en-US" sz="2800" dirty="0" smtClean="0"/>
              <a:t>變數，</a:t>
            </a:r>
            <a:r>
              <a:rPr lang="zh-TW" altLang="en-US" sz="2800" dirty="0"/>
              <a:t>全部移入</a:t>
            </a:r>
            <a:r>
              <a:rPr lang="zh-TW" altLang="en-US" sz="2800" b="1" u="sng" dirty="0" smtClean="0"/>
              <a:t>自變數</a:t>
            </a:r>
            <a:r>
              <a:rPr lang="en-US" altLang="zh-TW" sz="2800" b="1" u="sng" dirty="0" smtClean="0"/>
              <a:t>(I)</a:t>
            </a:r>
            <a:r>
              <a:rPr lang="zh-TW" altLang="en-US" sz="2800" dirty="0" smtClean="0"/>
              <a:t>的</a:t>
            </a:r>
            <a:r>
              <a:rPr lang="zh-TW" altLang="en-US" sz="2800" dirty="0"/>
              <a:t>方框中。如能利用</a:t>
            </a:r>
            <a:r>
              <a:rPr lang="zh-TW" altLang="en-US" sz="2800" b="1" u="sng" dirty="0" smtClean="0"/>
              <a:t>自變數</a:t>
            </a:r>
            <a:r>
              <a:rPr lang="en-US" altLang="zh-TW" sz="2800" b="1" u="sng" dirty="0" smtClean="0"/>
              <a:t>(I)</a:t>
            </a:r>
            <a:r>
              <a:rPr lang="zh-TW" altLang="en-US" sz="2800" dirty="0" smtClean="0"/>
              <a:t>之</a:t>
            </a:r>
            <a:r>
              <a:rPr lang="zh-TW" altLang="en-US" sz="2800" dirty="0"/>
              <a:t>左方</a:t>
            </a:r>
            <a:r>
              <a:rPr lang="zh-TW" altLang="en-US" sz="2800" dirty="0" smtClean="0"/>
              <a:t>的         時</a:t>
            </a:r>
            <a:r>
              <a:rPr lang="zh-TW" altLang="en-US" sz="2800" dirty="0"/>
              <a:t>，就可順利進行。</a:t>
            </a:r>
            <a:endParaRPr lang="en-US" altLang="zh-TW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109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634808" y="1408420"/>
                <a:ext cx="34676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3200" b="1" i="1">
                        <a:solidFill>
                          <a:srgbClr val="C0504D"/>
                        </a:solidFill>
                        <a:latin typeface="Cambria Math"/>
                      </a:rPr>
                      <m:t>＊</m:t>
                    </m:r>
                  </m:oMath>
                </a14:m>
                <a:r>
                  <a:rPr lang="zh-TW" altLang="en-US" sz="3200" b="1" dirty="0">
                    <a:solidFill>
                      <a:srgbClr val="C0504D"/>
                    </a:solidFill>
                    <a:latin typeface="微軟正黑體" pitchFamily="34" charset="-120"/>
                    <a:ea typeface="微軟正黑體" pitchFamily="34" charset="-120"/>
                  </a:rPr>
                  <a:t>統計處理的</a:t>
                </a:r>
                <a:r>
                  <a:rPr lang="zh-TW" altLang="en-US" sz="3200" b="1" dirty="0" smtClean="0">
                    <a:solidFill>
                      <a:srgbClr val="C0504D"/>
                    </a:solidFill>
                    <a:latin typeface="微軟正黑體" pitchFamily="34" charset="-120"/>
                    <a:ea typeface="微軟正黑體" pitchFamily="34" charset="-120"/>
                  </a:rPr>
                  <a:t>步驟</a:t>
                </a:r>
                <a:endParaRPr lang="en-US" altLang="zh-TW" sz="3200" b="1" dirty="0">
                  <a:solidFill>
                    <a:srgbClr val="C0504D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808" y="1408420"/>
                <a:ext cx="3467616" cy="584775"/>
              </a:xfrm>
              <a:prstGeom prst="rect">
                <a:avLst/>
              </a:prstGeom>
              <a:blipFill rotWithShape="1">
                <a:blip r:embed="rId2"/>
                <a:stretch>
                  <a:fillRect t="-13542" r="-4042" b="-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147" y="3933056"/>
            <a:ext cx="604636" cy="33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4.2.3</a:t>
            </a:r>
            <a:r>
              <a:rPr lang="zh-TW" altLang="en-US" dirty="0"/>
              <a:t> 複迴歸模式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800100">
                  <a:buNone/>
                </a:pPr>
                <a:r>
                  <a:rPr lang="zh-TW" altLang="en-US" dirty="0" smtClean="0"/>
                  <a:t>對於誤差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zh-TW" altLang="en-US">
                        <a:latin typeface="Cambria Math"/>
                      </a:rPr>
                      <m:t>…,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zh-TW" altLang="en-US" dirty="0"/>
                  <a:t>而言，有以下的假設</a:t>
                </a:r>
                <a:r>
                  <a:rPr lang="en-US" altLang="zh-TW" dirty="0" smtClean="0"/>
                  <a:t>︰</a:t>
                </a:r>
              </a:p>
              <a:p>
                <a:pPr marL="0" indent="800100">
                  <a:buNone/>
                </a:pPr>
                <a:endParaRPr lang="en-US" altLang="zh-TW" sz="1800" dirty="0"/>
              </a:p>
              <a:p>
                <a:pPr marL="457200" indent="-457200">
                  <a:buClrTx/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280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nn-NO" sz="2800" dirty="0">
                    <a:solidFill>
                      <a:schemeClr val="tx2"/>
                    </a:solidFill>
                  </a:rPr>
                  <a:t>的平均</a:t>
                </a:r>
                <a:r>
                  <a:rPr lang="en-US" altLang="zh-TW" sz="2800" i="1" dirty="0">
                    <a:solidFill>
                      <a:schemeClr val="tx2"/>
                    </a:solidFill>
                  </a:rPr>
                  <a:t>E</a:t>
                </a:r>
                <a:r>
                  <a:rPr lang="en-US" altLang="zh-TW" sz="2800" dirty="0" smtClean="0">
                    <a:solidFill>
                      <a:schemeClr val="tx2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nn-NO" altLang="zh-TW" sz="2800" dirty="0" smtClean="0">
                    <a:solidFill>
                      <a:schemeClr val="tx2"/>
                    </a:solidFill>
                  </a:rPr>
                  <a:t>)</a:t>
                </a:r>
                <a:r>
                  <a:rPr lang="nn-NO" altLang="zh-TW" sz="2800" dirty="0">
                    <a:solidFill>
                      <a:schemeClr val="tx2"/>
                    </a:solidFill>
                  </a:rPr>
                  <a:t>=0</a:t>
                </a:r>
                <a:r>
                  <a:rPr lang="zh-TW" altLang="nn-NO" sz="2800" dirty="0">
                    <a:solidFill>
                      <a:schemeClr val="tx2"/>
                    </a:solidFill>
                  </a:rPr>
                  <a:t>。</a:t>
                </a:r>
              </a:p>
              <a:p>
                <a:pPr marL="457200" indent="-457200">
                  <a:buClrTx/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sz="2800" dirty="0">
                    <a:solidFill>
                      <a:schemeClr val="tx2"/>
                    </a:solidFill>
                  </a:rPr>
                  <a:t>的變異數</a:t>
                </a:r>
                <a:r>
                  <a:rPr lang="en-US" altLang="zh-TW" sz="2800" i="1" dirty="0" err="1" smtClean="0">
                    <a:solidFill>
                      <a:schemeClr val="tx2"/>
                    </a:solidFill>
                  </a:rPr>
                  <a:t>Var</a:t>
                </a:r>
                <a:r>
                  <a:rPr lang="en-US" altLang="zh-TW" sz="2800" dirty="0" smtClean="0">
                    <a:solidFill>
                      <a:schemeClr val="tx2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zh-TW" sz="2800" i="1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sz="2800" dirty="0" smtClean="0">
                    <a:solidFill>
                      <a:schemeClr val="tx2"/>
                    </a:solidFill>
                  </a:rPr>
                  <a:t>)=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TW" alt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zh-TW" alt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𝜎</m:t>
                        </m:r>
                      </m:e>
                      <m:sub/>
                      <m:sup>
                        <m:r>
                          <a:rPr lang="zh-TW" altLang="en-US" sz="2800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sz="2800" dirty="0">
                    <a:solidFill>
                      <a:schemeClr val="tx2"/>
                    </a:solidFill>
                  </a:rPr>
                  <a:t>。</a:t>
                </a:r>
              </a:p>
              <a:p>
                <a:pPr marL="457200" indent="-457200">
                  <a:buClrTx/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sz="2800" dirty="0">
                    <a:solidFill>
                      <a:schemeClr val="tx2"/>
                    </a:solidFill>
                  </a:rPr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zh-TW" altLang="en-US" sz="2800" dirty="0">
                    <a:solidFill>
                      <a:schemeClr val="tx2"/>
                    </a:solidFill>
                  </a:rPr>
                  <a:t>與相互獨立。</a:t>
                </a:r>
              </a:p>
              <a:p>
                <a:pPr marL="457200" indent="-457200">
                  <a:buClrTx/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sz="2800" dirty="0">
                    <a:solidFill>
                      <a:schemeClr val="tx2"/>
                    </a:solidFill>
                  </a:rPr>
                  <a:t>服從常態分配</a:t>
                </a:r>
                <a:r>
                  <a:rPr lang="zh-TW" altLang="en-US" sz="2800" dirty="0" smtClean="0">
                    <a:solidFill>
                      <a:schemeClr val="tx2"/>
                    </a:solidFill>
                  </a:rPr>
                  <a:t>。</a:t>
                </a:r>
                <a:endParaRPr lang="en-US" altLang="zh-TW" sz="2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 r="-4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643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4.12</a:t>
            </a:r>
            <a:r>
              <a:rPr lang="zh-TW" altLang="en-US" sz="3400" dirty="0"/>
              <a:t>  複迴歸分析的</a:t>
            </a:r>
            <a:r>
              <a:rPr lang="zh-TW" altLang="en-US" sz="3400" dirty="0" smtClean="0"/>
              <a:t>實踐</a:t>
            </a:r>
            <a:r>
              <a:rPr lang="en-US" altLang="zh-TW" sz="3400" dirty="0" smtClean="0"/>
              <a:t>(</a:t>
            </a:r>
            <a:r>
              <a:rPr lang="zh-TW" altLang="en-US" sz="3400" dirty="0" smtClean="0"/>
              <a:t>輸入法</a:t>
            </a:r>
            <a:r>
              <a:rPr lang="en-US" altLang="zh-TW" sz="3400" dirty="0" smtClean="0"/>
              <a:t>)</a:t>
            </a:r>
            <a:endParaRPr lang="zh-TW" altLang="en-US" sz="3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08104" y="6529699"/>
            <a:ext cx="936104" cy="355685"/>
          </a:xfrm>
        </p:spPr>
        <p:txBody>
          <a:bodyPr>
            <a:normAutofit lnSpcReduction="10000"/>
          </a:bodyPr>
          <a:lstStyle/>
          <a:p>
            <a:r>
              <a:rPr lang="zh-TW" altLang="en-US" sz="1800" dirty="0" smtClean="0"/>
              <a:t>圖</a:t>
            </a:r>
            <a:r>
              <a:rPr lang="en-US" altLang="zh-TW" sz="1800" dirty="0" smtClean="0"/>
              <a:t>4-19</a:t>
            </a:r>
            <a:endParaRPr lang="en-US" altLang="zh-TW" sz="1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110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4274" name="Picture 2" descr="C:\Documents and Settings\010890\My Documents\Google 雲端硬碟\新頁圖書\5103簡報圖表轉檔ok\5103--圖\4-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949" y="1492822"/>
            <a:ext cx="6461676" cy="488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8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4.12</a:t>
            </a:r>
            <a:r>
              <a:rPr lang="zh-TW" altLang="en-US" sz="3400" dirty="0"/>
              <a:t>  複迴歸分析的</a:t>
            </a:r>
            <a:r>
              <a:rPr lang="zh-TW" altLang="en-US" sz="3400" dirty="0" smtClean="0"/>
              <a:t>實踐</a:t>
            </a:r>
            <a:r>
              <a:rPr lang="en-US" altLang="zh-TW" sz="3400" dirty="0" smtClean="0"/>
              <a:t>(</a:t>
            </a:r>
            <a:r>
              <a:rPr lang="zh-TW" altLang="en-US" sz="3400" dirty="0" smtClean="0"/>
              <a:t>輸入法</a:t>
            </a:r>
            <a:r>
              <a:rPr lang="en-US" altLang="zh-TW" sz="3400" dirty="0" smtClean="0"/>
              <a:t>)</a:t>
            </a:r>
            <a:endParaRPr lang="zh-TW" altLang="en-US" sz="3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55776" y="2176352"/>
            <a:ext cx="5832648" cy="4132968"/>
          </a:xfrm>
        </p:spPr>
        <p:txBody>
          <a:bodyPr>
            <a:noAutofit/>
          </a:bodyPr>
          <a:lstStyle/>
          <a:p>
            <a:r>
              <a:rPr lang="zh-TW" altLang="en-US" sz="3000" b="1" dirty="0"/>
              <a:t>步驟</a:t>
            </a:r>
            <a:r>
              <a:rPr lang="en-US" altLang="zh-TW" sz="3000" b="1" dirty="0" smtClean="0"/>
              <a:t>5</a:t>
            </a:r>
          </a:p>
          <a:p>
            <a:endParaRPr lang="en-US" altLang="zh-TW" sz="1800" b="1" dirty="0"/>
          </a:p>
          <a:p>
            <a:r>
              <a:rPr lang="zh-TW" altLang="en-US" sz="2800" dirty="0"/>
              <a:t>其次，</a:t>
            </a:r>
            <a:r>
              <a:rPr lang="zh-TW" altLang="en-US" sz="2800" dirty="0" smtClean="0"/>
              <a:t>點選圖</a:t>
            </a:r>
            <a:r>
              <a:rPr lang="en-US" altLang="zh-TW" sz="2800" dirty="0" smtClean="0"/>
              <a:t>4-19</a:t>
            </a:r>
            <a:r>
              <a:rPr lang="zh-TW" altLang="en-US" sz="2800" dirty="0" smtClean="0"/>
              <a:t>畫面下統計數</a:t>
            </a:r>
            <a:r>
              <a:rPr lang="en-US" altLang="zh-TW" sz="2800" dirty="0" smtClean="0"/>
              <a:t>(I)</a:t>
            </a:r>
            <a:r>
              <a:rPr lang="zh-TW" altLang="en-US" sz="2800" dirty="0" smtClean="0"/>
              <a:t>，</a:t>
            </a:r>
            <a:r>
              <a:rPr lang="zh-TW" altLang="en-US" sz="2800" dirty="0"/>
              <a:t>出現如</a:t>
            </a:r>
            <a:r>
              <a:rPr lang="zh-TW" altLang="en-US" sz="2800" dirty="0" smtClean="0"/>
              <a:t>圖</a:t>
            </a:r>
            <a:r>
              <a:rPr lang="en-US" altLang="zh-TW" sz="2800" dirty="0" smtClean="0"/>
              <a:t>4-20</a:t>
            </a:r>
            <a:r>
              <a:rPr lang="zh-TW" altLang="en-US" sz="2800" dirty="0"/>
              <a:t>的對話框，按一下</a:t>
            </a:r>
            <a:r>
              <a:rPr lang="zh-TW" altLang="en-US" sz="2800" b="1" u="sng" dirty="0" smtClean="0"/>
              <a:t>部分</a:t>
            </a:r>
            <a:r>
              <a:rPr lang="zh-TW" altLang="en-US" sz="2800" b="1" u="sng" dirty="0"/>
              <a:t>與偏相</a:t>
            </a:r>
            <a:r>
              <a:rPr lang="zh-TW" altLang="en-US" sz="2800" b="1" u="sng" dirty="0" smtClean="0"/>
              <a:t>相關</a:t>
            </a:r>
            <a:r>
              <a:rPr lang="en-US" altLang="zh-TW" sz="2800" b="1" u="sng" dirty="0" smtClean="0"/>
              <a:t>(P)</a:t>
            </a:r>
            <a:r>
              <a:rPr lang="zh-TW" altLang="en-US" sz="2800" dirty="0" smtClean="0"/>
              <a:t>，</a:t>
            </a:r>
            <a:r>
              <a:rPr lang="zh-TW" altLang="en-US" sz="2800" b="1" u="sng" dirty="0"/>
              <a:t>共</a:t>
            </a:r>
            <a:r>
              <a:rPr lang="zh-TW" altLang="en-US" sz="2800" b="1" u="sng" dirty="0" smtClean="0"/>
              <a:t>線性診斷</a:t>
            </a:r>
            <a:r>
              <a:rPr lang="en-US" altLang="zh-TW" sz="2800" b="1" u="sng" dirty="0" smtClean="0"/>
              <a:t>(L)</a:t>
            </a:r>
            <a:r>
              <a:rPr lang="zh-TW" altLang="en-US" sz="2800" dirty="0" smtClean="0"/>
              <a:t>，</a:t>
            </a:r>
            <a:r>
              <a:rPr lang="zh-TW" altLang="en-US" sz="2800" dirty="0"/>
              <a:t>然後</a:t>
            </a:r>
            <a:r>
              <a:rPr lang="zh-TW" altLang="en-US" sz="2800" dirty="0" smtClean="0"/>
              <a:t>按         畫面</a:t>
            </a:r>
            <a:r>
              <a:rPr lang="zh-TW" altLang="en-US" sz="2800" dirty="0"/>
              <a:t>回到步驟</a:t>
            </a:r>
            <a:r>
              <a:rPr lang="en-US" altLang="zh-TW" sz="2800" dirty="0"/>
              <a:t>4</a:t>
            </a:r>
            <a:r>
              <a:rPr lang="zh-TW" altLang="en-US" sz="2800" dirty="0"/>
              <a:t>。     </a:t>
            </a:r>
            <a:endParaRPr lang="en-US" altLang="zh-TW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111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634808" y="1408420"/>
                <a:ext cx="34676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3200" b="1" i="1">
                        <a:solidFill>
                          <a:srgbClr val="C0504D"/>
                        </a:solidFill>
                        <a:latin typeface="Cambria Math"/>
                      </a:rPr>
                      <m:t>＊</m:t>
                    </m:r>
                  </m:oMath>
                </a14:m>
                <a:r>
                  <a:rPr lang="zh-TW" altLang="en-US" sz="3200" b="1" dirty="0">
                    <a:solidFill>
                      <a:srgbClr val="C0504D"/>
                    </a:solidFill>
                    <a:latin typeface="微軟正黑體" pitchFamily="34" charset="-120"/>
                    <a:ea typeface="微軟正黑體" pitchFamily="34" charset="-120"/>
                  </a:rPr>
                  <a:t>統計處理的</a:t>
                </a:r>
                <a:r>
                  <a:rPr lang="zh-TW" altLang="en-US" sz="3200" b="1" dirty="0" smtClean="0">
                    <a:solidFill>
                      <a:srgbClr val="C0504D"/>
                    </a:solidFill>
                    <a:latin typeface="微軟正黑體" pitchFamily="34" charset="-120"/>
                    <a:ea typeface="微軟正黑體" pitchFamily="34" charset="-120"/>
                  </a:rPr>
                  <a:t>步驟</a:t>
                </a:r>
                <a:endParaRPr lang="en-US" altLang="zh-TW" sz="3200" b="1" dirty="0">
                  <a:solidFill>
                    <a:srgbClr val="C0504D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808" y="1408420"/>
                <a:ext cx="3467616" cy="584775"/>
              </a:xfrm>
              <a:prstGeom prst="rect">
                <a:avLst/>
              </a:prstGeom>
              <a:blipFill rotWithShape="1">
                <a:blip r:embed="rId2"/>
                <a:stretch>
                  <a:fillRect t="-13542" r="-4042" b="-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449054"/>
            <a:ext cx="792088" cy="27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4.12</a:t>
            </a:r>
            <a:r>
              <a:rPr lang="zh-TW" altLang="en-US" sz="3400" dirty="0"/>
              <a:t>  複迴歸分析的</a:t>
            </a:r>
            <a:r>
              <a:rPr lang="zh-TW" altLang="en-US" sz="3400" dirty="0" smtClean="0"/>
              <a:t>實踐</a:t>
            </a:r>
            <a:r>
              <a:rPr lang="en-US" altLang="zh-TW" sz="3400" dirty="0" smtClean="0"/>
              <a:t>(</a:t>
            </a:r>
            <a:r>
              <a:rPr lang="zh-TW" altLang="en-US" sz="3400" dirty="0" smtClean="0"/>
              <a:t>輸入法</a:t>
            </a:r>
            <a:r>
              <a:rPr lang="en-US" altLang="zh-TW" sz="3400" dirty="0" smtClean="0"/>
              <a:t>)</a:t>
            </a:r>
            <a:endParaRPr lang="zh-TW" altLang="en-US" sz="3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08104" y="6525344"/>
            <a:ext cx="1008112" cy="325154"/>
          </a:xfrm>
        </p:spPr>
        <p:txBody>
          <a:bodyPr>
            <a:noAutofit/>
          </a:bodyPr>
          <a:lstStyle/>
          <a:p>
            <a:r>
              <a:rPr lang="zh-TW" altLang="en-US" sz="1800" dirty="0" smtClean="0"/>
              <a:t>圖</a:t>
            </a:r>
            <a:r>
              <a:rPr lang="en-US" altLang="zh-TW" sz="1800" dirty="0" smtClean="0"/>
              <a:t>4-20</a:t>
            </a:r>
            <a:endParaRPr lang="en-US" altLang="zh-TW" sz="1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112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47106" name="Picture 2" descr="C:\Users\Hsuan\Google 雲端硬碟\新頁圖書\5103簡報圖表轉檔ok\5103--圖\4-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348" y="1560314"/>
            <a:ext cx="6630976" cy="474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0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4.12</a:t>
            </a:r>
            <a:r>
              <a:rPr lang="zh-TW" altLang="en-US" sz="3400" dirty="0"/>
              <a:t>  複迴歸分析的</a:t>
            </a:r>
            <a:r>
              <a:rPr lang="zh-TW" altLang="en-US" sz="3400" dirty="0" smtClean="0"/>
              <a:t>實踐</a:t>
            </a:r>
            <a:r>
              <a:rPr lang="en-US" altLang="zh-TW" sz="3400" dirty="0" smtClean="0"/>
              <a:t>(</a:t>
            </a:r>
            <a:r>
              <a:rPr lang="zh-TW" altLang="en-US" sz="3400" dirty="0" smtClean="0"/>
              <a:t>輸入法</a:t>
            </a:r>
            <a:r>
              <a:rPr lang="en-US" altLang="zh-TW" sz="3400" dirty="0" smtClean="0"/>
              <a:t>)</a:t>
            </a:r>
            <a:endParaRPr lang="zh-TW" altLang="en-US" sz="3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55776" y="2104344"/>
            <a:ext cx="6336704" cy="4132968"/>
          </a:xfrm>
        </p:spPr>
        <p:txBody>
          <a:bodyPr>
            <a:noAutofit/>
          </a:bodyPr>
          <a:lstStyle/>
          <a:p>
            <a:r>
              <a:rPr lang="zh-TW" altLang="en-US" sz="3000" b="1" dirty="0"/>
              <a:t>步驟</a:t>
            </a:r>
            <a:r>
              <a:rPr lang="en-US" altLang="zh-TW" sz="3000" b="1" dirty="0" smtClean="0"/>
              <a:t>6</a:t>
            </a:r>
          </a:p>
          <a:p>
            <a:endParaRPr lang="en-US" altLang="zh-TW" sz="1800" b="1" dirty="0"/>
          </a:p>
          <a:p>
            <a:pPr algn="just"/>
            <a:r>
              <a:rPr lang="zh-TW" altLang="en-US" sz="2800" dirty="0"/>
              <a:t>點選圖</a:t>
            </a:r>
            <a:r>
              <a:rPr lang="en-US" altLang="zh-TW" sz="2800" dirty="0"/>
              <a:t>4-20</a:t>
            </a:r>
            <a:r>
              <a:rPr lang="zh-TW" altLang="en-US" sz="2800" b="1" u="sng" dirty="0" smtClean="0"/>
              <a:t>統計圖</a:t>
            </a:r>
            <a:r>
              <a:rPr lang="en-US" altLang="zh-TW" sz="2800" b="1" u="sng" dirty="0" smtClean="0"/>
              <a:t>(L)</a:t>
            </a:r>
            <a:r>
              <a:rPr lang="zh-TW" altLang="en-US" sz="2800" dirty="0" smtClean="0"/>
              <a:t>，於是</a:t>
            </a:r>
            <a:r>
              <a:rPr lang="zh-TW" altLang="en-US" sz="2800" dirty="0"/>
              <a:t>畫面變成如圖</a:t>
            </a:r>
            <a:r>
              <a:rPr lang="en-US" altLang="zh-TW" sz="2800" dirty="0"/>
              <a:t>4-21</a:t>
            </a:r>
            <a:r>
              <a:rPr lang="zh-TW" altLang="en-US" sz="2800" dirty="0" smtClean="0"/>
              <a:t>所示</a:t>
            </a:r>
            <a:r>
              <a:rPr lang="zh-TW" altLang="en-US" sz="2800" dirty="0"/>
              <a:t>，按一下</a:t>
            </a:r>
            <a:r>
              <a:rPr lang="zh-TW" altLang="en-US" sz="2800" b="1" u="sng" dirty="0"/>
              <a:t>常態機率</a:t>
            </a:r>
            <a:r>
              <a:rPr lang="zh-TW" altLang="en-US" sz="2800" b="1" u="sng" dirty="0" smtClean="0"/>
              <a:t>圖</a:t>
            </a:r>
            <a:r>
              <a:rPr lang="en-US" altLang="zh-TW" sz="2800" b="1" u="sng" dirty="0" smtClean="0"/>
              <a:t>(R)</a:t>
            </a:r>
            <a:br>
              <a:rPr lang="en-US" altLang="zh-TW" sz="2800" b="1" u="sng" dirty="0" smtClean="0"/>
            </a:br>
            <a:r>
              <a:rPr lang="zh-TW" altLang="en-US" sz="2800" dirty="0" smtClean="0"/>
              <a:t>，接著按           畫面</a:t>
            </a:r>
            <a:r>
              <a:rPr lang="zh-TW" altLang="en-US" sz="2800" dirty="0"/>
              <a:t>回到步驟</a:t>
            </a:r>
            <a:r>
              <a:rPr lang="en-US" altLang="zh-TW" sz="2800" dirty="0"/>
              <a:t>4</a:t>
            </a:r>
            <a:r>
              <a:rPr lang="zh-TW" altLang="en-US" sz="2800" dirty="0"/>
              <a:t>。</a:t>
            </a:r>
            <a:endParaRPr lang="en-US" altLang="zh-TW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113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634808" y="1408420"/>
                <a:ext cx="34676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3200" b="1" i="1">
                        <a:solidFill>
                          <a:srgbClr val="C0504D"/>
                        </a:solidFill>
                        <a:latin typeface="Cambria Math"/>
                      </a:rPr>
                      <m:t>＊</m:t>
                    </m:r>
                  </m:oMath>
                </a14:m>
                <a:r>
                  <a:rPr lang="zh-TW" altLang="en-US" sz="3200" b="1" dirty="0">
                    <a:solidFill>
                      <a:srgbClr val="C0504D"/>
                    </a:solidFill>
                    <a:latin typeface="微軟正黑體" pitchFamily="34" charset="-120"/>
                    <a:ea typeface="微軟正黑體" pitchFamily="34" charset="-120"/>
                  </a:rPr>
                  <a:t>統計處理的</a:t>
                </a:r>
                <a:r>
                  <a:rPr lang="zh-TW" altLang="en-US" sz="3200" b="1" dirty="0" smtClean="0">
                    <a:solidFill>
                      <a:srgbClr val="C0504D"/>
                    </a:solidFill>
                    <a:latin typeface="微軟正黑體" pitchFamily="34" charset="-120"/>
                    <a:ea typeface="微軟正黑體" pitchFamily="34" charset="-120"/>
                  </a:rPr>
                  <a:t>步驟</a:t>
                </a:r>
                <a:endParaRPr lang="en-US" altLang="zh-TW" sz="3200" b="1" dirty="0">
                  <a:solidFill>
                    <a:srgbClr val="C0504D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808" y="1408420"/>
                <a:ext cx="3467616" cy="584775"/>
              </a:xfrm>
              <a:prstGeom prst="rect">
                <a:avLst/>
              </a:prstGeom>
              <a:blipFill rotWithShape="1">
                <a:blip r:embed="rId2"/>
                <a:stretch>
                  <a:fillRect t="-13542" r="-4042" b="-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933056"/>
            <a:ext cx="936104" cy="3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0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4.12</a:t>
            </a:r>
            <a:r>
              <a:rPr lang="zh-TW" altLang="en-US" sz="3400" dirty="0"/>
              <a:t>  複迴歸分析的</a:t>
            </a:r>
            <a:r>
              <a:rPr lang="zh-TW" altLang="en-US" sz="3400" dirty="0" smtClean="0"/>
              <a:t>實踐</a:t>
            </a:r>
            <a:r>
              <a:rPr lang="en-US" altLang="zh-TW" sz="3400" dirty="0" smtClean="0"/>
              <a:t>(</a:t>
            </a:r>
            <a:r>
              <a:rPr lang="zh-TW" altLang="en-US" sz="3400" dirty="0" smtClean="0"/>
              <a:t>輸入法</a:t>
            </a:r>
            <a:r>
              <a:rPr lang="en-US" altLang="zh-TW" sz="3400" dirty="0" smtClean="0"/>
              <a:t>)</a:t>
            </a:r>
            <a:endParaRPr lang="zh-TW" altLang="en-US" sz="3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6096" y="6453336"/>
            <a:ext cx="1008112" cy="355685"/>
          </a:xfrm>
        </p:spPr>
        <p:txBody>
          <a:bodyPr>
            <a:noAutofit/>
          </a:bodyPr>
          <a:lstStyle/>
          <a:p>
            <a:r>
              <a:rPr lang="zh-TW" altLang="en-US" sz="1800" dirty="0" smtClean="0"/>
              <a:t>圖</a:t>
            </a:r>
            <a:r>
              <a:rPr lang="en-US" altLang="zh-TW" sz="1800" dirty="0" smtClean="0"/>
              <a:t>4-21</a:t>
            </a:r>
            <a:endParaRPr lang="en-US" altLang="zh-TW" sz="1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114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48130" name="Picture 2" descr="C:\Users\Hsuan\Google 雲端硬碟\新頁圖書\5103簡報圖表轉檔ok\5103--圖\4-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210" y="1420044"/>
            <a:ext cx="6538294" cy="496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20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4.12</a:t>
            </a:r>
            <a:r>
              <a:rPr lang="zh-TW" altLang="en-US" sz="3400" dirty="0"/>
              <a:t>  複迴歸分析的</a:t>
            </a:r>
            <a:r>
              <a:rPr lang="zh-TW" altLang="en-US" sz="3400" dirty="0" smtClean="0"/>
              <a:t>實踐</a:t>
            </a:r>
            <a:r>
              <a:rPr lang="en-US" altLang="zh-TW" sz="3400" dirty="0" smtClean="0"/>
              <a:t>(</a:t>
            </a:r>
            <a:r>
              <a:rPr lang="zh-TW" altLang="en-US" sz="3400" dirty="0" smtClean="0"/>
              <a:t>輸入法</a:t>
            </a:r>
            <a:r>
              <a:rPr lang="en-US" altLang="zh-TW" sz="3400" dirty="0" smtClean="0"/>
              <a:t>)</a:t>
            </a:r>
            <a:endParaRPr lang="zh-TW" altLang="en-US" sz="3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55776" y="2176352"/>
            <a:ext cx="5904656" cy="4132968"/>
          </a:xfrm>
        </p:spPr>
        <p:txBody>
          <a:bodyPr>
            <a:noAutofit/>
          </a:bodyPr>
          <a:lstStyle/>
          <a:p>
            <a:r>
              <a:rPr lang="zh-TW" altLang="en-US" sz="3000" b="1" dirty="0"/>
              <a:t>步驟</a:t>
            </a:r>
            <a:r>
              <a:rPr lang="en-US" altLang="zh-TW" sz="3000" b="1" dirty="0" smtClean="0"/>
              <a:t>7</a:t>
            </a:r>
          </a:p>
          <a:p>
            <a:endParaRPr lang="en-US" altLang="zh-TW" sz="1800" b="1" dirty="0"/>
          </a:p>
          <a:p>
            <a:pPr algn="just"/>
            <a:r>
              <a:rPr lang="zh-TW" altLang="en-US" sz="2800" dirty="0"/>
              <a:t>點選圖</a:t>
            </a:r>
            <a:r>
              <a:rPr lang="en-US" altLang="zh-TW" sz="2800" dirty="0"/>
              <a:t>4-22</a:t>
            </a:r>
            <a:r>
              <a:rPr lang="zh-TW" altLang="en-US" sz="2800" dirty="0"/>
              <a:t>的</a:t>
            </a:r>
            <a:r>
              <a:rPr lang="zh-TW" altLang="en-US" sz="2800" b="1" u="sng" dirty="0" smtClean="0"/>
              <a:t>儲存</a:t>
            </a:r>
            <a:r>
              <a:rPr lang="en-US" altLang="zh-TW" sz="2800" b="1" u="sng" dirty="0" smtClean="0"/>
              <a:t>(A)</a:t>
            </a:r>
            <a:r>
              <a:rPr lang="zh-TW" altLang="en-US" sz="2800" dirty="0" smtClean="0"/>
              <a:t>時，出現</a:t>
            </a:r>
            <a:r>
              <a:rPr lang="zh-TW" altLang="en-US" sz="2800" dirty="0"/>
              <a:t>各種的統計量，試</a:t>
            </a:r>
            <a:r>
              <a:rPr lang="zh-TW" altLang="en-US" sz="2800" dirty="0" smtClean="0"/>
              <a:t>著按一下</a:t>
            </a:r>
            <a:r>
              <a:rPr lang="en-US" altLang="zh-TW" sz="2800" b="1" u="sng" dirty="0" smtClean="0"/>
              <a:t>Cook’s(K)</a:t>
            </a:r>
            <a:r>
              <a:rPr lang="zh-TW" altLang="en-US" sz="2800" dirty="0" smtClean="0"/>
              <a:t>、</a:t>
            </a:r>
            <a:r>
              <a:rPr lang="zh-TW" altLang="en-US" sz="2800" b="1" u="sng" dirty="0" smtClean="0"/>
              <a:t>影響量數</a:t>
            </a:r>
            <a:r>
              <a:rPr lang="en-US" altLang="zh-TW" sz="2800" b="1" u="sng" dirty="0" smtClean="0"/>
              <a:t>(G)</a:t>
            </a:r>
            <a:r>
              <a:rPr lang="zh-TW" altLang="en-US" sz="2800" dirty="0" smtClean="0"/>
              <a:t>、</a:t>
            </a:r>
            <a:r>
              <a:rPr lang="zh-TW" altLang="en-US" sz="2800" b="1" u="sng" dirty="0"/>
              <a:t>共變異數</a:t>
            </a:r>
            <a:r>
              <a:rPr lang="zh-TW" altLang="en-US" sz="2800" b="1" u="sng" dirty="0" smtClean="0"/>
              <a:t>比值</a:t>
            </a:r>
            <a:r>
              <a:rPr lang="en-US" altLang="zh-TW" sz="2800" b="1" u="sng" dirty="0" smtClean="0"/>
              <a:t>(V)</a:t>
            </a:r>
            <a:r>
              <a:rPr lang="zh-TW" altLang="en-US" sz="2800" dirty="0" smtClean="0"/>
              <a:t>，接著按            </a:t>
            </a:r>
            <a:r>
              <a:rPr lang="zh-TW" altLang="en-US" sz="2800" dirty="0"/>
              <a:t>。                 </a:t>
            </a:r>
            <a:endParaRPr lang="en-US" altLang="zh-TW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115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634808" y="1408420"/>
                <a:ext cx="34676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3200" b="1" i="1">
                        <a:solidFill>
                          <a:srgbClr val="C0504D"/>
                        </a:solidFill>
                        <a:latin typeface="Cambria Math"/>
                      </a:rPr>
                      <m:t>＊</m:t>
                    </m:r>
                  </m:oMath>
                </a14:m>
                <a:r>
                  <a:rPr lang="zh-TW" altLang="en-US" sz="3200" b="1" dirty="0">
                    <a:solidFill>
                      <a:srgbClr val="C0504D"/>
                    </a:solidFill>
                    <a:latin typeface="微軟正黑體" pitchFamily="34" charset="-120"/>
                    <a:ea typeface="微軟正黑體" pitchFamily="34" charset="-120"/>
                  </a:rPr>
                  <a:t>統計處理的</a:t>
                </a:r>
                <a:r>
                  <a:rPr lang="zh-TW" altLang="en-US" sz="3200" b="1" dirty="0" smtClean="0">
                    <a:solidFill>
                      <a:srgbClr val="C0504D"/>
                    </a:solidFill>
                    <a:latin typeface="微軟正黑體" pitchFamily="34" charset="-120"/>
                    <a:ea typeface="微軟正黑體" pitchFamily="34" charset="-120"/>
                  </a:rPr>
                  <a:t>步驟</a:t>
                </a:r>
                <a:endParaRPr lang="en-US" altLang="zh-TW" sz="3200" b="1" dirty="0">
                  <a:solidFill>
                    <a:srgbClr val="C0504D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808" y="1408420"/>
                <a:ext cx="3467616" cy="584775"/>
              </a:xfrm>
              <a:prstGeom prst="rect">
                <a:avLst/>
              </a:prstGeom>
              <a:blipFill rotWithShape="1">
                <a:blip r:embed="rId2"/>
                <a:stretch>
                  <a:fillRect t="-13542" r="-4042" b="-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512" y="4437112"/>
            <a:ext cx="936104" cy="3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2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4.12</a:t>
            </a:r>
            <a:r>
              <a:rPr lang="zh-TW" altLang="en-US" sz="3400" dirty="0"/>
              <a:t>  複迴歸分析的</a:t>
            </a:r>
            <a:r>
              <a:rPr lang="zh-TW" altLang="en-US" sz="3400" dirty="0" smtClean="0"/>
              <a:t>實踐</a:t>
            </a:r>
            <a:r>
              <a:rPr lang="en-US" altLang="zh-TW" sz="3400" dirty="0" smtClean="0"/>
              <a:t>(</a:t>
            </a:r>
            <a:r>
              <a:rPr lang="zh-TW" altLang="en-US" sz="3400" dirty="0" smtClean="0"/>
              <a:t>輸入法</a:t>
            </a:r>
            <a:r>
              <a:rPr lang="en-US" altLang="zh-TW" sz="3400" dirty="0" smtClean="0"/>
              <a:t>)</a:t>
            </a:r>
            <a:endParaRPr lang="zh-TW" altLang="en-US" sz="3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36096" y="6453336"/>
            <a:ext cx="1008112" cy="355685"/>
          </a:xfrm>
        </p:spPr>
        <p:txBody>
          <a:bodyPr>
            <a:noAutofit/>
          </a:bodyPr>
          <a:lstStyle/>
          <a:p>
            <a:r>
              <a:rPr lang="zh-TW" altLang="en-US" sz="1800" dirty="0" smtClean="0"/>
              <a:t>圖</a:t>
            </a:r>
            <a:r>
              <a:rPr lang="en-US" altLang="zh-TW" sz="1800" dirty="0" smtClean="0"/>
              <a:t>4-22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116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02536"/>
            <a:ext cx="6496155" cy="505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91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4.12</a:t>
            </a:r>
            <a:r>
              <a:rPr lang="zh-TW" altLang="en-US" sz="3400" dirty="0"/>
              <a:t>  複迴歸分析的</a:t>
            </a:r>
            <a:r>
              <a:rPr lang="zh-TW" altLang="en-US" sz="3400" dirty="0" smtClean="0"/>
              <a:t>實踐</a:t>
            </a:r>
            <a:r>
              <a:rPr lang="en-US" altLang="zh-TW" sz="3400" dirty="0" smtClean="0"/>
              <a:t>(</a:t>
            </a:r>
            <a:r>
              <a:rPr lang="zh-TW" altLang="en-US" sz="3400" dirty="0" smtClean="0"/>
              <a:t>輸入法</a:t>
            </a:r>
            <a:r>
              <a:rPr lang="en-US" altLang="zh-TW" sz="3400" dirty="0" smtClean="0"/>
              <a:t>)</a:t>
            </a:r>
            <a:endParaRPr lang="zh-TW" altLang="en-US" sz="3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55776" y="2137211"/>
            <a:ext cx="6336704" cy="1939861"/>
          </a:xfrm>
        </p:spPr>
        <p:txBody>
          <a:bodyPr>
            <a:noAutofit/>
          </a:bodyPr>
          <a:lstStyle/>
          <a:p>
            <a:r>
              <a:rPr lang="zh-TW" altLang="en-US" sz="3000" b="1" dirty="0"/>
              <a:t>步驟</a:t>
            </a:r>
            <a:r>
              <a:rPr lang="en-US" altLang="zh-TW" sz="3000" b="1" dirty="0" smtClean="0"/>
              <a:t>8</a:t>
            </a:r>
          </a:p>
          <a:p>
            <a:endParaRPr lang="en-US" altLang="zh-TW" sz="1800" b="1" dirty="0"/>
          </a:p>
          <a:p>
            <a:r>
              <a:rPr lang="zh-TW" altLang="en-US" sz="2800" dirty="0"/>
              <a:t>畫面變成如圖</a:t>
            </a:r>
            <a:r>
              <a:rPr lang="en-US" altLang="zh-TW" sz="2800" dirty="0"/>
              <a:t>4-23</a:t>
            </a:r>
            <a:r>
              <a:rPr lang="zh-TW" altLang="en-US" sz="2800" dirty="0"/>
              <a:t>時，以</a:t>
            </a:r>
            <a:r>
              <a:rPr lang="zh-TW" altLang="en-US" sz="2800" dirty="0" smtClean="0"/>
              <a:t>滑鼠按一下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en-US" altLang="zh-TW" sz="2800" dirty="0" smtClean="0"/>
              <a:t>       </a:t>
            </a:r>
            <a:r>
              <a:rPr lang="zh-TW" altLang="en-US" sz="2800" dirty="0" smtClean="0"/>
              <a:t>      </a:t>
            </a:r>
            <a:r>
              <a:rPr lang="zh-TW" altLang="en-US" sz="2800" dirty="0"/>
              <a:t>時</a:t>
            </a:r>
            <a:r>
              <a:rPr lang="zh-TW" altLang="en-US" sz="2800" dirty="0" smtClean="0"/>
              <a:t>，即</a:t>
            </a:r>
            <a:r>
              <a:rPr lang="zh-TW" altLang="en-US" sz="2800" dirty="0"/>
              <a:t>告結束。</a:t>
            </a:r>
            <a:endParaRPr lang="en-US" altLang="zh-TW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117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634808" y="1408420"/>
                <a:ext cx="34676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3200" b="1" i="1">
                        <a:solidFill>
                          <a:srgbClr val="C0504D"/>
                        </a:solidFill>
                        <a:latin typeface="Cambria Math"/>
                      </a:rPr>
                      <m:t>＊</m:t>
                    </m:r>
                  </m:oMath>
                </a14:m>
                <a:r>
                  <a:rPr lang="zh-TW" altLang="en-US" sz="3200" b="1" dirty="0">
                    <a:solidFill>
                      <a:srgbClr val="C0504D"/>
                    </a:solidFill>
                    <a:latin typeface="微軟正黑體" pitchFamily="34" charset="-120"/>
                    <a:ea typeface="微軟正黑體" pitchFamily="34" charset="-120"/>
                  </a:rPr>
                  <a:t>統計處理的</a:t>
                </a:r>
                <a:r>
                  <a:rPr lang="zh-TW" altLang="en-US" sz="3200" b="1" dirty="0" smtClean="0">
                    <a:solidFill>
                      <a:srgbClr val="C0504D"/>
                    </a:solidFill>
                    <a:latin typeface="微軟正黑體" pitchFamily="34" charset="-120"/>
                    <a:ea typeface="微軟正黑體" pitchFamily="34" charset="-120"/>
                  </a:rPr>
                  <a:t>步驟</a:t>
                </a:r>
                <a:endParaRPr lang="en-US" altLang="zh-TW" sz="3200" b="1" dirty="0">
                  <a:solidFill>
                    <a:srgbClr val="C0504D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808" y="1408420"/>
                <a:ext cx="3467616" cy="584775"/>
              </a:xfrm>
              <a:prstGeom prst="rect">
                <a:avLst/>
              </a:prstGeom>
              <a:blipFill rotWithShape="1">
                <a:blip r:embed="rId2"/>
                <a:stretch>
                  <a:fillRect t="-13542" r="-4042" b="-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501008"/>
            <a:ext cx="936104" cy="36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7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400" dirty="0"/>
              <a:t>4.12</a:t>
            </a:r>
            <a:r>
              <a:rPr lang="zh-TW" altLang="en-US" sz="3400" dirty="0"/>
              <a:t>  複迴歸分析的</a:t>
            </a:r>
            <a:r>
              <a:rPr lang="zh-TW" altLang="en-US" sz="3400" dirty="0" smtClean="0"/>
              <a:t>實踐</a:t>
            </a:r>
            <a:r>
              <a:rPr lang="en-US" altLang="zh-TW" sz="3400" dirty="0" smtClean="0"/>
              <a:t>(</a:t>
            </a:r>
            <a:r>
              <a:rPr lang="zh-TW" altLang="en-US" sz="3400" dirty="0" smtClean="0"/>
              <a:t>輸入法</a:t>
            </a:r>
            <a:r>
              <a:rPr lang="en-US" altLang="zh-TW" sz="3400" dirty="0" smtClean="0"/>
              <a:t>)</a:t>
            </a:r>
            <a:endParaRPr lang="zh-TW" altLang="en-US" sz="3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08104" y="6529699"/>
            <a:ext cx="1008112" cy="355685"/>
          </a:xfrm>
        </p:spPr>
        <p:txBody>
          <a:bodyPr>
            <a:noAutofit/>
          </a:bodyPr>
          <a:lstStyle/>
          <a:p>
            <a:r>
              <a:rPr lang="zh-TW" altLang="en-US" sz="1800" dirty="0" smtClean="0"/>
              <a:t>圖</a:t>
            </a:r>
            <a:r>
              <a:rPr lang="en-US" altLang="zh-TW" sz="1800" dirty="0" smtClean="0"/>
              <a:t>4-23</a:t>
            </a:r>
            <a:endParaRPr lang="en-US" altLang="zh-TW" sz="1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118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49154" name="Picture 2" descr="C:\Users\Hsuan\Google 雲端硬碟\新頁圖書\5103簡報圖表轉檔ok\5103--圖\4-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32" y="1455407"/>
            <a:ext cx="6390456" cy="495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55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600200"/>
                <a:ext cx="6120680" cy="4525963"/>
              </a:xfrm>
            </p:spPr>
            <p:txBody>
              <a:bodyPr anchor="ctr">
                <a:noAutofit/>
              </a:bodyPr>
              <a:lstStyle/>
              <a:p>
                <a:pPr algn="just"/>
                <a:r>
                  <a:rPr lang="en-US" altLang="zh-TW" dirty="0" smtClean="0">
                    <a:solidFill>
                      <a:schemeClr val="tx2"/>
                    </a:solidFill>
                  </a:rPr>
                  <a:t>1.</a:t>
                </a:r>
                <a:r>
                  <a:rPr lang="zh-TW" altLang="en-US" dirty="0">
                    <a:solidFill>
                      <a:schemeClr val="tx2"/>
                    </a:solidFill>
                  </a:rPr>
                  <a:t>偏相相關係數：</a:t>
                </a:r>
                <a:endParaRPr lang="en-US" altLang="zh-TW" dirty="0">
                  <a:solidFill>
                    <a:schemeClr val="tx2"/>
                  </a:solidFill>
                </a:endParaRPr>
              </a:p>
              <a:p>
                <a:pPr marL="323850" algn="just"/>
                <a:r>
                  <a:rPr lang="zh-TW" altLang="en-US" sz="2800" dirty="0"/>
                  <a:t>從</a:t>
                </a:r>
                <a14:m>
                  <m:oMath xmlns:m="http://schemas.openxmlformats.org/officeDocument/2006/math">
                    <m:r>
                      <a:rPr lang="en-US" altLang="zh-TW" sz="2800">
                        <a:latin typeface="Cambria Math"/>
                      </a:rPr>
                      <m:t>𝑦</m:t>
                    </m:r>
                  </m:oMath>
                </a14:m>
                <a:r>
                  <a:rPr lang="zh-TW" altLang="en-US" sz="2800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80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sz="280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sz="2800" dirty="0"/>
                  <a:t>分別去除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80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sz="280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sz="2800" dirty="0"/>
                  <a:t>之影響後，</a:t>
                </a:r>
                <a14:m>
                  <m:oMath xmlns:m="http://schemas.openxmlformats.org/officeDocument/2006/math">
                    <m:r>
                      <a:rPr lang="en-US" altLang="zh-TW" sz="2800">
                        <a:latin typeface="Cambria Math"/>
                      </a:rPr>
                      <m:t>𝑦</m:t>
                    </m:r>
                  </m:oMath>
                </a14:m>
                <a:r>
                  <a:rPr lang="zh-TW" altLang="en-US" sz="2800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280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sz="280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sz="2800" dirty="0"/>
                  <a:t>的相關係數稱為偏相關係數。</a:t>
                </a:r>
                <a:endParaRPr lang="en-US" altLang="zh-TW" sz="2800" dirty="0"/>
              </a:p>
              <a:p>
                <a:pPr algn="just"/>
                <a:endParaRPr lang="en-US" altLang="zh-TW" dirty="0"/>
              </a:p>
              <a:p>
                <a:pPr algn="just"/>
                <a:r>
                  <a:rPr lang="en-US" altLang="zh-TW" dirty="0">
                    <a:solidFill>
                      <a:schemeClr val="tx2"/>
                    </a:solidFill>
                  </a:rPr>
                  <a:t>2.</a:t>
                </a:r>
                <a:r>
                  <a:rPr lang="zh-TW" altLang="en-US" dirty="0">
                    <a:solidFill>
                      <a:schemeClr val="tx2"/>
                    </a:solidFill>
                  </a:rPr>
                  <a:t>部分相關係數</a:t>
                </a:r>
                <a:r>
                  <a:rPr lang="zh-TW" altLang="en-US" dirty="0" smtClean="0">
                    <a:solidFill>
                      <a:schemeClr val="tx2"/>
                    </a:solidFill>
                  </a:rPr>
                  <a:t>：</a:t>
                </a:r>
                <a:endParaRPr lang="en-US" altLang="zh-TW" dirty="0" smtClean="0">
                  <a:solidFill>
                    <a:schemeClr val="tx2"/>
                  </a:solidFill>
                </a:endParaRPr>
              </a:p>
              <a:p>
                <a:pPr algn="just"/>
                <a:endParaRPr lang="en-US" altLang="zh-TW" sz="1000" dirty="0">
                  <a:solidFill>
                    <a:schemeClr val="tx2"/>
                  </a:solidFill>
                </a:endParaRPr>
              </a:p>
              <a:p>
                <a:pPr marL="323850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zh-TW" altLang="en-US" sz="2800">
                              <a:latin typeface="Cambria Math"/>
                            </a:rPr>
                            <m:t>由</m:t>
                          </m:r>
                          <m:r>
                            <a:rPr lang="en-US" altLang="zh-TW" sz="280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zh-TW" altLang="en-US" sz="2800">
                          <a:latin typeface="Cambria Math"/>
                        </a:rPr>
                        <m:t>去除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zh-TW" altLang="en-US" sz="2800">
                          <a:latin typeface="Cambria Math"/>
                        </a:rPr>
                        <m:t>之後，</m:t>
                      </m:r>
                      <m:r>
                        <a:rPr lang="en-US" altLang="zh-TW" sz="2800">
                          <a:latin typeface="Cambria Math"/>
                        </a:rPr>
                        <m:t>𝑦</m:t>
                      </m:r>
                      <m:r>
                        <a:rPr lang="zh-TW" altLang="en-US" sz="2800">
                          <a:latin typeface="Cambria Math"/>
                        </a:rPr>
                        <m:t>與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80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80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zh-TW" altLang="en-US" sz="2800">
                          <a:latin typeface="Cambria Math"/>
                        </a:rPr>
                        <m:t>的相關係數</m:t>
                      </m:r>
                    </m:oMath>
                    <m:oMath xmlns:m="http://schemas.openxmlformats.org/officeDocument/2006/math">
                      <m:r>
                        <a:rPr lang="zh-TW" altLang="en-US" sz="2800">
                          <a:latin typeface="Cambria Math"/>
                        </a:rPr>
                        <m:t>稱為部分相關係數。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600200"/>
                <a:ext cx="6120680" cy="4525963"/>
              </a:xfrm>
              <a:blipFill rotWithShape="1">
                <a:blip r:embed="rId2"/>
                <a:stretch>
                  <a:fillRect l="-2590" r="-19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119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dirty="0" smtClean="0"/>
              <a:t>4.12.1</a:t>
            </a:r>
            <a:r>
              <a:rPr lang="zh-TW" altLang="en-US" dirty="0" smtClean="0"/>
              <a:t>  名詞解釋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272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4.3.1 </a:t>
            </a:r>
            <a:r>
              <a:rPr lang="zh-TW" altLang="en-US" dirty="0"/>
              <a:t>複迴歸式的求</a:t>
            </a:r>
            <a:r>
              <a:rPr lang="zh-TW" altLang="en-US" dirty="0" smtClean="0"/>
              <a:t>法</a:t>
            </a:r>
            <a:r>
              <a:rPr lang="en-US" altLang="zh-TW" dirty="0" smtClean="0"/>
              <a:t>(1)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800100">
              <a:buNone/>
            </a:pPr>
            <a:r>
              <a:rPr lang="zh-TW" altLang="en-US" dirty="0"/>
              <a:t>複迴歸分析，是從求出</a:t>
            </a:r>
            <a:r>
              <a:rPr lang="zh-TW" altLang="en-US" dirty="0" smtClean="0"/>
              <a:t>如</a:t>
            </a:r>
            <a:r>
              <a:rPr lang="en-US" altLang="zh-TW" dirty="0" smtClean="0"/>
              <a:t>(4.7)</a:t>
            </a:r>
            <a:r>
              <a:rPr lang="zh-TW" altLang="en-US" dirty="0" smtClean="0"/>
              <a:t>式</a:t>
            </a:r>
            <a:r>
              <a:rPr lang="zh-TW" altLang="en-US" dirty="0"/>
              <a:t>的複迴歸式開始的。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 smtClean="0"/>
              <a:t>                               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                                              </a:t>
            </a:r>
            <a:r>
              <a:rPr lang="en-US" altLang="zh-TW" sz="2500" dirty="0" smtClean="0"/>
              <a:t>(4.7)</a:t>
            </a:r>
            <a:endParaRPr lang="zh-TW" altLang="en-US" sz="25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12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136568"/>
              </p:ext>
            </p:extLst>
          </p:nvPr>
        </p:nvGraphicFramePr>
        <p:xfrm>
          <a:off x="3707904" y="4149080"/>
          <a:ext cx="3973843" cy="600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3" name="Equation" r:id="rId3" imgW="1117600" imgH="228600" progId="">
                  <p:embed/>
                </p:oleObj>
              </mc:Choice>
              <mc:Fallback>
                <p:oleObj name="Equation" r:id="rId3" imgW="1117600" imgH="228600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4149080"/>
                        <a:ext cx="3973843" cy="6007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354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4.12.1</a:t>
            </a:r>
            <a:r>
              <a:rPr lang="zh-TW" altLang="en-US" dirty="0"/>
              <a:t>  名詞解釋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marL="361950" indent="-361950"/>
                <a:r>
                  <a:rPr lang="en-US" altLang="zh-TW" dirty="0">
                    <a:solidFill>
                      <a:schemeClr val="tx2"/>
                    </a:solidFill>
                  </a:rPr>
                  <a:t>3.</a:t>
                </a:r>
                <a:r>
                  <a:rPr lang="zh-TW" altLang="en-US" dirty="0">
                    <a:solidFill>
                      <a:schemeClr val="tx2"/>
                    </a:solidFill>
                  </a:rPr>
                  <a:t>零階</a:t>
                </a:r>
                <a:r>
                  <a:rPr lang="zh-TW" altLang="en-US" dirty="0" smtClean="0">
                    <a:solidFill>
                      <a:schemeClr val="tx2"/>
                    </a:solidFill>
                  </a:rPr>
                  <a:t>相關</a:t>
                </a:r>
                <a:endParaRPr lang="en-US" altLang="zh-TW" dirty="0" smtClean="0">
                  <a:solidFill>
                    <a:schemeClr val="tx2"/>
                  </a:solidFill>
                </a:endParaRPr>
              </a:p>
              <a:p>
                <a:pPr marL="361950" indent="-361950"/>
                <a:r>
                  <a:rPr lang="zh-TW" altLang="en-US" dirty="0">
                    <a:solidFill>
                      <a:schemeClr val="tx2"/>
                    </a:solidFill>
                  </a:rPr>
                  <a:t> </a:t>
                </a:r>
                <a:r>
                  <a:rPr lang="zh-TW" altLang="en-US" dirty="0" smtClean="0">
                    <a:solidFill>
                      <a:schemeClr val="tx2"/>
                    </a:solidFill>
                  </a:rPr>
                  <a:t>          </a:t>
                </a:r>
                <a:r>
                  <a:rPr lang="en-US" altLang="zh-TW" dirty="0" smtClean="0">
                    <a:solidFill>
                      <a:schemeClr val="tx2"/>
                    </a:solidFill>
                  </a:rPr>
                  <a:t>(zero-order correlation)</a:t>
                </a:r>
                <a:r>
                  <a:rPr lang="zh-TW" altLang="en-US" dirty="0" smtClean="0">
                    <a:solidFill>
                      <a:schemeClr val="tx2"/>
                    </a:solidFill>
                  </a:rPr>
                  <a:t>：</a:t>
                </a:r>
                <a:endParaRPr lang="en-US" altLang="zh-TW" dirty="0">
                  <a:solidFill>
                    <a:schemeClr val="tx2"/>
                  </a:solidFill>
                </a:endParaRPr>
              </a:p>
              <a:p>
                <a:pPr marL="323850"/>
                <a:endParaRPr lang="en-US" altLang="zh-TW" sz="1200" dirty="0" smtClean="0"/>
              </a:p>
              <a:p>
                <a:pPr marL="323850"/>
                <a:r>
                  <a:rPr lang="zh-TW" altLang="en-US" sz="2800" dirty="0" smtClean="0"/>
                  <a:t>對</a:t>
                </a:r>
                <a:r>
                  <a:rPr lang="zh-TW" altLang="en-US" sz="2800" dirty="0"/>
                  <a:t>二個變數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/>
                      </a:rPr>
                      <m:t>𝑥</m:t>
                    </m:r>
                    <m:r>
                      <a:rPr lang="zh-TW" altLang="en-US" sz="2800" i="1">
                        <a:latin typeface="Cambria Math"/>
                      </a:rPr>
                      <m:t>與</m:t>
                    </m:r>
                    <m:r>
                      <m:rPr>
                        <m:sty m:val="p"/>
                      </m:rPr>
                      <a:rPr lang="en-US" altLang="zh-TW" sz="2800" i="1">
                        <a:latin typeface="Cambria Math"/>
                      </a:rPr>
                      <m:t>y</m:t>
                    </m:r>
                  </m:oMath>
                </a14:m>
                <a:r>
                  <a:rPr lang="zh-TW" altLang="en-US" sz="2800" dirty="0"/>
                  <a:t>有影響的變數稱為控制變數，無控制變數的</a:t>
                </a:r>
                <a:r>
                  <a:rPr lang="zh-TW" altLang="en-US" sz="2800" dirty="0" smtClean="0"/>
                  <a:t>相關係數</a:t>
                </a:r>
                <a:r>
                  <a:rPr lang="zh-TW" altLang="en-US" sz="2800" dirty="0"/>
                  <a:t>稱為零階</a:t>
                </a:r>
                <a:r>
                  <a:rPr lang="zh-TW" altLang="en-US" sz="2800" dirty="0" smtClean="0"/>
                  <a:t>相關，</a:t>
                </a:r>
                <a:r>
                  <a:rPr lang="zh-TW" altLang="en-US" sz="2800" dirty="0"/>
                  <a:t>換言之，即為一般係數</a:t>
                </a:r>
                <a:r>
                  <a:rPr lang="zh-TW" altLang="en-US" sz="2800" dirty="0" smtClean="0"/>
                  <a:t>。</a:t>
                </a:r>
                <a:endParaRPr lang="en-US" altLang="zh-TW" sz="2800" dirty="0"/>
              </a:p>
              <a:p>
                <a:endParaRPr lang="zh-TW" altLang="en-US" sz="24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12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120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9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4.12.1</a:t>
            </a:r>
            <a:r>
              <a:rPr lang="zh-TW" altLang="en-US" dirty="0"/>
              <a:t>  名詞解釋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600200"/>
                <a:ext cx="6048672" cy="4525963"/>
              </a:xfrm>
            </p:spPr>
            <p:txBody>
              <a:bodyPr anchor="ctr">
                <a:normAutofit/>
              </a:bodyPr>
              <a:lstStyle/>
              <a:p>
                <a:r>
                  <a:rPr lang="en-US" altLang="zh-TW" sz="3500" dirty="0">
                    <a:solidFill>
                      <a:schemeClr val="tx2"/>
                    </a:solidFill>
                  </a:rPr>
                  <a:t>4.</a:t>
                </a:r>
                <a:r>
                  <a:rPr lang="zh-TW" altLang="en-US" sz="3500" dirty="0">
                    <a:solidFill>
                      <a:schemeClr val="tx2"/>
                    </a:solidFill>
                  </a:rPr>
                  <a:t>多重共線性：</a:t>
                </a:r>
                <a:endParaRPr lang="en-US" altLang="zh-TW" sz="3500" dirty="0">
                  <a:solidFill>
                    <a:schemeClr val="tx2"/>
                  </a:solidFill>
                </a:endParaRPr>
              </a:p>
              <a:p>
                <a:pPr marL="361950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3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TW" sz="3000" i="1">
                            <a:latin typeface="Cambria Math"/>
                          </a:rPr>
                          <m:t>𝑌</m:t>
                        </m:r>
                      </m:e>
                    </m:acc>
                    <m:r>
                      <a:rPr lang="en-US" altLang="zh-TW" sz="30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zh-TW" sz="3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000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zh-TW" sz="30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TW" sz="30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altLang="zh-TW" sz="3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000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zh-TW" sz="3000" i="1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sz="3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000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TW" sz="30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TW" sz="30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altLang="zh-TW" sz="3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000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zh-TW" sz="3000" i="1"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TW" sz="3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000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TW" sz="30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TW" sz="3000" i="1">
                        <a:latin typeface="Cambria Math"/>
                      </a:rPr>
                      <m:t>+…</m:t>
                    </m:r>
                    <m:sSub>
                      <m:sSubPr>
                        <m:ctrlPr>
                          <a:rPr lang="en-US" altLang="zh-TW" sz="3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000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zh-TW" sz="3000" i="1">
                            <a:latin typeface="Cambria Math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sz="3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000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TW" sz="3000" i="1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TW" sz="3000" dirty="0"/>
                  <a:t>   </a:t>
                </a:r>
                <a:r>
                  <a:rPr lang="en-US" altLang="zh-TW" sz="3000" dirty="0" smtClean="0"/>
                  <a:t/>
                </a:r>
                <a:br>
                  <a:rPr lang="en-US" altLang="zh-TW" sz="3000" dirty="0" smtClean="0"/>
                </a:br>
                <a:r>
                  <a:rPr lang="en-US" altLang="zh-TW" sz="3000" dirty="0" smtClean="0"/>
                  <a:t>  </a:t>
                </a:r>
                <a:r>
                  <a:rPr lang="zh-TW" altLang="en-US" sz="3000" dirty="0" smtClean="0"/>
                  <a:t>                                            </a:t>
                </a:r>
                <a:r>
                  <a:rPr lang="en-US" altLang="zh-TW" sz="3000" dirty="0" smtClean="0"/>
                  <a:t>  </a:t>
                </a:r>
                <a:r>
                  <a:rPr lang="en-US" altLang="zh-TW" sz="2500" dirty="0" smtClean="0"/>
                  <a:t>(4.25)</a:t>
                </a:r>
                <a:endParaRPr lang="en-US" altLang="zh-TW" sz="2500" dirty="0"/>
              </a:p>
              <a:p>
                <a:pPr marL="361950">
                  <a:tabLst>
                    <a:tab pos="361950" algn="l"/>
                  </a:tabLst>
                </a:pPr>
                <a:r>
                  <a:rPr lang="zh-TW" altLang="en-US" sz="3000" dirty="0" smtClean="0"/>
                  <a:t>變數</a:t>
                </a:r>
                <a:r>
                  <a:rPr lang="zh-TW" altLang="en-US" sz="3000" dirty="0"/>
                  <a:t>間有線性關係時，稱為有共線性。有兩個以上線性關係時</a:t>
                </a:r>
                <a:r>
                  <a:rPr lang="zh-TW" altLang="en-US" sz="3000" dirty="0" smtClean="0"/>
                  <a:t>，稱為</a:t>
                </a:r>
                <a:r>
                  <a:rPr lang="zh-TW" altLang="en-US" sz="3000" dirty="0"/>
                  <a:t>多重共線性</a:t>
                </a:r>
                <a:r>
                  <a:rPr lang="zh-TW" altLang="en-US" sz="3000" dirty="0" smtClean="0"/>
                  <a:t>。</a:t>
                </a:r>
                <a:endParaRPr lang="en-US" altLang="zh-TW" sz="30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600200"/>
                <a:ext cx="6048672" cy="4525963"/>
              </a:xfrm>
              <a:blipFill rotWithShape="1">
                <a:blip r:embed="rId2"/>
                <a:stretch>
                  <a:fillRect l="-30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121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7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4.12.1</a:t>
            </a:r>
            <a:r>
              <a:rPr lang="zh-TW" altLang="en-US" dirty="0"/>
              <a:t>  名詞解釋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600200"/>
                <a:ext cx="6264696" cy="492514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altLang="zh-TW" sz="3500" dirty="0">
                    <a:solidFill>
                      <a:schemeClr val="tx2"/>
                    </a:solidFill>
                  </a:rPr>
                  <a:t>5.</a:t>
                </a:r>
                <a:r>
                  <a:rPr lang="zh-TW" altLang="en-US" sz="3500" dirty="0">
                    <a:solidFill>
                      <a:schemeClr val="tx2"/>
                    </a:solidFill>
                  </a:rPr>
                  <a:t>複相關</a:t>
                </a:r>
                <a:r>
                  <a:rPr lang="zh-TW" altLang="en-US" sz="3500" dirty="0" smtClean="0">
                    <a:solidFill>
                      <a:schemeClr val="tx2"/>
                    </a:solidFill>
                  </a:rPr>
                  <a:t>係數</a:t>
                </a:r>
                <a:r>
                  <a:rPr lang="en-US" altLang="zh-TW" sz="3500" dirty="0" smtClean="0">
                    <a:solidFill>
                      <a:schemeClr val="tx2"/>
                    </a:solidFill>
                  </a:rPr>
                  <a:t>(R)</a:t>
                </a:r>
                <a:r>
                  <a:rPr lang="zh-TW" altLang="en-US" sz="3500" dirty="0" smtClean="0">
                    <a:solidFill>
                      <a:schemeClr val="tx2"/>
                    </a:solidFill>
                  </a:rPr>
                  <a:t>：</a:t>
                </a:r>
                <a:endParaRPr lang="en-US" altLang="zh-TW" sz="3500" dirty="0">
                  <a:solidFill>
                    <a:schemeClr val="tx2"/>
                  </a:solidFill>
                </a:endParaRPr>
              </a:p>
              <a:p>
                <a:pPr marL="323850"/>
                <a:r>
                  <a:rPr lang="zh-TW" altLang="en-US" sz="3000" dirty="0" smtClean="0"/>
                  <a:t>依</a:t>
                </a:r>
                <a:r>
                  <a:rPr lang="zh-TW" altLang="en-US" sz="3000" dirty="0"/>
                  <a:t>變數</a:t>
                </a:r>
                <a14:m>
                  <m:oMath xmlns:m="http://schemas.openxmlformats.org/officeDocument/2006/math">
                    <m:r>
                      <a:rPr lang="en-US" altLang="zh-TW" sz="3000" i="1">
                        <a:latin typeface="Cambria Math"/>
                      </a:rPr>
                      <m:t>𝑌</m:t>
                    </m:r>
                    <m:r>
                      <a:rPr lang="zh-TW" altLang="en-US" sz="3000" i="1">
                        <a:latin typeface="Cambria Math"/>
                      </a:rPr>
                      <m:t>與所估計的依變數</m:t>
                    </m:r>
                    <m:acc>
                      <m:accPr>
                        <m:chr m:val="̂"/>
                        <m:ctrlPr>
                          <a:rPr lang="zh-TW" altLang="en-US" sz="3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TW" sz="3000" i="1">
                            <a:latin typeface="Cambria Math"/>
                          </a:rPr>
                          <m:t>𝑌</m:t>
                        </m:r>
                      </m:e>
                    </m:acc>
                  </m:oMath>
                </a14:m>
                <a:r>
                  <a:rPr lang="zh-TW" altLang="en-US" sz="3000" dirty="0"/>
                  <a:t>之間的相關係數。</a:t>
                </a:r>
                <a:endParaRPr lang="en-US" altLang="zh-TW" sz="3000" dirty="0"/>
              </a:p>
              <a:p>
                <a:endParaRPr lang="en-US" altLang="zh-TW" dirty="0"/>
              </a:p>
              <a:p>
                <a:r>
                  <a:rPr lang="en-US" altLang="zh-TW" sz="3500" dirty="0">
                    <a:solidFill>
                      <a:schemeClr val="tx2"/>
                    </a:solidFill>
                  </a:rPr>
                  <a:t>6.</a:t>
                </a:r>
                <a:r>
                  <a:rPr lang="zh-TW" altLang="en-US" sz="3500" dirty="0">
                    <a:solidFill>
                      <a:schemeClr val="tx2"/>
                    </a:solidFill>
                  </a:rPr>
                  <a:t>決定係數</a:t>
                </a:r>
                <a:r>
                  <a:rPr lang="en-US" altLang="zh-TW" sz="3500" dirty="0">
                    <a:solidFill>
                      <a:schemeClr val="tx2"/>
                    </a:solidFill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35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3500">
                            <a:solidFill>
                              <a:schemeClr val="tx2"/>
                            </a:solidFill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altLang="zh-TW" sz="3500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3500" dirty="0">
                    <a:solidFill>
                      <a:schemeClr val="tx2"/>
                    </a:solidFill>
                  </a:rPr>
                  <a:t>)</a:t>
                </a:r>
                <a:r>
                  <a:rPr lang="zh-TW" altLang="en-US" sz="3500" dirty="0">
                    <a:solidFill>
                      <a:schemeClr val="tx2"/>
                    </a:solidFill>
                  </a:rPr>
                  <a:t>：</a:t>
                </a:r>
                <a:endParaRPr lang="en-US" altLang="zh-TW" sz="3500" dirty="0">
                  <a:solidFill>
                    <a:schemeClr val="tx2"/>
                  </a:solidFill>
                </a:endParaRPr>
              </a:p>
              <a:p>
                <a:pPr marL="323850"/>
                <a:r>
                  <a:rPr lang="zh-TW" altLang="en-US" sz="3000" dirty="0"/>
                  <a:t>表示複迴歸的配適程度。</a:t>
                </a:r>
                <a:endParaRPr lang="en-US" altLang="zh-TW" sz="3000" dirty="0"/>
              </a:p>
              <a:p>
                <a:endParaRPr lang="en-US" altLang="zh-TW" dirty="0"/>
              </a:p>
              <a:p>
                <a:r>
                  <a:rPr lang="en-US" altLang="zh-TW" sz="3500" dirty="0">
                    <a:solidFill>
                      <a:schemeClr val="tx2"/>
                    </a:solidFill>
                  </a:rPr>
                  <a:t>7.</a:t>
                </a:r>
                <a:r>
                  <a:rPr lang="zh-TW" altLang="en-US" sz="3500" dirty="0">
                    <a:solidFill>
                      <a:schemeClr val="tx2"/>
                    </a:solidFill>
                  </a:rPr>
                  <a:t>修正決定係數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35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350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TW" sz="3500" i="1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350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𝑅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sz="350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zh-TW" altLang="en-US" sz="3500" dirty="0">
                    <a:solidFill>
                      <a:schemeClr val="tx2"/>
                    </a:solidFill>
                  </a:rPr>
                  <a:t>：</a:t>
                </a:r>
                <a:endParaRPr lang="en-US" altLang="zh-TW" sz="3500" dirty="0">
                  <a:solidFill>
                    <a:schemeClr val="tx2"/>
                  </a:solidFill>
                </a:endParaRPr>
              </a:p>
              <a:p>
                <a:pPr marL="323850"/>
                <a:r>
                  <a:rPr lang="zh-TW" altLang="en-US" sz="3000" dirty="0"/>
                  <a:t>修正決定係數受說明變數個數增加之影響。 </a:t>
                </a:r>
                <a:endParaRPr lang="en-US" altLang="zh-TW" sz="30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600200"/>
                <a:ext cx="6264696" cy="4925144"/>
              </a:xfrm>
              <a:blipFill rotWithShape="1">
                <a:blip r:embed="rId2"/>
                <a:stretch>
                  <a:fillRect l="-2529" t="-3594" r="-2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122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9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4.12.1</a:t>
            </a:r>
            <a:r>
              <a:rPr lang="zh-TW" altLang="en-US" dirty="0"/>
              <a:t>  名詞解釋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600200"/>
                <a:ext cx="6048672" cy="4525963"/>
              </a:xfrm>
            </p:spPr>
            <p:txBody>
              <a:bodyPr anchor="ctr">
                <a:normAutofit fontScale="70000" lnSpcReduction="20000"/>
              </a:bodyPr>
              <a:lstStyle/>
              <a:p>
                <a:r>
                  <a:rPr lang="en-US" altLang="zh-TW" sz="4600" dirty="0">
                    <a:solidFill>
                      <a:schemeClr val="tx2"/>
                    </a:solidFill>
                  </a:rPr>
                  <a:t>8.Cook’s</a:t>
                </a:r>
                <a:r>
                  <a:rPr lang="zh-TW" altLang="en-US" sz="4600" dirty="0">
                    <a:solidFill>
                      <a:schemeClr val="tx2"/>
                    </a:solidFill>
                  </a:rPr>
                  <a:t>距離</a:t>
                </a:r>
                <a:r>
                  <a:rPr lang="zh-TW" altLang="en-US" sz="4600" dirty="0" smtClean="0">
                    <a:solidFill>
                      <a:schemeClr val="tx2"/>
                    </a:solidFill>
                  </a:rPr>
                  <a:t>：</a:t>
                </a:r>
                <a:endParaRPr lang="en-US" altLang="zh-TW" sz="4600" dirty="0" smtClean="0">
                  <a:solidFill>
                    <a:schemeClr val="tx2"/>
                  </a:solidFill>
                </a:endParaRPr>
              </a:p>
              <a:p>
                <a:endParaRPr lang="en-US" altLang="zh-TW" sz="1700" dirty="0">
                  <a:solidFill>
                    <a:schemeClr val="tx2"/>
                  </a:solidFill>
                </a:endParaRPr>
              </a:p>
              <a:p>
                <a:pPr marL="323850" algn="just">
                  <a:lnSpc>
                    <a:spcPct val="120000"/>
                  </a:lnSpc>
                </a:pPr>
                <a:r>
                  <a:rPr lang="zh-TW" altLang="en-US" sz="4000" dirty="0" smtClean="0"/>
                  <a:t>數據</a:t>
                </a:r>
                <a:r>
                  <a:rPr lang="zh-TW" altLang="en-US" sz="4000" dirty="0"/>
                  <a:t>設為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TW" sz="40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4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400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4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40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4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400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40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4000" i="1">
                            <a:latin typeface="Cambria Math"/>
                            <a:ea typeface="Cambria Math"/>
                          </a:rPr>
                          <m:t>⋯,</m:t>
                        </m:r>
                        <m:sSub>
                          <m:sSubPr>
                            <m:ctrlPr>
                              <a:rPr lang="en-US" altLang="zh-TW" sz="40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TW" sz="40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4000" i="1"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sub>
                        </m:sSub>
                      </m:e>
                    </m:d>
                    <m:r>
                      <a:rPr lang="zh-TW" altLang="en-US" sz="4000" i="1">
                        <a:latin typeface="Cambria Math"/>
                      </a:rPr>
                      <m:t>，除去第</m:t>
                    </m:r>
                    <m:r>
                      <a:rPr lang="en-US" altLang="zh-TW" sz="4000" i="1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4000" dirty="0"/>
                  <a:t>個數據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4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40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sz="40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sz="4000" dirty="0"/>
                  <a:t>後進行迴歸分析時</a:t>
                </a:r>
                <a:r>
                  <a:rPr lang="zh-TW" altLang="en-US" sz="4000" dirty="0" smtClean="0"/>
                  <a:t>，要</a:t>
                </a:r>
                <a:r>
                  <a:rPr lang="zh-TW" altLang="en-US" sz="4000" dirty="0"/>
                  <a:t>評估對其結果產生何種的影響即稱為影響解析。因此影響</a:t>
                </a:r>
                <a:r>
                  <a:rPr lang="zh-TW" altLang="en-US" sz="4000" dirty="0" smtClean="0"/>
                  <a:t>解析</a:t>
                </a:r>
                <a:r>
                  <a:rPr lang="zh-TW" altLang="en-US" sz="4000" dirty="0"/>
                  <a:t>可思考成尋找偏離值的方法</a:t>
                </a:r>
                <a:r>
                  <a:rPr lang="zh-TW" altLang="en-US" sz="4000" dirty="0" smtClean="0"/>
                  <a:t>。</a:t>
                </a:r>
                <a:endParaRPr lang="en-US" altLang="zh-TW" sz="4000" dirty="0" smtClean="0"/>
              </a:p>
              <a:p>
                <a:pPr marL="323850" algn="just">
                  <a:lnSpc>
                    <a:spcPct val="120000"/>
                  </a:lnSpc>
                </a:pPr>
                <a:r>
                  <a:rPr lang="zh-TW" altLang="en-US" sz="4000" dirty="0" smtClean="0"/>
                  <a:t>此時</a:t>
                </a:r>
                <a:r>
                  <a:rPr lang="zh-TW" altLang="en-US" sz="4000" dirty="0"/>
                  <a:t>所用的是</a:t>
                </a:r>
                <a:r>
                  <a:rPr lang="en-US" altLang="zh-TW" sz="4000" dirty="0"/>
                  <a:t>Cook’s</a:t>
                </a:r>
                <a:r>
                  <a:rPr lang="zh-TW" altLang="en-US" sz="4000" dirty="0"/>
                  <a:t>距離。</a:t>
                </a:r>
                <a:endParaRPr lang="en-US" altLang="zh-TW" sz="4000" dirty="0"/>
              </a:p>
              <a:p>
                <a:pPr marL="323850">
                  <a:lnSpc>
                    <a:spcPct val="120000"/>
                  </a:lnSpc>
                </a:pPr>
                <a:r>
                  <a:rPr lang="zh-TW" altLang="en-US" sz="4000" dirty="0" smtClean="0"/>
                  <a:t>當</a:t>
                </a:r>
                <a:r>
                  <a:rPr lang="zh-TW" altLang="en-US" sz="4000" dirty="0"/>
                  <a:t>此值甚大時，有可能是異常值</a:t>
                </a:r>
                <a:r>
                  <a:rPr lang="zh-TW" altLang="en-US" sz="4000" dirty="0" smtClean="0"/>
                  <a:t>。</a:t>
                </a:r>
                <a:endParaRPr lang="en-US" altLang="zh-TW" sz="40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600200"/>
                <a:ext cx="6048672" cy="4525963"/>
              </a:xfrm>
              <a:blipFill rotWithShape="1">
                <a:blip r:embed="rId2"/>
                <a:stretch>
                  <a:fillRect l="-2621" r="-20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123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4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4.12.1</a:t>
            </a:r>
            <a:r>
              <a:rPr lang="zh-TW" altLang="en-US" dirty="0"/>
              <a:t>  名詞解釋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600200"/>
                <a:ext cx="6264696" cy="4853136"/>
              </a:xfrm>
            </p:spPr>
            <p:txBody>
              <a:bodyPr>
                <a:normAutofit fontScale="55000" lnSpcReduction="20000"/>
              </a:bodyPr>
              <a:lstStyle/>
              <a:p>
                <a:pPr marL="266700" indent="-266700">
                  <a:lnSpc>
                    <a:spcPct val="140000"/>
                  </a:lnSpc>
                  <a:spcBef>
                    <a:spcPts val="1200"/>
                  </a:spcBef>
                </a:pPr>
                <a:r>
                  <a:rPr lang="en-US" altLang="zh-TW" sz="5800" dirty="0">
                    <a:solidFill>
                      <a:schemeClr val="tx2"/>
                    </a:solidFill>
                  </a:rPr>
                  <a:t>9.</a:t>
                </a:r>
                <a:r>
                  <a:rPr lang="zh-TW" altLang="en-US" sz="5800" dirty="0">
                    <a:solidFill>
                      <a:schemeClr val="tx2"/>
                    </a:solidFill>
                  </a:rPr>
                  <a:t>共變異數比</a:t>
                </a:r>
                <a:r>
                  <a:rPr lang="zh-TW" altLang="en-US" sz="5800" dirty="0" smtClean="0">
                    <a:solidFill>
                      <a:schemeClr val="tx2"/>
                    </a:solidFill>
                  </a:rPr>
                  <a:t>等於：</a:t>
                </a:r>
                <a:endParaRPr lang="en-US" altLang="zh-TW" sz="5800" dirty="0" smtClean="0">
                  <a:solidFill>
                    <a:schemeClr val="tx2"/>
                  </a:solidFill>
                </a:endParaRPr>
              </a:p>
              <a:p>
                <a:pPr marL="361950">
                  <a:lnSpc>
                    <a:spcPct val="14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45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zh-TW" altLang="en-US" sz="4500" i="0">
                              <a:latin typeface="Cambria Math"/>
                            </a:rPr>
                            <m:t>除去某數據時的變異共變異距陣的行列式</m:t>
                          </m:r>
                        </m:num>
                        <m:den>
                          <m:r>
                            <a:rPr lang="zh-TW" altLang="en-US" sz="4500" i="0">
                              <a:latin typeface="Cambria Math"/>
                            </a:rPr>
                            <m:t>包含所有數據的變異共變異距陣的行列式</m:t>
                          </m:r>
                        </m:den>
                      </m:f>
                    </m:oMath>
                  </m:oMathPara>
                </a14:m>
                <a:endParaRPr lang="en-US" altLang="zh-TW" sz="5100" dirty="0" smtClean="0"/>
              </a:p>
              <a:p>
                <a:pPr marL="361950">
                  <a:lnSpc>
                    <a:spcPct val="140000"/>
                  </a:lnSpc>
                  <a:spcBef>
                    <a:spcPts val="1200"/>
                  </a:spcBef>
                </a:pPr>
                <a:endParaRPr lang="en-US" altLang="zh-TW" sz="5100" dirty="0"/>
              </a:p>
              <a:p>
                <a:pPr marL="361950">
                  <a:lnSpc>
                    <a:spcPct val="140000"/>
                  </a:lnSpc>
                  <a:spcBef>
                    <a:spcPts val="1200"/>
                  </a:spcBef>
                </a:pPr>
                <a:r>
                  <a:rPr lang="zh-TW" altLang="en-US" sz="5100" dirty="0" smtClean="0"/>
                  <a:t>如</a:t>
                </a:r>
                <a:r>
                  <a:rPr lang="zh-TW" altLang="en-US" sz="5100" dirty="0"/>
                  <a:t>共變異數比接近</a:t>
                </a:r>
                <a:r>
                  <a:rPr lang="en-US" altLang="zh-TW" sz="5100" dirty="0"/>
                  <a:t>1</a:t>
                </a:r>
                <a:r>
                  <a:rPr lang="zh-TW" altLang="en-US" sz="5100" dirty="0"/>
                  <a:t>時，所除去的數據對變異共變異距陣無影響。</a:t>
                </a:r>
                <a:endParaRPr lang="en-US" altLang="zh-TW" sz="5100" dirty="0"/>
              </a:p>
              <a:p>
                <a:endParaRPr lang="en-US" altLang="zh-TW" sz="41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600200"/>
                <a:ext cx="6264696" cy="4853136"/>
              </a:xfrm>
              <a:blipFill rotWithShape="1">
                <a:blip r:embed="rId2"/>
                <a:stretch>
                  <a:fillRect l="-2529" t="-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124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6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4.12.1</a:t>
            </a:r>
            <a:r>
              <a:rPr lang="zh-TW" altLang="en-US" dirty="0"/>
              <a:t>  名詞解釋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2392288"/>
            <a:ext cx="6264696" cy="2116832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tx2"/>
                </a:solidFill>
              </a:rPr>
              <a:t>10</a:t>
            </a:r>
            <a:r>
              <a:rPr lang="en-US" altLang="zh-TW" dirty="0">
                <a:solidFill>
                  <a:schemeClr val="tx2"/>
                </a:solidFill>
              </a:rPr>
              <a:t>.</a:t>
            </a:r>
            <a:r>
              <a:rPr lang="zh-TW" altLang="en-US" dirty="0">
                <a:solidFill>
                  <a:schemeClr val="tx2"/>
                </a:solidFill>
              </a:rPr>
              <a:t>影響量</a:t>
            </a:r>
            <a:r>
              <a:rPr lang="zh-TW" altLang="en-US" dirty="0" smtClean="0">
                <a:solidFill>
                  <a:schemeClr val="tx2"/>
                </a:solidFill>
              </a:rPr>
              <a:t>數</a:t>
            </a:r>
            <a:r>
              <a:rPr lang="en-US" altLang="zh-TW" dirty="0" smtClean="0">
                <a:solidFill>
                  <a:schemeClr val="tx2"/>
                </a:solidFill>
              </a:rPr>
              <a:t>(leverage)</a:t>
            </a:r>
            <a:r>
              <a:rPr lang="zh-TW" altLang="en-US" dirty="0" smtClean="0">
                <a:solidFill>
                  <a:schemeClr val="tx2"/>
                </a:solidFill>
              </a:rPr>
              <a:t>：</a:t>
            </a:r>
            <a:endParaRPr lang="en-US" altLang="zh-TW" dirty="0" smtClean="0">
              <a:solidFill>
                <a:schemeClr val="tx2"/>
              </a:solidFill>
            </a:endParaRPr>
          </a:p>
          <a:p>
            <a:endParaRPr lang="en-US" altLang="zh-TW" sz="1800" dirty="0">
              <a:solidFill>
                <a:schemeClr val="tx2"/>
              </a:solidFill>
            </a:endParaRPr>
          </a:p>
          <a:p>
            <a:pPr marL="533400"/>
            <a:r>
              <a:rPr lang="zh-TW" altLang="en-US" sz="2800" dirty="0" smtClean="0"/>
              <a:t>是</a:t>
            </a:r>
            <a:r>
              <a:rPr lang="zh-TW" altLang="en-US" sz="2800" dirty="0"/>
              <a:t>指某數據對預測的影響大小，對此值甚大其有可能是異常值。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125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6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4.13</a:t>
            </a:r>
            <a:r>
              <a:rPr lang="zh-TW" altLang="en-US" dirty="0"/>
              <a:t>  逐步迴歸法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843808" y="1600200"/>
                <a:ext cx="6120680" cy="4525963"/>
              </a:xfrm>
            </p:spPr>
            <p:txBody>
              <a:bodyPr anchor="ctr">
                <a:noAutofit/>
              </a:bodyPr>
              <a:lstStyle/>
              <a:p>
                <a:pPr indent="800100" algn="just"/>
                <a:r>
                  <a:rPr lang="zh-TW" altLang="en-US" dirty="0" smtClean="0"/>
                  <a:t>某心臟科醫師研究心臟手術後病患的存活時間</a:t>
                </a:r>
                <a:r>
                  <a:rPr lang="en-US" altLang="zh-TW" dirty="0" smtClean="0"/>
                  <a:t>Y(</a:t>
                </a:r>
                <a:r>
                  <a:rPr lang="zh-TW" altLang="en-US" dirty="0" smtClean="0"/>
                  <a:t>天</a:t>
                </a:r>
                <a:r>
                  <a:rPr lang="en-US" altLang="zh-TW" dirty="0" smtClean="0"/>
                  <a:t>)</a:t>
                </a:r>
                <a:r>
                  <a:rPr lang="zh-TW" altLang="en-US" dirty="0" smtClean="0"/>
                  <a:t>與</a:t>
                </a:r>
                <a:r>
                  <a:rPr lang="zh-TW" altLang="en-US" dirty="0"/>
                  <a:t>病人手術前的身體狀況如血塊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zh-TW" altLang="en-US" dirty="0"/>
                          <m:t>分數</m:t>
                        </m:r>
                        <m:r>
                          <m:rPr>
                            <m:nor/>
                          </m:rPr>
                          <a:rPr lang="en-US" altLang="zh-TW" dirty="0"/>
                          <m:t> </m:t>
                        </m:r>
                        <m:r>
                          <a:rPr lang="en-US" altLang="zh-TW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、體能指標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、</m:t>
                    </m:r>
                  </m:oMath>
                </a14:m>
                <a:r>
                  <a:rPr lang="zh-TW" altLang="en-US" dirty="0"/>
                  <a:t>肝功能分數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、</m:t>
                    </m:r>
                  </m:oMath>
                </a14:m>
                <a:r>
                  <a:rPr lang="zh-TW" altLang="en-US" dirty="0"/>
                  <a:t>酵素檢定分數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zh-TW" altLang="en-US" dirty="0"/>
                  <a:t>與體重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5</m:t>
                        </m:r>
                      </m:sub>
                    </m:sSub>
                  </m:oMath>
                </a14:m>
                <a:r>
                  <a:rPr lang="zh-TW" altLang="en-US" dirty="0"/>
                  <a:t>的關係，收集</a:t>
                </a:r>
                <a:r>
                  <a:rPr lang="en-US" altLang="zh-TW" dirty="0"/>
                  <a:t>50</a:t>
                </a:r>
                <a:r>
                  <a:rPr lang="zh-TW" altLang="en-US" dirty="0"/>
                  <a:t>位開刀病人資料如表</a:t>
                </a:r>
                <a:r>
                  <a:rPr lang="en-US" altLang="zh-TW" dirty="0"/>
                  <a:t>4-50</a:t>
                </a:r>
                <a:r>
                  <a:rPr lang="zh-TW" altLang="en-US" dirty="0"/>
                  <a:t>所示</a:t>
                </a:r>
                <a:r>
                  <a:rPr lang="zh-TW" altLang="en-US" dirty="0" smtClean="0"/>
                  <a:t>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3808" y="1600200"/>
                <a:ext cx="6120680" cy="4525963"/>
              </a:xfrm>
              <a:blipFill rotWithShape="1">
                <a:blip r:embed="rId2"/>
                <a:stretch>
                  <a:fillRect l="-2590" r="-24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126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3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4.13</a:t>
            </a:r>
            <a:r>
              <a:rPr lang="zh-TW" altLang="en-US" dirty="0"/>
              <a:t>  逐步迴歸法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127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1202" name="Picture 2" descr="C:\Users\Hsuan\Google 雲端硬碟\新頁圖書\5103簡報圖表轉檔ok\5103--表\表4-50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624" y="1231254"/>
            <a:ext cx="6798376" cy="515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131840" y="2917393"/>
            <a:ext cx="5616624" cy="163121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000" dirty="0" smtClean="0"/>
              <a:t>這張是放表</a:t>
            </a:r>
            <a:r>
              <a:rPr lang="en-US" altLang="zh-TW" sz="5000" dirty="0" smtClean="0"/>
              <a:t>4-50</a:t>
            </a:r>
            <a:r>
              <a:rPr lang="zh-TW" altLang="en-US" sz="5000" dirty="0" smtClean="0"/>
              <a:t>喔</a:t>
            </a:r>
            <a:r>
              <a:rPr lang="en-US" altLang="zh-TW" sz="5000" dirty="0" smtClean="0"/>
              <a:t>! </a:t>
            </a:r>
          </a:p>
          <a:p>
            <a:r>
              <a:rPr lang="zh-TW" altLang="en-US" sz="5000" dirty="0" smtClean="0"/>
              <a:t>內容弄錯了</a:t>
            </a:r>
            <a:r>
              <a:rPr lang="en-US" altLang="zh-TW" sz="5000" dirty="0" smtClean="0"/>
              <a:t>!</a:t>
            </a:r>
            <a:endParaRPr lang="zh-TW" altLang="en-US" sz="5000" dirty="0"/>
          </a:p>
        </p:txBody>
      </p:sp>
    </p:spTree>
    <p:extLst>
      <p:ext uri="{BB962C8B-B14F-4D97-AF65-F5344CB8AC3E}">
        <p14:creationId xmlns:p14="http://schemas.microsoft.com/office/powerpoint/2010/main" val="37047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4.13</a:t>
            </a:r>
            <a:r>
              <a:rPr lang="zh-TW" altLang="en-US" dirty="0"/>
              <a:t>  逐步迴歸法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340768"/>
            <a:ext cx="6264696" cy="4525963"/>
          </a:xfrm>
        </p:spPr>
        <p:txBody>
          <a:bodyPr/>
          <a:lstStyle/>
          <a:p>
            <a:r>
              <a:rPr lang="en-US" altLang="zh-TW" dirty="0">
                <a:solidFill>
                  <a:schemeClr val="accent2"/>
                </a:solidFill>
              </a:rPr>
              <a:t>【</a:t>
            </a:r>
            <a:r>
              <a:rPr lang="zh-TW" altLang="en-US" dirty="0">
                <a:solidFill>
                  <a:schemeClr val="accent2"/>
                </a:solidFill>
              </a:rPr>
              <a:t>數據輸入的類型</a:t>
            </a:r>
            <a:r>
              <a:rPr lang="en-US" altLang="zh-TW" dirty="0">
                <a:solidFill>
                  <a:schemeClr val="accent2"/>
                </a:solidFill>
              </a:rPr>
              <a:t>】</a:t>
            </a:r>
            <a:endParaRPr lang="zh-TW" altLang="en-US" dirty="0">
              <a:solidFill>
                <a:schemeClr val="accent2"/>
              </a:solidFill>
            </a:endParaRPr>
          </a:p>
          <a:p>
            <a:pPr marL="171450"/>
            <a:r>
              <a:rPr lang="zh-TW" altLang="en-US" sz="2800" dirty="0"/>
              <a:t>表</a:t>
            </a:r>
            <a:r>
              <a:rPr lang="en-US" altLang="zh-TW" sz="2800" dirty="0"/>
              <a:t>4-50</a:t>
            </a:r>
            <a:r>
              <a:rPr lang="zh-TW" altLang="en-US" sz="2800" dirty="0"/>
              <a:t>數據如圖</a:t>
            </a:r>
            <a:r>
              <a:rPr lang="en-US" altLang="zh-TW" sz="2800" dirty="0"/>
              <a:t>4-29</a:t>
            </a:r>
            <a:r>
              <a:rPr lang="zh-TW" altLang="en-US" sz="2800" dirty="0" smtClean="0"/>
              <a:t>輸入。</a:t>
            </a:r>
            <a:endParaRPr lang="en-US" altLang="zh-TW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128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2226" name="Picture 2" descr="C:\Users\Hsuan\Google 雲端硬碟\新頁圖書\5103簡報圖表轉檔ok\5103--圖\4-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20888"/>
            <a:ext cx="5100438" cy="447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64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4.13</a:t>
            </a:r>
            <a:r>
              <a:rPr lang="zh-TW" altLang="en-US" dirty="0"/>
              <a:t>  逐步迴歸法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55776" y="2324724"/>
            <a:ext cx="5904656" cy="398459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zh-TW" altLang="en-US" sz="3000" b="1" dirty="0" smtClean="0"/>
              <a:t>步驟</a:t>
            </a:r>
            <a:r>
              <a:rPr lang="en-US" altLang="zh-TW" sz="3000" b="1" dirty="0" smtClean="0"/>
              <a:t>1</a:t>
            </a:r>
          </a:p>
          <a:p>
            <a:pPr>
              <a:spcBef>
                <a:spcPts val="0"/>
              </a:spcBef>
            </a:pPr>
            <a:endParaRPr lang="en-US" altLang="zh-TW" sz="1800" b="1" dirty="0"/>
          </a:p>
          <a:p>
            <a:pPr>
              <a:spcBef>
                <a:spcPts val="0"/>
              </a:spcBef>
            </a:pPr>
            <a:r>
              <a:rPr lang="zh-TW" altLang="en-US" sz="2800" dirty="0"/>
              <a:t>從</a:t>
            </a:r>
            <a:r>
              <a:rPr lang="zh-TW" altLang="en-US" sz="2800" b="1" u="sng" dirty="0"/>
              <a:t>分析</a:t>
            </a:r>
            <a:r>
              <a:rPr lang="zh-TW" altLang="en-US" sz="2800" dirty="0"/>
              <a:t>清單中的</a:t>
            </a:r>
            <a:r>
              <a:rPr lang="zh-TW" altLang="en-US" sz="2800" b="1" u="sng" dirty="0"/>
              <a:t>迴歸</a:t>
            </a:r>
            <a:r>
              <a:rPr lang="zh-TW" altLang="en-US" sz="2800" b="1" u="sng" dirty="0" smtClean="0"/>
              <a:t>方法</a:t>
            </a:r>
            <a:r>
              <a:rPr lang="zh-TW" altLang="en-US" sz="2800" dirty="0" smtClean="0"/>
              <a:t>選擇</a:t>
            </a:r>
            <a:r>
              <a:rPr lang="zh-TW" altLang="en-US" sz="2800" b="1" u="sng" dirty="0"/>
              <a:t>線性</a:t>
            </a:r>
            <a:r>
              <a:rPr lang="zh-TW" altLang="en-US" sz="2800" b="1" dirty="0" smtClean="0"/>
              <a:t>。</a:t>
            </a:r>
            <a:endParaRPr lang="en-US" altLang="zh-TW" sz="2800" b="1" dirty="0" smtClean="0"/>
          </a:p>
          <a:p>
            <a:pPr>
              <a:spcBef>
                <a:spcPts val="0"/>
              </a:spcBef>
            </a:pPr>
            <a:r>
              <a:rPr lang="en-US" altLang="zh-TW" sz="2800" dirty="0" smtClean="0"/>
              <a:t>(</a:t>
            </a:r>
            <a:r>
              <a:rPr lang="zh-TW" altLang="en-US" sz="2800" dirty="0" smtClean="0"/>
              <a:t>如下圖</a:t>
            </a:r>
            <a:r>
              <a:rPr lang="en-US" altLang="zh-TW" sz="2800" dirty="0" smtClean="0"/>
              <a:t>)</a:t>
            </a:r>
            <a:endParaRPr lang="en-US" altLang="zh-TW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129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555776" y="1556792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rgbClr val="C0504D"/>
                </a:solidFill>
                <a:latin typeface="微軟正黑體" pitchFamily="34" charset="-120"/>
                <a:ea typeface="微軟正黑體" pitchFamily="34" charset="-120"/>
              </a:rPr>
              <a:t>【</a:t>
            </a:r>
            <a:r>
              <a:rPr lang="zh-TW" altLang="en-US" sz="3200" dirty="0">
                <a:solidFill>
                  <a:srgbClr val="C0504D"/>
                </a:solidFill>
                <a:latin typeface="微軟正黑體" pitchFamily="34" charset="-120"/>
                <a:ea typeface="微軟正黑體" pitchFamily="34" charset="-120"/>
              </a:rPr>
              <a:t>統計處理的步驟</a:t>
            </a:r>
            <a:r>
              <a:rPr lang="en-US" altLang="zh-TW" sz="3200" dirty="0" smtClean="0">
                <a:solidFill>
                  <a:srgbClr val="C0504D"/>
                </a:solidFill>
                <a:latin typeface="微軟正黑體" pitchFamily="34" charset="-120"/>
                <a:ea typeface="微軟正黑體" pitchFamily="34" charset="-120"/>
              </a:rPr>
              <a:t>】</a:t>
            </a:r>
            <a:endParaRPr lang="zh-TW" altLang="en-US" sz="3200" dirty="0">
              <a:solidFill>
                <a:srgbClr val="C0504D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473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4.3.1 </a:t>
            </a:r>
            <a:r>
              <a:rPr lang="zh-TW" altLang="en-US" dirty="0"/>
              <a:t>複迴歸式的求</a:t>
            </a:r>
            <a:r>
              <a:rPr lang="zh-TW" altLang="en-US" dirty="0" smtClean="0"/>
              <a:t>法</a:t>
            </a:r>
            <a:r>
              <a:rPr lang="en-US" altLang="zh-TW" dirty="0" smtClean="0"/>
              <a:t>(1)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800100">
              <a:buNone/>
            </a:pPr>
            <a:r>
              <a:rPr lang="zh-TW" altLang="en-US" dirty="0"/>
              <a:t>求複迴歸式時，要注意</a:t>
            </a:r>
            <a:r>
              <a:rPr lang="zh-TW" altLang="en-US" dirty="0" smtClean="0"/>
              <a:t>如</a:t>
            </a:r>
            <a:r>
              <a:rPr lang="en-US" altLang="zh-TW" dirty="0" smtClean="0"/>
              <a:t>(4.8)</a:t>
            </a:r>
            <a:r>
              <a:rPr lang="zh-TW" altLang="en-US" dirty="0" smtClean="0"/>
              <a:t>式</a:t>
            </a:r>
            <a:r>
              <a:rPr lang="zh-TW" altLang="en-US" dirty="0"/>
              <a:t>各數據的殘差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800100">
              <a:buNone/>
            </a:pPr>
            <a:endParaRPr lang="en-US" altLang="zh-TW" dirty="0"/>
          </a:p>
          <a:p>
            <a:pPr marL="0" indent="0" algn="ctr">
              <a:buNone/>
            </a:pPr>
            <a:r>
              <a:rPr lang="zh-TW" altLang="en-US" dirty="0" smtClean="0"/>
              <a:t>殘</a:t>
            </a:r>
            <a:r>
              <a:rPr lang="zh-TW" altLang="en-US" dirty="0"/>
              <a:t>差</a:t>
            </a:r>
            <a:r>
              <a:rPr lang="en-US" altLang="zh-TW" dirty="0"/>
              <a:t>=</a:t>
            </a:r>
            <a:r>
              <a:rPr lang="zh-TW" altLang="en-US" dirty="0"/>
              <a:t>實測</a:t>
            </a:r>
            <a:r>
              <a:rPr lang="zh-TW" altLang="en-US" dirty="0" smtClean="0"/>
              <a:t>值</a:t>
            </a:r>
            <a:r>
              <a:rPr lang="en-US" altLang="zh-TW" dirty="0"/>
              <a:t>-</a:t>
            </a:r>
            <a:r>
              <a:rPr lang="zh-TW" altLang="en-US" dirty="0" smtClean="0"/>
              <a:t>預測</a:t>
            </a:r>
            <a:r>
              <a:rPr lang="zh-TW" altLang="en-US" dirty="0"/>
              <a:t>值  </a:t>
            </a:r>
            <a:r>
              <a:rPr lang="zh-TW" altLang="en-US" dirty="0" smtClean="0"/>
              <a:t>       </a:t>
            </a:r>
            <a:r>
              <a:rPr lang="en-US" altLang="zh-TW" sz="2500" dirty="0" smtClean="0"/>
              <a:t>(4.8)</a:t>
            </a:r>
            <a:endParaRPr lang="en-US" altLang="zh-TW" sz="25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72000" y="5229200"/>
            <a:ext cx="2125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註</a:t>
            </a:r>
            <a:r>
              <a:rPr lang="en-US" altLang="zh-TW" sz="20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0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殘差即為偏差</a:t>
            </a:r>
            <a:r>
              <a:rPr lang="zh-TW" altLang="en-US" sz="2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！</a:t>
            </a:r>
            <a:endParaRPr lang="zh-TW" altLang="en-US" sz="2000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249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4.13</a:t>
            </a:r>
            <a:r>
              <a:rPr lang="zh-TW" altLang="en-US" dirty="0"/>
              <a:t>  逐步迴歸法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130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3250" name="Picture 2" descr="C:\Users\Hsuan\Google 雲端硬碟\新頁圖書\5103簡報圖表轉檔ok\5103--圖\4-3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88209"/>
            <a:ext cx="6120680" cy="54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2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4.13</a:t>
            </a:r>
            <a:r>
              <a:rPr lang="zh-TW" altLang="en-US" dirty="0"/>
              <a:t>  逐步迴歸法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55776" y="2324724"/>
            <a:ext cx="6192688" cy="398459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zh-TW" altLang="en-US" sz="3000" b="1" dirty="0"/>
              <a:t>步驟</a:t>
            </a:r>
            <a:r>
              <a:rPr lang="en-US" altLang="zh-TW" sz="3000" b="1" dirty="0" smtClean="0"/>
              <a:t>2</a:t>
            </a:r>
          </a:p>
          <a:p>
            <a:pPr>
              <a:spcBef>
                <a:spcPts val="0"/>
              </a:spcBef>
            </a:pPr>
            <a:endParaRPr lang="en-US" altLang="zh-TW" sz="1800" b="1" dirty="0"/>
          </a:p>
          <a:p>
            <a:pPr algn="just">
              <a:spcBef>
                <a:spcPts val="0"/>
              </a:spcBef>
            </a:pPr>
            <a:r>
              <a:rPr lang="zh-TW" altLang="en-US" sz="2800" dirty="0"/>
              <a:t>在</a:t>
            </a:r>
            <a:r>
              <a:rPr lang="zh-TW" altLang="en-US" sz="2800" b="1" u="sng" dirty="0"/>
              <a:t>依變數</a:t>
            </a:r>
            <a:r>
              <a:rPr lang="zh-TW" altLang="en-US" sz="2800" dirty="0"/>
              <a:t>方框中</a:t>
            </a:r>
            <a:r>
              <a:rPr lang="zh-TW" altLang="en-US" sz="2800" dirty="0" smtClean="0"/>
              <a:t>輸入想</a:t>
            </a:r>
            <a:r>
              <a:rPr lang="zh-TW" altLang="en-US" sz="2800" dirty="0"/>
              <a:t>預測的手術後存活</a:t>
            </a:r>
            <a:r>
              <a:rPr lang="zh-TW" altLang="en-US" sz="2800" dirty="0" smtClean="0"/>
              <a:t>時間</a:t>
            </a:r>
            <a:r>
              <a:rPr lang="zh-TW" altLang="en-US" sz="2800" dirty="0"/>
              <a:t>，在</a:t>
            </a:r>
            <a:r>
              <a:rPr lang="zh-TW" altLang="en-US" sz="2800" b="1" u="sng" dirty="0"/>
              <a:t>自變數</a:t>
            </a:r>
            <a:r>
              <a:rPr lang="zh-TW" altLang="en-US" sz="2800" dirty="0"/>
              <a:t>方框中</a:t>
            </a:r>
            <a:r>
              <a:rPr lang="zh-TW" altLang="en-US" sz="2800" dirty="0" smtClean="0"/>
              <a:t>全部</a:t>
            </a:r>
            <a:r>
              <a:rPr lang="zh-TW" altLang="en-US" sz="2800" dirty="0"/>
              <a:t>輸入成為自變數的備</a:t>
            </a:r>
            <a:r>
              <a:rPr lang="zh-TW" altLang="en-US" sz="2800" dirty="0" smtClean="0"/>
              <a:t>選變數</a:t>
            </a:r>
            <a:r>
              <a:rPr lang="en-US" altLang="zh-TW" sz="2800" dirty="0"/>
              <a:t>〔</a:t>
            </a:r>
            <a:r>
              <a:rPr lang="zh-TW" altLang="en-US" sz="2800" dirty="0"/>
              <a:t>血塊分數</a:t>
            </a:r>
            <a:r>
              <a:rPr lang="en-US" altLang="zh-TW" sz="2800" dirty="0" smtClean="0"/>
              <a:t>〕〔</a:t>
            </a:r>
            <a:r>
              <a:rPr lang="zh-TW" altLang="en-US" sz="2800" dirty="0"/>
              <a:t>體能指標</a:t>
            </a:r>
            <a:r>
              <a:rPr lang="en-US" altLang="zh-TW" sz="2800" dirty="0" smtClean="0"/>
              <a:t>〕〔</a:t>
            </a:r>
            <a:r>
              <a:rPr lang="zh-TW" altLang="en-US" sz="2800" dirty="0" smtClean="0"/>
              <a:t>肝功能分數</a:t>
            </a:r>
            <a:r>
              <a:rPr lang="en-US" altLang="zh-TW" sz="2800" dirty="0" smtClean="0"/>
              <a:t>〕〔</a:t>
            </a:r>
            <a:r>
              <a:rPr lang="zh-TW" altLang="en-US" sz="2800" dirty="0"/>
              <a:t>酵素檢定分數</a:t>
            </a:r>
            <a:r>
              <a:rPr lang="en-US" altLang="zh-TW" sz="2800" dirty="0" smtClean="0"/>
              <a:t>〕〔</a:t>
            </a:r>
            <a:r>
              <a:rPr lang="zh-TW" altLang="en-US" sz="2800" dirty="0"/>
              <a:t>體重</a:t>
            </a:r>
            <a:r>
              <a:rPr lang="en-US" altLang="zh-TW" sz="2800" dirty="0" smtClean="0"/>
              <a:t>〕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pPr algn="just">
              <a:spcBef>
                <a:spcPts val="0"/>
              </a:spcBef>
            </a:pPr>
            <a:r>
              <a:rPr lang="en-US" altLang="zh-TW" sz="2800" dirty="0" smtClean="0"/>
              <a:t>(</a:t>
            </a:r>
            <a:r>
              <a:rPr lang="zh-TW" altLang="en-US" sz="2800" dirty="0" smtClean="0"/>
              <a:t>如下圖</a:t>
            </a:r>
            <a:r>
              <a:rPr lang="en-US" altLang="zh-TW" sz="2800" dirty="0" smtClean="0"/>
              <a:t>)</a:t>
            </a:r>
            <a:endParaRPr lang="en-US" altLang="zh-TW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131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555776" y="1556792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rgbClr val="C0504D"/>
                </a:solidFill>
                <a:latin typeface="微軟正黑體" pitchFamily="34" charset="-120"/>
                <a:ea typeface="微軟正黑體" pitchFamily="34" charset="-120"/>
              </a:rPr>
              <a:t>【</a:t>
            </a:r>
            <a:r>
              <a:rPr lang="zh-TW" altLang="en-US" sz="3200" dirty="0">
                <a:solidFill>
                  <a:srgbClr val="C0504D"/>
                </a:solidFill>
                <a:latin typeface="微軟正黑體" pitchFamily="34" charset="-120"/>
                <a:ea typeface="微軟正黑體" pitchFamily="34" charset="-120"/>
              </a:rPr>
              <a:t>統計處理的步驟</a:t>
            </a:r>
            <a:r>
              <a:rPr lang="en-US" altLang="zh-TW" sz="3200" dirty="0" smtClean="0">
                <a:solidFill>
                  <a:srgbClr val="C0504D"/>
                </a:solidFill>
                <a:latin typeface="微軟正黑體" pitchFamily="34" charset="-120"/>
                <a:ea typeface="微軟正黑體" pitchFamily="34" charset="-120"/>
              </a:rPr>
              <a:t>】</a:t>
            </a:r>
            <a:endParaRPr lang="zh-TW" altLang="en-US" sz="3200" dirty="0">
              <a:solidFill>
                <a:srgbClr val="C0504D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860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4.13</a:t>
            </a:r>
            <a:r>
              <a:rPr lang="zh-TW" altLang="en-US" dirty="0"/>
              <a:t>  逐步迴歸法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132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4274" name="Picture 2" descr="C:\Users\Hsuan\Google 雲端硬碟\新頁圖書\5103簡報圖表轉檔ok\5103--圖\4-3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374" y="1395106"/>
            <a:ext cx="6637662" cy="505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54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4.13</a:t>
            </a:r>
            <a:r>
              <a:rPr lang="zh-TW" altLang="en-US" dirty="0"/>
              <a:t>  逐步迴歸法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55776" y="2324724"/>
            <a:ext cx="5976664" cy="225640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zh-TW" altLang="en-US" sz="3000" dirty="0"/>
              <a:t>步驟</a:t>
            </a:r>
            <a:r>
              <a:rPr lang="en-US" altLang="zh-TW" sz="3000" dirty="0" smtClean="0"/>
              <a:t>3</a:t>
            </a:r>
          </a:p>
          <a:p>
            <a:pPr>
              <a:spcBef>
                <a:spcPts val="0"/>
              </a:spcBef>
            </a:pPr>
            <a:endParaRPr lang="en-US" altLang="zh-TW" sz="1800" dirty="0"/>
          </a:p>
          <a:p>
            <a:pPr>
              <a:spcBef>
                <a:spcPts val="0"/>
              </a:spcBef>
            </a:pPr>
            <a:r>
              <a:rPr lang="zh-TW" altLang="en-US" sz="2800" dirty="0"/>
              <a:t>從以下</a:t>
            </a:r>
            <a:r>
              <a:rPr lang="zh-TW" altLang="en-US" sz="2800" b="1" u="sng" dirty="0"/>
              <a:t>方法</a:t>
            </a:r>
            <a:r>
              <a:rPr lang="zh-TW" altLang="en-US" sz="2800" dirty="0"/>
              <a:t>的對話框中</a:t>
            </a:r>
            <a:r>
              <a:rPr lang="zh-TW" altLang="en-US" sz="2800" dirty="0" smtClean="0"/>
              <a:t>選擇</a:t>
            </a:r>
            <a:r>
              <a:rPr lang="zh-TW" altLang="en-US" sz="2800" b="1" u="sng" dirty="0" smtClean="0"/>
              <a:t>逐步</a:t>
            </a:r>
            <a:r>
              <a:rPr lang="zh-TW" altLang="en-US" sz="2800" b="1" u="sng" dirty="0"/>
              <a:t>迴歸</a:t>
            </a:r>
            <a:r>
              <a:rPr lang="zh-TW" altLang="en-US" sz="2800" dirty="0"/>
              <a:t>，再按</a:t>
            </a:r>
            <a:r>
              <a:rPr lang="zh-TW" altLang="en-US" sz="2800" b="1" u="sng" dirty="0"/>
              <a:t>確定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pPr>
              <a:spcBef>
                <a:spcPts val="0"/>
              </a:spcBef>
            </a:pPr>
            <a:r>
              <a:rPr lang="en-US" altLang="zh-TW" sz="2800" dirty="0" smtClean="0"/>
              <a:t>(</a:t>
            </a:r>
            <a:r>
              <a:rPr lang="zh-TW" altLang="en-US" sz="2800" dirty="0" smtClean="0"/>
              <a:t>如下圖</a:t>
            </a:r>
            <a:r>
              <a:rPr lang="en-US" altLang="zh-TW" sz="2800" dirty="0" smtClean="0"/>
              <a:t>)</a:t>
            </a:r>
            <a:endParaRPr lang="en-US" altLang="zh-TW" sz="2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133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555776" y="1556792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rgbClr val="C0504D"/>
                </a:solidFill>
                <a:latin typeface="微軟正黑體" pitchFamily="34" charset="-120"/>
                <a:ea typeface="微軟正黑體" pitchFamily="34" charset="-120"/>
              </a:rPr>
              <a:t>【</a:t>
            </a:r>
            <a:r>
              <a:rPr lang="zh-TW" altLang="en-US" sz="3200" dirty="0">
                <a:solidFill>
                  <a:srgbClr val="C0504D"/>
                </a:solidFill>
                <a:latin typeface="微軟正黑體" pitchFamily="34" charset="-120"/>
                <a:ea typeface="微軟正黑體" pitchFamily="34" charset="-120"/>
              </a:rPr>
              <a:t>統計處理的步驟</a:t>
            </a:r>
            <a:r>
              <a:rPr lang="en-US" altLang="zh-TW" sz="3200" dirty="0" smtClean="0">
                <a:solidFill>
                  <a:srgbClr val="C0504D"/>
                </a:solidFill>
                <a:latin typeface="微軟正黑體" pitchFamily="34" charset="-120"/>
                <a:ea typeface="微軟正黑體" pitchFamily="34" charset="-120"/>
              </a:rPr>
              <a:t>】</a:t>
            </a:r>
            <a:endParaRPr lang="zh-TW" altLang="en-US" sz="3200" dirty="0">
              <a:solidFill>
                <a:srgbClr val="C0504D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771800" y="5373216"/>
            <a:ext cx="615617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/>
            <a:r>
              <a:rPr lang="zh-TW" altLang="en-US" sz="25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註：若某一變數一定要</a:t>
            </a:r>
            <a:r>
              <a:rPr lang="zh-TW" altLang="en-US" sz="25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列入</a:t>
            </a:r>
            <a:r>
              <a:rPr lang="zh-TW" altLang="en-US" sz="25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迴歸式中，此變數可</a:t>
            </a:r>
            <a:r>
              <a:rPr lang="zh-TW" altLang="en-US" sz="25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採強迫</a:t>
            </a:r>
            <a:r>
              <a:rPr lang="zh-TW" altLang="en-US" sz="25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進入</a:t>
            </a:r>
            <a:r>
              <a:rPr lang="zh-TW" altLang="en-US" sz="25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法</a:t>
            </a:r>
            <a:r>
              <a:rPr lang="en-US" altLang="zh-TW" sz="25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5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第</a:t>
            </a:r>
            <a:r>
              <a:rPr lang="en-US" altLang="zh-TW" sz="25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lang="zh-TW" altLang="en-US" sz="25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版以後</a:t>
            </a:r>
            <a:r>
              <a:rPr lang="zh-TW" altLang="en-US" sz="25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稱為輸入法</a:t>
            </a:r>
            <a:r>
              <a:rPr lang="en-US" altLang="zh-TW" sz="25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5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5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，其他變數</a:t>
            </a:r>
            <a:r>
              <a:rPr lang="zh-TW" altLang="en-US" sz="25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可採</a:t>
            </a:r>
            <a:r>
              <a:rPr lang="zh-TW" altLang="en-US" sz="25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逐部法</a:t>
            </a:r>
            <a:r>
              <a:rPr lang="zh-TW" altLang="en-US" sz="25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500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913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  <p:bldP spid="7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4.13</a:t>
            </a:r>
            <a:r>
              <a:rPr lang="zh-TW" altLang="en-US" dirty="0"/>
              <a:t>  逐步迴歸法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4F81BD">
                    <a:lumMod val="50000"/>
                  </a:srgbClr>
                </a:solidFill>
              </a:rPr>
              <a:t>多變量分析 導論與應用</a:t>
            </a:r>
            <a:endParaRPr lang="zh-TW" altLang="en-US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>
                <a:solidFill>
                  <a:srgbClr val="4F81BD">
                    <a:lumMod val="20000"/>
                    <a:lumOff val="80000"/>
                  </a:srgbClr>
                </a:solidFill>
              </a:rPr>
              <a:pPr/>
              <a:t>134</a:t>
            </a:fld>
            <a:endParaRPr lang="zh-TW" alt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5298" name="Picture 2" descr="C:\Users\Hsuan\Google 雲端硬碟\新頁圖書\5103簡報圖表轉檔ok\5103--圖\4-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60" y="1348806"/>
            <a:ext cx="6652040" cy="517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2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4.3.1 </a:t>
            </a:r>
            <a:r>
              <a:rPr lang="zh-TW" altLang="en-US" dirty="0"/>
              <a:t>複迴歸式的求</a:t>
            </a:r>
            <a:r>
              <a:rPr lang="zh-TW" altLang="en-US" dirty="0" smtClean="0"/>
              <a:t>法</a:t>
            </a:r>
            <a:r>
              <a:rPr lang="en-US" altLang="zh-TW" dirty="0" smtClean="0"/>
              <a:t>(1)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14</a:t>
            </a:fld>
            <a:endParaRPr lang="zh-TW" altLang="en-US"/>
          </a:p>
        </p:txBody>
      </p:sp>
      <p:pic>
        <p:nvPicPr>
          <p:cNvPr id="7170" name="Picture 2" descr="C:\Documents and Settings\010890\My Documents\Google 雲端硬碟\新頁圖書\5103簡報圖表轉檔ok\5103--表\表4-2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272" y="2276872"/>
            <a:ext cx="6588224" cy="342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0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4.3.1 </a:t>
            </a:r>
            <a:r>
              <a:rPr lang="zh-TW" altLang="en-US" dirty="0"/>
              <a:t>複迴歸式的求</a:t>
            </a:r>
            <a:r>
              <a:rPr lang="zh-TW" altLang="en-US" dirty="0" smtClean="0"/>
              <a:t>法</a:t>
            </a:r>
            <a:r>
              <a:rPr lang="en-US" altLang="zh-TW" dirty="0" smtClean="0"/>
              <a:t>(1)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600200"/>
                <a:ext cx="6264696" cy="4853136"/>
              </a:xfrm>
            </p:spPr>
            <p:txBody>
              <a:bodyPr>
                <a:normAutofit fontScale="92500"/>
              </a:bodyPr>
              <a:lstStyle/>
              <a:p>
                <a:endParaRPr lang="en-US" altLang="zh-TW" dirty="0" smtClean="0"/>
              </a:p>
              <a:p>
                <a:endParaRPr lang="en-US" altLang="zh-TW" dirty="0"/>
              </a:p>
              <a:p>
                <a:endParaRPr lang="en-US" altLang="zh-TW" dirty="0" smtClean="0"/>
              </a:p>
              <a:p>
                <a:endParaRPr lang="en-US" altLang="zh-TW" dirty="0"/>
              </a:p>
              <a:p>
                <a:endParaRPr lang="en-US" altLang="zh-TW" dirty="0" smtClean="0"/>
              </a:p>
              <a:p>
                <a:endParaRPr lang="en-US" altLang="zh-TW" dirty="0"/>
              </a:p>
              <a:p>
                <a:pPr indent="800100"/>
                <a:endParaRPr lang="en-US" altLang="zh-TW" dirty="0" smtClean="0"/>
              </a:p>
              <a:p>
                <a:pPr indent="800100"/>
                <a:r>
                  <a:rPr lang="zh-TW" altLang="en-US" dirty="0" smtClean="0"/>
                  <a:t>因此</a:t>
                </a:r>
                <a:r>
                  <a:rPr lang="zh-TW" altLang="en-US" dirty="0"/>
                  <a:t>，設法求出使這些的殘差成為最少的偏迴歸係數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，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吧</a:t>
                </a:r>
                <a:r>
                  <a:rPr lang="zh-TW" altLang="en-US" dirty="0" smtClean="0"/>
                  <a:t>！</a:t>
                </a:r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600200"/>
                <a:ext cx="6264696" cy="4853136"/>
              </a:xfrm>
              <a:blipFill rotWithShape="1">
                <a:blip r:embed="rId2"/>
                <a:stretch>
                  <a:fillRect l="-2335" b="-36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多變量分析 導論與應用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15</a:t>
            </a:fld>
            <a:endParaRPr lang="zh-TW" altLang="en-US"/>
          </a:p>
        </p:txBody>
      </p:sp>
      <p:pic>
        <p:nvPicPr>
          <p:cNvPr id="8194" name="Picture 2" descr="C:\Documents and Settings\010890\My Documents\Google 雲端硬碟\新頁圖書\5103簡報圖表轉檔ok\5103--圖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048" y="1772816"/>
            <a:ext cx="6224324" cy="334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780210" y="4845635"/>
            <a:ext cx="314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殘差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=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實測值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預測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值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545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093296"/>
            <a:ext cx="4176464" cy="67670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4.3.1 </a:t>
            </a:r>
            <a:r>
              <a:rPr lang="zh-TW" altLang="en-US" dirty="0"/>
              <a:t>複迴歸式的求</a:t>
            </a:r>
            <a:r>
              <a:rPr lang="zh-TW" altLang="en-US" dirty="0" smtClean="0"/>
              <a:t>法</a:t>
            </a:r>
            <a:r>
              <a:rPr lang="en-US" altLang="zh-TW" dirty="0" smtClean="0"/>
              <a:t>(1)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indent="876300" algn="just"/>
                <a:r>
                  <a:rPr lang="zh-TW" altLang="en-US" dirty="0"/>
                  <a:t>由於數值正負皆有，而且不易處理，因此就要使用最小平方法。殘</a:t>
                </a:r>
                <a:r>
                  <a:rPr lang="zh-TW" altLang="en-US" dirty="0" smtClean="0"/>
                  <a:t>差</a:t>
                </a:r>
                <a:r>
                  <a:rPr lang="en-US" altLang="zh-TW" dirty="0" smtClean="0"/>
                  <a:t>(residual)</a:t>
                </a:r>
                <a:r>
                  <a:rPr lang="zh-TW" altLang="en-US" dirty="0" smtClean="0"/>
                  <a:t>的</a:t>
                </a:r>
                <a:r>
                  <a:rPr lang="zh-TW" altLang="en-US" dirty="0"/>
                  <a:t>平方和設為</a:t>
                </a:r>
                <a:r>
                  <a:rPr lang="en-US" altLang="zh-TW" i="1" dirty="0"/>
                  <a:t>Q</a:t>
                </a:r>
                <a:r>
                  <a:rPr lang="en-US" altLang="zh-TW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，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TW" i="1" smtClean="0">
                        <a:latin typeface="Cambria Math"/>
                      </a:rPr>
                      <m:t>)</m:t>
                    </m:r>
                    <m:r>
                      <a:rPr lang="zh-TW" alt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，即</a:t>
                </a:r>
                <a:r>
                  <a:rPr lang="zh-TW" altLang="en-US" dirty="0" smtClean="0"/>
                  <a:t>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2529" t="-1752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16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624323"/>
              </p:ext>
            </p:extLst>
          </p:nvPr>
        </p:nvGraphicFramePr>
        <p:xfrm>
          <a:off x="2648024" y="3862114"/>
          <a:ext cx="1258888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6" name="Equation" r:id="rId5" imgW="901309" imgH="228501" progId="">
                  <p:embed/>
                </p:oleObj>
              </mc:Choice>
              <mc:Fallback>
                <p:oleObj name="Equation" r:id="rId5" imgW="901309" imgH="228501" progId="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8024" y="3862114"/>
                        <a:ext cx="1258888" cy="290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309049"/>
              </p:ext>
            </p:extLst>
          </p:nvPr>
        </p:nvGraphicFramePr>
        <p:xfrm>
          <a:off x="3997399" y="3806552"/>
          <a:ext cx="4703763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7" name="Equation" r:id="rId7" imgW="3365500" imgH="723900" progId="Equation.DSMT4">
                  <p:embed/>
                </p:oleObj>
              </mc:Choice>
              <mc:Fallback>
                <p:oleObj name="Equation" r:id="rId7" imgW="3365500" imgH="723900" progId="Equation.DSMT4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7399" y="3806552"/>
                        <a:ext cx="4703763" cy="919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752516"/>
              </p:ext>
            </p:extLst>
          </p:nvPr>
        </p:nvGraphicFramePr>
        <p:xfrm>
          <a:off x="3707904" y="4797152"/>
          <a:ext cx="4968875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8" name="Equation" r:id="rId9" imgW="3556000" imgH="965200" progId="">
                  <p:embed/>
                </p:oleObj>
              </mc:Choice>
              <mc:Fallback>
                <p:oleObj name="Equation" r:id="rId9" imgW="3556000" imgH="965200" progId="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4797152"/>
                        <a:ext cx="4968875" cy="1225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0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4.3.1 </a:t>
            </a:r>
            <a:r>
              <a:rPr lang="zh-TW" altLang="en-US" dirty="0"/>
              <a:t>複迴歸式的求</a:t>
            </a:r>
            <a:r>
              <a:rPr lang="zh-TW" altLang="en-US" dirty="0" smtClean="0"/>
              <a:t>法</a:t>
            </a:r>
            <a:r>
              <a:rPr lang="en-US" altLang="zh-TW" dirty="0" smtClean="0"/>
              <a:t>(1)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indent="800100"/>
                <a:r>
                  <a:rPr lang="zh-TW" altLang="en-US" dirty="0"/>
                  <a:t>其次，分別計算</a:t>
                </a:r>
                <a:r>
                  <a:rPr lang="en-US" altLang="zh-TW" dirty="0">
                    <a:sym typeface="Wingdings 2"/>
                  </a:rPr>
                  <a:t></a:t>
                </a:r>
                <a:r>
                  <a:rPr lang="zh-TW" altLang="zh-TW" dirty="0"/>
                  <a:t>，</a:t>
                </a:r>
                <a:r>
                  <a:rPr lang="en-US" altLang="zh-TW" dirty="0">
                    <a:sym typeface="Wingdings 2"/>
                  </a:rPr>
                  <a:t></a:t>
                </a:r>
                <a:r>
                  <a:rPr lang="zh-TW" altLang="zh-TW" dirty="0"/>
                  <a:t>，</a:t>
                </a:r>
                <a:r>
                  <a:rPr lang="en-US" altLang="zh-TW" dirty="0">
                    <a:sym typeface="Wingdings 2"/>
                  </a:rPr>
                  <a:t></a:t>
                </a:r>
                <a:r>
                  <a:rPr lang="zh-TW" altLang="en-US" dirty="0"/>
                  <a:t>的部分，求出使</a:t>
                </a:r>
                <a:r>
                  <a:rPr lang="en-US" altLang="zh-TW" dirty="0"/>
                  <a:t>Q</a:t>
                </a:r>
                <a:r>
                  <a:rPr lang="en-US" altLang="zh-TW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，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TW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zh-TW" altLang="en-US" dirty="0"/>
                  <a:t>成為最小的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，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6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107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4.3.2</a:t>
            </a:r>
            <a:r>
              <a:rPr lang="zh-TW" altLang="en-US" dirty="0"/>
              <a:t> 複迴歸式的求</a:t>
            </a:r>
            <a:r>
              <a:rPr lang="zh-TW" altLang="en-US" dirty="0" smtClean="0"/>
              <a:t>法</a:t>
            </a:r>
            <a:r>
              <a:rPr lang="en-US" altLang="zh-TW" dirty="0" smtClean="0"/>
              <a:t>(2)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555776" y="1600200"/>
                <a:ext cx="6444208" cy="4525963"/>
              </a:xfrm>
            </p:spPr>
            <p:txBody>
              <a:bodyPr anchor="ctr">
                <a:normAutofit/>
              </a:bodyPr>
              <a:lstStyle/>
              <a:p>
                <a:pPr indent="838200" algn="just"/>
                <a:r>
                  <a:rPr lang="zh-TW" altLang="en-US" dirty="0"/>
                  <a:t>除前述方法外，另有更簡單的複迴歸式之求法，即比較兩個變異</a:t>
                </a:r>
                <a:r>
                  <a:rPr lang="zh-TW" altLang="en-US" dirty="0" smtClean="0"/>
                  <a:t>數</a:t>
                </a:r>
                <a:r>
                  <a:rPr lang="en-US" altLang="zh-TW" dirty="0" smtClean="0"/>
                  <a:t>-</a:t>
                </a:r>
                <a:r>
                  <a:rPr lang="zh-TW" altLang="en-US" dirty="0" smtClean="0"/>
                  <a:t>共</a:t>
                </a:r>
                <a:r>
                  <a:rPr lang="zh-TW" altLang="en-US" dirty="0"/>
                  <a:t>變異數矩陣。所謂變異數共變異數矩陣，是將從屬變數</a:t>
                </a:r>
                <a:r>
                  <a:rPr lang="en-US" altLang="zh-TW" dirty="0"/>
                  <a:t>y</a:t>
                </a:r>
                <a:r>
                  <a:rPr lang="zh-TW" altLang="en-US" dirty="0"/>
                  <a:t>配置成縱向，獨立變數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配置成橫向所形成的</a:t>
                </a:r>
                <a:r>
                  <a:rPr lang="zh-TW" altLang="en-US" dirty="0" smtClean="0"/>
                  <a:t>如</a:t>
                </a:r>
                <a:r>
                  <a:rPr lang="en-US" altLang="zh-TW" dirty="0" smtClean="0"/>
                  <a:t>(4.9)</a:t>
                </a:r>
                <a:r>
                  <a:rPr lang="zh-TW" altLang="en-US" dirty="0" smtClean="0"/>
                  <a:t>式</a:t>
                </a:r>
                <a:r>
                  <a:rPr lang="zh-TW" altLang="en-US" dirty="0"/>
                  <a:t>矩陣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55776" y="1600200"/>
                <a:ext cx="6444208" cy="4525963"/>
              </a:xfrm>
              <a:blipFill rotWithShape="1">
                <a:blip r:embed="rId2"/>
                <a:stretch>
                  <a:fillRect l="-2365" r="-24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494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4.3.2</a:t>
            </a:r>
            <a:r>
              <a:rPr lang="zh-TW" altLang="en-US" dirty="0"/>
              <a:t> 複迴歸式的求</a:t>
            </a:r>
            <a:r>
              <a:rPr lang="zh-TW" altLang="en-US" dirty="0" smtClean="0"/>
              <a:t>法</a:t>
            </a:r>
            <a:r>
              <a:rPr lang="en-US" altLang="zh-TW" dirty="0" smtClean="0"/>
              <a:t>(2)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algn="r"/>
            <a:endParaRPr lang="en-US" altLang="zh-TW" dirty="0" smtClean="0"/>
          </a:p>
          <a:p>
            <a:pPr algn="r"/>
            <a:r>
              <a:rPr lang="en-US" altLang="zh-TW" sz="2500" dirty="0" smtClean="0"/>
              <a:t>(4.9)</a:t>
            </a:r>
            <a:endParaRPr lang="zh-TW" altLang="en-US" sz="25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19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902086"/>
              </p:ext>
            </p:extLst>
          </p:nvPr>
        </p:nvGraphicFramePr>
        <p:xfrm>
          <a:off x="2843808" y="2348880"/>
          <a:ext cx="5875621" cy="2238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8" name="Equation" r:id="rId3" imgW="2565400" imgH="977900" progId="">
                  <p:embed/>
                </p:oleObj>
              </mc:Choice>
              <mc:Fallback>
                <p:oleObj name="Equation" r:id="rId3" imgW="2565400" imgH="97790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2348880"/>
                        <a:ext cx="5875621" cy="22384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836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 rot="20996374">
            <a:off x="65576" y="61769"/>
            <a:ext cx="3155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ln w="571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Franklin Gothic Heavy" pitchFamily="34" charset="0"/>
                <a:ea typeface="華康新特黑體(P)" pitchFamily="2" charset="-120"/>
              </a:rPr>
              <a:t>CH4</a:t>
            </a:r>
            <a:endParaRPr lang="zh-TW" altLang="en-US" sz="8800" b="1" dirty="0">
              <a:ln w="57150">
                <a:solidFill>
                  <a:schemeClr val="bg1">
                    <a:lumMod val="9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Franklin Gothic Heavy" pitchFamily="34" charset="0"/>
              <a:ea typeface="華康新特黑體(P)" pitchFamily="2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53408" y="1045185"/>
            <a:ext cx="604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chemeClr val="accent3">
                    <a:lumMod val="50000"/>
                  </a:schemeClr>
                </a:solidFill>
                <a:latin typeface="華康新特黑體(P)" pitchFamily="2" charset="-120"/>
                <a:ea typeface="華康新特黑體(P)" pitchFamily="2" charset="-120"/>
              </a:rPr>
              <a:t>複迴歸分析導讀</a:t>
            </a:r>
            <a:endParaRPr lang="zh-TW" altLang="en-US" sz="6000" dirty="0">
              <a:solidFill>
                <a:schemeClr val="accent3">
                  <a:lumMod val="50000"/>
                </a:schemeClr>
              </a:solidFill>
              <a:latin typeface="華康新特黑體(P)" pitchFamily="2" charset="-120"/>
              <a:ea typeface="華康新特黑體(P)" pitchFamily="2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55776" y="2488828"/>
            <a:ext cx="5954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4.8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複迴歸分析並不一定經常順利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4.9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多重共線性的問題點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     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4.10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虛擬變數的利用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         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4.11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迴歸分析的其他話題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              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4.12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複迴歸分析的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實踐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輸入法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                    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4.13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逐步迴歸法 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445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4.3.2</a:t>
            </a:r>
            <a:r>
              <a:rPr lang="zh-TW" altLang="en-US" dirty="0"/>
              <a:t> 複迴歸式的求</a:t>
            </a:r>
            <a:r>
              <a:rPr lang="zh-TW" altLang="en-US" dirty="0" smtClean="0"/>
              <a:t>法</a:t>
            </a:r>
            <a:r>
              <a:rPr lang="en-US" altLang="zh-TW" dirty="0" smtClean="0"/>
              <a:t>(2)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71800" y="1600200"/>
            <a:ext cx="6048672" cy="4525963"/>
          </a:xfrm>
        </p:spPr>
        <p:txBody>
          <a:bodyPr>
            <a:normAutofit lnSpcReduction="10000"/>
          </a:bodyPr>
          <a:lstStyle/>
          <a:p>
            <a:pPr indent="762000" algn="just"/>
            <a:r>
              <a:rPr lang="zh-TW" altLang="en-US" dirty="0"/>
              <a:t>變異數以</a:t>
            </a:r>
            <a:r>
              <a:rPr lang="en-US" altLang="zh-TW" dirty="0" err="1"/>
              <a:t>Var</a:t>
            </a:r>
            <a:r>
              <a:rPr lang="zh-TW" altLang="en-US" dirty="0"/>
              <a:t>、共變異數以</a:t>
            </a:r>
            <a:r>
              <a:rPr lang="en-US" altLang="zh-TW" dirty="0" err="1" smtClean="0"/>
              <a:t>Cov</a:t>
            </a:r>
            <a:r>
              <a:rPr lang="zh-TW" altLang="en-US" dirty="0" smtClean="0"/>
              <a:t>表示</a:t>
            </a:r>
            <a:r>
              <a:rPr lang="zh-TW" altLang="en-US" dirty="0"/>
              <a:t>時，變異數共變異數</a:t>
            </a:r>
            <a:r>
              <a:rPr lang="zh-TW" altLang="en-US" dirty="0" smtClean="0"/>
              <a:t>矩陣，</a:t>
            </a:r>
            <a:r>
              <a:rPr lang="zh-TW" altLang="en-US" dirty="0"/>
              <a:t>就可以</a:t>
            </a:r>
            <a:r>
              <a:rPr lang="zh-TW" altLang="en-US" dirty="0" smtClean="0"/>
              <a:t>如</a:t>
            </a:r>
            <a:r>
              <a:rPr lang="en-US" altLang="zh-TW" dirty="0" smtClean="0"/>
              <a:t>(4.10)</a:t>
            </a:r>
            <a:r>
              <a:rPr lang="zh-TW" altLang="en-US" dirty="0" smtClean="0"/>
              <a:t>式</a:t>
            </a:r>
            <a:r>
              <a:rPr lang="zh-TW" altLang="en-US" dirty="0"/>
              <a:t>以記號表示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indent="800100" algn="just"/>
            <a:endParaRPr lang="en-US" altLang="zh-TW" dirty="0" smtClean="0"/>
          </a:p>
          <a:p>
            <a:pPr indent="800100" algn="just"/>
            <a:endParaRPr lang="en-US" altLang="zh-TW" dirty="0"/>
          </a:p>
          <a:p>
            <a:pPr indent="800100" algn="just"/>
            <a:endParaRPr lang="en-US" altLang="zh-TW" dirty="0" smtClean="0"/>
          </a:p>
          <a:p>
            <a:pPr indent="800100" algn="just"/>
            <a:endParaRPr lang="en-US" altLang="zh-TW" dirty="0"/>
          </a:p>
          <a:p>
            <a:pPr indent="800100" algn="r"/>
            <a:r>
              <a:rPr lang="en-US" altLang="zh-TW" sz="2500" dirty="0" smtClean="0"/>
              <a:t>(4.10)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20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2598258"/>
              </p:ext>
            </p:extLst>
          </p:nvPr>
        </p:nvGraphicFramePr>
        <p:xfrm>
          <a:off x="3275856" y="3356992"/>
          <a:ext cx="5307013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2" name="Equation" r:id="rId3" imgW="2565400" imgH="939800" progId="">
                  <p:embed/>
                </p:oleObj>
              </mc:Choice>
              <mc:Fallback>
                <p:oleObj name="Equation" r:id="rId3" imgW="2565400" imgH="93980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3356992"/>
                        <a:ext cx="5307013" cy="194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034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4.3.2</a:t>
            </a:r>
            <a:r>
              <a:rPr lang="zh-TW" altLang="en-US" dirty="0"/>
              <a:t> 複迴歸式的求</a:t>
            </a:r>
            <a:r>
              <a:rPr lang="zh-TW" altLang="en-US" dirty="0" smtClean="0"/>
              <a:t>法</a:t>
            </a:r>
            <a:r>
              <a:rPr lang="en-US" altLang="zh-TW" dirty="0" smtClean="0"/>
              <a:t>(2)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800100" algn="just"/>
            <a:r>
              <a:rPr lang="zh-TW" altLang="en-US" dirty="0"/>
              <a:t>表</a:t>
            </a:r>
            <a:r>
              <a:rPr lang="en-US" altLang="zh-TW" dirty="0"/>
              <a:t>4-1</a:t>
            </a:r>
            <a:r>
              <a:rPr lang="zh-TW" altLang="en-US" dirty="0"/>
              <a:t>之數據的變異數共變異數</a:t>
            </a:r>
            <a:r>
              <a:rPr lang="zh-TW" altLang="en-US" dirty="0" smtClean="0"/>
              <a:t>矩陣</a:t>
            </a:r>
            <a:r>
              <a:rPr lang="en-US" altLang="zh-TW" dirty="0" smtClean="0"/>
              <a:t>(variance-covariance matrix)</a:t>
            </a:r>
            <a:r>
              <a:rPr lang="zh-TW" altLang="en-US" dirty="0" smtClean="0"/>
              <a:t>，</a:t>
            </a:r>
            <a:r>
              <a:rPr lang="zh-TW" altLang="en-US" dirty="0"/>
              <a:t>即為如下列矩陣表示</a:t>
            </a:r>
            <a:r>
              <a:rPr lang="en-US" altLang="zh-TW" dirty="0" smtClean="0"/>
              <a:t>︰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21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678239"/>
              </p:ext>
            </p:extLst>
          </p:nvPr>
        </p:nvGraphicFramePr>
        <p:xfrm>
          <a:off x="3419872" y="3356992"/>
          <a:ext cx="5898563" cy="2160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7" name="Equation" r:id="rId3" imgW="2565360" imgH="939600" progId="Equation.DSMT4">
                  <p:embed/>
                </p:oleObj>
              </mc:Choice>
              <mc:Fallback>
                <p:oleObj name="Equation" r:id="rId3" imgW="2565360" imgH="939600" progId="Equation.DSMT4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3356992"/>
                        <a:ext cx="5898563" cy="21608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880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4.3.2</a:t>
            </a:r>
            <a:r>
              <a:rPr lang="zh-TW" altLang="en-US" dirty="0"/>
              <a:t> 複迴歸式的求</a:t>
            </a:r>
            <a:r>
              <a:rPr lang="zh-TW" altLang="en-US" dirty="0" smtClean="0"/>
              <a:t>法</a:t>
            </a:r>
            <a:r>
              <a:rPr lang="en-US" altLang="zh-TW" dirty="0" smtClean="0"/>
              <a:t>(2)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TW" altLang="en-US" sz="3200" dirty="0" smtClean="0"/>
                  <a:t>　　</a:t>
                </a:r>
                <a:r>
                  <a:rPr lang="zh-TW" altLang="en-US" dirty="0"/>
                  <a:t>試著將</a:t>
                </a:r>
                <a:r>
                  <a:rPr lang="en-US" altLang="zh-TW" dirty="0"/>
                  <a:t>(4.11)</a:t>
                </a:r>
                <a:r>
                  <a:rPr lang="zh-TW" altLang="en-US" dirty="0"/>
                  <a:t>式以複迴歸式</a:t>
                </a:r>
                <a14:m>
                  <m:oMath xmlns:m="http://schemas.openxmlformats.org/officeDocument/2006/math">
                    <m:r>
                      <a:rPr lang="en-US" altLang="zh-TW" dirty="0">
                        <a:latin typeface="Cambria Math"/>
                      </a:rPr>
                      <m:t>𝑌</m:t>
                    </m:r>
                  </m:oMath>
                </a14:m>
                <a:r>
                  <a:rPr lang="zh-TW" altLang="en-US" dirty="0"/>
                  <a:t>與獨立變數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建立變異數共變異數矩陣。</a:t>
                </a:r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sz="3200" dirty="0" smtClean="0"/>
              </a:p>
              <a:p>
                <a:endParaRPr lang="en-US" altLang="zh-TW" sz="3200" dirty="0"/>
              </a:p>
              <a:p>
                <a:endParaRPr lang="en-US" altLang="zh-TW" sz="3200" dirty="0" smtClean="0"/>
              </a:p>
              <a:p>
                <a:pPr algn="r"/>
                <a:r>
                  <a:rPr lang="en-US" altLang="zh-TW" sz="2500" dirty="0" smtClean="0"/>
                  <a:t>(4.11)</a:t>
                </a:r>
              </a:p>
              <a:p>
                <a:endParaRPr lang="en-US" altLang="zh-TW" sz="32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29" t="-1752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22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112907"/>
              </p:ext>
            </p:extLst>
          </p:nvPr>
        </p:nvGraphicFramePr>
        <p:xfrm>
          <a:off x="3275856" y="3356992"/>
          <a:ext cx="5183733" cy="1906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2" name="Equation" r:id="rId4" imgW="2565400" imgH="939800" progId="">
                  <p:embed/>
                </p:oleObj>
              </mc:Choice>
              <mc:Fallback>
                <p:oleObj name="Equation" r:id="rId4" imgW="2565400" imgH="93980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3356992"/>
                        <a:ext cx="5183733" cy="1906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885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4.3.2</a:t>
            </a:r>
            <a:r>
              <a:rPr lang="zh-TW" altLang="en-US" dirty="0"/>
              <a:t> 複迴歸式的求</a:t>
            </a:r>
            <a:r>
              <a:rPr lang="zh-TW" altLang="en-US" dirty="0" smtClean="0"/>
              <a:t>法</a:t>
            </a:r>
            <a:r>
              <a:rPr lang="en-US" altLang="zh-TW" dirty="0" smtClean="0"/>
              <a:t>(2)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00100"/>
            <a:r>
              <a:rPr lang="zh-TW" altLang="en-US" dirty="0"/>
              <a:t>利用最小平方法所得出的聯立一次式方程式：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14338" name="Picture 2" descr="C:\Documents and Settings\010890\My Documents\Google 雲端硬碟\新頁圖書\5103簡報圖表轉檔ok\5103--表\表4-4 拷貝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1048"/>
            <a:ext cx="4248472" cy="244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91207"/>
              </p:ext>
            </p:extLst>
          </p:nvPr>
        </p:nvGraphicFramePr>
        <p:xfrm>
          <a:off x="4040010" y="2636912"/>
          <a:ext cx="3512252" cy="1058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6" name="Equation" r:id="rId4" imgW="1600200" imgH="482600" progId="">
                  <p:embed/>
                </p:oleObj>
              </mc:Choice>
              <mc:Fallback>
                <p:oleObj name="Equation" r:id="rId4" imgW="1600200" imgH="48260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0010" y="2636912"/>
                        <a:ext cx="3512252" cy="10585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061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4.3.2</a:t>
            </a:r>
            <a:r>
              <a:rPr lang="zh-TW" altLang="en-US" dirty="0"/>
              <a:t> 複迴歸式的求</a:t>
            </a:r>
            <a:r>
              <a:rPr lang="zh-TW" altLang="en-US" dirty="0" smtClean="0"/>
              <a:t>法</a:t>
            </a:r>
            <a:r>
              <a:rPr lang="en-US" altLang="zh-TW" dirty="0" smtClean="0"/>
              <a:t>(2)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00100"/>
            <a:r>
              <a:rPr lang="zh-TW" altLang="en-US" dirty="0"/>
              <a:t>利用變異數共變異數矩陣所得出的聯立一次式方程式</a:t>
            </a:r>
            <a:r>
              <a:rPr lang="zh-TW" altLang="en-US" dirty="0" smtClean="0"/>
              <a:t>：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24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107422"/>
              </p:ext>
            </p:extLst>
          </p:nvPr>
        </p:nvGraphicFramePr>
        <p:xfrm>
          <a:off x="3928032" y="2564904"/>
          <a:ext cx="3826057" cy="1081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9" name="Equation" r:id="rId3" imgW="1816100" imgH="482600" progId="">
                  <p:embed/>
                </p:oleObj>
              </mc:Choice>
              <mc:Fallback>
                <p:oleObj name="Equation" r:id="rId3" imgW="1816100" imgH="482600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8032" y="2564904"/>
                        <a:ext cx="3826057" cy="10812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3" name="Picture 3" descr="C:\Documents and Settings\010890\My Documents\Google 雲端硬碟\新頁圖書\5103簡報圖表轉檔ok\5103--表\表4-5 拷貝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33056"/>
            <a:ext cx="4104456" cy="229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2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4.4.1</a:t>
                </a:r>
                <a:r>
                  <a:rPr lang="zh-TW" altLang="en-US" dirty="0"/>
                  <a:t> 判定係數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TW" alt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zh-TW">
                            <a:latin typeface="Cambria Math"/>
                          </a:rPr>
                          <m:t>𝑹</m:t>
                        </m:r>
                      </m:e>
                      <m:sub/>
                      <m:sup>
                        <m:r>
                          <a:rPr lang="zh-TW" altLang="en-US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64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71800" y="1600200"/>
            <a:ext cx="6120680" cy="4525963"/>
          </a:xfrm>
        </p:spPr>
        <p:txBody>
          <a:bodyPr anchor="ctr">
            <a:normAutofit/>
          </a:bodyPr>
          <a:lstStyle/>
          <a:p>
            <a:pPr indent="838200" algn="just"/>
            <a:r>
              <a:rPr lang="zh-TW" altLang="en-US" dirty="0"/>
              <a:t>所謂平方和，是數據與平均之差的平方和，意指「數據的變動」。換言之，可以想成「平方和</a:t>
            </a:r>
            <a:r>
              <a:rPr lang="en-US" altLang="zh-TW" dirty="0"/>
              <a:t>=</a:t>
            </a:r>
            <a:r>
              <a:rPr lang="zh-TW" altLang="en-US" dirty="0"/>
              <a:t>資訊量」，亦即在實測值的資訊量之中，複迴歸式具有的資訊量是</a:t>
            </a:r>
            <a:r>
              <a:rPr lang="en-US" altLang="zh-TW" dirty="0"/>
              <a:t>531.72</a:t>
            </a:r>
            <a:r>
              <a:rPr lang="zh-TW" altLang="en-US" dirty="0"/>
              <a:t>，所以下列式子可思考成是複迴歸式的適配性之好壞。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39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4.4.1</a:t>
                </a:r>
                <a:r>
                  <a:rPr lang="zh-TW" altLang="en-US" dirty="0"/>
                  <a:t> 判定係數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TW" alt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zh-TW">
                            <a:latin typeface="Cambria Math"/>
                          </a:rPr>
                          <m:t>𝑹</m:t>
                        </m:r>
                      </m:e>
                      <m:sub/>
                      <m:sup>
                        <m:r>
                          <a:rPr lang="zh-TW" altLang="en-US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b="-37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4005064"/>
            <a:ext cx="6264696" cy="576064"/>
          </a:xfrm>
        </p:spPr>
        <p:txBody>
          <a:bodyPr>
            <a:normAutofit/>
          </a:bodyPr>
          <a:lstStyle/>
          <a:p>
            <a:pPr algn="ctr"/>
            <a:r>
              <a:rPr lang="zh-TW" altLang="en-US" sz="2000" dirty="0">
                <a:solidFill>
                  <a:srgbClr val="7030A0"/>
                </a:solidFill>
              </a:rPr>
              <a:t>註</a:t>
            </a:r>
            <a:r>
              <a:rPr lang="en-US" altLang="zh-TW" sz="2000" dirty="0">
                <a:solidFill>
                  <a:srgbClr val="7030A0"/>
                </a:solidFill>
              </a:rPr>
              <a:t>:</a:t>
            </a:r>
            <a:r>
              <a:rPr lang="zh-TW" altLang="en-US" sz="2000" dirty="0">
                <a:solidFill>
                  <a:srgbClr val="7030A0"/>
                </a:solidFill>
              </a:rPr>
              <a:t>實測值的資訊量</a:t>
            </a:r>
            <a:r>
              <a:rPr lang="zh-TW" altLang="en-US" sz="2000" dirty="0" smtClean="0">
                <a:solidFill>
                  <a:srgbClr val="7030A0"/>
                </a:solidFill>
              </a:rPr>
              <a:t>是全部</a:t>
            </a:r>
            <a:r>
              <a:rPr lang="zh-TW" altLang="en-US" sz="2000" dirty="0">
                <a:solidFill>
                  <a:srgbClr val="7030A0"/>
                </a:solidFill>
              </a:rPr>
              <a:t>的資訊量</a:t>
            </a:r>
            <a:r>
              <a:rPr lang="zh-TW" altLang="en-US" sz="2000" dirty="0" smtClean="0">
                <a:solidFill>
                  <a:srgbClr val="7030A0"/>
                </a:solidFill>
              </a:rPr>
              <a:t>！</a:t>
            </a:r>
            <a:endParaRPr lang="en-US" altLang="zh-TW" sz="2000" dirty="0">
              <a:solidFill>
                <a:srgbClr val="7030A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26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474513"/>
              </p:ext>
            </p:extLst>
          </p:nvPr>
        </p:nvGraphicFramePr>
        <p:xfrm>
          <a:off x="3491880" y="2852688"/>
          <a:ext cx="4735294" cy="1008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3" name="Equation" r:id="rId4" imgW="1701800" imgH="419100" progId="">
                  <p:embed/>
                </p:oleObj>
              </mc:Choice>
              <mc:Fallback>
                <p:oleObj name="Equation" r:id="rId4" imgW="1701800" imgH="41910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2852688"/>
                        <a:ext cx="4735294" cy="1008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174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4.4.1</a:t>
                </a:r>
                <a:r>
                  <a:rPr lang="zh-TW" altLang="en-US" dirty="0"/>
                  <a:t> 判定係數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TW" alt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zh-TW">
                            <a:latin typeface="Cambria Math"/>
                          </a:rPr>
                          <m:t>𝑹</m:t>
                        </m:r>
                      </m:e>
                      <m:sub/>
                      <m:sup>
                        <m:r>
                          <a:rPr lang="zh-TW" altLang="en-US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b="-37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843808" y="1484784"/>
                <a:ext cx="6048672" cy="4925144"/>
              </a:xfrm>
            </p:spPr>
            <p:txBody>
              <a:bodyPr>
                <a:noAutofit/>
              </a:bodyPr>
              <a:lstStyle/>
              <a:p>
                <a:pPr indent="800100" algn="just"/>
                <a:r>
                  <a:rPr lang="zh-TW" altLang="en-US" sz="3000" dirty="0"/>
                  <a:t>因此，將此比值稱為判定</a:t>
                </a:r>
                <a:r>
                  <a:rPr lang="zh-TW" altLang="en-US" sz="3000" dirty="0" smtClean="0"/>
                  <a:t>係數</a:t>
                </a:r>
                <a:r>
                  <a:rPr lang="en-US" altLang="zh-TW" sz="3000" dirty="0" smtClean="0"/>
                  <a:t>(coefficient </a:t>
                </a:r>
                <a:r>
                  <a:rPr lang="en-US" altLang="zh-TW" sz="3000" dirty="0"/>
                  <a:t>of </a:t>
                </a:r>
                <a:r>
                  <a:rPr lang="en-US" altLang="zh-TW" sz="3000" dirty="0" smtClean="0"/>
                  <a:t>determination)</a:t>
                </a:r>
                <a:r>
                  <a:rPr lang="zh-TW" altLang="en-US" sz="3000" dirty="0" smtClean="0"/>
                  <a:t>，</a:t>
                </a:r>
                <a:r>
                  <a:rPr lang="zh-TW" altLang="en-US" sz="3000" dirty="0"/>
                  <a:t>當作複迴歸式的適配性之好壞的尺度。</a:t>
                </a:r>
                <a:endParaRPr lang="en-US" altLang="zh-TW" sz="3000" dirty="0"/>
              </a:p>
              <a:p>
                <a:endParaRPr lang="en-US" altLang="zh-TW" sz="3000" dirty="0" smtClean="0"/>
              </a:p>
              <a:p>
                <a:endParaRPr lang="en-US" altLang="zh-TW" sz="3000" dirty="0"/>
              </a:p>
              <a:p>
                <a:endParaRPr lang="en-US" altLang="zh-TW" sz="2000" dirty="0" smtClean="0"/>
              </a:p>
              <a:p>
                <a:r>
                  <a:rPr lang="zh-TW" altLang="en-US" sz="3000" dirty="0" smtClean="0"/>
                  <a:t>                                                   </a:t>
                </a:r>
                <a:r>
                  <a:rPr lang="en-US" altLang="zh-TW" sz="2500" dirty="0" smtClean="0"/>
                  <a:t>(4.15)</a:t>
                </a:r>
                <a:endParaRPr lang="en-US" altLang="zh-TW" sz="2500" dirty="0"/>
              </a:p>
              <a:p>
                <a:pPr indent="742950"/>
                <a:r>
                  <a:rPr lang="zh-TW" altLang="en-US" sz="3000" dirty="0"/>
                  <a:t>所以，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TW" altLang="en-US" sz="3000" b="1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zh-TW" sz="3000" i="1">
                            <a:latin typeface="Cambria Math"/>
                          </a:rPr>
                          <m:t>𝑅</m:t>
                        </m:r>
                      </m:e>
                      <m:sub/>
                      <m:sup>
                        <m:r>
                          <a:rPr lang="zh-TW" altLang="en-US" sz="3000" b="1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sz="3000" dirty="0"/>
                  <a:t>愈接近</a:t>
                </a:r>
                <a:r>
                  <a:rPr lang="en-US" altLang="zh-TW" sz="3000" dirty="0"/>
                  <a:t>1</a:t>
                </a:r>
                <a:r>
                  <a:rPr lang="zh-TW" altLang="en-US" sz="3000" dirty="0"/>
                  <a:t>，其所求出的複迴歸式的適配性愈佳</a:t>
                </a:r>
                <a:r>
                  <a:rPr lang="zh-TW" altLang="en-US" sz="3000" dirty="0" smtClean="0"/>
                  <a:t>。</a:t>
                </a:r>
                <a:endParaRPr lang="en-US" altLang="zh-TW" sz="30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3808" y="1484784"/>
                <a:ext cx="6048672" cy="4925144"/>
              </a:xfrm>
              <a:blipFill rotWithShape="1">
                <a:blip r:embed="rId4"/>
                <a:stretch>
                  <a:fillRect l="-2419" t="-1611" r="-2319" b="-42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27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3092439"/>
              </p:ext>
            </p:extLst>
          </p:nvPr>
        </p:nvGraphicFramePr>
        <p:xfrm>
          <a:off x="3635896" y="3068960"/>
          <a:ext cx="3988373" cy="863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4" name="Equation" r:id="rId5" imgW="1815312" imgH="393529" progId="">
                  <p:embed/>
                </p:oleObj>
              </mc:Choice>
              <mc:Fallback>
                <p:oleObj name="Equation" r:id="rId5" imgW="1815312" imgH="393529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3068960"/>
                        <a:ext cx="3988373" cy="8637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8951252"/>
              </p:ext>
            </p:extLst>
          </p:nvPr>
        </p:nvGraphicFramePr>
        <p:xfrm>
          <a:off x="3275856" y="4005064"/>
          <a:ext cx="4852095" cy="918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5" name="Equation" r:id="rId7" imgW="2209800" imgH="419100" progId="">
                  <p:embed/>
                </p:oleObj>
              </mc:Choice>
              <mc:Fallback>
                <p:oleObj name="Equation" r:id="rId7" imgW="2209800" imgH="41910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4005064"/>
                        <a:ext cx="4852095" cy="9187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214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TW" sz="3400" dirty="0"/>
                  <a:t>4.4.2</a:t>
                </a:r>
                <a:r>
                  <a:rPr lang="zh-TW" altLang="en-US" sz="3400" dirty="0"/>
                  <a:t> 調整自由度的判定係數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3400" i="1">
                            <a:latin typeface="Cambria Math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TW" sz="3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TW" sz="3400">
                                <a:latin typeface="Cambria Math"/>
                              </a:rPr>
                              <m:t>𝑹</m:t>
                            </m:r>
                          </m:e>
                          <m:sup>
                            <m:r>
                              <a:rPr lang="en-US" altLang="zh-TW" sz="3400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e>
                    </m:acc>
                  </m:oMath>
                </a14:m>
                <a:endParaRPr lang="zh-TW" altLang="en-US" sz="3400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b="-10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57250" algn="just"/>
            <a:r>
              <a:rPr lang="zh-TW" altLang="en-US" dirty="0"/>
              <a:t>判定係數是表示複迴歸式適配性好壞的方便統計量，但困擾的是其具有「增加獨立變數的數目時，判定係數也會增加」的性質，如以表</a:t>
            </a:r>
            <a:r>
              <a:rPr lang="en-US" altLang="zh-TW" dirty="0"/>
              <a:t>4-1</a:t>
            </a:r>
            <a:r>
              <a:rPr lang="zh-TW" altLang="en-US" dirty="0"/>
              <a:t>的數據，求出複迴歸式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28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721195"/>
              </p:ext>
            </p:extLst>
          </p:nvPr>
        </p:nvGraphicFramePr>
        <p:xfrm>
          <a:off x="2987824" y="4869160"/>
          <a:ext cx="5496768" cy="1080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0" name="Equation" r:id="rId4" imgW="2108200" imgH="482600" progId="">
                  <p:embed/>
                </p:oleObj>
              </mc:Choice>
              <mc:Fallback>
                <p:oleObj name="Equation" r:id="rId4" imgW="2108200" imgH="48260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4869160"/>
                        <a:ext cx="5496768" cy="10804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86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TW" sz="3400" dirty="0"/>
                  <a:t>4.4.2</a:t>
                </a:r>
                <a:r>
                  <a:rPr lang="zh-TW" altLang="en-US" sz="3400" dirty="0"/>
                  <a:t> 調整自由度的判定係數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3400" i="1">
                            <a:latin typeface="Cambria Math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TW" sz="3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TW" sz="3400">
                                <a:latin typeface="Cambria Math"/>
                              </a:rPr>
                              <m:t>𝑹</m:t>
                            </m:r>
                          </m:e>
                          <m:sup>
                            <m:r>
                              <a:rPr lang="en-US" altLang="zh-TW" sz="3400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e>
                    </m:acc>
                  </m:oMath>
                </a14:m>
                <a:endParaRPr lang="zh-TW" altLang="en-US" sz="3400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zh-TW" altLang="en-US" dirty="0"/>
                  <a:t>此時，複迴歸式如下列式子表示：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i="1" dirty="0"/>
                  <a:t>Y </a:t>
                </a:r>
                <a:r>
                  <a:rPr lang="en-US" altLang="zh-TW" dirty="0"/>
                  <a:t>=3.402×</a:t>
                </a:r>
                <a:r>
                  <a:rPr lang="zh-TW" altLang="en-US" dirty="0"/>
                  <a:t>溫度</a:t>
                </a:r>
                <a:r>
                  <a:rPr lang="en-US" altLang="zh-TW" dirty="0"/>
                  <a:t>+0.453×</a:t>
                </a:r>
                <a:r>
                  <a:rPr lang="zh-TW" altLang="en-US" dirty="0"/>
                  <a:t>壓力</a:t>
                </a:r>
                <a:r>
                  <a:rPr lang="en-US" altLang="zh-TW" dirty="0"/>
                  <a:t>-0.423×</a:t>
                </a:r>
                <a:r>
                  <a:rPr lang="zh-TW" altLang="en-US" dirty="0"/>
                  <a:t>時間</a:t>
                </a:r>
                <a:r>
                  <a:rPr lang="en-US" altLang="zh-TW" dirty="0"/>
                  <a:t>-24.897</a:t>
                </a:r>
              </a:p>
              <a:p>
                <a:endParaRPr lang="en-US" altLang="zh-TW" dirty="0"/>
              </a:p>
              <a:p>
                <a:r>
                  <a:rPr lang="zh-TW" altLang="en-US" dirty="0"/>
                  <a:t>判定係數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TW" altLang="en-US" b="1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/>
                          </a:rPr>
                          <m:t>𝑅</m:t>
                        </m:r>
                      </m:e>
                      <m:sub/>
                      <m:sup>
                        <m:r>
                          <a:rPr lang="zh-TW" altLang="en-US" b="1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dirty="0"/>
                  <a:t>變成</a:t>
                </a:r>
                <a:r>
                  <a:rPr lang="zh-TW" altLang="en-US" dirty="0" smtClean="0"/>
                  <a:t>：</a:t>
                </a:r>
                <a:endParaRPr lang="en-US" altLang="zh-TW" dirty="0" smtClean="0"/>
              </a:p>
              <a:p>
                <a:endParaRPr lang="en-US" altLang="zh-TW" b="1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zh-TW" altLang="en-US" b="1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/>
                          </a:rPr>
                          <m:t>𝑅</m:t>
                        </m:r>
                      </m:e>
                      <m:sub/>
                      <m:sup>
                        <m:r>
                          <a:rPr lang="zh-TW" altLang="en-US" b="1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dirty="0"/>
                  <a:t>=</a:t>
                </a:r>
                <a:r>
                  <a:rPr lang="en-US" altLang="zh-TW" dirty="0" smtClean="0"/>
                  <a:t>0.863&gt;0.858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29" t="-2830" r="-26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58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 </a:t>
            </a:r>
            <a:r>
              <a:rPr lang="zh-TW" altLang="en-US" dirty="0"/>
              <a:t>複迴歸分析是否為因果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3500" b="1" dirty="0"/>
              <a:t>以下以陶器舉例複迴歸分析</a:t>
            </a:r>
            <a:endParaRPr lang="en-US" altLang="zh-TW" sz="3500" b="1" dirty="0"/>
          </a:p>
          <a:p>
            <a:pPr indent="723900" algn="just">
              <a:spcBef>
                <a:spcPts val="1200"/>
              </a:spcBef>
              <a:buNone/>
            </a:pPr>
            <a:r>
              <a:rPr lang="zh-TW" altLang="en-US" sz="3000" dirty="0" smtClean="0"/>
              <a:t>陶器</a:t>
            </a:r>
            <a:r>
              <a:rPr lang="zh-TW" altLang="en-US" sz="3000" dirty="0"/>
              <a:t>原先是類似陶磁器或</a:t>
            </a:r>
            <a:r>
              <a:rPr lang="zh-TW" altLang="en-US" sz="3000" dirty="0" smtClean="0"/>
              <a:t>玻璃，將粘土</a:t>
            </a:r>
            <a:r>
              <a:rPr lang="zh-TW" altLang="en-US" sz="3000" dirty="0"/>
              <a:t>與長石、桂石燒結而成。隨著高溫燒窯的發達，具有高融點的無機物質之燒結體似乎受到了矚目</a:t>
            </a:r>
            <a:r>
              <a:rPr lang="zh-TW" altLang="en-US" sz="3000" dirty="0" smtClean="0"/>
              <a:t>。</a:t>
            </a:r>
            <a:endParaRPr lang="en-US" altLang="zh-TW" sz="3000" dirty="0" smtClean="0"/>
          </a:p>
          <a:p>
            <a:pPr indent="723900" algn="just">
              <a:spcBef>
                <a:spcPts val="1200"/>
              </a:spcBef>
              <a:buNone/>
            </a:pPr>
            <a:r>
              <a:rPr lang="zh-TW" altLang="en-US" sz="3000" dirty="0" smtClean="0"/>
              <a:t>為了</a:t>
            </a:r>
            <a:r>
              <a:rPr lang="zh-TW" altLang="en-US" sz="3000" dirty="0"/>
              <a:t>對此陶器燒結體提供更理想的性質，一面以高溫加壓，另一面進行壓縮變形，陶器材料內部的微結晶中，某特定結晶面或結晶軸發生朝向一定方向的配向現象。</a:t>
            </a:r>
            <a:endParaRPr lang="en-US" altLang="zh-TW" sz="3000" dirty="0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984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indent="857250" algn="just"/>
                <a:r>
                  <a:rPr lang="zh-TW" altLang="en-US" dirty="0"/>
                  <a:t>但觀察表</a:t>
                </a:r>
                <a:r>
                  <a:rPr lang="en-US" altLang="zh-TW" dirty="0"/>
                  <a:t>4-1</a:t>
                </a:r>
                <a:r>
                  <a:rPr lang="zh-TW" altLang="en-US" dirty="0"/>
                  <a:t>的數據似可</a:t>
                </a:r>
                <a:r>
                  <a:rPr lang="zh-TW" altLang="en-US" dirty="0" smtClean="0"/>
                  <a:t>明白</a:t>
                </a:r>
                <a:r>
                  <a:rPr lang="en-US" altLang="zh-TW" dirty="0" smtClean="0"/>
                  <a:t/>
                </a:r>
                <a:br>
                  <a:rPr lang="en-US" altLang="zh-TW" dirty="0" smtClean="0"/>
                </a:br>
                <a:r>
                  <a:rPr lang="zh-TW" altLang="en-US" dirty="0" smtClean="0"/>
                  <a:t>，</a:t>
                </a:r>
                <a:r>
                  <a:rPr lang="zh-TW" altLang="en-US" dirty="0"/>
                  <a:t>時間是與配向度不太有相關的變數。</a:t>
                </a:r>
                <a:endParaRPr lang="en-US" altLang="zh-TW" dirty="0"/>
              </a:p>
              <a:p>
                <a:pPr indent="876300" algn="just"/>
                <a:r>
                  <a:rPr lang="zh-TW" altLang="en-US" dirty="0"/>
                  <a:t>換言之，對從屬變數增加不太有影響的獨立變數，判定係數也呈現單調性地增加，且更接近於</a:t>
                </a:r>
                <a:r>
                  <a:rPr lang="en-US" altLang="zh-TW" dirty="0"/>
                  <a:t>1</a:t>
                </a:r>
                <a:r>
                  <a:rPr lang="zh-TW" altLang="en-US" dirty="0"/>
                  <a:t>。因此，所思考出的是調整自由度的判定係數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i="1">
                            <a:latin typeface="Cambria Math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TW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/>
                              </a:rPr>
                              <m:t>R</m:t>
                            </m:r>
                          </m:e>
                          <m:sup>
                            <m:r>
                              <a:rPr lang="en-US" altLang="zh-TW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altLang="zh-TW" dirty="0" smtClean="0"/>
                  <a:t>(</a:t>
                </a:r>
                <a:r>
                  <a:rPr lang="zh-TW" altLang="en-US" dirty="0"/>
                  <a:t>調整自由度的決定</a:t>
                </a:r>
                <a:r>
                  <a:rPr lang="zh-TW" altLang="en-US" dirty="0" smtClean="0"/>
                  <a:t>係數</a:t>
                </a:r>
                <a:r>
                  <a:rPr lang="en-US" altLang="zh-TW" dirty="0" smtClean="0"/>
                  <a:t>)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 r="-2432" b="-66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30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標題 1"/>
              <p:cNvSpPr>
                <a:spLocks noGrp="1"/>
              </p:cNvSpPr>
              <p:nvPr>
                <p:ph type="title"/>
              </p:nvPr>
            </p:nvSpPr>
            <p:spPr>
              <a:xfrm>
                <a:off x="2483768" y="188640"/>
                <a:ext cx="6444208" cy="1143000"/>
              </a:xfrm>
            </p:spPr>
            <p:txBody>
              <a:bodyPr/>
              <a:lstStyle/>
              <a:p>
                <a:r>
                  <a:rPr lang="en-US" altLang="zh-TW" sz="3400" dirty="0"/>
                  <a:t>4.4.2</a:t>
                </a:r>
                <a:r>
                  <a:rPr lang="zh-TW" altLang="en-US" sz="3400" dirty="0"/>
                  <a:t> 調整自由度的判定係數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3400" i="1">
                            <a:latin typeface="Cambria Math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TW" sz="3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TW" sz="3400">
                                <a:latin typeface="Cambria Math"/>
                              </a:rPr>
                              <m:t>𝑹</m:t>
                            </m:r>
                          </m:e>
                          <m:sup>
                            <m:r>
                              <a:rPr lang="en-US" altLang="zh-TW" sz="3400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e>
                    </m:acc>
                  </m:oMath>
                </a14:m>
                <a:endParaRPr lang="zh-TW" altLang="en-US" sz="3400" dirty="0"/>
              </a:p>
            </p:txBody>
          </p:sp>
        </mc:Choice>
        <mc:Fallback xmlns="">
          <p:sp>
            <p:nvSpPr>
              <p:cNvPr id="6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83768" y="188640"/>
                <a:ext cx="6444208" cy="114300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54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00100"/>
                <a:r>
                  <a:rPr lang="zh-TW" altLang="en-US" dirty="0"/>
                  <a:t>調整自由度判定係數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i="1">
                            <a:latin typeface="Cambria Math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TW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/>
                              </a:rPr>
                              <m:t>R</m:t>
                            </m:r>
                          </m:e>
                          <m:sup>
                            <m:r>
                              <a:rPr lang="en-US" altLang="zh-TW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acc>
                  </m:oMath>
                </a14:m>
                <a:r>
                  <a:rPr lang="zh-TW" altLang="en-US" dirty="0"/>
                  <a:t>的定義，即</a:t>
                </a:r>
                <a:r>
                  <a:rPr lang="zh-TW" altLang="en-US" dirty="0" smtClean="0"/>
                  <a:t>為如</a:t>
                </a:r>
                <a:r>
                  <a:rPr lang="en-US" altLang="zh-TW" dirty="0" smtClean="0"/>
                  <a:t>(4.16)</a:t>
                </a:r>
                <a:r>
                  <a:rPr lang="zh-TW" altLang="en-US" dirty="0" smtClean="0"/>
                  <a:t>式</a:t>
                </a:r>
                <a:r>
                  <a:rPr lang="zh-TW" altLang="en-US" dirty="0"/>
                  <a:t>表示</a:t>
                </a:r>
                <a:r>
                  <a:rPr lang="zh-TW" altLang="en-US" dirty="0" smtClean="0"/>
                  <a:t>。</a:t>
                </a:r>
                <a:endParaRPr lang="en-US" altLang="zh-TW" dirty="0" smtClean="0"/>
              </a:p>
              <a:p>
                <a:pPr indent="800100"/>
                <a:endParaRPr lang="en-US" altLang="zh-TW" dirty="0"/>
              </a:p>
              <a:p>
                <a:pPr indent="800100"/>
                <a:endParaRPr lang="en-US" altLang="zh-TW" dirty="0" smtClean="0"/>
              </a:p>
              <a:p>
                <a:pPr indent="800100"/>
                <a:endParaRPr lang="en-US" altLang="zh-TW" dirty="0"/>
              </a:p>
              <a:p>
                <a:pPr indent="800100" algn="r"/>
                <a:r>
                  <a:rPr lang="en-US" altLang="zh-TW" sz="2500" dirty="0" smtClean="0"/>
                  <a:t>(4.16)</a:t>
                </a:r>
                <a:endParaRPr lang="en-US" altLang="zh-TW" sz="25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529" r="-1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31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208993"/>
              </p:ext>
            </p:extLst>
          </p:nvPr>
        </p:nvGraphicFramePr>
        <p:xfrm>
          <a:off x="3203575" y="3259138"/>
          <a:ext cx="5062538" cy="156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5" name="Equation" r:id="rId4" imgW="2552400" imgH="787320" progId="Equation.DSMT4">
                  <p:embed/>
                </p:oleObj>
              </mc:Choice>
              <mc:Fallback>
                <p:oleObj name="Equation" r:id="rId4" imgW="2552400" imgH="787320" progId="Equation.DSMT4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259138"/>
                        <a:ext cx="5062538" cy="1563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標題 1"/>
              <p:cNvSpPr>
                <a:spLocks noGrp="1"/>
              </p:cNvSpPr>
              <p:nvPr>
                <p:ph type="title"/>
              </p:nvPr>
            </p:nvSpPr>
            <p:spPr>
              <a:xfrm>
                <a:off x="2483768" y="188640"/>
                <a:ext cx="6444208" cy="1143000"/>
              </a:xfrm>
            </p:spPr>
            <p:txBody>
              <a:bodyPr/>
              <a:lstStyle/>
              <a:p>
                <a:r>
                  <a:rPr lang="en-US" altLang="zh-TW" sz="3400" dirty="0"/>
                  <a:t>4.4.2</a:t>
                </a:r>
                <a:r>
                  <a:rPr lang="zh-TW" altLang="en-US" sz="3400" dirty="0"/>
                  <a:t> 調整自由度的判定係數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3400" i="1">
                            <a:latin typeface="Cambria Math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TW" sz="3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TW" sz="3400">
                                <a:latin typeface="Cambria Math"/>
                              </a:rPr>
                              <m:t>𝑹</m:t>
                            </m:r>
                          </m:e>
                          <m:sup>
                            <m:r>
                              <a:rPr lang="en-US" altLang="zh-TW" sz="3400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e>
                    </m:acc>
                  </m:oMath>
                </a14:m>
                <a:endParaRPr lang="zh-TW" altLang="en-US" sz="3400" dirty="0"/>
              </a:p>
            </p:txBody>
          </p:sp>
        </mc:Choice>
        <mc:Fallback xmlns="">
          <p:sp>
            <p:nvSpPr>
              <p:cNvPr id="7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83768" y="188640"/>
                <a:ext cx="6444208" cy="1143000"/>
              </a:xfr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383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zh-TW" altLang="en-US" dirty="0"/>
              <a:t>其中，</a:t>
            </a:r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algn="r"/>
            <a:endParaRPr lang="en-US" altLang="zh-TW" dirty="0" smtClean="0"/>
          </a:p>
          <a:p>
            <a:pPr algn="r"/>
            <a:r>
              <a:rPr lang="en-US" altLang="zh-TW" sz="2500" dirty="0" smtClean="0"/>
              <a:t>(4.17)</a:t>
            </a:r>
            <a:endParaRPr lang="en-US" altLang="zh-TW" sz="2500" dirty="0"/>
          </a:p>
          <a:p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32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1054274"/>
              </p:ext>
            </p:extLst>
          </p:nvPr>
        </p:nvGraphicFramePr>
        <p:xfrm>
          <a:off x="3270598" y="2852936"/>
          <a:ext cx="4973810" cy="1544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8" name="Equation" r:id="rId3" imgW="2209800" imgH="685800" progId="">
                  <p:embed/>
                </p:oleObj>
              </mc:Choice>
              <mc:Fallback>
                <p:oleObj name="Equation" r:id="rId3" imgW="2209800" imgH="68580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598" y="2852936"/>
                        <a:ext cx="4973810" cy="15441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標題 1"/>
              <p:cNvSpPr>
                <a:spLocks noGrp="1"/>
              </p:cNvSpPr>
              <p:nvPr>
                <p:ph type="title"/>
              </p:nvPr>
            </p:nvSpPr>
            <p:spPr>
              <a:xfrm>
                <a:off x="2483768" y="188640"/>
                <a:ext cx="6444208" cy="1143000"/>
              </a:xfrm>
            </p:spPr>
            <p:txBody>
              <a:bodyPr/>
              <a:lstStyle/>
              <a:p>
                <a:r>
                  <a:rPr lang="en-US" altLang="zh-TW" sz="3400" dirty="0"/>
                  <a:t>4.4.2</a:t>
                </a:r>
                <a:r>
                  <a:rPr lang="zh-TW" altLang="en-US" sz="3400" dirty="0"/>
                  <a:t> 調整自由度的判定係數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3400" i="1">
                            <a:latin typeface="Cambria Math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TW" sz="3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TW" sz="3400">
                                <a:latin typeface="Cambria Math"/>
                              </a:rPr>
                              <m:t>𝑹</m:t>
                            </m:r>
                          </m:e>
                          <m:sup>
                            <m:r>
                              <a:rPr lang="en-US" altLang="zh-TW" sz="3400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e>
                    </m:acc>
                  </m:oMath>
                </a14:m>
                <a:endParaRPr lang="zh-TW" altLang="en-US" sz="3400" dirty="0"/>
              </a:p>
            </p:txBody>
          </p:sp>
        </mc:Choice>
        <mc:Fallback xmlns="">
          <p:sp>
            <p:nvSpPr>
              <p:cNvPr id="7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83768" y="188640"/>
                <a:ext cx="6444208" cy="1143000"/>
              </a:xfr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148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00100"/>
            <a:endParaRPr lang="en-US" altLang="zh-TW" dirty="0" smtClean="0"/>
          </a:p>
          <a:p>
            <a:pPr indent="800100"/>
            <a:r>
              <a:rPr lang="zh-TW" altLang="en-US" dirty="0" smtClean="0"/>
              <a:t>因此</a:t>
            </a:r>
            <a:r>
              <a:rPr lang="zh-TW" altLang="en-US" dirty="0"/>
              <a:t>，獨立變數若為溫度與壓力時</a:t>
            </a:r>
            <a:r>
              <a:rPr lang="zh-TW" altLang="en-US" dirty="0" smtClean="0"/>
              <a:t>，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33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646387"/>
              </p:ext>
            </p:extLst>
          </p:nvPr>
        </p:nvGraphicFramePr>
        <p:xfrm>
          <a:off x="4139952" y="3284984"/>
          <a:ext cx="3300095" cy="1800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2" name="Equation" r:id="rId3" imgW="1397000" imgH="762000" progId="">
                  <p:embed/>
                </p:oleObj>
              </mc:Choice>
              <mc:Fallback>
                <p:oleObj name="Equation" r:id="rId3" imgW="1397000" imgH="76200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3284984"/>
                        <a:ext cx="3300095" cy="18000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標題 1"/>
              <p:cNvSpPr>
                <a:spLocks noGrp="1"/>
              </p:cNvSpPr>
              <p:nvPr>
                <p:ph type="title"/>
              </p:nvPr>
            </p:nvSpPr>
            <p:spPr>
              <a:xfrm>
                <a:off x="2483768" y="188640"/>
                <a:ext cx="6444208" cy="1143000"/>
              </a:xfrm>
            </p:spPr>
            <p:txBody>
              <a:bodyPr/>
              <a:lstStyle/>
              <a:p>
                <a:r>
                  <a:rPr lang="en-US" altLang="zh-TW" sz="3400" dirty="0"/>
                  <a:t>4.4.2</a:t>
                </a:r>
                <a:r>
                  <a:rPr lang="zh-TW" altLang="en-US" sz="3400" dirty="0"/>
                  <a:t> 調整自由度的判定係數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3400" i="1">
                            <a:latin typeface="Cambria Math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TW" sz="3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TW" sz="3400">
                                <a:latin typeface="Cambria Math"/>
                              </a:rPr>
                              <m:t>𝑹</m:t>
                            </m:r>
                          </m:e>
                          <m:sup>
                            <m:r>
                              <a:rPr lang="en-US" altLang="zh-TW" sz="3400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e>
                    </m:acc>
                  </m:oMath>
                </a14:m>
                <a:endParaRPr lang="zh-TW" altLang="en-US" sz="3400" dirty="0"/>
              </a:p>
            </p:txBody>
          </p:sp>
        </mc:Choice>
        <mc:Fallback xmlns="">
          <p:sp>
            <p:nvSpPr>
              <p:cNvPr id="7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83768" y="188640"/>
                <a:ext cx="6444208" cy="1143000"/>
              </a:xfr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737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4.4.3 </a:t>
            </a:r>
            <a:r>
              <a:rPr lang="zh-TW" altLang="en-US" dirty="0"/>
              <a:t>複相關</a:t>
            </a:r>
            <a:r>
              <a:rPr lang="zh-TW" altLang="en-US" dirty="0" smtClean="0"/>
              <a:t>係數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268760"/>
            <a:ext cx="6264696" cy="4713387"/>
          </a:xfrm>
        </p:spPr>
        <p:txBody>
          <a:bodyPr/>
          <a:lstStyle/>
          <a:p>
            <a:pPr indent="898525" algn="just"/>
            <a:r>
              <a:rPr lang="zh-TW" altLang="en-US" dirty="0"/>
              <a:t>如觀察表</a:t>
            </a:r>
            <a:r>
              <a:rPr lang="en-US" altLang="zh-TW" dirty="0"/>
              <a:t>4-9</a:t>
            </a:r>
            <a:r>
              <a:rPr lang="zh-TW" altLang="en-US" dirty="0"/>
              <a:t>時，觀察出適配性好壞的另一個尺度。則是實測值與預測值的相關係數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34</a:t>
            </a:fld>
            <a:endParaRPr lang="zh-TW" altLang="en-US"/>
          </a:p>
        </p:txBody>
      </p:sp>
      <p:pic>
        <p:nvPicPr>
          <p:cNvPr id="22530" name="Picture 2" descr="C:\Documents and Settings\010890\My Documents\Google 雲端硬碟\新頁圖書\5103簡報圖表轉檔ok\5103--表\表4-9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08920"/>
            <a:ext cx="3672408" cy="411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80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4.4.3 </a:t>
            </a:r>
            <a:r>
              <a:rPr lang="zh-TW" altLang="en-US" dirty="0"/>
              <a:t>複相關</a:t>
            </a:r>
            <a:r>
              <a:rPr lang="zh-TW" altLang="en-US" dirty="0" smtClean="0"/>
              <a:t>係數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00100" algn="just"/>
            <a:r>
              <a:rPr lang="zh-TW" altLang="en-US" dirty="0"/>
              <a:t>試算實測值與預測值的相關係數，得知實測值與預測值的相關係數</a:t>
            </a:r>
            <a:r>
              <a:rPr lang="en-US" altLang="zh-TW" dirty="0"/>
              <a:t>=0.926</a:t>
            </a:r>
            <a:r>
              <a:rPr lang="zh-TW" altLang="en-US" dirty="0"/>
              <a:t>，此相關係數稱為複相關係數。複相關係數接近</a:t>
            </a:r>
            <a:r>
              <a:rPr lang="en-US" altLang="zh-TW" dirty="0"/>
              <a:t>1</a:t>
            </a:r>
            <a:r>
              <a:rPr lang="zh-TW" altLang="en-US" dirty="0" smtClean="0"/>
              <a:t>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，</a:t>
            </a:r>
            <a:r>
              <a:rPr lang="zh-TW" altLang="en-US" dirty="0"/>
              <a:t>雖然可認為所求出的重迴歸式的適配性佳，但事實上將複相關係數平方後顯示</a:t>
            </a:r>
            <a:r>
              <a:rPr lang="zh-TW" altLang="en-US" dirty="0" smtClean="0"/>
              <a:t>：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35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285549" y="5183747"/>
                <a:ext cx="6966971" cy="619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>
                              <a:latin typeface="Cambria Math"/>
                              <a:ea typeface="微軟正黑體" pitchFamily="34" charset="-120"/>
                            </a:rPr>
                          </m:ctrlPr>
                        </m:sSupPr>
                        <m:e>
                          <m:r>
                            <a:rPr lang="zh-TW" altLang="en-US" sz="2800">
                              <a:latin typeface="Cambria Math"/>
                              <a:ea typeface="微軟正黑體" pitchFamily="34" charset="-120"/>
                            </a:rPr>
                            <m:t>複相關係數</m:t>
                          </m:r>
                        </m:e>
                        <m:sup>
                          <m:r>
                            <a:rPr lang="en-US" altLang="zh-TW" sz="2800">
                              <a:latin typeface="Cambria Math"/>
                              <a:ea typeface="微軟正黑體" pitchFamily="34" charset="-120"/>
                            </a:rPr>
                            <m:t>2</m:t>
                          </m:r>
                        </m:sup>
                      </m:sSup>
                      <m:r>
                        <a:rPr lang="en-US" altLang="zh-TW" sz="2800">
                          <a:latin typeface="Cambria Math"/>
                          <a:ea typeface="微軟正黑體" pitchFamily="34" charset="-120"/>
                        </a:rPr>
                        <m:t>=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/>
                              <a:ea typeface="微軟正黑體" pitchFamily="34" charset="-120"/>
                            </a:rPr>
                          </m:ctrlPr>
                        </m:sSupPr>
                        <m:e>
                          <m:r>
                            <a:rPr lang="en-US" altLang="zh-TW" sz="2800">
                              <a:latin typeface="Cambria Math"/>
                              <a:ea typeface="微軟正黑體" pitchFamily="34" charset="-120"/>
                            </a:rPr>
                            <m:t>0.926</m:t>
                          </m:r>
                        </m:e>
                        <m:sup>
                          <m:r>
                            <a:rPr lang="en-US" altLang="zh-TW" sz="2800">
                              <a:latin typeface="Cambria Math"/>
                              <a:ea typeface="微軟正黑體" pitchFamily="34" charset="-120"/>
                            </a:rPr>
                            <m:t>2</m:t>
                          </m:r>
                        </m:sup>
                      </m:sSup>
                      <m:r>
                        <a:rPr lang="en-US" altLang="zh-TW" sz="2800">
                          <a:latin typeface="Cambria Math"/>
                          <a:ea typeface="微軟正黑體" pitchFamily="34" charset="-120"/>
                        </a:rPr>
                        <m:t>=0.858=</m:t>
                      </m:r>
                      <m:r>
                        <a:rPr lang="zh-TW" altLang="en-US" sz="2800">
                          <a:latin typeface="Cambria Math"/>
                          <a:ea typeface="微軟正黑體" pitchFamily="34" charset="-120"/>
                        </a:rPr>
                        <m:t>判定係數</m:t>
                      </m:r>
                    </m:oMath>
                  </m:oMathPara>
                </a14:m>
                <a:endParaRPr lang="zh-TW" altLang="en-US" sz="28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549" y="5183747"/>
                <a:ext cx="6966971" cy="61920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05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4.4.4 </a:t>
            </a:r>
            <a:r>
              <a:rPr lang="en-US" altLang="zh-TW" dirty="0" smtClean="0"/>
              <a:t>AIC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71800" y="1628800"/>
            <a:ext cx="6120680" cy="4525963"/>
          </a:xfrm>
        </p:spPr>
        <p:txBody>
          <a:bodyPr/>
          <a:lstStyle/>
          <a:p>
            <a:pPr indent="800100" algn="just"/>
            <a:r>
              <a:rPr lang="en-US" altLang="zh-TW" dirty="0"/>
              <a:t>AIC</a:t>
            </a:r>
            <a:r>
              <a:rPr lang="zh-TW" altLang="en-US" dirty="0"/>
              <a:t>是</a:t>
            </a:r>
            <a:r>
              <a:rPr lang="en-US" altLang="zh-TW" dirty="0" err="1"/>
              <a:t>Akaike's</a:t>
            </a:r>
            <a:r>
              <a:rPr lang="en-US" altLang="zh-TW" dirty="0"/>
              <a:t> Information Criterion </a:t>
            </a:r>
            <a:r>
              <a:rPr lang="zh-TW" altLang="en-US" dirty="0"/>
              <a:t>的簡稱，顯示複迴歸模式的適配性好壞的統計量。</a:t>
            </a:r>
            <a:r>
              <a:rPr lang="en-US" altLang="zh-TW" dirty="0"/>
              <a:t>AIC</a:t>
            </a:r>
            <a:r>
              <a:rPr lang="zh-TW" altLang="en-US" dirty="0"/>
              <a:t>的定義、複迴歸模式時如</a:t>
            </a:r>
            <a:r>
              <a:rPr lang="en-US" altLang="zh-TW" dirty="0"/>
              <a:t>(4.18)</a:t>
            </a:r>
            <a:r>
              <a:rPr lang="zh-TW" altLang="en-US" dirty="0"/>
              <a:t>式所示：</a:t>
            </a:r>
            <a:endParaRPr lang="en-US" altLang="zh-TW" dirty="0"/>
          </a:p>
          <a:p>
            <a:pPr indent="800100" algn="just"/>
            <a:endParaRPr lang="en-US" altLang="zh-TW" dirty="0"/>
          </a:p>
          <a:p>
            <a:pPr indent="800100" algn="just"/>
            <a:endParaRPr lang="en-US" altLang="zh-TW" dirty="0"/>
          </a:p>
          <a:p>
            <a:pPr algn="r"/>
            <a:r>
              <a:rPr lang="en-US" altLang="zh-TW" sz="2500" dirty="0" smtClean="0"/>
              <a:t>(4.18)</a:t>
            </a:r>
            <a:endParaRPr lang="en-US" altLang="zh-TW" sz="2500" dirty="0"/>
          </a:p>
          <a:p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36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117202"/>
              </p:ext>
            </p:extLst>
          </p:nvPr>
        </p:nvGraphicFramePr>
        <p:xfrm>
          <a:off x="2987824" y="4293095"/>
          <a:ext cx="5760640" cy="769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0" name="Equation" r:id="rId3" imgW="2349500" imgH="393700" progId="">
                  <p:embed/>
                </p:oleObj>
              </mc:Choice>
              <mc:Fallback>
                <p:oleObj name="Equation" r:id="rId3" imgW="2349500" imgH="39370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4293095"/>
                        <a:ext cx="5760640" cy="7690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782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4.4.4 AIC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zh-TW" altLang="en-US" dirty="0" smtClean="0"/>
              <a:t>其中</a:t>
            </a:r>
            <a:r>
              <a:rPr lang="zh-TW" altLang="en-US" dirty="0"/>
              <a:t>，</a:t>
            </a:r>
            <a:endParaRPr lang="en-US" altLang="zh-TW" dirty="0"/>
          </a:p>
          <a:p>
            <a:pPr algn="r"/>
            <a:endParaRPr lang="en-US" altLang="zh-TW" dirty="0" smtClean="0"/>
          </a:p>
          <a:p>
            <a:pPr algn="r"/>
            <a:endParaRPr lang="en-US" altLang="zh-TW" dirty="0"/>
          </a:p>
          <a:p>
            <a:pPr algn="r"/>
            <a:endParaRPr lang="en-US" altLang="zh-TW" dirty="0"/>
          </a:p>
          <a:p>
            <a:pPr algn="r"/>
            <a:r>
              <a:rPr lang="en-US" altLang="zh-TW" sz="2500" dirty="0" smtClean="0"/>
              <a:t>(4.19)</a:t>
            </a:r>
            <a:endParaRPr lang="en-US" altLang="zh-TW" sz="2500" dirty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37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947046"/>
              </p:ext>
            </p:extLst>
          </p:nvPr>
        </p:nvGraphicFramePr>
        <p:xfrm>
          <a:off x="3031388" y="2852936"/>
          <a:ext cx="5198956" cy="1405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5" name="Equation" r:id="rId3" imgW="1993900" imgH="685800" progId="">
                  <p:embed/>
                </p:oleObj>
              </mc:Choice>
              <mc:Fallback>
                <p:oleObj name="Equation" r:id="rId3" imgW="1993900" imgH="68580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1388" y="2852936"/>
                        <a:ext cx="5198956" cy="14051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3707904" y="5199583"/>
            <a:ext cx="3845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註：</a:t>
            </a:r>
            <a:r>
              <a:rPr lang="en-US" altLang="zh-TW" sz="24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AIC </a:t>
            </a:r>
            <a:r>
              <a:rPr lang="zh-TW" altLang="en-US" sz="24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的定義式有幾個</a:t>
            </a:r>
            <a:r>
              <a:rPr lang="zh-TW" altLang="en-US" sz="24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！</a:t>
            </a:r>
            <a:endParaRPr lang="en-US" altLang="zh-TW" sz="2400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182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4.4.4 AIC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600200"/>
            <a:ext cx="6264696" cy="4525963"/>
          </a:xfrm>
        </p:spPr>
        <p:txBody>
          <a:bodyPr>
            <a:normAutofit/>
          </a:bodyPr>
          <a:lstStyle/>
          <a:p>
            <a:pPr indent="800100"/>
            <a:r>
              <a:rPr lang="zh-TW" altLang="en-US" dirty="0"/>
              <a:t>表</a:t>
            </a:r>
            <a:r>
              <a:rPr lang="en-US" altLang="zh-TW" dirty="0"/>
              <a:t>4-7</a:t>
            </a:r>
            <a:r>
              <a:rPr lang="zh-TW" altLang="en-US" dirty="0"/>
              <a:t>的情形，依定義式</a:t>
            </a:r>
            <a:r>
              <a:rPr lang="en-US" altLang="zh-TW" dirty="0"/>
              <a:t>(4.18)</a:t>
            </a:r>
            <a:r>
              <a:rPr lang="zh-TW" altLang="en-US" dirty="0"/>
              <a:t>式求出：</a:t>
            </a:r>
            <a:endParaRPr lang="en-US" altLang="zh-TW" dirty="0"/>
          </a:p>
          <a:p>
            <a:r>
              <a:rPr lang="en-US" altLang="zh-TW" dirty="0"/>
              <a:t>                           </a:t>
            </a:r>
          </a:p>
          <a:p>
            <a:endParaRPr lang="en-US" altLang="zh-TW" dirty="0"/>
          </a:p>
          <a:p>
            <a:pPr indent="800100" algn="just"/>
            <a:r>
              <a:rPr lang="en-US" altLang="zh-TW" dirty="0"/>
              <a:t>AIC</a:t>
            </a:r>
            <a:r>
              <a:rPr lang="zh-TW" altLang="en-US" dirty="0"/>
              <a:t>的用法是「</a:t>
            </a:r>
            <a:r>
              <a:rPr lang="en-US" altLang="zh-TW" dirty="0"/>
              <a:t>smaller is better</a:t>
            </a:r>
            <a:r>
              <a:rPr lang="zh-TW" altLang="en-US" dirty="0"/>
              <a:t>」，即指「</a:t>
            </a:r>
            <a:r>
              <a:rPr lang="en-US" altLang="zh-TW" dirty="0"/>
              <a:t>AIC</a:t>
            </a:r>
            <a:r>
              <a:rPr lang="zh-TW" altLang="en-US" dirty="0"/>
              <a:t>之值愈小的模式是愈好的模式」因此比較幾個模式時，</a:t>
            </a:r>
            <a:r>
              <a:rPr lang="en-US" altLang="zh-TW" dirty="0"/>
              <a:t>AIC </a:t>
            </a:r>
            <a:r>
              <a:rPr lang="zh-TW" altLang="en-US" dirty="0"/>
              <a:t>即發揮威力。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38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428100"/>
              </p:ext>
            </p:extLst>
          </p:nvPr>
        </p:nvGraphicFramePr>
        <p:xfrm>
          <a:off x="2627784" y="2852936"/>
          <a:ext cx="6130925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9" name="Equation" r:id="rId3" imgW="3048000" imgH="393700" progId="">
                  <p:embed/>
                </p:oleObj>
              </mc:Choice>
              <mc:Fallback>
                <p:oleObj name="Equation" r:id="rId3" imgW="3048000" imgH="39370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2852936"/>
                        <a:ext cx="6130925" cy="792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43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4.5 </a:t>
            </a:r>
            <a:r>
              <a:rPr lang="zh-TW" altLang="en-US" dirty="0"/>
              <a:t>偏迴歸係數的意義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zh-TW" dirty="0" smtClean="0"/>
              </a:p>
              <a:p>
                <a:r>
                  <a:rPr lang="zh-TW" altLang="en-US" dirty="0" smtClean="0"/>
                  <a:t>試</a:t>
                </a:r>
                <a:r>
                  <a:rPr lang="zh-TW" altLang="en-US" dirty="0"/>
                  <a:t>就偏迴歸係數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觀察如下</a:t>
                </a:r>
                <a:r>
                  <a:rPr lang="zh-TW" altLang="en-US" dirty="0" smtClean="0"/>
                  <a:t>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39</a:t>
            </a:fld>
            <a:endParaRPr lang="zh-TW" altLang="en-US"/>
          </a:p>
        </p:txBody>
      </p:sp>
      <p:pic>
        <p:nvPicPr>
          <p:cNvPr id="26626" name="Picture 2" descr="C:\Documents and Settings\010890\My Documents\Google 雲端硬碟\新頁圖書\5103簡報圖表轉檔ok\5103--圖\4-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84984"/>
            <a:ext cx="5702597" cy="210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66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 </a:t>
            </a:r>
            <a:r>
              <a:rPr lang="zh-TW" altLang="en-US" dirty="0"/>
              <a:t>複迴歸分析是否為因果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zh-TW" altLang="en-US" b="1" dirty="0"/>
              <a:t>以下以陶器舉例複迴歸分析</a:t>
            </a:r>
            <a:endParaRPr lang="en-US" altLang="zh-TW" b="1" dirty="0"/>
          </a:p>
          <a:p>
            <a:pPr marL="0" indent="723900">
              <a:buNone/>
            </a:pPr>
            <a:r>
              <a:rPr lang="zh-TW" altLang="en-US" sz="2800" dirty="0"/>
              <a:t>此結晶軸排列方法稱為配向度。配向度大，表示結晶軸狀態保持一致的方向，而配向度小，代表結晶軸呈現無秩序的狀態。</a:t>
            </a:r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72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4.5 </a:t>
            </a:r>
            <a:r>
              <a:rPr lang="zh-TW" altLang="en-US" dirty="0"/>
              <a:t>偏迴歸係數的意義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indent="800100" algn="just"/>
                <a:r>
                  <a:rPr lang="zh-TW" altLang="en-US" dirty="0"/>
                  <a:t>偏迴歸係數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、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、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的係數，所以表示「獨立變數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zh-TW" altLang="en-US" i="1">
                        <a:latin typeface="Cambria Math"/>
                      </a:rPr>
                      <m:t>、</m:t>
                    </m:r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對從屬變數</a:t>
                </a:r>
                <a:r>
                  <a:rPr lang="en-US" altLang="zh-TW" dirty="0"/>
                  <a:t>y</a:t>
                </a:r>
                <a:r>
                  <a:rPr lang="zh-TW" altLang="en-US" dirty="0"/>
                  <a:t>造成影響的大小」</a:t>
                </a:r>
                <a:r>
                  <a:rPr lang="zh-TW" altLang="en-US" dirty="0" smtClean="0"/>
                  <a:t>。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760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800" dirty="0"/>
              <a:t>4.6.1 </a:t>
            </a:r>
            <a:r>
              <a:rPr lang="zh-TW" altLang="en-US" sz="3800" dirty="0"/>
              <a:t>複迴歸的變異數分析</a:t>
            </a:r>
            <a:r>
              <a:rPr lang="zh-TW" altLang="en-US" sz="3800" dirty="0" smtClean="0"/>
              <a:t>表</a:t>
            </a:r>
            <a:endParaRPr lang="zh-TW" altLang="en-US" sz="3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600200"/>
                <a:ext cx="6264696" cy="4781128"/>
              </a:xfrm>
            </p:spPr>
            <p:txBody>
              <a:bodyPr/>
              <a:lstStyle/>
              <a:p>
                <a:pPr marL="342900" indent="-342900">
                  <a:buFont typeface="Wingdings" pitchFamily="2" charset="2"/>
                  <a:buChar char="n"/>
                </a:pPr>
                <a:r>
                  <a:rPr lang="zh-TW" altLang="en-US" sz="3000" b="1" dirty="0"/>
                  <a:t>檢定的步驟</a:t>
                </a:r>
                <a:r>
                  <a:rPr lang="en-US" altLang="zh-TW" sz="3000" b="1" dirty="0"/>
                  <a:t>1</a:t>
                </a:r>
                <a:r>
                  <a:rPr lang="zh-TW" altLang="en-US" sz="3000" b="1" dirty="0"/>
                  <a:t>：建立以下的假設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30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000" b="1" i="1">
                            <a:latin typeface="Cambria Math"/>
                          </a:rPr>
                          <m:t>𝑯</m:t>
                        </m:r>
                      </m:e>
                      <m:sub>
                        <m:r>
                          <a:rPr lang="en-US" altLang="zh-TW" sz="3000" b="1" i="1">
                            <a:latin typeface="Cambria Math"/>
                          </a:rPr>
                          <m:t>𝟎</m:t>
                        </m:r>
                      </m:sub>
                    </m:sSub>
                  </m:oMath>
                </a14:m>
                <a:endParaRPr lang="en-US" altLang="zh-TW" sz="3000" b="1" dirty="0" smtClean="0"/>
              </a:p>
              <a:p>
                <a:endParaRPr lang="en-US" altLang="zh-TW" sz="2000" b="1" dirty="0"/>
              </a:p>
              <a:p>
                <a:pPr marL="2190750" indent="-1828800" algn="just"/>
                <a:r>
                  <a:rPr lang="zh-TW" altLang="en-US" dirty="0" smtClean="0"/>
                  <a:t>假設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：所求的複迴歸無助於預測，則此假設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在複迴歸模式中即為</a:t>
                </a:r>
                <a:r>
                  <a:rPr lang="zh-TW" altLang="en-US" dirty="0" smtClean="0"/>
                  <a:t>：</a:t>
                </a:r>
                <a:endParaRPr lang="en-US" altLang="zh-TW" dirty="0" smtClean="0"/>
              </a:p>
              <a:p>
                <a:pPr marL="2190750" indent="-1828800" algn="just"/>
                <a:endParaRPr lang="zh-TW" altLang="en-US" sz="1800" dirty="0"/>
              </a:p>
              <a:p>
                <a:pPr marL="2190750" indent="-1828800" algn="just"/>
                <a:r>
                  <a:rPr lang="zh-TW" altLang="en-US" dirty="0"/>
                  <a:t>假設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𝛽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𝛽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dirty="0"/>
                  <a:t>=0</a:t>
                </a:r>
                <a:r>
                  <a:rPr lang="zh-TW" altLang="en-US" dirty="0"/>
                  <a:t>，當母偏迴歸係數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𝛽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𝛽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如均為</a:t>
                </a:r>
                <a:r>
                  <a:rPr lang="en-US" altLang="zh-TW" dirty="0"/>
                  <a:t>0</a:t>
                </a:r>
                <a:r>
                  <a:rPr lang="zh-TW" altLang="en-US" dirty="0"/>
                  <a:t>時，就無法預測</a:t>
                </a:r>
                <a:r>
                  <a:rPr lang="zh-TW" altLang="en-US" dirty="0" smtClean="0"/>
                  <a:t>！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600200"/>
                <a:ext cx="6264696" cy="4781128"/>
              </a:xfrm>
              <a:blipFill rotWithShape="1">
                <a:blip r:embed="rId2"/>
                <a:stretch>
                  <a:fillRect l="-2043" t="-1658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712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800" dirty="0"/>
              <a:t>4.6.1 </a:t>
            </a:r>
            <a:r>
              <a:rPr lang="zh-TW" altLang="en-US" sz="3800" dirty="0"/>
              <a:t>複迴歸的變異數分析表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n"/>
            </a:pPr>
            <a:endParaRPr lang="en-US" altLang="zh-TW" b="1" dirty="0" smtClean="0"/>
          </a:p>
          <a:p>
            <a:pPr marL="361950" indent="-361950">
              <a:buFont typeface="Wingdings" pitchFamily="2" charset="2"/>
              <a:buChar char="n"/>
            </a:pPr>
            <a:r>
              <a:rPr lang="zh-TW" altLang="en-US" sz="3000" b="1" dirty="0" smtClean="0"/>
              <a:t>檢定</a:t>
            </a:r>
            <a:r>
              <a:rPr lang="zh-TW" altLang="en-US" sz="3000" b="1" dirty="0"/>
              <a:t>的步驟</a:t>
            </a:r>
            <a:r>
              <a:rPr lang="en-US" altLang="zh-TW" sz="3000" b="1" dirty="0"/>
              <a:t>2</a:t>
            </a:r>
            <a:r>
              <a:rPr lang="zh-TW" altLang="en-US" sz="3000" b="1" dirty="0"/>
              <a:t>：計算檢定統計</a:t>
            </a:r>
            <a:r>
              <a:rPr lang="zh-TW" altLang="en-US" sz="3000" b="1" dirty="0" smtClean="0"/>
              <a:t>量</a:t>
            </a:r>
            <a:endParaRPr lang="en-US" altLang="zh-TW" sz="3000" b="1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42</a:t>
            </a:fld>
            <a:endParaRPr lang="zh-TW" altLang="en-US"/>
          </a:p>
        </p:txBody>
      </p:sp>
      <p:pic>
        <p:nvPicPr>
          <p:cNvPr id="27650" name="Picture 2" descr="C:\Documents and Settings\010890\My Documents\Google 雲端硬碟\新頁圖書\5103簡報圖表轉檔ok\5103--表\表4-20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268" y="2996952"/>
            <a:ext cx="6677236" cy="261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76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412776"/>
                <a:ext cx="6264696" cy="4713387"/>
              </a:xfrm>
            </p:spPr>
            <p:txBody>
              <a:bodyPr/>
              <a:lstStyle/>
              <a:p>
                <a:pPr indent="800100"/>
                <a:r>
                  <a:rPr lang="zh-TW" altLang="en-US" dirty="0"/>
                  <a:t>此檢定統計量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𝐹</m:t>
                    </m:r>
                  </m:oMath>
                </a14:m>
                <a:r>
                  <a:rPr lang="zh-TW" altLang="en-US" dirty="0"/>
                  <a:t>值與顯著機率之關係即為如圖</a:t>
                </a:r>
                <a:r>
                  <a:rPr lang="en-US" altLang="zh-TW" dirty="0"/>
                  <a:t>4-11</a:t>
                </a:r>
                <a:r>
                  <a:rPr lang="zh-TW" altLang="en-US" dirty="0"/>
                  <a:t>表示</a:t>
                </a:r>
                <a:r>
                  <a:rPr lang="en-US" altLang="zh-TW" dirty="0"/>
                  <a:t>︰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412776"/>
                <a:ext cx="6264696" cy="4713387"/>
              </a:xfrm>
              <a:blipFill rotWithShape="1">
                <a:blip r:embed="rId2"/>
                <a:stretch>
                  <a:fillRect l="-2529" t="-1682" r="-3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43</a:t>
            </a:fld>
            <a:endParaRPr lang="zh-TW" altLang="en-US"/>
          </a:p>
        </p:txBody>
      </p:sp>
      <p:pic>
        <p:nvPicPr>
          <p:cNvPr id="28674" name="Picture 2" descr="C:\Documents and Settings\010890\My Documents\Google 雲端硬碟\新頁圖書\5103簡報圖表轉檔ok\5103--圖\4-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211" y="2847293"/>
            <a:ext cx="3613890" cy="288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351018" y="6053226"/>
                <a:ext cx="70455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000" dirty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  <a:t>註：檢定統計量落入否定域與顯著</a:t>
                </a:r>
                <a:r>
                  <a:rPr lang="zh-TW" altLang="en-US" sz="2000" dirty="0" smtClean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  <a:t>機率</a:t>
                </a:r>
                <a14:m>
                  <m:oMath xmlns:m="http://schemas.openxmlformats.org/officeDocument/2006/math">
                    <m:r>
                      <a:rPr lang="zh-TW" altLang="en-US" sz="2000" i="1" smtClean="0">
                        <a:solidFill>
                          <a:srgbClr val="7030A0"/>
                        </a:solidFill>
                        <a:latin typeface="Cambria Math"/>
                        <a:ea typeface="微軟正黑體" pitchFamily="34" charset="-120"/>
                      </a:rPr>
                      <m:t>≤</m:t>
                    </m:r>
                  </m:oMath>
                </a14:m>
                <a:r>
                  <a:rPr lang="zh-TW" altLang="en-US" sz="2000" dirty="0" smtClean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  <a:t>顯著</a:t>
                </a:r>
                <a:r>
                  <a:rPr lang="zh-TW" altLang="en-US" sz="2000" dirty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  <a:t>水準是相同的</a:t>
                </a:r>
                <a:r>
                  <a:rPr lang="zh-TW" altLang="en-US" sz="2000" dirty="0" smtClean="0">
                    <a:solidFill>
                      <a:srgbClr val="7030A0"/>
                    </a:solidFill>
                    <a:latin typeface="微軟正黑體" pitchFamily="34" charset="-120"/>
                    <a:ea typeface="微軟正黑體" pitchFamily="34" charset="-120"/>
                  </a:rPr>
                  <a:t>。</a:t>
                </a:r>
                <a:endParaRPr lang="zh-TW" altLang="en-US" sz="2000" dirty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018" y="6053226"/>
                <a:ext cx="7045518" cy="400110"/>
              </a:xfrm>
              <a:prstGeom prst="rect">
                <a:avLst/>
              </a:prstGeom>
              <a:blipFill rotWithShape="1">
                <a:blip r:embed="rId4"/>
                <a:stretch>
                  <a:fillRect l="-952" t="-7576" r="-173" b="-257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800" dirty="0"/>
              <a:t>4.6.1 </a:t>
            </a:r>
            <a:r>
              <a:rPr lang="zh-TW" altLang="en-US" sz="3800" dirty="0"/>
              <a:t>複迴歸的變異數分析表</a:t>
            </a:r>
          </a:p>
        </p:txBody>
      </p:sp>
    </p:spTree>
    <p:extLst>
      <p:ext uri="{BB962C8B-B14F-4D97-AF65-F5344CB8AC3E}">
        <p14:creationId xmlns:p14="http://schemas.microsoft.com/office/powerpoint/2010/main" val="337418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marL="361950" indent="-361950">
                  <a:buFont typeface="Wingdings" pitchFamily="2" charset="2"/>
                  <a:buChar char="n"/>
                </a:pPr>
                <a:r>
                  <a:rPr lang="zh-TW" altLang="en-US" sz="3000" b="1" dirty="0"/>
                  <a:t>檢定的步驟</a:t>
                </a:r>
                <a:r>
                  <a:rPr lang="en-US" altLang="zh-TW" sz="3000" b="1" dirty="0"/>
                  <a:t>3</a:t>
                </a:r>
              </a:p>
              <a:p>
                <a:pPr marL="361950" indent="800100" algn="just"/>
                <a:r>
                  <a:rPr lang="zh-TW" altLang="en-US" dirty="0"/>
                  <a:t>顯著機率</a:t>
                </a:r>
                <a:r>
                  <a:rPr lang="en-US" altLang="zh-TW" dirty="0"/>
                  <a:t>0.001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zh-TW" altLang="en-US" dirty="0"/>
                  <a:t>顯著水準</a:t>
                </a:r>
                <a:r>
                  <a:rPr lang="en-US" altLang="zh-TW" dirty="0"/>
                  <a:t>0.05</a:t>
                </a:r>
                <a:r>
                  <a:rPr lang="zh-TW" altLang="en-US" dirty="0"/>
                  <a:t>，因此檢定統計量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𝐹</m:t>
                    </m:r>
                  </m:oMath>
                </a14:m>
                <a:r>
                  <a:rPr lang="zh-TW" altLang="en-US" dirty="0"/>
                  <a:t>值落入否定域中假設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被否定，可認為「所求出的複迴歸有助於預測」</a:t>
                </a:r>
                <a:r>
                  <a:rPr lang="zh-TW" altLang="en-US" dirty="0" smtClean="0"/>
                  <a:t>。</a:t>
                </a:r>
                <a:endParaRPr lang="en-US" altLang="zh-TW" b="1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043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44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800" dirty="0"/>
              <a:t>4.6.1 </a:t>
            </a:r>
            <a:r>
              <a:rPr lang="zh-TW" altLang="en-US" sz="3800" dirty="0"/>
              <a:t>複迴歸的變異數分析表</a:t>
            </a:r>
          </a:p>
        </p:txBody>
      </p:sp>
    </p:spTree>
    <p:extLst>
      <p:ext uri="{BB962C8B-B14F-4D97-AF65-F5344CB8AC3E}">
        <p14:creationId xmlns:p14="http://schemas.microsoft.com/office/powerpoint/2010/main" val="370358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4.7</a:t>
            </a:r>
            <a:r>
              <a:rPr lang="zh-TW" altLang="en-US" dirty="0"/>
              <a:t> 複迴歸分析的估計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00100" algn="just"/>
                <a:r>
                  <a:rPr lang="zh-TW" altLang="en-US" dirty="0"/>
                  <a:t>複迴歸分析中出現的主要估計即為預測值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𝑌</m:t>
                    </m:r>
                  </m:oMath>
                </a14:m>
                <a:r>
                  <a:rPr lang="zh-TW" altLang="en-US" dirty="0"/>
                  <a:t>的區間估計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756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4.7</a:t>
            </a:r>
            <a:r>
              <a:rPr lang="zh-TW" altLang="en-US" dirty="0"/>
              <a:t> 複迴歸分析的估計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600201"/>
                <a:ext cx="6264696" cy="2332856"/>
              </a:xfrm>
            </p:spPr>
            <p:txBody>
              <a:bodyPr anchor="t"/>
              <a:lstStyle/>
              <a:p>
                <a:pPr algn="just"/>
                <a:r>
                  <a:rPr lang="zh-TW" altLang="en-US" sz="3100" b="1" dirty="0"/>
                  <a:t>預測值的區間估計之公式──個別時</a:t>
                </a:r>
                <a:endParaRPr lang="en-US" altLang="zh-TW" sz="3100" b="1" dirty="0"/>
              </a:p>
              <a:p>
                <a:pPr indent="800100" algn="just"/>
                <a:r>
                  <a:rPr lang="zh-TW" altLang="en-US" sz="2800" dirty="0"/>
                  <a:t>獨立變數</a:t>
                </a:r>
                <a:r>
                  <a:rPr lang="en-US" altLang="zh-TW" sz="28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2800"/>
                        </m:ctrlPr>
                      </m:sSubPr>
                      <m:e>
                        <m:r>
                          <a:rPr lang="zh-TW" altLang="en-US" sz="2800"/>
                          <m:t>𝑋</m:t>
                        </m:r>
                      </m:e>
                      <m:sub>
                        <m:r>
                          <a:rPr lang="zh-TW" altLang="en-US" sz="2800"/>
                          <m:t>1</m:t>
                        </m:r>
                      </m:sub>
                    </m:sSub>
                    <m:r>
                      <a:rPr lang="zh-TW" altLang="en-US" sz="2800"/>
                      <m:t>,</m:t>
                    </m:r>
                    <m:sSub>
                      <m:sSubPr>
                        <m:ctrlPr>
                          <a:rPr lang="zh-TW" altLang="en-US" sz="2800"/>
                        </m:ctrlPr>
                      </m:sSubPr>
                      <m:e>
                        <m:r>
                          <a:rPr lang="zh-TW" altLang="en-US" sz="2800"/>
                          <m:t>𝑋</m:t>
                        </m:r>
                      </m:e>
                      <m:sub>
                        <m:r>
                          <a:rPr lang="zh-TW" altLang="en-US" sz="2800"/>
                          <m:t>2</m:t>
                        </m:r>
                      </m:sub>
                    </m:sSub>
                    <m:r>
                      <a:rPr lang="zh-TW" altLang="en-US" sz="2800"/>
                      <m:t>,…</m:t>
                    </m:r>
                    <m:sSub>
                      <m:sSubPr>
                        <m:ctrlPr>
                          <a:rPr lang="zh-TW" altLang="en-US" sz="2800"/>
                        </m:ctrlPr>
                      </m:sSubPr>
                      <m:e>
                        <m:r>
                          <a:rPr lang="zh-TW" altLang="en-US" sz="2800"/>
                          <m:t>𝑋</m:t>
                        </m:r>
                      </m:e>
                      <m:sub>
                        <m:r>
                          <a:rPr lang="zh-TW" altLang="en-US" sz="2800"/>
                          <m:t>𝑝</m:t>
                        </m:r>
                      </m:sub>
                    </m:sSub>
                  </m:oMath>
                </a14:m>
                <a:r>
                  <a:rPr lang="en-US" altLang="zh-TW" sz="2800" dirty="0"/>
                  <a:t>)</a:t>
                </a:r>
                <a:r>
                  <a:rPr lang="zh-TW" altLang="en-US" sz="2800" dirty="0"/>
                  <a:t>為某值</a:t>
                </a:r>
                <a:r>
                  <a:rPr lang="en-US" altLang="zh-TW" sz="28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2800"/>
                        </m:ctrlPr>
                      </m:sSubPr>
                      <m:e>
                        <m:r>
                          <a:rPr lang="zh-TW" altLang="en-US" sz="2800"/>
                          <m:t>𝑋</m:t>
                        </m:r>
                      </m:e>
                      <m:sub>
                        <m:r>
                          <a:rPr lang="zh-TW" altLang="en-US" sz="2800"/>
                          <m:t>1</m:t>
                        </m:r>
                        <m:r>
                          <a:rPr lang="en-US" altLang="zh-TW" sz="2800"/>
                          <m:t>0</m:t>
                        </m:r>
                      </m:sub>
                    </m:sSub>
                    <m:r>
                      <a:rPr lang="zh-TW" altLang="en-US" sz="2800"/>
                      <m:t>,</m:t>
                    </m:r>
                    <m:sSub>
                      <m:sSubPr>
                        <m:ctrlPr>
                          <a:rPr lang="zh-TW" altLang="en-US" sz="2800"/>
                        </m:ctrlPr>
                      </m:sSubPr>
                      <m:e>
                        <m:r>
                          <a:rPr lang="zh-TW" altLang="en-US" sz="2800"/>
                          <m:t>𝑋</m:t>
                        </m:r>
                      </m:e>
                      <m:sub>
                        <m:r>
                          <a:rPr lang="zh-TW" altLang="en-US" sz="2800"/>
                          <m:t>2</m:t>
                        </m:r>
                        <m:r>
                          <a:rPr lang="en-US" altLang="zh-TW" sz="2800"/>
                          <m:t>0</m:t>
                        </m:r>
                      </m:sub>
                    </m:sSub>
                    <m:r>
                      <a:rPr lang="zh-TW" altLang="en-US" sz="2800"/>
                      <m:t>,…</m:t>
                    </m:r>
                    <m:sSub>
                      <m:sSubPr>
                        <m:ctrlPr>
                          <a:rPr lang="zh-TW" altLang="en-US" sz="2800"/>
                        </m:ctrlPr>
                      </m:sSubPr>
                      <m:e>
                        <m:r>
                          <a:rPr lang="zh-TW" altLang="en-US" sz="2800"/>
                          <m:t>𝑋</m:t>
                        </m:r>
                      </m:e>
                      <m:sub>
                        <m:r>
                          <a:rPr lang="zh-TW" altLang="en-US" sz="2800"/>
                          <m:t>𝑝</m:t>
                        </m:r>
                        <m:r>
                          <a:rPr lang="en-US" altLang="zh-TW" sz="2800"/>
                          <m:t>0</m:t>
                        </m:r>
                      </m:sub>
                    </m:sSub>
                  </m:oMath>
                </a14:m>
                <a:r>
                  <a:rPr lang="en-US" altLang="zh-TW" sz="2800" dirty="0"/>
                  <a:t>)</a:t>
                </a:r>
                <a:r>
                  <a:rPr lang="zh-TW" altLang="en-US" sz="2800" dirty="0"/>
                  <a:t>時，預測值的</a:t>
                </a:r>
                <a:r>
                  <a:rPr lang="en-US" altLang="zh-TW" sz="2800" dirty="0"/>
                  <a:t>100(1-</a:t>
                </a:r>
                <a14:m>
                  <m:oMath xmlns:m="http://schemas.openxmlformats.org/officeDocument/2006/math">
                    <m:r>
                      <a:rPr lang="zh-TW" altLang="en-US" sz="2800"/>
                      <m:t>𝛼</m:t>
                    </m:r>
                  </m:oMath>
                </a14:m>
                <a:r>
                  <a:rPr lang="en-US" altLang="zh-TW" sz="2800" dirty="0"/>
                  <a:t>)%</a:t>
                </a:r>
                <a:r>
                  <a:rPr lang="zh-TW" altLang="en-US" sz="2800" dirty="0"/>
                  <a:t>信賴區間是：</a:t>
                </a:r>
                <a:endParaRPr lang="en-US" altLang="zh-TW" sz="2800" dirty="0"/>
              </a:p>
              <a:p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600201"/>
                <a:ext cx="6264696" cy="2332856"/>
              </a:xfrm>
              <a:blipFill rotWithShape="1">
                <a:blip r:embed="rId3"/>
                <a:stretch>
                  <a:fillRect l="-2432" t="-3141" r="-23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46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924745"/>
              </p:ext>
            </p:extLst>
          </p:nvPr>
        </p:nvGraphicFramePr>
        <p:xfrm>
          <a:off x="2603946" y="4365104"/>
          <a:ext cx="476726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70" name="Equation" r:id="rId4" imgW="2070100" imgH="457200" progId="">
                  <p:embed/>
                </p:oleObj>
              </mc:Choice>
              <mc:Fallback>
                <p:oleObj name="Equation" r:id="rId4" imgW="2070100" imgH="457200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946" y="4365104"/>
                        <a:ext cx="4767262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1118338"/>
              </p:ext>
            </p:extLst>
          </p:nvPr>
        </p:nvGraphicFramePr>
        <p:xfrm>
          <a:off x="2603946" y="5123656"/>
          <a:ext cx="64325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71" name="Equation" r:id="rId6" imgW="2794000" imgH="457200" progId="">
                  <p:embed/>
                </p:oleObj>
              </mc:Choice>
              <mc:Fallback>
                <p:oleObj name="Equation" r:id="rId6" imgW="2794000" imgH="45720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946" y="5123656"/>
                        <a:ext cx="643255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27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4.7</a:t>
            </a:r>
            <a:r>
              <a:rPr lang="zh-TW" altLang="en-US" dirty="0"/>
              <a:t> 複迴歸分析的估計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47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802336"/>
              </p:ext>
            </p:extLst>
          </p:nvPr>
        </p:nvGraphicFramePr>
        <p:xfrm>
          <a:off x="2411760" y="2989084"/>
          <a:ext cx="6768752" cy="2024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7" name="Equation" r:id="rId3" imgW="3429000" imgH="1168400" progId="">
                  <p:embed/>
                </p:oleObj>
              </mc:Choice>
              <mc:Fallback>
                <p:oleObj name="Equation" r:id="rId3" imgW="3429000" imgH="116840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2989084"/>
                        <a:ext cx="6768752" cy="20240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877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71800" y="1600200"/>
            <a:ext cx="6120680" cy="4781128"/>
          </a:xfrm>
        </p:spPr>
        <p:txBody>
          <a:bodyPr>
            <a:normAutofit lnSpcReduction="10000"/>
          </a:bodyPr>
          <a:lstStyle/>
          <a:p>
            <a:r>
              <a:rPr lang="zh-TW" altLang="en-US" b="1" dirty="0"/>
              <a:t>事例</a:t>
            </a:r>
            <a:r>
              <a:rPr lang="en-US" altLang="zh-TW" b="1" dirty="0"/>
              <a:t>1 </a:t>
            </a:r>
            <a:r>
              <a:rPr lang="zh-TW" altLang="en-US" b="1" dirty="0"/>
              <a:t> </a:t>
            </a:r>
            <a:r>
              <a:rPr lang="en-US" altLang="zh-TW" b="1" dirty="0"/>
              <a:t>H</a:t>
            </a:r>
            <a:r>
              <a:rPr lang="zh-TW" altLang="en-US" b="1" dirty="0"/>
              <a:t>先生的</a:t>
            </a:r>
            <a:r>
              <a:rPr lang="zh-TW" altLang="en-US" b="1" dirty="0" smtClean="0"/>
              <a:t>分析</a:t>
            </a:r>
            <a:endParaRPr lang="en-US" altLang="zh-TW" b="1" dirty="0" smtClean="0"/>
          </a:p>
          <a:p>
            <a:endParaRPr lang="zh-TW" altLang="en-US" sz="2000" b="1" dirty="0"/>
          </a:p>
          <a:p>
            <a:pPr indent="800100" algn="just"/>
            <a:r>
              <a:rPr lang="zh-TW" altLang="en-US" dirty="0"/>
              <a:t>學過複迴歸分析的大學生</a:t>
            </a:r>
            <a:r>
              <a:rPr lang="en-US" altLang="zh-TW" dirty="0"/>
              <a:t>H</a:t>
            </a:r>
            <a:r>
              <a:rPr lang="zh-TW" altLang="en-US" dirty="0"/>
              <a:t>先生，想在畢業論文中應用此</a:t>
            </a:r>
            <a:r>
              <a:rPr lang="zh-TW" altLang="en-US" dirty="0" smtClean="0"/>
              <a:t>手法。</a:t>
            </a:r>
            <a:endParaRPr lang="en-US" altLang="zh-TW" dirty="0" smtClean="0"/>
          </a:p>
          <a:p>
            <a:pPr indent="800100" algn="just"/>
            <a:r>
              <a:rPr lang="zh-TW" altLang="en-US" dirty="0" smtClean="0"/>
              <a:t>由於</a:t>
            </a:r>
            <a:r>
              <a:rPr lang="zh-TW" altLang="en-US" dirty="0"/>
              <a:t>將來希望在汽車相關企業中就職，因此將焦點集中在過去</a:t>
            </a:r>
            <a:r>
              <a:rPr lang="en-US" altLang="zh-TW" dirty="0"/>
              <a:t>15</a:t>
            </a:r>
            <a:r>
              <a:rPr lang="zh-TW" altLang="en-US" dirty="0"/>
              <a:t>年間的汽車銷售上，經過一番努力後，收集了如表</a:t>
            </a:r>
            <a:r>
              <a:rPr lang="en-US" altLang="zh-TW" dirty="0"/>
              <a:t>4-23</a:t>
            </a:r>
            <a:r>
              <a:rPr lang="zh-TW" altLang="en-US" dirty="0"/>
              <a:t>的數據。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353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49</a:t>
            </a:fld>
            <a:endParaRPr lang="zh-TW" altLang="en-US"/>
          </a:p>
        </p:txBody>
      </p:sp>
      <p:pic>
        <p:nvPicPr>
          <p:cNvPr id="31746" name="Picture 2" descr="C:\Documents and Settings\010890\My Documents\Google 雲端硬碟\新頁圖書\5103簡報圖表轉檔ok\5103--表\表4-23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8640"/>
            <a:ext cx="4981732" cy="650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05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 </a:t>
            </a:r>
            <a:r>
              <a:rPr lang="zh-TW" altLang="en-US" dirty="0"/>
              <a:t>複迴歸分析是否為因果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indent="857250" algn="just">
              <a:buNone/>
            </a:pPr>
            <a:r>
              <a:rPr lang="zh-TW" altLang="en-US" dirty="0"/>
              <a:t>表</a:t>
            </a:r>
            <a:r>
              <a:rPr lang="en-US" altLang="zh-TW" dirty="0"/>
              <a:t>4-1</a:t>
            </a:r>
            <a:r>
              <a:rPr lang="zh-TW" altLang="en-US" dirty="0"/>
              <a:t>的數據是針對</a:t>
            </a:r>
            <a:r>
              <a:rPr lang="en-US" altLang="zh-TW" dirty="0"/>
              <a:t>10</a:t>
            </a:r>
            <a:r>
              <a:rPr lang="zh-TW" altLang="en-US" dirty="0"/>
              <a:t>個樣本製作陶磁時所須具備的各種條件與當時測量配向度的結果。因此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，即可求得要瞭解對陶瓷配向度的影響，以及須調查的溫度與壓力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05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895350" algn="just"/>
            <a:r>
              <a:rPr lang="zh-TW" altLang="en-US" dirty="0"/>
              <a:t>以</a:t>
            </a:r>
            <a:r>
              <a:rPr lang="en-US" altLang="zh-TW" dirty="0"/>
              <a:t>H</a:t>
            </a:r>
            <a:r>
              <a:rPr lang="zh-TW" altLang="en-US" dirty="0"/>
              <a:t>先生而言，對汽車銷售有關的變數，選出「縣民所得」、「住戶數」</a:t>
            </a:r>
            <a:r>
              <a:rPr lang="zh-TW" altLang="en-US" dirty="0" smtClean="0"/>
              <a:t>、「</a:t>
            </a:r>
            <a:r>
              <a:rPr lang="zh-TW" altLang="en-US" dirty="0"/>
              <a:t>鋪設道路」等三個變數。借用</a:t>
            </a:r>
            <a:r>
              <a:rPr lang="en-US" altLang="zh-TW" dirty="0"/>
              <a:t>H</a:t>
            </a:r>
            <a:r>
              <a:rPr lang="zh-TW" altLang="en-US" dirty="0"/>
              <a:t>先生所說的話： 「所得若成長</a:t>
            </a:r>
            <a:r>
              <a:rPr lang="zh-TW" altLang="en-US" dirty="0" smtClean="0"/>
              <a:t>，生活</a:t>
            </a:r>
            <a:r>
              <a:rPr lang="zh-TW" altLang="en-US" dirty="0"/>
              <a:t>當可富裕，也許就會買車，住戶數如果</a:t>
            </a:r>
            <a:r>
              <a:rPr lang="zh-TW" altLang="en-US" dirty="0" smtClean="0"/>
              <a:t>增加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，</a:t>
            </a:r>
            <a:r>
              <a:rPr lang="zh-TW" altLang="en-US" dirty="0"/>
              <a:t>車子也會增加吧</a:t>
            </a:r>
            <a:r>
              <a:rPr lang="en-US" altLang="zh-TW" dirty="0"/>
              <a:t>!</a:t>
            </a:r>
            <a:r>
              <a:rPr lang="zh-TW" altLang="en-US" dirty="0"/>
              <a:t>而且，道路如果整頓好的話，購買慾也會出現</a:t>
            </a:r>
            <a:r>
              <a:rPr lang="en-US" altLang="zh-TW" dirty="0"/>
              <a:t>……</a:t>
            </a:r>
            <a:r>
              <a:rPr lang="zh-TW" altLang="en-US" dirty="0" smtClean="0"/>
              <a:t>」 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50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345211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00100" algn="just"/>
                <a:r>
                  <a:rPr lang="en-US" altLang="zh-TW" dirty="0"/>
                  <a:t>H</a:t>
                </a:r>
                <a:r>
                  <a:rPr lang="zh-TW" altLang="en-US" dirty="0"/>
                  <a:t>先生決定將年間汽車銷售量數取成從屬變數</a:t>
                </a:r>
                <a:r>
                  <a:rPr lang="en-US" altLang="zh-TW" dirty="0" smtClean="0"/>
                  <a:t>y</a:t>
                </a:r>
                <a:r>
                  <a:rPr lang="zh-TW" altLang="en-US" dirty="0" smtClean="0"/>
                  <a:t>，</a:t>
                </a:r>
                <a:r>
                  <a:rPr lang="zh-TW" altLang="en-US" dirty="0"/>
                  <a:t>縣民所取得成獨力變數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，住戶數取成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，鋪設道路全長取成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zh-TW" altLang="en-US" dirty="0"/>
                  <a:t>，使用</a:t>
                </a:r>
                <a:r>
                  <a:rPr lang="en-US" altLang="zh-TW" dirty="0"/>
                  <a:t>SPSS</a:t>
                </a:r>
                <a:r>
                  <a:rPr lang="zh-TW" altLang="en-US" dirty="0"/>
                  <a:t>進行複迴歸分析</a:t>
                </a:r>
                <a:r>
                  <a:rPr lang="zh-TW" altLang="en-US" dirty="0" smtClean="0"/>
                  <a:t>。</a:t>
                </a:r>
                <a:endParaRPr lang="zh-TW" altLang="en-US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51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310790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00100" algn="just"/>
            <a:r>
              <a:rPr lang="en-US" altLang="zh-TW" dirty="0" smtClean="0"/>
              <a:t>H</a:t>
            </a:r>
            <a:r>
              <a:rPr lang="zh-TW" altLang="en-US" dirty="0" smtClean="0"/>
              <a:t>君</a:t>
            </a:r>
            <a:r>
              <a:rPr lang="zh-TW" altLang="en-US" dirty="0"/>
              <a:t>將表</a:t>
            </a:r>
            <a:r>
              <a:rPr lang="en-US" altLang="zh-TW" dirty="0"/>
              <a:t>4-23</a:t>
            </a:r>
            <a:r>
              <a:rPr lang="zh-TW" altLang="en-US" dirty="0"/>
              <a:t>的數據輸入，執行複迴歸分析後，畫面中出現如表</a:t>
            </a:r>
            <a:r>
              <a:rPr lang="en-US" altLang="zh-TW" dirty="0"/>
              <a:t>4-24</a:t>
            </a:r>
            <a:r>
              <a:rPr lang="zh-TW" altLang="en-US" dirty="0"/>
              <a:t>所示：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52</a:t>
            </a:fld>
            <a:endParaRPr lang="zh-TW" altLang="en-US"/>
          </a:p>
        </p:txBody>
      </p:sp>
      <p:pic>
        <p:nvPicPr>
          <p:cNvPr id="32770" name="Picture 2" descr="C:\Documents and Settings\010890\My Documents\Google 雲端硬碟\新頁圖書\5103簡報圖表轉檔ok\5103--表\表4-24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90256"/>
            <a:ext cx="6660232" cy="304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37516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>
                  <a:spcBef>
                    <a:spcPts val="0"/>
                  </a:spcBef>
                </a:pPr>
                <a:r>
                  <a:rPr lang="zh-TW" altLang="en-US" dirty="0"/>
                  <a:t>複迴歸式成為</a:t>
                </a:r>
                <a:r>
                  <a:rPr lang="zh-TW" altLang="en-US" dirty="0" smtClean="0"/>
                  <a:t>：</a:t>
                </a:r>
                <a:endParaRPr lang="en-US" altLang="zh-TW" dirty="0" smtClean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𝑌</m:t>
                    </m:r>
                    <m:r>
                      <a:rPr lang="en-US" altLang="zh-TW" i="1" dirty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TW" dirty="0"/>
                  <a:t>-0.035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zh-TW" altLang="en-US" dirty="0"/>
                  <a:t>縣民所得</a:t>
                </a:r>
                <a:r>
                  <a:rPr lang="en-US" altLang="zh-TW" dirty="0"/>
                  <a:t>+0.128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zh-TW" altLang="en-US" dirty="0"/>
                  <a:t>住戶數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+</m:t>
                    </m:r>
                  </m:oMath>
                </a14:m>
                <a:r>
                  <a:rPr lang="en-US" altLang="zh-TW" dirty="0"/>
                  <a:t>0.200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zh-TW" altLang="en-US" dirty="0"/>
                  <a:t>鋪設道路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+</m:t>
                    </m:r>
                  </m:oMath>
                </a14:m>
                <a:r>
                  <a:rPr lang="en-US" altLang="zh-TW" dirty="0" smtClean="0"/>
                  <a:t>67.286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53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3305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55776" y="1744216"/>
            <a:ext cx="6516216" cy="4349080"/>
          </a:xfrm>
        </p:spPr>
        <p:txBody>
          <a:bodyPr>
            <a:normAutofit lnSpcReduction="10000"/>
          </a:bodyPr>
          <a:lstStyle/>
          <a:p>
            <a:pPr indent="838200" algn="just">
              <a:spcBef>
                <a:spcPts val="0"/>
              </a:spcBef>
            </a:pPr>
            <a:r>
              <a:rPr lang="zh-TW" altLang="en-US" dirty="0"/>
              <a:t>由數據得知，縣民所得的係數為</a:t>
            </a:r>
            <a:r>
              <a:rPr lang="en-US" altLang="zh-TW" dirty="0"/>
              <a:t>-0.035</a:t>
            </a:r>
            <a:r>
              <a:rPr lang="zh-TW" altLang="en-US" dirty="0"/>
              <a:t>的負值，先生也試著觀察標準偏迴歸係數，但仍是</a:t>
            </a:r>
            <a:r>
              <a:rPr lang="en-US" altLang="zh-TW" dirty="0"/>
              <a:t>-0.384</a:t>
            </a:r>
            <a:r>
              <a:rPr lang="zh-TW" altLang="en-US" dirty="0"/>
              <a:t>的負值，即縣民所得增加</a:t>
            </a:r>
            <a:r>
              <a:rPr lang="zh-TW" altLang="en-US" dirty="0" smtClean="0"/>
              <a:t>時，</a:t>
            </a:r>
            <a:r>
              <a:rPr lang="zh-TW" altLang="en-US" dirty="0"/>
              <a:t>銷售輛數及減少，覺得有些矛盾。</a:t>
            </a:r>
            <a:endParaRPr lang="en-US" altLang="zh-TW" dirty="0"/>
          </a:p>
          <a:p>
            <a:pPr indent="838200" algn="just">
              <a:spcBef>
                <a:spcPts val="0"/>
              </a:spcBef>
            </a:pPr>
            <a:endParaRPr lang="en-US" altLang="zh-TW" dirty="0" smtClean="0"/>
          </a:p>
          <a:p>
            <a:pPr indent="838200" algn="just">
              <a:spcBef>
                <a:spcPts val="0"/>
              </a:spcBef>
            </a:pPr>
            <a:r>
              <a:rPr lang="zh-TW" altLang="en-US" dirty="0" smtClean="0"/>
              <a:t>因此</a:t>
            </a:r>
            <a:r>
              <a:rPr lang="zh-TW" altLang="en-US" dirty="0"/>
              <a:t>認為此複迴歸式必然是不適配的數據，於是觀察判定係數</a:t>
            </a:r>
            <a:r>
              <a:rPr lang="zh-TW" altLang="en-US" dirty="0" smtClean="0"/>
              <a:t>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，</a:t>
            </a:r>
            <a:r>
              <a:rPr lang="zh-TW" altLang="en-US" dirty="0"/>
              <a:t>發現判定係數是</a:t>
            </a:r>
            <a:r>
              <a:rPr lang="en-US" altLang="zh-TW" dirty="0"/>
              <a:t>0.6776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54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150937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55</a:t>
            </a:fld>
            <a:endParaRPr lang="zh-TW" altLang="en-US"/>
          </a:p>
        </p:txBody>
      </p:sp>
      <p:pic>
        <p:nvPicPr>
          <p:cNvPr id="33794" name="Picture 2" descr="C:\Documents and Settings\010890\My Documents\Google 雲端硬碟\新頁圖書\5103簡報圖表轉檔ok\5103--表\表4-25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020" y="3093409"/>
            <a:ext cx="6754492" cy="148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20573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76300" algn="just"/>
            <a:r>
              <a:rPr lang="zh-TW" altLang="en-US" dirty="0"/>
              <a:t>雖然不見得此為不佳之</a:t>
            </a:r>
            <a:r>
              <a:rPr lang="zh-TW" altLang="en-US" dirty="0" smtClean="0"/>
              <a:t>數值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，</a:t>
            </a:r>
            <a:r>
              <a:rPr lang="zh-TW" altLang="en-US" dirty="0"/>
              <a:t>但懷疑此複迴歸式仍無助於預測的</a:t>
            </a:r>
            <a:r>
              <a:rPr lang="en-US" altLang="zh-TW" dirty="0"/>
              <a:t>H</a:t>
            </a:r>
            <a:r>
              <a:rPr lang="zh-TW" altLang="en-US" dirty="0"/>
              <a:t>先生，決定再觀察複迴歸的變異數分析表，如表</a:t>
            </a:r>
            <a:r>
              <a:rPr lang="en-US" altLang="zh-TW" dirty="0"/>
              <a:t>4-26</a:t>
            </a:r>
            <a:r>
              <a:rPr lang="zh-TW" altLang="en-US" dirty="0"/>
              <a:t>所示</a:t>
            </a:r>
            <a:r>
              <a:rPr lang="zh-TW" altLang="en-US" dirty="0" smtClean="0"/>
              <a:t>：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多變量分析 導論與應用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56</a:t>
            </a:fld>
            <a:endParaRPr lang="zh-TW" altLang="en-US"/>
          </a:p>
        </p:txBody>
      </p:sp>
      <p:pic>
        <p:nvPicPr>
          <p:cNvPr id="31746" name="Picture 2" descr="C:\Documents and Settings\010890\My Documents\Google 雲端硬碟\新頁圖書\5103簡報圖表轉檔ok\5103--表\表4-26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3933056"/>
            <a:ext cx="6837362" cy="237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261832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Autofit/>
              </a:bodyPr>
              <a:lstStyle/>
              <a:p>
                <a:pPr indent="800100" algn="just">
                  <a:spcBef>
                    <a:spcPts val="0"/>
                  </a:spcBef>
                </a:pPr>
                <a:r>
                  <a:rPr lang="zh-TW" altLang="en-US" dirty="0"/>
                  <a:t>因此，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𝐻</m:t>
                    </m:r>
                  </m:oMath>
                </a14:m>
                <a:r>
                  <a:rPr lang="zh-TW" altLang="en-US" dirty="0"/>
                  <a:t>先生件建立</a:t>
                </a:r>
                <a:r>
                  <a:rPr lang="zh-TW" altLang="en-US" dirty="0" smtClean="0"/>
                  <a:t>如</a:t>
                </a:r>
                <a:r>
                  <a:rPr lang="en-US" altLang="zh-TW" dirty="0" smtClean="0"/>
                  <a:t>(4.23)</a:t>
                </a:r>
                <a:r>
                  <a:rPr lang="zh-TW" altLang="en-US" dirty="0" smtClean="0"/>
                  <a:t>式</a:t>
                </a:r>
                <a:r>
                  <a:rPr lang="zh-TW" altLang="en-US" dirty="0"/>
                  <a:t>假設並進行檢定。</a:t>
                </a:r>
                <a:endParaRPr lang="en-US" altLang="zh-TW" dirty="0"/>
              </a:p>
              <a:p>
                <a:pPr algn="just">
                  <a:spcBef>
                    <a:spcPts val="0"/>
                  </a:spcBef>
                </a:pPr>
                <a:endParaRPr lang="en-US" altLang="zh-TW" dirty="0"/>
              </a:p>
              <a:p>
                <a:pPr marL="1798638" indent="-1798638" algn="just">
                  <a:spcBef>
                    <a:spcPts val="0"/>
                  </a:spcBef>
                </a:pPr>
                <a:r>
                  <a:rPr lang="zh-TW" altLang="en-US" dirty="0" smtClean="0"/>
                  <a:t>假設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：所求的複迴歸式無助於預測        　　　　　　　　　　</a:t>
                </a:r>
                <a:endParaRPr lang="en-US" altLang="zh-TW" dirty="0"/>
              </a:p>
              <a:p>
                <a:pPr algn="r">
                  <a:spcBef>
                    <a:spcPts val="0"/>
                  </a:spcBef>
                </a:pPr>
                <a:r>
                  <a:rPr lang="zh-TW" altLang="en-US" dirty="0"/>
                  <a:t>　　　　　　</a:t>
                </a:r>
                <a:r>
                  <a:rPr lang="zh-TW" altLang="en-US" sz="2500" dirty="0" smtClean="0"/>
                  <a:t>                       </a:t>
                </a:r>
                <a:r>
                  <a:rPr lang="en-US" altLang="zh-TW" sz="2500" dirty="0" smtClean="0"/>
                  <a:t>(4.23)</a:t>
                </a:r>
                <a:endParaRPr lang="en-US" altLang="zh-TW" sz="25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57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142637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Autofit/>
              </a:bodyPr>
              <a:lstStyle/>
              <a:p>
                <a:pPr indent="882650" algn="just"/>
                <a:r>
                  <a:rPr lang="zh-TW" altLang="en-US" dirty="0">
                    <a:solidFill>
                      <a:prstClr val="black"/>
                    </a:solidFill>
                  </a:rPr>
                  <a:t>由</a:t>
                </a:r>
                <a:r>
                  <a:rPr lang="en-US" altLang="zh-TW" dirty="0">
                    <a:solidFill>
                      <a:prstClr val="black"/>
                    </a:solidFill>
                  </a:rPr>
                  <a:t>(4.23)</a:t>
                </a:r>
                <a:r>
                  <a:rPr lang="zh-TW" altLang="en-US" dirty="0">
                    <a:solidFill>
                      <a:prstClr val="black"/>
                    </a:solidFill>
                  </a:rPr>
                  <a:t>式及表</a:t>
                </a:r>
                <a:r>
                  <a:rPr lang="en-US" altLang="zh-TW" dirty="0">
                    <a:solidFill>
                      <a:prstClr val="black"/>
                    </a:solidFill>
                  </a:rPr>
                  <a:t>4-26</a:t>
                </a:r>
                <a:r>
                  <a:rPr lang="zh-TW" altLang="en-US" dirty="0">
                    <a:solidFill>
                      <a:prstClr val="black"/>
                    </a:solidFill>
                  </a:rPr>
                  <a:t>結果顯示</a:t>
                </a:r>
                <a:r>
                  <a:rPr lang="en-US" altLang="zh-TW" dirty="0">
                    <a:solidFill>
                      <a:prstClr val="black"/>
                    </a:solidFill>
                  </a:rPr>
                  <a:t/>
                </a:r>
                <a:br>
                  <a:rPr lang="en-US" altLang="zh-TW" dirty="0">
                    <a:solidFill>
                      <a:prstClr val="black"/>
                    </a:solidFill>
                  </a:rPr>
                </a:br>
                <a:r>
                  <a:rPr lang="zh-TW" altLang="en-US" dirty="0">
                    <a:solidFill>
                      <a:prstClr val="black"/>
                    </a:solidFill>
                  </a:rPr>
                  <a:t>，檢定統計量</a:t>
                </a:r>
                <a:r>
                  <a:rPr lang="en-US" altLang="zh-TW" dirty="0">
                    <a:solidFill>
                      <a:prstClr val="black"/>
                    </a:solidFill>
                  </a:rPr>
                  <a:t>F</a:t>
                </a:r>
                <a:r>
                  <a:rPr lang="zh-TW" altLang="en-US" dirty="0">
                    <a:solidFill>
                      <a:prstClr val="black"/>
                    </a:solidFill>
                  </a:rPr>
                  <a:t>值是</a:t>
                </a:r>
                <a:r>
                  <a:rPr lang="en-US" altLang="zh-TW" dirty="0">
                    <a:solidFill>
                      <a:prstClr val="black"/>
                    </a:solidFill>
                  </a:rPr>
                  <a:t>7.690</a:t>
                </a:r>
                <a:r>
                  <a:rPr lang="zh-TW" altLang="en-US" dirty="0">
                    <a:solidFill>
                      <a:prstClr val="black"/>
                    </a:solidFill>
                  </a:rPr>
                  <a:t>，顯著機率是</a:t>
                </a:r>
                <a:r>
                  <a:rPr lang="en-US" altLang="zh-TW" dirty="0">
                    <a:solidFill>
                      <a:prstClr val="black"/>
                    </a:solidFill>
                  </a:rPr>
                  <a:t>0.005</a:t>
                </a:r>
                <a:r>
                  <a:rPr lang="zh-TW" altLang="en-US" dirty="0">
                    <a:solidFill>
                      <a:prstClr val="black"/>
                    </a:solidFill>
                  </a:rPr>
                  <a:t>，此假設被否定，因此所求出的複迴歸式並無助於預測，當進行複迴歸分析時，想期待出現某些有趣結果的</a:t>
                </a:r>
                <a14:m>
                  <m:oMath xmlns:m="http://schemas.openxmlformats.org/officeDocument/2006/math">
                    <m:r>
                      <a:rPr lang="en-US" altLang="zh-TW">
                        <a:solidFill>
                          <a:prstClr val="black"/>
                        </a:solidFill>
                        <a:latin typeface="Cambria Math"/>
                      </a:rPr>
                      <m:t>𝐻</m:t>
                    </m:r>
                  </m:oMath>
                </a14:m>
                <a:r>
                  <a:rPr lang="zh-TW" altLang="en-US" dirty="0">
                    <a:solidFill>
                      <a:prstClr val="black"/>
                    </a:solidFill>
                  </a:rPr>
                  <a:t>先生，於此迷糊地終止了。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58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190643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600200"/>
                <a:ext cx="6264696" cy="4709120"/>
              </a:xfrm>
            </p:spPr>
            <p:txBody>
              <a:bodyPr anchor="ctr">
                <a:normAutofit/>
              </a:bodyPr>
              <a:lstStyle/>
              <a:p>
                <a:r>
                  <a:rPr lang="zh-TW" altLang="en-US" b="1" dirty="0" smtClean="0"/>
                  <a:t>事例</a:t>
                </a:r>
                <a:r>
                  <a:rPr lang="en-US" altLang="zh-TW" b="1" dirty="0" smtClean="0"/>
                  <a:t>2</a:t>
                </a:r>
                <a:r>
                  <a:rPr lang="zh-TW" altLang="en-US" b="1" dirty="0" smtClean="0"/>
                  <a:t>  </a:t>
                </a:r>
                <a:r>
                  <a:rPr lang="en-US" altLang="zh-TW" b="1" dirty="0"/>
                  <a:t>S</a:t>
                </a:r>
                <a:r>
                  <a:rPr lang="zh-TW" altLang="en-US" b="1" dirty="0"/>
                  <a:t>教授的重新</a:t>
                </a:r>
                <a:r>
                  <a:rPr lang="zh-TW" altLang="en-US" b="1" dirty="0" smtClean="0"/>
                  <a:t>分析</a:t>
                </a:r>
                <a:endParaRPr lang="en-US" altLang="zh-TW" b="1" dirty="0" smtClean="0"/>
              </a:p>
              <a:p>
                <a:endParaRPr lang="en-US" altLang="zh-TW" b="1" dirty="0" smtClean="0"/>
              </a:p>
              <a:p>
                <a:pPr indent="781050" algn="just">
                  <a:spcBef>
                    <a:spcPts val="0"/>
                  </a:spcBef>
                </a:pPr>
                <a:r>
                  <a:rPr lang="zh-TW" altLang="en-US" dirty="0"/>
                  <a:t>由事例</a:t>
                </a:r>
                <a:r>
                  <a:rPr lang="en-US" altLang="zh-TW" dirty="0"/>
                  <a:t>1</a:t>
                </a:r>
                <a:r>
                  <a:rPr lang="zh-TW" altLang="en-US" dirty="0"/>
                  <a:t>可知，縱使進行了複迴歸分析，仍不一定能經常順利進行，在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𝐻</m:t>
                    </m:r>
                  </m:oMath>
                </a14:m>
                <a:r>
                  <a:rPr lang="zh-TW" altLang="en-US" dirty="0"/>
                  <a:t>先生的想法中是否有一些失誤</a:t>
                </a:r>
                <a:r>
                  <a:rPr lang="zh-TW" altLang="en-US" dirty="0" smtClean="0"/>
                  <a:t>？</a:t>
                </a:r>
                <a:endParaRPr lang="en-US" altLang="zh-TW" dirty="0"/>
              </a:p>
              <a:p>
                <a:pPr indent="781050" algn="just">
                  <a:spcBef>
                    <a:spcPts val="0"/>
                  </a:spcBef>
                </a:pPr>
                <a:r>
                  <a:rPr lang="zh-TW" altLang="en-US" dirty="0" smtClean="0"/>
                  <a:t>指導</a:t>
                </a:r>
                <a:r>
                  <a:rPr lang="zh-TW" altLang="en-US" dirty="0"/>
                  <a:t>教授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𝑆</m:t>
                    </m:r>
                  </m:oMath>
                </a14:m>
                <a:r>
                  <a:rPr lang="zh-TW" altLang="en-US" dirty="0"/>
                  <a:t>先生，利用</a:t>
                </a:r>
                <a:r>
                  <a:rPr lang="en-US" altLang="zh-TW" dirty="0"/>
                  <a:t>SPSS</a:t>
                </a:r>
                <a:r>
                  <a:rPr lang="zh-TW" altLang="en-US" dirty="0"/>
                  <a:t>調查相關矩陣</a:t>
                </a:r>
                <a:r>
                  <a:rPr lang="zh-TW" altLang="en-US" dirty="0" smtClean="0"/>
                  <a:t>。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600200"/>
                <a:ext cx="6264696" cy="4709120"/>
              </a:xfrm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59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1082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 </a:t>
            </a:r>
            <a:r>
              <a:rPr lang="zh-TW" altLang="en-US" dirty="0"/>
              <a:t>複迴歸分析是否為因果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/>
              <a:t>多變量分析 導論與應用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6</a:t>
            </a:fld>
            <a:endParaRPr lang="zh-TW" altLang="en-US"/>
          </a:p>
        </p:txBody>
      </p:sp>
      <p:pic>
        <p:nvPicPr>
          <p:cNvPr id="1026" name="Picture 2" descr="C:\Documents and Settings\010890\My Documents\Google 雲端硬碟\新頁圖書\5103簡報圖表轉檔ok\5103--表\表4-1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77" y="1355910"/>
            <a:ext cx="4709131" cy="550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09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60</a:t>
            </a:fld>
            <a:endParaRPr lang="zh-TW" altLang="en-US"/>
          </a:p>
        </p:txBody>
      </p:sp>
      <p:pic>
        <p:nvPicPr>
          <p:cNvPr id="31746" name="Picture 2" descr="C:\Documents and Settings\010890\My Documents\Google 雲端硬碟\新頁圖書\5103簡報圖表轉檔ok\5103--表\表4-27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4624"/>
            <a:ext cx="5783499" cy="669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50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indent="835025" algn="just">
              <a:spcBef>
                <a:spcPts val="1200"/>
              </a:spcBef>
            </a:pPr>
            <a:r>
              <a:rPr lang="zh-TW" altLang="en-US" dirty="0" smtClean="0">
                <a:solidFill>
                  <a:schemeClr val="tx1"/>
                </a:solidFill>
              </a:rPr>
              <a:t>觀察表</a:t>
            </a:r>
            <a:r>
              <a:rPr lang="en-US" altLang="zh-TW" dirty="0" smtClean="0">
                <a:solidFill>
                  <a:schemeClr val="tx1"/>
                </a:solidFill>
              </a:rPr>
              <a:t>4-27</a:t>
            </a:r>
            <a:r>
              <a:rPr lang="zh-TW" altLang="en-US" dirty="0">
                <a:solidFill>
                  <a:schemeClr val="tx1"/>
                </a:solidFill>
              </a:rPr>
              <a:t>時，三個獨立變數間的相關係數均接近</a:t>
            </a:r>
            <a:r>
              <a:rPr lang="en-US" altLang="zh-TW" dirty="0">
                <a:solidFill>
                  <a:schemeClr val="tx1"/>
                </a:solidFill>
              </a:rPr>
              <a:t>1</a:t>
            </a:r>
            <a:r>
              <a:rPr lang="zh-TW" altLang="en-US" dirty="0">
                <a:solidFill>
                  <a:schemeClr val="tx1"/>
                </a:solidFill>
              </a:rPr>
              <a:t>。選擇獨立變數的基準之一雖然有「獨立變數間的相關性要低</a:t>
            </a:r>
            <a:r>
              <a:rPr lang="zh-TW" altLang="en-US" dirty="0" smtClean="0">
                <a:solidFill>
                  <a:schemeClr val="tx1"/>
                </a:solidFill>
              </a:rPr>
              <a:t>」，</a:t>
            </a:r>
            <a:r>
              <a:rPr lang="zh-TW" altLang="en-US" dirty="0">
                <a:solidFill>
                  <a:schemeClr val="tx1"/>
                </a:solidFill>
              </a:rPr>
              <a:t>但</a:t>
            </a:r>
            <a:r>
              <a:rPr lang="en-US" altLang="zh-TW" dirty="0">
                <a:solidFill>
                  <a:schemeClr val="tx1"/>
                </a:solidFill>
              </a:rPr>
              <a:t>H</a:t>
            </a:r>
            <a:r>
              <a:rPr lang="zh-TW" altLang="en-US" dirty="0">
                <a:solidFill>
                  <a:schemeClr val="tx1"/>
                </a:solidFill>
              </a:rPr>
              <a:t>先生似乎全然忽略此點</a:t>
            </a:r>
            <a:r>
              <a:rPr lang="zh-TW" altLang="en-US" dirty="0" smtClean="0">
                <a:solidFill>
                  <a:schemeClr val="tx1"/>
                </a:solidFill>
              </a:rPr>
              <a:t>。</a:t>
            </a: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61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424992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 fontScale="92500"/>
              </a:bodyPr>
              <a:lstStyle/>
              <a:p>
                <a:pPr indent="819150" algn="just">
                  <a:spcBef>
                    <a:spcPts val="1200"/>
                  </a:spcBef>
                </a:pPr>
                <a:r>
                  <a:rPr lang="zh-TW" altLang="en-US" dirty="0" smtClean="0">
                    <a:solidFill>
                      <a:schemeClr val="tx1"/>
                    </a:solidFill>
                  </a:rPr>
                  <a:t>當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出線相互間有甚高相關的獨立變數時，有時會發生多重共線性的問題。因此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>
                        <a:solidFill>
                          <a:schemeClr val="tx1"/>
                        </a:solidFill>
                      </a:rPr>
                      <m:t>，</m:t>
                    </m:r>
                    <m:r>
                      <a:rPr lang="en-US" altLang="zh-TW" i="1" dirty="0">
                        <a:solidFill>
                          <a:schemeClr val="tx1"/>
                        </a:solidFill>
                        <a:latin typeface="Cambria Math"/>
                      </a:rPr>
                      <m:t>𝑆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教授決定將表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4-23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的數據略為改變再來觀察，試著計算各變數於去年度的成長率如表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4-28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所示</a:t>
                </a:r>
                <a:r>
                  <a:rPr lang="zh-TW" altLang="en-US" dirty="0" smtClean="0">
                    <a:solidFill>
                      <a:schemeClr val="tx1"/>
                    </a:solidFill>
                  </a:rPr>
                  <a:t>：</a:t>
                </a:r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335" r="-22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62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167120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63</a:t>
            </a:fld>
            <a:endParaRPr lang="zh-TW" altLang="en-US"/>
          </a:p>
        </p:txBody>
      </p:sp>
      <p:pic>
        <p:nvPicPr>
          <p:cNvPr id="32770" name="Picture 2" descr="C:\Documents and Settings\010890\My Documents\Google 雲端硬碟\新頁圖書\5103簡報圖表轉檔ok\5103--表\表4-28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05" y="116632"/>
            <a:ext cx="6322583" cy="654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22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00100" algn="just">
                  <a:spcBef>
                    <a:spcPts val="0"/>
                  </a:spcBef>
                </a:pPr>
                <a:r>
                  <a:rPr lang="zh-TW" altLang="en-US" dirty="0"/>
                  <a:t>使用表</a:t>
                </a:r>
                <a:r>
                  <a:rPr lang="en-US" altLang="zh-TW" dirty="0"/>
                  <a:t>4-28</a:t>
                </a:r>
                <a:r>
                  <a:rPr lang="zh-TW" altLang="en-US" dirty="0"/>
                  <a:t>的數據，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𝑆</m:t>
                    </m:r>
                  </m:oMath>
                </a14:m>
                <a:r>
                  <a:rPr lang="zh-TW" altLang="en-US" dirty="0"/>
                  <a:t>教授進行了以下的複迴歸分析。</a:t>
                </a:r>
                <a:endParaRPr lang="en-US" altLang="zh-TW" dirty="0"/>
              </a:p>
              <a:p>
                <a:pPr>
                  <a:spcBef>
                    <a:spcPts val="0"/>
                  </a:spcBef>
                </a:pPr>
                <a:endParaRPr lang="en-US" altLang="zh-TW" dirty="0"/>
              </a:p>
              <a:p>
                <a:pPr marL="2190750" indent="-2190750" algn="just">
                  <a:spcBef>
                    <a:spcPts val="0"/>
                  </a:spcBef>
                </a:pPr>
                <a:r>
                  <a:rPr lang="zh-TW" altLang="en-US" b="1" dirty="0"/>
                  <a:t>從屬變數：</a:t>
                </a:r>
                <a:r>
                  <a:rPr lang="zh-TW" altLang="en-US" dirty="0"/>
                  <a:t>汽車銷售輛數的成長率。</a:t>
                </a:r>
                <a:endParaRPr lang="en-US" altLang="zh-TW" dirty="0"/>
              </a:p>
              <a:p>
                <a:pPr marL="2190750" indent="-2190750" algn="just">
                  <a:spcBef>
                    <a:spcPts val="0"/>
                  </a:spcBef>
                </a:pPr>
                <a:r>
                  <a:rPr lang="zh-TW" altLang="en-US" b="1" dirty="0"/>
                  <a:t>獨立變數：</a:t>
                </a:r>
                <a:r>
                  <a:rPr lang="zh-TW" altLang="en-US" dirty="0"/>
                  <a:t>縣民所得成長率、住戶數成長率與鋪設道路的成長率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64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95423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sz="3000" dirty="0"/>
              <a:t>利用</a:t>
            </a:r>
            <a:r>
              <a:rPr lang="en-US" altLang="zh-TW" sz="3000" dirty="0"/>
              <a:t>SPSS</a:t>
            </a:r>
            <a:r>
              <a:rPr lang="zh-TW" altLang="en-US" sz="3000" dirty="0"/>
              <a:t>的輸出結果</a:t>
            </a:r>
            <a:r>
              <a:rPr lang="zh-TW" altLang="en-US" sz="3000" dirty="0" smtClean="0"/>
              <a:t>如</a:t>
            </a:r>
            <a:r>
              <a:rPr lang="zh-TW" altLang="en-US" sz="3000" dirty="0"/>
              <a:t>下</a:t>
            </a:r>
            <a:r>
              <a:rPr lang="zh-TW" altLang="en-US" sz="3000" dirty="0" smtClean="0"/>
              <a:t>表所示</a:t>
            </a:r>
            <a:r>
              <a:rPr lang="zh-TW" altLang="en-US" sz="3000" dirty="0"/>
              <a:t>：</a:t>
            </a:r>
            <a:endParaRPr lang="en-US" altLang="zh-TW" sz="3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65</a:t>
            </a:fld>
            <a:endParaRPr lang="zh-TW" altLang="en-US"/>
          </a:p>
        </p:txBody>
      </p:sp>
      <p:pic>
        <p:nvPicPr>
          <p:cNvPr id="33794" name="Picture 2" descr="C:\Documents and Settings\010890\My Documents\Google 雲端硬碟\新頁圖書\5103簡報圖表轉檔ok\5103--表\表4-29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42994"/>
            <a:ext cx="6732240" cy="131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415310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66</a:t>
            </a:fld>
            <a:endParaRPr lang="zh-TW" altLang="en-US"/>
          </a:p>
        </p:txBody>
      </p:sp>
      <p:pic>
        <p:nvPicPr>
          <p:cNvPr id="34818" name="Picture 2" descr="C:\Documents and Settings\010890\My Documents\Google 雲端硬碟\新頁圖書\5103簡報圖表轉檔ok\5103--表\表4-30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08920"/>
            <a:ext cx="6703046" cy="223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112952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67</a:t>
            </a:fld>
            <a:endParaRPr lang="zh-TW" altLang="en-US"/>
          </a:p>
        </p:txBody>
      </p:sp>
      <p:pic>
        <p:nvPicPr>
          <p:cNvPr id="35842" name="Picture 2" descr="C:\Documents and Settings\010890\My Documents\Google 雲端硬碟\新頁圖書\5103簡報圖表轉檔ok\5103--表\表4-31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6757938" cy="432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55038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indent="898525" algn="just"/>
                <a:r>
                  <a:rPr lang="zh-TW" altLang="en-US" dirty="0"/>
                  <a:t>觀察此輸出結果，縣民所得的成長率之偏迴歸係數也好，住戶數成長率的偏迴歸係數也可，二者均為負值。而且判定係數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/>
                  <a:t>是</a:t>
                </a:r>
                <a:r>
                  <a:rPr lang="en-US" altLang="zh-TW" dirty="0"/>
                  <a:t>0.406</a:t>
                </a:r>
                <a:r>
                  <a:rPr lang="zh-TW" altLang="en-US" dirty="0"/>
                  <a:t>，變異數分析表的顯著機率是</a:t>
                </a:r>
                <a:r>
                  <a:rPr lang="en-US" altLang="zh-TW" dirty="0"/>
                  <a:t>0.142</a:t>
                </a:r>
                <a:r>
                  <a:rPr lang="zh-TW" altLang="en-US" dirty="0"/>
                  <a:t>，分析的結果比</a:t>
                </a:r>
                <a:r>
                  <a:rPr lang="en-US" altLang="zh-TW" dirty="0"/>
                  <a:t>H</a:t>
                </a:r>
                <a:r>
                  <a:rPr lang="zh-TW" altLang="en-US" dirty="0"/>
                  <a:t>先生的情形更差，如此一來，指導教授的面子是否掛不住呢</a:t>
                </a:r>
                <a:r>
                  <a:rPr lang="en-US" altLang="zh-TW" dirty="0"/>
                  <a:t>?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68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385889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indent="800100" algn="just">
                  <a:spcBef>
                    <a:spcPts val="0"/>
                  </a:spcBef>
                </a:pPr>
                <a:r>
                  <a:rPr lang="zh-TW" altLang="en-US" dirty="0"/>
                  <a:t>使用「絕招」試一試</a:t>
                </a:r>
                <a:r>
                  <a:rPr lang="zh-TW" altLang="en-US" dirty="0" smtClean="0"/>
                  <a:t>！</a:t>
                </a:r>
                <a:endParaRPr lang="en-US" altLang="zh-TW" dirty="0" smtClean="0"/>
              </a:p>
              <a:p>
                <a:pPr indent="800100" algn="just">
                  <a:spcBef>
                    <a:spcPts val="0"/>
                  </a:spcBef>
                </a:pPr>
                <a:endParaRPr lang="en-US" altLang="zh-TW" dirty="0"/>
              </a:p>
              <a:p>
                <a:pPr indent="800100" algn="just">
                  <a:spcBef>
                    <a:spcPts val="0"/>
                  </a:spcBef>
                </a:pPr>
                <a:r>
                  <a:rPr lang="zh-TW" altLang="en-US" dirty="0" smtClean="0"/>
                  <a:t>因此</a:t>
                </a:r>
                <a:r>
                  <a:rPr lang="zh-TW" altLang="en-US" dirty="0"/>
                  <a:t>，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𝑆</m:t>
                    </m:r>
                  </m:oMath>
                </a14:m>
                <a:r>
                  <a:rPr lang="zh-TW" altLang="en-US" dirty="0"/>
                  <a:t>教授試著求出汽車銷售輛數的成長率與縣民所得的</a:t>
                </a:r>
                <a:r>
                  <a:rPr lang="zh-TW" altLang="en-US" dirty="0" smtClean="0"/>
                  <a:t>成長率之</a:t>
                </a:r>
                <a:r>
                  <a:rPr lang="zh-TW" altLang="en-US" dirty="0"/>
                  <a:t>「交叉相關係數</a:t>
                </a:r>
                <a:r>
                  <a:rPr lang="zh-TW" altLang="en-US" dirty="0" smtClean="0"/>
                  <a:t>」。</a:t>
                </a:r>
                <a:endParaRPr lang="en-US" altLang="zh-TW" dirty="0" smtClean="0"/>
              </a:p>
              <a:p>
                <a:pPr indent="800100" algn="just">
                  <a:spcBef>
                    <a:spcPts val="0"/>
                  </a:spcBef>
                </a:pPr>
                <a:endParaRPr lang="en-US" altLang="zh-TW" dirty="0" smtClean="0">
                  <a:solidFill>
                    <a:srgbClr val="7030A0"/>
                  </a:solidFill>
                </a:endParaRPr>
              </a:p>
              <a:p>
                <a:pPr marL="438150" indent="-438150" algn="just">
                  <a:spcBef>
                    <a:spcPts val="0"/>
                  </a:spcBef>
                </a:pPr>
                <a:r>
                  <a:rPr lang="zh-TW" altLang="en-US" sz="2600" dirty="0" smtClean="0">
                    <a:solidFill>
                      <a:srgbClr val="7030A0"/>
                    </a:solidFill>
                  </a:rPr>
                  <a:t>註：處理</a:t>
                </a:r>
                <a:r>
                  <a:rPr lang="zh-TW" altLang="en-US" sz="2600" dirty="0">
                    <a:solidFill>
                      <a:srgbClr val="7030A0"/>
                    </a:solidFill>
                  </a:rPr>
                  <a:t>時間數列數據時，交叉相</a:t>
                </a:r>
                <a:r>
                  <a:rPr lang="zh-TW" altLang="en-US" sz="2600" dirty="0" smtClean="0">
                    <a:solidFill>
                      <a:srgbClr val="7030A0"/>
                    </a:solidFill>
                  </a:rPr>
                  <a:t>關可發</a:t>
                </a:r>
                <a:endParaRPr lang="en-US" altLang="zh-TW" sz="2600" dirty="0" smtClean="0">
                  <a:solidFill>
                    <a:srgbClr val="7030A0"/>
                  </a:solidFill>
                </a:endParaRPr>
              </a:p>
              <a:p>
                <a:pPr marL="438150" indent="-438150" algn="just">
                  <a:spcBef>
                    <a:spcPts val="0"/>
                  </a:spcBef>
                </a:pPr>
                <a:r>
                  <a:rPr lang="en-US" altLang="zh-TW" sz="2600" dirty="0">
                    <a:solidFill>
                      <a:srgbClr val="7030A0"/>
                    </a:solidFill>
                  </a:rPr>
                  <a:t> </a:t>
                </a:r>
                <a:r>
                  <a:rPr lang="en-US" altLang="zh-TW" sz="2600" dirty="0" smtClean="0">
                    <a:solidFill>
                      <a:srgbClr val="7030A0"/>
                    </a:solidFill>
                  </a:rPr>
                  <a:t>       </a:t>
                </a:r>
                <a:r>
                  <a:rPr lang="zh-TW" altLang="en-US" sz="2600" dirty="0" smtClean="0">
                    <a:solidFill>
                      <a:srgbClr val="7030A0"/>
                    </a:solidFill>
                  </a:rPr>
                  <a:t>揮</a:t>
                </a:r>
                <a:r>
                  <a:rPr lang="zh-TW" altLang="en-US" sz="2600" dirty="0">
                    <a:solidFill>
                      <a:srgbClr val="7030A0"/>
                    </a:solidFill>
                  </a:rPr>
                  <a:t>威力</a:t>
                </a:r>
                <a:r>
                  <a:rPr lang="zh-TW" altLang="en-US" sz="2600" dirty="0" smtClean="0">
                    <a:solidFill>
                      <a:srgbClr val="7030A0"/>
                    </a:solidFill>
                  </a:rPr>
                  <a:t>！</a:t>
                </a:r>
                <a:endParaRPr lang="en-US" altLang="zh-TW" sz="2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t="-1752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69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232980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4.2.1</a:t>
            </a:r>
            <a:r>
              <a:rPr lang="zh-TW" altLang="en-US" dirty="0"/>
              <a:t> 複迴歸</a:t>
            </a:r>
            <a:r>
              <a:rPr lang="zh-TW" altLang="en-US" dirty="0" smtClean="0"/>
              <a:t>式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marL="457200" indent="-457200">
                  <a:buClrTx/>
                  <a:buFont typeface="+mj-lt"/>
                  <a:buAutoNum type="arabicPeriod"/>
                </a:pPr>
                <a:r>
                  <a:rPr lang="zh-TW" altLang="en-US" dirty="0">
                    <a:solidFill>
                      <a:schemeClr val="tx2"/>
                    </a:solidFill>
                  </a:rPr>
                  <a:t>複迴歸式：</a:t>
                </a:r>
                <a:endParaRPr lang="en-US" altLang="zh-TW" dirty="0">
                  <a:solidFill>
                    <a:schemeClr val="tx2"/>
                  </a:solidFill>
                </a:endParaRPr>
              </a:p>
              <a:p>
                <a:pPr marL="0" indent="0">
                  <a:buClrTx/>
                  <a:buNone/>
                </a:pPr>
                <a:r>
                  <a:rPr lang="en-US" altLang="zh-TW" dirty="0" smtClean="0"/>
                  <a:t>                                  </a:t>
                </a:r>
                <a:r>
                  <a:rPr lang="zh-TW" altLang="en-US" dirty="0" smtClean="0"/>
                  <a:t>         </a:t>
                </a:r>
                <a:r>
                  <a:rPr lang="en-US" altLang="zh-TW" dirty="0" smtClean="0"/>
                  <a:t>  </a:t>
                </a:r>
                <a:r>
                  <a:rPr lang="en-US" altLang="zh-TW" sz="2500" dirty="0"/>
                  <a:t>(4.3)</a:t>
                </a:r>
              </a:p>
              <a:p>
                <a:endParaRPr lang="en-US" altLang="zh-TW" dirty="0"/>
              </a:p>
              <a:p>
                <a:pPr indent="85725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/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zh-TW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zh-TW" altLang="en-US">
                        <a:latin typeface="Cambria Math"/>
                      </a:rPr>
                      <m:t>稱</m:t>
                    </m:r>
                  </m:oMath>
                </a14:m>
                <a:r>
                  <a:rPr lang="zh-TW" altLang="en-US" dirty="0"/>
                  <a:t>為偏迴歸係數，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zh-TW" altLang="en-US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為常數項。</a:t>
                </a:r>
                <a:endParaRPr lang="en-US" altLang="zh-TW" dirty="0"/>
              </a:p>
              <a:p>
                <a:pPr marL="0" indent="0">
                  <a:buNone/>
                </a:pP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9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7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656224"/>
              </p:ext>
            </p:extLst>
          </p:nvPr>
        </p:nvGraphicFramePr>
        <p:xfrm>
          <a:off x="3491880" y="2780928"/>
          <a:ext cx="3502160" cy="645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Equation" r:id="rId4" imgW="1117600" imgH="228600" progId="">
                  <p:embed/>
                </p:oleObj>
              </mc:Choice>
              <mc:Fallback>
                <p:oleObj name="Equation" r:id="rId4" imgW="1117600" imgH="22860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2780928"/>
                        <a:ext cx="3502160" cy="6452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840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52120" y="1600200"/>
            <a:ext cx="3384376" cy="4525963"/>
          </a:xfrm>
        </p:spPr>
        <p:txBody>
          <a:bodyPr anchor="ctr"/>
          <a:lstStyle/>
          <a:p>
            <a:pPr indent="946150" algn="just"/>
            <a:r>
              <a:rPr lang="zh-TW" altLang="en-US" dirty="0"/>
              <a:t>使用</a:t>
            </a:r>
            <a:r>
              <a:rPr lang="en-US" altLang="zh-TW" dirty="0"/>
              <a:t>SPSS</a:t>
            </a:r>
            <a:r>
              <a:rPr lang="zh-TW" altLang="en-US" dirty="0"/>
              <a:t>求出交叉相關</a:t>
            </a:r>
            <a:r>
              <a:rPr lang="zh-TW" altLang="en-US" dirty="0" smtClean="0"/>
              <a:t>係數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，得表</a:t>
            </a:r>
            <a:r>
              <a:rPr lang="en-US" altLang="zh-TW" dirty="0" smtClean="0"/>
              <a:t>4-32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70</a:t>
            </a:fld>
            <a:endParaRPr lang="zh-TW" altLang="en-US"/>
          </a:p>
        </p:txBody>
      </p:sp>
      <p:pic>
        <p:nvPicPr>
          <p:cNvPr id="36866" name="Picture 2" descr="C:\Documents and Settings\010890\My Documents\Google 雲端硬碟\新頁圖書\5103簡報圖表轉檔ok\5103--表\表4-32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2656"/>
            <a:ext cx="2868722" cy="627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88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71</a:t>
            </a:fld>
            <a:endParaRPr lang="zh-TW" altLang="en-US"/>
          </a:p>
        </p:txBody>
      </p:sp>
      <p:pic>
        <p:nvPicPr>
          <p:cNvPr id="37890" name="Picture 2" descr="C:\Documents and Settings\010890\My Documents\Google 雲端硬碟\新頁圖書\5103簡報圖表轉檔ok\5103--圖\4-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83" y="1642814"/>
            <a:ext cx="5585749" cy="502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263928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600200"/>
            <a:ext cx="6048672" cy="4637112"/>
          </a:xfrm>
        </p:spPr>
        <p:txBody>
          <a:bodyPr anchor="ctr">
            <a:noAutofit/>
          </a:bodyPr>
          <a:lstStyle/>
          <a:p>
            <a:pPr indent="850900" algn="just"/>
            <a:r>
              <a:rPr lang="zh-TW" altLang="en-US" dirty="0"/>
              <a:t>落後</a:t>
            </a:r>
            <a:r>
              <a:rPr lang="en-US" altLang="zh-TW" dirty="0"/>
              <a:t>0</a:t>
            </a:r>
            <a:r>
              <a:rPr lang="zh-TW" altLang="en-US" dirty="0"/>
              <a:t>的地方之交叉相關係數是</a:t>
            </a:r>
            <a:r>
              <a:rPr lang="en-US" altLang="zh-TW" dirty="0"/>
              <a:t>-0.339</a:t>
            </a:r>
            <a:r>
              <a:rPr lang="zh-TW" altLang="en-US" dirty="0"/>
              <a:t>，相對的，落後</a:t>
            </a:r>
            <a:r>
              <a:rPr lang="en-US" altLang="zh-TW" dirty="0"/>
              <a:t>1</a:t>
            </a:r>
            <a:r>
              <a:rPr lang="zh-TW" altLang="en-US" dirty="0"/>
              <a:t>的地方之交叉相關係數是</a:t>
            </a:r>
            <a:r>
              <a:rPr lang="en-US" altLang="zh-TW" dirty="0"/>
              <a:t>0.878</a:t>
            </a:r>
            <a:r>
              <a:rPr lang="zh-TW" altLang="en-US" dirty="0"/>
              <a:t>，換言之，進行複迴歸分析時，將汽車銷售輛數的成長率挪後一期似乎比較好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72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76013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600200"/>
            <a:ext cx="6048672" cy="4637112"/>
          </a:xfrm>
        </p:spPr>
        <p:txBody>
          <a:bodyPr anchor="ctr">
            <a:noAutofit/>
          </a:bodyPr>
          <a:lstStyle/>
          <a:p>
            <a:pPr indent="850900" algn="just"/>
            <a:r>
              <a:rPr lang="zh-TW" altLang="en-US" dirty="0" smtClean="0"/>
              <a:t>因此</a:t>
            </a:r>
            <a:r>
              <a:rPr lang="zh-TW" altLang="en-US" dirty="0"/>
              <a:t>，將表</a:t>
            </a:r>
            <a:r>
              <a:rPr lang="en-US" altLang="zh-TW" dirty="0"/>
              <a:t>4-24</a:t>
            </a:r>
            <a:r>
              <a:rPr lang="zh-TW" altLang="en-US" dirty="0"/>
              <a:t>的數據如表</a:t>
            </a:r>
            <a:r>
              <a:rPr lang="en-US" altLang="zh-TW" dirty="0"/>
              <a:t>4-33</a:t>
            </a:r>
            <a:r>
              <a:rPr lang="zh-TW" altLang="en-US" dirty="0"/>
              <a:t>修正，再次使用</a:t>
            </a:r>
            <a:r>
              <a:rPr lang="en-US" altLang="zh-TW" dirty="0"/>
              <a:t>SPSS</a:t>
            </a:r>
            <a:r>
              <a:rPr lang="zh-TW" altLang="en-US" dirty="0"/>
              <a:t>進行附迴歸分析時，得出如表</a:t>
            </a:r>
            <a:r>
              <a:rPr lang="en-US" altLang="zh-TW" dirty="0"/>
              <a:t>4-33</a:t>
            </a:r>
            <a:r>
              <a:rPr lang="zh-TW" altLang="en-US" dirty="0"/>
              <a:t>與表</a:t>
            </a:r>
            <a:r>
              <a:rPr lang="en-US" altLang="zh-TW" dirty="0"/>
              <a:t>4-34</a:t>
            </a:r>
            <a:r>
              <a:rPr lang="zh-TW" altLang="en-US" dirty="0"/>
              <a:t>的輸出</a:t>
            </a:r>
            <a:r>
              <a:rPr lang="zh-TW" altLang="en-US" dirty="0" smtClean="0"/>
              <a:t>。</a:t>
            </a:r>
            <a:endParaRPr lang="en-US" altLang="zh-TW" u="sng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73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320139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74</a:t>
            </a:fld>
            <a:endParaRPr lang="zh-TW" altLang="en-US"/>
          </a:p>
        </p:txBody>
      </p:sp>
      <p:pic>
        <p:nvPicPr>
          <p:cNvPr id="38914" name="Picture 2" descr="C:\Documents and Settings\010890\My Documents\Google 雲端硬碟\新頁圖書\5103簡報圖表轉檔ok\5103--表\表4-33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69" y="0"/>
            <a:ext cx="5921103" cy="66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3573016"/>
            <a:ext cx="6264696" cy="2121099"/>
          </a:xfrm>
        </p:spPr>
        <p:txBody>
          <a:bodyPr>
            <a:normAutofit/>
          </a:bodyPr>
          <a:lstStyle/>
          <a:p>
            <a:pPr marL="495300" indent="-495300" algn="just"/>
            <a:r>
              <a:rPr lang="en-US" altLang="zh-TW" sz="3000" dirty="0" smtClean="0"/>
              <a:t>(a)</a:t>
            </a:r>
            <a:r>
              <a:rPr lang="zh-TW" altLang="en-US" sz="3000" dirty="0" smtClean="0"/>
              <a:t>預測值</a:t>
            </a:r>
            <a:r>
              <a:rPr lang="en-US" altLang="zh-TW" sz="3000" dirty="0" smtClean="0"/>
              <a:t>(</a:t>
            </a:r>
            <a:r>
              <a:rPr lang="zh-TW" altLang="en-US" sz="3000" dirty="0" smtClean="0"/>
              <a:t>常數</a:t>
            </a:r>
            <a:r>
              <a:rPr lang="en-US" altLang="zh-TW" sz="3000" dirty="0" smtClean="0"/>
              <a:t>)</a:t>
            </a:r>
            <a:r>
              <a:rPr lang="zh-TW" altLang="en-US" sz="3000" dirty="0" smtClean="0"/>
              <a:t>、</a:t>
            </a:r>
            <a:r>
              <a:rPr lang="zh-TW" altLang="en-US" sz="3000" dirty="0"/>
              <a:t>鋪設道路</a:t>
            </a:r>
            <a:r>
              <a:rPr lang="zh-TW" altLang="en-US" sz="3000" dirty="0" smtClean="0"/>
              <a:t>成長率</a:t>
            </a:r>
            <a:r>
              <a:rPr lang="en-US" altLang="zh-TW" sz="3000" dirty="0" smtClean="0"/>
              <a:t/>
            </a:r>
            <a:br>
              <a:rPr lang="en-US" altLang="zh-TW" sz="3000" dirty="0" smtClean="0"/>
            </a:br>
            <a:r>
              <a:rPr lang="zh-TW" altLang="en-US" sz="3000" dirty="0" smtClean="0"/>
              <a:t>、</a:t>
            </a:r>
            <a:r>
              <a:rPr lang="zh-TW" altLang="en-US" sz="3000" dirty="0"/>
              <a:t>縣民所得成長率與住戶數成長率。</a:t>
            </a:r>
            <a:endParaRPr lang="en-US" altLang="zh-TW" sz="3000" dirty="0"/>
          </a:p>
          <a:p>
            <a:pPr marL="495300" indent="-495300" algn="just"/>
            <a:r>
              <a:rPr lang="en-US" altLang="zh-TW" sz="3000" dirty="0" smtClean="0"/>
              <a:t>(b)</a:t>
            </a:r>
            <a:r>
              <a:rPr lang="zh-TW" altLang="en-US" sz="3000" dirty="0" smtClean="0"/>
              <a:t>從屬</a:t>
            </a:r>
            <a:r>
              <a:rPr lang="zh-TW" altLang="en-US" sz="3000" dirty="0"/>
              <a:t>變數：銷售輛數成長率。</a:t>
            </a:r>
          </a:p>
          <a:p>
            <a:endParaRPr lang="zh-TW" altLang="en-US" sz="3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75</a:t>
            </a:fld>
            <a:endParaRPr lang="zh-TW" altLang="en-US"/>
          </a:p>
        </p:txBody>
      </p:sp>
      <p:pic>
        <p:nvPicPr>
          <p:cNvPr id="39938" name="Picture 2" descr="C:\Documents and Settings\010890\My Documents\Google 雲端硬碟\新頁圖書\5103簡報圖表轉檔ok\5103--表\表4-34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12" y="1844824"/>
            <a:ext cx="6699252" cy="127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366016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76</a:t>
            </a:fld>
            <a:endParaRPr lang="zh-TW" altLang="en-US"/>
          </a:p>
        </p:txBody>
      </p:sp>
      <p:pic>
        <p:nvPicPr>
          <p:cNvPr id="40962" name="Picture 2" descr="C:\Documents and Settings\010890\My Documents\Google 雲端硬碟\新頁圖書\5103簡報圖表轉檔ok\5103--表\表4-35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76872"/>
            <a:ext cx="6578080" cy="220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420092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27784" y="5916413"/>
            <a:ext cx="6264696" cy="680939"/>
          </a:xfrm>
        </p:spPr>
        <p:txBody>
          <a:bodyPr>
            <a:normAutofit/>
          </a:bodyPr>
          <a:lstStyle/>
          <a:p>
            <a:pPr algn="ctr"/>
            <a:r>
              <a:rPr lang="zh-TW" altLang="en-US" sz="2600" dirty="0" smtClean="0">
                <a:solidFill>
                  <a:srgbClr val="7030A0"/>
                </a:solidFill>
              </a:rPr>
              <a:t>註：從屬</a:t>
            </a:r>
            <a:r>
              <a:rPr lang="zh-TW" altLang="en-US" sz="2600" dirty="0">
                <a:solidFill>
                  <a:srgbClr val="7030A0"/>
                </a:solidFill>
              </a:rPr>
              <a:t>變數──銷售</a:t>
            </a:r>
            <a:r>
              <a:rPr lang="zh-TW" altLang="en-US" sz="2600" dirty="0" smtClean="0">
                <a:solidFill>
                  <a:srgbClr val="7030A0"/>
                </a:solidFill>
              </a:rPr>
              <a:t>輛數成長率</a:t>
            </a:r>
            <a:endParaRPr lang="en-US" altLang="zh-TW" sz="2600" dirty="0" smtClean="0">
              <a:solidFill>
                <a:srgbClr val="7030A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77</a:t>
            </a:fld>
            <a:endParaRPr lang="zh-TW" altLang="en-US"/>
          </a:p>
        </p:txBody>
      </p:sp>
      <p:pic>
        <p:nvPicPr>
          <p:cNvPr id="41986" name="Picture 2" descr="C:\Documents and Settings\010890\My Documents\Google 雲端硬碟\新頁圖書\5103簡報圖表轉檔ok\5103--表\表4-36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6362717" cy="40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246340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771676"/>
            <a:ext cx="6264696" cy="4354487"/>
          </a:xfrm>
        </p:spPr>
        <p:txBody>
          <a:bodyPr anchor="ctr"/>
          <a:lstStyle/>
          <a:p>
            <a:pPr indent="800100" algn="just"/>
            <a:r>
              <a:rPr lang="zh-TW" altLang="en-US" dirty="0"/>
              <a:t>所謂交叉相關</a:t>
            </a:r>
            <a:r>
              <a:rPr lang="zh-TW" altLang="en-US" dirty="0" smtClean="0"/>
              <a:t>係數</a:t>
            </a:r>
            <a:r>
              <a:rPr lang="en-US" altLang="zh-TW" dirty="0" smtClean="0"/>
              <a:t>(cross </a:t>
            </a:r>
            <a:r>
              <a:rPr lang="en-US" altLang="zh-TW" dirty="0"/>
              <a:t>correlation </a:t>
            </a:r>
            <a:r>
              <a:rPr lang="en-US" altLang="zh-TW" dirty="0" err="1" smtClean="0"/>
              <a:t>fanction</a:t>
            </a:r>
            <a:r>
              <a:rPr lang="en-US" altLang="zh-TW" dirty="0" smtClean="0"/>
              <a:t>)</a:t>
            </a:r>
            <a:r>
              <a:rPr lang="zh-TW" altLang="en-US" dirty="0" smtClean="0"/>
              <a:t>是</a:t>
            </a:r>
            <a:r>
              <a:rPr lang="zh-TW" altLang="en-US" dirty="0"/>
              <a:t>相關係數的一種，挪移二變數間的對應在求相關係數，對應的挪移稱為</a:t>
            </a:r>
            <a:r>
              <a:rPr lang="zh-TW" altLang="en-US" dirty="0" smtClean="0"/>
              <a:t>落後</a:t>
            </a:r>
            <a:r>
              <a:rPr lang="en-US" altLang="zh-TW" dirty="0" smtClean="0"/>
              <a:t>(lag)</a:t>
            </a:r>
            <a:r>
              <a:rPr lang="zh-TW" altLang="en-US" dirty="0" smtClean="0"/>
              <a:t>，</a:t>
            </a:r>
            <a:r>
              <a:rPr lang="zh-TW" altLang="en-US" dirty="0"/>
              <a:t>當落後</a:t>
            </a:r>
            <a:r>
              <a:rPr lang="en-US" altLang="zh-TW" dirty="0"/>
              <a:t>0</a:t>
            </a:r>
            <a:r>
              <a:rPr lang="zh-TW" altLang="en-US" dirty="0"/>
              <a:t>時，即與一般的相關係數一致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78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24" y="1341908"/>
            <a:ext cx="5253228" cy="429768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276082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771676"/>
                <a:ext cx="6264696" cy="4354487"/>
              </a:xfrm>
            </p:spPr>
            <p:txBody>
              <a:bodyPr anchor="ctr">
                <a:normAutofit/>
              </a:bodyPr>
              <a:lstStyle/>
              <a:p>
                <a:r>
                  <a:rPr lang="zh-TW" altLang="en-US" dirty="0"/>
                  <a:t>複迴歸式即為：</a:t>
                </a:r>
                <a:endParaRPr lang="en-US" altLang="zh-TW" dirty="0"/>
              </a:p>
              <a:p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>
                          <a:latin typeface="Cambria Math"/>
                        </a:rPr>
                        <m:t>𝑌</m:t>
                      </m:r>
                      <m:r>
                        <a:rPr lang="en-US" altLang="zh-TW">
                          <a:latin typeface="Cambria Math"/>
                        </a:rPr>
                        <m:t>=0.569×</m:t>
                      </m:r>
                      <m:r>
                        <a:rPr lang="en-US" altLang="zh-TW">
                          <a:latin typeface="Cambria Math"/>
                        </a:rPr>
                        <m:t>縣民所得成長率</m:t>
                      </m:r>
                      <m:r>
                        <a:rPr lang="en-US" altLang="zh-TW">
                          <a:latin typeface="Cambria Math"/>
                        </a:rPr>
                        <m:t>+9.011×</m:t>
                      </m:r>
                      <m:r>
                        <a:rPr lang="en-US" altLang="zh-TW">
                          <a:latin typeface="Cambria Math"/>
                        </a:rPr>
                        <m:t>住戶數成長率</m:t>
                      </m:r>
                    </m:oMath>
                    <m:oMath xmlns:m="http://schemas.openxmlformats.org/officeDocument/2006/math">
                      <m:r>
                        <a:rPr lang="zh-TW" altLang="en-US">
                          <a:latin typeface="Cambria Math"/>
                        </a:rPr>
                        <m:t>         </m:t>
                      </m:r>
                      <m:r>
                        <a:rPr lang="en-US" altLang="zh-TW">
                          <a:latin typeface="Cambria Math"/>
                        </a:rPr>
                        <m:t>−0.002×</m:t>
                      </m:r>
                      <m:r>
                        <a:rPr lang="zh-TW" altLang="en-US">
                          <a:latin typeface="Cambria Math"/>
                        </a:rPr>
                        <m:t>鋪設道路成長率</m:t>
                      </m:r>
                      <m:r>
                        <a:rPr lang="zh-TW" altLang="en-US">
                          <a:latin typeface="Cambria Math"/>
                        </a:rPr>
                        <m:t>−11.708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771676"/>
                <a:ext cx="6264696" cy="4354487"/>
              </a:xfrm>
              <a:blipFill rotWithShape="1">
                <a:blip r:embed="rId2"/>
                <a:stretch>
                  <a:fillRect l="-25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79</a:t>
            </a:fld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220150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4.2.1</a:t>
            </a:r>
            <a:r>
              <a:rPr lang="zh-TW" altLang="en-US" dirty="0"/>
              <a:t> 複迴歸式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marL="457200" indent="-457200">
                  <a:buClrTx/>
                  <a:buFont typeface="+mj-lt"/>
                  <a:buAutoNum type="arabicPeriod" startAt="2"/>
                </a:pPr>
                <a:r>
                  <a:rPr lang="zh-TW" altLang="en-US" dirty="0">
                    <a:solidFill>
                      <a:schemeClr val="tx2"/>
                    </a:solidFill>
                  </a:rPr>
                  <a:t>複迴歸模式</a:t>
                </a:r>
                <a:r>
                  <a:rPr lang="zh-TW" altLang="en-US" dirty="0" smtClean="0">
                    <a:solidFill>
                      <a:schemeClr val="tx2"/>
                    </a:solidFill>
                  </a:rPr>
                  <a:t>：</a:t>
                </a:r>
                <a:endParaRPr lang="en-US" altLang="zh-TW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r>
                  <a:rPr lang="en-US" altLang="zh-TW" dirty="0"/>
                  <a:t>                                          </a:t>
                </a:r>
                <a:r>
                  <a:rPr lang="zh-TW" altLang="en-US" dirty="0" smtClean="0"/>
                  <a:t>    </a:t>
                </a:r>
                <a:r>
                  <a:rPr lang="en-US" altLang="zh-TW" sz="2500" dirty="0" smtClean="0"/>
                  <a:t>(4.4)</a:t>
                </a:r>
                <a:endParaRPr lang="en-US" altLang="zh-TW" sz="2500" dirty="0"/>
              </a:p>
              <a:p>
                <a:pPr marL="0" indent="0">
                  <a:buNone/>
                </a:pPr>
                <a:r>
                  <a:rPr lang="zh-TW" altLang="en-US" sz="2800" dirty="0" smtClean="0"/>
                  <a:t> </a:t>
                </a:r>
                <a:endParaRPr lang="en-US" altLang="zh-TW" sz="280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zh-TW" altLang="en-US" sz="2800" i="1">
                        <a:latin typeface="Cambria Math"/>
                      </a:rPr>
                      <m:t>𝜀</m:t>
                    </m:r>
                  </m:oMath>
                </a14:m>
                <a:r>
                  <a:rPr lang="zh-TW" altLang="en-US" dirty="0"/>
                  <a:t>是誤差。</a:t>
                </a:r>
                <a:endParaRPr lang="en-US" altLang="zh-TW" dirty="0"/>
              </a:p>
              <a:p>
                <a:pPr marL="0" indent="0">
                  <a:buNone/>
                </a:pP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9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8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026179"/>
              </p:ext>
            </p:extLst>
          </p:nvPr>
        </p:nvGraphicFramePr>
        <p:xfrm>
          <a:off x="3203848" y="2996952"/>
          <a:ext cx="4022872" cy="629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Equation" r:id="rId4" imgW="1460500" imgH="228600" progId="">
                  <p:embed/>
                </p:oleObj>
              </mc:Choice>
              <mc:Fallback>
                <p:oleObj name="Equation" r:id="rId4" imgW="1460500" imgH="22860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2996952"/>
                        <a:ext cx="4022872" cy="6293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449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412776"/>
                <a:ext cx="6264696" cy="4713387"/>
              </a:xfrm>
            </p:spPr>
            <p:txBody>
              <a:bodyPr anchor="ctr">
                <a:noAutofit/>
              </a:bodyPr>
              <a:lstStyle/>
              <a:p>
                <a:pPr indent="835025" algn="just"/>
                <a:r>
                  <a:rPr lang="zh-TW" altLang="en-US" dirty="0"/>
                  <a:t>判定係數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/>
                      </a:rPr>
                      <m:t>=0.916</m:t>
                    </m:r>
                  </m:oMath>
                </a14:m>
                <a:r>
                  <a:rPr lang="zh-TW" altLang="en-US" dirty="0"/>
                  <a:t>愈接近</a:t>
                </a:r>
                <a:r>
                  <a:rPr lang="en-US" altLang="zh-TW" dirty="0" smtClean="0"/>
                  <a:t>1</a:t>
                </a:r>
                <a:br>
                  <a:rPr lang="en-US" altLang="zh-TW" dirty="0" smtClean="0"/>
                </a:br>
                <a:r>
                  <a:rPr lang="zh-TW" altLang="en-US" dirty="0" smtClean="0"/>
                  <a:t>，</a:t>
                </a:r>
                <a:r>
                  <a:rPr lang="zh-TW" altLang="en-US" dirty="0"/>
                  <a:t>則複歸式的適配會變得愈好</a:t>
                </a:r>
                <a:r>
                  <a:rPr lang="zh-TW" altLang="en-US" dirty="0" smtClean="0"/>
                  <a:t>。</a:t>
                </a:r>
                <a:endParaRPr lang="en-US" altLang="zh-TW" dirty="0" smtClean="0"/>
              </a:p>
              <a:p>
                <a:pPr indent="835025" algn="just"/>
                <a:endParaRPr lang="en-US" altLang="zh-TW" sz="1800" dirty="0"/>
              </a:p>
              <a:p>
                <a:pPr indent="835025" algn="just"/>
                <a:r>
                  <a:rPr lang="zh-TW" altLang="en-US" dirty="0"/>
                  <a:t>此外，調整自由度的判定係數是</a:t>
                </a:r>
                <a:r>
                  <a:rPr lang="en-US" altLang="zh-TW" dirty="0"/>
                  <a:t>0.888</a:t>
                </a:r>
                <a:r>
                  <a:rPr lang="zh-TW" altLang="en-US" dirty="0"/>
                  <a:t>，與判定係數之差異不大。另外，杜賓</a:t>
                </a:r>
                <a:r>
                  <a:rPr lang="en-US" altLang="zh-TW" dirty="0"/>
                  <a:t>-</a:t>
                </a:r>
                <a:r>
                  <a:rPr lang="zh-TW" altLang="en-US" dirty="0"/>
                  <a:t>瓦特</a:t>
                </a:r>
                <a:r>
                  <a:rPr lang="zh-TW" altLang="en-US" dirty="0" smtClean="0"/>
                  <a:t>生</a:t>
                </a:r>
                <a:r>
                  <a:rPr lang="en-US" altLang="zh-TW" dirty="0" smtClean="0"/>
                  <a:t>(</a:t>
                </a:r>
                <a:r>
                  <a:rPr lang="en-US" altLang="zh-TW" dirty="0" err="1" smtClean="0"/>
                  <a:t>Dubin</a:t>
                </a:r>
                <a:r>
                  <a:rPr lang="en-US" altLang="zh-TW" dirty="0" smtClean="0"/>
                  <a:t>-Watson)</a:t>
                </a:r>
                <a:r>
                  <a:rPr lang="zh-TW" altLang="en-US" dirty="0" smtClean="0"/>
                  <a:t>的</a:t>
                </a:r>
                <a:r>
                  <a:rPr lang="zh-TW" altLang="en-US" dirty="0"/>
                  <a:t>檢定值是</a:t>
                </a:r>
                <a:r>
                  <a:rPr lang="en-US" altLang="zh-TW" dirty="0"/>
                  <a:t>4.281</a:t>
                </a:r>
                <a:r>
                  <a:rPr lang="zh-TW" altLang="en-US" dirty="0"/>
                  <a:t>，因此似乎不必擔心自我相關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412776"/>
                <a:ext cx="6264696" cy="4713387"/>
              </a:xfrm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80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14390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indent="895350" algn="just"/>
            <a:r>
              <a:rPr lang="zh-TW" altLang="en-US" dirty="0"/>
              <a:t>其次，觀察標準偏迴歸係數時，絕對值大的是縣民所得成長率與住戶成長率的</a:t>
            </a:r>
            <a:r>
              <a:rPr lang="en-US" altLang="zh-TW" dirty="0"/>
              <a:t>0.623</a:t>
            </a:r>
            <a:r>
              <a:rPr lang="zh-TW" altLang="en-US" dirty="0"/>
              <a:t>與</a:t>
            </a:r>
            <a:r>
              <a:rPr lang="en-US" altLang="zh-TW" dirty="0" smtClean="0"/>
              <a:t>0.459</a:t>
            </a:r>
            <a:br>
              <a:rPr lang="en-US" altLang="zh-TW" dirty="0" smtClean="0"/>
            </a:br>
            <a:r>
              <a:rPr lang="zh-TW" altLang="en-US" dirty="0" smtClean="0"/>
              <a:t>，</a:t>
            </a:r>
            <a:r>
              <a:rPr lang="zh-TW" altLang="en-US" dirty="0"/>
              <a:t>因此對汽車的銷售量數有影響的，似乎是縣民所得成長率與住戶數成長率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81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114302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indent="876300" algn="just"/>
            <a:r>
              <a:rPr lang="zh-TW" altLang="en-US" dirty="0"/>
              <a:t>接著調查說明變量的檢定，如觀察顯著機率時，比顯著水準</a:t>
            </a:r>
            <a:r>
              <a:rPr lang="en-US" altLang="zh-TW" dirty="0"/>
              <a:t>0.05</a:t>
            </a:r>
            <a:r>
              <a:rPr lang="zh-TW" altLang="en-US" dirty="0"/>
              <a:t>小的獨立變數是縣民所得成長率與住戶數成長率，因此可知此二個獨立變數對汽車銷售輛數成長率有貢獻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82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163815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indent="819150" algn="just"/>
            <a:r>
              <a:rPr lang="zh-TW" altLang="en-US" dirty="0"/>
              <a:t>鋪設道路成長率似乎對銷售輛數的成長率不太有影響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indent="819150" algn="just"/>
            <a:endParaRPr lang="en-US" altLang="zh-TW" sz="1800" dirty="0"/>
          </a:p>
          <a:p>
            <a:pPr indent="819150" algn="just"/>
            <a:r>
              <a:rPr lang="zh-TW" altLang="en-US" dirty="0"/>
              <a:t>此結果也與標準偏迴歸係數的大小一致，</a:t>
            </a:r>
            <a:r>
              <a:rPr lang="en-US" altLang="zh-TW" dirty="0"/>
              <a:t>S</a:t>
            </a:r>
            <a:r>
              <a:rPr lang="zh-TW" altLang="en-US" dirty="0"/>
              <a:t>教授終於略為放心一些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indent="819150" algn="just"/>
            <a:endParaRPr lang="en-US" altLang="zh-TW" sz="1800" dirty="0"/>
          </a:p>
          <a:p>
            <a:pPr marL="647700" indent="-647700" algn="just"/>
            <a:r>
              <a:rPr lang="zh-TW" altLang="en-US" sz="2400" dirty="0">
                <a:solidFill>
                  <a:srgbClr val="7030A0"/>
                </a:solidFill>
              </a:rPr>
              <a:t>註：當杜賓</a:t>
            </a:r>
            <a:r>
              <a:rPr lang="en-US" altLang="zh-TW" sz="2400" dirty="0">
                <a:solidFill>
                  <a:srgbClr val="7030A0"/>
                </a:solidFill>
              </a:rPr>
              <a:t>-</a:t>
            </a:r>
            <a:r>
              <a:rPr lang="zh-TW" altLang="en-US" sz="2400" dirty="0">
                <a:solidFill>
                  <a:srgbClr val="7030A0"/>
                </a:solidFill>
              </a:rPr>
              <a:t>瓦特生的檢定值接近</a:t>
            </a:r>
            <a:r>
              <a:rPr lang="en-US" altLang="zh-TW" sz="2400" dirty="0">
                <a:solidFill>
                  <a:srgbClr val="7030A0"/>
                </a:solidFill>
              </a:rPr>
              <a:t>2</a:t>
            </a:r>
            <a:r>
              <a:rPr lang="zh-TW" altLang="en-US" sz="2400" dirty="0">
                <a:solidFill>
                  <a:srgbClr val="7030A0"/>
                </a:solidFill>
              </a:rPr>
              <a:t>時，沒有一次自我相關</a:t>
            </a:r>
            <a:r>
              <a:rPr lang="zh-TW" altLang="en-US" sz="2400" dirty="0" smtClean="0">
                <a:solidFill>
                  <a:srgbClr val="7030A0"/>
                </a:solidFill>
              </a:rPr>
              <a:t>。</a:t>
            </a:r>
            <a:endParaRPr lang="en-US" altLang="zh-TW" sz="2400" dirty="0">
              <a:solidFill>
                <a:srgbClr val="7030A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83</a:t>
            </a:fld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444208" cy="1143000"/>
          </a:xfrm>
        </p:spPr>
        <p:txBody>
          <a:bodyPr/>
          <a:lstStyle/>
          <a:p>
            <a:r>
              <a:rPr lang="en-US" altLang="zh-TW" sz="3200" dirty="0"/>
              <a:t>4.8 </a:t>
            </a:r>
            <a:r>
              <a:rPr lang="zh-TW" altLang="en-US" sz="3200" dirty="0"/>
              <a:t>複迴歸分析並不一定經常順利</a:t>
            </a:r>
          </a:p>
        </p:txBody>
      </p:sp>
    </p:spTree>
    <p:extLst>
      <p:ext uri="{BB962C8B-B14F-4D97-AF65-F5344CB8AC3E}">
        <p14:creationId xmlns:p14="http://schemas.microsoft.com/office/powerpoint/2010/main" val="79378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4.9</a:t>
            </a:r>
            <a:r>
              <a:rPr lang="zh-TW" altLang="en-US" dirty="0"/>
              <a:t> 多重共線性的問題點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484784"/>
            <a:ext cx="6264696" cy="964704"/>
          </a:xfrm>
        </p:spPr>
        <p:txBody>
          <a:bodyPr>
            <a:normAutofit fontScale="92500" lnSpcReduction="10000"/>
          </a:bodyPr>
          <a:lstStyle/>
          <a:p>
            <a:pPr indent="757238"/>
            <a:r>
              <a:rPr lang="zh-TW" altLang="en-US" dirty="0"/>
              <a:t>試使用表</a:t>
            </a:r>
            <a:r>
              <a:rPr lang="en-US" altLang="zh-TW" dirty="0"/>
              <a:t>4-37</a:t>
            </a:r>
            <a:r>
              <a:rPr lang="zh-TW" altLang="en-US" dirty="0"/>
              <a:t>的數據，進行複迴歸分析</a:t>
            </a:r>
            <a:r>
              <a:rPr lang="zh-TW" altLang="en-US" dirty="0" smtClean="0"/>
              <a:t>：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84</a:t>
            </a:fld>
            <a:endParaRPr lang="zh-TW" altLang="en-US"/>
          </a:p>
        </p:txBody>
      </p:sp>
      <p:pic>
        <p:nvPicPr>
          <p:cNvPr id="43010" name="Picture 2" descr="C:\Documents and Settings\010890\My Documents\Google 雲端硬碟\新頁圖書\5103簡報圖表轉檔ok\5103--表\表4-37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20888"/>
            <a:ext cx="469457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98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4.9</a:t>
            </a:r>
            <a:r>
              <a:rPr lang="zh-TW" altLang="en-US" dirty="0"/>
              <a:t> 多重共線性的問題點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en-US" altLang="zh-TW" dirty="0" smtClean="0"/>
              <a:t>SPSS</a:t>
            </a:r>
            <a:r>
              <a:rPr lang="zh-TW" altLang="en-US" dirty="0"/>
              <a:t>的輸出，即如表</a:t>
            </a:r>
            <a:r>
              <a:rPr lang="en-US" altLang="zh-TW" dirty="0"/>
              <a:t>4-38</a:t>
            </a:r>
            <a:r>
              <a:rPr lang="zh-TW" altLang="en-US" dirty="0"/>
              <a:t>所示</a:t>
            </a:r>
            <a:r>
              <a:rPr lang="zh-TW" altLang="en-US" dirty="0" smtClean="0"/>
              <a:t>：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85</a:t>
            </a:fld>
            <a:endParaRPr lang="zh-TW" altLang="en-US"/>
          </a:p>
        </p:txBody>
      </p:sp>
      <p:pic>
        <p:nvPicPr>
          <p:cNvPr id="44034" name="Picture 2" descr="C:\Documents and Settings\010890\My Documents\Google 雲端硬碟\新頁圖書\5103簡報圖表轉檔ok\5103--表\表4-38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010375"/>
            <a:ext cx="6480720" cy="236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3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4.9</a:t>
            </a:r>
            <a:r>
              <a:rPr lang="zh-TW" altLang="en-US" dirty="0"/>
              <a:t> 多重共線性的問題點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86</a:t>
            </a:fld>
            <a:endParaRPr lang="zh-TW" altLang="en-US"/>
          </a:p>
        </p:txBody>
      </p:sp>
      <p:pic>
        <p:nvPicPr>
          <p:cNvPr id="45058" name="Picture 2" descr="C:\Documents and Settings\010890\My Documents\Google 雲端硬碟\新頁圖書\5103簡報圖表轉檔ok\5103--表\表4-39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14" y="2974016"/>
            <a:ext cx="6672586" cy="232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34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4.9</a:t>
            </a:r>
            <a:r>
              <a:rPr lang="zh-TW" altLang="en-US" dirty="0"/>
              <a:t> 多重共線性的問題點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819150"/>
            <a:r>
              <a:rPr lang="zh-TW" altLang="en-US" dirty="0"/>
              <a:t>此例的獨立變數有五個，但為何複迴歸分析只採用其中的二個</a:t>
            </a:r>
            <a:r>
              <a:rPr lang="en-US" altLang="zh-TW" dirty="0"/>
              <a:t>?</a:t>
            </a:r>
          </a:p>
          <a:p>
            <a:pPr indent="819150"/>
            <a:r>
              <a:rPr lang="zh-TW" altLang="en-US" dirty="0"/>
              <a:t>它的理由，在於</a:t>
            </a:r>
            <a:r>
              <a:rPr lang="zh-TW" altLang="en-US" dirty="0" smtClean="0"/>
              <a:t>如</a:t>
            </a:r>
            <a:r>
              <a:rPr lang="en-US" altLang="zh-TW" dirty="0" smtClean="0"/>
              <a:t>(4.24)</a:t>
            </a:r>
            <a:r>
              <a:rPr lang="zh-TW" altLang="en-US" dirty="0" smtClean="0"/>
              <a:t>式</a:t>
            </a:r>
            <a:r>
              <a:rPr lang="zh-TW" altLang="en-US" dirty="0"/>
              <a:t>的關係式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indent="800100"/>
            <a:endParaRPr lang="en-US" altLang="zh-TW" dirty="0" smtClean="0"/>
          </a:p>
          <a:p>
            <a:pPr indent="800100" algn="r"/>
            <a:endParaRPr lang="en-US" altLang="zh-TW" sz="1800" dirty="0"/>
          </a:p>
          <a:p>
            <a:pPr indent="800100" algn="r"/>
            <a:r>
              <a:rPr lang="en-US" altLang="zh-TW" sz="2500" dirty="0" smtClean="0"/>
              <a:t>(4.24)</a:t>
            </a:r>
            <a:endParaRPr lang="en-US" altLang="zh-TW" sz="25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87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843808" y="4520733"/>
                <a:ext cx="5995744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6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6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sz="26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600" b="0" i="1" smtClean="0">
                              <a:latin typeface="Cambria Math"/>
                            </a:rPr>
                            <m:t>3</m:t>
                          </m:r>
                          <m:r>
                            <a:rPr lang="en-US" altLang="zh-TW" sz="26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6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sz="26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2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6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600" b="0" i="1" smtClean="0">
                              <a:latin typeface="Cambria Math"/>
                            </a:rPr>
                            <m:t>5</m:t>
                          </m:r>
                        </m:sub>
                      </m:sSub>
                      <m:r>
                        <a:rPr lang="zh-TW" altLang="en-US" sz="2600" b="0" i="1" smtClean="0">
                          <a:latin typeface="Cambria Math"/>
                        </a:rPr>
                        <m:t>，</m:t>
                      </m:r>
                      <m:sSub>
                        <m:sSubPr>
                          <m:ctrlPr>
                            <a:rPr lang="en-US" altLang="zh-TW" sz="2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6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6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altLang="zh-TW" sz="26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6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6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sz="26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2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6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600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zh-TW" altLang="en-US" sz="2600" i="1">
                          <a:latin typeface="Cambria Math"/>
                        </a:rPr>
                        <m:t>，</m:t>
                      </m:r>
                      <m:sSub>
                        <m:sSubPr>
                          <m:ctrlPr>
                            <a:rPr lang="en-US" altLang="zh-TW" sz="2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6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600" b="0" i="1" smtClean="0">
                              <a:latin typeface="Cambria Math"/>
                            </a:rPr>
                            <m:t>5</m:t>
                          </m:r>
                        </m:sub>
                      </m:sSub>
                      <m:r>
                        <a:rPr lang="en-US" altLang="zh-TW" sz="26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6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26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6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6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4520733"/>
                <a:ext cx="5995744" cy="49244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136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4.9</a:t>
            </a:r>
            <a:r>
              <a:rPr lang="zh-TW" altLang="en-US" dirty="0"/>
              <a:t> 多重共線性的問題點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9792" y="1523925"/>
            <a:ext cx="6264696" cy="4713387"/>
          </a:xfrm>
        </p:spPr>
        <p:txBody>
          <a:bodyPr anchor="ctr">
            <a:noAutofit/>
          </a:bodyPr>
          <a:lstStyle/>
          <a:p>
            <a:pPr indent="946150" algn="just"/>
            <a:r>
              <a:rPr lang="zh-TW" altLang="en-US" dirty="0"/>
              <a:t>獨立變數之間，存在如此的一次關係式時，稱為「有共線性」，然而，存在有幾個共線性時，則稱為「有多重共線性」。</a:t>
            </a:r>
            <a:endParaRPr lang="en-US" altLang="zh-TW" dirty="0"/>
          </a:p>
          <a:p>
            <a:pPr indent="946150" algn="just"/>
            <a:endParaRPr lang="en-US" altLang="zh-TW" sz="1800" dirty="0"/>
          </a:p>
          <a:p>
            <a:pPr indent="946150" algn="just"/>
            <a:r>
              <a:rPr lang="zh-TW" altLang="en-US" dirty="0"/>
              <a:t>因此有共線性時會感到困擾的原因，與變異數共變異數矩陣的逆矩陣是否存在有關。再試算表</a:t>
            </a:r>
            <a:r>
              <a:rPr lang="en-US" altLang="zh-TW" dirty="0"/>
              <a:t>4.9-1</a:t>
            </a:r>
            <a:r>
              <a:rPr lang="zh-TW" altLang="en-US" dirty="0"/>
              <a:t>的變異數共變異數矩陣作分析比較。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165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4.9</a:t>
            </a:r>
            <a:r>
              <a:rPr lang="zh-TW" altLang="en-US" dirty="0"/>
              <a:t> 多重共線性的問題點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89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048503"/>
              </p:ext>
            </p:extLst>
          </p:nvPr>
        </p:nvGraphicFramePr>
        <p:xfrm>
          <a:off x="6163402" y="3421031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2" name="Equation" r:id="rId3" imgW="114102" imgH="177492" progId="">
                  <p:embed/>
                </p:oleObj>
              </mc:Choice>
              <mc:Fallback>
                <p:oleObj name="Equation" r:id="rId3" imgW="114102" imgH="177492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3402" y="3421031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843808" y="2111600"/>
                <a:ext cx="5916171" cy="2109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altLang="zh-TW" sz="240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zh-TW" sz="240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eqArr>
                              <m:eqArrPr>
                                <m:ctrlPr>
                                  <a:rPr lang="en-US" altLang="zh-TW" sz="240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altLang="zh-TW" sz="24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4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4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altLang="zh-TW" sz="240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4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altLang="zh-TW" sz="240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5</m:t>
                                </m:r>
                              </m:sub>
                            </m:sSub>
                          </m:e>
                        </m:mr>
                      </m:m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altLang="zh-TW" sz="2400" i="1">
                                        <a:latin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1.344</m:t>
                                    </m:r>
                                  </m:e>
                                  <m:e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0.744</m:t>
                                    </m:r>
                                  </m:e>
                                  <m:e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4.489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1.144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4.689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altLang="zh-TW" sz="2400" i="1">
                                        <a:latin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zh-TW" altLang="en-US" sz="2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0.744</m:t>
                                    </m:r>
                                  </m:e>
                                  <m:e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   </m:t>
                                    </m:r>
                                    <m:r>
                                      <a:rPr lang="zh-TW" altLang="en-US" sz="2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10.544</m:t>
                                    </m:r>
                                  </m:e>
                                  <m:e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zh-TW" altLang="en-US" sz="2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4.756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zh-TW" altLang="en-US" sz="2400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4.011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zh-TW" altLang="en-US" sz="2400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1.489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altLang="zh-TW" sz="2400" i="1">
                                        <a:latin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   </m:t>
                                    </m:r>
                                    <m:r>
                                      <a:rPr lang="zh-TW" altLang="en-US" sz="2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4.489</m:t>
                                    </m:r>
                                  </m:e>
                                  <m:e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   </m:t>
                                    </m:r>
                                    <m:r>
                                      <a:rPr lang="zh-TW" altLang="en-US" sz="2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4.756</m:t>
                                    </m:r>
                                  </m:e>
                                  <m:e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   </m:t>
                                    </m:r>
                                    <m:r>
                                      <a:rPr lang="zh-TW" altLang="en-US" sz="2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5.733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   </m:t>
                                </m:r>
                                <m:r>
                                  <a:rPr lang="zh-TW" altLang="en-US" sz="2400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3.244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   </m:t>
                                </m:r>
                                <m:r>
                                  <a:rPr lang="zh-TW" altLang="en-US" sz="2400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4.978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altLang="zh-TW" sz="2400" i="1">
                                        <a:latin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zh-TW" altLang="en-US" sz="2400" b="0" i="1" smtClean="0">
                                        <a:latin typeface="Cambria Math"/>
                                      </a:rPr>
                                      <m:t>     </m:t>
                                    </m:r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1.144</m:t>
                                    </m:r>
                                  </m:e>
                                  <m:e>
                                    <m:r>
                                      <a:rPr lang="zh-TW" altLang="en-US" sz="2400" b="0" i="1" smtClean="0">
                                        <a:latin typeface="Cambria Math"/>
                                      </a:rPr>
                                      <m:t>     </m:t>
                                    </m:r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4.011</m:t>
                                    </m:r>
                                  </m:e>
                                  <m:e>
                                    <m:r>
                                      <a:rPr lang="zh-TW" altLang="en-US" sz="2400" b="0" i="1" smtClean="0">
                                        <a:latin typeface="Cambria Math"/>
                                      </a:rPr>
                                      <m:t>     </m:t>
                                    </m:r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3.244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r>
                                  <a:rPr lang="zh-TW" altLang="en-US" sz="2400" b="0" i="1" smtClean="0">
                                    <a:latin typeface="Cambria Math"/>
                                  </a:rPr>
                                  <m:t>     </m:t>
                                </m:r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4.100</m:t>
                                </m:r>
                              </m:e>
                            </m:mr>
                            <m:mr>
                              <m:e>
                                <m:r>
                                  <a:rPr lang="zh-TW" altLang="en-US" sz="2400" b="0" i="1" smtClean="0">
                                    <a:latin typeface="Cambria Math"/>
                                  </a:rPr>
                                  <m:t>     </m:t>
                                </m:r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4.289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altLang="zh-TW" sz="2400" i="1">
                                        <a:latin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zh-TW" altLang="en-US" sz="2400" b="0" i="1" smtClean="0">
                                        <a:latin typeface="Cambria Math"/>
                                      </a:rPr>
                                      <m:t>     </m:t>
                                    </m:r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4.689</m:t>
                                    </m:r>
                                  </m:e>
                                  <m:e>
                                    <m:r>
                                      <a:rPr lang="zh-TW" altLang="en-US" sz="2400" b="0" i="1" smtClean="0">
                                        <a:latin typeface="Cambria Math"/>
                                      </a:rPr>
                                      <m:t>     </m:t>
                                    </m:r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1.489</m:t>
                                    </m:r>
                                  </m:e>
                                  <m:e>
                                    <m:r>
                                      <a:rPr lang="zh-TW" altLang="en-US" sz="2400" b="0" i="1" smtClean="0">
                                        <a:latin typeface="Cambria Math"/>
                                      </a:rPr>
                                      <m:t>     </m:t>
                                    </m:r>
                                    <m:r>
                                      <a:rPr lang="en-US" altLang="zh-TW" sz="2400" b="0" i="1" smtClean="0">
                                        <a:latin typeface="Cambria Math"/>
                                      </a:rPr>
                                      <m:t>4.978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r>
                                  <a:rPr lang="zh-TW" altLang="en-US" sz="2400" b="0" i="1" smtClean="0">
                                    <a:latin typeface="Cambria Math"/>
                                  </a:rPr>
                                  <m:t>     </m:t>
                                </m:r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4.289</m:t>
                                </m:r>
                              </m:e>
                            </m:mr>
                            <m:mr>
                              <m:e>
                                <m:r>
                                  <a:rPr lang="zh-TW" altLang="en-US" sz="2400" b="0" i="1" smtClean="0">
                                    <a:latin typeface="Cambria Math"/>
                                  </a:rPr>
                                  <m:t>     </m:t>
                                </m:r>
                                <m:r>
                                  <a:rPr lang="en-US" altLang="zh-TW" sz="2400" b="0" i="1" smtClean="0">
                                    <a:latin typeface="Cambria Math"/>
                                  </a:rPr>
                                  <m:t>5.378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2111600"/>
                <a:ext cx="5916171" cy="210948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349526" y="1959613"/>
                <a:ext cx="49904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i="1">
                              <a:latin typeface="Cambria Math"/>
                            </a:rPr>
                            <m:t>1    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/>
                            </a:rPr>
                            <m:t>        </m:t>
                          </m:r>
                          <m:r>
                            <a:rPr lang="en-US" altLang="zh-TW" sz="24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/>
                            </a:rPr>
                            <m:t>            </m:t>
                          </m:r>
                          <m:r>
                            <a:rPr lang="en-US" altLang="zh-TW" sz="24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i="1">
                              <a:latin typeface="Cambria Math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/>
                            </a:rPr>
                            <m:t>            </m:t>
                          </m:r>
                          <m:r>
                            <a:rPr lang="en-US" altLang="zh-TW" sz="24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i="1">
                              <a:latin typeface="Cambria Math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altLang="zh-TW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/>
                            </a:rPr>
                            <m:t>             </m:t>
                          </m:r>
                          <m:r>
                            <a:rPr lang="en-US" altLang="zh-TW" sz="24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2400" i="1">
                              <a:latin typeface="Cambria Math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526" y="1959613"/>
                <a:ext cx="4990405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/>
          <p:cNvSpPr txBox="1"/>
          <p:nvPr/>
        </p:nvSpPr>
        <p:spPr>
          <a:xfrm>
            <a:off x="2987823" y="4509120"/>
            <a:ext cx="5352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觀察此變異數共變異數矩陣時，</a:t>
            </a:r>
            <a:endParaRPr lang="zh-TW" altLang="en-US" sz="3000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4321359" y="5415607"/>
            <a:ext cx="2961067" cy="461665"/>
            <a:chOff x="6228184" y="4509120"/>
            <a:chExt cx="2961067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字方塊 9"/>
                <p:cNvSpPr txBox="1"/>
                <p:nvPr/>
              </p:nvSpPr>
              <p:spPr>
                <a:xfrm>
                  <a:off x="6228184" y="4509120"/>
                  <a:ext cx="29610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dirty="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  <m:r>
                          <a:rPr lang="en-US" altLang="zh-TW" sz="2400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×</m:t>
                        </m:r>
                        <m:r>
                          <a:rPr lang="zh-TW" altLang="en-US" sz="2400" i="1" dirty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第</m:t>
                        </m:r>
                        <m:r>
                          <a:rPr lang="en-US" altLang="zh-TW" sz="2400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1</m:t>
                        </m:r>
                        <m:r>
                          <a:rPr lang="zh-TW" altLang="en-US" sz="2400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列</m:t>
                        </m:r>
                        <m:r>
                          <a:rPr lang="zh-TW" altLang="en-US" sz="2400" b="0" i="1" dirty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  </m:t>
                        </m:r>
                        <m:r>
                          <a:rPr lang="en-US" altLang="zh-TW" sz="2400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=</m:t>
                        </m:r>
                        <m:r>
                          <a:rPr lang="zh-TW" altLang="en-US" sz="2400" b="0" i="1" dirty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 </m:t>
                        </m:r>
                        <m:r>
                          <a:rPr lang="zh-TW" altLang="en-US" sz="2400" i="1" dirty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第</m:t>
                        </m:r>
                        <m:r>
                          <a:rPr lang="en-US" altLang="zh-TW" sz="2400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5</m:t>
                        </m:r>
                        <m:r>
                          <a:rPr lang="zh-TW" altLang="en-US" sz="2400" i="1" dirty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列</m:t>
                        </m:r>
                      </m:oMath>
                    </m:oMathPara>
                  </a14:m>
                  <a:endParaRPr lang="zh-TW" altLang="en-US" sz="2400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mc:Choice>
          <mc:Fallback xmlns="">
            <p:sp>
              <p:nvSpPr>
                <p:cNvPr id="10" name="文字方塊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4509120"/>
                  <a:ext cx="2961067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842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矩形 10"/>
            <p:cNvSpPr/>
            <p:nvPr/>
          </p:nvSpPr>
          <p:spPr>
            <a:xfrm>
              <a:off x="6804248" y="4571836"/>
              <a:ext cx="936026" cy="36933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8219801" y="4571836"/>
              <a:ext cx="888703" cy="36933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998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4.2.2</a:t>
            </a:r>
            <a:r>
              <a:rPr lang="zh-TW" altLang="en-US" dirty="0" smtClean="0"/>
              <a:t> 複</a:t>
            </a:r>
            <a:r>
              <a:rPr lang="zh-TW" altLang="en-US" dirty="0"/>
              <a:t>迴歸式與其</a:t>
            </a:r>
            <a:r>
              <a:rPr lang="zh-TW" altLang="en-US" dirty="0" smtClean="0"/>
              <a:t>圖形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ClrTx/>
              <a:buNone/>
            </a:pPr>
            <a:r>
              <a:rPr lang="zh-TW" altLang="en-US" dirty="0"/>
              <a:t>複迴歸式之中，</a:t>
            </a:r>
            <a:r>
              <a:rPr lang="zh-TW" altLang="en-US" dirty="0" smtClean="0"/>
              <a:t>如</a:t>
            </a:r>
            <a:r>
              <a:rPr lang="en-US" altLang="zh-TW" dirty="0" smtClean="0"/>
              <a:t>(4.5)</a:t>
            </a:r>
            <a:r>
              <a:rPr lang="zh-TW" altLang="en-US" dirty="0" smtClean="0"/>
              <a:t>式</a:t>
            </a:r>
            <a:r>
              <a:rPr lang="zh-TW" altLang="en-US" dirty="0"/>
              <a:t>要區分實測值</a:t>
            </a:r>
            <a:r>
              <a:rPr lang="en-US" altLang="zh-TW" dirty="0"/>
              <a:t>y</a:t>
            </a:r>
            <a:r>
              <a:rPr lang="zh-TW" altLang="en-US" dirty="0"/>
              <a:t>與預測值</a:t>
            </a:r>
            <a:r>
              <a:rPr lang="en-US" altLang="zh-TW" dirty="0"/>
              <a:t>Y</a:t>
            </a:r>
            <a:r>
              <a:rPr lang="zh-TW" altLang="en-US" dirty="0" smtClean="0"/>
              <a:t>。                                         </a:t>
            </a: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                                          </a:t>
            </a:r>
            <a:r>
              <a:rPr lang="en-US" altLang="zh-TW" sz="2500" dirty="0" smtClean="0"/>
              <a:t>(4.5)</a:t>
            </a:r>
            <a:endParaRPr lang="en-US" altLang="zh-TW" sz="25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9</a:t>
            </a:fld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551796"/>
              </p:ext>
            </p:extLst>
          </p:nvPr>
        </p:nvGraphicFramePr>
        <p:xfrm>
          <a:off x="2699792" y="4468034"/>
          <a:ext cx="5040560" cy="545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5" name="Equation" r:id="rId3" imgW="2462731" imgH="266584" progId="">
                  <p:embed/>
                </p:oleObj>
              </mc:Choice>
              <mc:Fallback>
                <p:oleObj name="Equation" r:id="rId3" imgW="2462731" imgH="266584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4468034"/>
                        <a:ext cx="5040560" cy="5451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044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4.9</a:t>
            </a:r>
            <a:r>
              <a:rPr lang="zh-TW" altLang="en-US" dirty="0"/>
              <a:t> 多重共線性的問題點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99792" y="1797202"/>
                <a:ext cx="6264696" cy="4328961"/>
              </a:xfrm>
            </p:spPr>
            <p:txBody>
              <a:bodyPr>
                <a:normAutofit fontScale="92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↓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𝐶𝑜𝑣</m:t>
                      </m:r>
                      <m:d>
                        <m:d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𝐶𝑜𝑣</m:t>
                      </m:r>
                      <m:d>
                        <m:d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↓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2</m:t>
                      </m:r>
                      <m:r>
                        <a:rPr lang="en-US" altLang="zh-TW" i="1">
                          <a:latin typeface="Cambria Math"/>
                        </a:rPr>
                        <m:t>𝐶𝑜𝑣</m:t>
                      </m:r>
                      <m:d>
                        <m:d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𝐶𝑜𝑣</m:t>
                      </m:r>
                      <m:d>
                        <m:dPr>
                          <m:ctrlPr>
                            <a:rPr lang="en-US" altLang="zh-TW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dirty="0"/>
              </a:p>
              <a:p>
                <a:endParaRPr lang="en-US" altLang="zh-TW" sz="2400" dirty="0"/>
              </a:p>
              <a:p>
                <a:pPr indent="788988" algn="just"/>
                <a:r>
                  <a:rPr lang="zh-TW" altLang="en-US" dirty="0"/>
                  <a:t>此顯示「變異數共變異數矩陣的秩少了</a:t>
                </a:r>
                <a:r>
                  <a:rPr lang="en-US" altLang="zh-TW" dirty="0"/>
                  <a:t>1</a:t>
                </a:r>
                <a:r>
                  <a:rPr lang="zh-TW" altLang="en-US" dirty="0"/>
                  <a:t>，因此逆矩陣不存在」。逆矩陣不存在，即無法求出偏迴歸係數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792" y="1797202"/>
                <a:ext cx="6264696" cy="4328961"/>
              </a:xfrm>
              <a:blipFill rotWithShape="1">
                <a:blip r:embed="rId2"/>
                <a:stretch>
                  <a:fillRect l="-2335" r="-2237" b="-29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90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67434"/>
            <a:ext cx="5253228" cy="4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2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4.10</a:t>
            </a:r>
            <a:r>
              <a:rPr lang="zh-TW" altLang="en-US" dirty="0"/>
              <a:t> 虛擬變數的利用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indent="866775" algn="just"/>
            <a:r>
              <a:rPr lang="zh-TW" altLang="en-US" dirty="0"/>
              <a:t>表</a:t>
            </a:r>
            <a:r>
              <a:rPr lang="en-US" altLang="zh-TW" dirty="0"/>
              <a:t>4-40</a:t>
            </a:r>
            <a:r>
              <a:rPr lang="zh-TW" altLang="en-US" dirty="0"/>
              <a:t>的數據，是針對銀行員</a:t>
            </a:r>
            <a:r>
              <a:rPr lang="en-US" altLang="zh-TW" dirty="0"/>
              <a:t>265</a:t>
            </a:r>
            <a:r>
              <a:rPr lang="zh-TW" altLang="en-US" dirty="0"/>
              <a:t>人的薪資進行調查所得的結果。變數之中，有性別或職種之類的名義變數。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87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4.10</a:t>
            </a:r>
            <a:r>
              <a:rPr lang="zh-TW" altLang="en-US" dirty="0"/>
              <a:t> 虛擬變數的利用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92</a:t>
            </a:fld>
            <a:endParaRPr lang="zh-TW" altLang="en-US"/>
          </a:p>
        </p:txBody>
      </p:sp>
      <p:pic>
        <p:nvPicPr>
          <p:cNvPr id="47106" name="Picture 2" descr="C:\Documents and Settings\010890\My Documents\Google 雲端硬碟\新頁圖書\5103簡報圖表轉檔ok\5103--表\表4-40 拷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2228"/>
            <a:ext cx="6904114" cy="468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7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4.10</a:t>
            </a:r>
            <a:r>
              <a:rPr lang="zh-TW" altLang="en-US" dirty="0"/>
              <a:t> 虛擬變數的利用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indent="800100" algn="just"/>
            <a:r>
              <a:rPr lang="zh-TW" altLang="en-US" dirty="0"/>
              <a:t>變數之中有名義變數時，如表</a:t>
            </a:r>
            <a:r>
              <a:rPr lang="en-US" altLang="zh-TW" dirty="0"/>
              <a:t>4-41</a:t>
            </a:r>
            <a:r>
              <a:rPr lang="zh-TW" altLang="en-US" dirty="0"/>
              <a:t>變換成虛擬變數時，即可進行複迴歸分析。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52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4.10</a:t>
            </a:r>
            <a:r>
              <a:rPr lang="zh-TW" altLang="en-US" dirty="0"/>
              <a:t> 虛擬變數的利用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94</a:t>
            </a:fld>
            <a:endParaRPr lang="zh-TW" altLang="en-US"/>
          </a:p>
        </p:txBody>
      </p:sp>
      <p:pic>
        <p:nvPicPr>
          <p:cNvPr id="48130" name="Picture 2" descr="C:\Documents and Settings\010890\My Documents\Google 雲端硬碟\新頁圖書\5103簡報圖表轉檔ok\5103--表\表4-41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367" y="1340768"/>
            <a:ext cx="6634289" cy="520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19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4.10</a:t>
            </a:r>
            <a:r>
              <a:rPr lang="zh-TW" altLang="en-US" dirty="0"/>
              <a:t> 虛擬變數的利用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indent="876300" algn="just"/>
            <a:r>
              <a:rPr lang="zh-TW" altLang="en-US" dirty="0"/>
              <a:t>因為有多重共線性的問題，將其中之一的虛擬變數先從分析中刪除。因此，以虛擬變數</a:t>
            </a:r>
            <a:r>
              <a:rPr lang="zh-TW" altLang="en-US" dirty="0" smtClean="0"/>
              <a:t>而言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，</a:t>
            </a:r>
            <a:r>
              <a:rPr lang="zh-TW" altLang="en-US" dirty="0"/>
              <a:t>試列舉｛女性，事務職，技術職｝並進行複迴歸分析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393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4.10</a:t>
            </a:r>
            <a:r>
              <a:rPr lang="zh-TW" altLang="en-US" dirty="0"/>
              <a:t> 虛擬變數的利用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96</a:t>
            </a:fld>
            <a:endParaRPr lang="zh-TW" altLang="en-US"/>
          </a:p>
        </p:txBody>
      </p:sp>
      <p:pic>
        <p:nvPicPr>
          <p:cNvPr id="49154" name="Picture 2" descr="C:\Documents and Settings\010890\My Documents\Google 雲端硬碟\新頁圖書\5103簡報圖表轉檔ok\5103--表\表4-42 拷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54" y="1725339"/>
            <a:ext cx="6772352" cy="443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05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4.10</a:t>
            </a:r>
            <a:r>
              <a:rPr lang="zh-TW" altLang="en-US" dirty="0"/>
              <a:t> 虛擬變數的利用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19150" algn="just"/>
                <a:r>
                  <a:rPr lang="zh-TW" altLang="en-US" dirty="0"/>
                  <a:t>此時，女性處的顯著機率，即為以下假設的檢定</a:t>
                </a:r>
                <a:r>
                  <a:rPr lang="zh-TW" altLang="en-US" dirty="0" smtClean="0"/>
                  <a:t>：</a:t>
                </a:r>
                <a:endParaRPr lang="en-US" altLang="zh-TW" dirty="0" smtClean="0"/>
              </a:p>
              <a:p>
                <a:pPr indent="800100"/>
                <a:endParaRPr lang="en-US" altLang="zh-TW" dirty="0"/>
              </a:p>
              <a:p>
                <a:pPr marL="1790700" indent="-1790700" algn="just"/>
                <a:r>
                  <a:rPr lang="zh-TW" altLang="en-US" dirty="0"/>
                  <a:t>假設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/>
                  <a:t>：「以男性的薪資作為基準時，女性的薪資與男性的薪資無差異。</a:t>
                </a:r>
                <a:r>
                  <a:rPr lang="zh-TW" altLang="en-US" dirty="0" smtClean="0"/>
                  <a:t>」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36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4.10</a:t>
            </a:r>
            <a:r>
              <a:rPr lang="zh-TW" altLang="en-US" dirty="0"/>
              <a:t> 虛擬變數的利用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/>
              <a:lstStyle/>
              <a:p>
                <a:pPr indent="819150" algn="just"/>
                <a:r>
                  <a:rPr lang="zh-TW" altLang="en-US" dirty="0"/>
                  <a:t>顯著機率</a:t>
                </a:r>
                <a:r>
                  <a:rPr lang="en-US" altLang="zh-TW" dirty="0"/>
                  <a:t>0.004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zh-TW" altLang="en-US" dirty="0"/>
                  <a:t>顯著水準</a:t>
                </a:r>
                <a:r>
                  <a:rPr lang="en-US" altLang="zh-TW" dirty="0"/>
                  <a:t>0.05</a:t>
                </a:r>
                <a:r>
                  <a:rPr lang="zh-TW" altLang="en-US" dirty="0"/>
                  <a:t>時因此假設被否定。因此，女性的薪資與男性的薪資有差異。</a:t>
                </a:r>
                <a:endParaRPr lang="en-US" altLang="zh-TW" dirty="0"/>
              </a:p>
              <a:p>
                <a:pPr indent="819150" algn="just"/>
                <a:r>
                  <a:rPr lang="zh-TW" altLang="en-US" dirty="0"/>
                  <a:t>男性是</a:t>
                </a:r>
                <a:r>
                  <a:rPr lang="en-US" altLang="zh-TW" dirty="0"/>
                  <a:t>0</a:t>
                </a:r>
                <a:r>
                  <a:rPr lang="zh-TW" altLang="en-US" dirty="0"/>
                  <a:t>，女性是</a:t>
                </a:r>
                <a:r>
                  <a:rPr lang="en-US" altLang="zh-TW" dirty="0"/>
                  <a:t>1</a:t>
                </a:r>
                <a:r>
                  <a:rPr lang="zh-TW" altLang="en-US" dirty="0"/>
                  <a:t>，女性的未標準化係數出現負相關，是指女性的薪資比男性的薪資低，其事務職、技術職分別是以管理職為基準</a:t>
                </a:r>
                <a:r>
                  <a:rPr lang="zh-TW" altLang="en-US" dirty="0" smtClean="0"/>
                  <a:t>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29" r="-24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423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4.11.1 </a:t>
            </a:r>
            <a:r>
              <a:rPr lang="zh-TW" altLang="en-US" dirty="0"/>
              <a:t>關於變數</a:t>
            </a:r>
            <a:r>
              <a:rPr lang="zh-TW" altLang="en-US" dirty="0" smtClean="0"/>
              <a:t>變換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87824" y="1600200"/>
            <a:ext cx="5832648" cy="4525963"/>
          </a:xfrm>
        </p:spPr>
        <p:txBody>
          <a:bodyPr anchor="ctr">
            <a:normAutofit/>
          </a:bodyPr>
          <a:lstStyle/>
          <a:p>
            <a:pPr indent="882650" algn="just"/>
            <a:r>
              <a:rPr lang="zh-TW" altLang="en-US" dirty="0"/>
              <a:t>進行複迴歸分析之前，先試著進行變數變換是不錯的想法。例如對圖</a:t>
            </a:r>
            <a:r>
              <a:rPr lang="en-US" altLang="zh-TW" dirty="0"/>
              <a:t>4-15</a:t>
            </a:r>
            <a:r>
              <a:rPr lang="zh-TW" altLang="en-US" dirty="0"/>
              <a:t>進行對數變換時，二變數間之關係即清楚明白顯示。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多變量分析 導論與應用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1D909-9AA4-4206-A13B-0B2952A96094}" type="slidenum">
              <a:rPr lang="zh-TW" altLang="en-US" smtClean="0"/>
              <a:pPr/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039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自訂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BCBFF"/>
      </a:hlink>
      <a:folHlink>
        <a:srgbClr val="8064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訂設計">
  <a:themeElements>
    <a:clrScheme name="自訂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BCBFF"/>
      </a:hlink>
      <a:folHlink>
        <a:srgbClr val="8064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6205</Words>
  <Application>Microsoft Office PowerPoint</Application>
  <PresentationFormat>如螢幕大小 (4:3)</PresentationFormat>
  <Paragraphs>728</Paragraphs>
  <Slides>134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3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134</vt:i4>
      </vt:variant>
    </vt:vector>
  </HeadingPairs>
  <TitlesOfParts>
    <vt:vector size="138" baseType="lpstr">
      <vt:lpstr>Office 佈景主題</vt:lpstr>
      <vt:lpstr>自訂設計</vt:lpstr>
      <vt:lpstr>1_自訂設計</vt:lpstr>
      <vt:lpstr>Equation</vt:lpstr>
      <vt:lpstr>PowerPoint 簡報</vt:lpstr>
      <vt:lpstr>PowerPoint 簡報</vt:lpstr>
      <vt:lpstr>4.1 複迴歸分析是否為因果</vt:lpstr>
      <vt:lpstr>4.1 複迴歸分析是否為因果</vt:lpstr>
      <vt:lpstr>4.1 複迴歸分析是否為因果</vt:lpstr>
      <vt:lpstr>4.1 複迴歸分析是否為因果</vt:lpstr>
      <vt:lpstr>4.2.1 複迴歸式</vt:lpstr>
      <vt:lpstr>4.2.1 複迴歸式</vt:lpstr>
      <vt:lpstr>4.2.2 複迴歸式與其圖形</vt:lpstr>
      <vt:lpstr>4.2.3 複迴歸模式</vt:lpstr>
      <vt:lpstr>4.2.3 複迴歸模式</vt:lpstr>
      <vt:lpstr>4.3.1 複迴歸式的求法(1)</vt:lpstr>
      <vt:lpstr>4.3.1 複迴歸式的求法(1)</vt:lpstr>
      <vt:lpstr>4.3.1 複迴歸式的求法(1)</vt:lpstr>
      <vt:lpstr>4.3.1 複迴歸式的求法(1)</vt:lpstr>
      <vt:lpstr>4.3.1 複迴歸式的求法(1)</vt:lpstr>
      <vt:lpstr>4.3.1 複迴歸式的求法(1)</vt:lpstr>
      <vt:lpstr>4.3.2 複迴歸式的求法(2)</vt:lpstr>
      <vt:lpstr>4.3.2 複迴歸式的求法(2)</vt:lpstr>
      <vt:lpstr>4.3.2 複迴歸式的求法(2)</vt:lpstr>
      <vt:lpstr>4.3.2 複迴歸式的求法(2)</vt:lpstr>
      <vt:lpstr>4.3.2 複迴歸式的求法(2)</vt:lpstr>
      <vt:lpstr>4.3.2 複迴歸式的求法(2)</vt:lpstr>
      <vt:lpstr>4.3.2 複迴歸式的求法(2)</vt:lpstr>
      <vt:lpstr>4.4.1 判定係數R_^2</vt:lpstr>
      <vt:lpstr>4.4.1 判定係數R_^2</vt:lpstr>
      <vt:lpstr>4.4.1 判定係數R_^2</vt:lpstr>
      <vt:lpstr>4.4.2 調整自由度的判定係數(R^2 ) ̂</vt:lpstr>
      <vt:lpstr>4.4.2 調整自由度的判定係數(R^2 ) ̂</vt:lpstr>
      <vt:lpstr>4.4.2 調整自由度的判定係數(R^2 ) ̂</vt:lpstr>
      <vt:lpstr>4.4.2 調整自由度的判定係數(R^2 ) ̂</vt:lpstr>
      <vt:lpstr>4.4.2 調整自由度的判定係數(R^2 ) ̂</vt:lpstr>
      <vt:lpstr>4.4.2 調整自由度的判定係數(R^2 ) ̂</vt:lpstr>
      <vt:lpstr>4.4.3 複相關係數</vt:lpstr>
      <vt:lpstr>4.4.3 複相關係數</vt:lpstr>
      <vt:lpstr>4.4.4 AIC</vt:lpstr>
      <vt:lpstr>4.4.4 AIC</vt:lpstr>
      <vt:lpstr>4.4.4 AIC</vt:lpstr>
      <vt:lpstr>4.5 偏迴歸係數的意義</vt:lpstr>
      <vt:lpstr>4.5 偏迴歸係數的意義</vt:lpstr>
      <vt:lpstr>4.6.1 複迴歸的變異數分析表</vt:lpstr>
      <vt:lpstr>4.6.1 複迴歸的變異數分析表</vt:lpstr>
      <vt:lpstr>4.6.1 複迴歸的變異數分析表</vt:lpstr>
      <vt:lpstr>4.6.1 複迴歸的變異數分析表</vt:lpstr>
      <vt:lpstr>4.7 複迴歸分析的估計</vt:lpstr>
      <vt:lpstr>4.7 複迴歸分析的估計</vt:lpstr>
      <vt:lpstr>4.7 複迴歸分析的估計</vt:lpstr>
      <vt:lpstr>4.8 複迴歸分析並不一定經常順利</vt:lpstr>
      <vt:lpstr>PowerPoint 簡報</vt:lpstr>
      <vt:lpstr>4.8 複迴歸分析並不一定經常順利</vt:lpstr>
      <vt:lpstr>4.8 複迴歸分析並不一定經常順利</vt:lpstr>
      <vt:lpstr>4.8 複迴歸分析並不一定經常順利</vt:lpstr>
      <vt:lpstr>4.8 複迴歸分析並不一定經常順利</vt:lpstr>
      <vt:lpstr>4.8 複迴歸分析並不一定經常順利</vt:lpstr>
      <vt:lpstr>4.8 複迴歸分析並不一定經常順利</vt:lpstr>
      <vt:lpstr>4.8 複迴歸分析並不一定經常順利</vt:lpstr>
      <vt:lpstr>4.8 複迴歸分析並不一定經常順利</vt:lpstr>
      <vt:lpstr>4.8 複迴歸分析並不一定經常順利</vt:lpstr>
      <vt:lpstr>4.8 複迴歸分析並不一定經常順利</vt:lpstr>
      <vt:lpstr>PowerPoint 簡報</vt:lpstr>
      <vt:lpstr>4.8 複迴歸分析並不一定經常順利</vt:lpstr>
      <vt:lpstr>4.8 複迴歸分析並不一定經常順利</vt:lpstr>
      <vt:lpstr>PowerPoint 簡報</vt:lpstr>
      <vt:lpstr>4.8 複迴歸分析並不一定經常順利</vt:lpstr>
      <vt:lpstr>4.8 複迴歸分析並不一定經常順利</vt:lpstr>
      <vt:lpstr>4.8 複迴歸分析並不一定經常順利</vt:lpstr>
      <vt:lpstr>4.8 複迴歸分析並不一定經常順利</vt:lpstr>
      <vt:lpstr>4.8 複迴歸分析並不一定經常順利</vt:lpstr>
      <vt:lpstr>4.8 複迴歸分析並不一定經常順利</vt:lpstr>
      <vt:lpstr>PowerPoint 簡報</vt:lpstr>
      <vt:lpstr>4.8 複迴歸分析並不一定經常順利</vt:lpstr>
      <vt:lpstr>4.8 複迴歸分析並不一定經常順利</vt:lpstr>
      <vt:lpstr>4.8 複迴歸分析並不一定經常順利</vt:lpstr>
      <vt:lpstr>PowerPoint 簡報</vt:lpstr>
      <vt:lpstr>4.8 複迴歸分析並不一定經常順利</vt:lpstr>
      <vt:lpstr>4.8 複迴歸分析並不一定經常順利</vt:lpstr>
      <vt:lpstr>4.8 複迴歸分析並不一定經常順利</vt:lpstr>
      <vt:lpstr>4.8 複迴歸分析並不一定經常順利</vt:lpstr>
      <vt:lpstr>4.8 複迴歸分析並不一定經常順利</vt:lpstr>
      <vt:lpstr>4.8 複迴歸分析並不一定經常順利</vt:lpstr>
      <vt:lpstr>4.8 複迴歸分析並不一定經常順利</vt:lpstr>
      <vt:lpstr>4.8 複迴歸分析並不一定經常順利</vt:lpstr>
      <vt:lpstr>4.8 複迴歸分析並不一定經常順利</vt:lpstr>
      <vt:lpstr>4.9 多重共線性的問題點</vt:lpstr>
      <vt:lpstr>4.9 多重共線性的問題點</vt:lpstr>
      <vt:lpstr>4.9 多重共線性的問題點</vt:lpstr>
      <vt:lpstr>4.9 多重共線性的問題點</vt:lpstr>
      <vt:lpstr>4.9 多重共線性的問題點</vt:lpstr>
      <vt:lpstr>4.9 多重共線性的問題點</vt:lpstr>
      <vt:lpstr>4.9 多重共線性的問題點</vt:lpstr>
      <vt:lpstr>4.10 虛擬變數的利用</vt:lpstr>
      <vt:lpstr>4.10 虛擬變數的利用</vt:lpstr>
      <vt:lpstr>4.10 虛擬變數的利用</vt:lpstr>
      <vt:lpstr>4.10 虛擬變數的利用</vt:lpstr>
      <vt:lpstr>4.10 虛擬變數的利用</vt:lpstr>
      <vt:lpstr>4.10 虛擬變數的利用</vt:lpstr>
      <vt:lpstr>4.10 虛擬變數的利用</vt:lpstr>
      <vt:lpstr>4.10 虛擬變數的利用</vt:lpstr>
      <vt:lpstr>4.11.1 關於變數變換</vt:lpstr>
      <vt:lpstr>4.11.1 關於變數變換</vt:lpstr>
      <vt:lpstr>4.11.2 為了接近常態分配 所進行的變換</vt:lpstr>
      <vt:lpstr>4.11.3 各種的迴歸分析</vt:lpstr>
      <vt:lpstr>4.12  複迴歸分析的實踐(輸入法)</vt:lpstr>
      <vt:lpstr>4.12  複迴歸分析的實踐(輸入法)</vt:lpstr>
      <vt:lpstr>4.12  複迴歸分析的實踐(輸入法)</vt:lpstr>
      <vt:lpstr>4.12  複迴歸分析的實踐(輸入法)</vt:lpstr>
      <vt:lpstr>4.12  複迴歸分析的實踐(輸入法)</vt:lpstr>
      <vt:lpstr>4.12  複迴歸分析的實踐(輸入法)</vt:lpstr>
      <vt:lpstr>4.12  複迴歸分析的實踐(輸入法)</vt:lpstr>
      <vt:lpstr>4.12  複迴歸分析的實踐(輸入法)</vt:lpstr>
      <vt:lpstr>4.12  複迴歸分析的實踐(輸入法)</vt:lpstr>
      <vt:lpstr>4.12  複迴歸分析的實踐(輸入法)</vt:lpstr>
      <vt:lpstr>4.12  複迴歸分析的實踐(輸入法)</vt:lpstr>
      <vt:lpstr>4.12  複迴歸分析的實踐(輸入法)</vt:lpstr>
      <vt:lpstr>4.12  複迴歸分析的實踐(輸入法)</vt:lpstr>
      <vt:lpstr>4.12  複迴歸分析的實踐(輸入法)</vt:lpstr>
      <vt:lpstr>4.12  複迴歸分析的實踐(輸入法)</vt:lpstr>
      <vt:lpstr>4.12  複迴歸分析的實踐(輸入法)</vt:lpstr>
      <vt:lpstr>4.12.1  名詞解釋</vt:lpstr>
      <vt:lpstr>4.12.1  名詞解釋</vt:lpstr>
      <vt:lpstr>4.12.1  名詞解釋</vt:lpstr>
      <vt:lpstr>4.12.1  名詞解釋</vt:lpstr>
      <vt:lpstr>4.12.1  名詞解釋</vt:lpstr>
      <vt:lpstr>4.12.1  名詞解釋</vt:lpstr>
      <vt:lpstr>4.12.1  名詞解釋</vt:lpstr>
      <vt:lpstr>4.13  逐步迴歸法</vt:lpstr>
      <vt:lpstr>4.13  逐步迴歸法</vt:lpstr>
      <vt:lpstr>4.13  逐步迴歸法</vt:lpstr>
      <vt:lpstr>4.13  逐步迴歸法</vt:lpstr>
      <vt:lpstr>4.13  逐步迴歸法</vt:lpstr>
      <vt:lpstr>4.13  逐步迴歸法</vt:lpstr>
      <vt:lpstr>4.13  逐步迴歸法</vt:lpstr>
      <vt:lpstr>4.13  逐步迴歸法</vt:lpstr>
      <vt:lpstr>4.13  逐步迴歸法</vt:lpstr>
    </vt:vector>
  </TitlesOfParts>
  <Company>Senao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李若璿</dc:creator>
  <cp:lastModifiedBy>Zoe</cp:lastModifiedBy>
  <cp:revision>102</cp:revision>
  <dcterms:created xsi:type="dcterms:W3CDTF">2012-12-27T06:18:49Z</dcterms:created>
  <dcterms:modified xsi:type="dcterms:W3CDTF">2013-01-30T01:44:41Z</dcterms:modified>
</cp:coreProperties>
</file>