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FC51-15D8-4A80-BE51-7158B8701D26}" type="datetimeFigureOut">
              <a:rPr lang="zh-TW" altLang="en-US" smtClean="0"/>
              <a:t>2013/1/21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E4872-07CD-4403-B4E6-C0D9D8F2B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55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5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52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27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theme" Target="../theme/theme2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slide" Target="../slides/slide14.xml"/><Relationship Id="rId4" Type="http://schemas.openxmlformats.org/officeDocument/2006/relationships/image" Target="../media/image2.jpeg"/><Relationship Id="rId9" Type="http://schemas.openxmlformats.org/officeDocument/2006/relationships/slide" Target="../slides/slide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010890\桌面\728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7480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2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010890\桌面\PSD448拷貝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25713" r="40391" b="20111"/>
          <a:stretch/>
        </p:blipFill>
        <p:spPr bwMode="auto">
          <a:xfrm>
            <a:off x="1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1" y="2216533"/>
            <a:ext cx="2408032" cy="1572507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8033" y="1268759"/>
            <a:ext cx="6735967" cy="5660767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665540" y="6453336"/>
            <a:ext cx="514972" cy="4773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99792" y="1600200"/>
            <a:ext cx="6264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44544" y="6520259"/>
            <a:ext cx="2430768" cy="409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多變量分析 導論與應用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71687" y="6478898"/>
            <a:ext cx="436817" cy="40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8D01D909-9AA4-4206-A13B-0B2952A9609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1" name="Picture 2" descr="C:\Documents and Settings\010890\桌面\未命名 -1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64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010890\桌面\未命名 -1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06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0" y="2395389"/>
            <a:ext cx="2504212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3.1 </a:t>
            </a:r>
            <a:r>
              <a:rPr lang="zh-TW" altLang="en-US" sz="1700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矩陣與向量</a:t>
            </a:r>
            <a:endParaRPr lang="en-US" altLang="zh-TW" sz="1700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700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3.2 </a:t>
            </a:r>
            <a:r>
              <a:rPr lang="zh-TW" altLang="en-US" sz="1700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特徵值與特徵向量</a:t>
            </a:r>
            <a:endParaRPr lang="en-US" altLang="zh-TW" sz="1700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700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3.3 </a:t>
            </a:r>
            <a:r>
              <a:rPr lang="zh-TW" altLang="en-US" sz="1700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利用向量</a:t>
            </a:r>
            <a:r>
              <a:rPr lang="zh-TW" altLang="en-US" sz="1700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微分</a:t>
            </a:r>
            <a:endParaRPr lang="en-US" altLang="zh-TW" sz="1700" dirty="0" smtClean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15913" indent="-315913"/>
            <a:r>
              <a:rPr lang="en-US" altLang="zh-TW" sz="1700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3.4 </a:t>
            </a:r>
            <a:r>
              <a:rPr lang="zh-TW" altLang="en-US" sz="1700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變數向量的期待</a:t>
            </a:r>
            <a:r>
              <a:rPr lang="zh-TW" altLang="en-US" sz="1700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值、</a:t>
            </a:r>
            <a:r>
              <a:rPr lang="en-US" altLang="zh-TW" sz="1700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/>
            </a:r>
            <a:br>
              <a:rPr lang="en-US" altLang="zh-TW" sz="1700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</a:br>
            <a:r>
              <a:rPr lang="en-US" altLang="zh-TW" sz="1700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 </a:t>
            </a:r>
            <a:r>
              <a:rPr lang="zh-TW" altLang="en-US" sz="1700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變異</a:t>
            </a:r>
            <a:r>
              <a:rPr lang="zh-TW" altLang="en-US" sz="1700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數與共變異</a:t>
            </a:r>
            <a:r>
              <a:rPr lang="zh-TW" altLang="en-US" sz="1700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數</a:t>
            </a:r>
            <a:endParaRPr lang="en-US" altLang="zh-TW" sz="1700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48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0996374">
            <a:off x="65576" y="61769"/>
            <a:ext cx="3155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ln w="571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itchFamily="34" charset="0"/>
                <a:ea typeface="華康新特黑體(P)" pitchFamily="2" charset="-120"/>
              </a:rPr>
              <a:t>CH3</a:t>
            </a:r>
            <a:endParaRPr lang="zh-TW" altLang="en-US" sz="8800" b="1" dirty="0">
              <a:ln w="57150">
                <a:solidFill>
                  <a:schemeClr val="bg1">
                    <a:lumMod val="9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itchFamily="34" charset="0"/>
              <a:ea typeface="華康新特黑體(P)" pitchFamily="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53408" y="1045185"/>
            <a:ext cx="6048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線性代數的基礎知識</a:t>
            </a:r>
            <a:endParaRPr lang="zh-TW" altLang="en-US" sz="5000" dirty="0">
              <a:solidFill>
                <a:schemeClr val="accent3">
                  <a:lumMod val="50000"/>
                </a:schemeClr>
              </a:solidFill>
              <a:latin typeface="華康新特黑體(P)" pitchFamily="2" charset="-120"/>
              <a:ea typeface="華康新特黑體(P)" pitchFamily="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9792" y="285293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3.1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矩陣與向量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3.2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特徵值與特徵向量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3.3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利用向量微分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1647825" indent="-1647825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3.4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變數向量的期待值、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變異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數與共變異數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21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3.2 </a:t>
            </a:r>
            <a:r>
              <a:rPr lang="zh-TW" altLang="en-US" dirty="0"/>
              <a:t>特徵值與特徵向量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17563" algn="just"/>
                <a:endParaRPr lang="en-US" altLang="zh-TW" dirty="0" smtClean="0"/>
              </a:p>
              <a:p>
                <a:pPr indent="817563" algn="just"/>
                <a:r>
                  <a:rPr lang="zh-TW" altLang="en-US" dirty="0"/>
                  <a:t>對於</a:t>
                </a:r>
                <a:r>
                  <a:rPr lang="en-US" altLang="zh-TW" dirty="0" err="1"/>
                  <a:t>p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×</m:t>
                    </m:r>
                  </m:oMath>
                </a14:m>
                <a:r>
                  <a:rPr lang="en-US" altLang="zh-TW" dirty="0" err="1"/>
                  <a:t>p</a:t>
                </a:r>
                <a:r>
                  <a:rPr lang="zh-TW" altLang="en-US" dirty="0"/>
                  <a:t>方陣</a:t>
                </a:r>
                <a:r>
                  <a:rPr lang="en-US" altLang="zh-TW" dirty="0"/>
                  <a:t>A</a:t>
                </a:r>
                <a:r>
                  <a:rPr lang="zh-TW" altLang="en-US" dirty="0"/>
                  <a:t>而言，當</a:t>
                </a:r>
                <a:r>
                  <a:rPr lang="en-US" altLang="zh-TW" dirty="0"/>
                  <a:t>(3.31)</a:t>
                </a:r>
                <a:r>
                  <a:rPr lang="zh-TW" altLang="en-US" dirty="0"/>
                  <a:t>式成立時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但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𝑥</m:t>
                    </m:r>
                    <m:r>
                      <a:rPr lang="en-US" altLang="zh-TW">
                        <a:latin typeface="Cambria Math"/>
                      </a:rPr>
                      <m:t>≠0</m:t>
                    </m:r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，純量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/>
                      </a:rPr>
                      <m:t>𝜆</m:t>
                    </m:r>
                  </m:oMath>
                </a14:m>
                <a:r>
                  <a:rPr lang="zh-TW" altLang="en-US" dirty="0"/>
                  <a:t>稱為</a:t>
                </a:r>
                <a:r>
                  <a:rPr lang="en-US" altLang="zh-TW" dirty="0"/>
                  <a:t>A</a:t>
                </a:r>
                <a:r>
                  <a:rPr lang="zh-TW" altLang="en-US" dirty="0"/>
                  <a:t>的特徵值，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𝑥</m:t>
                    </m:r>
                  </m:oMath>
                </a14:m>
                <a:r>
                  <a:rPr lang="zh-TW" altLang="en-US" dirty="0"/>
                  <a:t>稱為對應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/>
                      </a:rPr>
                      <m:t>𝜆</m:t>
                    </m:r>
                  </m:oMath>
                </a14:m>
                <a:r>
                  <a:rPr lang="zh-TW" altLang="en-US" dirty="0"/>
                  <a:t>的特徵向量。</a:t>
                </a:r>
                <a:endParaRPr lang="en-US" altLang="zh-TW" dirty="0"/>
              </a:p>
              <a:p>
                <a:pPr algn="ctr"/>
                <a:r>
                  <a:rPr lang="en-US" altLang="zh-TW" i="1" dirty="0"/>
                  <a:t>A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=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𝜆</m:t>
                    </m:r>
                    <m:r>
                      <a:rPr lang="en-US" altLang="zh-TW">
                        <a:latin typeface="Cambria Math"/>
                      </a:rPr>
                      <m:t>𝑥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071777" y="4293096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(3.31)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731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3.2 </a:t>
            </a:r>
            <a:r>
              <a:rPr lang="zh-TW" altLang="en-US" dirty="0"/>
              <a:t>特徵值與特徵向量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/>
              <a:t>特徵值可用</a:t>
            </a:r>
            <a:r>
              <a:rPr lang="en-US" altLang="zh-TW" dirty="0"/>
              <a:t>(3.32)</a:t>
            </a:r>
            <a:r>
              <a:rPr lang="zh-TW" altLang="en-US" dirty="0"/>
              <a:t>式來求得。</a:t>
            </a:r>
            <a:endParaRPr lang="en-US" altLang="zh-TW" dirty="0"/>
          </a:p>
          <a:p>
            <a:r>
              <a:rPr lang="en-US" altLang="zh-TW" dirty="0"/>
              <a:t>                                      </a:t>
            </a:r>
            <a:r>
              <a:rPr lang="zh-TW" altLang="en-US" dirty="0"/>
              <a:t>　　　　　　　　</a:t>
            </a:r>
            <a:endParaRPr lang="en-US" altLang="zh-TW" dirty="0"/>
          </a:p>
          <a:p>
            <a:r>
              <a:rPr lang="zh-TW" altLang="en-US" dirty="0"/>
              <a:t>　　　　　　　　　　　　　　　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(3.32)</a:t>
            </a:r>
            <a:r>
              <a:rPr lang="zh-TW" altLang="en-US" dirty="0"/>
              <a:t>式稱為特徵方程式。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69208"/>
              </p:ext>
            </p:extLst>
          </p:nvPr>
        </p:nvGraphicFramePr>
        <p:xfrm>
          <a:off x="4427984" y="3284984"/>
          <a:ext cx="2376264" cy="84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3" imgW="787320" imgH="279360" progId="Equation.DSMT4">
                  <p:embed/>
                </p:oleObj>
              </mc:Choice>
              <mc:Fallback>
                <p:oleObj name="Equation" r:id="rId3" imgW="787320" imgH="27936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284984"/>
                        <a:ext cx="2376264" cy="845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37188" y="3456002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(3.32)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3.2 </a:t>
            </a:r>
            <a:r>
              <a:rPr lang="zh-TW" altLang="en-US" dirty="0"/>
              <a:t>特徵值與特徵向量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/>
              <a:t>對於對稱矩陣的情形而言</a:t>
            </a:r>
            <a:endParaRPr lang="en-US" altLang="zh-TW" dirty="0"/>
          </a:p>
          <a:p>
            <a:r>
              <a:rPr lang="zh-TW" altLang="en-US" dirty="0"/>
              <a:t>                                     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algn="just"/>
            <a:r>
              <a:rPr lang="zh-TW" altLang="en-US" dirty="0"/>
              <a:t>此稱為</a:t>
            </a:r>
            <a:r>
              <a:rPr lang="en-US" altLang="zh-TW" dirty="0"/>
              <a:t>A</a:t>
            </a:r>
            <a:r>
              <a:rPr lang="zh-TW" altLang="en-US" dirty="0"/>
              <a:t>的譜分解</a:t>
            </a:r>
            <a:r>
              <a:rPr lang="en-US" altLang="zh-TW" dirty="0"/>
              <a:t>(spectral</a:t>
            </a:r>
            <a:br>
              <a:rPr lang="en-US" altLang="zh-TW" dirty="0"/>
            </a:br>
            <a:r>
              <a:rPr lang="en-US" altLang="zh-TW" dirty="0"/>
              <a:t>decomposition)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487350"/>
              </p:ext>
            </p:extLst>
          </p:nvPr>
        </p:nvGraphicFramePr>
        <p:xfrm>
          <a:off x="2627784" y="2996952"/>
          <a:ext cx="626178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3" imgW="3073320" imgH="253800" progId="Equation.DSMT4">
                  <p:embed/>
                </p:oleObj>
              </mc:Choice>
              <mc:Fallback>
                <p:oleObj name="Equation" r:id="rId3" imgW="3073320" imgH="2538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996952"/>
                        <a:ext cx="6261783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956376" y="360001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(3.36)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442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3.3 </a:t>
            </a:r>
            <a:r>
              <a:rPr lang="zh-TW" altLang="en-US" dirty="0"/>
              <a:t>利用向量微分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利用向量的微分，如</a:t>
            </a:r>
            <a:r>
              <a:rPr lang="en-US" altLang="zh-TW" dirty="0"/>
              <a:t>(3.38)</a:t>
            </a:r>
            <a:r>
              <a:rPr lang="zh-TW" altLang="en-US" dirty="0"/>
              <a:t>式表示。                                     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662004"/>
              </p:ext>
            </p:extLst>
          </p:nvPr>
        </p:nvGraphicFramePr>
        <p:xfrm>
          <a:off x="4211960" y="2564904"/>
          <a:ext cx="3175576" cy="32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3" imgW="749160" imgH="1600200" progId="Equation.DSMT4">
                  <p:embed/>
                </p:oleObj>
              </mc:Choice>
              <mc:Fallback>
                <p:oleObj name="Equation" r:id="rId3" imgW="749160" imgH="16002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564904"/>
                        <a:ext cx="3175576" cy="323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956376" y="360001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(3.38)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43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zh-TW" sz="3600" dirty="0"/>
              <a:t>3.4 </a:t>
            </a:r>
            <a:r>
              <a:rPr lang="zh-TW" altLang="en-US" sz="3600" dirty="0"/>
              <a:t>變數向量的期待值</a:t>
            </a:r>
            <a:r>
              <a:rPr lang="zh-TW" altLang="en-US" sz="3600" dirty="0" smtClean="0"/>
              <a:t>、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 smtClean="0"/>
              <a:t>變異</a:t>
            </a:r>
            <a:r>
              <a:rPr lang="zh-TW" altLang="en-US" sz="3600" dirty="0"/>
              <a:t>數與共變異數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17563"/>
            <a:endParaRPr lang="en-US" altLang="zh-TW" dirty="0" smtClean="0"/>
          </a:p>
          <a:p>
            <a:pPr indent="817563"/>
            <a:r>
              <a:rPr lang="zh-TW" altLang="en-US" dirty="0" smtClean="0"/>
              <a:t>變數</a:t>
            </a:r>
            <a:r>
              <a:rPr lang="zh-TW" altLang="en-US" dirty="0"/>
              <a:t>向量是指母平均向量</a:t>
            </a:r>
            <a:r>
              <a:rPr lang="en-US" altLang="zh-TW" dirty="0"/>
              <a:t>(</a:t>
            </a:r>
            <a:r>
              <a:rPr lang="zh-TW" altLang="en-US" dirty="0"/>
              <a:t>期待值</a:t>
            </a:r>
            <a:r>
              <a:rPr lang="en-US" altLang="zh-TW" dirty="0"/>
              <a:t>)</a:t>
            </a:r>
            <a:r>
              <a:rPr lang="zh-TW" altLang="en-US" dirty="0"/>
              <a:t>，如</a:t>
            </a:r>
            <a:r>
              <a:rPr lang="en-US" altLang="zh-TW" dirty="0"/>
              <a:t>(3.45</a:t>
            </a:r>
            <a:r>
              <a:rPr lang="en-US" altLang="zh-TW" dirty="0" smtClean="0"/>
              <a:t>)</a:t>
            </a:r>
            <a:r>
              <a:rPr lang="zh-TW" altLang="en-US" dirty="0" smtClean="0"/>
              <a:t>式</a:t>
            </a:r>
            <a:r>
              <a:rPr lang="zh-TW" altLang="en-US" dirty="0"/>
              <a:t>表示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003346"/>
              </p:ext>
            </p:extLst>
          </p:nvPr>
        </p:nvGraphicFramePr>
        <p:xfrm>
          <a:off x="4283968" y="3284984"/>
          <a:ext cx="2666355" cy="221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3" imgW="558720" imgH="965160" progId="Equation.DSMT4">
                  <p:embed/>
                </p:oleObj>
              </mc:Choice>
              <mc:Fallback>
                <p:oleObj name="Equation" r:id="rId3" imgW="558720" imgH="96516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284984"/>
                        <a:ext cx="2666355" cy="2211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956376" y="4104074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(3.45)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67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 indent="817563"/>
            <a:r>
              <a:rPr lang="zh-TW" altLang="en-US" dirty="0" smtClean="0"/>
              <a:t>以</a:t>
            </a:r>
            <a:r>
              <a:rPr lang="zh-TW" altLang="en-US" dirty="0"/>
              <a:t>各變數的母平均</a:t>
            </a:r>
            <a:r>
              <a:rPr lang="en-US" altLang="zh-TW" dirty="0"/>
              <a:t>(</a:t>
            </a:r>
            <a:r>
              <a:rPr lang="zh-TW" altLang="en-US" dirty="0"/>
              <a:t>期待值</a:t>
            </a:r>
            <a:r>
              <a:rPr lang="en-US" altLang="zh-TW" dirty="0"/>
              <a:t>)</a:t>
            </a:r>
            <a:r>
              <a:rPr lang="zh-TW" altLang="en-US" dirty="0"/>
              <a:t>當作元素的向量，如</a:t>
            </a:r>
            <a:r>
              <a:rPr lang="en-US" altLang="zh-TW" dirty="0"/>
              <a:t>(</a:t>
            </a:r>
            <a:r>
              <a:rPr lang="en-US" altLang="zh-TW" dirty="0" smtClean="0"/>
              <a:t>3.4</a:t>
            </a:r>
            <a:r>
              <a:rPr lang="en-US" altLang="zh-TW" dirty="0"/>
              <a:t>6</a:t>
            </a:r>
            <a:r>
              <a:rPr lang="en-US" altLang="zh-TW" dirty="0" smtClean="0"/>
              <a:t>)</a:t>
            </a:r>
            <a:r>
              <a:rPr lang="zh-TW" altLang="en-US" dirty="0"/>
              <a:t>式表示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41460"/>
              </p:ext>
            </p:extLst>
          </p:nvPr>
        </p:nvGraphicFramePr>
        <p:xfrm>
          <a:off x="4139952" y="3429000"/>
          <a:ext cx="2881163" cy="223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" imgW="1244520" imgH="965160" progId="Equation.DSMT4">
                  <p:embed/>
                </p:oleObj>
              </mc:Choice>
              <mc:Fallback>
                <p:oleObj name="Equation" r:id="rId3" imgW="1244520" imgH="96516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429000"/>
                        <a:ext cx="2881163" cy="2235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956376" y="4248090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(3.46)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pPr marL="342900" indent="-342900"/>
            <a:r>
              <a:rPr lang="en-US" altLang="zh-TW" sz="3600" dirty="0"/>
              <a:t>3.4 </a:t>
            </a:r>
            <a:r>
              <a:rPr lang="zh-TW" altLang="en-US" sz="3600" dirty="0"/>
              <a:t>變數向量的期待值</a:t>
            </a:r>
            <a:r>
              <a:rPr lang="zh-TW" altLang="en-US" sz="3600" dirty="0" smtClean="0"/>
              <a:t>、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 smtClean="0"/>
              <a:t>變異</a:t>
            </a:r>
            <a:r>
              <a:rPr lang="zh-TW" altLang="en-US" sz="3600" dirty="0"/>
              <a:t>數與共變異數</a:t>
            </a:r>
          </a:p>
        </p:txBody>
      </p:sp>
    </p:spTree>
    <p:extLst>
      <p:ext uri="{BB962C8B-B14F-4D97-AF65-F5344CB8AC3E}">
        <p14:creationId xmlns:p14="http://schemas.microsoft.com/office/powerpoint/2010/main" val="7587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indent="817563" algn="just"/>
                <a:r>
                  <a:rPr lang="zh-TW" altLang="en-US" dirty="0"/>
                  <a:t>將各變數的母變異數</a:t>
                </a:r>
                <a:r>
                  <a:rPr lang="en-US" altLang="zh-TW" dirty="0"/>
                  <a:t>V</a:t>
                </a:r>
                <a:r>
                  <a:rPr lang="zh-TW" altLang="en-US" dirty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TW" altLang="en-US">
                        <a:latin typeface="Cambria Math"/>
                      </a:rPr>
                      <m:t>）</m:t>
                    </m:r>
                  </m:oMath>
                </a14:m>
                <a:r>
                  <a:rPr lang="zh-TW" altLang="en-US" dirty="0"/>
                  <a:t>當作（</a:t>
                </a:r>
                <a:r>
                  <a:rPr lang="en-US" altLang="zh-TW" dirty="0" err="1"/>
                  <a:t>i,i</a:t>
                </a:r>
                <a:r>
                  <a:rPr lang="zh-TW" altLang="en-US" dirty="0"/>
                  <a:t>）元素，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r>
                  <a:rPr lang="zh-TW" altLang="en-US" dirty="0"/>
                  <a:t>的母共變異數</a:t>
                </a:r>
                <a:r>
                  <a:rPr lang="en-US" altLang="zh-TW" dirty="0"/>
                  <a:t>C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/>
                      </a:rPr>
                      <m:t>（</m:t>
                    </m:r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當作（</a:t>
                </a:r>
                <a:r>
                  <a:rPr lang="en-US" altLang="zh-TW" dirty="0" err="1"/>
                  <a:t>i,j</a:t>
                </a:r>
                <a:r>
                  <a:rPr lang="zh-TW" altLang="en-US" dirty="0"/>
                  <a:t>）元素之矩陣，稱為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𝑥</m:t>
                    </m:r>
                  </m:oMath>
                </a14:m>
                <a:r>
                  <a:rPr lang="zh-TW" altLang="en-US" dirty="0"/>
                  <a:t>的母</a:t>
                </a:r>
                <a:r>
                  <a:rPr lang="zh-TW" altLang="en-US" dirty="0" smtClean="0"/>
                  <a:t>變異數</a:t>
                </a:r>
                <a:r>
                  <a:rPr lang="zh-TW" altLang="en-US" dirty="0"/>
                  <a:t>─</a:t>
                </a:r>
                <a:r>
                  <a:rPr lang="zh-TW" altLang="en-US" dirty="0" smtClean="0"/>
                  <a:t>共變異數矩陣。如</a:t>
                </a:r>
                <a:r>
                  <a:rPr lang="en-US" altLang="zh-TW" dirty="0" smtClean="0"/>
                  <a:t>(3.47)</a:t>
                </a:r>
                <a:r>
                  <a:rPr lang="zh-TW" altLang="en-US" dirty="0" smtClean="0"/>
                  <a:t>式表示。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pPr marL="342900" indent="-342900"/>
            <a:r>
              <a:rPr lang="en-US" altLang="zh-TW" sz="3600" dirty="0"/>
              <a:t>3.4 </a:t>
            </a:r>
            <a:r>
              <a:rPr lang="zh-TW" altLang="en-US" sz="3600" dirty="0"/>
              <a:t>變數向量的期待值</a:t>
            </a:r>
            <a:r>
              <a:rPr lang="zh-TW" altLang="en-US" sz="3600" dirty="0" smtClean="0"/>
              <a:t>、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 smtClean="0"/>
              <a:t>變異</a:t>
            </a:r>
            <a:r>
              <a:rPr lang="zh-TW" altLang="en-US" sz="3600" dirty="0"/>
              <a:t>數與共變異數</a:t>
            </a:r>
          </a:p>
        </p:txBody>
      </p:sp>
    </p:spTree>
    <p:extLst>
      <p:ext uri="{BB962C8B-B14F-4D97-AF65-F5344CB8AC3E}">
        <p14:creationId xmlns:p14="http://schemas.microsoft.com/office/powerpoint/2010/main" val="24714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indent="722313" algn="just"/>
                <a:r>
                  <a:rPr lang="zh-TW" altLang="en-US" dirty="0"/>
                  <a:t>由於</a:t>
                </a:r>
                <a:r>
                  <a:rPr lang="en-US" altLang="zh-TW" i="1" dirty="0"/>
                  <a:t>C</a:t>
                </a:r>
                <a:r>
                  <a:rPr lang="zh-TW" altLang="en-US" dirty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zh-TW" altLang="en-US" b="0" i="1" smtClean="0">
                        <a:latin typeface="Cambria Math"/>
                      </a:rPr>
                      <m:t>）</m:t>
                    </m:r>
                  </m:oMath>
                </a14:m>
                <a:r>
                  <a:rPr lang="en-US" altLang="zh-TW" dirty="0"/>
                  <a:t>=</a:t>
                </a:r>
                <a:r>
                  <a:rPr lang="en-US" altLang="zh-TW" i="1" dirty="0"/>
                  <a:t>C</a:t>
                </a:r>
                <a:r>
                  <a:rPr lang="zh-TW" altLang="en-US" dirty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zh-TW" altLang="en-US" b="0" i="1" smtClean="0">
                        <a:latin typeface="Cambria Math"/>
                      </a:rPr>
                      <m:t>）</m:t>
                    </m:r>
                  </m:oMath>
                </a14:m>
                <a:r>
                  <a:rPr lang="zh-TW" altLang="en-US" dirty="0"/>
                  <a:t>，所以</a:t>
                </a:r>
                <a:r>
                  <a:rPr lang="en-US" altLang="zh-TW" i="1" dirty="0" smtClean="0"/>
                  <a:t>V</a:t>
                </a:r>
                <a:r>
                  <a:rPr lang="zh-TW" altLang="en-US" dirty="0"/>
                  <a:t>（</a:t>
                </a:r>
                <a:r>
                  <a:rPr lang="en-US" altLang="zh-TW" dirty="0" smtClean="0"/>
                  <a:t>x</a:t>
                </a:r>
                <a:r>
                  <a:rPr lang="zh-TW" altLang="en-US" dirty="0"/>
                  <a:t>）</a:t>
                </a:r>
                <a:r>
                  <a:rPr lang="zh-TW" altLang="en-US" dirty="0" smtClean="0"/>
                  <a:t>是</a:t>
                </a:r>
                <a:r>
                  <a:rPr lang="zh-TW" altLang="en-US" dirty="0"/>
                  <a:t>對稱矩陣</a:t>
                </a:r>
                <a:r>
                  <a:rPr lang="zh-TW" altLang="en-US" dirty="0" smtClean="0"/>
                  <a:t>。</a:t>
                </a:r>
                <a:endParaRPr lang="en-US" altLang="zh-TW" sz="36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17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22348"/>
              </p:ext>
            </p:extLst>
          </p:nvPr>
        </p:nvGraphicFramePr>
        <p:xfrm>
          <a:off x="2699792" y="2060848"/>
          <a:ext cx="6149172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4" imgW="3085920" imgH="939600" progId="Equation.DSMT4">
                  <p:embed/>
                </p:oleObj>
              </mc:Choice>
              <mc:Fallback>
                <p:oleObj name="Equation" r:id="rId4" imgW="3085920" imgH="939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060848"/>
                        <a:ext cx="6149172" cy="1872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956376" y="4149080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(3.47)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pPr marL="342900" indent="-342900"/>
            <a:r>
              <a:rPr lang="en-US" altLang="zh-TW" sz="3600" dirty="0"/>
              <a:t>3.4 </a:t>
            </a:r>
            <a:r>
              <a:rPr lang="zh-TW" altLang="en-US" sz="3600" dirty="0"/>
              <a:t>變數向量的期待值</a:t>
            </a:r>
            <a:r>
              <a:rPr lang="zh-TW" altLang="en-US" sz="3600" dirty="0" smtClean="0"/>
              <a:t>、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 smtClean="0"/>
              <a:t>變異</a:t>
            </a:r>
            <a:r>
              <a:rPr lang="zh-TW" altLang="en-US" sz="3600" dirty="0"/>
              <a:t>數與共變異數</a:t>
            </a:r>
          </a:p>
        </p:txBody>
      </p:sp>
    </p:spTree>
    <p:extLst>
      <p:ext uri="{BB962C8B-B14F-4D97-AF65-F5344CB8AC3E}">
        <p14:creationId xmlns:p14="http://schemas.microsoft.com/office/powerpoint/2010/main" val="143013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3.1.1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/>
              <a:t>矩陣與向量的定義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99792" y="4437112"/>
                <a:ext cx="6264696" cy="1689051"/>
              </a:xfrm>
            </p:spPr>
            <p:txBody>
              <a:bodyPr>
                <a:normAutofit/>
              </a:bodyPr>
              <a:lstStyle/>
              <a:p>
                <a:pPr indent="800100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3"/>
                  </a:buClr>
                  <a:defRPr/>
                </a:pPr>
                <a14:m>
                  <m:oMath xmlns:m="http://schemas.openxmlformats.org/officeDocument/2006/math">
                    <m:r>
                      <a:rPr lang="zh-TW" altLang="en-US" dirty="0">
                        <a:latin typeface="Cambria Math"/>
                      </a:rPr>
                      <m:t>𝑥</m:t>
                    </m:r>
                  </m:oMath>
                </a14:m>
                <a:r>
                  <a:rPr lang="zh-TW" altLang="en-US" dirty="0"/>
                  <a:t>稱</a:t>
                </a:r>
                <a14:m>
                  <m:oMath xmlns:m="http://schemas.openxmlformats.org/officeDocument/2006/math">
                    <m:r>
                      <a:rPr lang="zh-TW" altLang="en-US" dirty="0">
                        <a:latin typeface="Cambria Math"/>
                      </a:rPr>
                      <m:t>𝑛</m:t>
                    </m:r>
                    <m:r>
                      <a:rPr lang="en-US" altLang="zh-TW">
                        <a:latin typeface="Cambria Math"/>
                      </a:rPr>
                      <m:t>×1</m:t>
                    </m:r>
                  </m:oMath>
                </a14:m>
                <a:r>
                  <a:rPr lang="zh-TW" altLang="en-US" dirty="0"/>
                  <a:t>為向量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行向量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，將它轉置後的</a:t>
                </a:r>
                <a14:m>
                  <m:oMath xmlns:m="http://schemas.openxmlformats.org/officeDocument/2006/math">
                    <m:r>
                      <a:rPr lang="zh-TW" altLang="en-US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TW" dirty="0"/>
                  <a:t>'</a:t>
                </a:r>
                <a:r>
                  <a:rPr lang="zh-TW" altLang="en-US" dirty="0"/>
                  <a:t>稱為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1×</m:t>
                    </m:r>
                    <m:r>
                      <a:rPr lang="en-US" altLang="zh-TW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TW" dirty="0"/>
                  <a:t>(</a:t>
                </a:r>
                <a:r>
                  <a:rPr lang="zh-TW" altLang="en-US" dirty="0"/>
                  <a:t>列向量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792" y="4437112"/>
                <a:ext cx="6264696" cy="1689051"/>
              </a:xfrm>
              <a:blipFill rotWithShape="1">
                <a:blip r:embed="rId3"/>
                <a:stretch>
                  <a:fillRect l="-2529" t="-2166" r="-9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242920"/>
              </p:ext>
            </p:extLst>
          </p:nvPr>
        </p:nvGraphicFramePr>
        <p:xfrm>
          <a:off x="3538538" y="2266950"/>
          <a:ext cx="3435350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4" imgW="1714320" imgH="939600" progId="Equation.DSMT4">
                  <p:embed/>
                </p:oleObj>
              </mc:Choice>
              <mc:Fallback>
                <p:oleObj name="Equation" r:id="rId4" imgW="1714320" imgH="939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8" y="2266950"/>
                        <a:ext cx="3435350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812360" y="3580934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(3.1)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98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3.1.1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/>
              <a:t>矩陣與向量的定義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988840"/>
            <a:ext cx="6264696" cy="4536504"/>
          </a:xfrm>
        </p:spPr>
        <p:txBody>
          <a:bodyPr>
            <a:noAutofit/>
          </a:bodyPr>
          <a:lstStyle/>
          <a:p>
            <a:pPr indent="800100" algn="just"/>
            <a:r>
              <a:rPr lang="zh-TW" altLang="en-US" dirty="0"/>
              <a:t>矩陣</a:t>
            </a:r>
            <a:r>
              <a:rPr lang="en-US" altLang="zh-TW" dirty="0"/>
              <a:t>(matrix)</a:t>
            </a:r>
            <a:r>
              <a:rPr lang="zh-TW" altLang="en-US" dirty="0"/>
              <a:t>即將相同大小的縱向量，橫向排列，如</a:t>
            </a:r>
            <a:r>
              <a:rPr lang="en-US" altLang="zh-TW" dirty="0"/>
              <a:t>(3.2)</a:t>
            </a:r>
            <a:r>
              <a:rPr lang="zh-TW" altLang="en-US" dirty="0"/>
              <a:t>式表示。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pPr indent="800100"/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</a:t>
            </a:fld>
            <a:endParaRPr lang="zh-TW" altLang="en-US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1274"/>
              </p:ext>
            </p:extLst>
          </p:nvPr>
        </p:nvGraphicFramePr>
        <p:xfrm>
          <a:off x="2535238" y="3429000"/>
          <a:ext cx="6148387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3" imgW="2755800" imgH="1320480" progId="Equation.DSMT4">
                  <p:embed/>
                </p:oleObj>
              </mc:Choice>
              <mc:Fallback>
                <p:oleObj name="Equation" r:id="rId3" imgW="275580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3429000"/>
                        <a:ext cx="6148387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8071778" y="5616242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(3.2)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80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3.1.1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/>
              <a:t>矩陣與向量的定義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Autofit/>
              </a:bodyPr>
              <a:lstStyle/>
              <a:p>
                <a:pPr indent="800100" algn="just"/>
                <a:r>
                  <a:rPr lang="en-US" altLang="zh-TW" dirty="0"/>
                  <a:t>(3.2)</a:t>
                </a:r>
                <a:r>
                  <a:rPr lang="zh-TW" altLang="en-US" dirty="0"/>
                  <a:t>式有</a:t>
                </a:r>
                <a14:m>
                  <m:oMath xmlns:m="http://schemas.openxmlformats.org/officeDocument/2006/math">
                    <m:r>
                      <a:rPr lang="zh-TW" altLang="en-US" dirty="0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dirty="0"/>
                  <a:t>列</a:t>
                </a:r>
                <a14:m>
                  <m:oMath xmlns:m="http://schemas.openxmlformats.org/officeDocument/2006/math">
                    <m:r>
                      <a:rPr lang="zh-TW" altLang="en-US" dirty="0"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行，稱為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𝑛</m:t>
                    </m:r>
                    <m:r>
                      <a:rPr lang="en-US" altLang="zh-TW" dirty="0">
                        <a:latin typeface="Cambria Math"/>
                      </a:rPr>
                      <m:t>×</m:t>
                    </m:r>
                    <m:r>
                      <a:rPr lang="en-US" altLang="zh-TW" dirty="0"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矩陣。此「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𝑛</m:t>
                    </m:r>
                    <m:r>
                      <a:rPr lang="en-US" altLang="zh-TW" dirty="0">
                        <a:latin typeface="Cambria Math"/>
                      </a:rPr>
                      <m:t>×</m:t>
                    </m:r>
                    <m:r>
                      <a:rPr lang="en-US" altLang="zh-TW" dirty="0"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」稱為矩陣的大小。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6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3.1.2</a:t>
            </a:r>
            <a:r>
              <a:rPr lang="en-US" altLang="zh-TW" dirty="0"/>
              <a:t> </a:t>
            </a:r>
            <a:r>
              <a:rPr lang="zh-TW" altLang="en-US" dirty="0"/>
              <a:t>內</a:t>
            </a:r>
            <a:r>
              <a:rPr lang="zh-TW" altLang="en-US" dirty="0" smtClean="0"/>
              <a:t>積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zh-TW" altLang="en-US" dirty="0" smtClean="0"/>
                  <a:t>二個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𝑛</m:t>
                    </m:r>
                    <m:r>
                      <a:rPr lang="en-US" altLang="zh-TW" dirty="0">
                        <a:latin typeface="Cambria Math"/>
                      </a:rPr>
                      <m:t>×1</m:t>
                    </m:r>
                  </m:oMath>
                </a14:m>
                <a:r>
                  <a:rPr lang="zh-TW" altLang="en-US" dirty="0"/>
                  <a:t>向量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/>
                      </a:rPr>
                      <m:t>𝑥</m:t>
                    </m:r>
                    <m:r>
                      <a:rPr lang="zh-TW" altLang="en-US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TW" alt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zh-TW" altLang="en-US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/>
                      </a:rPr>
                      <m:t>𝑦</m:t>
                    </m:r>
                    <m:r>
                      <a:rPr lang="zh-TW" altLang="en-US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zh-TW" alt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zh-TW" alt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zh-TW" altLang="en-US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zh-TW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zh-TW" altLang="en-US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的內積</a:t>
                </a:r>
                <a:r>
                  <a:rPr lang="en-US" altLang="zh-TW" dirty="0"/>
                  <a:t>(inner product)</a:t>
                </a:r>
                <a:r>
                  <a:rPr lang="zh-TW" altLang="en-US" dirty="0"/>
                  <a:t>定義如</a:t>
                </a:r>
                <a:r>
                  <a:rPr lang="en-US" altLang="zh-TW" dirty="0"/>
                  <a:t>(3.5)</a:t>
                </a:r>
                <a:r>
                  <a:rPr lang="zh-TW" altLang="en-US" dirty="0"/>
                  <a:t>式表示。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956534"/>
              </p:ext>
            </p:extLst>
          </p:nvPr>
        </p:nvGraphicFramePr>
        <p:xfrm>
          <a:off x="2546350" y="3357563"/>
          <a:ext cx="6465888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3504960" imgH="939600" progId="Equation.DSMT4">
                  <p:embed/>
                </p:oleObj>
              </mc:Choice>
              <mc:Fallback>
                <p:oleObj name="Equation" r:id="rId4" imgW="3504960" imgH="939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3357563"/>
                        <a:ext cx="6465888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71778" y="5259800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(3.5)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85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3.1.3</a:t>
            </a:r>
            <a:r>
              <a:rPr lang="en-US" altLang="zh-TW" dirty="0"/>
              <a:t> </a:t>
            </a:r>
            <a:r>
              <a:rPr lang="zh-TW" altLang="en-US" dirty="0"/>
              <a:t>逆</a:t>
            </a:r>
            <a:r>
              <a:rPr lang="zh-TW" altLang="en-US" dirty="0" smtClean="0"/>
              <a:t>矩陣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843808" y="1600200"/>
                <a:ext cx="5976664" cy="4525963"/>
              </a:xfrm>
            </p:spPr>
            <p:txBody>
              <a:bodyPr>
                <a:noAutofit/>
              </a:bodyPr>
              <a:lstStyle/>
              <a:p>
                <a:pPr indent="866775" algn="just"/>
                <a:r>
                  <a:rPr lang="zh-TW" altLang="en-US" dirty="0"/>
                  <a:t>對於方陣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列數與行數相同的矩陣</a:t>
                </a:r>
                <a:r>
                  <a:rPr lang="en-US" altLang="zh-TW" dirty="0"/>
                  <a:t>)A(</a:t>
                </a:r>
                <a:r>
                  <a:rPr lang="zh-TW" altLang="en-US" dirty="0"/>
                  <a:t>譬如</a:t>
                </a:r>
                <a:r>
                  <a:rPr lang="en-US" altLang="zh-TW" dirty="0"/>
                  <a:t>p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×</m:t>
                    </m:r>
                  </m:oMath>
                </a14:m>
                <a:r>
                  <a:rPr lang="en-US" altLang="zh-TW" dirty="0"/>
                  <a:t>p</a:t>
                </a:r>
                <a:r>
                  <a:rPr lang="zh-TW" altLang="en-US" dirty="0"/>
                  <a:t>矩陣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而言，滿足</a:t>
                </a:r>
                <a:r>
                  <a:rPr lang="en-US" altLang="zh-TW" dirty="0"/>
                  <a:t>(3.12)</a:t>
                </a:r>
                <a:r>
                  <a:rPr lang="zh-TW" altLang="en-US" dirty="0"/>
                  <a:t>式的矩陣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/>
                          </a:rPr>
                          <m:t>𝐴</m:t>
                        </m:r>
                      </m:e>
                      <m:sub/>
                      <m:sup>
                        <m:r>
                          <a:rPr lang="en-US" altLang="zh-TW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zh-TW" altLang="en-US" dirty="0"/>
                  <a:t>稱為</a:t>
                </a:r>
                <a:r>
                  <a:rPr lang="en-US" altLang="zh-TW" dirty="0"/>
                  <a:t>A</a:t>
                </a:r>
                <a:r>
                  <a:rPr lang="zh-TW" altLang="en-US" dirty="0"/>
                  <a:t>的逆矩陣。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1600200"/>
                <a:ext cx="5976664" cy="4525963"/>
              </a:xfrm>
              <a:blipFill rotWithShape="1">
                <a:blip r:embed="rId3"/>
                <a:stretch>
                  <a:fillRect l="-2653" t="-1752" r="-25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36347"/>
              </p:ext>
            </p:extLst>
          </p:nvPr>
        </p:nvGraphicFramePr>
        <p:xfrm>
          <a:off x="2466452" y="3717032"/>
          <a:ext cx="6650037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" imgW="1930320" imgH="1015920" progId="Equation.DSMT4">
                  <p:embed/>
                </p:oleObj>
              </mc:Choice>
              <mc:Fallback>
                <p:oleObj name="Equation" r:id="rId4" imgW="1930320" imgH="101592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452" y="3717032"/>
                        <a:ext cx="6650037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71778" y="5976282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(3.12)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49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3.1.4 </a:t>
            </a:r>
            <a:r>
              <a:rPr lang="zh-TW" altLang="en-US" dirty="0"/>
              <a:t>一次獨立與矩陣的</a:t>
            </a:r>
            <a:r>
              <a:rPr lang="zh-TW" altLang="en-US" dirty="0" smtClean="0"/>
              <a:t>秩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17563" algn="just"/>
                <a:r>
                  <a:rPr lang="zh-TW" altLang="en-US" dirty="0"/>
                  <a:t>兩個向量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/>
                  <a:t>在如</a:t>
                </a:r>
                <a:r>
                  <a:rPr lang="en-US" altLang="zh-TW" dirty="0"/>
                  <a:t>(3.20)</a:t>
                </a:r>
                <a:r>
                  <a:rPr lang="zh-TW" altLang="en-US" dirty="0"/>
                  <a:t>式的關係式中，除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)= (0,0)</a:t>
                </a:r>
                <a:r>
                  <a:rPr lang="zh-TW" altLang="en-US" dirty="0"/>
                  <a:t>之外都不成立時，兩個向量稱為一次獨立。當不是一次獨立時，則稱為一次相關。</a:t>
                </a:r>
                <a:endParaRPr lang="en-US" altLang="zh-TW" dirty="0"/>
              </a:p>
              <a:p>
                <a:pPr indent="817563" algn="just"/>
                <a:endParaRPr lang="en-US" altLang="zh-TW" dirty="0"/>
              </a:p>
              <a:p>
                <a:pPr indent="817563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zh-TW" dirty="0"/>
              </a:p>
              <a:p>
                <a:pPr indent="817563" algn="just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071778" y="4752146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(3.20)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24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3.1.5 </a:t>
            </a:r>
            <a:r>
              <a:rPr lang="zh-TW" altLang="en-US" dirty="0"/>
              <a:t>直交</a:t>
            </a:r>
            <a:r>
              <a:rPr lang="zh-TW" altLang="en-US" dirty="0" smtClean="0"/>
              <a:t>矩陣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17563"/>
                <a:endParaRPr lang="en-US" altLang="zh-TW" dirty="0" smtClean="0"/>
              </a:p>
              <a:p>
                <a:pPr indent="817563"/>
                <a:endParaRPr lang="en-US" altLang="zh-TW" dirty="0"/>
              </a:p>
              <a:p>
                <a:pPr indent="817563"/>
                <a:r>
                  <a:rPr lang="zh-TW" altLang="en-US" dirty="0"/>
                  <a:t>對於</a:t>
                </a:r>
                <a:r>
                  <a:rPr lang="en-US" altLang="zh-TW" dirty="0" err="1"/>
                  <a:t>p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×</m:t>
                    </m:r>
                  </m:oMath>
                </a14:m>
                <a:r>
                  <a:rPr lang="en-US" altLang="zh-TW" dirty="0" err="1"/>
                  <a:t>p</a:t>
                </a:r>
                <a:r>
                  <a:rPr lang="zh-TW" altLang="en-US" dirty="0"/>
                  <a:t>方陣</a:t>
                </a:r>
                <a:r>
                  <a:rPr lang="en-US" altLang="zh-TW" dirty="0"/>
                  <a:t>T</a:t>
                </a:r>
                <a:r>
                  <a:rPr lang="zh-TW" altLang="en-US" dirty="0"/>
                  <a:t>而言，當</a:t>
                </a:r>
                <a:r>
                  <a:rPr lang="en-US" altLang="zh-TW" dirty="0"/>
                  <a:t>(3.22)</a:t>
                </a:r>
                <a:r>
                  <a:rPr lang="zh-TW" altLang="en-US" dirty="0"/>
                  <a:t>式成立時，</a:t>
                </a:r>
                <a:r>
                  <a:rPr lang="en-US" altLang="zh-TW" dirty="0"/>
                  <a:t>T</a:t>
                </a:r>
                <a:r>
                  <a:rPr lang="zh-TW" altLang="en-US" dirty="0"/>
                  <a:t>稱為直交矩陣。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4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577940"/>
              </p:ext>
            </p:extLst>
          </p:nvPr>
        </p:nvGraphicFramePr>
        <p:xfrm>
          <a:off x="4211960" y="4149080"/>
          <a:ext cx="3308159" cy="71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1168200" imgH="253800" progId="Equation.DSMT4">
                  <p:embed/>
                </p:oleObj>
              </mc:Choice>
              <mc:Fallback>
                <p:oleObj name="Equation" r:id="rId4" imgW="1168200" imgH="2538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149080"/>
                        <a:ext cx="3308159" cy="719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71778" y="4248090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(3.22)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25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3.1.6 </a:t>
            </a:r>
            <a:r>
              <a:rPr lang="zh-TW" altLang="en-US" dirty="0"/>
              <a:t>矩陣的跡與二次</a:t>
            </a:r>
            <a:r>
              <a:rPr lang="zh-TW" altLang="en-US" dirty="0" smtClean="0"/>
              <a:t>形式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17563"/>
            <a:r>
              <a:rPr lang="zh-TW" altLang="en-US" dirty="0"/>
              <a:t>方陣</a:t>
            </a:r>
            <a:r>
              <a:rPr lang="en-US" altLang="zh-TW" dirty="0"/>
              <a:t>A</a:t>
            </a:r>
            <a:r>
              <a:rPr lang="zh-TW" altLang="en-US" dirty="0"/>
              <a:t>的對角要素之和稱為</a:t>
            </a:r>
            <a:r>
              <a:rPr lang="en-US" altLang="zh-TW" dirty="0"/>
              <a:t>A</a:t>
            </a:r>
            <a:r>
              <a:rPr lang="zh-TW" altLang="en-US" dirty="0"/>
              <a:t>的跡</a:t>
            </a:r>
            <a:r>
              <a:rPr lang="en-US" altLang="zh-TW" dirty="0"/>
              <a:t>(trace)</a:t>
            </a:r>
            <a:r>
              <a:rPr lang="zh-TW" altLang="en-US" dirty="0"/>
              <a:t>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245110"/>
              </p:ext>
            </p:extLst>
          </p:nvPr>
        </p:nvGraphicFramePr>
        <p:xfrm>
          <a:off x="2482840" y="3340339"/>
          <a:ext cx="6610372" cy="161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3" imgW="3695400" imgH="939600" progId="Equation.DSMT4">
                  <p:embed/>
                </p:oleObj>
              </mc:Choice>
              <mc:Fallback>
                <p:oleObj name="Equation" r:id="rId3" imgW="3695400" imgH="93960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40" y="3340339"/>
                        <a:ext cx="6610372" cy="1617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71778" y="4968170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(3.25)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71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800</Words>
  <Application>Microsoft Office PowerPoint</Application>
  <PresentationFormat>如螢幕大小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0" baseType="lpstr">
      <vt:lpstr>Office 佈景主題</vt:lpstr>
      <vt:lpstr>自訂設計</vt:lpstr>
      <vt:lpstr>Equation</vt:lpstr>
      <vt:lpstr>PowerPoint 簡報</vt:lpstr>
      <vt:lpstr>3.1.1 矩陣與向量的定義</vt:lpstr>
      <vt:lpstr>3.1.1 矩陣與向量的定義</vt:lpstr>
      <vt:lpstr>3.1.1 矩陣與向量的定義</vt:lpstr>
      <vt:lpstr>3.1.2 內積</vt:lpstr>
      <vt:lpstr>3.1.3 逆矩陣</vt:lpstr>
      <vt:lpstr>3.1.4 一次獨立與矩陣的秩</vt:lpstr>
      <vt:lpstr>3.1.5 直交矩陣</vt:lpstr>
      <vt:lpstr>3.1.6 矩陣的跡與二次形式</vt:lpstr>
      <vt:lpstr>3.2 特徵值與特徵向量</vt:lpstr>
      <vt:lpstr>3.2 特徵值與特徵向量</vt:lpstr>
      <vt:lpstr>3.2 特徵值與特徵向量</vt:lpstr>
      <vt:lpstr>3.3 利用向量微分</vt:lpstr>
      <vt:lpstr>3.4 變數向量的期待值、 變異數與共變異數</vt:lpstr>
      <vt:lpstr>3.4 變數向量的期待值、 變異數與共變異數</vt:lpstr>
      <vt:lpstr>3.4 變數向量的期待值、 變異數與共變異數</vt:lpstr>
      <vt:lpstr>3.4 變數向量的期待值、 變異數與共變異數</vt:lpstr>
    </vt:vector>
  </TitlesOfParts>
  <Company>Senao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李若璿</dc:creator>
  <cp:lastModifiedBy>Zoe</cp:lastModifiedBy>
  <cp:revision>30</cp:revision>
  <dcterms:created xsi:type="dcterms:W3CDTF">2012-12-27T06:18:49Z</dcterms:created>
  <dcterms:modified xsi:type="dcterms:W3CDTF">2013-01-21T07:17:09Z</dcterms:modified>
</cp:coreProperties>
</file>