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1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302" r:id="rId34"/>
    <p:sldId id="288" r:id="rId35"/>
    <p:sldId id="289" r:id="rId36"/>
    <p:sldId id="300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48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C1FC51-15D8-4A80-BE51-7158B8701D26}" type="datetimeFigureOut">
              <a:rPr lang="zh-TW" altLang="en-US" smtClean="0"/>
              <a:pPr/>
              <a:t>2013/6/4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B3E4872-07CD-4403-B4E6-C0D9D8F2BF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slide" Target="../slides/slide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2276872"/>
            <a:ext cx="2408032" cy="141795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71687" y="6478898"/>
            <a:ext cx="436817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18537" y="2495798"/>
            <a:ext cx="2177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2.1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 數據的整理方法</a:t>
            </a:r>
            <a:endParaRPr lang="en-US" altLang="zh-TW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2.2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 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機率分配</a:t>
            </a:r>
            <a:endParaRPr lang="en-US" altLang="zh-TW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2.3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 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檢定與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估計</a:t>
            </a:r>
            <a:endParaRPr lang="en-US" altLang="zh-TW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CH2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271082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dirty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統計方法的基礎</a:t>
            </a:r>
            <a:r>
              <a:rPr lang="zh-TW" altLang="en-US" sz="5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知識</a:t>
            </a:r>
            <a:endParaRPr lang="zh-TW" altLang="en-US" sz="5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31840" y="3212976"/>
            <a:ext cx="58326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2.1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數據的整理方法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機率分配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2.3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檢定與估計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2.1.3</a:t>
            </a:r>
            <a:r>
              <a:rPr lang="en-US" altLang="zh-TW" dirty="0"/>
              <a:t> </a:t>
            </a:r>
            <a:r>
              <a:rPr lang="zh-TW" altLang="en-US" dirty="0"/>
              <a:t>二個質變數時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793750"/>
                <a:r>
                  <a:rPr lang="en-US" altLang="zh-TW" dirty="0"/>
                  <a:t>Pearson</a:t>
                </a:r>
                <a:r>
                  <a:rPr lang="zh-TW" altLang="en-US" dirty="0"/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統計量：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indent="79375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是期待次數，</a:t>
                </a:r>
                <a:r>
                  <a:rPr lang="zh-TW" altLang="en-US" dirty="0" smtClean="0"/>
                  <a:t>如</a:t>
                </a:r>
                <a:r>
                  <a:rPr lang="en-US" altLang="zh-TW" dirty="0" smtClean="0"/>
                  <a:t>(2.13)</a:t>
                </a:r>
                <a:r>
                  <a:rPr lang="zh-TW" altLang="en-US" dirty="0" smtClean="0"/>
                  <a:t>式</a:t>
                </a:r>
                <a:r>
                  <a:rPr lang="zh-TW" altLang="en-US" dirty="0"/>
                  <a:t>求得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/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8419046"/>
              </p:ext>
            </p:extLst>
          </p:nvPr>
        </p:nvGraphicFramePr>
        <p:xfrm>
          <a:off x="2881313" y="2354263"/>
          <a:ext cx="5922962" cy="930275"/>
        </p:xfrm>
        <a:graphic>
          <a:graphicData uri="http://schemas.openxmlformats.org/presentationml/2006/ole">
            <p:oleObj spid="_x0000_s6224" name="Equation" r:id="rId4" imgW="2819160" imgH="4824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3015995"/>
              </p:ext>
            </p:extLst>
          </p:nvPr>
        </p:nvGraphicFramePr>
        <p:xfrm>
          <a:off x="3382227" y="5282661"/>
          <a:ext cx="4724826" cy="961080"/>
        </p:xfrm>
        <a:graphic>
          <a:graphicData uri="http://schemas.openxmlformats.org/presentationml/2006/ole">
            <p:oleObj spid="_x0000_s6225" name="Equation" r:id="rId5" imgW="2184120" imgH="44424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596336" y="306896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(2.12)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601029" y="604829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(2.13)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2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Times New Roman" pitchFamily="18" charset="0"/>
              </a:rPr>
              <a:t>2.1.4</a:t>
            </a:r>
            <a:r>
              <a:rPr lang="zh-TW" altLang="en-US" sz="3200" dirty="0">
                <a:cs typeface="Times New Roman" pitchFamily="18" charset="0"/>
              </a:rPr>
              <a:t> </a:t>
            </a:r>
            <a:r>
              <a:rPr lang="zh-TW" altLang="en-US" sz="3200" dirty="0"/>
              <a:t>質變數與量變數混合存在</a:t>
            </a:r>
            <a:r>
              <a:rPr lang="zh-TW" altLang="en-US" sz="3200" dirty="0" smtClean="0"/>
              <a:t>時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indent="866775" algn="just"/>
                <a:r>
                  <a:rPr lang="zh-TW" altLang="en-US" dirty="0"/>
                  <a:t>在表</a:t>
                </a:r>
                <a:r>
                  <a:rPr lang="en-US" altLang="zh-TW" dirty="0"/>
                  <a:t>2-4</a:t>
                </a:r>
                <a:r>
                  <a:rPr lang="zh-TW" altLang="en-US" dirty="0" smtClean="0"/>
                  <a:t>的</a:t>
                </a:r>
                <a:r>
                  <a:rPr lang="zh-TW" altLang="en-US" dirty="0"/>
                  <a:t>形式中，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/>
                  <a:t>是質變數，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zh-TW" altLang="en-US" dirty="0"/>
                  <a:t>是量變數。</a:t>
                </a:r>
                <a:endParaRPr lang="en-US" altLang="zh-TW" dirty="0"/>
              </a:p>
              <a:p>
                <a:pPr indent="866775" algn="just"/>
                <a:r>
                  <a:rPr lang="zh-TW" altLang="en-US" dirty="0" smtClean="0"/>
                  <a:t>例如</a:t>
                </a:r>
                <a:r>
                  <a:rPr lang="zh-TW" altLang="en-US" dirty="0"/>
                  <a:t>關於排水處理有四種</a:t>
                </a:r>
                <a:r>
                  <a:rPr lang="zh-TW" altLang="en-US" dirty="0" smtClean="0"/>
                  <a:t>方法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/>
                  <a:t>施與處理</a:t>
                </a:r>
                <a:r>
                  <a:rPr lang="zh-TW" altLang="en-US" dirty="0" smtClean="0"/>
                  <a:t>時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，</a:t>
                </a:r>
                <a:r>
                  <a:rPr lang="zh-TW" altLang="en-US" dirty="0"/>
                  <a:t>假設有害物質的濃度變化量可以加以觀測，數據如表</a:t>
                </a:r>
                <a:r>
                  <a:rPr lang="en-US" altLang="zh-TW" dirty="0"/>
                  <a:t>2-4</a:t>
                </a:r>
                <a:r>
                  <a:rPr lang="zh-TW" altLang="en-US" dirty="0"/>
                  <a:t>所示，此情形是以質變數來層別，按各層觀察量變數的變異情形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38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170" name="Picture 2" descr="C:\Users\anfernee0301\Desktop\雲端\Google 雲端硬碟\新頁圖書\5103簡報圖表轉檔ok\5103--表\表2-4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6599785" cy="2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>
                <a:cs typeface="Times New Roman" pitchFamily="18" charset="0"/>
              </a:rPr>
              <a:t>2.1.4</a:t>
            </a:r>
            <a:r>
              <a:rPr lang="zh-TW" altLang="en-US" sz="3200" dirty="0">
                <a:cs typeface="Times New Roman" pitchFamily="18" charset="0"/>
              </a:rPr>
              <a:t> </a:t>
            </a:r>
            <a:r>
              <a:rPr lang="zh-TW" altLang="en-US" sz="3200" dirty="0"/>
              <a:t>質變數與量變數混合存在</a:t>
            </a:r>
            <a:r>
              <a:rPr lang="zh-TW" altLang="en-US" sz="3200" dirty="0" smtClean="0"/>
              <a:t>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8307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　</a:t>
            </a:r>
            <a:r>
              <a:rPr lang="zh-TW" altLang="en-US" dirty="0" smtClean="0"/>
              <a:t>　將</a:t>
            </a:r>
            <a:r>
              <a:rPr lang="zh-TW" altLang="en-US" dirty="0"/>
              <a:t>表</a:t>
            </a:r>
            <a:r>
              <a:rPr lang="en-US" altLang="zh-TW" dirty="0"/>
              <a:t>2-4</a:t>
            </a:r>
            <a:r>
              <a:rPr lang="zh-TW" altLang="en-US" dirty="0"/>
              <a:t>的數據層別後整理成表</a:t>
            </a:r>
            <a:r>
              <a:rPr lang="en-US" altLang="zh-TW" dirty="0" smtClean="0"/>
              <a:t>2-5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8194" name="Picture 2" descr="C:\Users\anfernee0301\Desktop\雲端\Google 雲端硬碟\新頁圖書\5103簡報圖表轉檔ok\5103--表\表2-5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6673"/>
            <a:ext cx="6571631" cy="23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>
                <a:cs typeface="Times New Roman" pitchFamily="18" charset="0"/>
              </a:rPr>
              <a:t>2.1.4</a:t>
            </a:r>
            <a:r>
              <a:rPr lang="zh-TW" altLang="en-US" sz="3200" dirty="0">
                <a:cs typeface="Times New Roman" pitchFamily="18" charset="0"/>
              </a:rPr>
              <a:t> </a:t>
            </a:r>
            <a:r>
              <a:rPr lang="zh-TW" altLang="en-US" sz="3200" dirty="0"/>
              <a:t>質變數與量變數混合存在</a:t>
            </a:r>
            <a:r>
              <a:rPr lang="zh-TW" altLang="en-US" sz="3200" dirty="0" smtClean="0"/>
              <a:t>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280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 algn="just"/>
                <a:r>
                  <a:rPr lang="zh-TW" altLang="en-US" dirty="0" smtClean="0"/>
                  <a:t>平</a:t>
                </a:r>
                <a:r>
                  <a:rPr lang="zh-TW" altLang="en-US" dirty="0"/>
                  <a:t>方和之分解原式：</a:t>
                </a:r>
                <a:endParaRPr lang="en-US" altLang="zh-TW" dirty="0"/>
              </a:p>
              <a:p>
                <a:pPr indent="817563" algn="just"/>
                <a:endParaRPr lang="en-US" altLang="zh-TW" dirty="0"/>
              </a:p>
              <a:p>
                <a:pPr indent="817563" algn="just"/>
                <a:r>
                  <a:rPr lang="en-US" altLang="zh-TW" dirty="0"/>
                  <a:t/>
                </a:r>
              </a:p>
              <a:p>
                <a:pPr indent="817563" algn="just"/>
                <a:r>
                  <a:rPr lang="en-US" altLang="zh-TW" dirty="0"/>
                  <a:t/>
                </a:r>
                <a:endParaRPr lang="en-US" altLang="zh-TW" dirty="0" smtClean="0"/>
              </a:p>
              <a:p>
                <a:pPr indent="817563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TW" altLang="en-US" dirty="0"/>
                  <a:t>是測量因處理方法之不同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加上誤差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引起數據的變異程度，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/>
                  <a:t>是測量因誤差引起數據之變異程度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 b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5670354"/>
              </p:ext>
            </p:extLst>
          </p:nvPr>
        </p:nvGraphicFramePr>
        <p:xfrm>
          <a:off x="2471738" y="2349500"/>
          <a:ext cx="6591300" cy="479425"/>
        </p:xfrm>
        <a:graphic>
          <a:graphicData uri="http://schemas.openxmlformats.org/presentationml/2006/ole">
            <p:oleObj spid="_x0000_s12328" name="Equation" r:id="rId4" imgW="3136680" imgH="22860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884367" y="278092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(2.16)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>
                <a:cs typeface="Times New Roman" pitchFamily="18" charset="0"/>
              </a:rPr>
              <a:t>2.1.4</a:t>
            </a:r>
            <a:r>
              <a:rPr lang="zh-TW" altLang="en-US" sz="3200" dirty="0">
                <a:cs typeface="Times New Roman" pitchFamily="18" charset="0"/>
              </a:rPr>
              <a:t> </a:t>
            </a:r>
            <a:r>
              <a:rPr lang="zh-TW" altLang="en-US" sz="3200" dirty="0"/>
              <a:t>質變數與量變數混合存在</a:t>
            </a:r>
            <a:r>
              <a:rPr lang="zh-TW" altLang="en-US" sz="3200" dirty="0" smtClean="0"/>
              <a:t>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2500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2.2.1 </a:t>
            </a:r>
            <a:r>
              <a:rPr lang="zh-TW" altLang="en-US" dirty="0"/>
              <a:t>機率密度</a:t>
            </a:r>
            <a:r>
              <a:rPr lang="zh-TW" altLang="en-US" dirty="0" smtClean="0"/>
              <a:t>函數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781050" algn="dist"/>
                <a:r>
                  <a:rPr lang="zh-TW" altLang="en-US" dirty="0" smtClean="0"/>
                  <a:t>如</a:t>
                </a:r>
                <a:r>
                  <a:rPr lang="zh-TW" altLang="en-US" dirty="0"/>
                  <a:t>使樣本數慢慢變多時，如圖</a:t>
                </a:r>
                <a:r>
                  <a:rPr lang="en-US" altLang="zh-TW" dirty="0"/>
                  <a:t>2-1</a:t>
                </a:r>
                <a:r>
                  <a:rPr lang="zh-TW" altLang="en-US" dirty="0"/>
                  <a:t>所示，在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𝑛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zh-TW" altLang="en-US" dirty="0"/>
                  <a:t>時，可以想像直方圖的輪廓形成圓滑的曲線，此曲線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稱為機率密度函數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en-US" altLang="zh-TW" sz="2800" dirty="0"/>
                  <a:t>(probability density function ,</a:t>
                </a:r>
                <a:r>
                  <a:rPr lang="en-US" altLang="zh-TW" sz="2800" dirty="0" err="1"/>
                  <a:t>p.d.f</a:t>
                </a:r>
                <a:r>
                  <a:rPr lang="en-US" altLang="zh-TW" sz="2800" dirty="0"/>
                  <a:t>)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34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760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2.2.2</a:t>
            </a:r>
            <a:r>
              <a:rPr lang="zh-TW" altLang="en-US" dirty="0"/>
              <a:t> 期待值與變異數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6" name="Objec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0748536"/>
              </p:ext>
            </p:extLst>
          </p:nvPr>
        </p:nvGraphicFramePr>
        <p:xfrm>
          <a:off x="2513930" y="1925527"/>
          <a:ext cx="4290317" cy="639377"/>
        </p:xfrm>
        <a:graphic>
          <a:graphicData uri="http://schemas.openxmlformats.org/presentationml/2006/ole">
            <p:oleObj spid="_x0000_s13499" name="Equation" r:id="rId3" imgW="2222500" imgH="330200" progId="Equation.DSMT4">
              <p:embed/>
            </p:oleObj>
          </a:graphicData>
        </a:graphic>
      </p:graphicFrame>
      <p:graphicFrame>
        <p:nvGraphicFramePr>
          <p:cNvPr id="7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1723933"/>
              </p:ext>
            </p:extLst>
          </p:nvPr>
        </p:nvGraphicFramePr>
        <p:xfrm>
          <a:off x="2483768" y="2792409"/>
          <a:ext cx="6577252" cy="420691"/>
        </p:xfrm>
        <a:graphic>
          <a:graphicData uri="http://schemas.openxmlformats.org/presentationml/2006/ole">
            <p:oleObj spid="_x0000_s13500" name="Equation" r:id="rId4" imgW="3378200" imgH="215900" progId="Equation.DSMT4">
              <p:embed/>
            </p:oleObj>
          </a:graphicData>
        </a:graphic>
      </p:graphicFrame>
      <p:graphicFrame>
        <p:nvGraphicFramePr>
          <p:cNvPr id="8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6128079"/>
              </p:ext>
            </p:extLst>
          </p:nvPr>
        </p:nvGraphicFramePr>
        <p:xfrm>
          <a:off x="2504406" y="3951276"/>
          <a:ext cx="4961200" cy="509648"/>
        </p:xfrm>
        <a:graphic>
          <a:graphicData uri="http://schemas.openxmlformats.org/presentationml/2006/ole">
            <p:oleObj spid="_x0000_s13501" name="Equation" r:id="rId5" imgW="2349360" imgH="241200" progId="Equation.DSMT4">
              <p:embed/>
            </p:oleObj>
          </a:graphicData>
        </a:graphic>
      </p:graphicFrame>
      <p:graphicFrame>
        <p:nvGraphicFramePr>
          <p:cNvPr id="9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2043311"/>
              </p:ext>
            </p:extLst>
          </p:nvPr>
        </p:nvGraphicFramePr>
        <p:xfrm>
          <a:off x="2492375" y="4672013"/>
          <a:ext cx="5068888" cy="509587"/>
        </p:xfrm>
        <a:graphic>
          <a:graphicData uri="http://schemas.openxmlformats.org/presentationml/2006/ole">
            <p:oleObj spid="_x0000_s13502" name="Equation" r:id="rId6" imgW="2400120" imgH="241200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3313715"/>
              </p:ext>
            </p:extLst>
          </p:nvPr>
        </p:nvGraphicFramePr>
        <p:xfrm>
          <a:off x="2576910" y="5395422"/>
          <a:ext cx="4318117" cy="481850"/>
        </p:xfrm>
        <a:graphic>
          <a:graphicData uri="http://schemas.openxmlformats.org/presentationml/2006/ole">
            <p:oleObj spid="_x0000_s13503" name="Equation" r:id="rId7" imgW="2044700" imgH="228600" progId="Equation.DSMT4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962000" y="206084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56376" y="323997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(2.24)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956376" y="395235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962000" y="468172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75067" y="540021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2.2.3</a:t>
            </a:r>
            <a:r>
              <a:rPr lang="zh-TW" altLang="en-US" dirty="0"/>
              <a:t> 常態</a:t>
            </a:r>
            <a:r>
              <a:rPr lang="zh-TW" altLang="en-US" dirty="0" smtClean="0"/>
              <a:t>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/>
            <a:r>
              <a:rPr lang="zh-TW" altLang="en-US" dirty="0">
                <a:cs typeface="Microsoft New Tai Lue" pitchFamily="34" charset="0"/>
              </a:rPr>
              <a:t>常態分配的機率密度函數如</a:t>
            </a:r>
            <a:r>
              <a:rPr lang="en-US" altLang="zh-TW" dirty="0">
                <a:cs typeface="Microsoft New Tai Lue" pitchFamily="34" charset="0"/>
              </a:rPr>
              <a:t>(2.28)</a:t>
            </a:r>
            <a:r>
              <a:rPr lang="zh-TW" altLang="en-US" dirty="0">
                <a:cs typeface="Microsoft New Tai Lue" pitchFamily="34" charset="0"/>
              </a:rPr>
              <a:t>式表示</a:t>
            </a:r>
            <a:r>
              <a:rPr lang="zh-TW" altLang="en-US" dirty="0" smtClean="0">
                <a:cs typeface="Microsoft New Tai Lue" pitchFamily="34" charset="0"/>
              </a:rPr>
              <a:t>：</a:t>
            </a:r>
            <a:endParaRPr lang="en-US" altLang="zh-TW" dirty="0">
              <a:cs typeface="Microsoft New Tai Lue" pitchFamily="34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5332909"/>
              </p:ext>
            </p:extLst>
          </p:nvPr>
        </p:nvGraphicFramePr>
        <p:xfrm>
          <a:off x="3275856" y="2852936"/>
          <a:ext cx="3720578" cy="936054"/>
        </p:xfrm>
        <a:graphic>
          <a:graphicData uri="http://schemas.openxmlformats.org/presentationml/2006/ole">
            <p:oleObj spid="_x0000_s9257" name="Equation" r:id="rId3" imgW="1916868" imgH="482391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727031" y="309596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9" name="Picture 3" descr="C:\Users\anfernee0301\Desktop\雲端\Google 雲端硬碟\新頁圖書\5103簡報圖表轉檔ok\5103--圖\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529" y="3833007"/>
            <a:ext cx="3787502" cy="25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467902" y="6453336"/>
            <a:ext cx="30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常態分配的機率密度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函數</a:t>
            </a:r>
            <a:endParaRPr lang="zh-TW" altLang="en-US" sz="2000" dirty="0">
              <a:latin typeface="微軟正黑體" pitchFamily="34" charset="-120"/>
              <a:ea typeface="微軟正黑體" pitchFamily="34" charset="-12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1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2.2.3</a:t>
            </a:r>
            <a:r>
              <a:rPr lang="zh-TW" altLang="en-US" dirty="0"/>
              <a:t> 常態分配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3789040"/>
            <a:ext cx="6264696" cy="2337123"/>
          </a:xfrm>
        </p:spPr>
        <p:txBody>
          <a:bodyPr/>
          <a:lstStyle/>
          <a:p>
            <a:pPr indent="817563"/>
            <a:r>
              <a:rPr lang="zh-TW" altLang="en-US" dirty="0">
                <a:cs typeface="Microsoft New Tai Lue" pitchFamily="34" charset="0"/>
              </a:rPr>
              <a:t>特別是母平均為</a:t>
            </a:r>
            <a:r>
              <a:rPr lang="en-US" altLang="zh-TW" dirty="0">
                <a:cs typeface="Microsoft New Tai Lue" pitchFamily="34" charset="0"/>
              </a:rPr>
              <a:t>0</a:t>
            </a:r>
            <a:r>
              <a:rPr lang="zh-TW" altLang="en-US" dirty="0">
                <a:cs typeface="Microsoft New Tai Lue" pitchFamily="34" charset="0"/>
              </a:rPr>
              <a:t>，母變異數為</a:t>
            </a:r>
            <a:r>
              <a:rPr lang="en-US" altLang="zh-TW" dirty="0">
                <a:cs typeface="Microsoft New Tai Lue" pitchFamily="34" charset="0"/>
              </a:rPr>
              <a:t>1</a:t>
            </a:r>
            <a:r>
              <a:rPr lang="zh-TW" altLang="en-US" dirty="0">
                <a:cs typeface="Microsoft New Tai Lue" pitchFamily="34" charset="0"/>
              </a:rPr>
              <a:t>的常數分配，稱為標準常態分配</a:t>
            </a:r>
            <a:r>
              <a:rPr lang="zh-TW" altLang="en-US" dirty="0" smtClean="0">
                <a:cs typeface="Microsoft New Tai Lue" pitchFamily="34" charset="0"/>
              </a:rPr>
              <a:t>。</a:t>
            </a:r>
            <a:endParaRPr lang="en-US" altLang="zh-TW" dirty="0">
              <a:cs typeface="Microsoft New Tai Lue" pitchFamily="34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7157819"/>
              </p:ext>
            </p:extLst>
          </p:nvPr>
        </p:nvGraphicFramePr>
        <p:xfrm>
          <a:off x="2699021" y="1844095"/>
          <a:ext cx="3313139" cy="768633"/>
        </p:xfrm>
        <a:graphic>
          <a:graphicData uri="http://schemas.openxmlformats.org/presentationml/2006/ole">
            <p:oleObj spid="_x0000_s14414" name="Equation" r:id="rId3" imgW="1422400" imgH="3302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9545879"/>
              </p:ext>
            </p:extLst>
          </p:nvPr>
        </p:nvGraphicFramePr>
        <p:xfrm>
          <a:off x="2522970" y="2722994"/>
          <a:ext cx="5145374" cy="619546"/>
        </p:xfrm>
        <a:graphic>
          <a:graphicData uri="http://schemas.openxmlformats.org/presentationml/2006/ole">
            <p:oleObj spid="_x0000_s14415" name="Equation" r:id="rId4" imgW="2743200" imgH="33020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72244" y="201584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(2.29)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72243" y="278092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(2.30)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2.2.4</a:t>
            </a:r>
            <a:r>
              <a:rPr lang="zh-TW" altLang="en-US" dirty="0"/>
              <a:t> 二元</a:t>
            </a:r>
            <a:r>
              <a:rPr lang="zh-TW" altLang="en-US" dirty="0" smtClean="0"/>
              <a:t>分配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340768"/>
                <a:ext cx="6048672" cy="4896544"/>
              </a:xfrm>
            </p:spPr>
            <p:txBody>
              <a:bodyPr>
                <a:noAutofit/>
              </a:bodyPr>
              <a:lstStyle/>
              <a:p>
                <a:pPr indent="793750" algn="just">
                  <a:spcBef>
                    <a:spcPts val="1800"/>
                  </a:spcBef>
                  <a:buClr>
                    <a:srgbClr val="0BD0D9"/>
                  </a:buClr>
                  <a:buSzPct val="95000"/>
                </a:pPr>
                <a:r>
                  <a:rPr lang="zh-TW" altLang="en-US" sz="3000" dirty="0">
                    <a:cs typeface="Microsoft New Tai Lue" pitchFamily="34" charset="0"/>
                  </a:rPr>
                  <a:t>也有同時考慮兩個變數與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𝑋</m:t>
                    </m:r>
                  </m:oMath>
                </a14:m>
                <a:r>
                  <a:rPr lang="zh-TW" altLang="en-US" sz="3000" dirty="0">
                    <a:cs typeface="Microsoft New Tai Lue" pitchFamily="34" charset="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TW" sz="3000" i="1" dirty="0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𝑌</m:t>
                    </m:r>
                  </m:oMath>
                </a14:m>
                <a:r>
                  <a:rPr lang="zh-TW" altLang="en-US" sz="3000" dirty="0">
                    <a:cs typeface="Microsoft New Tai Lue" pitchFamily="34" charset="0"/>
                  </a:rPr>
                  <a:t>情形。滿足以下兩個條件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𝑓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(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𝑥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,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𝑦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)</m:t>
                    </m:r>
                  </m:oMath>
                </a14:m>
                <a:r>
                  <a:rPr lang="zh-TW" altLang="en-US" sz="3000" dirty="0">
                    <a:cs typeface="Microsoft New Tai Lue" pitchFamily="34" charset="0"/>
                  </a:rPr>
                  <a:t>的稱為</a:t>
                </a:r>
                <a14:m>
                  <m:oMath xmlns:m="http://schemas.openxmlformats.org/officeDocument/2006/math"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(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𝑥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,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𝑦</m:t>
                    </m:r>
                    <m:r>
                      <a:rPr lang="en-US" altLang="zh-TW" sz="3000" i="1">
                        <a:latin typeface="Cambria Math"/>
                        <a:ea typeface="標楷體" pitchFamily="65" charset="-120"/>
                        <a:cs typeface="Microsoft New Tai Lue" pitchFamily="34" charset="0"/>
                      </a:rPr>
                      <m:t>)</m:t>
                    </m:r>
                  </m:oMath>
                </a14:m>
                <a:r>
                  <a:rPr lang="zh-TW" altLang="en-US" sz="3000" dirty="0">
                    <a:cs typeface="Microsoft New Tai Lue" pitchFamily="34" charset="0"/>
                  </a:rPr>
                  <a:t>的聯合機率密度函數</a:t>
                </a:r>
                <a:r>
                  <a:rPr lang="zh-TW" altLang="en-US" sz="3000" dirty="0" smtClean="0">
                    <a:cs typeface="Microsoft New Tai Lue" pitchFamily="34" charset="0"/>
                  </a:rPr>
                  <a:t>。</a:t>
                </a:r>
                <a:endParaRPr lang="en-US" altLang="zh-TW" sz="3000" dirty="0">
                  <a:cs typeface="Microsoft New Tai Lue" pitchFamily="34" charset="0"/>
                </a:endParaRPr>
              </a:p>
              <a:p>
                <a:pPr algn="ctr">
                  <a:spcBef>
                    <a:spcPts val="1800"/>
                  </a:spcBef>
                  <a:buClr>
                    <a:srgbClr val="0BD0D9"/>
                  </a:buClr>
                  <a:buSzPct val="95000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 smtClean="0">
                            <a:latin typeface="Cambria Math"/>
                            <a:ea typeface="標楷體" pitchFamily="65" charset="-120"/>
                            <a:cs typeface="Microsoft New Tai Lue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/>
                                <a:ea typeface="標楷體" pitchFamily="65" charset="-120"/>
                                <a:cs typeface="Microsoft New Tai Lue" pitchFamily="34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/>
                                <a:ea typeface="標楷體" pitchFamily="65" charset="-120"/>
                                <a:cs typeface="Microsoft New Tai Lue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𝑥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  <a:cs typeface="Microsoft New Tai Lue" pitchFamily="34" charset="0"/>
                              </a:rPr>
                              <m:t>≥0                                 (2.36)</m:t>
                            </m:r>
                          </m:e>
                          <m:e>
                            <m:nary>
                              <m:naryPr>
                                <m:ctrlP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  <a:cs typeface="Microsoft New Tai Lue" pitchFamily="34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  <a:cs typeface="Microsoft New Tai Lue" pitchFamily="34" charset="0"/>
                                  </a:rPr>
                                  <m:t>∞</m:t>
                                </m:r>
                              </m:sup>
                              <m:e>
                                <m:nary>
                                  <m:naryPr>
                                    <m:ctrlP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  <a:cs typeface="Microsoft New Tai Lue" pitchFamily="34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  <a:cs typeface="Microsoft New Tai Lue" pitchFamily="34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TW" sz="2800" i="1">
                                            <a:latin typeface="Cambria Math"/>
                                            <a:ea typeface="標楷體" pitchFamily="65" charset="-120"/>
                                            <a:cs typeface="Microsoft New Tai Lue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800" i="1">
                                            <a:latin typeface="Cambria Math"/>
                                            <a:ea typeface="標楷體" pitchFamily="65" charset="-120"/>
                                            <a:cs typeface="Microsoft New Tai Lue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TW" sz="2800" i="1">
                                            <a:latin typeface="Cambria Math"/>
                                            <a:ea typeface="標楷體" pitchFamily="65" charset="-120"/>
                                            <a:cs typeface="Microsoft New Tai Lue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800" i="1">
                                            <a:latin typeface="Cambria Math"/>
                                            <a:ea typeface="標楷體" pitchFamily="65" charset="-120"/>
                                            <a:cs typeface="Microsoft New Tai Lue" pitchFamily="34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  <m:t>𝑑𝑥𝑑𝑦</m:t>
                                    </m:r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  <a:cs typeface="Microsoft New Tai Lue" pitchFamily="34" charset="0"/>
                                      </a:rPr>
                                      <m:t>=1       (2.37)</m:t>
                                    </m:r>
                                  </m:e>
                                </m:nary>
                              </m:e>
                            </m:nary>
                          </m:e>
                          <m:e>
                            <m:r>
                              <a:rPr lang="en-US" altLang="zh-TW" sz="2800" i="1">
                                <a:latin typeface="Cambria Math"/>
                                <a:ea typeface="標楷體" pitchFamily="65" charset="-120"/>
                                <a:cs typeface="Microsoft New Tai Lue" pitchFamily="34" charset="0"/>
                              </a:rPr>
                              <m:t>𝑓</m:t>
                            </m:r>
                            <m:r>
                              <a:rPr lang="en-US" altLang="zh-TW" sz="2800" i="1">
                                <a:latin typeface="Cambria Math"/>
                                <a:ea typeface="標楷體" pitchFamily="65" charset="-120"/>
                                <a:cs typeface="Microsoft New Tai Lue" pitchFamily="34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latin typeface="Cambria Math"/>
                                <a:ea typeface="標楷體" pitchFamily="65" charset="-120"/>
                                <a:cs typeface="Microsoft New Tai Lue" pitchFamily="34" charset="0"/>
                              </a:rPr>
                              <m:t>𝑥</m:t>
                            </m:r>
                            <m:r>
                              <a:rPr lang="en-US" altLang="zh-TW" sz="2800" i="1">
                                <a:latin typeface="Cambria Math"/>
                                <a:ea typeface="標楷體" pitchFamily="65" charset="-120"/>
                                <a:cs typeface="Microsoft New Tai Lue" pitchFamily="34" charset="0"/>
                              </a:rPr>
                              <m:t>)=</m:t>
                            </m:r>
                            <m:nary>
                              <m:naryPr>
                                <m:ctrlP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−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  <a:cs typeface="Microsoft New Tai Lue" pitchFamily="34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  <a:cs typeface="Microsoft New Tai Lue" pitchFamily="34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i="1">
                                        <a:latin typeface="Cambria Math"/>
                                        <a:ea typeface="標楷體" pitchFamily="65" charset="-120"/>
                                        <a:cs typeface="Microsoft New Tai Lue" pitchFamily="34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𝑑𝑦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標楷體" pitchFamily="65" charset="-120"/>
                                    <a:cs typeface="Microsoft New Tai Lue" pitchFamily="34" charset="0"/>
                                  </a:rPr>
                                  <m:t>              (2.38)</m:t>
                                </m:r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zh-TW" altLang="en-US" dirty="0">
                    <a:cs typeface="Microsoft New Tai Lue" pitchFamily="34" charset="0"/>
                  </a:rPr>
                  <a:t/>
                </a:r>
                <a:r>
                  <a:rPr lang="zh-TW" altLang="en-US" dirty="0" smtClean="0">
                    <a:cs typeface="Microsoft New Tai Lue" pitchFamily="34" charset="0"/>
                  </a:rPr>
                  <a:t/>
                </a:r>
                <a:endParaRPr lang="en-US" altLang="zh-TW" dirty="0">
                  <a:cs typeface="Microsoft New Tai Lue" pitchFamily="34" charset="0"/>
                </a:endParaRPr>
              </a:p>
              <a:p>
                <a:pPr indent="817563">
                  <a:spcBef>
                    <a:spcPts val="1800"/>
                  </a:spcBef>
                  <a:buClr>
                    <a:srgbClr val="0BD0D9"/>
                  </a:buClr>
                  <a:buSzPct val="95000"/>
                </a:pPr>
                <a:endParaRPr lang="en-US" altLang="zh-TW" sz="1000" dirty="0" smtClean="0">
                  <a:cs typeface="Microsoft New Tai Lue" pitchFamily="34" charset="0"/>
                </a:endParaRPr>
              </a:p>
              <a:p>
                <a:pPr indent="817563">
                  <a:spcBef>
                    <a:spcPts val="1800"/>
                  </a:spcBef>
                  <a:buClr>
                    <a:srgbClr val="0BD0D9"/>
                  </a:buClr>
                  <a:buSzPct val="95000"/>
                </a:pPr>
                <a:r>
                  <a:rPr lang="en-US" altLang="zh-TW" sz="3000" dirty="0" smtClean="0">
                    <a:cs typeface="Microsoft New Tai Lue" pitchFamily="34" charset="0"/>
                  </a:rPr>
                  <a:t>(</a:t>
                </a:r>
                <a:r>
                  <a:rPr lang="en-US" altLang="zh-TW" sz="3000" dirty="0">
                    <a:cs typeface="Microsoft New Tai Lue" pitchFamily="34" charset="0"/>
                  </a:rPr>
                  <a:t>2.38)</a:t>
                </a:r>
                <a:r>
                  <a:rPr lang="zh-TW" altLang="en-US" sz="3000" dirty="0">
                    <a:cs typeface="Microsoft New Tai Lue" pitchFamily="34" charset="0"/>
                  </a:rPr>
                  <a:t>式稱為變數的邊際積率密度函數。</a:t>
                </a:r>
                <a:endParaRPr lang="zh-TW" altLang="en-US" sz="3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340768"/>
                <a:ext cx="6048672" cy="4896544"/>
              </a:xfrm>
              <a:blipFill rotWithShape="1">
                <a:blip r:embed="rId2"/>
                <a:stretch>
                  <a:fillRect l="-2419" t="-1619" r="-2319" b="-2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07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2.1.1 </a:t>
            </a:r>
            <a:r>
              <a:rPr lang="zh-TW" altLang="en-US" dirty="0"/>
              <a:t>一個量變數時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00100"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3"/>
                  </a:buClr>
                  <a:defRPr/>
                </a:pPr>
                <a:r>
                  <a:rPr lang="zh-TW" altLang="en-US" dirty="0"/>
                  <a:t>利用變數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𝑥</m:t>
                    </m:r>
                  </m:oMath>
                </a14:m>
                <a:r>
                  <a:rPr lang="zh-TW" altLang="en-US" dirty="0"/>
                  <a:t>的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個數據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dirty="0"/>
                  <a:t>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，計算如下式的基本統計量。</a:t>
                </a:r>
                <a:endParaRPr lang="zh-TW" alt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9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2.2.4</a:t>
            </a:r>
            <a:r>
              <a:rPr lang="zh-TW" altLang="en-US" dirty="0"/>
              <a:t> 二元分配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17563">
                  <a:buClr>
                    <a:schemeClr val="accent3"/>
                  </a:buClr>
                  <a:defRPr/>
                </a:pP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𝑥</m:t>
                    </m:r>
                    <m:r>
                      <a:rPr lang="en-US" altLang="zh-TW" dirty="0">
                        <a:latin typeface="Cambria Math"/>
                      </a:rPr>
                      <m:t>,</m:t>
                    </m:r>
                    <m:r>
                      <a:rPr lang="en-US" altLang="zh-TW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zh-TW" dirty="0"/>
                  <a:t>) </a:t>
                </a:r>
                <a:r>
                  <a:rPr lang="zh-TW" altLang="en-US" dirty="0"/>
                  <a:t>的函數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𝑔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r>
                      <a:rPr lang="en-US" altLang="zh-TW" i="1" dirty="0">
                        <a:latin typeface="Cambria Math"/>
                      </a:rPr>
                      <m:t>𝑥</m:t>
                    </m:r>
                    <m:r>
                      <a:rPr lang="en-US" altLang="zh-TW" dirty="0">
                        <a:latin typeface="Cambria Math"/>
                      </a:rPr>
                      <m:t>,</m:t>
                    </m:r>
                    <m:r>
                      <a:rPr lang="en-US" altLang="zh-TW" i="1" dirty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zh-TW" altLang="en-US" dirty="0"/>
                  <a:t>的期待值可定義為</a:t>
                </a:r>
                <a:r>
                  <a:rPr lang="en-US" altLang="zh-TW" dirty="0" smtClean="0"/>
                  <a:t>:</a:t>
                </a:r>
              </a:p>
              <a:p>
                <a:pPr indent="457200">
                  <a:buClr>
                    <a:schemeClr val="accent3"/>
                  </a:buClr>
                  <a:defRPr/>
                </a:pPr>
                <a:endParaRPr lang="en-US" altLang="zh-TW" dirty="0"/>
              </a:p>
              <a:p>
                <a:pPr indent="457200" algn="r">
                  <a:buClr>
                    <a:schemeClr val="accent3"/>
                  </a:buClr>
                  <a:defRPr/>
                </a:pPr>
                <a:endParaRPr lang="en-US" altLang="zh-TW" sz="1200" dirty="0" smtClean="0"/>
              </a:p>
              <a:p>
                <a:pPr indent="457200" algn="r">
                  <a:buClr>
                    <a:schemeClr val="accent3"/>
                  </a:buClr>
                  <a:defRPr/>
                </a:pPr>
                <a:r>
                  <a:rPr lang="en-US" altLang="zh-TW" sz="2500" dirty="0" smtClean="0"/>
                  <a:t>                    (</a:t>
                </a:r>
                <a:r>
                  <a:rPr lang="en-US" altLang="zh-TW" sz="2500" dirty="0"/>
                  <a:t>2.40)</a:t>
                </a:r>
              </a:p>
              <a:p>
                <a:pPr indent="457200">
                  <a:buClr>
                    <a:schemeClr val="accent3"/>
                  </a:buClr>
                  <a:defRPr/>
                </a:pPr>
                <a:r>
                  <a:rPr lang="zh-TW" altLang="en-US" dirty="0"/>
                  <a:t/>
                </a:r>
                <a:endParaRPr lang="en-US" altLang="zh-TW" dirty="0" smtClean="0"/>
              </a:p>
              <a:p>
                <a:pPr indent="457200">
                  <a:buClr>
                    <a:schemeClr val="accent3"/>
                  </a:buClr>
                  <a:defRPr/>
                </a:pPr>
                <a:endParaRPr lang="en-US" altLang="zh-TW" sz="1200" dirty="0"/>
              </a:p>
              <a:p>
                <a:pPr indent="457200">
                  <a:buClr>
                    <a:schemeClr val="accent3"/>
                  </a:buClr>
                  <a:defRPr/>
                </a:pPr>
                <a:endParaRPr lang="en-US" altLang="zh-TW" sz="1200" dirty="0" smtClean="0"/>
              </a:p>
              <a:p>
                <a:pPr indent="457200">
                  <a:buClr>
                    <a:schemeClr val="accent3"/>
                  </a:buClr>
                  <a:defRPr/>
                </a:pPr>
                <a:endParaRPr lang="en-US" altLang="zh-TW" dirty="0"/>
              </a:p>
              <a:p>
                <a:pPr indent="457200" algn="r">
                  <a:spcBef>
                    <a:spcPts val="600"/>
                  </a:spcBef>
                  <a:buClr>
                    <a:schemeClr val="accent3"/>
                  </a:buClr>
                  <a:defRPr/>
                </a:pPr>
                <a:r>
                  <a:rPr lang="zh-TW" altLang="en-US" sz="2500" dirty="0"/>
                  <a:t/>
                </a:r>
                <a:r>
                  <a:rPr lang="en-US" altLang="zh-TW" sz="2500" dirty="0" smtClean="0"/>
                  <a:t>(</a:t>
                </a:r>
                <a:r>
                  <a:rPr lang="en-US" altLang="zh-TW" sz="2500" dirty="0"/>
                  <a:t>2.41)</a:t>
                </a:r>
                <a:endParaRPr lang="zh-TW" altLang="en-US" sz="25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1556" b="-2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8214050"/>
              </p:ext>
            </p:extLst>
          </p:nvPr>
        </p:nvGraphicFramePr>
        <p:xfrm>
          <a:off x="2555776" y="2732212"/>
          <a:ext cx="6500215" cy="827797"/>
        </p:xfrm>
        <a:graphic>
          <a:graphicData uri="http://schemas.openxmlformats.org/presentationml/2006/ole">
            <p:oleObj spid="_x0000_s10322" name="Equation" r:id="rId4" imgW="2463800" imgH="3302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158183"/>
              </p:ext>
            </p:extLst>
          </p:nvPr>
        </p:nvGraphicFramePr>
        <p:xfrm>
          <a:off x="2670175" y="4724400"/>
          <a:ext cx="6254750" cy="830263"/>
        </p:xfrm>
        <a:graphic>
          <a:graphicData uri="http://schemas.openxmlformats.org/presentationml/2006/ole">
            <p:oleObj spid="_x0000_s10323" name="Equation" r:id="rId5" imgW="2552400" imgH="3301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66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2.2.4</a:t>
            </a:r>
            <a:r>
              <a:rPr lang="zh-TW" altLang="en-US" dirty="0"/>
              <a:t> 二元分配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3196951"/>
              </p:ext>
            </p:extLst>
          </p:nvPr>
        </p:nvGraphicFramePr>
        <p:xfrm>
          <a:off x="2372448" y="2747976"/>
          <a:ext cx="2055536" cy="525835"/>
        </p:xfrm>
        <a:graphic>
          <a:graphicData uri="http://schemas.openxmlformats.org/presentationml/2006/ole">
            <p:oleObj spid="_x0000_s11418" name="Equation" r:id="rId3" imgW="812447" imgH="203112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0109477"/>
              </p:ext>
            </p:extLst>
          </p:nvPr>
        </p:nvGraphicFramePr>
        <p:xfrm>
          <a:off x="4501409" y="2492896"/>
          <a:ext cx="4463079" cy="853939"/>
        </p:xfrm>
        <a:graphic>
          <a:graphicData uri="http://schemas.openxmlformats.org/presentationml/2006/ole">
            <p:oleObj spid="_x0000_s11419" name="Equation" r:id="rId4" imgW="1765300" imgH="33020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6989941"/>
              </p:ext>
            </p:extLst>
          </p:nvPr>
        </p:nvGraphicFramePr>
        <p:xfrm>
          <a:off x="4093212" y="3429000"/>
          <a:ext cx="4943284" cy="853939"/>
        </p:xfrm>
        <a:graphic>
          <a:graphicData uri="http://schemas.openxmlformats.org/presentationml/2006/ole">
            <p:oleObj spid="_x0000_s11420" name="Equation" r:id="rId5" imgW="1955800" imgH="33020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33066553"/>
              </p:ext>
            </p:extLst>
          </p:nvPr>
        </p:nvGraphicFramePr>
        <p:xfrm>
          <a:off x="4100892" y="4487341"/>
          <a:ext cx="2631348" cy="525835"/>
        </p:xfrm>
        <a:graphic>
          <a:graphicData uri="http://schemas.openxmlformats.org/presentationml/2006/ole">
            <p:oleObj spid="_x0000_s11421" name="Equation" r:id="rId6" imgW="1040948" imgH="203112" progId="Equation.DSMT4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872243" y="479715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(2.42)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3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2.2.4</a:t>
            </a:r>
            <a:r>
              <a:rPr lang="zh-TW" altLang="en-US" dirty="0"/>
              <a:t> 二元分配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42963" algn="just"/>
            <a:r>
              <a:rPr lang="zh-TW" altLang="en-US" dirty="0" smtClean="0"/>
              <a:t>表示變數</a:t>
            </a:r>
            <a:r>
              <a:rPr lang="en-US" altLang="zh-TW" dirty="0" smtClean="0"/>
              <a:t>x</a:t>
            </a:r>
            <a:r>
              <a:rPr lang="zh-TW" altLang="en-US" dirty="0" smtClean="0"/>
              <a:t>與</a:t>
            </a:r>
            <a:r>
              <a:rPr lang="en-US" altLang="zh-TW" dirty="0" smtClean="0"/>
              <a:t>y</a:t>
            </a:r>
            <a:r>
              <a:rPr lang="zh-TW" altLang="en-US" dirty="0" smtClean="0"/>
              <a:t>的關聯程度之指標有共變異數</a:t>
            </a:r>
            <a:r>
              <a:rPr lang="en-US" altLang="zh-TW" dirty="0" smtClean="0"/>
              <a:t>(covariance)</a:t>
            </a:r>
            <a:r>
              <a:rPr lang="zh-TW" altLang="en-US" dirty="0" smtClean="0"/>
              <a:t>。又根據它可定義母相關係數，則此定義性質如下列式子表示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8181722"/>
              </p:ext>
            </p:extLst>
          </p:nvPr>
        </p:nvGraphicFramePr>
        <p:xfrm>
          <a:off x="2627784" y="4764650"/>
          <a:ext cx="6366520" cy="403688"/>
        </p:xfrm>
        <a:graphic>
          <a:graphicData uri="http://schemas.openxmlformats.org/presentationml/2006/ole">
            <p:oleObj spid="_x0000_s15429" name="Equation" r:id="rId3" imgW="3022560" imgH="215640" progId="Equation.DSMT4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872243" y="547222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(2.43)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5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2.2.4</a:t>
            </a:r>
            <a:r>
              <a:rPr lang="zh-TW" altLang="en-US" dirty="0"/>
              <a:t> 二元分配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6063204"/>
              </p:ext>
            </p:extLst>
          </p:nvPr>
        </p:nvGraphicFramePr>
        <p:xfrm>
          <a:off x="3148013" y="1988840"/>
          <a:ext cx="5324475" cy="901700"/>
        </p:xfrm>
        <a:graphic>
          <a:graphicData uri="http://schemas.openxmlformats.org/presentationml/2006/ole">
            <p:oleObj spid="_x0000_s32798" name="Equation" r:id="rId3" imgW="2336760" imgH="44424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1882447"/>
              </p:ext>
            </p:extLst>
          </p:nvPr>
        </p:nvGraphicFramePr>
        <p:xfrm>
          <a:off x="2535238" y="4292600"/>
          <a:ext cx="6540500" cy="431800"/>
        </p:xfrm>
        <a:graphic>
          <a:graphicData uri="http://schemas.openxmlformats.org/presentationml/2006/ole">
            <p:oleObj spid="_x0000_s32799" name="Equation" r:id="rId4" imgW="2641320" imgH="21564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72243" y="489616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(2.45)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72243" y="2945209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(2.44)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5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2.2.4</a:t>
            </a:r>
            <a:r>
              <a:rPr lang="zh-TW" altLang="en-US" dirty="0"/>
              <a:t> 二元分配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indent="817563" algn="just"/>
                <a:r>
                  <a:rPr lang="zh-TW" altLang="en-US" dirty="0"/>
                  <a:t>聯合機率密度函數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𝑓</m:t>
                    </m:r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a:rPr lang="en-US" altLang="zh-TW" dirty="0" err="1">
                        <a:latin typeface="Cambria Math"/>
                      </a:rPr>
                      <m:t>𝑥</m:t>
                    </m:r>
                    <m:r>
                      <a:rPr lang="en-US" altLang="zh-TW" dirty="0" err="1">
                        <a:latin typeface="Cambria Math"/>
                      </a:rPr>
                      <m:t>,</m:t>
                    </m:r>
                    <m:r>
                      <a:rPr lang="en-US" altLang="zh-TW" dirty="0" err="1">
                        <a:latin typeface="Cambria Math"/>
                      </a:rPr>
                      <m:t>𝑦</m:t>
                    </m:r>
                    <m:r>
                      <a:rPr lang="en-US" altLang="zh-TW" dirty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與邊際密度函數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𝑓</m:t>
                    </m:r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a:rPr lang="en-US" altLang="zh-TW" dirty="0">
                        <a:latin typeface="Cambria Math"/>
                      </a:rPr>
                      <m:t>𝑥</m:t>
                    </m:r>
                    <m:r>
                      <a:rPr lang="en-US" altLang="zh-TW" dirty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𝑓</m:t>
                    </m:r>
                    <m:r>
                      <a:rPr lang="en-US" altLang="zh-TW" dirty="0">
                        <a:latin typeface="Cambria Math"/>
                      </a:rPr>
                      <m:t>(</m:t>
                    </m:r>
                    <m:r>
                      <a:rPr lang="en-US" altLang="zh-TW" dirty="0">
                        <a:latin typeface="Cambria Math"/>
                      </a:rPr>
                      <m:t>𝑦</m:t>
                    </m:r>
                    <m:r>
                      <a:rPr lang="en-US" altLang="zh-TW" dirty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之間成立如下列式子關係時，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𝑋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𝑌</m:t>
                    </m:r>
                  </m:oMath>
                </a14:m>
                <a:r>
                  <a:rPr lang="zh-TW" altLang="en-US" dirty="0"/>
                  <a:t>稱為相互獨立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5537035"/>
              </p:ext>
            </p:extLst>
          </p:nvPr>
        </p:nvGraphicFramePr>
        <p:xfrm>
          <a:off x="3995936" y="3933056"/>
          <a:ext cx="3672408" cy="605934"/>
        </p:xfrm>
        <a:graphic>
          <a:graphicData uri="http://schemas.openxmlformats.org/presentationml/2006/ole">
            <p:oleObj spid="_x0000_s16426" name="Equation" r:id="rId4" imgW="1231366" imgH="203112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872243" y="472514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(2.47)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9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2.2.5 </a:t>
            </a:r>
            <a:r>
              <a:rPr lang="zh-TW" altLang="en-US" dirty="0"/>
              <a:t>二元常態分配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17563" algn="just"/>
            <a:endParaRPr lang="en-US" altLang="zh-TW" dirty="0" smtClean="0"/>
          </a:p>
          <a:p>
            <a:pPr indent="817563" algn="just"/>
            <a:r>
              <a:rPr lang="zh-TW" altLang="en-US" dirty="0" smtClean="0"/>
              <a:t>二元</a:t>
            </a:r>
            <a:r>
              <a:rPr lang="zh-TW" altLang="en-US" dirty="0"/>
              <a:t>常態分配的聯合機率密度函數可如</a:t>
            </a:r>
            <a:r>
              <a:rPr lang="en-US" altLang="zh-TW" dirty="0"/>
              <a:t>(2.52)</a:t>
            </a:r>
            <a:r>
              <a:rPr lang="zh-TW" altLang="en-US" dirty="0"/>
              <a:t>式定義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0881745"/>
              </p:ext>
            </p:extLst>
          </p:nvPr>
        </p:nvGraphicFramePr>
        <p:xfrm>
          <a:off x="3028950" y="3716338"/>
          <a:ext cx="5562600" cy="1225550"/>
        </p:xfrm>
        <a:graphic>
          <a:graphicData uri="http://schemas.openxmlformats.org/presentationml/2006/ole">
            <p:oleObj spid="_x0000_s17448" name="Equation" r:id="rId3" imgW="2361960" imgH="52056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872243" y="5182691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(2.52)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3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800" dirty="0"/>
              <a:t>2.2.6 </a:t>
            </a:r>
            <a:r>
              <a:rPr lang="zh-TW" altLang="en-US" sz="3800" dirty="0"/>
              <a:t>有關統計量的機率</a:t>
            </a:r>
            <a:r>
              <a:rPr lang="zh-TW" altLang="en-US" sz="3800" dirty="0" smtClean="0"/>
              <a:t>分配</a:t>
            </a:r>
            <a:endParaRPr lang="zh-TW" altLang="en-US" sz="3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17563" algn="just"/>
                <a:r>
                  <a:rPr lang="zh-TW" altLang="en-US" dirty="0"/>
                  <a:t>從母體分配為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𝑁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r>
                      <a:rPr lang="en-US" altLang="zh-TW">
                        <a:latin typeface="Cambria Math"/>
                      </a:rPr>
                      <m:t>𝜇</m:t>
                    </m:r>
                    <m:r>
                      <a:rPr lang="en-US" altLang="zh-TW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的母體中隨機抽取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個數據時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482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26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513965"/>
              </p:ext>
            </p:extLst>
          </p:nvPr>
        </p:nvGraphicFramePr>
        <p:xfrm>
          <a:off x="2483768" y="3284984"/>
          <a:ext cx="5869657" cy="772215"/>
        </p:xfrm>
        <a:graphic>
          <a:graphicData uri="http://schemas.openxmlformats.org/presentationml/2006/ole">
            <p:oleObj spid="_x0000_s18516" name="Equation" r:id="rId4" imgW="2247900" imgH="4191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0742117"/>
              </p:ext>
            </p:extLst>
          </p:nvPr>
        </p:nvGraphicFramePr>
        <p:xfrm>
          <a:off x="2465388" y="4821783"/>
          <a:ext cx="6678612" cy="714872"/>
        </p:xfrm>
        <a:graphic>
          <a:graphicData uri="http://schemas.openxmlformats.org/presentationml/2006/ole">
            <p:oleObj spid="_x0000_s18517" name="Equation" r:id="rId5" imgW="3822480" imgH="43164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72243" y="540021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(2.58)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72242" y="400506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(2.57)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6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20583" y="5085184"/>
                <a:ext cx="6071897" cy="864096"/>
              </a:xfrm>
            </p:spPr>
            <p:txBody>
              <a:bodyPr>
                <a:normAutofit/>
              </a:bodyPr>
              <a:lstStyle/>
              <a:p>
                <a:pPr marL="528638" indent="-528638">
                  <a:spcBef>
                    <a:spcPts val="600"/>
                  </a:spcBef>
                </a:pPr>
                <a:r>
                  <a:rPr lang="zh-TW" altLang="en-US" sz="2000" dirty="0">
                    <a:solidFill>
                      <a:srgbClr val="7030A0"/>
                    </a:solidFill>
                  </a:rPr>
                  <a:t>註：服從自由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dirty="0">
                        <a:solidFill>
                          <a:srgbClr val="7030A0"/>
                        </a:solidFill>
                      </a:rPr>
                      <m:t>=</m:t>
                    </m:r>
                    <m:d>
                      <m:dPr>
                        <m:ctrlP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  <m:t>−1,</m:t>
                        </m:r>
                        <m:sSub>
                          <m:sSubPr>
                            <m:ctrlP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  <m:t>−1</m:t>
                        </m:r>
                      </m:e>
                    </m:d>
                  </m:oMath>
                </a14:m>
                <a:r>
                  <a:rPr lang="zh-TW" altLang="en-US" sz="2000" dirty="0">
                    <a:solidFill>
                      <a:srgbClr val="7030A0"/>
                    </a:solidFill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srgbClr val="7030A0"/>
                        </a:solidFill>
                      </a:rPr>
                      <m:t>𝐹</m:t>
                    </m:r>
                  </m:oMath>
                </a14:m>
                <a:r>
                  <a:rPr lang="zh-TW" altLang="en-US" sz="2000" dirty="0">
                    <a:solidFill>
                      <a:srgbClr val="7030A0"/>
                    </a:solidFill>
                  </a:rPr>
                  <a:t>分配表示成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srgbClr val="7030A0"/>
                        </a:solidFill>
                      </a:rPr>
                      <m:t>𝐹</m:t>
                    </m:r>
                    <m:d>
                      <m:dPr>
                        <m:ctrlP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dirty="0">
                            <a:solidFill>
                              <a:srgbClr val="7030A0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∅</m:t>
                            </m:r>
                          </m:e>
                          <m:sub>
                            <m:r>
                              <a:rPr lang="en-US" altLang="zh-TW" sz="2000" dirty="0">
                                <a:solidFill>
                                  <a:srgbClr val="7030A0"/>
                                </a:solidFill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 smtClean="0">
                    <a:solidFill>
                      <a:srgbClr val="7030A0"/>
                    </a:solidFill>
                  </a:rPr>
                  <a:t>。</a:t>
                </a:r>
                <a:endParaRPr lang="zh-TW" alt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0583" y="5085184"/>
                <a:ext cx="6071897" cy="864096"/>
              </a:xfrm>
              <a:blipFill rotWithShape="1">
                <a:blip r:embed="rId3"/>
                <a:stretch>
                  <a:fillRect l="-1104" t="-3521" r="-6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750256" y="346438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(2.63)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50256" y="243950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(2.61)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4968924"/>
              </p:ext>
            </p:extLst>
          </p:nvPr>
        </p:nvGraphicFramePr>
        <p:xfrm>
          <a:off x="2744788" y="1639888"/>
          <a:ext cx="6183312" cy="1074737"/>
        </p:xfrm>
        <a:graphic>
          <a:graphicData uri="http://schemas.openxmlformats.org/presentationml/2006/ole">
            <p:oleObj spid="_x0000_s19536" name="Equation" r:id="rId4" imgW="3492360" imgH="63468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0905770"/>
              </p:ext>
            </p:extLst>
          </p:nvPr>
        </p:nvGraphicFramePr>
        <p:xfrm>
          <a:off x="4572000" y="2924944"/>
          <a:ext cx="2357994" cy="1639094"/>
        </p:xfrm>
        <a:graphic>
          <a:graphicData uri="http://schemas.openxmlformats.org/presentationml/2006/ole">
            <p:oleObj spid="_x0000_s19537" name="Equation" r:id="rId5" imgW="927100" imgH="838200" progId="Equation.DSMT4">
              <p:embed/>
            </p:oleObj>
          </a:graphicData>
        </a:graphic>
      </p:graphicFrame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800" dirty="0"/>
              <a:t>2.2.6 </a:t>
            </a:r>
            <a:r>
              <a:rPr lang="zh-TW" altLang="en-US" sz="3800" dirty="0"/>
              <a:t>有關統計量的機率</a:t>
            </a:r>
            <a:r>
              <a:rPr lang="zh-TW" altLang="en-US" sz="3800" dirty="0" smtClean="0"/>
              <a:t>分配</a:t>
            </a:r>
            <a:endParaRPr lang="zh-TW" altLang="en-US" sz="3800" dirty="0"/>
          </a:p>
        </p:txBody>
      </p:sp>
    </p:spTree>
    <p:extLst>
      <p:ext uri="{BB962C8B-B14F-4D97-AF65-F5344CB8AC3E}">
        <p14:creationId xmlns:p14="http://schemas.microsoft.com/office/powerpoint/2010/main" xmlns="" val="739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2.3.1 </a:t>
            </a:r>
            <a:r>
              <a:rPr lang="zh-TW" altLang="en-US" sz="3600" dirty="0"/>
              <a:t>一個母平均的檢定與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17563" algn="just">
                  <a:spcBef>
                    <a:spcPts val="0"/>
                  </a:spcBef>
                </a:pPr>
                <a:r>
                  <a:rPr lang="zh-TW" altLang="en-US" dirty="0"/>
                  <a:t>假設一個母體，它的母體分配當做常態分配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𝑁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。</a:t>
                </a:r>
                <a:endParaRPr lang="en-US" altLang="zh-TW" dirty="0"/>
              </a:p>
              <a:p>
                <a:pPr indent="817563" algn="just">
                  <a:spcBef>
                    <a:spcPts val="0"/>
                  </a:spcBef>
                </a:pPr>
                <a:endParaRPr lang="en-US" altLang="zh-TW" dirty="0"/>
              </a:p>
              <a:p>
                <a:pPr indent="817563" algn="just">
                  <a:spcBef>
                    <a:spcPts val="0"/>
                  </a:spcBef>
                </a:pPr>
                <a:r>
                  <a:rPr lang="zh-TW" altLang="en-US" dirty="0" smtClean="0"/>
                  <a:t>根據</a:t>
                </a:r>
                <a:r>
                  <a:rPr lang="zh-TW" altLang="en-US" dirty="0"/>
                  <a:t>個數據判定母體平均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zh-TW" altLang="en-US" dirty="0"/>
                  <a:t>是否與所指定之值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不同之方法，稱為一個母平均的檢定</a:t>
                </a:r>
                <a:r>
                  <a:rPr lang="en-US" altLang="zh-TW" dirty="0"/>
                  <a:t>(test)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7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>
                    <a:solidFill>
                      <a:schemeClr val="tx2"/>
                    </a:solidFill>
                  </a:rPr>
                  <a:t>1.</a:t>
                </a:r>
                <a:r>
                  <a:rPr lang="zh-TW" altLang="en-US" dirty="0">
                    <a:solidFill>
                      <a:schemeClr val="tx2"/>
                    </a:solidFill>
                  </a:rPr>
                  <a:t>建立假設如下：</a:t>
                </a:r>
                <a:r>
                  <a:rPr lang="en-US" altLang="zh-TW" dirty="0">
                    <a:solidFill>
                      <a:schemeClr val="tx2"/>
                    </a:solidFill>
                  </a:rPr>
                  <a:t/>
                </a:r>
                <a:r>
                  <a:rPr lang="zh-TW" altLang="en-US" dirty="0">
                    <a:solidFill>
                      <a:schemeClr val="tx2"/>
                    </a:solidFill>
                  </a:rPr>
                  <a:t/>
                </a:r>
                <a:endParaRPr lang="en-US" altLang="zh-TW" dirty="0">
                  <a:solidFill>
                    <a:schemeClr val="tx2"/>
                  </a:solidFill>
                </a:endParaRPr>
              </a:p>
              <a:p>
                <a:r>
                  <a:rPr lang="zh-TW" altLang="en-US" sz="3000" dirty="0" smtClean="0"/>
                  <a:t>虛無</a:t>
                </a:r>
                <a:r>
                  <a:rPr lang="zh-TW" altLang="en-US" sz="3000" dirty="0"/>
                  <a:t>假設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zh-TW" altLang="en-US" sz="3000" i="1">
                        <a:latin typeface="Cambria Math"/>
                      </a:rPr>
                      <m:t>：</m:t>
                    </m:r>
                    <m:r>
                      <a:rPr lang="zh-TW" altLang="en-US" sz="3000" i="1">
                        <a:latin typeface="Cambria Math"/>
                      </a:rPr>
                      <m:t>𝜇</m:t>
                    </m:r>
                    <m:r>
                      <a:rPr lang="en-US" altLang="zh-TW" sz="30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3000" dirty="0" smtClean="0">
                  <a:ea typeface="Cambria Math"/>
                </a:endParaRPr>
              </a:p>
              <a:p>
                <a:r>
                  <a:rPr lang="zh-TW" altLang="en-US" sz="3000" dirty="0"/>
                  <a:t>對立假設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sz="3000" i="1">
                        <a:latin typeface="Cambria Math"/>
                      </a:rPr>
                      <m:t>：</m:t>
                    </m:r>
                    <m:r>
                      <a:rPr lang="zh-TW" altLang="en-US" sz="3000" i="1">
                        <a:latin typeface="Cambria Math"/>
                      </a:rPr>
                      <m:t>𝜇</m:t>
                    </m:r>
                    <m:r>
                      <a:rPr lang="en-US" altLang="zh-TW" sz="30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3000" dirty="0"/>
              </a:p>
              <a:p>
                <a:endParaRPr lang="en-US" altLang="zh-TW" dirty="0" smtClean="0"/>
              </a:p>
              <a:p>
                <a:r>
                  <a:rPr lang="en-US" altLang="zh-TW" dirty="0">
                    <a:solidFill>
                      <a:schemeClr val="tx2"/>
                    </a:solidFill>
                  </a:rPr>
                  <a:t>2.</a:t>
                </a:r>
                <a:r>
                  <a:rPr lang="zh-TW" altLang="en-US" dirty="0">
                    <a:solidFill>
                      <a:schemeClr val="tx2"/>
                    </a:solidFill>
                  </a:rPr>
                  <a:t>計算檢定統計量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29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3361539"/>
              </p:ext>
            </p:extLst>
          </p:nvPr>
        </p:nvGraphicFramePr>
        <p:xfrm>
          <a:off x="4686300" y="4738688"/>
          <a:ext cx="1571625" cy="1382712"/>
        </p:xfrm>
        <a:graphic>
          <a:graphicData uri="http://schemas.openxmlformats.org/presentationml/2006/ole">
            <p:oleObj spid="_x0000_s20520" name="Equation" r:id="rId4" imgW="698400" imgH="63468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750256" y="566124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(2.66)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750256" y="294356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(2.65)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600" dirty="0"/>
              <a:t>2.3.1 </a:t>
            </a:r>
            <a:r>
              <a:rPr lang="zh-TW" altLang="en-US" sz="3600" dirty="0"/>
              <a:t>一個母平均的檢定與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003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2.1.1 </a:t>
            </a:r>
            <a:r>
              <a:rPr lang="zh-TW" altLang="en-US" dirty="0"/>
              <a:t>一個量變數時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3288170"/>
              </p:ext>
            </p:extLst>
          </p:nvPr>
        </p:nvGraphicFramePr>
        <p:xfrm>
          <a:off x="2699792" y="1556792"/>
          <a:ext cx="2425262" cy="787368"/>
        </p:xfrm>
        <a:graphic>
          <a:graphicData uri="http://schemas.openxmlformats.org/presentationml/2006/ole">
            <p:oleObj spid="_x0000_s2250" name="Equation" r:id="rId3" imgW="1016000" imgH="4318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4743986"/>
              </p:ext>
            </p:extLst>
          </p:nvPr>
        </p:nvGraphicFramePr>
        <p:xfrm>
          <a:off x="2744639" y="2204864"/>
          <a:ext cx="4524207" cy="945262"/>
        </p:xfrm>
        <a:graphic>
          <a:graphicData uri="http://schemas.openxmlformats.org/presentationml/2006/ole">
            <p:oleObj spid="_x0000_s2251" name="Equation" r:id="rId4" imgW="2552700" imgH="63500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965522"/>
              </p:ext>
            </p:extLst>
          </p:nvPr>
        </p:nvGraphicFramePr>
        <p:xfrm>
          <a:off x="2750567" y="3279177"/>
          <a:ext cx="2319999" cy="797895"/>
        </p:xfrm>
        <a:graphic>
          <a:graphicData uri="http://schemas.openxmlformats.org/presentationml/2006/ole">
            <p:oleObj spid="_x0000_s2252" name="Equation" r:id="rId5" imgW="1143000" imgH="39370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0496456"/>
              </p:ext>
            </p:extLst>
          </p:nvPr>
        </p:nvGraphicFramePr>
        <p:xfrm>
          <a:off x="2771800" y="4365104"/>
          <a:ext cx="2292630" cy="572631"/>
        </p:xfrm>
        <a:graphic>
          <a:graphicData uri="http://schemas.openxmlformats.org/presentationml/2006/ole">
            <p:oleObj spid="_x0000_s2253" name="Equation" r:id="rId6" imgW="1066337" imgH="266584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4266649"/>
              </p:ext>
            </p:extLst>
          </p:nvPr>
        </p:nvGraphicFramePr>
        <p:xfrm>
          <a:off x="2437209" y="5301988"/>
          <a:ext cx="5591175" cy="476250"/>
        </p:xfrm>
        <a:graphic>
          <a:graphicData uri="http://schemas.openxmlformats.org/presentationml/2006/ole">
            <p:oleObj spid="_x0000_s2254" name="Equation" r:id="rId7" imgW="2933640" imgH="228600" progId="Equation.DSMT4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036155" y="1619508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(2.1)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28267" y="2483604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028267" y="3456002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36155" y="4365105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(2.4) 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100392" y="5301208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0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2.3.2 </a:t>
            </a:r>
            <a:r>
              <a:rPr lang="zh-TW" altLang="en-US" sz="3200" dirty="0"/>
              <a:t>一個母變異數的檢定與</a:t>
            </a:r>
            <a:r>
              <a:rPr lang="zh-TW" altLang="en-US" sz="3200" dirty="0" smtClean="0"/>
              <a:t>估計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17563" algn="just"/>
                <a:r>
                  <a:rPr lang="zh-TW" altLang="en-US" dirty="0"/>
                  <a:t>根據由常態分配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𝑁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zh-TW" altLang="en-US" dirty="0"/>
                  <a:t>所抽出的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個數據，判訂母變異數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是否與所指定的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不同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238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en-US" altLang="zh-TW" dirty="0" smtClean="0">
                    <a:solidFill>
                      <a:schemeClr val="tx2"/>
                    </a:solidFill>
                  </a:rPr>
                  <a:t>1</a:t>
                </a:r>
                <a:r>
                  <a:rPr lang="en-US" altLang="zh-TW" dirty="0">
                    <a:solidFill>
                      <a:schemeClr val="tx2"/>
                    </a:solidFill>
                  </a:rPr>
                  <a:t>.</a:t>
                </a:r>
                <a:r>
                  <a:rPr lang="zh-TW" altLang="en-US" dirty="0">
                    <a:solidFill>
                      <a:schemeClr val="tx2"/>
                    </a:solidFill>
                  </a:rPr>
                  <a:t>建立假設</a:t>
                </a:r>
                <a:r>
                  <a:rPr lang="en-US" altLang="zh-TW" dirty="0">
                    <a:solidFill>
                      <a:schemeClr val="tx2"/>
                    </a:solidFill>
                  </a:rPr>
                  <a:t>(2.68)</a:t>
                </a:r>
                <a:r>
                  <a:rPr lang="zh-TW" altLang="en-US" dirty="0">
                    <a:solidFill>
                      <a:schemeClr val="tx2"/>
                    </a:solidFill>
                  </a:rPr>
                  <a:t>式：</a:t>
                </a:r>
                <a:endParaRPr lang="en-US" altLang="zh-TW" dirty="0">
                  <a:solidFill>
                    <a:schemeClr val="tx2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zh-TW" dirty="0"/>
                  <a:t/>
                </a:r>
                <a:r>
                  <a:rPr lang="zh-TW" altLang="en-US" dirty="0"/>
                  <a:t/>
                </a:r>
                <a:endParaRPr lang="en-US" altLang="zh-TW" dirty="0"/>
              </a:p>
              <a:p>
                <a:pPr marL="360363" indent="817563">
                  <a:spcBef>
                    <a:spcPts val="0"/>
                  </a:spcBef>
                </a:pPr>
                <a:r>
                  <a:rPr lang="zh-TW" altLang="en-US" sz="3000" dirty="0" smtClean="0"/>
                  <a:t>虛無</a:t>
                </a:r>
                <a:r>
                  <a:rPr lang="zh-TW" altLang="en-US" sz="3000" dirty="0"/>
                  <a:t>假設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zh-TW" altLang="en-US" sz="3000" i="1">
                        <a:latin typeface="Cambria Math"/>
                      </a:rPr>
                      <m:t>：</m:t>
                    </m:r>
                    <m:sSup>
                      <m:sSup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30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3000" dirty="0" smtClean="0"/>
              </a:p>
              <a:p>
                <a:pPr marL="360363" indent="817563">
                  <a:spcBef>
                    <a:spcPts val="0"/>
                  </a:spcBef>
                </a:pPr>
                <a:r>
                  <a:rPr lang="zh-TW" altLang="en-US" sz="3000" dirty="0" smtClean="0"/>
                  <a:t>對立</a:t>
                </a:r>
                <a:r>
                  <a:rPr lang="zh-TW" altLang="en-US" sz="3000" dirty="0"/>
                  <a:t>假設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3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sz="3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zh-TW" altLang="en-US" sz="3000" i="1">
                        <a:latin typeface="Cambria Math"/>
                      </a:rPr>
                      <m:t>：</m:t>
                    </m:r>
                    <m:sSup>
                      <m:sSup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3000" i="1" dirty="0">
                        <a:latin typeface="Cambria Math"/>
                        <a:ea typeface="Cambria Math"/>
                      </a:rPr>
                      <m:t>≠</m:t>
                    </m:r>
                    <m:sSup>
                      <m:sSupPr>
                        <m:ctrlPr>
                          <a:rPr lang="en-US" altLang="zh-TW" sz="3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3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TW" sz="3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sz="3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764338" y="479715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(2.68)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/>
              <a:t>2.3.2 </a:t>
            </a:r>
            <a:r>
              <a:rPr lang="zh-TW" altLang="en-US" sz="3200" dirty="0"/>
              <a:t>一個母變異數的檢定與</a:t>
            </a:r>
            <a:r>
              <a:rPr lang="zh-TW" altLang="en-US" sz="3200" dirty="0" smtClean="0"/>
              <a:t>估計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032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600200"/>
                <a:ext cx="6264696" cy="4781128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altLang="zh-TW" dirty="0" smtClean="0">
                    <a:solidFill>
                      <a:schemeClr val="tx2"/>
                    </a:solidFill>
                  </a:rPr>
                  <a:t>2.</a:t>
                </a:r>
                <a:r>
                  <a:rPr lang="zh-TW" altLang="en-US" dirty="0">
                    <a:solidFill>
                      <a:schemeClr val="tx2"/>
                    </a:solidFill>
                  </a:rPr>
                  <a:t>計算檢定統計量 </a:t>
                </a:r>
                <a:endParaRPr lang="en-US" altLang="zh-TW" dirty="0" smtClean="0">
                  <a:solidFill>
                    <a:schemeClr val="tx2"/>
                  </a:solidFill>
                </a:endParaRPr>
              </a:p>
              <a:p>
                <a:pPr marL="265113" indent="817563" algn="just">
                  <a:spcBef>
                    <a:spcPts val="0"/>
                  </a:spcBef>
                </a:pPr>
                <a:endParaRPr lang="en-US" altLang="zh-TW" dirty="0" smtClean="0"/>
              </a:p>
              <a:p>
                <a:pPr marL="265113" indent="817563" algn="just">
                  <a:spcBef>
                    <a:spcPts val="0"/>
                  </a:spcBef>
                </a:pPr>
                <a:endParaRPr lang="en-US" altLang="zh-TW" dirty="0" smtClean="0"/>
              </a:p>
              <a:p>
                <a:pPr marL="265113" indent="817563" algn="just">
                  <a:spcBef>
                    <a:spcPts val="0"/>
                  </a:spcBef>
                </a:pPr>
                <a:endParaRPr lang="en-US" altLang="zh-TW" dirty="0"/>
              </a:p>
              <a:p>
                <a:pPr marL="265113" indent="817563" algn="just">
                  <a:spcBef>
                    <a:spcPts val="0"/>
                  </a:spcBef>
                </a:pPr>
                <a:endParaRPr lang="en-US" altLang="zh-TW" dirty="0" smtClean="0"/>
              </a:p>
              <a:p>
                <a:pPr marL="265113" indent="817563" algn="just">
                  <a:spcBef>
                    <a:spcPts val="0"/>
                  </a:spcBef>
                </a:pPr>
                <a:r>
                  <a:rPr lang="zh-TW" altLang="en-US" dirty="0" smtClean="0"/>
                  <a:t>如果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latin typeface="Cambria Math"/>
                          </a:rPr>
                          <m:t>−1,0.975</m:t>
                        </m:r>
                      </m:e>
                    </m:d>
                  </m:oMath>
                </a14:m>
                <a:r>
                  <a:rPr lang="zh-TW" altLang="en-US" dirty="0"/>
                  <a:t>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  <m:r>
                          <a:rPr lang="en-US" altLang="zh-TW" i="1">
                            <a:latin typeface="Cambria Math"/>
                          </a:rPr>
                          <m:t>−1,0.025</m:t>
                        </m:r>
                      </m:e>
                    </m:d>
                  </m:oMath>
                </a14:m>
                <a:r>
                  <a:rPr lang="zh-TW" altLang="en-US" dirty="0"/>
                  <a:t>時，在顯著水準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5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zh-TW" altLang="en-US" dirty="0"/>
                  <a:t>判定顯著，捨棄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，</a:t>
                </a:r>
                <a:r>
                  <a:rPr lang="zh-TW" altLang="en-US" dirty="0"/>
                  <a:t>判斷「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是不同」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600200"/>
                <a:ext cx="6264696" cy="4781128"/>
              </a:xfrm>
              <a:blipFill rotWithShape="1">
                <a:blip r:embed="rId3"/>
                <a:stretch>
                  <a:fillRect l="-2529" t="-1658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4F81BD">
                    <a:lumMod val="50000"/>
                  </a:srgbClr>
                </a:solidFill>
              </a:rPr>
              <a:t>多變量分析 導論與應用</a:t>
            </a:r>
            <a:endParaRPr lang="zh-TW" altLang="en-US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>
                <a:solidFill>
                  <a:srgbClr val="4F81BD">
                    <a:lumMod val="20000"/>
                    <a:lumOff val="80000"/>
                  </a:srgbClr>
                </a:solidFill>
              </a:rPr>
              <a:pPr/>
              <a:t>32</a:t>
            </a:fld>
            <a:endParaRPr lang="zh-TW" altLang="en-US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/>
              <a:t>2.3.2 </a:t>
            </a:r>
            <a:r>
              <a:rPr lang="zh-TW" altLang="en-US" sz="3200" dirty="0"/>
              <a:t>一個母變異數的檢定與</a:t>
            </a:r>
            <a:r>
              <a:rPr lang="zh-TW" altLang="en-US" sz="3200" dirty="0" smtClean="0"/>
              <a:t>估計</a:t>
            </a:r>
            <a:endParaRPr lang="zh-TW" altLang="en-US" sz="32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6625778"/>
              </p:ext>
            </p:extLst>
          </p:nvPr>
        </p:nvGraphicFramePr>
        <p:xfrm>
          <a:off x="3768725" y="2276475"/>
          <a:ext cx="2190750" cy="1439863"/>
        </p:xfrm>
        <a:graphic>
          <a:graphicData uri="http://schemas.openxmlformats.org/presentationml/2006/ole">
            <p:oleObj spid="_x0000_s33805" name="Equation" r:id="rId4" imgW="634680" imgH="431640" progId="Equation.DSMT4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752908" y="3095193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(2.69)</a:t>
            </a:r>
            <a:endParaRPr lang="zh-TW" altLang="en-US" sz="25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9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2.3.3 </a:t>
            </a:r>
            <a:r>
              <a:rPr lang="zh-TW" altLang="en-US" sz="3600" dirty="0"/>
              <a:t>二個母平均的檢定與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1600200"/>
                <a:ext cx="6264696" cy="4525963"/>
              </a:xfrm>
            </p:spPr>
            <p:txBody>
              <a:bodyPr anchor="ctr">
                <a:noAutofit/>
              </a:bodyPr>
              <a:lstStyle/>
              <a:p>
                <a:pPr indent="800100" algn="just"/>
                <a:r>
                  <a:rPr lang="zh-TW" altLang="en-US" sz="3000" dirty="0"/>
                  <a:t>依據常態分配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3000"/>
                        </m:ctrlPr>
                      </m:dPr>
                      <m:e>
                        <m:sSub>
                          <m:sSubPr>
                            <m:ctrlPr>
                              <a:rPr lang="en-US" altLang="zh-TW" sz="3000"/>
                            </m:ctrlPr>
                          </m:sSubPr>
                          <m:e>
                            <m:r>
                              <a:rPr lang="en-US" altLang="zh-TW" sz="3000" dirty="0"/>
                              <m:t>𝜇</m:t>
                            </m:r>
                          </m:e>
                          <m:sub>
                            <m:r>
                              <a:rPr lang="en-US" altLang="zh-TW" sz="3000"/>
                              <m:t>1</m:t>
                            </m:r>
                          </m:sub>
                        </m:sSub>
                        <m:r>
                          <a:rPr lang="en-US" altLang="zh-TW" sz="3000"/>
                          <m:t>,</m:t>
                        </m:r>
                        <m:sSup>
                          <m:sSupPr>
                            <m:ctrlPr>
                              <a:rPr lang="en-US" altLang="zh-TW" sz="3000"/>
                            </m:ctrlPr>
                          </m:sSupPr>
                          <m:e>
                            <m:r>
                              <a:rPr lang="en-US" altLang="zh-TW" sz="3000"/>
                              <m:t>𝜎</m:t>
                            </m:r>
                          </m:e>
                          <m:sup>
                            <m:r>
                              <a:rPr lang="en-US" altLang="zh-TW" sz="3000"/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zh-TW" sz="3000"/>
                        </m:ctrlPr>
                      </m:dPr>
                      <m:e>
                        <m:r>
                          <a:rPr lang="zh-TW" altLang="en-US" sz="3000"/>
                          <m:t>第</m:t>
                        </m:r>
                        <m:r>
                          <a:rPr lang="en-US" altLang="zh-TW" sz="3000"/>
                          <m:t>1</m:t>
                        </m:r>
                        <m:r>
                          <a:rPr lang="zh-TW" altLang="en-US" sz="3000"/>
                          <m:t>母體</m:t>
                        </m:r>
                      </m:e>
                    </m:d>
                  </m:oMath>
                </a14:m>
                <a:r>
                  <a:rPr lang="en-US" altLang="zh-TW" sz="3000" dirty="0"/>
                  <a:t/>
                </a:r>
                <a:br>
                  <a:rPr lang="en-US" altLang="zh-TW" sz="3000" dirty="0"/>
                </a:br>
                <a:r>
                  <a:rPr lang="zh-TW" altLang="en-US" sz="3000" dirty="0"/>
                  <a:t>所抽出的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dirty="0"/>
                        </m:ctrlPr>
                      </m:sSubPr>
                      <m:e>
                        <m:r>
                          <a:rPr lang="en-US" altLang="zh-TW" sz="3000" dirty="0"/>
                          <m:t>𝑛</m:t>
                        </m:r>
                      </m:e>
                      <m:sub>
                        <m:r>
                          <a:rPr lang="en-US" altLang="zh-TW" sz="3000" dirty="0"/>
                          <m:t>1</m:t>
                        </m:r>
                      </m:sub>
                    </m:sSub>
                  </m:oMath>
                </a14:m>
                <a:r>
                  <a:rPr lang="zh-TW" altLang="en-US" sz="3000" dirty="0"/>
                  <a:t>個數據，與由常態分配</a:t>
                </a:r>
                <a14:m>
                  <m:oMath xmlns:m="http://schemas.openxmlformats.org/officeDocument/2006/math">
                    <m:r>
                      <a:rPr lang="en-US" altLang="zh-TW" sz="3000"/>
                      <m:t>𝑁</m:t>
                    </m:r>
                    <m:d>
                      <m:dPr>
                        <m:ctrlPr>
                          <a:rPr lang="en-US" altLang="zh-TW" sz="3000"/>
                        </m:ctrlPr>
                      </m:dPr>
                      <m:e>
                        <m:sSub>
                          <m:sSubPr>
                            <m:ctrlPr>
                              <a:rPr lang="en-US" altLang="zh-TW" sz="3000"/>
                            </m:ctrlPr>
                          </m:sSubPr>
                          <m:e>
                            <m:r>
                              <a:rPr lang="en-US" altLang="zh-TW" sz="3000" dirty="0"/>
                              <m:t>𝜇</m:t>
                            </m:r>
                          </m:e>
                          <m:sub>
                            <m:r>
                              <a:rPr lang="en-US" altLang="zh-TW" sz="3000" dirty="0"/>
                              <m:t>2</m:t>
                            </m:r>
                          </m:sub>
                        </m:sSub>
                        <m:r>
                          <a:rPr lang="en-US" altLang="zh-TW" sz="3000"/>
                          <m:t>,</m:t>
                        </m:r>
                        <m:sSup>
                          <m:sSupPr>
                            <m:ctrlPr>
                              <a:rPr lang="en-US" altLang="zh-TW" sz="3000"/>
                            </m:ctrlPr>
                          </m:sSupPr>
                          <m:e>
                            <m:r>
                              <a:rPr lang="en-US" altLang="zh-TW" sz="3000"/>
                              <m:t>𝜎</m:t>
                            </m:r>
                          </m:e>
                          <m:sup>
                            <m:r>
                              <a:rPr lang="en-US" altLang="zh-TW" sz="3000"/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zh-TW" sz="3000"/>
                        </m:ctrlPr>
                      </m:dPr>
                      <m:e>
                        <m:r>
                          <a:rPr lang="zh-TW" altLang="en-US" sz="3000"/>
                          <m:t>第</m:t>
                        </m:r>
                        <m:r>
                          <a:rPr lang="en-US" altLang="zh-TW" sz="3000"/>
                          <m:t>2</m:t>
                        </m:r>
                        <m:r>
                          <a:rPr lang="zh-TW" altLang="en-US" sz="3000"/>
                          <m:t>母體</m:t>
                        </m:r>
                      </m:e>
                    </m:d>
                    <m:r>
                      <m:rPr>
                        <m:nor/>
                      </m:rPr>
                      <a:rPr lang="en-US" altLang="zh-TW" sz="3000"/>
                      <m:t> </m:t>
                    </m:r>
                    <m:r>
                      <m:rPr>
                        <m:nor/>
                      </m:rPr>
                      <a:rPr lang="zh-TW" altLang="en-US" sz="3000" dirty="0"/>
                      <m:t>所抽出的</m:t>
                    </m:r>
                    <m:r>
                      <m:rPr>
                        <m:nor/>
                      </m:rPr>
                      <a:rPr lang="en-US" altLang="zh-TW" sz="3000" dirty="0"/>
                      <m:t> </m:t>
                    </m:r>
                    <m:sSub>
                      <m:sSubPr>
                        <m:ctrlPr>
                          <a:rPr lang="en-US" altLang="zh-TW" sz="3000" dirty="0"/>
                        </m:ctrlPr>
                      </m:sSubPr>
                      <m:e>
                        <m:r>
                          <a:rPr lang="en-US" altLang="zh-TW" sz="3000" dirty="0"/>
                          <m:t>𝑛</m:t>
                        </m:r>
                      </m:e>
                      <m:sub>
                        <m:r>
                          <a:rPr lang="en-US" altLang="zh-TW" sz="3000" dirty="0"/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zh-TW" altLang="en-US" sz="3000" dirty="0"/>
                      <m:t>個數</m:t>
                    </m:r>
                  </m:oMath>
                </a14:m>
                <a:r>
                  <a:rPr lang="en-US" altLang="zh-TW" sz="3000" dirty="0"/>
                  <a:t/>
                </a:r>
                <a:br>
                  <a:rPr lang="en-US" altLang="zh-TW" sz="3000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sz="3000" dirty="0"/>
                      <m:t>據</m:t>
                    </m:r>
                  </m:oMath>
                </a14:m>
                <a:r>
                  <a:rPr lang="zh-TW" altLang="en-US" sz="3000" dirty="0"/>
                  <a:t>，檢定兩個母平均是否相異。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1600200"/>
                <a:ext cx="6264696" cy="4525963"/>
              </a:xfrm>
              <a:blipFill rotWithShape="1">
                <a:blip r:embed="rId2"/>
                <a:stretch>
                  <a:fillRect l="-2335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623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2.3.3 </a:t>
            </a:r>
            <a:r>
              <a:rPr lang="zh-TW" altLang="en-US" sz="3600" dirty="0"/>
              <a:t>二個母平均的檢定與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7650" y="2392288"/>
            <a:ext cx="6264696" cy="2332856"/>
          </a:xfrm>
        </p:spPr>
        <p:txBody>
          <a:bodyPr/>
          <a:lstStyle/>
          <a:p>
            <a:r>
              <a:rPr lang="zh-TW" altLang="en-US" dirty="0"/>
              <a:t>建立假設如下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5894481"/>
              </p:ext>
            </p:extLst>
          </p:nvPr>
        </p:nvGraphicFramePr>
        <p:xfrm>
          <a:off x="2610493" y="3284983"/>
          <a:ext cx="6551037" cy="595151"/>
        </p:xfrm>
        <a:graphic>
          <a:graphicData uri="http://schemas.openxmlformats.org/presentationml/2006/ole">
            <p:oleObj spid="_x0000_s22581" name="Equation" r:id="rId3" imgW="2654300" imgH="241300" progId="Equation.DSMT4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872241" y="3933055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(2.71)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3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2.3.3 </a:t>
            </a:r>
            <a:r>
              <a:rPr lang="zh-TW" altLang="en-US" sz="3600" dirty="0"/>
              <a:t>二個母平均的檢定與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7650" y="1600200"/>
            <a:ext cx="6264696" cy="4525963"/>
          </a:xfrm>
        </p:spPr>
        <p:txBody>
          <a:bodyPr/>
          <a:lstStyle/>
          <a:p>
            <a:r>
              <a:rPr lang="zh-TW" altLang="en-US" dirty="0" smtClean="0"/>
              <a:t>計算</a:t>
            </a:r>
            <a:r>
              <a:rPr lang="zh-TW" altLang="en-US" dirty="0"/>
              <a:t>檢定統計量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4376404"/>
              </p:ext>
            </p:extLst>
          </p:nvPr>
        </p:nvGraphicFramePr>
        <p:xfrm>
          <a:off x="4716463" y="2316163"/>
          <a:ext cx="2309812" cy="1503362"/>
        </p:xfrm>
        <a:graphic>
          <a:graphicData uri="http://schemas.openxmlformats.org/presentationml/2006/ole">
            <p:oleObj spid="_x0000_s31802" name="Equation" r:id="rId3" imgW="1091880" imgH="711000" progId="Equation.DSMT4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7872243" y="331198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4970817"/>
              </p:ext>
            </p:extLst>
          </p:nvPr>
        </p:nvGraphicFramePr>
        <p:xfrm>
          <a:off x="3949700" y="4608513"/>
          <a:ext cx="3208338" cy="1079500"/>
        </p:xfrm>
        <a:graphic>
          <a:graphicData uri="http://schemas.openxmlformats.org/presentationml/2006/ole">
            <p:oleObj spid="_x0000_s31803" name="Equation" r:id="rId4" imgW="1282680" imgH="431640" progId="Equation.DSMT4">
              <p:embed/>
            </p:oleObj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838015" y="525620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2132856"/>
                <a:ext cx="6264696" cy="2913187"/>
              </a:xfrm>
            </p:spPr>
            <p:txBody>
              <a:bodyPr>
                <a:noAutofit/>
              </a:bodyPr>
              <a:lstStyle/>
              <a:p>
                <a:pPr indent="890588" algn="just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zh-TW" altLang="en-US" dirty="0"/>
                  <a:t>分別是由第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樣本，第</a:t>
                </a:r>
                <a:r>
                  <a:rPr lang="en-US" altLang="zh-TW" dirty="0"/>
                  <a:t>2</a:t>
                </a:r>
                <a:r>
                  <a:rPr lang="zh-TW" altLang="en-US" dirty="0"/>
                  <a:t>樣本所計算之平方和。若當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>
                        <a:latin typeface="Cambria Math"/>
                      </a:rPr>
                      <m:t>≥</m:t>
                    </m:r>
                    <m:r>
                      <a:rPr lang="en-US" altLang="zh-TW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>
                            <a:latin typeface="Cambria Math"/>
                          </a:rPr>
                          <m:t>−2,0.05</m:t>
                        </m:r>
                      </m:e>
                    </m:d>
                  </m:oMath>
                </a14:m>
                <a:r>
                  <a:rPr lang="zh-TW" altLang="en-US" dirty="0"/>
                  <a:t>時，在顯著水準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5%</m:t>
                    </m:r>
                  </m:oMath>
                </a14:m>
                <a:r>
                  <a:rPr lang="zh-TW" altLang="en-US" dirty="0"/>
                  <a:t>下判定顯著，捨棄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zh-TW" altLang="en-US" dirty="0"/>
                  <a:t>，判斷「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是不同的」。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2132856"/>
                <a:ext cx="6264696" cy="2913187"/>
              </a:xfrm>
              <a:blipFill rotWithShape="1">
                <a:blip r:embed="rId2"/>
                <a:stretch>
                  <a:fillRect l="-2529" t="-2720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600" dirty="0"/>
              <a:t>2.3.3 </a:t>
            </a:r>
            <a:r>
              <a:rPr lang="zh-TW" altLang="en-US" sz="3600" dirty="0"/>
              <a:t>二個母平均的檢定與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0869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2.3.4</a:t>
            </a:r>
            <a:r>
              <a:rPr lang="zh-TW" altLang="en-US" sz="3200" dirty="0"/>
              <a:t> 二個母變異數的檢定與</a:t>
            </a:r>
            <a:r>
              <a:rPr lang="zh-TW" altLang="en-US" sz="3200" dirty="0" smtClean="0"/>
              <a:t>估計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90588" algn="just"/>
                <a:r>
                  <a:rPr lang="zh-TW" altLang="en-US" dirty="0"/>
                  <a:t>根據從常態分配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𝑁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/>
                  <a:t>所抽出的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𝑛</m:t>
                    </m:r>
                  </m:oMath>
                </a14:m>
                <a:r>
                  <a:rPr lang="zh-TW" altLang="en-US" dirty="0"/>
                  <a:t>個數據，與由常態分配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𝑁</m:t>
                    </m:r>
                    <m:r>
                      <a:rPr lang="en-US" altLang="zh-TW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zh-TW" altLang="en-US" dirty="0"/>
                      <m:t>所抽出的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zh-TW" altLang="en-US" dirty="0"/>
                      <m:t>個數據</m:t>
                    </m:r>
                  </m:oMath>
                </a14:m>
                <a:r>
                  <a:rPr lang="zh-TW" altLang="en-US" dirty="0"/>
                  <a:t>，檢定兩個母變異數是否不同。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421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建立</a:t>
            </a:r>
            <a:r>
              <a:rPr lang="zh-TW" altLang="en-US" dirty="0"/>
              <a:t>假設</a:t>
            </a:r>
            <a:r>
              <a:rPr lang="zh-TW" altLang="en-US" dirty="0" smtClean="0"/>
              <a:t>如下：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計算統計量</a:t>
            </a:r>
            <a:r>
              <a:rPr lang="en-US" altLang="zh-TW" dirty="0"/>
              <a:t>: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9025870"/>
              </p:ext>
            </p:extLst>
          </p:nvPr>
        </p:nvGraphicFramePr>
        <p:xfrm>
          <a:off x="2487613" y="2913063"/>
          <a:ext cx="6686550" cy="515937"/>
        </p:xfrm>
        <a:graphic>
          <a:graphicData uri="http://schemas.openxmlformats.org/presentationml/2006/ole">
            <p:oleObj spid="_x0000_s24654" name="Equation" r:id="rId3" imgW="2806560" imgH="2412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6045958"/>
              </p:ext>
            </p:extLst>
          </p:nvPr>
        </p:nvGraphicFramePr>
        <p:xfrm>
          <a:off x="4178300" y="4652963"/>
          <a:ext cx="2906713" cy="858837"/>
        </p:xfrm>
        <a:graphic>
          <a:graphicData uri="http://schemas.openxmlformats.org/presentationml/2006/ole">
            <p:oleObj spid="_x0000_s24655" name="Equation" r:id="rId4" imgW="1460160" imgH="43164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872245" y="486916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72243" y="350100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(2.75)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/>
              <a:t>2.3.4</a:t>
            </a:r>
            <a:r>
              <a:rPr lang="zh-TW" altLang="en-US" sz="3200" dirty="0"/>
              <a:t> 二個母變異數的檢定與</a:t>
            </a:r>
            <a:r>
              <a:rPr lang="zh-TW" altLang="en-US" sz="3200" dirty="0" smtClean="0"/>
              <a:t>估計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025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50469" y="1600200"/>
                <a:ext cx="5897995" cy="4525963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時，若</a:t>
                </a: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endParaRPr lang="en-US" altLang="zh-TW" dirty="0"/>
              </a:p>
              <a:p>
                <a:pPr>
                  <a:spcBef>
                    <a:spcPts val="600"/>
                  </a:spcBef>
                </a:pPr>
                <a:r>
                  <a:rPr lang="zh-TW" altLang="en-US" dirty="0"/>
                  <a:t>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dirty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時，若</a:t>
                </a: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r>
                  <a:rPr lang="en-US" altLang="zh-TW" dirty="0"/>
                  <a:t/>
                </a:r>
              </a:p>
              <a:p>
                <a:pPr indent="457200">
                  <a:spcBef>
                    <a:spcPts val="600"/>
                  </a:spcBef>
                </a:pPr>
                <a:r>
                  <a:rPr lang="zh-TW" altLang="en-US" dirty="0"/>
                  <a:t/>
                </a:r>
                <a:endParaRPr lang="en-US" altLang="zh-TW" dirty="0"/>
              </a:p>
              <a:p>
                <a:pPr algn="just">
                  <a:spcBef>
                    <a:spcPts val="600"/>
                  </a:spcBef>
                </a:pPr>
                <a:r>
                  <a:rPr lang="zh-TW" altLang="en-US" dirty="0"/>
                  <a:t>在顯著水準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5%</m:t>
                    </m:r>
                  </m:oMath>
                </a14:m>
                <a:r>
                  <a:rPr lang="zh-TW" altLang="en-US" dirty="0"/>
                  <a:t>下判定顯著，捨棄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，判定</a:t>
                </a:r>
                <a:r>
                  <a:rPr lang="zh-TW" altLang="en-US" dirty="0" smtClean="0"/>
                  <a:t>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是不同的」。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0469" y="1600200"/>
                <a:ext cx="5897995" cy="4525963"/>
              </a:xfrm>
              <a:blipFill rotWithShape="1">
                <a:blip r:embed="rId3"/>
                <a:stretch>
                  <a:fillRect l="-2689" t="-1752" r="-2689" b="-134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39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2424651"/>
              </p:ext>
            </p:extLst>
          </p:nvPr>
        </p:nvGraphicFramePr>
        <p:xfrm>
          <a:off x="3347864" y="2179022"/>
          <a:ext cx="4104456" cy="906458"/>
        </p:xfrm>
        <a:graphic>
          <a:graphicData uri="http://schemas.openxmlformats.org/presentationml/2006/ole">
            <p:oleObj spid="_x0000_s25678" name="Equation" r:id="rId4" imgW="1955800" imgH="4318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1421390"/>
              </p:ext>
            </p:extLst>
          </p:nvPr>
        </p:nvGraphicFramePr>
        <p:xfrm>
          <a:off x="3347864" y="3907810"/>
          <a:ext cx="4104457" cy="906458"/>
        </p:xfrm>
        <a:graphic>
          <a:graphicData uri="http://schemas.openxmlformats.org/presentationml/2006/ole">
            <p:oleObj spid="_x0000_s25679" name="Equation" r:id="rId5" imgW="1955800" imgH="43180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087071" y="410407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87069" y="234888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(2.77)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200" dirty="0"/>
              <a:t>2.3.4</a:t>
            </a:r>
            <a:r>
              <a:rPr lang="zh-TW" altLang="en-US" sz="3200" dirty="0"/>
              <a:t> 二個母變異數的檢定與</a:t>
            </a:r>
            <a:r>
              <a:rPr lang="zh-TW" altLang="en-US" sz="3200" dirty="0" smtClean="0"/>
              <a:t>估計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994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2.1.2 </a:t>
            </a:r>
            <a:r>
              <a:rPr lang="zh-TW" altLang="en-US" dirty="0"/>
              <a:t>二個量變數</a:t>
            </a:r>
            <a:r>
              <a:rPr lang="zh-TW" altLang="en-US" dirty="0" smtClean="0"/>
              <a:t>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026" name="Picture 2" descr="C:\Users\anfernee0301\Desktop\雲端\Google 雲端硬碟\新頁圖書\5103簡報圖表轉檔ok\5103--表\表2-1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758" y="2607649"/>
            <a:ext cx="6784242" cy="19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2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2.3.5</a:t>
            </a:r>
            <a:r>
              <a:rPr lang="zh-TW" altLang="en-US" sz="3600" dirty="0"/>
              <a:t> 母相關係數的檢定與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TW" altLang="en-US" dirty="0" smtClean="0"/>
                  <a:t>檢定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TW" altLang="en-US" dirty="0"/>
                  <a:t>是否為</a:t>
                </a:r>
                <a:r>
                  <a:rPr lang="en-US" altLang="zh-TW" dirty="0"/>
                  <a:t>0</a:t>
                </a:r>
                <a:r>
                  <a:rPr lang="zh-TW" altLang="en-US" dirty="0" smtClean="0"/>
                  <a:t> 。</a:t>
                </a: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建立假設</a:t>
                </a:r>
                <a:r>
                  <a:rPr lang="en-US" altLang="zh-TW" dirty="0"/>
                  <a:t>:</a:t>
                </a:r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/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/>
                </a: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r>
                  <a:rPr lang="zh-TW" altLang="en-US" dirty="0"/>
                  <a:t>若為 </a:t>
                </a: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r>
                  <a:rPr lang="zh-TW" altLang="en-US" dirty="0"/>
                  <a:t/>
                </a:r>
                <a:r>
                  <a:rPr lang="en-US" altLang="zh-TW" dirty="0"/>
                  <a:t/>
                </a:r>
              </a:p>
              <a:p>
                <a:pPr indent="457200">
                  <a:spcBef>
                    <a:spcPts val="600"/>
                  </a:spcBef>
                </a:pP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r>
                  <a:rPr lang="zh-TW" altLang="en-US" dirty="0"/>
                  <a:t/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多變量分析 導論與應用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40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9311510"/>
              </p:ext>
            </p:extLst>
          </p:nvPr>
        </p:nvGraphicFramePr>
        <p:xfrm>
          <a:off x="2578100" y="3281363"/>
          <a:ext cx="6429375" cy="595312"/>
        </p:xfrm>
        <a:graphic>
          <a:graphicData uri="http://schemas.openxmlformats.org/presentationml/2006/ole">
            <p:oleObj spid="_x0000_s26704" name="Equation" r:id="rId4" imgW="2603160" imgH="2412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6818813"/>
              </p:ext>
            </p:extLst>
          </p:nvPr>
        </p:nvGraphicFramePr>
        <p:xfrm>
          <a:off x="3473450" y="4910138"/>
          <a:ext cx="3341688" cy="712787"/>
        </p:xfrm>
        <a:graphic>
          <a:graphicData uri="http://schemas.openxmlformats.org/presentationml/2006/ole">
            <p:oleObj spid="_x0000_s26705" name="Equation" r:id="rId5" imgW="1168200" imgH="27936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740354" y="5013176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(2.81)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40352" y="378904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(2.80)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6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9" grpId="0" uiExpan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17563">
                  <a:spcBef>
                    <a:spcPts val="600"/>
                  </a:spcBef>
                </a:pPr>
                <a:r>
                  <a:rPr lang="zh-TW" altLang="en-US" dirty="0" smtClean="0"/>
                  <a:t>在顯著水準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5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zh-TW" altLang="en-US" dirty="0"/>
                  <a:t>下判定顯著，捨棄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，判定「</a:t>
                </a:r>
                <a:r>
                  <a:rPr lang="en-US" altLang="zh-TW" dirty="0">
                    <a:solidFill>
                      <a:prstClr val="black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TW" altLang="en-US" dirty="0"/>
                  <a:t>異於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」</a:t>
                </a:r>
                <a:r>
                  <a:rPr lang="zh-TW" altLang="en-US" dirty="0" smtClean="0"/>
                  <a:t>亦即「</a:t>
                </a:r>
                <a:r>
                  <a:rPr lang="en-US" altLang="zh-TW" dirty="0" smtClean="0"/>
                  <a:t>X</a:t>
                </a:r>
                <a:r>
                  <a:rPr lang="zh-TW" altLang="en-US" dirty="0" smtClean="0"/>
                  <a:t>與</a:t>
                </a:r>
                <a:r>
                  <a:rPr lang="en-US" altLang="zh-TW" dirty="0" smtClean="0"/>
                  <a:t>Y</a:t>
                </a:r>
                <a:r>
                  <a:rPr lang="zh-TW" altLang="en-US" dirty="0" smtClean="0"/>
                  <a:t>有相關」。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600" dirty="0"/>
              <a:t>2.3.5</a:t>
            </a:r>
            <a:r>
              <a:rPr lang="zh-TW" altLang="en-US" sz="3600" dirty="0"/>
              <a:t> 母相關係數的檢定與</a:t>
            </a:r>
            <a:r>
              <a:rPr lang="zh-TW" altLang="en-US" sz="3600" dirty="0" smtClean="0"/>
              <a:t>估計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714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2.3.6</a:t>
            </a:r>
            <a:r>
              <a:rPr lang="zh-TW" altLang="en-US" sz="3600" dirty="0"/>
              <a:t> 利用分割表的獨立性</a:t>
            </a:r>
            <a:r>
              <a:rPr lang="zh-TW" altLang="en-US" sz="3600" dirty="0" smtClean="0"/>
              <a:t>檢定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檢討</a:t>
                </a:r>
                <a:r>
                  <a:rPr lang="zh-TW" altLang="en-US" dirty="0"/>
                  <a:t>變數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𝑋</m:t>
                    </m:r>
                    <m:r>
                      <a:rPr lang="zh-TW" altLang="en-US" b="0" i="1" smtClean="0">
                        <a:latin typeface="Cambria Math"/>
                      </a:rPr>
                      <m:t>與</m:t>
                    </m:r>
                    <m:r>
                      <a:rPr lang="en-US" altLang="zh-TW" i="1" dirty="0">
                        <a:latin typeface="Cambria Math"/>
                      </a:rPr>
                      <m:t>𝑌</m:t>
                    </m:r>
                  </m:oMath>
                </a14:m>
                <a:r>
                  <a:rPr lang="zh-TW" altLang="en-US" dirty="0"/>
                  <a:t>否有關聯。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/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建立假設</a:t>
                </a:r>
                <a:r>
                  <a:rPr lang="zh-TW" altLang="en-US" dirty="0"/>
                  <a:t>：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2166711"/>
              </p:ext>
            </p:extLst>
          </p:nvPr>
        </p:nvGraphicFramePr>
        <p:xfrm>
          <a:off x="2627784" y="4077072"/>
          <a:ext cx="6307529" cy="432048"/>
        </p:xfrm>
        <a:graphic>
          <a:graphicData uri="http://schemas.openxmlformats.org/presentationml/2006/ole">
            <p:oleObj spid="_x0000_s27687" name="Equation" r:id="rId4" imgW="3340100" imgH="22860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740352" y="4725144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(2.86)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endParaRPr lang="en-US" altLang="zh-TW" dirty="0" smtClean="0"/>
              </a:p>
              <a:p>
                <a:pPr>
                  <a:spcBef>
                    <a:spcPts val="600"/>
                  </a:spcBef>
                </a:pPr>
                <a:r>
                  <a:rPr lang="zh-TW" altLang="en-US" dirty="0" smtClean="0"/>
                  <a:t>根據</a:t>
                </a:r>
                <a:r>
                  <a:rPr lang="en-US" altLang="zh-TW" dirty="0"/>
                  <a:t>(2.12)</a:t>
                </a:r>
                <a:r>
                  <a:rPr lang="zh-TW" altLang="en-US" dirty="0"/>
                  <a:t>式</a:t>
                </a:r>
                <a:r>
                  <a:rPr lang="en-US" altLang="zh-TW" dirty="0"/>
                  <a:t>Pearson</a:t>
                </a:r>
                <a:r>
                  <a:rPr lang="zh-TW" altLang="en-US" dirty="0"/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統計</a:t>
                </a:r>
                <a:r>
                  <a:rPr lang="zh-TW" altLang="en-US" dirty="0" smtClean="0"/>
                  <a:t>量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，</a:t>
                </a:r>
                <a:r>
                  <a:rPr lang="zh-TW" altLang="en-US" dirty="0"/>
                  <a:t>若為   </a:t>
                </a:r>
                <a:r>
                  <a:rPr lang="en-US" altLang="zh-TW" dirty="0"/>
                  <a:t/>
                </a:r>
              </a:p>
              <a:p>
                <a:pPr indent="457200">
                  <a:spcBef>
                    <a:spcPts val="600"/>
                  </a:spcBef>
                </a:pPr>
                <a:endParaRPr lang="en-US" altLang="zh-TW" dirty="0"/>
              </a:p>
              <a:p>
                <a:pPr indent="457200">
                  <a:spcBef>
                    <a:spcPts val="600"/>
                  </a:spcBef>
                </a:pPr>
                <a:r>
                  <a:rPr lang="zh-TW" altLang="en-US" dirty="0"/>
                  <a:t/>
                </a:r>
                <a:endParaRPr lang="en-US" altLang="zh-TW" dirty="0" smtClean="0"/>
              </a:p>
              <a:p>
                <a:pPr indent="457200">
                  <a:spcBef>
                    <a:spcPts val="600"/>
                  </a:spcBef>
                </a:pPr>
                <a:endParaRPr lang="en-US" altLang="zh-TW" dirty="0"/>
              </a:p>
              <a:p>
                <a:pPr>
                  <a:spcBef>
                    <a:spcPts val="600"/>
                  </a:spcBef>
                </a:pPr>
                <a:r>
                  <a:rPr lang="zh-TW" altLang="en-US" dirty="0"/>
                  <a:t>在顯著水準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5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zh-TW" altLang="en-US" dirty="0"/>
                  <a:t>下判定顯著，捨棄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，判斷「</a:t>
                </a:r>
                <a:r>
                  <a:rPr lang="en-US" altLang="zh-TW" dirty="0">
                    <a:solidFill>
                      <a:prstClr val="black"/>
                    </a:solidFill>
                  </a:rPr>
                  <a:t/>
                </a:r>
                <a:r>
                  <a:rPr lang="zh-TW" altLang="en-US" dirty="0">
                    <a:solidFill>
                      <a:prstClr val="black"/>
                    </a:solidFill>
                  </a:rPr>
                  <a:t>行與列有關連</a:t>
                </a:r>
                <a:r>
                  <a:rPr lang="zh-TW" altLang="en-US" dirty="0"/>
                  <a:t>」。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b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2130473"/>
              </p:ext>
            </p:extLst>
          </p:nvPr>
        </p:nvGraphicFramePr>
        <p:xfrm>
          <a:off x="2794000" y="3500438"/>
          <a:ext cx="5797550" cy="669925"/>
        </p:xfrm>
        <a:graphic>
          <a:graphicData uri="http://schemas.openxmlformats.org/presentationml/2006/ole">
            <p:oleObj spid="_x0000_s28711" name="Equation" r:id="rId4" imgW="2095200" imgH="24120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740352" y="4149080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(2.87)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600" dirty="0"/>
              <a:t>2.3.6</a:t>
            </a:r>
            <a:r>
              <a:rPr lang="zh-TW" altLang="en-US" sz="3600" dirty="0"/>
              <a:t> 利用分割表的獨立性</a:t>
            </a:r>
            <a:r>
              <a:rPr lang="zh-TW" altLang="en-US" sz="3600" dirty="0" smtClean="0"/>
              <a:t>檢定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617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變異</a:t>
            </a:r>
            <a:r>
              <a:rPr lang="zh-TW" altLang="en-US" dirty="0"/>
              <a:t>數分析表即為表</a:t>
            </a:r>
            <a:r>
              <a:rPr lang="en-US" altLang="zh-TW" dirty="0"/>
              <a:t>2-6</a:t>
            </a:r>
            <a:r>
              <a:rPr lang="zh-TW" altLang="en-US" dirty="0"/>
              <a:t>所示。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44</a:t>
            </a:fld>
            <a:endParaRPr lang="zh-TW" altLang="en-US"/>
          </a:p>
        </p:txBody>
      </p:sp>
      <p:pic>
        <p:nvPicPr>
          <p:cNvPr id="29698" name="Picture 2" descr="C:\Users\anfernee0301\Desktop\雲端\Google 雲端硬碟\新頁圖書\5103簡報圖表轉檔ok\5103--表\表2-6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56089"/>
            <a:ext cx="6516216" cy="24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dirty="0" smtClean="0"/>
              <a:t>2.3.7</a:t>
            </a:r>
            <a:r>
              <a:rPr lang="zh-TW" altLang="en-US" dirty="0" smtClean="0"/>
              <a:t> 變異數分析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500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2.3.7 </a:t>
            </a:r>
            <a:r>
              <a:rPr lang="zh-TW" altLang="en-US" dirty="0"/>
              <a:t>變異數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zh-TW" altLang="en-US" dirty="0"/>
                  <a:t>此時的假設如下</a:t>
                </a:r>
                <a:r>
                  <a:rPr lang="en-US" altLang="zh-TW" dirty="0"/>
                  <a:t>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其次，在變異數分析表中若為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/>
                </a:r>
                <a:endParaRPr lang="en-US" altLang="zh-TW" dirty="0"/>
              </a:p>
              <a:p>
                <a:r>
                  <a:rPr lang="zh-TW" altLang="en-US" dirty="0"/>
                  <a:t>在顯著水準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5%</m:t>
                    </m:r>
                  </m:oMath>
                </a14:m>
                <a:r>
                  <a:rPr lang="zh-TW" altLang="en-US" dirty="0"/>
                  <a:t>下判定顯著，捨棄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，判斷「母平均不全等」。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b="-5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45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6391634"/>
              </p:ext>
            </p:extLst>
          </p:nvPr>
        </p:nvGraphicFramePr>
        <p:xfrm>
          <a:off x="2555875" y="2276475"/>
          <a:ext cx="6480175" cy="465138"/>
        </p:xfrm>
        <a:graphic>
          <a:graphicData uri="http://schemas.openxmlformats.org/presentationml/2006/ole">
            <p:oleObj spid="_x0000_s30796" name="Equation" r:id="rId4" imgW="3187700" imgH="2286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46138984"/>
              </p:ext>
            </p:extLst>
          </p:nvPr>
        </p:nvGraphicFramePr>
        <p:xfrm>
          <a:off x="3491880" y="4149080"/>
          <a:ext cx="3257350" cy="604365"/>
        </p:xfrm>
        <a:graphic>
          <a:graphicData uri="http://schemas.openxmlformats.org/presentationml/2006/ole">
            <p:oleObj spid="_x0000_s30797" name="Equation" r:id="rId5" imgW="1231366" imgH="228501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740356" y="4176082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(2.89)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740354" y="2780928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zh-TW" sz="2500" dirty="0" smtClean="0">
                <a:latin typeface="微軟正黑體" pitchFamily="34" charset="-120"/>
                <a:ea typeface="微軟正黑體" pitchFamily="34" charset="-120"/>
                <a:cs typeface="Microsoft New Tai Lue" pitchFamily="34" charset="0"/>
              </a:rPr>
              <a:t>(2.88)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7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2.1.2 </a:t>
            </a:r>
            <a:r>
              <a:rPr lang="zh-TW" altLang="en-US" dirty="0"/>
              <a:t>二個量變數時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1088380"/>
              </p:ext>
            </p:extLst>
          </p:nvPr>
        </p:nvGraphicFramePr>
        <p:xfrm>
          <a:off x="2459038" y="2276475"/>
          <a:ext cx="6689725" cy="638175"/>
        </p:xfrm>
        <a:graphic>
          <a:graphicData uri="http://schemas.openxmlformats.org/presentationml/2006/ole">
            <p:oleObj spid="_x0000_s3191" name="Equation" r:id="rId3" imgW="3593880" imgH="4572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1691301"/>
              </p:ext>
            </p:extLst>
          </p:nvPr>
        </p:nvGraphicFramePr>
        <p:xfrm>
          <a:off x="2535238" y="3357563"/>
          <a:ext cx="2728912" cy="630237"/>
        </p:xfrm>
        <a:graphic>
          <a:graphicData uri="http://schemas.openxmlformats.org/presentationml/2006/ole">
            <p:oleObj spid="_x0000_s3192" name="Equation" r:id="rId4" imgW="1295280" imgH="41904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4887072"/>
              </p:ext>
            </p:extLst>
          </p:nvPr>
        </p:nvGraphicFramePr>
        <p:xfrm>
          <a:off x="2516188" y="4437063"/>
          <a:ext cx="3756025" cy="647700"/>
        </p:xfrm>
        <a:graphic>
          <a:graphicData uri="http://schemas.openxmlformats.org/presentationml/2006/ole">
            <p:oleObj spid="_x0000_s3193" name="Equation" r:id="rId5" imgW="2006280" imgH="495000" progId="Equation.DSMT4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8036155" y="2870646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(2.8)</a:t>
            </a:r>
            <a:r>
              <a:rPr lang="zh-TW" altLang="en-US" sz="25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028267" y="3777843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(2.9)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028267" y="4606225"/>
            <a:ext cx="10214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(2.10)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0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2.1.3</a:t>
            </a:r>
            <a:r>
              <a:rPr lang="en-US" altLang="zh-TW" dirty="0"/>
              <a:t> </a:t>
            </a:r>
            <a:r>
              <a:rPr lang="zh-TW" altLang="en-US" dirty="0"/>
              <a:t>二個質變數</a:t>
            </a:r>
            <a:r>
              <a:rPr lang="zh-TW" altLang="en-US" dirty="0" smtClean="0"/>
              <a:t>時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indent="817563" algn="just"/>
                <a:r>
                  <a:rPr lang="zh-TW" altLang="en-US" dirty="0"/>
                  <a:t>以表</a:t>
                </a:r>
                <a:r>
                  <a:rPr lang="en-US" altLang="zh-TW" dirty="0"/>
                  <a:t>2-1</a:t>
                </a:r>
                <a:r>
                  <a:rPr lang="zh-TW" altLang="en-US" dirty="0"/>
                  <a:t>的形式考察兩個變數均為質變數的情形。</a:t>
                </a:r>
                <a:endParaRPr lang="en-US" altLang="zh-TW" dirty="0"/>
              </a:p>
              <a:p>
                <a:pPr indent="817563" algn="just"/>
                <a:r>
                  <a:rPr lang="zh-TW" altLang="en-US" dirty="0"/>
                  <a:t>例如採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當作性別，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zh-TW" altLang="en-US" dirty="0"/>
                  <a:t>當作</a:t>
                </a:r>
                <a:r>
                  <a:rPr lang="zh-TW" altLang="en-US" dirty="0" smtClean="0"/>
                  <a:t>成績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優</a:t>
                </a:r>
                <a:r>
                  <a:rPr lang="zh-TW" altLang="en-US" dirty="0"/>
                  <a:t>、良、可與</a:t>
                </a:r>
                <a:r>
                  <a:rPr lang="zh-TW" altLang="en-US" dirty="0" smtClean="0"/>
                  <a:t>不可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。</a:t>
                </a:r>
                <a:r>
                  <a:rPr lang="zh-TW" altLang="en-US" dirty="0"/>
                  <a:t>此時，質變數稱為</a:t>
                </a:r>
                <a:r>
                  <a:rPr lang="zh-TW" altLang="en-US" dirty="0" smtClean="0"/>
                  <a:t>項目</a:t>
                </a:r>
                <a:r>
                  <a:rPr lang="en-US" altLang="zh-TW" dirty="0" smtClean="0"/>
                  <a:t>(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item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，</a:t>
                </a:r>
                <a:r>
                  <a:rPr lang="zh-TW" altLang="en-US" dirty="0"/>
                  <a:t>項目的各個內容稱為</a:t>
                </a:r>
                <a:r>
                  <a:rPr lang="zh-TW" altLang="en-US" dirty="0" smtClean="0"/>
                  <a:t>類別</a:t>
                </a:r>
                <a:r>
                  <a:rPr lang="en-US" altLang="zh-TW" dirty="0" smtClean="0"/>
                  <a:t>(</a:t>
                </a:r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category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，</a:t>
                </a:r>
                <a:r>
                  <a:rPr lang="zh-TW" altLang="en-US" dirty="0"/>
                  <a:t>數據如表</a:t>
                </a:r>
                <a:r>
                  <a:rPr lang="en-US" altLang="zh-TW" dirty="0"/>
                  <a:t>2-2</a:t>
                </a:r>
                <a:r>
                  <a:rPr lang="zh-TW" altLang="en-US" dirty="0"/>
                  <a:t>的形式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012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2.1.3</a:t>
            </a:r>
            <a:r>
              <a:rPr lang="en-US" altLang="zh-TW" dirty="0"/>
              <a:t> </a:t>
            </a:r>
            <a:r>
              <a:rPr lang="zh-TW" altLang="en-US" dirty="0"/>
              <a:t>二個質變數時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4098" name="Picture 2" descr="C:\Users\anfernee0301\Desktop\雲端\Google 雲端硬碟\新頁圖書\5103簡報圖表轉檔ok\5103--表\表2-2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311" y="2924944"/>
            <a:ext cx="6840760" cy="20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71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2.1.3</a:t>
            </a:r>
            <a:r>
              <a:rPr lang="en-US" altLang="zh-TW" dirty="0"/>
              <a:t> </a:t>
            </a:r>
            <a:r>
              <a:rPr lang="zh-TW" altLang="en-US" dirty="0"/>
              <a:t>二個質變數時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17563" algn="just"/>
                <a:endParaRPr lang="en-US" altLang="zh-TW" dirty="0" smtClean="0"/>
              </a:p>
              <a:p>
                <a:pPr indent="817563" algn="just"/>
                <a:r>
                  <a:rPr lang="zh-TW" altLang="en-US" dirty="0" smtClean="0"/>
                  <a:t>以</a:t>
                </a:r>
                <a:r>
                  <a:rPr lang="zh-TW" altLang="en-US" dirty="0"/>
                  <a:t>表</a:t>
                </a:r>
                <a:r>
                  <a:rPr lang="en-US" altLang="zh-TW" dirty="0"/>
                  <a:t>2-2</a:t>
                </a:r>
                <a:r>
                  <a:rPr lang="zh-TW" altLang="en-US" dirty="0"/>
                  <a:t>的來說明兩個質變數的關連程度之量，另外有</a:t>
                </a:r>
                <a:r>
                  <a:rPr lang="en-US" altLang="zh-TW" dirty="0"/>
                  <a:t>Pearson</a:t>
                </a:r>
                <a:r>
                  <a:rPr lang="zh-TW" altLang="en-US" dirty="0"/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/>
                  <a:t>統計量。</a:t>
                </a:r>
                <a:r>
                  <a:rPr lang="en-US" altLang="zh-TW" dirty="0"/>
                  <a:t/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Picture 2" descr="C:\Users\anfernee0301\Desktop\雲端\Google 雲端硬碟\新頁圖書\5103簡報圖表轉檔ok\5103--表\表2-2 拷貝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240" y="3956777"/>
            <a:ext cx="6840760" cy="20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6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imes New Roman" pitchFamily="18" charset="0"/>
              </a:rPr>
              <a:t>2.1.3</a:t>
            </a:r>
            <a:r>
              <a:rPr lang="en-US" altLang="zh-TW" dirty="0"/>
              <a:t> </a:t>
            </a:r>
            <a:r>
              <a:rPr lang="zh-TW" altLang="en-US" dirty="0"/>
              <a:t>二個質變數時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122" name="Picture 2" descr="C:\Users\anfernee0301\Desktop\雲端\Google 雲端硬碟\新頁圖書\5103簡報圖表轉檔ok\5103--表\表2-3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280" y="2336049"/>
            <a:ext cx="6588224" cy="29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7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871</Words>
  <Application>Microsoft Office PowerPoint</Application>
  <PresentationFormat>如螢幕大小 (4:3)</PresentationFormat>
  <Paragraphs>225</Paragraphs>
  <Slides>45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8" baseType="lpstr">
      <vt:lpstr>Office 佈景主題</vt:lpstr>
      <vt:lpstr>自訂設計</vt:lpstr>
      <vt:lpstr>Equation</vt:lpstr>
      <vt:lpstr>投影片 1</vt:lpstr>
      <vt:lpstr>2.1.1 一個量變數時</vt:lpstr>
      <vt:lpstr>2.1.1 一個量變數時</vt:lpstr>
      <vt:lpstr>2.1.2 二個量變數時</vt:lpstr>
      <vt:lpstr>2.1.2 二個量變數時</vt:lpstr>
      <vt:lpstr>2.1.3 二個質變數時</vt:lpstr>
      <vt:lpstr>2.1.3 二個質變數時</vt:lpstr>
      <vt:lpstr>2.1.3 二個質變數時</vt:lpstr>
      <vt:lpstr>2.1.3 二個質變數時</vt:lpstr>
      <vt:lpstr>2.1.3 二個質變數時</vt:lpstr>
      <vt:lpstr>2.1.4 質變數與量變數混合存在時</vt:lpstr>
      <vt:lpstr>2.1.4 質變數與量變數混合存在時</vt:lpstr>
      <vt:lpstr>2.1.4 質變數與量變數混合存在時</vt:lpstr>
      <vt:lpstr>2.1.4 質變數與量變數混合存在時</vt:lpstr>
      <vt:lpstr>2.2.1 機率密度函數</vt:lpstr>
      <vt:lpstr>2.2.2 期待值與變異數</vt:lpstr>
      <vt:lpstr>2.2.3 常態分配</vt:lpstr>
      <vt:lpstr>2.2.3 常態分配</vt:lpstr>
      <vt:lpstr>2.2.4 二元分配</vt:lpstr>
      <vt:lpstr>2.2.4 二元分配</vt:lpstr>
      <vt:lpstr>2.2.4 二元分配</vt:lpstr>
      <vt:lpstr>2.2.4 二元分配</vt:lpstr>
      <vt:lpstr>2.2.4 二元分配</vt:lpstr>
      <vt:lpstr>2.2.4 二元分配</vt:lpstr>
      <vt:lpstr>2.2.5 二元常態分配</vt:lpstr>
      <vt:lpstr>2.2.6 有關統計量的機率分配</vt:lpstr>
      <vt:lpstr>2.2.6 有關統計量的機率分配</vt:lpstr>
      <vt:lpstr>2.3.1 一個母平均的檢定與估計</vt:lpstr>
      <vt:lpstr>2.3.1 一個母平均的檢定與估計</vt:lpstr>
      <vt:lpstr>2.3.2 一個母變異數的檢定與估計</vt:lpstr>
      <vt:lpstr>2.3.2 一個母變異數的檢定與估計</vt:lpstr>
      <vt:lpstr>2.3.2 一個母變異數的檢定與估計</vt:lpstr>
      <vt:lpstr>2.3.3 二個母平均的檢定與估計</vt:lpstr>
      <vt:lpstr>2.3.3 二個母平均的檢定與估計</vt:lpstr>
      <vt:lpstr>2.3.3 二個母平均的檢定與估計</vt:lpstr>
      <vt:lpstr>2.3.3 二個母平均的檢定與估計</vt:lpstr>
      <vt:lpstr>2.3.4 二個母變異數的檢定與估計</vt:lpstr>
      <vt:lpstr>2.3.4 二個母變異數的檢定與估計</vt:lpstr>
      <vt:lpstr>2.3.4 二個母變異數的檢定與估計</vt:lpstr>
      <vt:lpstr>2.3.5 母相關係數的檢定與估計</vt:lpstr>
      <vt:lpstr>2.3.5 母相關係數的檢定與估計</vt:lpstr>
      <vt:lpstr>2.3.6 利用分割表的獨立性檢定</vt:lpstr>
      <vt:lpstr>2.3.6 利用分割表的獨立性檢定</vt:lpstr>
      <vt:lpstr>2.3.7 變異數分析</vt:lpstr>
      <vt:lpstr>2.3.7 變異數分析</vt:lpstr>
    </vt:vector>
  </TitlesOfParts>
  <Company>Senao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諭霖</cp:lastModifiedBy>
  <cp:revision>59</cp:revision>
  <dcterms:created xsi:type="dcterms:W3CDTF">2012-12-27T06:18:49Z</dcterms:created>
  <dcterms:modified xsi:type="dcterms:W3CDTF">2013-06-04T01:26:35Z</dcterms:modified>
</cp:coreProperties>
</file>