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66"/>
  </p:notesMasterIdLst>
  <p:handoutMasterIdLst>
    <p:handoutMasterId r:id="rId67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13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14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18" r:id="rId48"/>
    <p:sldId id="299" r:id="rId49"/>
    <p:sldId id="300" r:id="rId50"/>
    <p:sldId id="301" r:id="rId51"/>
    <p:sldId id="302" r:id="rId52"/>
    <p:sldId id="303" r:id="rId53"/>
    <p:sldId id="315" r:id="rId54"/>
    <p:sldId id="304" r:id="rId55"/>
    <p:sldId id="305" r:id="rId56"/>
    <p:sldId id="316" r:id="rId57"/>
    <p:sldId id="306" r:id="rId58"/>
    <p:sldId id="317" r:id="rId59"/>
    <p:sldId id="307" r:id="rId60"/>
    <p:sldId id="308" r:id="rId61"/>
    <p:sldId id="309" r:id="rId62"/>
    <p:sldId id="310" r:id="rId63"/>
    <p:sldId id="311" r:id="rId64"/>
    <p:sldId id="312" r:id="rId6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9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90D6-10F2-4F14-AFC7-EDF60149D96C}" type="datetimeFigureOut">
              <a:rPr lang="zh-TW" altLang="en-US" smtClean="0"/>
              <a:t>2013/1/29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3E18-E664-45D1-8FD7-237857E52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87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FC51-15D8-4A80-BE51-7158B8701D26}" type="datetimeFigureOut">
              <a:rPr lang="zh-TW" altLang="en-US" smtClean="0"/>
              <a:t>2013/1/29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E4872-07CD-4403-B4E6-C0D9D8F2B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55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5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52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2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6.xml"/><Relationship Id="rId3" Type="http://schemas.openxmlformats.org/officeDocument/2006/relationships/theme" Target="../theme/theme2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slide" Target="../slides/slide44.xml"/><Relationship Id="rId4" Type="http://schemas.openxmlformats.org/officeDocument/2006/relationships/image" Target="../media/image2.jpeg"/><Relationship Id="rId9" Type="http://schemas.openxmlformats.org/officeDocument/2006/relationships/slide" Target="../slides/slide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010890\桌面\728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480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2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010890\桌面\PSD448拷貝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25713" r="40391" b="20111"/>
          <a:stretch/>
        </p:blipFill>
        <p:spPr bwMode="auto">
          <a:xfrm>
            <a:off x="1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1" y="1988840"/>
            <a:ext cx="2408032" cy="2304256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8033" y="1268759"/>
            <a:ext cx="6735967" cy="5660767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665540" y="6453336"/>
            <a:ext cx="514972" cy="4773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99792" y="1600200"/>
            <a:ext cx="6264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44544" y="6520259"/>
            <a:ext cx="2430768" cy="409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多變量分析 導論與應用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595360" y="6478898"/>
            <a:ext cx="531313" cy="40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1" name="Picture 2" descr="C:\Documents and Settings\010890\桌面\未命名 -1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64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010890\桌面\未命名 -1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06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0" y="2117755"/>
            <a:ext cx="2555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3075" indent="-473075">
              <a:spcBef>
                <a:spcPts val="1200"/>
              </a:spcBef>
            </a:pPr>
            <a:r>
              <a:rPr lang="en-US" altLang="zh-TW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7" action="ppaction://hlinksldjump"/>
              </a:rPr>
              <a:t>12.1 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7" action="ppaction://hlinksldjump"/>
              </a:rPr>
              <a:t>表示對象的位置關係之數量化</a:t>
            </a:r>
            <a:r>
              <a:rPr lang="en-US" altLang="zh-TW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7" action="ppaction://hlinksldjump"/>
              </a:rPr>
              <a:t>IV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7" action="ppaction://hlinksldjump"/>
              </a:rPr>
              <a:t>類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 marL="473075" indent="-473075">
              <a:spcBef>
                <a:spcPts val="1200"/>
              </a:spcBef>
            </a:pP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8" action="ppaction://hlinksldjump"/>
              </a:rPr>
              <a:t>12.2 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8" action="ppaction://hlinksldjump"/>
              </a:rPr>
              <a:t>數量化</a:t>
            </a:r>
            <a:r>
              <a:rPr lang="en-US" altLang="zh-TW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8" action="ppaction://hlinksldjump"/>
              </a:rPr>
              <a:t>IV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8" action="ppaction://hlinksldjump"/>
              </a:rPr>
              <a:t>類的計算法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 marL="473075" indent="-473075">
              <a:spcBef>
                <a:spcPts val="1200"/>
              </a:spcBef>
            </a:pP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9" action="ppaction://hlinksldjump"/>
              </a:rPr>
              <a:t>12.3 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9" action="ppaction://hlinksldjump"/>
              </a:rPr>
              <a:t>以數量化</a:t>
            </a:r>
            <a:r>
              <a:rPr lang="en-US" altLang="zh-TW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9" action="ppaction://hlinksldjump"/>
              </a:rPr>
              <a:t>IV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9" action="ppaction://hlinksldjump"/>
              </a:rPr>
              <a:t>類瞭解明星的類似性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 marL="473075" indent="-473075">
              <a:spcBef>
                <a:spcPts val="1200"/>
              </a:spcBef>
            </a:pP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0" action="ppaction://hlinksldjump"/>
              </a:rPr>
              <a:t>12.4 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0" action="ppaction://hlinksldjump"/>
              </a:rPr>
              <a:t>數量化</a:t>
            </a:r>
            <a:r>
              <a:rPr lang="en-US" altLang="zh-TW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0" action="ppaction://hlinksldjump"/>
              </a:rPr>
              <a:t>IV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0" action="ppaction://hlinksldjump"/>
              </a:rPr>
              <a:t>類的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0" action="ppaction://hlinksldjump"/>
              </a:rPr>
              <a:t>實踐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8148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0996374">
            <a:off x="65576" y="61769"/>
            <a:ext cx="315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ln w="571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itchFamily="34" charset="0"/>
                <a:ea typeface="華康新特黑體(P)" pitchFamily="2" charset="-120"/>
              </a:rPr>
              <a:t>CH12</a:t>
            </a:r>
            <a:endParaRPr lang="zh-TW" altLang="en-US" sz="8800" b="1" dirty="0">
              <a:ln w="57150">
                <a:solidFill>
                  <a:schemeClr val="bg1">
                    <a:lumMod val="9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itchFamily="34" charset="0"/>
              <a:ea typeface="華康新特黑體(P)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53408" y="1045185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數量化</a:t>
            </a:r>
            <a: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IV</a:t>
            </a:r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類導讀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latin typeface="華康新特黑體(P)" pitchFamily="2" charset="-120"/>
              <a:ea typeface="華康新特黑體(P)" pitchFamily="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2765827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12.1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表示對象的位置關係之數量化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IV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類</a:t>
            </a:r>
            <a:endParaRPr lang="en-US" altLang="zh-TW" sz="24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12.2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數量化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IV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類的計算法</a:t>
            </a:r>
            <a:endParaRPr lang="en-US" altLang="zh-TW" sz="24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12.3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以數量化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IV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類瞭解明星的類似性</a:t>
            </a:r>
            <a:endParaRPr lang="en-US" altLang="zh-TW" sz="24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     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12.4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數量化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IV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類的實踐</a:t>
            </a:r>
            <a:endParaRPr lang="en-US" altLang="zh-TW" sz="24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892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12.1.1 </a:t>
            </a:r>
            <a:r>
              <a:rPr lang="zh-TW" altLang="en-US" dirty="0"/>
              <a:t>給與對象分數的求法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indent="838200" algn="just"/>
                <a:r>
                  <a:rPr lang="zh-TW" altLang="en-US" dirty="0"/>
                  <a:t>使</a:t>
                </a:r>
                <a14:m>
                  <m:oMath xmlns:m="http://schemas.openxmlformats.org/officeDocument/2006/math">
                    <m:r>
                      <a:rPr lang="en-US" altLang="zh-TW"/>
                      <m:t>𝑄</m:t>
                    </m:r>
                  </m:oMath>
                </a14:m>
                <a:r>
                  <a:rPr lang="zh-TW" altLang="en-US" dirty="0"/>
                  <a:t>成為最大值之下，求出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4</m:t>
                        </m:r>
                      </m:sub>
                    </m:sSub>
                  </m:oMath>
                </a14:m>
                <a:r>
                  <a:rPr lang="zh-TW" altLang="en-US" dirty="0"/>
                  <a:t>。</a:t>
                </a:r>
              </a:p>
              <a:p>
                <a:pPr indent="838200" algn="just"/>
                <a:r>
                  <a:rPr lang="zh-TW" altLang="en-US" dirty="0"/>
                  <a:t>但如將各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予以</a:t>
                </a:r>
                <a14:m>
                  <m:oMath xmlns:m="http://schemas.openxmlformats.org/officeDocument/2006/math">
                    <m:r>
                      <a:rPr lang="en-US" altLang="zh-TW"/>
                      <m:t>𝑘</m:t>
                    </m:r>
                  </m:oMath>
                </a14:m>
                <a:r>
                  <a:rPr lang="zh-TW" altLang="en-US" dirty="0"/>
                  <a:t>倍時，</a:t>
                </a:r>
                <a14:m>
                  <m:oMath xmlns:m="http://schemas.openxmlformats.org/officeDocument/2006/math">
                    <m:r>
                      <a:rPr lang="en-US" altLang="zh-TW"/>
                      <m:t>𝑄</m:t>
                    </m:r>
                  </m:oMath>
                </a14:m>
                <a:r>
                  <a:rPr lang="zh-TW" altLang="en-US" dirty="0"/>
                  <a:t>之值也會成為</a:t>
                </a:r>
                <a14:m>
                  <m:oMath xmlns:m="http://schemas.openxmlformats.org/officeDocument/2006/math">
                    <m:r>
                      <a:rPr lang="en-US" altLang="zh-TW"/>
                      <m:t>𝑘</m:t>
                    </m:r>
                  </m:oMath>
                </a14:m>
                <a:r>
                  <a:rPr lang="zh-TW" altLang="en-US" dirty="0"/>
                  <a:t>倍，由於</a:t>
                </a:r>
                <a14:m>
                  <m:oMath xmlns:m="http://schemas.openxmlformats.org/officeDocument/2006/math">
                    <m:r>
                      <a:rPr lang="en-US" altLang="zh-TW"/>
                      <m:t>𝑄</m:t>
                    </m:r>
                  </m:oMath>
                </a14:m>
                <a:r>
                  <a:rPr lang="zh-TW" altLang="en-US" dirty="0"/>
                  <a:t>之值可隨意變大，因此，必須加入</a:t>
                </a:r>
                <a:r>
                  <a:rPr lang="zh-TW" altLang="en-US" dirty="0"/>
                  <a:t>如</a:t>
                </a:r>
                <a:r>
                  <a:rPr lang="en-US" altLang="zh-TW" dirty="0"/>
                  <a:t>(12.2)</a:t>
                </a:r>
                <a:r>
                  <a:rPr lang="zh-TW" altLang="en-US" dirty="0"/>
                  <a:t>式</a:t>
                </a:r>
                <a:r>
                  <a:rPr lang="zh-TW" altLang="en-US" dirty="0"/>
                  <a:t>的條件才行。即</a:t>
                </a:r>
                <a:r>
                  <a:rPr lang="zh-TW" altLang="en-US" dirty="0"/>
                  <a:t>：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r="-3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044991"/>
              </p:ext>
            </p:extLst>
          </p:nvPr>
        </p:nvGraphicFramePr>
        <p:xfrm>
          <a:off x="7758336" y="5229200"/>
          <a:ext cx="270048" cy="50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336" y="5229200"/>
                        <a:ext cx="270048" cy="501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389898"/>
              </p:ext>
            </p:extLst>
          </p:nvPr>
        </p:nvGraphicFramePr>
        <p:xfrm>
          <a:off x="3581872" y="5085184"/>
          <a:ext cx="4048570" cy="732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6" imgW="1333440" imgH="241200" progId="Equation.DSMT4">
                  <p:embed/>
                </p:oleObj>
              </mc:Choice>
              <mc:Fallback>
                <p:oleObj name="Equation" r:id="rId6" imgW="1333440" imgH="2412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872" y="5085184"/>
                        <a:ext cx="4048570" cy="732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2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12.1.1 </a:t>
            </a:r>
            <a:r>
              <a:rPr lang="zh-TW" altLang="en-US" dirty="0"/>
              <a:t>給與對象分數的求法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556792"/>
            <a:ext cx="6264696" cy="2160240"/>
          </a:xfrm>
        </p:spPr>
        <p:txBody>
          <a:bodyPr>
            <a:normAutofit/>
          </a:bodyPr>
          <a:lstStyle/>
          <a:p>
            <a:pPr indent="838200" algn="just"/>
            <a:r>
              <a:rPr lang="zh-TW" altLang="en-US" dirty="0" smtClean="0">
                <a:cs typeface="Microsoft New Tai Lue"/>
              </a:rPr>
              <a:t>如此</a:t>
            </a:r>
            <a:r>
              <a:rPr lang="zh-TW" altLang="en-US" dirty="0">
                <a:cs typeface="Microsoft New Tai Lue"/>
              </a:rPr>
              <a:t>一來，此即成為帶有條件的極值問題，故可使用</a:t>
            </a:r>
            <a:r>
              <a:rPr lang="en-US" altLang="zh-TW" dirty="0">
                <a:cs typeface="Microsoft New Tai Lue"/>
              </a:rPr>
              <a:t>Lagrange</a:t>
            </a:r>
            <a:r>
              <a:rPr lang="zh-TW" altLang="en-US" dirty="0">
                <a:cs typeface="Microsoft New Tai Lue"/>
              </a:rPr>
              <a:t>的乘數法，</a:t>
            </a:r>
            <a:r>
              <a:rPr lang="zh-TW" altLang="en-US" dirty="0">
                <a:cs typeface="Microsoft New Tai Lue"/>
              </a:rPr>
              <a:t>如</a:t>
            </a:r>
            <a:r>
              <a:rPr lang="en-US" altLang="zh-TW" dirty="0">
                <a:cs typeface="Microsoft New Tai Lue"/>
              </a:rPr>
              <a:t>(12.3)</a:t>
            </a:r>
            <a:r>
              <a:rPr lang="zh-TW" altLang="en-US" dirty="0">
                <a:cs typeface="Microsoft New Tai Lue"/>
              </a:rPr>
              <a:t>式</a:t>
            </a:r>
            <a:r>
              <a:rPr lang="zh-TW" altLang="en-US" dirty="0">
                <a:cs typeface="Microsoft New Tai Lue"/>
              </a:rPr>
              <a:t>所示</a:t>
            </a:r>
            <a:r>
              <a:rPr lang="zh-TW" altLang="en-US" dirty="0">
                <a:cs typeface="Microsoft New Tai Lue"/>
              </a:rPr>
              <a:t>：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879735"/>
              </p:ext>
            </p:extLst>
          </p:nvPr>
        </p:nvGraphicFramePr>
        <p:xfrm>
          <a:off x="2446486" y="4149080"/>
          <a:ext cx="5413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486" y="4149080"/>
                        <a:ext cx="5413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62049"/>
              </p:ext>
            </p:extLst>
          </p:nvPr>
        </p:nvGraphicFramePr>
        <p:xfrm>
          <a:off x="3026295" y="4077072"/>
          <a:ext cx="6082209" cy="91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5" imgW="3225600" imgH="482400" progId="Equation.DSMT4">
                  <p:embed/>
                </p:oleObj>
              </mc:Choice>
              <mc:Fallback>
                <p:oleObj name="Equation" r:id="rId5" imgW="3225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295" y="4077072"/>
                        <a:ext cx="6082209" cy="910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956376" y="5517232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(12.3)</a:t>
            </a:r>
            <a:endParaRPr lang="en-US" altLang="zh-TW" sz="25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7060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12.1.1 </a:t>
            </a:r>
            <a:r>
              <a:rPr lang="zh-TW" altLang="en-US" dirty="0"/>
              <a:t>給與對象分數的求法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1600200"/>
                <a:ext cx="5904656" cy="4525963"/>
              </a:xfrm>
            </p:spPr>
            <p:txBody>
              <a:bodyPr>
                <a:noAutofit/>
              </a:bodyPr>
              <a:lstStyle/>
              <a:p>
                <a:pPr indent="868363" algn="just"/>
                <a:r>
                  <a:rPr lang="zh-TW" altLang="en-US" dirty="0"/>
                  <a:t>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1</m:t>
                        </m:r>
                      </m:sub>
                    </m:sSub>
                    <m:r>
                      <a:rPr lang="zh-TW" altLang="en-US"/>
                      <m:t>，</m:t>
                    </m:r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2</m:t>
                        </m:r>
                      </m:sub>
                    </m:sSub>
                    <m:r>
                      <a:rPr lang="zh-TW" altLang="en-US"/>
                      <m:t>，</m:t>
                    </m:r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3</m:t>
                        </m:r>
                      </m:sub>
                    </m:sSub>
                    <m:r>
                      <a:rPr lang="zh-TW" altLang="en-US"/>
                      <m:t>，</m:t>
                    </m:r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4</m:t>
                        </m:r>
                      </m:sub>
                    </m:sSub>
                  </m:oMath>
                </a14:m>
                <a:r>
                  <a:rPr lang="zh-TW" altLang="en-US" dirty="0"/>
                  <a:t>加以</a:t>
                </a:r>
                <a:r>
                  <a:rPr lang="zh-TW" altLang="en-US" dirty="0"/>
                  <a:t>整理，</a:t>
                </a:r>
                <a:r>
                  <a:rPr lang="zh-TW" altLang="en-US" dirty="0"/>
                  <a:t>得出</a:t>
                </a:r>
                <a:r>
                  <a:rPr lang="zh-TW" altLang="en-US" dirty="0"/>
                  <a:t>如</a:t>
                </a:r>
                <a:r>
                  <a:rPr lang="en-US" altLang="zh-TW" dirty="0"/>
                  <a:t>(12.4)</a:t>
                </a:r>
                <a:r>
                  <a:rPr lang="zh-TW" altLang="en-US" dirty="0"/>
                  <a:t>式</a:t>
                </a:r>
                <a:r>
                  <a:rPr lang="zh-TW" altLang="en-US" dirty="0"/>
                  <a:t>的聯立方程式</a:t>
                </a:r>
                <a:r>
                  <a:rPr lang="zh-TW" altLang="en-US" dirty="0"/>
                  <a:t>：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1600200"/>
                <a:ext cx="5904656" cy="4525963"/>
              </a:xfrm>
              <a:blipFill rotWithShape="1">
                <a:blip r:embed="rId3"/>
                <a:stretch>
                  <a:fillRect l="-2686" t="-1752" r="-26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117746"/>
              </p:ext>
            </p:extLst>
          </p:nvPr>
        </p:nvGraphicFramePr>
        <p:xfrm>
          <a:off x="3946351" y="3489637"/>
          <a:ext cx="4010025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4" imgW="2070000" imgH="939600" progId="Equation.DSMT4">
                  <p:embed/>
                </p:oleObj>
              </mc:Choice>
              <mc:Fallback>
                <p:oleObj name="Equation" r:id="rId4" imgW="20700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351" y="3489637"/>
                        <a:ext cx="4010025" cy="182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24328" y="5645744"/>
            <a:ext cx="1296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(12.4)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88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12.1.1 </a:t>
            </a:r>
            <a:r>
              <a:rPr lang="zh-TW" altLang="en-US" dirty="0"/>
              <a:t>給與對象分數的求法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600201"/>
            <a:ext cx="6264696" cy="1252735"/>
          </a:xfrm>
        </p:spPr>
        <p:txBody>
          <a:bodyPr/>
          <a:lstStyle/>
          <a:p>
            <a:pPr indent="808038"/>
            <a:r>
              <a:rPr lang="zh-TW" altLang="en-US" dirty="0" smtClean="0">
                <a:cs typeface="Microsoft New Tai Lue"/>
              </a:rPr>
              <a:t>若</a:t>
            </a:r>
            <a:r>
              <a:rPr lang="zh-TW" altLang="en-US" dirty="0">
                <a:cs typeface="Microsoft New Tai Lue"/>
              </a:rPr>
              <a:t>以矩陣來表示，即為</a:t>
            </a:r>
            <a:r>
              <a:rPr lang="zh-TW" altLang="en-US" dirty="0" smtClean="0">
                <a:cs typeface="Microsoft New Tai Lue"/>
              </a:rPr>
              <a:t>如</a:t>
            </a:r>
            <a:r>
              <a:rPr lang="en-US" altLang="zh-TW" dirty="0" smtClean="0">
                <a:cs typeface="Microsoft New Tai Lue"/>
              </a:rPr>
              <a:t>(12.5)</a:t>
            </a:r>
            <a:r>
              <a:rPr lang="zh-TW" altLang="en-US" dirty="0" smtClean="0">
                <a:cs typeface="Microsoft New Tai Lue"/>
              </a:rPr>
              <a:t>式</a:t>
            </a:r>
            <a:r>
              <a:rPr lang="zh-TW" altLang="en-US" dirty="0">
                <a:cs typeface="Microsoft New Tai Lue"/>
              </a:rPr>
              <a:t>所示</a:t>
            </a:r>
            <a:r>
              <a:rPr lang="zh-TW" altLang="en-US" dirty="0" smtClean="0">
                <a:cs typeface="Microsoft New Tai Lue"/>
              </a:rPr>
              <a:t>：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26996"/>
              </p:ext>
            </p:extLst>
          </p:nvPr>
        </p:nvGraphicFramePr>
        <p:xfrm>
          <a:off x="2465833" y="3480345"/>
          <a:ext cx="4748213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3" imgW="2450880" imgH="914400" progId="Equation.DSMT4">
                  <p:embed/>
                </p:oleObj>
              </mc:Choice>
              <mc:Fallback>
                <p:oleObj name="Equation" r:id="rId3" imgW="2450880" imgH="9144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833" y="3480345"/>
                        <a:ext cx="4748213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57818"/>
              </p:ext>
            </p:extLst>
          </p:nvPr>
        </p:nvGraphicFramePr>
        <p:xfrm>
          <a:off x="7577583" y="3480345"/>
          <a:ext cx="614363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5" imgW="317160" imgH="939600" progId="Equation.DSMT4">
                  <p:embed/>
                </p:oleObj>
              </mc:Choice>
              <mc:Fallback>
                <p:oleObj name="Equation" r:id="rId5" imgW="317160" imgH="939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583" y="3480345"/>
                        <a:ext cx="614363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746344"/>
              </p:ext>
            </p:extLst>
          </p:nvPr>
        </p:nvGraphicFramePr>
        <p:xfrm>
          <a:off x="8298308" y="3508920"/>
          <a:ext cx="738188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7" imgW="380880" imgH="914400" progId="Equation.DSMT4">
                  <p:embed/>
                </p:oleObj>
              </mc:Choice>
              <mc:Fallback>
                <p:oleObj name="Equation" r:id="rId7" imgW="380880" imgH="91440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8308" y="3508920"/>
                        <a:ext cx="738188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4902"/>
              </p:ext>
            </p:extLst>
          </p:nvPr>
        </p:nvGraphicFramePr>
        <p:xfrm>
          <a:off x="7285483" y="4272508"/>
          <a:ext cx="22066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483" y="4272508"/>
                        <a:ext cx="220663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7884368" y="5645744"/>
            <a:ext cx="1080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(12.5)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55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12.1.2 </a:t>
            </a:r>
            <a:r>
              <a:rPr lang="zh-TW" altLang="en-US" sz="3600" dirty="0"/>
              <a:t>解讀對象所給與的分數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84238" algn="just"/>
            <a:r>
              <a:rPr lang="zh-TW" altLang="en-US" dirty="0">
                <a:cs typeface="Microsoft New Tai Lue"/>
              </a:rPr>
              <a:t>關於一次元空間</a:t>
            </a:r>
            <a:r>
              <a:rPr lang="en-US" altLang="zh-TW" dirty="0">
                <a:cs typeface="Microsoft New Tai Lue"/>
              </a:rPr>
              <a:t>(</a:t>
            </a:r>
            <a:r>
              <a:rPr lang="zh-TW" altLang="en-US" dirty="0">
                <a:cs typeface="Microsoft New Tai Lue"/>
              </a:rPr>
              <a:t>直線</a:t>
            </a:r>
            <a:r>
              <a:rPr lang="en-US" altLang="zh-TW" dirty="0">
                <a:cs typeface="Microsoft New Tai Lue"/>
              </a:rPr>
              <a:t>)</a:t>
            </a:r>
            <a:r>
              <a:rPr lang="zh-TW" altLang="en-US" dirty="0">
                <a:cs typeface="Microsoft New Tai Lue"/>
              </a:rPr>
              <a:t>的表示覺得不夠時，使用次大的特徵值如下式所示</a:t>
            </a:r>
            <a:r>
              <a:rPr lang="zh-TW" altLang="en-US" dirty="0">
                <a:cs typeface="Microsoft New Tai Lue"/>
              </a:rPr>
              <a:t>：</a:t>
            </a:r>
            <a:endParaRPr lang="en-US" altLang="zh-TW" dirty="0">
              <a:cs typeface="Microsoft New Tai Lue"/>
            </a:endParaRPr>
          </a:p>
          <a:p>
            <a:pPr indent="884238" algn="just"/>
            <a:endParaRPr lang="en-US" altLang="zh-TW" dirty="0">
              <a:cs typeface="Microsoft New Tai Lue"/>
            </a:endParaRPr>
          </a:p>
          <a:p>
            <a:pPr indent="884238" algn="just"/>
            <a:r>
              <a:rPr lang="zh-TW" altLang="en-US" dirty="0">
                <a:cs typeface="Microsoft New Tai Lue"/>
              </a:rPr>
              <a:t>其</a:t>
            </a:r>
            <a:r>
              <a:rPr lang="zh-TW" altLang="en-US" dirty="0">
                <a:cs typeface="Microsoft New Tai Lue"/>
              </a:rPr>
              <a:t>特徵向量如下式所示：</a:t>
            </a:r>
            <a:endParaRPr lang="en-US" altLang="zh-TW" dirty="0">
              <a:cs typeface="Microsoft New Tai Lue"/>
            </a:endParaRPr>
          </a:p>
          <a:p>
            <a:pPr indent="884238" algn="just"/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347243"/>
              </p:ext>
            </p:extLst>
          </p:nvPr>
        </p:nvGraphicFramePr>
        <p:xfrm>
          <a:off x="5148064" y="3212976"/>
          <a:ext cx="1632444" cy="40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710891" imgH="177723" progId="">
                  <p:embed/>
                </p:oleObj>
              </mc:Choice>
              <mc:Fallback>
                <p:oleObj name="Equation" r:id="rId3" imgW="710891" imgH="17772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212976"/>
                        <a:ext cx="1632444" cy="408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8613"/>
              </p:ext>
            </p:extLst>
          </p:nvPr>
        </p:nvGraphicFramePr>
        <p:xfrm>
          <a:off x="3252415" y="4581128"/>
          <a:ext cx="5280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5" imgW="2794000" imgH="228600" progId="">
                  <p:embed/>
                </p:oleObj>
              </mc:Choice>
              <mc:Fallback>
                <p:oleObj name="Equation" r:id="rId5" imgW="2794000" imgH="228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415" y="4581128"/>
                        <a:ext cx="52800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8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12.1.2 </a:t>
            </a:r>
            <a:r>
              <a:rPr lang="zh-TW" altLang="en-US" sz="3600" dirty="0"/>
              <a:t>解讀對象所給與的分數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endParaRPr lang="en-US" altLang="zh-TW" dirty="0" smtClean="0">
              <a:cs typeface="Microsoft New Tai Lue"/>
            </a:endParaRPr>
          </a:p>
          <a:p>
            <a:pPr indent="808038"/>
            <a:r>
              <a:rPr lang="zh-TW" altLang="en-US" dirty="0">
                <a:cs typeface="Microsoft New Tai Lue"/>
              </a:rPr>
              <a:t>然後</a:t>
            </a:r>
            <a:r>
              <a:rPr lang="zh-TW" altLang="en-US" dirty="0">
                <a:cs typeface="Microsoft New Tai Lue"/>
              </a:rPr>
              <a:t>調查二次元空間</a:t>
            </a:r>
            <a:r>
              <a:rPr lang="en-US" altLang="zh-TW" dirty="0">
                <a:cs typeface="Microsoft New Tai Lue"/>
              </a:rPr>
              <a:t>(</a:t>
            </a:r>
            <a:r>
              <a:rPr lang="zh-TW" altLang="en-US" dirty="0">
                <a:cs typeface="Microsoft New Tai Lue"/>
              </a:rPr>
              <a:t>平面</a:t>
            </a:r>
            <a:r>
              <a:rPr lang="en-US" altLang="zh-TW" dirty="0">
                <a:cs typeface="Microsoft New Tai Lue"/>
              </a:rPr>
              <a:t>)</a:t>
            </a:r>
            <a:r>
              <a:rPr lang="zh-TW" altLang="en-US" dirty="0">
                <a:cs typeface="Microsoft New Tai Lue"/>
              </a:rPr>
              <a:t>上的位置關係。</a:t>
            </a:r>
          </a:p>
          <a:p>
            <a:pPr indent="808038"/>
            <a:r>
              <a:rPr lang="zh-TW" altLang="en-US" dirty="0">
                <a:cs typeface="Microsoft New Tai Lue"/>
              </a:rPr>
              <a:t>因此，平面上的點之坐標為</a:t>
            </a:r>
            <a:r>
              <a:rPr lang="zh-TW" altLang="en-US" dirty="0">
                <a:cs typeface="Microsoft New Tai Lue"/>
              </a:rPr>
              <a:t>：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477456"/>
              </p:ext>
            </p:extLst>
          </p:nvPr>
        </p:nvGraphicFramePr>
        <p:xfrm>
          <a:off x="3203848" y="4149898"/>
          <a:ext cx="5201781" cy="43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2514600" imgH="228600" progId="Equation.DSMT4">
                  <p:embed/>
                </p:oleObj>
              </mc:Choice>
              <mc:Fallback>
                <p:oleObj name="Equation" r:id="rId3" imgW="2514600" imgH="228600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149898"/>
                        <a:ext cx="5201781" cy="433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97893"/>
              </p:ext>
            </p:extLst>
          </p:nvPr>
        </p:nvGraphicFramePr>
        <p:xfrm>
          <a:off x="3203849" y="4653136"/>
          <a:ext cx="480796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5" imgW="2323800" imgH="228600" progId="Equation.DSMT4">
                  <p:embed/>
                </p:oleObj>
              </mc:Choice>
              <mc:Fallback>
                <p:oleObj name="Equation" r:id="rId5" imgW="232380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9" y="4653136"/>
                        <a:ext cx="4807968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7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12.2 </a:t>
            </a:r>
            <a:r>
              <a:rPr lang="zh-TW" altLang="en-US" dirty="0"/>
              <a:t>數量化</a:t>
            </a:r>
            <a:r>
              <a:rPr lang="en-US" altLang="zh-TW" dirty="0"/>
              <a:t>IV</a:t>
            </a:r>
            <a:r>
              <a:rPr lang="zh-TW" altLang="en-US" dirty="0"/>
              <a:t>類的計算法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484784"/>
            <a:ext cx="6264696" cy="2116832"/>
          </a:xfrm>
        </p:spPr>
        <p:txBody>
          <a:bodyPr>
            <a:normAutofit/>
          </a:bodyPr>
          <a:lstStyle/>
          <a:p>
            <a:pPr indent="898525" algn="just"/>
            <a:r>
              <a:rPr lang="zh-TW" altLang="en-US" dirty="0">
                <a:cs typeface="Microsoft New Tai Lue"/>
              </a:rPr>
              <a:t>與其他的數量化手法相同，數量化</a:t>
            </a:r>
            <a:r>
              <a:rPr lang="en-US" altLang="zh-TW" dirty="0">
                <a:cs typeface="Microsoft New Tai Lue"/>
              </a:rPr>
              <a:t>IV</a:t>
            </a:r>
            <a:r>
              <a:rPr lang="zh-TW" altLang="en-US" dirty="0">
                <a:cs typeface="Microsoft New Tai Lue"/>
              </a:rPr>
              <a:t>類畢竟也變成是特徵值問題，因此只要觀察如</a:t>
            </a:r>
            <a:r>
              <a:rPr lang="en-US" altLang="zh-TW" dirty="0">
                <a:cs typeface="Microsoft New Tai Lue"/>
              </a:rPr>
              <a:t>(12.7)</a:t>
            </a:r>
            <a:r>
              <a:rPr lang="zh-TW" altLang="en-US" dirty="0">
                <a:cs typeface="Microsoft New Tai Lue"/>
              </a:rPr>
              <a:t>式的矩陣就行了</a:t>
            </a:r>
            <a:r>
              <a:rPr lang="zh-TW" altLang="en-US" dirty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292161"/>
              </p:ext>
            </p:extLst>
          </p:nvPr>
        </p:nvGraphicFramePr>
        <p:xfrm>
          <a:off x="2465387" y="3789040"/>
          <a:ext cx="4748212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3" imgW="2450880" imgH="914400" progId="Equation.DSMT4">
                  <p:embed/>
                </p:oleObj>
              </mc:Choice>
              <mc:Fallback>
                <p:oleObj name="Equation" r:id="rId3" imgW="2450880" imgH="9144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7" y="3789040"/>
                        <a:ext cx="4748212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352296"/>
              </p:ext>
            </p:extLst>
          </p:nvPr>
        </p:nvGraphicFramePr>
        <p:xfrm>
          <a:off x="8442324" y="3789040"/>
          <a:ext cx="738188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380880" imgH="914400" progId="Equation.DSMT4">
                  <p:embed/>
                </p:oleObj>
              </mc:Choice>
              <mc:Fallback>
                <p:oleObj name="Equation" r:id="rId5" imgW="380880" imgH="9144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2324" y="3789040"/>
                        <a:ext cx="738188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388927"/>
              </p:ext>
            </p:extLst>
          </p:nvPr>
        </p:nvGraphicFramePr>
        <p:xfrm>
          <a:off x="7289799" y="4508178"/>
          <a:ext cx="2222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799" y="4508178"/>
                        <a:ext cx="22225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985011"/>
              </p:ext>
            </p:extLst>
          </p:nvPr>
        </p:nvGraphicFramePr>
        <p:xfrm>
          <a:off x="7650162" y="3789040"/>
          <a:ext cx="614362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9" imgW="317160" imgH="939600" progId="Equation.DSMT4">
                  <p:embed/>
                </p:oleObj>
              </mc:Choice>
              <mc:Fallback>
                <p:oleObj name="Equation" r:id="rId9" imgW="317160" imgH="939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162" y="3789040"/>
                        <a:ext cx="614362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884368" y="5645744"/>
            <a:ext cx="1080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(12.7)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02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12.2 </a:t>
            </a:r>
            <a:r>
              <a:rPr lang="zh-TW" altLang="en-US" dirty="0"/>
              <a:t>數量化</a:t>
            </a:r>
            <a:r>
              <a:rPr lang="en-US" altLang="zh-TW" dirty="0"/>
              <a:t>IV</a:t>
            </a:r>
            <a:r>
              <a:rPr lang="zh-TW" altLang="en-US" dirty="0"/>
              <a:t>類的計算法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r>
                  <a:rPr lang="zh-TW" altLang="en-US" sz="3000" b="1" u="sng" dirty="0"/>
                  <a:t>步驟</a:t>
                </a:r>
                <a:r>
                  <a:rPr lang="en-US" altLang="zh-TW" sz="3000" b="1" u="sng" dirty="0" smtClean="0"/>
                  <a:t>1</a:t>
                </a:r>
              </a:p>
              <a:p>
                <a:endParaRPr lang="en-US" altLang="zh-TW" sz="1800" u="sng" dirty="0"/>
              </a:p>
              <a:p>
                <a:pPr indent="808038" algn="just"/>
                <a:r>
                  <a:rPr lang="zh-TW" altLang="en-US" sz="2800" dirty="0"/>
                  <a:t>如給與對象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𝑆</m:t>
                        </m:r>
                      </m:e>
                      <m:sub>
                        <m:r>
                          <a:rPr lang="en-US" altLang="zh-TW" sz="2800"/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𝑆</m:t>
                        </m:r>
                      </m:e>
                      <m:sub>
                        <m:r>
                          <a:rPr lang="en-US" altLang="zh-TW" sz="2800"/>
                          <m:t>𝑗</m:t>
                        </m:r>
                      </m:sub>
                    </m:sSub>
                  </m:oMath>
                </a14:m>
                <a:r>
                  <a:rPr lang="zh-TW" altLang="en-US" sz="2800" dirty="0"/>
                  <a:t>的類似度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𝑒</m:t>
                        </m:r>
                      </m:e>
                      <m:sub>
                        <m:r>
                          <a:rPr lang="en-US" altLang="zh-TW" sz="2800"/>
                          <m:t>𝑖𝑗</m:t>
                        </m:r>
                      </m:sub>
                    </m:sSub>
                  </m:oMath>
                </a14:m>
                <a:r>
                  <a:rPr lang="zh-TW" altLang="en-US" sz="2800" dirty="0"/>
                  <a:t>時，設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𝑒</m:t>
                        </m:r>
                      </m:e>
                      <m:sub>
                        <m:r>
                          <a:rPr lang="en-US" altLang="zh-TW" sz="2800"/>
                          <m:t>𝑖𝑖</m:t>
                        </m:r>
                      </m:sub>
                    </m:sSub>
                    <m:r>
                      <a:rPr lang="en-US" altLang="zh-TW" sz="2800"/>
                      <m:t>=0</m:t>
                    </m:r>
                  </m:oMath>
                </a14:m>
                <a:r>
                  <a:rPr lang="en-US" altLang="zh-TW" sz="2800" dirty="0"/>
                  <a:t>(</a:t>
                </a:r>
                <a14:m>
                  <m:oMath xmlns:m="http://schemas.openxmlformats.org/officeDocument/2006/math">
                    <m:r>
                      <a:rPr lang="en-US" altLang="zh-TW" sz="2800" dirty="0"/>
                      <m:t>𝑖</m:t>
                    </m:r>
                  </m:oMath>
                </a14:m>
                <a:r>
                  <a:rPr lang="en-US" altLang="zh-TW" sz="2800" dirty="0"/>
                  <a:t> = 1, 2 , 3 , 4)</a:t>
                </a:r>
                <a:r>
                  <a:rPr lang="zh-TW" altLang="en-US" sz="2800" dirty="0"/>
                  <a:t>，並作出</a:t>
                </a:r>
                <a:r>
                  <a:rPr lang="zh-TW" altLang="en-US" sz="2800" dirty="0"/>
                  <a:t>如表</a:t>
                </a:r>
                <a:r>
                  <a:rPr lang="en-US" altLang="zh-TW" sz="2800" dirty="0"/>
                  <a:t>12-5</a:t>
                </a:r>
                <a:r>
                  <a:rPr lang="zh-TW" altLang="en-US" sz="2800" dirty="0"/>
                  <a:t>所示</a:t>
                </a:r>
                <a:r>
                  <a:rPr lang="zh-TW" altLang="en-US" sz="2800" dirty="0"/>
                  <a:t>：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35" r="-1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8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12.2 </a:t>
            </a:r>
            <a:r>
              <a:rPr lang="zh-TW" altLang="en-US" dirty="0"/>
              <a:t>數量化</a:t>
            </a:r>
            <a:r>
              <a:rPr lang="en-US" altLang="zh-TW" dirty="0"/>
              <a:t>IV</a:t>
            </a:r>
            <a:r>
              <a:rPr lang="zh-TW" altLang="en-US" dirty="0"/>
              <a:t>類的計算法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2290" name="Picture 2" descr="C:\Users\Wu\Google 雲端硬碟\新頁圖書\5103簡報圖表102.1.18\5103--表\表12-5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56" y="2132856"/>
            <a:ext cx="56388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12.2 </a:t>
            </a:r>
            <a:r>
              <a:rPr lang="zh-TW" altLang="en-US" dirty="0"/>
              <a:t>數量化</a:t>
            </a:r>
            <a:r>
              <a:rPr lang="en-US" altLang="zh-TW" dirty="0"/>
              <a:t>IV</a:t>
            </a:r>
            <a:r>
              <a:rPr lang="zh-TW" altLang="en-US" dirty="0"/>
              <a:t>類的計算法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b="1" u="sng" dirty="0">
                <a:cs typeface="Microsoft New Tai Lue"/>
              </a:rPr>
              <a:t>步驟</a:t>
            </a:r>
            <a:r>
              <a:rPr lang="en-US" altLang="zh-TW" sz="3000" b="1" u="sng" dirty="0">
                <a:cs typeface="Microsoft New Tai Lue"/>
              </a:rPr>
              <a:t>2</a:t>
            </a:r>
          </a:p>
          <a:p>
            <a:pPr indent="715963" algn="just"/>
            <a:r>
              <a:rPr lang="zh-TW" altLang="en-US" sz="2800" dirty="0">
                <a:cs typeface="Microsoft New Tai Lue"/>
              </a:rPr>
              <a:t>由表</a:t>
            </a:r>
            <a:r>
              <a:rPr lang="en-US" altLang="zh-TW" sz="2800" dirty="0">
                <a:cs typeface="Microsoft New Tai Lue"/>
              </a:rPr>
              <a:t>12-5</a:t>
            </a:r>
            <a:r>
              <a:rPr lang="zh-TW" altLang="en-US" sz="2800" dirty="0">
                <a:cs typeface="Microsoft New Tai Lue"/>
              </a:rPr>
              <a:t>可知，設矩陣</a:t>
            </a:r>
            <a:r>
              <a:rPr lang="en-US" altLang="zh-TW" sz="2800" dirty="0">
                <a:cs typeface="Microsoft New Tai Lue"/>
              </a:rPr>
              <a:t>M</a:t>
            </a:r>
            <a:r>
              <a:rPr lang="zh-TW" altLang="en-US" sz="2800" dirty="0">
                <a:cs typeface="Microsoft New Tai Lue"/>
              </a:rPr>
              <a:t>、</a:t>
            </a:r>
            <a:r>
              <a:rPr lang="en-US" altLang="zh-TW" sz="2800" dirty="0">
                <a:cs typeface="Microsoft New Tai Lue"/>
              </a:rPr>
              <a:t>N</a:t>
            </a:r>
            <a:r>
              <a:rPr lang="zh-TW" altLang="en-US" sz="2800" dirty="0">
                <a:cs typeface="Microsoft New Tai Lue"/>
              </a:rPr>
              <a:t>為如</a:t>
            </a:r>
            <a:r>
              <a:rPr lang="en-US" altLang="zh-TW" sz="2800" dirty="0">
                <a:cs typeface="Microsoft New Tai Lue"/>
              </a:rPr>
              <a:t>(12.8)</a:t>
            </a:r>
            <a:r>
              <a:rPr lang="zh-TW" altLang="en-US" sz="2800" dirty="0">
                <a:cs typeface="Microsoft New Tai Lue"/>
              </a:rPr>
              <a:t>式所示</a:t>
            </a:r>
            <a:r>
              <a:rPr lang="zh-TW" altLang="en-US" sz="2800" dirty="0">
                <a:cs typeface="Microsoft New Tai Lue"/>
              </a:rPr>
              <a:t>：</a:t>
            </a:r>
            <a:endParaRPr lang="en-US" altLang="zh-TW" sz="2800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377266"/>
              </p:ext>
            </p:extLst>
          </p:nvPr>
        </p:nvGraphicFramePr>
        <p:xfrm>
          <a:off x="3321695" y="4135289"/>
          <a:ext cx="4826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3" imgW="317160" imgH="164880" progId="Equation.DSMT4">
                  <p:embed/>
                </p:oleObj>
              </mc:Choice>
              <mc:Fallback>
                <p:oleObj name="Equation" r:id="rId3" imgW="317160" imgH="1648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695" y="4135289"/>
                        <a:ext cx="4826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26466"/>
              </p:ext>
            </p:extLst>
          </p:nvPr>
        </p:nvGraphicFramePr>
        <p:xfrm>
          <a:off x="3851920" y="5013176"/>
          <a:ext cx="3724275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5" imgW="2450880" imgH="914400" progId="Equation.DSMT4">
                  <p:embed/>
                </p:oleObj>
              </mc:Choice>
              <mc:Fallback>
                <p:oleObj name="Equation" r:id="rId5" imgW="2450880" imgH="914400" progId="Equation.DSMT4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013176"/>
                        <a:ext cx="3724275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401366"/>
              </p:ext>
            </p:extLst>
          </p:nvPr>
        </p:nvGraphicFramePr>
        <p:xfrm>
          <a:off x="3347095" y="5589439"/>
          <a:ext cx="44291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7" imgW="291960" imgH="177480" progId="Equation.DSMT4">
                  <p:embed/>
                </p:oleObj>
              </mc:Choice>
              <mc:Fallback>
                <p:oleObj name="Equation" r:id="rId7" imgW="291960" imgH="1774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095" y="5589439"/>
                        <a:ext cx="442913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156643"/>
              </p:ext>
            </p:extLst>
          </p:nvPr>
        </p:nvGraphicFramePr>
        <p:xfrm>
          <a:off x="3851920" y="3500289"/>
          <a:ext cx="1389063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9" imgW="914400" imgH="914400" progId="Equation.DSMT4">
                  <p:embed/>
                </p:oleObj>
              </mc:Choice>
              <mc:Fallback>
                <p:oleObj name="Equation" r:id="rId9" imgW="914400" imgH="9144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500289"/>
                        <a:ext cx="1389063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884368" y="5877272"/>
            <a:ext cx="1080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(12.8)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73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570038" indent="-1570038"/>
            <a:r>
              <a:rPr lang="en-US" altLang="zh-TW" sz="3600" dirty="0"/>
              <a:t>12.1 </a:t>
            </a:r>
            <a:r>
              <a:rPr lang="zh-TW" altLang="en-US" sz="3600" dirty="0"/>
              <a:t>表示對象的</a:t>
            </a:r>
            <a:r>
              <a:rPr lang="zh-TW" altLang="en-US" sz="3600" dirty="0" smtClean="0"/>
              <a:t>位置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關係之</a:t>
            </a:r>
            <a:r>
              <a:rPr lang="zh-TW" altLang="en-US" sz="3600" dirty="0"/>
              <a:t>數量化</a:t>
            </a:r>
            <a:r>
              <a:rPr lang="en-US" altLang="zh-TW" sz="3600" dirty="0"/>
              <a:t>IV</a:t>
            </a:r>
            <a:r>
              <a:rPr lang="zh-TW" altLang="en-US" sz="3600" dirty="0"/>
              <a:t>類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Autofit/>
              </a:bodyPr>
              <a:lstStyle/>
              <a:p>
                <a:pPr indent="822325" algn="just">
                  <a:tabLst>
                    <a:tab pos="792163" algn="l"/>
                  </a:tabLst>
                </a:pPr>
                <a14:m>
                  <m:oMath xmlns:m="http://schemas.openxmlformats.org/officeDocument/2006/math">
                    <m:r>
                      <a:rPr lang="en-US" altLang="zh-TW"/>
                      <m:t>𝑛</m:t>
                    </m:r>
                  </m:oMath>
                </a14:m>
                <a:r>
                  <a:rPr lang="zh-TW" altLang="en-US" dirty="0"/>
                  <a:t>個對象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𝑛</m:t>
                        </m:r>
                      </m:sub>
                    </m:sSub>
                  </m:oMath>
                </a14:m>
                <a:r>
                  <a:rPr lang="zh-TW" altLang="en-US" dirty="0"/>
                  <a:t>之間，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1</m:t>
                        </m:r>
                      </m:sub>
                    </m:sSub>
                  </m:oMath>
                </a14:m>
                <a:r>
                  <a:rPr lang="zh-TW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的類似度或親近度，是以假設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𝑒</m:t>
                        </m:r>
                      </m:e>
                      <m:sub>
                        <m:r>
                          <a:rPr lang="en-US" altLang="zh-TW"/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>的數值來表示。此時，數量化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/>
                      <m:t>Ι</m:t>
                    </m:r>
                    <m:r>
                      <a:rPr lang="en-US" altLang="zh-TW"/>
                      <m:t>𝑉</m:t>
                    </m:r>
                  </m:oMath>
                </a14:m>
                <a:r>
                  <a:rPr lang="zh-TW" altLang="en-US" dirty="0"/>
                  <a:t>類是</a:t>
                </a:r>
                <a:r>
                  <a:rPr lang="zh-TW" altLang="en-US" dirty="0"/>
                  <a:t>根據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𝑒</m:t>
                        </m:r>
                      </m:e>
                      <m:sub>
                        <m:r>
                          <a:rPr lang="en-US" altLang="zh-TW"/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>的數值來觀察</a:t>
                </a:r>
                <a:r>
                  <a:rPr lang="zh-TW" altLang="en-US" dirty="0" smtClean="0"/>
                  <a:t>類似，</a:t>
                </a:r>
                <a:r>
                  <a:rPr lang="zh-TW" altLang="en-US" dirty="0"/>
                  <a:t>對各對象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而言，若是一次元的數量給予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  <m:r>
                      <a:rPr lang="zh-TW" altLang="en-US"/>
                      <m:t>。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8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98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12.2 </a:t>
            </a:r>
            <a:r>
              <a:rPr lang="zh-TW" altLang="en-US" dirty="0"/>
              <a:t>數量化</a:t>
            </a:r>
            <a:r>
              <a:rPr lang="en-US" altLang="zh-TW" dirty="0"/>
              <a:t>IV</a:t>
            </a:r>
            <a:r>
              <a:rPr lang="zh-TW" altLang="en-US" dirty="0"/>
              <a:t>類的計算法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endParaRPr lang="en-US" altLang="zh-TW" dirty="0" smtClean="0">
              <a:cs typeface="Microsoft New Tai Lue"/>
            </a:endParaRPr>
          </a:p>
          <a:p>
            <a:pPr indent="808038"/>
            <a:r>
              <a:rPr lang="zh-TW" altLang="en-US" sz="2800" dirty="0">
                <a:cs typeface="Microsoft New Tai Lue"/>
              </a:rPr>
              <a:t>矩陣</a:t>
            </a:r>
            <a:r>
              <a:rPr lang="en-US" altLang="zh-TW" sz="2800" dirty="0">
                <a:cs typeface="Microsoft New Tai Lue"/>
              </a:rPr>
              <a:t>M</a:t>
            </a:r>
            <a:r>
              <a:rPr lang="zh-TW" altLang="en-US" sz="2800" dirty="0">
                <a:cs typeface="Microsoft New Tai Lue"/>
              </a:rPr>
              <a:t>、</a:t>
            </a:r>
            <a:r>
              <a:rPr lang="en-US" altLang="zh-TW" sz="2800" dirty="0">
                <a:cs typeface="Microsoft New Tai Lue"/>
              </a:rPr>
              <a:t>N</a:t>
            </a:r>
            <a:r>
              <a:rPr lang="zh-TW" altLang="en-US" sz="2800" dirty="0">
                <a:cs typeface="Microsoft New Tai Lue"/>
              </a:rPr>
              <a:t>之和如</a:t>
            </a:r>
            <a:r>
              <a:rPr lang="en-US" altLang="zh-TW" sz="2800" dirty="0">
                <a:cs typeface="Microsoft New Tai Lue"/>
              </a:rPr>
              <a:t>(12.9)</a:t>
            </a:r>
            <a:r>
              <a:rPr lang="zh-TW" altLang="en-US" sz="2800" dirty="0">
                <a:cs typeface="Microsoft New Tai Lue"/>
              </a:rPr>
              <a:t>式所示</a:t>
            </a:r>
            <a:r>
              <a:rPr lang="zh-TW" altLang="en-US" sz="2800" dirty="0">
                <a:cs typeface="Microsoft New Tai Lue"/>
              </a:rPr>
              <a:t>：</a:t>
            </a:r>
            <a:endParaRPr lang="en-US" altLang="zh-TW" sz="2800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259972"/>
              </p:ext>
            </p:extLst>
          </p:nvPr>
        </p:nvGraphicFramePr>
        <p:xfrm>
          <a:off x="2699395" y="4076576"/>
          <a:ext cx="11318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" imgW="583920" imgH="177480" progId="Equation.DSMT4">
                  <p:embed/>
                </p:oleObj>
              </mc:Choice>
              <mc:Fallback>
                <p:oleObj name="Equation" r:id="rId3" imgW="583920" imgH="1774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395" y="4076576"/>
                        <a:ext cx="113188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286961"/>
              </p:ext>
            </p:extLst>
          </p:nvPr>
        </p:nvGraphicFramePr>
        <p:xfrm>
          <a:off x="3851920" y="3212976"/>
          <a:ext cx="474662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2450880" imgH="914400" progId="Equation.DSMT4">
                  <p:embed/>
                </p:oleObj>
              </mc:Choice>
              <mc:Fallback>
                <p:oleObj name="Equation" r:id="rId5" imgW="2450880" imgH="914400" progId="Equation.DSMT4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212976"/>
                        <a:ext cx="4746625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884368" y="5256202"/>
            <a:ext cx="1080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(12.9)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27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12.2 </a:t>
            </a:r>
            <a:r>
              <a:rPr lang="zh-TW" altLang="en-US" dirty="0"/>
              <a:t>數量化</a:t>
            </a:r>
            <a:r>
              <a:rPr lang="en-US" altLang="zh-TW" dirty="0"/>
              <a:t>IV</a:t>
            </a:r>
            <a:r>
              <a:rPr lang="zh-TW" altLang="en-US" dirty="0"/>
              <a:t>類的計算法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8038"/>
            <a:r>
              <a:rPr lang="zh-TW" altLang="en-US" sz="2800" dirty="0">
                <a:cs typeface="Microsoft New Tai Lue"/>
              </a:rPr>
              <a:t>求此矩陣的特徵值、特徵向量，得出如表</a:t>
            </a:r>
            <a:r>
              <a:rPr lang="en-US" altLang="zh-TW" sz="2800" dirty="0">
                <a:cs typeface="Microsoft New Tai Lue"/>
              </a:rPr>
              <a:t>12-6</a:t>
            </a:r>
            <a:r>
              <a:rPr lang="zh-TW" altLang="en-US" sz="2800" dirty="0">
                <a:cs typeface="Microsoft New Tai Lue"/>
              </a:rPr>
              <a:t>所示</a:t>
            </a:r>
            <a:r>
              <a:rPr lang="zh-TW" altLang="en-US" sz="2800" dirty="0">
                <a:cs typeface="Microsoft New Tai Lue"/>
              </a:rPr>
              <a:t>：</a:t>
            </a:r>
            <a:endParaRPr lang="en-US" altLang="zh-TW" sz="2800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5362" name="Picture 2" descr="C:\Users\Wu\Google 雲端硬碟\新頁圖書\5103簡報圖表102.1.18\5103--表\表12-6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6203043" cy="35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12.2 </a:t>
            </a:r>
            <a:r>
              <a:rPr lang="zh-TW" altLang="en-US" dirty="0"/>
              <a:t>數量化</a:t>
            </a:r>
            <a:r>
              <a:rPr lang="en-US" altLang="zh-TW" dirty="0"/>
              <a:t>IV</a:t>
            </a:r>
            <a:r>
              <a:rPr lang="zh-TW" altLang="en-US" dirty="0"/>
              <a:t>類的計算法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zh-TW" altLang="en-US" sz="3000" b="1" u="sng" dirty="0"/>
                  <a:t>步驟</a:t>
                </a:r>
                <a:r>
                  <a:rPr lang="en-US" altLang="zh-TW" sz="3000" b="1" u="sng" dirty="0" smtClean="0"/>
                  <a:t>3</a:t>
                </a:r>
              </a:p>
              <a:p>
                <a:endParaRPr lang="en-US" altLang="zh-TW" sz="1200" b="1" u="sng" dirty="0"/>
              </a:p>
              <a:p>
                <a:pPr indent="731838" algn="just">
                  <a:tabLst>
                    <a:tab pos="715963" algn="l"/>
                  </a:tabLst>
                </a:pPr>
                <a:r>
                  <a:rPr lang="zh-TW" altLang="en-US" sz="2800" dirty="0"/>
                  <a:t>最大</a:t>
                </a:r>
                <a:r>
                  <a:rPr lang="zh-TW" altLang="en-US" sz="2800" dirty="0"/>
                  <a:t>特徵值的特徵向量若得到時，將各成分當作一次元空間上之點的</a:t>
                </a:r>
                <a14:m>
                  <m:oMath xmlns:m="http://schemas.openxmlformats.org/officeDocument/2006/math">
                    <m:r>
                      <a:rPr lang="en-US" altLang="zh-TW" sz="2800"/>
                      <m:t>𝑥</m:t>
                    </m:r>
                  </m:oMath>
                </a14:m>
                <a:r>
                  <a:rPr lang="zh-TW" altLang="en-US" sz="2800" dirty="0"/>
                  <a:t>坐標，並在直線</a:t>
                </a:r>
                <a14:m>
                  <m:oMath xmlns:m="http://schemas.openxmlformats.org/officeDocument/2006/math">
                    <m:r>
                      <a:rPr lang="en-US" altLang="zh-TW" sz="2800"/>
                      <m:t>𝑥</m:t>
                    </m:r>
                  </m:oMath>
                </a14:m>
                <a:r>
                  <a:rPr lang="zh-TW" altLang="en-US" sz="2800" dirty="0"/>
                  <a:t>軸上表示圖形，觀察各對象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𝑆</m:t>
                        </m:r>
                      </m:e>
                      <m:sub>
                        <m:r>
                          <a:rPr lang="en-US" altLang="zh-TW" sz="2800"/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的位置關係</a:t>
                </a:r>
                <a:r>
                  <a:rPr lang="zh-TW" altLang="en-US" sz="2800" dirty="0"/>
                  <a:t>。</a:t>
                </a:r>
                <a:endParaRPr lang="zh-TW" altLang="en-US" sz="2800" dirty="0"/>
              </a:p>
              <a:p>
                <a:pPr indent="731838" algn="just">
                  <a:tabLst>
                    <a:tab pos="715963" algn="l"/>
                  </a:tabLst>
                </a:pPr>
                <a:r>
                  <a:rPr lang="zh-TW" altLang="en-US" sz="2800" dirty="0"/>
                  <a:t>當</a:t>
                </a:r>
                <a:r>
                  <a:rPr lang="zh-TW" altLang="en-US" sz="2800" dirty="0"/>
                  <a:t>一次元的表示不夠時，使用次大的特徵值與特徵向量，將其成分當作</a:t>
                </a:r>
                <a14:m>
                  <m:oMath xmlns:m="http://schemas.openxmlformats.org/officeDocument/2006/math">
                    <m:r>
                      <a:rPr lang="en-US" altLang="zh-TW" sz="2800"/>
                      <m:t>𝑦</m:t>
                    </m:r>
                  </m:oMath>
                </a14:m>
                <a:r>
                  <a:rPr lang="zh-TW" altLang="en-US" sz="2800" dirty="0"/>
                  <a:t>軸，在</a:t>
                </a:r>
                <a14:m>
                  <m:oMath xmlns:m="http://schemas.openxmlformats.org/officeDocument/2006/math">
                    <m:r>
                      <a:rPr lang="en-US" altLang="zh-TW" sz="2800"/>
                      <m:t>𝑥</m:t>
                    </m:r>
                    <m:r>
                      <a:rPr lang="en-US" altLang="zh-TW" sz="2800"/>
                      <m:t>−</m:t>
                    </m:r>
                    <m:r>
                      <a:rPr lang="en-US" altLang="zh-TW" sz="2800"/>
                      <m:t>𝑦</m:t>
                    </m:r>
                  </m:oMath>
                </a14:m>
                <a:r>
                  <a:rPr lang="zh-TW" altLang="en-US" sz="2800" dirty="0"/>
                  <a:t>平面上，以圖形表示各對象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𝑆</m:t>
                        </m:r>
                      </m:e>
                      <m:sub>
                        <m:r>
                          <a:rPr lang="en-US" altLang="zh-TW" sz="2800"/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的位置關係</a:t>
                </a:r>
                <a:r>
                  <a:rPr lang="zh-TW" altLang="en-US" sz="2800" dirty="0"/>
                  <a:t>。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35" t="-1752" r="-1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3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38200" algn="just">
              <a:spcBef>
                <a:spcPct val="0"/>
              </a:spcBef>
            </a:pPr>
            <a:r>
              <a:rPr lang="zh-TW" altLang="en-US" dirty="0">
                <a:cs typeface="Microsoft New Tai Lue"/>
              </a:rPr>
              <a:t>以下列舉對象較多的例子。電視上出現的明星甚多，要記住名字是非常不容易的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  <a:p>
            <a:pPr indent="838200" algn="just">
              <a:spcBef>
                <a:spcPct val="0"/>
              </a:spcBef>
            </a:pPr>
            <a:r>
              <a:rPr lang="zh-TW" altLang="en-US" dirty="0" smtClean="0">
                <a:cs typeface="Microsoft New Tai Lue"/>
              </a:rPr>
              <a:t>現在</a:t>
            </a:r>
            <a:r>
              <a:rPr lang="zh-TW" altLang="en-US" dirty="0">
                <a:cs typeface="Microsoft New Tai Lue"/>
              </a:rPr>
              <a:t>從台灣的明星中選出</a:t>
            </a:r>
            <a:r>
              <a:rPr lang="en-US" altLang="zh-TW" dirty="0">
                <a:cs typeface="Microsoft New Tai Lue"/>
              </a:rPr>
              <a:t>12</a:t>
            </a:r>
            <a:r>
              <a:rPr lang="zh-TW" altLang="en-US" dirty="0" smtClean="0">
                <a:cs typeface="Microsoft New Tai Lue"/>
              </a:rPr>
              <a:t>人，</a:t>
            </a:r>
            <a:r>
              <a:rPr lang="zh-TW" altLang="en-US" dirty="0">
                <a:cs typeface="Microsoft New Tai Lue"/>
              </a:rPr>
              <a:t>以數量化</a:t>
            </a:r>
            <a:r>
              <a:rPr lang="en-US" altLang="zh-TW" dirty="0">
                <a:cs typeface="Microsoft New Tai Lue"/>
              </a:rPr>
              <a:t>IV</a:t>
            </a:r>
            <a:r>
              <a:rPr lang="zh-TW" altLang="en-US" dirty="0">
                <a:cs typeface="Microsoft New Tai Lue"/>
              </a:rPr>
              <a:t>類調查哪兩位相近似，因此需要類似度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2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17563" algn="just"/>
            <a:r>
              <a:rPr lang="zh-TW" altLang="en-US" dirty="0">
                <a:cs typeface="Microsoft New Tai Lue"/>
              </a:rPr>
              <a:t>此時，以大學生對明星的喜歡與否來決定類似度，並對</a:t>
            </a:r>
            <a:r>
              <a:rPr lang="en-US" altLang="zh-TW" dirty="0">
                <a:cs typeface="Microsoft New Tai Lue"/>
              </a:rPr>
              <a:t>S</a:t>
            </a:r>
            <a:r>
              <a:rPr lang="zh-TW" altLang="en-US" dirty="0">
                <a:cs typeface="Microsoft New Tai Lue"/>
              </a:rPr>
              <a:t>大學的男學生</a:t>
            </a:r>
            <a:r>
              <a:rPr lang="en-US" altLang="zh-TW" dirty="0">
                <a:cs typeface="Microsoft New Tai Lue"/>
              </a:rPr>
              <a:t>15</a:t>
            </a:r>
            <a:r>
              <a:rPr lang="zh-TW" altLang="en-US" dirty="0">
                <a:cs typeface="Microsoft New Tai Lue"/>
              </a:rPr>
              <a:t>人與</a:t>
            </a:r>
            <a:r>
              <a:rPr lang="en-US" altLang="zh-TW" dirty="0">
                <a:cs typeface="Microsoft New Tai Lue"/>
              </a:rPr>
              <a:t>T</a:t>
            </a:r>
            <a:r>
              <a:rPr lang="zh-TW" altLang="en-US" dirty="0">
                <a:cs typeface="Microsoft New Tai Lue"/>
              </a:rPr>
              <a:t>大學的女學生</a:t>
            </a:r>
            <a:r>
              <a:rPr lang="en-US" altLang="zh-TW" dirty="0">
                <a:cs typeface="Microsoft New Tai Lue"/>
              </a:rPr>
              <a:t>16</a:t>
            </a:r>
            <a:r>
              <a:rPr lang="zh-TW" altLang="en-US" dirty="0">
                <a:cs typeface="Microsoft New Tai Lue"/>
              </a:rPr>
              <a:t>人，進行如表</a:t>
            </a:r>
            <a:r>
              <a:rPr lang="en-US" altLang="zh-TW" dirty="0">
                <a:cs typeface="Microsoft New Tai Lue"/>
              </a:rPr>
              <a:t>12-7</a:t>
            </a:r>
            <a:r>
              <a:rPr lang="zh-TW" altLang="en-US" dirty="0">
                <a:cs typeface="Microsoft New Tai Lue"/>
              </a:rPr>
              <a:t>的意見調查問卷</a:t>
            </a:r>
            <a:r>
              <a:rPr lang="zh-TW" altLang="en-US" dirty="0" smtClean="0">
                <a:cs typeface="Microsoft New Tai Lue"/>
              </a:rPr>
              <a:t>：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40133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5988421"/>
            <a:ext cx="6264696" cy="680939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cs typeface="Microsoft New Tai Lue"/>
              </a:rPr>
              <a:t>此意見的調查結果如表</a:t>
            </a:r>
            <a:r>
              <a:rPr lang="en-US" altLang="zh-TW" sz="2800" dirty="0">
                <a:cs typeface="Microsoft New Tai Lue"/>
              </a:rPr>
              <a:t>12-8</a:t>
            </a:r>
            <a:r>
              <a:rPr lang="zh-TW" altLang="en-US" sz="2800" dirty="0">
                <a:cs typeface="Microsoft New Tai Lue"/>
              </a:rPr>
              <a:t>所示</a:t>
            </a:r>
            <a:r>
              <a:rPr lang="zh-TW" altLang="en-US" sz="2800" dirty="0" smtClean="0">
                <a:cs typeface="Microsoft New Tai Lue"/>
              </a:rPr>
              <a:t>：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6386" name="Picture 2" descr="C:\Users\Wu\Google 雲端硬碟\新頁圖書\5103簡報圖表102.1.18\5103--表\表12-7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16" y="1400571"/>
            <a:ext cx="5371125" cy="44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22872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17410" name="Picture 2" descr="C:\Users\Wu\Google 雲端硬碟\新頁圖書\5103簡報圖表102.1.18\5103--表\表12-8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6264696" cy="67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18434" name="Picture 2" descr="C:\Users\Wu\Google 雲端硬碟\新頁圖書\5103簡報圖表102.1.18\5103--表\表12-9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6551724" cy="6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54075" algn="just">
              <a:spcBef>
                <a:spcPct val="0"/>
              </a:spcBef>
            </a:pPr>
            <a:r>
              <a:rPr lang="zh-TW" altLang="en-US" dirty="0">
                <a:cs typeface="Microsoft New Tai Lue"/>
              </a:rPr>
              <a:t>首先，根據</a:t>
            </a:r>
            <a:r>
              <a:rPr lang="en-US" altLang="zh-TW" dirty="0">
                <a:cs typeface="Microsoft New Tai Lue"/>
              </a:rPr>
              <a:t>12-7</a:t>
            </a:r>
            <a:r>
              <a:rPr lang="zh-TW" altLang="en-US" dirty="0">
                <a:cs typeface="Microsoft New Tai Lue"/>
              </a:rPr>
              <a:t>所示，調查男學生對女明星</a:t>
            </a:r>
            <a:r>
              <a:rPr lang="en-US" altLang="zh-TW" dirty="0">
                <a:cs typeface="Microsoft New Tai Lue"/>
              </a:rPr>
              <a:t>12</a:t>
            </a:r>
            <a:r>
              <a:rPr lang="zh-TW" altLang="en-US" dirty="0">
                <a:cs typeface="Microsoft New Tai Lue"/>
              </a:rPr>
              <a:t>人的類似度，結果如表</a:t>
            </a:r>
            <a:r>
              <a:rPr lang="en-US" altLang="zh-TW" dirty="0">
                <a:cs typeface="Microsoft New Tai Lue"/>
              </a:rPr>
              <a:t>12-8</a:t>
            </a:r>
            <a:r>
              <a:rPr lang="zh-TW" altLang="en-US" dirty="0">
                <a:cs typeface="Microsoft New Tai Lue"/>
              </a:rPr>
              <a:t>所呈現，此時，反應相同時記數成</a:t>
            </a:r>
            <a:r>
              <a:rPr lang="en-US" altLang="zh-TW" dirty="0">
                <a:cs typeface="Microsoft New Tai Lue"/>
              </a:rPr>
              <a:t>+1</a:t>
            </a:r>
            <a:r>
              <a:rPr lang="zh-TW" altLang="en-US" dirty="0">
                <a:cs typeface="Microsoft New Tai Lue"/>
              </a:rPr>
              <a:t>，結果如表</a:t>
            </a:r>
            <a:r>
              <a:rPr lang="en-US" altLang="zh-TW" dirty="0">
                <a:cs typeface="Microsoft New Tai Lue"/>
              </a:rPr>
              <a:t>12-10</a:t>
            </a:r>
            <a:r>
              <a:rPr lang="zh-TW" altLang="en-US" dirty="0">
                <a:cs typeface="Microsoft New Tai Lue"/>
              </a:rPr>
              <a:t>所示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  <a:p>
            <a:pPr indent="854075" algn="just">
              <a:spcBef>
                <a:spcPct val="0"/>
              </a:spcBef>
            </a:pPr>
            <a:r>
              <a:rPr lang="zh-TW" altLang="en-US" dirty="0" smtClean="0">
                <a:cs typeface="Microsoft New Tai Lue"/>
              </a:rPr>
              <a:t>其次</a:t>
            </a:r>
            <a:r>
              <a:rPr lang="zh-TW" altLang="en-US" dirty="0">
                <a:cs typeface="Microsoft New Tai Lue"/>
              </a:rPr>
              <a:t>，亦依表</a:t>
            </a:r>
            <a:r>
              <a:rPr lang="en-US" altLang="zh-TW" dirty="0">
                <a:cs typeface="Microsoft New Tai Lue"/>
              </a:rPr>
              <a:t>12-7</a:t>
            </a:r>
            <a:r>
              <a:rPr lang="zh-TW" altLang="en-US" dirty="0">
                <a:cs typeface="Microsoft New Tai Lue"/>
              </a:rPr>
              <a:t>所示，調查女學生對女明星</a:t>
            </a:r>
            <a:r>
              <a:rPr lang="en-US" altLang="zh-TW" dirty="0">
                <a:cs typeface="Microsoft New Tai Lue"/>
              </a:rPr>
              <a:t>12</a:t>
            </a:r>
            <a:r>
              <a:rPr lang="zh-TW" altLang="en-US" dirty="0">
                <a:cs typeface="Microsoft New Tai Lue"/>
              </a:rPr>
              <a:t>人的類似度可得出表</a:t>
            </a:r>
            <a:r>
              <a:rPr lang="en-US" altLang="zh-TW" dirty="0">
                <a:cs typeface="Microsoft New Tai Lue"/>
              </a:rPr>
              <a:t>12-9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4022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19458" name="Picture 2" descr="C:\Users\Wu\Google 雲端硬碟\新頁圖書\5103簡報圖表102.1.18\5103--表\表12-10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6356528" cy="65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822325" algn="just"/>
                <a:r>
                  <a:rPr lang="zh-TW" altLang="en-US" dirty="0"/>
                  <a:t>若是二次元的數量化則給予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𝑏</m:t>
                        </m:r>
                      </m:e>
                      <m:sub>
                        <m:r>
                          <a:rPr lang="en-US" altLang="zh-TW"/>
                          <m:t>𝑗</m:t>
                        </m:r>
                      </m:sub>
                    </m:sSub>
                  </m:oMath>
                </a14:m>
                <a:r>
                  <a:rPr lang="zh-TW" altLang="en-US" dirty="0"/>
                  <a:t>的數量，然後將</a:t>
                </a:r>
                <a14:m>
                  <m:oMath xmlns:m="http://schemas.openxmlformats.org/officeDocument/2006/math">
                    <m:r>
                      <a:rPr lang="en-US" altLang="zh-TW"/>
                      <m:t>𝑛</m:t>
                    </m:r>
                  </m:oMath>
                </a14:m>
                <a:r>
                  <a:rPr lang="zh-TW" altLang="en-US" dirty="0"/>
                  <a:t>個對象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以直線或平面上的點來定位的一種手法。此處限於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𝑒</m:t>
                        </m:r>
                      </m:e>
                      <m:sub>
                        <m:r>
                          <a:rPr lang="en-US" altLang="zh-TW"/>
                          <m:t>𝑖𝑗</m:t>
                        </m:r>
                      </m:sub>
                    </m:sSub>
                  </m:oMath>
                </a14:m>
                <a:r>
                  <a:rPr lang="en-US" altLang="zh-TW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𝑒</m:t>
                        </m:r>
                      </m:e>
                      <m:sub>
                        <m:r>
                          <a:rPr lang="en-US" altLang="zh-TW"/>
                          <m:t>𝑗𝑖</m:t>
                        </m:r>
                      </m:sub>
                    </m:sSub>
                  </m:oMath>
                </a14:m>
                <a:r>
                  <a:rPr lang="zh-TW" altLang="en-US" dirty="0"/>
                  <a:t>的情形來敘述</a:t>
                </a:r>
                <a:r>
                  <a:rPr lang="zh-TW" altLang="en-US" dirty="0"/>
                  <a:t>。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570038" indent="-1570038"/>
            <a:r>
              <a:rPr lang="en-US" altLang="zh-TW" sz="3600" dirty="0"/>
              <a:t>12.1 </a:t>
            </a:r>
            <a:r>
              <a:rPr lang="zh-TW" altLang="en-US" sz="3600" dirty="0"/>
              <a:t>表示對象的</a:t>
            </a:r>
            <a:r>
              <a:rPr lang="zh-TW" altLang="en-US" sz="3600" dirty="0" smtClean="0"/>
              <a:t>位置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關係之</a:t>
            </a:r>
            <a:r>
              <a:rPr lang="zh-TW" altLang="en-US" sz="3600" dirty="0"/>
              <a:t>數量化</a:t>
            </a:r>
            <a:r>
              <a:rPr lang="en-US" altLang="zh-TW" sz="3600" dirty="0"/>
              <a:t>IV</a:t>
            </a:r>
            <a:r>
              <a:rPr lang="zh-TW" altLang="en-US" sz="3600" dirty="0"/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36287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20482" name="Picture 2" descr="C:\Users\Wu\Google 雲端硬碟\新頁圖書\5103簡報圖表102.1.18\5103--表\表12-11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93" y="188640"/>
            <a:ext cx="6676611" cy="64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08038" algn="just"/>
            <a:r>
              <a:rPr lang="zh-TW" altLang="en-US" dirty="0">
                <a:cs typeface="Microsoft New Tai Lue"/>
              </a:rPr>
              <a:t>依這些數據輸入電腦，即得出表</a:t>
            </a:r>
            <a:r>
              <a:rPr lang="en-US" altLang="zh-TW" dirty="0">
                <a:cs typeface="Microsoft New Tai Lue"/>
              </a:rPr>
              <a:t>12-12</a:t>
            </a:r>
            <a:r>
              <a:rPr lang="zh-TW" altLang="en-US" dirty="0">
                <a:cs typeface="Microsoft New Tai Lue"/>
              </a:rPr>
              <a:t>與表</a:t>
            </a:r>
            <a:r>
              <a:rPr lang="en-US" altLang="zh-TW" dirty="0">
                <a:cs typeface="Microsoft New Tai Lue"/>
              </a:rPr>
              <a:t>12-13</a:t>
            </a:r>
            <a:r>
              <a:rPr lang="zh-TW" altLang="en-US" dirty="0">
                <a:cs typeface="Microsoft New Tai Lue"/>
              </a:rPr>
              <a:t>的特徵值、特徵向量，如下所示</a:t>
            </a:r>
            <a:r>
              <a:rPr lang="zh-TW" altLang="en-US" dirty="0" smtClean="0">
                <a:cs typeface="Microsoft New Tai Lue"/>
              </a:rPr>
              <a:t>：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12791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21506" name="Picture 2" descr="C:\Users\Wu\Google 雲端硬碟\新頁圖書\5103簡報圖表102.1.18\5103--表\表12-12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5723343" cy="643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22530" name="Picture 2" descr="C:\Users\Wu\Google 雲端硬碟\新頁圖書\5103簡報圖表102.1.18\5103--表\表12-13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624"/>
            <a:ext cx="5904656" cy="654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84238" algn="just">
              <a:spcBef>
                <a:spcPct val="0"/>
              </a:spcBef>
              <a:tabLst>
                <a:tab pos="808038" algn="l"/>
              </a:tabLst>
            </a:pPr>
            <a:r>
              <a:rPr lang="zh-TW" altLang="en-US" dirty="0">
                <a:cs typeface="Microsoft New Tai Lue"/>
              </a:rPr>
              <a:t>表</a:t>
            </a:r>
            <a:r>
              <a:rPr lang="en-US" altLang="zh-TW" dirty="0">
                <a:cs typeface="Microsoft New Tai Lue"/>
              </a:rPr>
              <a:t>12-12</a:t>
            </a:r>
            <a:r>
              <a:rPr lang="zh-TW" altLang="en-US" dirty="0">
                <a:cs typeface="Microsoft New Tai Lue"/>
              </a:rPr>
              <a:t>舉出地一個特徵值與第二個特徵值，並在二次元空間上表示圖形，即如圖</a:t>
            </a:r>
            <a:r>
              <a:rPr lang="en-US" altLang="zh-TW" dirty="0">
                <a:cs typeface="Microsoft New Tai Lue"/>
              </a:rPr>
              <a:t>12-3</a:t>
            </a:r>
            <a:r>
              <a:rPr lang="zh-TW" altLang="en-US" dirty="0">
                <a:cs typeface="Microsoft New Tai Lue"/>
              </a:rPr>
              <a:t>所示</a:t>
            </a:r>
            <a:r>
              <a:rPr lang="zh-TW" altLang="en-US" dirty="0" smtClean="0">
                <a:cs typeface="Microsoft New Tai Lue"/>
              </a:rPr>
              <a:t>：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34549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23554" name="Picture 2" descr="C:\Users\Wu\Google 雲端硬碟\新頁圖書\5103簡報圖表102.1.18\5103--圖\1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42692"/>
            <a:ext cx="4968552" cy="40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143147" y="6093296"/>
            <a:ext cx="345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12-3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男學生對明星的類似性 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2518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68363" algn="just">
              <a:spcBef>
                <a:spcPct val="0"/>
              </a:spcBef>
            </a:pPr>
            <a:r>
              <a:rPr lang="zh-TW" altLang="en-US" dirty="0">
                <a:cs typeface="Microsoft New Tai Lue"/>
              </a:rPr>
              <a:t>觀察圖</a:t>
            </a:r>
            <a:r>
              <a:rPr lang="en-US" altLang="zh-TW" dirty="0">
                <a:cs typeface="Microsoft New Tai Lue"/>
              </a:rPr>
              <a:t>12-3</a:t>
            </a:r>
            <a:r>
              <a:rPr lang="zh-TW" altLang="en-US" dirty="0">
                <a:cs typeface="Microsoft New Tai Lue"/>
              </a:rPr>
              <a:t>，可知「</a:t>
            </a:r>
            <a:r>
              <a:rPr lang="en-US" altLang="zh-TW" dirty="0">
                <a:cs typeface="Microsoft New Tai Lue"/>
              </a:rPr>
              <a:t>S.H.E</a:t>
            </a:r>
            <a:r>
              <a:rPr lang="zh-TW" altLang="en-US" dirty="0">
                <a:cs typeface="Microsoft New Tai Lue"/>
              </a:rPr>
              <a:t>、張惠妹、蕭亞軒與林志玲」分別獨立處於一個位置，從男學生的意見觀察，不也可認為具有某種</a:t>
            </a:r>
            <a:r>
              <a:rPr lang="zh-TW" altLang="en-US" dirty="0" smtClean="0">
                <a:cs typeface="Microsoft New Tai Lue"/>
              </a:rPr>
              <a:t>的獨立性嗎</a:t>
            </a:r>
            <a:r>
              <a:rPr lang="en-US" altLang="zh-TW" dirty="0" smtClean="0">
                <a:cs typeface="Microsoft New Tai Lue"/>
              </a:rPr>
              <a:t>?</a:t>
            </a:r>
            <a:endParaRPr lang="zh-TW" altLang="en-US" dirty="0" smtClean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9067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1600200"/>
            <a:ext cx="6444208" cy="4525963"/>
          </a:xfrm>
        </p:spPr>
        <p:txBody>
          <a:bodyPr anchor="ctr"/>
          <a:lstStyle/>
          <a:p>
            <a:pPr indent="842963" algn="just"/>
            <a:r>
              <a:rPr lang="zh-TW" altLang="en-US" dirty="0">
                <a:cs typeface="Microsoft New Tai Lue"/>
              </a:rPr>
              <a:t>若要調查此獨特性為何時，在圖</a:t>
            </a:r>
            <a:r>
              <a:rPr lang="en-US" altLang="zh-TW" dirty="0">
                <a:cs typeface="Microsoft New Tai Lue"/>
              </a:rPr>
              <a:t>12-3</a:t>
            </a:r>
            <a:r>
              <a:rPr lang="zh-TW" altLang="en-US" dirty="0">
                <a:cs typeface="Microsoft New Tai Lue"/>
              </a:rPr>
              <a:t>中，對於</a:t>
            </a:r>
            <a:r>
              <a:rPr lang="en-US" altLang="zh-TW" dirty="0">
                <a:cs typeface="Microsoft New Tai Lue"/>
              </a:rPr>
              <a:t>x</a:t>
            </a:r>
            <a:r>
              <a:rPr lang="zh-TW" altLang="en-US" dirty="0">
                <a:cs typeface="Microsoft New Tai Lue"/>
              </a:rPr>
              <a:t>軸與</a:t>
            </a:r>
            <a:r>
              <a:rPr lang="en-US" altLang="zh-TW" dirty="0">
                <a:cs typeface="Microsoft New Tai Lue"/>
              </a:rPr>
              <a:t>y</a:t>
            </a:r>
            <a:r>
              <a:rPr lang="zh-TW" altLang="en-US" dirty="0">
                <a:cs typeface="Microsoft New Tai Lue"/>
              </a:rPr>
              <a:t>軸也可加上意義，但明星的名字與樣貌對於不同年代的人而言，再進一步分析是毫無用處的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37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26762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54075" algn="just">
              <a:spcBef>
                <a:spcPct val="0"/>
              </a:spcBef>
            </a:pPr>
            <a:r>
              <a:rPr lang="zh-TW" altLang="en-US" dirty="0">
                <a:cs typeface="Microsoft New Tai Lue"/>
              </a:rPr>
              <a:t>同樣的，將表</a:t>
            </a:r>
            <a:r>
              <a:rPr lang="en-US" altLang="zh-TW" dirty="0">
                <a:cs typeface="Microsoft New Tai Lue"/>
              </a:rPr>
              <a:t>12-13</a:t>
            </a:r>
            <a:r>
              <a:rPr lang="zh-TW" altLang="en-US" dirty="0">
                <a:cs typeface="Microsoft New Tai Lue"/>
              </a:rPr>
              <a:t>的</a:t>
            </a:r>
            <a:r>
              <a:rPr lang="zh-TW" altLang="en-US" dirty="0" smtClean="0">
                <a:cs typeface="Microsoft New Tai Lue"/>
              </a:rPr>
              <a:t>特徵值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、</a:t>
            </a:r>
            <a:r>
              <a:rPr lang="zh-TW" altLang="en-US" dirty="0">
                <a:cs typeface="Microsoft New Tai Lue"/>
              </a:rPr>
              <a:t>特徵向量列舉</a:t>
            </a:r>
            <a:r>
              <a:rPr lang="en-US" altLang="zh-TW" dirty="0">
                <a:cs typeface="Microsoft New Tai Lue"/>
              </a:rPr>
              <a:t>x</a:t>
            </a:r>
            <a:r>
              <a:rPr lang="zh-TW" altLang="en-US" dirty="0">
                <a:cs typeface="Microsoft New Tai Lue"/>
              </a:rPr>
              <a:t>軸與</a:t>
            </a:r>
            <a:r>
              <a:rPr lang="en-US" altLang="zh-TW" dirty="0">
                <a:cs typeface="Microsoft New Tai Lue"/>
              </a:rPr>
              <a:t>y</a:t>
            </a:r>
            <a:r>
              <a:rPr lang="zh-TW" altLang="en-US" dirty="0">
                <a:cs typeface="Microsoft New Tai Lue"/>
              </a:rPr>
              <a:t>軸之特徵值，在平面上圖形化時，即如圖</a:t>
            </a:r>
            <a:r>
              <a:rPr lang="en-US" altLang="zh-TW" dirty="0">
                <a:cs typeface="Microsoft New Tai Lue"/>
              </a:rPr>
              <a:t>12-4</a:t>
            </a:r>
            <a:r>
              <a:rPr lang="zh-TW" altLang="en-US" dirty="0" smtClean="0">
                <a:cs typeface="Microsoft New Tai Lue"/>
              </a:rPr>
              <a:t>所示</a:t>
            </a:r>
            <a:r>
              <a:rPr lang="zh-TW" altLang="en-US" dirty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6967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24578" name="Picture 2" descr="C:\Users\Wu\Google 雲端硬碟\新頁圖書\5103簡報圖表102.1.18\5103--圖\12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3285"/>
            <a:ext cx="5472608" cy="48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851920" y="6228020"/>
            <a:ext cx="345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12-4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女學生對明星的類似性 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33242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12.1.1 </a:t>
            </a:r>
            <a:r>
              <a:rPr lang="zh-TW" altLang="en-US" dirty="0"/>
              <a:t>給與對象分數的求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808038" algn="just"/>
                <a:r>
                  <a:rPr lang="zh-TW" altLang="en-US" dirty="0"/>
                  <a:t>若要得知各對象所給予的分類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。</a:t>
                </a:r>
                <a:endParaRPr lang="en-US" altLang="zh-TW" dirty="0"/>
              </a:p>
              <a:p>
                <a:pPr indent="808038" algn="just"/>
                <a:r>
                  <a:rPr lang="zh-TW" altLang="en-US" dirty="0"/>
                  <a:t>數</a:t>
                </a:r>
                <a:r>
                  <a:rPr lang="zh-TW" altLang="en-US" dirty="0"/>
                  <a:t>量化</a:t>
                </a:r>
                <a14:m>
                  <m:oMath xmlns:m="http://schemas.openxmlformats.org/officeDocument/2006/math">
                    <m:r>
                      <a:rPr lang="en-US" altLang="zh-TW"/>
                      <m:t>𝐼𝑉</m:t>
                    </m:r>
                  </m:oMath>
                </a14:m>
                <a:r>
                  <a:rPr lang="zh-TW" altLang="en-US" dirty="0"/>
                  <a:t>類是以此分類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表示各對象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的位置關係</a:t>
                </a:r>
                <a:r>
                  <a:rPr lang="zh-TW" altLang="en-US" dirty="0"/>
                  <a:t>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0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68363" algn="just"/>
            <a:r>
              <a:rPr lang="zh-TW" altLang="en-US" dirty="0" smtClean="0">
                <a:cs typeface="Microsoft New Tai Lue"/>
              </a:rPr>
              <a:t>觀察</a:t>
            </a:r>
            <a:r>
              <a:rPr lang="zh-TW" altLang="en-US" dirty="0">
                <a:cs typeface="Microsoft New Tai Lue"/>
              </a:rPr>
              <a:t>圖</a:t>
            </a:r>
            <a:r>
              <a:rPr lang="en-US" altLang="zh-TW" dirty="0">
                <a:cs typeface="Microsoft New Tai Lue"/>
              </a:rPr>
              <a:t>12-4</a:t>
            </a:r>
            <a:r>
              <a:rPr lang="zh-TW" altLang="en-US" dirty="0">
                <a:cs typeface="Microsoft New Tai Lue"/>
              </a:rPr>
              <a:t>，可知「</a:t>
            </a:r>
            <a:r>
              <a:rPr lang="en-US" altLang="zh-TW" dirty="0">
                <a:cs typeface="Microsoft New Tai Lue"/>
              </a:rPr>
              <a:t>S.H.E</a:t>
            </a:r>
            <a:r>
              <a:rPr lang="zh-TW" altLang="en-US" dirty="0">
                <a:cs typeface="Microsoft New Tai Lue"/>
              </a:rPr>
              <a:t>、林依晨、與桂綸鎂」三人位於相當偏離的地方，而剩下的明星幾乎在相同的地方糾結在一起。所以，從女學生的意見來推論，她們幾乎沒有任何差別吧</a:t>
            </a:r>
            <a:r>
              <a:rPr lang="en-US" altLang="zh-TW" dirty="0" smtClean="0">
                <a:cs typeface="Microsoft New Tai Lue"/>
              </a:rPr>
              <a:t>!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40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9058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indent="898525" algn="just">
              <a:lnSpc>
                <a:spcPct val="110000"/>
              </a:lnSpc>
              <a:spcBef>
                <a:spcPts val="1200"/>
              </a:spcBef>
              <a:tabLst>
                <a:tab pos="898525" algn="l"/>
              </a:tabLst>
            </a:pPr>
            <a:r>
              <a:rPr lang="zh-TW" altLang="en-US" sz="3000" dirty="0">
                <a:cs typeface="Microsoft New Tai Lue"/>
              </a:rPr>
              <a:t>試比較圖</a:t>
            </a:r>
            <a:r>
              <a:rPr lang="en-US" altLang="zh-TW" sz="3000" dirty="0">
                <a:cs typeface="Microsoft New Tai Lue"/>
              </a:rPr>
              <a:t>12-3</a:t>
            </a:r>
            <a:r>
              <a:rPr lang="zh-TW" altLang="en-US" sz="3000" dirty="0">
                <a:cs typeface="Microsoft New Tai Lue"/>
              </a:rPr>
              <a:t>與圖</a:t>
            </a:r>
            <a:r>
              <a:rPr lang="en-US" altLang="zh-TW" sz="3000" dirty="0">
                <a:cs typeface="Microsoft New Tai Lue"/>
              </a:rPr>
              <a:t>12-4</a:t>
            </a:r>
            <a:r>
              <a:rPr lang="zh-TW" altLang="en-US" sz="3000" dirty="0">
                <a:cs typeface="Microsoft New Tai Lue"/>
              </a:rPr>
              <a:t>。其中「</a:t>
            </a:r>
            <a:r>
              <a:rPr lang="en-US" altLang="zh-TW" sz="3000" dirty="0">
                <a:cs typeface="Microsoft New Tai Lue"/>
              </a:rPr>
              <a:t>S.H.E</a:t>
            </a:r>
            <a:r>
              <a:rPr lang="zh-TW" altLang="en-US" sz="3000" dirty="0">
                <a:cs typeface="Microsoft New Tai Lue"/>
              </a:rPr>
              <a:t>」均比其他影星偏離甚大。又從男學生的意見作分析，「林依晨」與「桂綸鎂」位置相當接近，而由女學生的意見</a:t>
            </a:r>
            <a:r>
              <a:rPr lang="zh-TW" altLang="en-US" sz="3000" dirty="0" smtClean="0">
                <a:cs typeface="Microsoft New Tai Lue"/>
              </a:rPr>
              <a:t>觀察</a:t>
            </a:r>
            <a:r>
              <a:rPr lang="en-US" altLang="zh-TW" sz="3000" dirty="0" smtClean="0">
                <a:cs typeface="Microsoft New Tai Lue"/>
              </a:rPr>
              <a:t/>
            </a:r>
            <a:br>
              <a:rPr lang="en-US" altLang="zh-TW" sz="3000" dirty="0" smtClean="0">
                <a:cs typeface="Microsoft New Tai Lue"/>
              </a:rPr>
            </a:br>
            <a:r>
              <a:rPr lang="zh-TW" altLang="en-US" sz="3000" dirty="0" smtClean="0">
                <a:cs typeface="Microsoft New Tai Lue"/>
              </a:rPr>
              <a:t>，</a:t>
            </a:r>
            <a:r>
              <a:rPr lang="zh-TW" altLang="en-US" sz="3000" dirty="0">
                <a:cs typeface="Microsoft New Tai Lue"/>
              </a:rPr>
              <a:t>結果卻相當偏離。此結論對「蕭亞軒」、「張惠妹」也是相同</a:t>
            </a:r>
            <a:r>
              <a:rPr lang="zh-TW" altLang="en-US" sz="3000" dirty="0" smtClean="0">
                <a:cs typeface="Microsoft New Tai Lue"/>
              </a:rPr>
              <a:t>。</a:t>
            </a:r>
            <a:endParaRPr lang="zh-TW" altLang="en-US" sz="3000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41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23003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84238" algn="just"/>
            <a:r>
              <a:rPr lang="zh-TW" altLang="en-US" dirty="0">
                <a:cs typeface="Microsoft New Tai Lue"/>
              </a:rPr>
              <a:t>從這些特徵再去作詳細</a:t>
            </a:r>
            <a:r>
              <a:rPr lang="zh-TW" altLang="en-US" dirty="0" smtClean="0">
                <a:cs typeface="Microsoft New Tai Lue"/>
              </a:rPr>
              <a:t>分析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，</a:t>
            </a:r>
            <a:r>
              <a:rPr lang="zh-TW" altLang="en-US" dirty="0">
                <a:cs typeface="Microsoft New Tai Lue"/>
              </a:rPr>
              <a:t>就必須每天纏著電視不放才</a:t>
            </a:r>
            <a:r>
              <a:rPr lang="zh-TW" altLang="en-US" dirty="0" smtClean="0">
                <a:cs typeface="Microsoft New Tai Lue"/>
              </a:rPr>
              <a:t>行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。</a:t>
            </a:r>
            <a:r>
              <a:rPr lang="zh-TW" altLang="en-US" dirty="0">
                <a:cs typeface="Microsoft New Tai Lue"/>
              </a:rPr>
              <a:t>這後面的分析，索性就交給時常觀看電視的年輕人了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42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33245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770980"/>
            <a:ext cx="6264696" cy="4355183"/>
          </a:xfrm>
        </p:spPr>
        <p:txBody>
          <a:bodyPr anchor="ctr"/>
          <a:lstStyle/>
          <a:p>
            <a:pPr indent="808038" algn="just">
              <a:lnSpc>
                <a:spcPct val="80000"/>
              </a:lnSpc>
              <a:spcBef>
                <a:spcPct val="0"/>
              </a:spcBef>
            </a:pPr>
            <a:r>
              <a:rPr lang="zh-TW" altLang="en-US" dirty="0">
                <a:cs typeface="Microsoft New Tai Lue"/>
              </a:rPr>
              <a:t>多變量分析的用途甚廣，於實踐時已開發有許多專用的</a:t>
            </a:r>
            <a:r>
              <a:rPr lang="zh-TW" altLang="en-US" dirty="0" smtClean="0">
                <a:cs typeface="Microsoft New Tai Lue"/>
              </a:rPr>
              <a:t>軟體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，</a:t>
            </a:r>
            <a:r>
              <a:rPr lang="zh-TW" altLang="en-US" dirty="0">
                <a:cs typeface="Microsoft New Tai Lue"/>
              </a:rPr>
              <a:t>例如</a:t>
            </a:r>
            <a:r>
              <a:rPr lang="en-US" altLang="zh-TW" dirty="0">
                <a:cs typeface="Microsoft New Tai Lue"/>
              </a:rPr>
              <a:t>SPSS</a:t>
            </a:r>
            <a:r>
              <a:rPr lang="zh-TW" altLang="en-US" dirty="0">
                <a:cs typeface="Microsoft New Tai Lue"/>
              </a:rPr>
              <a:t>、</a:t>
            </a:r>
            <a:r>
              <a:rPr lang="en-US" altLang="zh-TW" dirty="0" err="1">
                <a:cs typeface="Microsoft New Tai Lue"/>
              </a:rPr>
              <a:t>Statistica</a:t>
            </a:r>
            <a:r>
              <a:rPr lang="zh-TW" altLang="en-US" dirty="0">
                <a:cs typeface="Microsoft New Tai Lue"/>
              </a:rPr>
              <a:t>、</a:t>
            </a:r>
            <a:r>
              <a:rPr lang="en-US" altLang="zh-TW" dirty="0">
                <a:cs typeface="Microsoft New Tai Lue"/>
              </a:rPr>
              <a:t>SAS</a:t>
            </a:r>
            <a:r>
              <a:rPr lang="zh-TW" altLang="en-US" dirty="0">
                <a:cs typeface="Microsoft New Tai Lue"/>
              </a:rPr>
              <a:t>、</a:t>
            </a:r>
            <a:r>
              <a:rPr lang="en-US" altLang="zh-TW" dirty="0">
                <a:cs typeface="Microsoft New Tai Lue"/>
              </a:rPr>
              <a:t>EXCEL</a:t>
            </a:r>
            <a:r>
              <a:rPr lang="zh-TW" altLang="en-US" dirty="0">
                <a:cs typeface="Microsoft New Tai Lue"/>
              </a:rPr>
              <a:t>等，取決於用途，可選擇合適的軟體來使用。本書推薦</a:t>
            </a:r>
            <a:r>
              <a:rPr lang="en-US" altLang="zh-TW" dirty="0">
                <a:cs typeface="Microsoft New Tai Lue"/>
              </a:rPr>
              <a:t>SPSS</a:t>
            </a:r>
            <a:r>
              <a:rPr lang="zh-TW" altLang="en-US" dirty="0">
                <a:cs typeface="Microsoft New Tai Lue"/>
              </a:rPr>
              <a:t>的軟體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43</a:t>
            </a:fld>
            <a:endParaRPr lang="zh-TW" altLang="en-US"/>
          </a:p>
        </p:txBody>
      </p:sp>
      <p:pic>
        <p:nvPicPr>
          <p:cNvPr id="6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340768"/>
            <a:ext cx="52530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2563" indent="-182563"/>
            <a:r>
              <a:rPr lang="en-US" altLang="zh-TW" sz="3400" dirty="0"/>
              <a:t>12.3 </a:t>
            </a:r>
            <a:r>
              <a:rPr lang="zh-TW" altLang="en-US" sz="3400" dirty="0"/>
              <a:t>以數量化</a:t>
            </a:r>
            <a:r>
              <a:rPr lang="en-US" altLang="zh-TW" sz="3400" dirty="0"/>
              <a:t>IV</a:t>
            </a:r>
            <a:r>
              <a:rPr lang="zh-TW" altLang="en-US" sz="3400" dirty="0"/>
              <a:t>類</a:t>
            </a:r>
            <a:r>
              <a:rPr lang="zh-TW" altLang="en-US" sz="3400" dirty="0" smtClean="0"/>
              <a:t>瞭解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明星的</a:t>
            </a:r>
            <a:r>
              <a:rPr lang="zh-TW" altLang="en-US" sz="3400" dirty="0"/>
              <a:t>類似性</a:t>
            </a:r>
          </a:p>
        </p:txBody>
      </p:sp>
    </p:spTree>
    <p:extLst>
      <p:ext uri="{BB962C8B-B14F-4D97-AF65-F5344CB8AC3E}">
        <p14:creationId xmlns:p14="http://schemas.microsoft.com/office/powerpoint/2010/main" val="16172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12.4.1 </a:t>
            </a:r>
            <a:r>
              <a:rPr lang="zh-TW" altLang="en-US" dirty="0"/>
              <a:t> </a:t>
            </a:r>
            <a:r>
              <a:rPr lang="en-US" altLang="zh-TW" dirty="0"/>
              <a:t>R</a:t>
            </a:r>
            <a:r>
              <a:rPr lang="zh-TW" altLang="en-US" dirty="0"/>
              <a:t>軟體</a:t>
            </a:r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98525" algn="just"/>
            <a:r>
              <a:rPr lang="en-US" altLang="zh-TW" dirty="0">
                <a:cs typeface="Times New Roman" pitchFamily="18" charset="0"/>
              </a:rPr>
              <a:t>R</a:t>
            </a:r>
            <a:r>
              <a:rPr lang="zh-TW" altLang="en-US" dirty="0">
                <a:cs typeface="Times New Roman" pitchFamily="18" charset="0"/>
              </a:rPr>
              <a:t>軟體是國外一群熱心而且專業的統計與資訊專業學者、志工共同努力所發展的一套免費統計與科學計算</a:t>
            </a:r>
            <a:r>
              <a:rPr lang="zh-TW" altLang="en-US" dirty="0" smtClean="0">
                <a:cs typeface="Times New Roman" pitchFamily="18" charset="0"/>
              </a:rPr>
              <a:t>軟體。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5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12.4.1 </a:t>
            </a:r>
            <a:r>
              <a:rPr lang="zh-TW" altLang="en-US" dirty="0"/>
              <a:t> </a:t>
            </a:r>
            <a:r>
              <a:rPr lang="en-US" altLang="zh-TW" dirty="0"/>
              <a:t>R</a:t>
            </a:r>
            <a:r>
              <a:rPr lang="zh-TW" altLang="en-US" dirty="0"/>
              <a:t>軟體簡介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22325" algn="just"/>
            <a:r>
              <a:rPr lang="en-US" altLang="zh-TW" dirty="0">
                <a:cs typeface="Times New Roman" pitchFamily="18" charset="0"/>
              </a:rPr>
              <a:t>R</a:t>
            </a:r>
            <a:r>
              <a:rPr lang="zh-TW" altLang="en-US" dirty="0">
                <a:cs typeface="Times New Roman" pitchFamily="18" charset="0"/>
              </a:rPr>
              <a:t>軟體不僅具有眾多經常更新的統計分析模組，而且具有完整的程式語言、強大的繪圖功能與預設雙倍精確度的特質，幾乎可應用在各式各樣的科學分析中</a:t>
            </a:r>
            <a:r>
              <a:rPr lang="zh-TW" altLang="en-US" dirty="0" smtClean="0">
                <a:cs typeface="Times New Roman" pitchFamily="18" charset="0"/>
              </a:rPr>
              <a:t>。</a:t>
            </a:r>
            <a:endParaRPr lang="zh-TW" altLang="en-US" dirty="0"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7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12.4.1 </a:t>
            </a:r>
            <a:r>
              <a:rPr lang="zh-TW" altLang="en-US" dirty="0"/>
              <a:t> </a:t>
            </a:r>
            <a:r>
              <a:rPr lang="en-US" altLang="zh-TW" dirty="0"/>
              <a:t>R</a:t>
            </a:r>
            <a:r>
              <a:rPr lang="zh-TW" altLang="en-US" dirty="0"/>
              <a:t>軟體簡介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22325" algn="just"/>
            <a:r>
              <a:rPr lang="zh-TW" altLang="en-US" dirty="0" smtClean="0">
                <a:cs typeface="Times New Roman" pitchFamily="18" charset="0"/>
              </a:rPr>
              <a:t>在</a:t>
            </a:r>
            <a:r>
              <a:rPr lang="zh-TW" altLang="en-US" dirty="0">
                <a:cs typeface="Times New Roman" pitchFamily="18" charset="0"/>
              </a:rPr>
              <a:t>國外，一些理工科系的專業科目，也已將</a:t>
            </a:r>
            <a:r>
              <a:rPr lang="en-US" altLang="zh-TW" dirty="0">
                <a:cs typeface="Times New Roman" pitchFamily="18" charset="0"/>
              </a:rPr>
              <a:t>R</a:t>
            </a:r>
            <a:r>
              <a:rPr lang="zh-TW" altLang="en-US" dirty="0">
                <a:cs typeface="Times New Roman" pitchFamily="18" charset="0"/>
              </a:rPr>
              <a:t>軟體的使用方法當作是科目之先修</a:t>
            </a:r>
            <a:r>
              <a:rPr lang="zh-TW" altLang="en-US" dirty="0" smtClean="0">
                <a:cs typeface="Times New Roman" pitchFamily="18" charset="0"/>
              </a:rPr>
              <a:t>必要條件。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4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12.4.1 </a:t>
            </a:r>
            <a:r>
              <a:rPr lang="zh-TW" altLang="en-US" dirty="0"/>
              <a:t> </a:t>
            </a:r>
            <a:r>
              <a:rPr lang="en-US" altLang="zh-TW" dirty="0"/>
              <a:t>R</a:t>
            </a:r>
            <a:r>
              <a:rPr lang="zh-TW" altLang="en-US" dirty="0"/>
              <a:t>軟體簡介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indent="868363" algn="just"/>
            <a:r>
              <a:rPr lang="en-US" altLang="zh-TW" sz="3000" dirty="0">
                <a:cs typeface="Microsoft New Tai Lue"/>
              </a:rPr>
              <a:t>R</a:t>
            </a:r>
            <a:r>
              <a:rPr lang="zh-TW" altLang="en-US" sz="3000" dirty="0">
                <a:cs typeface="Microsoft New Tai Lue"/>
              </a:rPr>
              <a:t>軟體雖然有數量龐大的英文</a:t>
            </a:r>
            <a:r>
              <a:rPr lang="en-US" altLang="zh-TW" sz="3000" dirty="0">
                <a:cs typeface="Microsoft New Tai Lue"/>
              </a:rPr>
              <a:t>help</a:t>
            </a:r>
            <a:r>
              <a:rPr lang="zh-TW" altLang="en-US" sz="3000" dirty="0">
                <a:cs typeface="Microsoft New Tai Lue"/>
              </a:rPr>
              <a:t>檔與線上文件，但使用者初學</a:t>
            </a:r>
            <a:r>
              <a:rPr lang="en-US" altLang="zh-TW" sz="3000" dirty="0">
                <a:cs typeface="Microsoft New Tai Lue"/>
              </a:rPr>
              <a:t>R</a:t>
            </a:r>
            <a:r>
              <a:rPr lang="zh-TW" altLang="en-US" sz="3000" dirty="0">
                <a:cs typeface="Microsoft New Tai Lue"/>
              </a:rPr>
              <a:t>軟體時，最大的困擾是許多</a:t>
            </a:r>
            <a:r>
              <a:rPr lang="en-US" altLang="zh-TW" sz="3000" dirty="0">
                <a:cs typeface="Microsoft New Tai Lue"/>
              </a:rPr>
              <a:t>help</a:t>
            </a:r>
            <a:r>
              <a:rPr lang="zh-TW" altLang="en-US" sz="3000" dirty="0">
                <a:cs typeface="Microsoft New Tai Lue"/>
              </a:rPr>
              <a:t>檔或輔助學習文件中，經常寫滿許多程式碼，程式裡面又夾雜不少複雜的技巧性寫法，卻沒有相對的詳細說明與輸出畫面作為輔助。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5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12.4.1 </a:t>
            </a:r>
            <a:r>
              <a:rPr lang="zh-TW" altLang="en-US" dirty="0"/>
              <a:t> </a:t>
            </a:r>
            <a:r>
              <a:rPr lang="en-US" altLang="zh-TW" dirty="0"/>
              <a:t>R</a:t>
            </a:r>
            <a:r>
              <a:rPr lang="zh-TW" altLang="en-US" dirty="0"/>
              <a:t>軟體簡介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38200" algn="just"/>
            <a:r>
              <a:rPr lang="zh-TW" altLang="en-US" dirty="0">
                <a:cs typeface="Microsoft New Tai Lue"/>
              </a:rPr>
              <a:t>再加上</a:t>
            </a:r>
            <a:r>
              <a:rPr lang="en-US" altLang="zh-TW" dirty="0">
                <a:cs typeface="Microsoft New Tai Lue"/>
              </a:rPr>
              <a:t>R</a:t>
            </a:r>
            <a:r>
              <a:rPr lang="zh-TW" altLang="en-US" dirty="0">
                <a:cs typeface="Microsoft New Tai Lue"/>
              </a:rPr>
              <a:t>軟體的輔助文件寫法多數承襲</a:t>
            </a:r>
            <a:r>
              <a:rPr lang="en-US" altLang="zh-TW" dirty="0">
                <a:cs typeface="Microsoft New Tai Lue"/>
              </a:rPr>
              <a:t>UNIX</a:t>
            </a:r>
            <a:r>
              <a:rPr lang="zh-TW" altLang="en-US" dirty="0">
                <a:cs typeface="Microsoft New Tai Lue"/>
              </a:rPr>
              <a:t>作業系統稍嫌僵硬的制式規格，使用者往往無法快速瞭解相關函數的基本語法或操作範例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0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12.4.1 </a:t>
            </a:r>
            <a:r>
              <a:rPr lang="zh-TW" altLang="en-US" dirty="0"/>
              <a:t> </a:t>
            </a:r>
            <a:r>
              <a:rPr lang="en-US" altLang="zh-TW" dirty="0"/>
              <a:t>R</a:t>
            </a:r>
            <a:r>
              <a:rPr lang="zh-TW" altLang="en-US" dirty="0"/>
              <a:t>軟體簡介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68363" algn="just"/>
            <a:r>
              <a:rPr lang="zh-TW" altLang="en-US" dirty="0">
                <a:cs typeface="Microsoft New Tai Lue"/>
              </a:rPr>
              <a:t>從一般使用者的角度而言，若每一個範例程式都得自己一次又一次地輸入測試並得到結果，才能得知某些套件或函數的</a:t>
            </a:r>
            <a:r>
              <a:rPr lang="zh-TW" altLang="en-US" dirty="0" smtClean="0">
                <a:cs typeface="Microsoft New Tai Lue"/>
              </a:rPr>
              <a:t>用法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，</a:t>
            </a:r>
            <a:r>
              <a:rPr lang="zh-TW" altLang="en-US" dirty="0">
                <a:cs typeface="Microsoft New Tai Lue"/>
              </a:rPr>
              <a:t>則光是選擇一個適當的分析函數來使用之篩選過程，就會花掉相當多的時間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8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12.1.1 </a:t>
            </a:r>
            <a:r>
              <a:rPr lang="zh-TW" altLang="en-US" dirty="0"/>
              <a:t>給與對象分數的求法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930275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𝑗</m:t>
                        </m:r>
                      </m:sub>
                    </m:sSub>
                  </m:oMath>
                </a14:m>
                <a:r>
                  <a:rPr lang="zh-TW" altLang="en-US" dirty="0"/>
                  <a:t>的一次元裡的關係，如以數值來表示時，即為取其差的絕對值，如下式所示</a:t>
                </a:r>
                <a:r>
                  <a:rPr lang="zh-TW" altLang="en-US" dirty="0"/>
                  <a:t>：</a:t>
                </a:r>
                <a:endParaRPr lang="en-US" altLang="zh-TW" dirty="0"/>
              </a:p>
              <a:p>
                <a:pPr indent="868363" algn="just"/>
                <a:endParaRPr lang="en-US" altLang="zh-TW" dirty="0"/>
              </a:p>
              <a:p>
                <a:pPr indent="868363" algn="just"/>
                <a:endParaRPr lang="en-US" altLang="zh-TW" dirty="0" smtClean="0"/>
              </a:p>
              <a:p>
                <a:pPr indent="868363" algn="just"/>
                <a:endParaRPr lang="en-US" altLang="zh-TW" dirty="0"/>
              </a:p>
              <a:p>
                <a:pPr indent="930275" algn="just"/>
                <a:r>
                  <a:rPr lang="zh-TW" altLang="en-US" dirty="0"/>
                  <a:t>依上式觀察，若位置關係愈近，則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/>
                        </m:ctrlPr>
                      </m:dPr>
                      <m:e>
                        <m:sSub>
                          <m:sSubPr>
                            <m:ctrlPr>
                              <a:rPr lang="en-US" altLang="zh-TW"/>
                            </m:ctrlPr>
                          </m:sSubPr>
                          <m:e>
                            <m:r>
                              <a:rPr lang="en-US" altLang="zh-TW"/>
                              <m:t>𝑎</m:t>
                            </m:r>
                          </m:e>
                          <m:sub>
                            <m:r>
                              <a:rPr lang="en-US" altLang="zh-TW"/>
                              <m:t>𝑖</m:t>
                            </m:r>
                          </m:sub>
                        </m:sSub>
                        <m:r>
                          <a:rPr lang="en-US" altLang="zh-TW"/>
                          <m:t>−</m:t>
                        </m:r>
                        <m:sSub>
                          <m:sSubPr>
                            <m:ctrlPr>
                              <a:rPr lang="en-US" altLang="zh-TW"/>
                            </m:ctrlPr>
                          </m:sSubPr>
                          <m:e>
                            <m:r>
                              <a:rPr lang="en-US" altLang="zh-TW"/>
                              <m:t>𝑎</m:t>
                            </m:r>
                          </m:e>
                          <m:sub>
                            <m:r>
                              <a:rPr lang="en-US" altLang="zh-TW"/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zh-TW" altLang="en-US" dirty="0"/>
                  <a:t>的值就愈小</a:t>
                </a:r>
                <a:r>
                  <a:rPr lang="zh-TW" altLang="en-US" dirty="0"/>
                  <a:t>。</a:t>
                </a:r>
                <a:endParaRPr lang="zh-TW" altLang="en-US" dirty="0"/>
              </a:p>
              <a:p>
                <a:pPr indent="930275" algn="just"/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887" r="-2432" b="-28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2027"/>
              </p:ext>
            </p:extLst>
          </p:nvPr>
        </p:nvGraphicFramePr>
        <p:xfrm>
          <a:off x="5148064" y="3645024"/>
          <a:ext cx="1252447" cy="859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406224" imgH="279279" progId="">
                  <p:embed/>
                </p:oleObj>
              </mc:Choice>
              <mc:Fallback>
                <p:oleObj name="Equation" r:id="rId4" imgW="406224" imgH="279279" progId="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645024"/>
                        <a:ext cx="1252447" cy="859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27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12.4.1 </a:t>
            </a:r>
            <a:r>
              <a:rPr lang="zh-TW" altLang="en-US" dirty="0"/>
              <a:t> </a:t>
            </a:r>
            <a:r>
              <a:rPr lang="en-US" altLang="zh-TW" dirty="0"/>
              <a:t>R</a:t>
            </a:r>
            <a:r>
              <a:rPr lang="zh-TW" altLang="en-US" dirty="0"/>
              <a:t>軟體簡介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68363" algn="just"/>
            <a:r>
              <a:rPr lang="en-US" altLang="zh-TW" dirty="0">
                <a:cs typeface="Microsoft New Tai Lue"/>
              </a:rPr>
              <a:t>R</a:t>
            </a:r>
            <a:r>
              <a:rPr lang="zh-TW" altLang="en-US" dirty="0">
                <a:cs typeface="Microsoft New Tai Lue"/>
              </a:rPr>
              <a:t>軟體有許多應用領域，本章無法涵蓋所有應用範疇，但學好</a:t>
            </a:r>
            <a:r>
              <a:rPr lang="en-US" altLang="zh-TW" dirty="0">
                <a:cs typeface="Microsoft New Tai Lue"/>
              </a:rPr>
              <a:t>R</a:t>
            </a:r>
            <a:r>
              <a:rPr lang="zh-TW" altLang="en-US" dirty="0">
                <a:cs typeface="Microsoft New Tai Lue"/>
              </a:rPr>
              <a:t>程式語言是完善應用</a:t>
            </a:r>
            <a:r>
              <a:rPr lang="en-US" altLang="zh-TW" dirty="0">
                <a:cs typeface="Microsoft New Tai Lue"/>
              </a:rPr>
              <a:t>R</a:t>
            </a:r>
            <a:r>
              <a:rPr lang="zh-TW" altLang="en-US" dirty="0">
                <a:cs typeface="Microsoft New Tai Lue"/>
              </a:rPr>
              <a:t>軟體的必要條件，因此一般的書中內容包含</a:t>
            </a:r>
            <a:r>
              <a:rPr lang="en-US" altLang="zh-TW" dirty="0">
                <a:cs typeface="Microsoft New Tai Lue"/>
              </a:rPr>
              <a:t>R</a:t>
            </a:r>
            <a:r>
              <a:rPr lang="zh-TW" altLang="en-US" dirty="0">
                <a:cs typeface="Microsoft New Tai Lue"/>
              </a:rPr>
              <a:t>程式語言與統計分析二個部分。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8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12.4.1 </a:t>
            </a:r>
            <a:r>
              <a:rPr lang="zh-TW" altLang="en-US" dirty="0"/>
              <a:t> </a:t>
            </a:r>
            <a:r>
              <a:rPr lang="en-US" altLang="zh-TW" dirty="0"/>
              <a:t>R</a:t>
            </a:r>
            <a:r>
              <a:rPr lang="zh-TW" altLang="en-US" dirty="0"/>
              <a:t>軟體簡介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2464296"/>
            <a:ext cx="6264696" cy="2188840"/>
          </a:xfrm>
        </p:spPr>
        <p:txBody>
          <a:bodyPr>
            <a:noAutofit/>
          </a:bodyPr>
          <a:lstStyle/>
          <a:p>
            <a:pPr indent="868363" algn="just">
              <a:tabLst>
                <a:tab pos="898525" algn="l"/>
              </a:tabLst>
            </a:pPr>
            <a:r>
              <a:rPr lang="zh-TW" altLang="en-US" dirty="0">
                <a:cs typeface="Microsoft New Tai Lue"/>
              </a:rPr>
              <a:t>由於</a:t>
            </a:r>
            <a:r>
              <a:rPr lang="en-US" altLang="zh-TW" dirty="0">
                <a:cs typeface="Microsoft New Tai Lue"/>
              </a:rPr>
              <a:t>R</a:t>
            </a:r>
            <a:r>
              <a:rPr lang="zh-TW" altLang="en-US" dirty="0">
                <a:cs typeface="Microsoft New Tai Lue"/>
              </a:rPr>
              <a:t>軟體功能強大且提供眾多的分析套件，一個統計之計算問題經常有數個不同的程式</a:t>
            </a:r>
            <a:r>
              <a:rPr lang="zh-TW" altLang="en-US" dirty="0" smtClean="0">
                <a:cs typeface="Microsoft New Tai Lue"/>
              </a:rPr>
              <a:t>寫法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，</a:t>
            </a:r>
            <a:r>
              <a:rPr lang="zh-TW" altLang="en-US" dirty="0">
                <a:cs typeface="Microsoft New Tai Lue"/>
              </a:rPr>
              <a:t>卻往往導致初學者無所適從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12.4.1 </a:t>
            </a:r>
            <a:r>
              <a:rPr lang="zh-TW" altLang="en-US" dirty="0"/>
              <a:t> </a:t>
            </a:r>
            <a:r>
              <a:rPr lang="en-US" altLang="zh-TW" dirty="0"/>
              <a:t>R</a:t>
            </a:r>
            <a:r>
              <a:rPr lang="zh-TW" altLang="en-US" dirty="0"/>
              <a:t>軟體簡介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2320280"/>
            <a:ext cx="6264696" cy="2620888"/>
          </a:xfrm>
        </p:spPr>
        <p:txBody>
          <a:bodyPr>
            <a:noAutofit/>
          </a:bodyPr>
          <a:lstStyle/>
          <a:p>
            <a:pPr indent="868363" algn="just">
              <a:tabLst>
                <a:tab pos="898525" algn="l"/>
              </a:tabLst>
            </a:pPr>
            <a:r>
              <a:rPr lang="zh-TW" altLang="en-US" dirty="0" smtClean="0">
                <a:cs typeface="Microsoft New Tai Lue"/>
              </a:rPr>
              <a:t>另一方面</a:t>
            </a:r>
            <a:r>
              <a:rPr lang="zh-TW" altLang="en-US" dirty="0">
                <a:cs typeface="Microsoft New Tai Lue"/>
              </a:rPr>
              <a:t>，程式語言的撰寫能力通常是由「模仿」而來。因此，初學者才能很快地進入</a:t>
            </a:r>
            <a:r>
              <a:rPr lang="zh-TW" altLang="en-US" dirty="0" smtClean="0">
                <a:cs typeface="Microsoft New Tai Lue"/>
              </a:rPr>
              <a:t>狀況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，</a:t>
            </a:r>
            <a:r>
              <a:rPr lang="zh-TW" altLang="en-US" dirty="0">
                <a:cs typeface="Microsoft New Tai Lue"/>
              </a:rPr>
              <a:t>而不會迷失在多種不同的解決方法中。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8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12.4.3 </a:t>
            </a:r>
            <a:r>
              <a:rPr lang="zh-TW" altLang="en-US" dirty="0"/>
              <a:t>實例</a:t>
            </a:r>
            <a:r>
              <a:rPr lang="zh-TW" altLang="en-US" dirty="0" smtClean="0"/>
              <a:t>應用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08038" algn="just"/>
            <a:r>
              <a:rPr lang="zh-TW" altLang="en-US" dirty="0">
                <a:cs typeface="Microsoft New Tai Lue"/>
              </a:rPr>
              <a:t>以表</a:t>
            </a:r>
            <a:r>
              <a:rPr lang="en-US" altLang="zh-TW" dirty="0">
                <a:cs typeface="Microsoft New Tai Lue"/>
              </a:rPr>
              <a:t>12-14</a:t>
            </a:r>
            <a:r>
              <a:rPr lang="zh-TW" altLang="en-US" dirty="0">
                <a:cs typeface="Microsoft New Tai Lue"/>
              </a:rPr>
              <a:t>說明使用</a:t>
            </a:r>
            <a:r>
              <a:rPr lang="en-US" altLang="zh-TW" dirty="0">
                <a:cs typeface="Microsoft New Tai Lue"/>
              </a:rPr>
              <a:t>R</a:t>
            </a:r>
            <a:r>
              <a:rPr lang="zh-TW" altLang="en-US" dirty="0">
                <a:cs typeface="Microsoft New Tai Lue"/>
              </a:rPr>
              <a:t>軟體求解實際的數值例子。</a:t>
            </a:r>
          </a:p>
          <a:p>
            <a:pPr indent="808038" algn="just"/>
            <a:r>
              <a:rPr lang="zh-TW" altLang="en-US" dirty="0" smtClean="0">
                <a:cs typeface="Microsoft New Tai Lue"/>
              </a:rPr>
              <a:t>現在</a:t>
            </a:r>
            <a:r>
              <a:rPr lang="zh-TW" altLang="en-US" dirty="0">
                <a:cs typeface="Microsoft New Tai Lue"/>
              </a:rPr>
              <a:t>就受試者</a:t>
            </a:r>
            <a:r>
              <a:rPr lang="en-US" altLang="zh-TW" dirty="0">
                <a:cs typeface="Microsoft New Tai Lue"/>
              </a:rPr>
              <a:t>5</a:t>
            </a:r>
            <a:r>
              <a:rPr lang="zh-TW" altLang="en-US" dirty="0">
                <a:cs typeface="Microsoft New Tai Lue"/>
              </a:rPr>
              <a:t>人詢問七個問題，此七個問題不論是哪一個問題都準備三個選項，讓受試者只選擇一個選目。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1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12.4.3 </a:t>
            </a:r>
            <a:r>
              <a:rPr lang="zh-TW" altLang="en-US" dirty="0"/>
              <a:t>實例應用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2392288"/>
            <a:ext cx="6048672" cy="2116832"/>
          </a:xfrm>
        </p:spPr>
        <p:txBody>
          <a:bodyPr>
            <a:normAutofit/>
          </a:bodyPr>
          <a:lstStyle/>
          <a:p>
            <a:pPr indent="808038" algn="just"/>
            <a:r>
              <a:rPr lang="zh-TW" altLang="en-US" dirty="0">
                <a:cs typeface="Microsoft New Tai Lue"/>
              </a:rPr>
              <a:t>此回答結果即為表</a:t>
            </a:r>
            <a:r>
              <a:rPr lang="en-US" altLang="zh-TW" dirty="0">
                <a:cs typeface="Microsoft New Tai Lue"/>
              </a:rPr>
              <a:t>12-14</a:t>
            </a:r>
            <a:r>
              <a:rPr lang="zh-TW" altLang="en-US" dirty="0" smtClean="0">
                <a:cs typeface="Microsoft New Tai Lue"/>
              </a:rPr>
              <a:t>所示。</a:t>
            </a:r>
            <a:r>
              <a:rPr lang="zh-TW" altLang="en-US" dirty="0">
                <a:cs typeface="Microsoft New Tai Lue"/>
              </a:rPr>
              <a:t>試就</a:t>
            </a:r>
            <a:r>
              <a:rPr lang="en-US" altLang="zh-TW" dirty="0">
                <a:cs typeface="Microsoft New Tai Lue"/>
              </a:rPr>
              <a:t>5</a:t>
            </a:r>
            <a:r>
              <a:rPr lang="zh-TW" altLang="en-US" dirty="0">
                <a:cs typeface="Microsoft New Tai Lue"/>
              </a:rPr>
              <a:t>位受試者引進適當的親近性，應用數量化理論</a:t>
            </a:r>
            <a:r>
              <a:rPr lang="en-US" altLang="zh-TW" dirty="0">
                <a:cs typeface="Microsoft New Tai Lue"/>
              </a:rPr>
              <a:t>IV</a:t>
            </a:r>
            <a:r>
              <a:rPr lang="zh-TW" altLang="en-US" dirty="0">
                <a:cs typeface="Microsoft New Tai Lue"/>
              </a:rPr>
              <a:t>類並且觀察</a:t>
            </a:r>
            <a:r>
              <a:rPr lang="zh-TW" altLang="en-US" dirty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1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12.4.3 </a:t>
            </a:r>
            <a:r>
              <a:rPr lang="zh-TW" altLang="en-US" dirty="0"/>
              <a:t>實例應用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55</a:t>
            </a:fld>
            <a:endParaRPr lang="zh-TW" altLang="en-US"/>
          </a:p>
        </p:txBody>
      </p:sp>
      <p:pic>
        <p:nvPicPr>
          <p:cNvPr id="25602" name="Picture 2" descr="C:\Users\Wu\Google 雲端硬碟\新頁圖書\5103簡報圖表102.1.18\5103--表\表12-14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6192688" cy="445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12.4.3 </a:t>
            </a:r>
            <a:r>
              <a:rPr lang="zh-TW" altLang="en-US" dirty="0"/>
              <a:t>實例應用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2320280"/>
                <a:ext cx="5904656" cy="2332856"/>
              </a:xfrm>
            </p:spPr>
            <p:txBody>
              <a:bodyPr>
                <a:normAutofit/>
              </a:bodyPr>
              <a:lstStyle/>
              <a:p>
                <a:pPr indent="898525" algn="just">
                  <a:tabLst>
                    <a:tab pos="854075" algn="l"/>
                  </a:tabLst>
                </a:pPr>
                <a:r>
                  <a:rPr lang="zh-TW" altLang="en-US" dirty="0"/>
                  <a:t>當第</a:t>
                </a:r>
                <a14:m>
                  <m:oMath xmlns:m="http://schemas.openxmlformats.org/officeDocument/2006/math">
                    <m:r>
                      <a:rPr lang="en-US" altLang="zh-TW"/>
                      <m:t>𝑖</m:t>
                    </m:r>
                  </m:oMath>
                </a14:m>
                <a:r>
                  <a:rPr lang="zh-TW" altLang="en-US" dirty="0"/>
                  <a:t>人與第</a:t>
                </a:r>
                <a14:m>
                  <m:oMath xmlns:m="http://schemas.openxmlformats.org/officeDocument/2006/math">
                    <m:r>
                      <a:rPr lang="en-US" altLang="zh-TW"/>
                      <m:t>𝑗</m:t>
                    </m:r>
                  </m:oMath>
                </a14:m>
                <a:r>
                  <a:rPr lang="zh-TW" altLang="en-US" dirty="0"/>
                  <a:t>人的親近性以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𝑒</m:t>
                        </m:r>
                      </m:e>
                      <m:sub>
                        <m:r>
                          <a:rPr lang="en-US" altLang="zh-TW"/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>回答的一致數表示時，表示相互親近程度的親近矩陣，即如表</a:t>
                </a:r>
                <a:r>
                  <a:rPr lang="en-US" altLang="zh-TW" dirty="0"/>
                  <a:t>12-15</a:t>
                </a:r>
                <a:r>
                  <a:rPr lang="zh-TW" altLang="en-US" dirty="0"/>
                  <a:t>所示</a:t>
                </a:r>
                <a:r>
                  <a:rPr lang="zh-TW" altLang="en-US" dirty="0"/>
                  <a:t>：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2320280"/>
                <a:ext cx="5904656" cy="2332856"/>
              </a:xfrm>
              <a:blipFill rotWithShape="1">
                <a:blip r:embed="rId2"/>
                <a:stretch>
                  <a:fillRect l="-2686" t="-3403" r="-26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12.4.3 </a:t>
            </a:r>
            <a:r>
              <a:rPr lang="zh-TW" altLang="en-US" dirty="0"/>
              <a:t>實例應用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57</a:t>
            </a:fld>
            <a:endParaRPr lang="zh-TW" altLang="en-US"/>
          </a:p>
        </p:txBody>
      </p:sp>
      <p:pic>
        <p:nvPicPr>
          <p:cNvPr id="26626" name="Picture 2" descr="C:\Users\Wu\Google 雲端硬碟\新頁圖書\5103簡報圖表102.1.18\5103--表\表12-15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51" y="1772816"/>
            <a:ext cx="6483046" cy="38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12.4.3 </a:t>
            </a:r>
            <a:r>
              <a:rPr lang="zh-TW" altLang="en-US" dirty="0"/>
              <a:t>實例應用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08038" algn="just"/>
            <a:r>
              <a:rPr lang="zh-TW" altLang="en-US" dirty="0">
                <a:cs typeface="Microsoft New Tai Lue"/>
              </a:rPr>
              <a:t>表</a:t>
            </a:r>
            <a:r>
              <a:rPr lang="en-US" altLang="zh-TW" dirty="0">
                <a:cs typeface="Microsoft New Tai Lue"/>
              </a:rPr>
              <a:t>12-15</a:t>
            </a:r>
            <a:r>
              <a:rPr lang="zh-TW" altLang="en-US" dirty="0">
                <a:cs typeface="Microsoft New Tai Lue"/>
              </a:rPr>
              <a:t>稱為項目類別型數據表。</a:t>
            </a:r>
            <a:endParaRPr lang="en-US" altLang="zh-TW" dirty="0">
              <a:cs typeface="Microsoft New Tai Lue"/>
            </a:endParaRPr>
          </a:p>
          <a:p>
            <a:pPr indent="808038" algn="just"/>
            <a:r>
              <a:rPr lang="zh-TW" altLang="en-US" dirty="0">
                <a:cs typeface="Microsoft New Tai Lue"/>
              </a:rPr>
              <a:t>對此親近性矩陣應用數量化理論</a:t>
            </a:r>
            <a:r>
              <a:rPr lang="en-US" altLang="zh-TW" dirty="0">
                <a:cs typeface="Microsoft New Tai Lue"/>
              </a:rPr>
              <a:t>IV</a:t>
            </a:r>
            <a:r>
              <a:rPr lang="zh-TW" altLang="en-US" dirty="0">
                <a:cs typeface="Microsoft New Tai Lue"/>
              </a:rPr>
              <a:t>類時，於</a:t>
            </a:r>
            <a:r>
              <a:rPr lang="en-US" altLang="zh-TW" dirty="0" err="1">
                <a:cs typeface="Microsoft New Tai Lue"/>
              </a:rPr>
              <a:t>RConsole</a:t>
            </a:r>
            <a:r>
              <a:rPr lang="zh-TW" altLang="en-US" dirty="0">
                <a:cs typeface="Microsoft New Tai Lue"/>
              </a:rPr>
              <a:t>畫面中輸入時，其基本語法如圖</a:t>
            </a:r>
            <a:r>
              <a:rPr lang="en-US" altLang="zh-TW" dirty="0">
                <a:cs typeface="Microsoft New Tai Lue"/>
              </a:rPr>
              <a:t>12-24</a:t>
            </a:r>
            <a:r>
              <a:rPr lang="zh-TW" altLang="en-US" dirty="0">
                <a:cs typeface="Microsoft New Tai Lue"/>
              </a:rPr>
              <a:t>所示：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5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12.4.3 </a:t>
            </a:r>
            <a:r>
              <a:rPr lang="zh-TW" altLang="en-US" dirty="0"/>
              <a:t>實例應用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59</a:t>
            </a:fld>
            <a:endParaRPr lang="zh-TW" altLang="en-US"/>
          </a:p>
        </p:txBody>
      </p:sp>
      <p:pic>
        <p:nvPicPr>
          <p:cNvPr id="27650" name="Picture 2" descr="C:\Users\Wu\Google 雲端硬碟\新頁圖書\5103簡報圖表102.1.18\5103--圖\12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84" y="1484784"/>
            <a:ext cx="4752528" cy="37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版面配置區 2"/>
          <p:cNvSpPr txBox="1">
            <a:spLocks/>
          </p:cNvSpPr>
          <p:nvPr/>
        </p:nvSpPr>
        <p:spPr>
          <a:xfrm>
            <a:off x="4834167" y="5301208"/>
            <a:ext cx="1944067" cy="431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457200" algn="just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3"/>
              </a:buClr>
              <a:buSzPct val="95000"/>
              <a:buFont typeface="Wingdings" pitchFamily="2" charset="2"/>
              <a:buNone/>
              <a:defRPr kumimoji="0" sz="2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Microsoft New Tai Lue" pitchFamily="34" charset="0"/>
              </a:defRPr>
            </a:lvl1pPr>
            <a:lvl2pPr marL="393192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 kumimoji="0" sz="2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667512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 kumimoji="0" sz="21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978408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 pitchFamily="2" charset="2"/>
              <a:buNone/>
              <a:defRPr kumimoji="0"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252728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 pitchFamily="2" charset="2"/>
              <a:buNone/>
              <a:defRPr kumimoji="0"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12-24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31192" y="573325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517525"/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註：於</a:t>
            </a:r>
            <a:r>
              <a:rPr lang="en-US" altLang="zh-TW" sz="20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R</a:t>
            </a:r>
            <a:r>
              <a:rPr lang="zh-TW" altLang="en-US" sz="20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Console</a:t>
            </a:r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的畫面中輸入語法時，「</a:t>
            </a:r>
            <a:r>
              <a:rPr lang="en-US" altLang="zh-TW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&lt;-</a:t>
            </a:r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」的記號亦可改成「</a:t>
            </a:r>
            <a:r>
              <a:rPr lang="en-US" altLang="zh-TW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=</a:t>
            </a:r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」。</a:t>
            </a:r>
            <a:endParaRPr lang="zh-TW" altLang="en-US" sz="20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7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12.1.1 </a:t>
            </a:r>
            <a:r>
              <a:rPr lang="zh-TW" altLang="en-US" dirty="0"/>
              <a:t>給與對象分數的求法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endParaRPr lang="en-US" altLang="zh-TW" dirty="0" smtClean="0"/>
              </a:p>
              <a:p>
                <a:pPr indent="762000" algn="just">
                  <a:tabLst>
                    <a:tab pos="731838" algn="l"/>
                  </a:tabLst>
                </a:pPr>
                <a:r>
                  <a:rPr lang="zh-TW" altLang="en-US" dirty="0"/>
                  <a:t>為了</a:t>
                </a:r>
                <a:r>
                  <a:rPr lang="zh-TW" altLang="en-US" dirty="0"/>
                  <a:t>能與開始所求出的類似度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𝑒</m:t>
                        </m:r>
                      </m:e>
                      <m:sub>
                        <m:r>
                          <a:rPr lang="en-US" altLang="zh-TW"/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>有相同的大小關係，乃決定將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𝑆</m:t>
                        </m:r>
                      </m:e>
                      <m:sub>
                        <m:r>
                          <a:rPr lang="en-US" altLang="zh-TW"/>
                          <m:t>𝑗</m:t>
                        </m:r>
                      </m:sub>
                    </m:sSub>
                  </m:oMath>
                </a14:m>
                <a:r>
                  <a:rPr lang="zh-TW" altLang="en-US" dirty="0"/>
                  <a:t>的位置關係以如下的數值來思考，即</a:t>
                </a:r>
                <a:r>
                  <a:rPr lang="zh-TW" altLang="en-US" dirty="0"/>
                  <a:t>：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</a:t>
            </a:fld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934434"/>
              </p:ext>
            </p:extLst>
          </p:nvPr>
        </p:nvGraphicFramePr>
        <p:xfrm>
          <a:off x="4860032" y="4221088"/>
          <a:ext cx="214246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685800" imgH="254000" progId="">
                  <p:embed/>
                </p:oleObj>
              </mc:Choice>
              <mc:Fallback>
                <p:oleObj name="Equation" r:id="rId4" imgW="685800" imgH="254000" progId="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221088"/>
                        <a:ext cx="214246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3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12.4.3 </a:t>
            </a:r>
            <a:r>
              <a:rPr lang="zh-TW" altLang="en-US" dirty="0"/>
              <a:t>實例應用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484784"/>
            <a:ext cx="6264696" cy="4525963"/>
          </a:xfrm>
        </p:spPr>
        <p:txBody>
          <a:bodyPr>
            <a:normAutofit/>
          </a:bodyPr>
          <a:lstStyle/>
          <a:p>
            <a:pPr indent="808038">
              <a:tabLst>
                <a:tab pos="808038" algn="l"/>
              </a:tabLst>
            </a:pPr>
            <a:r>
              <a:rPr lang="zh-TW" altLang="en-US" sz="3000" dirty="0">
                <a:cs typeface="Microsoft New Tai Lue"/>
              </a:rPr>
              <a:t>執行時，得出如圖</a:t>
            </a:r>
            <a:r>
              <a:rPr lang="en-US" altLang="zh-TW" sz="3000" dirty="0">
                <a:cs typeface="Microsoft New Tai Lue"/>
              </a:rPr>
              <a:t>12-25</a:t>
            </a:r>
            <a:r>
              <a:rPr lang="zh-TW" altLang="en-US" sz="3000" dirty="0">
                <a:cs typeface="Microsoft New Tai Lue"/>
              </a:rPr>
              <a:t>與圖</a:t>
            </a:r>
            <a:r>
              <a:rPr lang="en-US" altLang="zh-TW" sz="3000" dirty="0">
                <a:cs typeface="Microsoft New Tai Lue"/>
              </a:rPr>
              <a:t>12-26</a:t>
            </a:r>
            <a:r>
              <a:rPr lang="zh-TW" altLang="en-US" sz="3000" dirty="0">
                <a:cs typeface="Microsoft New Tai Lue"/>
              </a:rPr>
              <a:t>結果</a:t>
            </a:r>
            <a:r>
              <a:rPr lang="zh-TW" altLang="en-US" sz="3000" dirty="0" smtClean="0">
                <a:cs typeface="Microsoft New Tai Lue"/>
              </a:rPr>
              <a:t>。</a:t>
            </a:r>
            <a:endParaRPr lang="en-US" altLang="zh-TW" sz="3000" dirty="0">
              <a:cs typeface="Microsoft New Tai Lue"/>
            </a:endParaRPr>
          </a:p>
          <a:p>
            <a:pPr>
              <a:tabLst>
                <a:tab pos="808038" algn="l"/>
              </a:tabLst>
            </a:pPr>
            <a:endParaRPr lang="en-US" altLang="zh-TW" dirty="0" smtClean="0">
              <a:cs typeface="Microsoft New Tai Lue"/>
            </a:endParaRPr>
          </a:p>
          <a:p>
            <a:pPr>
              <a:tabLst>
                <a:tab pos="808038" algn="l"/>
              </a:tabLst>
            </a:pPr>
            <a:r>
              <a:rPr lang="en-US" altLang="zh-TW" dirty="0" smtClean="0">
                <a:cs typeface="Microsoft New Tai Lue"/>
              </a:rPr>
              <a:t>【</a:t>
            </a:r>
            <a:r>
              <a:rPr lang="zh-TW" altLang="en-US" dirty="0">
                <a:cs typeface="Microsoft New Tai Lue"/>
              </a:rPr>
              <a:t>特徵值</a:t>
            </a:r>
            <a:r>
              <a:rPr lang="en-US" altLang="zh-TW" dirty="0">
                <a:cs typeface="Microsoft New Tai Lue"/>
              </a:rPr>
              <a:t>】</a:t>
            </a:r>
            <a:endParaRPr lang="zh-TW" altLang="en-US" dirty="0">
              <a:cs typeface="Microsoft New Tai Lue"/>
            </a:endParaRPr>
          </a:p>
          <a:p>
            <a:pPr indent="808038">
              <a:tabLst>
                <a:tab pos="808038" algn="l"/>
              </a:tabLst>
            </a:pP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3933056"/>
            <a:ext cx="6063198" cy="9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版面配置區 2"/>
          <p:cNvSpPr txBox="1">
            <a:spLocks/>
          </p:cNvSpPr>
          <p:nvPr/>
        </p:nvSpPr>
        <p:spPr bwMode="auto">
          <a:xfrm>
            <a:off x="4860032" y="4941168"/>
            <a:ext cx="179228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algn="just">
              <a:lnSpc>
                <a:spcPct val="150000"/>
              </a:lnSpc>
              <a:spcBef>
                <a:spcPts val="18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圖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12-25</a:t>
            </a:r>
            <a:endParaRPr kumimoji="0" lang="zh-TW" altLang="en-US" sz="20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6261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12.4.3 </a:t>
            </a:r>
            <a:r>
              <a:rPr lang="zh-TW" altLang="en-US" dirty="0"/>
              <a:t>實例應用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cs typeface="Microsoft New Tai Lue"/>
            </a:endParaRPr>
          </a:p>
          <a:p>
            <a:r>
              <a:rPr lang="en-US" altLang="zh-TW" dirty="0" smtClean="0">
                <a:cs typeface="Microsoft New Tai Lue"/>
              </a:rPr>
              <a:t>【</a:t>
            </a:r>
            <a:r>
              <a:rPr lang="zh-TW" altLang="en-US" dirty="0">
                <a:cs typeface="Microsoft New Tai Lue"/>
              </a:rPr>
              <a:t>特徵向量</a:t>
            </a:r>
            <a:r>
              <a:rPr lang="en-US" altLang="zh-TW" dirty="0" smtClean="0">
                <a:cs typeface="Microsoft New Tai Lue"/>
              </a:rPr>
              <a:t>】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61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068960"/>
            <a:ext cx="6682324" cy="18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版面配置區 2"/>
          <p:cNvSpPr txBox="1">
            <a:spLocks/>
          </p:cNvSpPr>
          <p:nvPr/>
        </p:nvSpPr>
        <p:spPr bwMode="auto">
          <a:xfrm>
            <a:off x="4716016" y="5085184"/>
            <a:ext cx="17922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algn="just">
              <a:lnSpc>
                <a:spcPct val="150000"/>
              </a:lnSpc>
              <a:spcBef>
                <a:spcPts val="18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圖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12-26</a:t>
            </a:r>
            <a:endParaRPr kumimoji="0" lang="zh-TW" altLang="en-US" sz="20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13622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12.4.3 </a:t>
            </a:r>
            <a:r>
              <a:rPr lang="zh-TW" altLang="en-US" dirty="0"/>
              <a:t>實例應用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54075" algn="just"/>
            <a:r>
              <a:rPr lang="zh-TW" altLang="en-US" dirty="0">
                <a:cs typeface="Microsoft New Tai Lue"/>
              </a:rPr>
              <a:t>除</a:t>
            </a:r>
            <a:r>
              <a:rPr lang="en-US" altLang="zh-TW" dirty="0">
                <a:cs typeface="Microsoft New Tai Lue"/>
              </a:rPr>
              <a:t>0</a:t>
            </a:r>
            <a:r>
              <a:rPr lang="zh-TW" altLang="en-US" dirty="0">
                <a:cs typeface="Microsoft New Tai Lue"/>
              </a:rPr>
              <a:t>以外，使用對應較大的二個特徵值</a:t>
            </a:r>
            <a:r>
              <a:rPr lang="en-US" altLang="zh-TW" dirty="0">
                <a:cs typeface="Microsoft New Tai Lue"/>
              </a:rPr>
              <a:t>1</a:t>
            </a:r>
            <a:r>
              <a:rPr lang="zh-TW" altLang="en-US" dirty="0">
                <a:cs typeface="Microsoft New Tai Lue"/>
              </a:rPr>
              <a:t>與</a:t>
            </a:r>
            <a:r>
              <a:rPr lang="en-US" altLang="zh-TW" dirty="0">
                <a:cs typeface="Microsoft New Tai Lue"/>
              </a:rPr>
              <a:t>2</a:t>
            </a:r>
            <a:r>
              <a:rPr lang="zh-TW" altLang="en-US" dirty="0">
                <a:cs typeface="Microsoft New Tai Lue"/>
              </a:rPr>
              <a:t>的特徵向量</a:t>
            </a:r>
            <a:r>
              <a:rPr lang="en-US" altLang="zh-TW" dirty="0">
                <a:cs typeface="Microsoft New Tai Lue"/>
              </a:rPr>
              <a:t>z</a:t>
            </a:r>
            <a:r>
              <a:rPr lang="en-US" altLang="zh-TW" baseline="-25000" dirty="0">
                <a:cs typeface="Microsoft New Tai Lue"/>
              </a:rPr>
              <a:t>1</a:t>
            </a:r>
            <a:r>
              <a:rPr lang="zh-TW" altLang="en-US" dirty="0">
                <a:cs typeface="Microsoft New Tai Lue"/>
              </a:rPr>
              <a:t>與</a:t>
            </a:r>
            <a:r>
              <a:rPr lang="en-US" altLang="zh-TW" dirty="0">
                <a:cs typeface="Microsoft New Tai Lue"/>
              </a:rPr>
              <a:t>z</a:t>
            </a:r>
            <a:r>
              <a:rPr lang="en-US" altLang="zh-TW" baseline="-25000" dirty="0">
                <a:cs typeface="Microsoft New Tai Lue"/>
              </a:rPr>
              <a:t>2</a:t>
            </a:r>
            <a:r>
              <a:rPr lang="zh-TW" altLang="en-US" dirty="0">
                <a:cs typeface="Microsoft New Tai Lue"/>
              </a:rPr>
              <a:t>作圖時，得出如圖</a:t>
            </a:r>
            <a:r>
              <a:rPr lang="en-US" altLang="zh-TW" dirty="0">
                <a:cs typeface="Microsoft New Tai Lue"/>
              </a:rPr>
              <a:t>12-27</a:t>
            </a:r>
            <a:r>
              <a:rPr lang="zh-TW" altLang="en-US" dirty="0">
                <a:cs typeface="Microsoft New Tai Lue"/>
              </a:rPr>
              <a:t>的受訪者之散布圖</a:t>
            </a:r>
            <a:r>
              <a:rPr lang="zh-TW" altLang="en-US" dirty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0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12.4.3 </a:t>
            </a:r>
            <a:r>
              <a:rPr lang="zh-TW" altLang="en-US" dirty="0"/>
              <a:t>實例應用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63</a:t>
            </a:fld>
            <a:endParaRPr lang="zh-TW" altLang="en-US"/>
          </a:p>
        </p:txBody>
      </p:sp>
      <p:pic>
        <p:nvPicPr>
          <p:cNvPr id="28674" name="Picture 2" descr="C:\Users\Wu\Google 雲端硬碟\新頁圖書\5103簡報圖表102.1.18\5103--圖\12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05" y="1793702"/>
            <a:ext cx="489515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版面配置區 2"/>
          <p:cNvSpPr txBox="1">
            <a:spLocks/>
          </p:cNvSpPr>
          <p:nvPr/>
        </p:nvSpPr>
        <p:spPr bwMode="auto">
          <a:xfrm>
            <a:off x="4949160" y="6258198"/>
            <a:ext cx="17922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algn="just">
              <a:lnSpc>
                <a:spcPct val="150000"/>
              </a:lnSpc>
              <a:spcBef>
                <a:spcPts val="18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kumimoji="0" lang="zh-TW" altLang="en-US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圖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12-27</a:t>
            </a:r>
            <a:endParaRPr kumimoji="0" lang="zh-TW" altLang="en-US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1126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12.1.1 </a:t>
            </a:r>
            <a:r>
              <a:rPr lang="zh-TW" altLang="en-US" dirty="0"/>
              <a:t>給與對象分數的求法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Autofit/>
              </a:bodyPr>
              <a:lstStyle/>
              <a:p>
                <a:pPr indent="868363" algn="just">
                  <a:tabLst>
                    <a:tab pos="898525" algn="l"/>
                  </a:tabLst>
                </a:pPr>
                <a:r>
                  <a:rPr lang="zh-TW" altLang="en-US" dirty="0"/>
                  <a:t>由上式可知，絕對值變成平方是為了容易計算，而由上述觀察，為了求出各對象所給予的分數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，只要使「最初所求的類似度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𝑒</m:t>
                        </m:r>
                      </m:e>
                      <m:sub>
                        <m:r>
                          <a:rPr lang="en-US" altLang="zh-TW"/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>」與「依距離的類似度</a:t>
                </a:r>
                <a14:m>
                  <m:oMath xmlns:m="http://schemas.openxmlformats.org/officeDocument/2006/math">
                    <m:r>
                      <a:rPr lang="en-US" altLang="zh-TW"/>
                      <m:t>−</m:t>
                    </m:r>
                    <m:r>
                      <a:rPr lang="en-US" altLang="zh-TW"/>
                      <m:t>(</m:t>
                    </m:r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  <m:r>
                      <a:rPr lang="en-US" altLang="zh-TW"/>
                      <m:t>−</m:t>
                    </m:r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𝑗</m:t>
                        </m:r>
                      </m:sub>
                    </m:sSub>
                    <m:sSup>
                      <m:sSupPr>
                        <m:ctrlPr>
                          <a:rPr lang="en-US" altLang="zh-TW"/>
                        </m:ctrlPr>
                      </m:sSupPr>
                      <m:e>
                        <m:r>
                          <a:rPr lang="en-US" altLang="zh-TW"/>
                          <m:t>)</m:t>
                        </m:r>
                      </m:e>
                      <m:sup>
                        <m:r>
                          <a:rPr lang="en-US" altLang="zh-TW"/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」有最高的相關性即可</a:t>
                </a:r>
                <a:r>
                  <a:rPr lang="zh-TW" altLang="en-US" dirty="0"/>
                  <a:t>。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3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12.1.1 </a:t>
            </a:r>
            <a:r>
              <a:rPr lang="zh-TW" altLang="en-US" dirty="0"/>
              <a:t>給與對象分數的求法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68363" algn="just">
                  <a:tabLst>
                    <a:tab pos="808038" algn="l"/>
                  </a:tabLst>
                </a:pPr>
                <a:r>
                  <a:rPr lang="zh-TW" altLang="en-US" dirty="0"/>
                  <a:t>由相關係數的定義來看，即成為類似度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𝑒</m:t>
                        </m:r>
                      </m:e>
                      <m:sub>
                        <m:r>
                          <a:rPr lang="en-US" altLang="zh-TW"/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>的向量，如下式所示</a:t>
                </a:r>
                <a:r>
                  <a:rPr lang="zh-TW" altLang="en-US" dirty="0"/>
                  <a:t>：</a:t>
                </a:r>
                <a:endParaRPr lang="en-US" altLang="zh-TW" dirty="0"/>
              </a:p>
              <a:p>
                <a:pPr indent="868363" algn="just">
                  <a:tabLst>
                    <a:tab pos="808038" algn="l"/>
                  </a:tabLst>
                </a:pPr>
                <a:endParaRPr lang="en-US" altLang="zh-TW" dirty="0"/>
              </a:p>
              <a:p>
                <a:pPr indent="868363" algn="just">
                  <a:tabLst>
                    <a:tab pos="808038" algn="l"/>
                  </a:tabLst>
                </a:pPr>
                <a:endParaRPr lang="en-US" altLang="zh-TW" dirty="0" smtClean="0"/>
              </a:p>
              <a:p>
                <a:pPr indent="868363" algn="just">
                  <a:tabLst>
                    <a:tab pos="808038" algn="l"/>
                  </a:tabLst>
                </a:pPr>
                <a:r>
                  <a:rPr lang="zh-TW" altLang="en-US" dirty="0"/>
                  <a:t>而</a:t>
                </a:r>
                <a:r>
                  <a:rPr lang="zh-TW" altLang="en-US" dirty="0"/>
                  <a:t>依據距離的類似度如下式所示：</a:t>
                </a:r>
              </a:p>
              <a:p>
                <a:pPr indent="868363" algn="just">
                  <a:tabLst>
                    <a:tab pos="808038" algn="l"/>
                  </a:tabLst>
                </a:pPr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12417"/>
              </p:ext>
            </p:extLst>
          </p:nvPr>
        </p:nvGraphicFramePr>
        <p:xfrm>
          <a:off x="3243907" y="3284984"/>
          <a:ext cx="3333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1511280" imgH="228600" progId="Equation.DSMT4">
                  <p:embed/>
                </p:oleObj>
              </mc:Choice>
              <mc:Fallback>
                <p:oleObj name="Equation" r:id="rId4" imgW="1511280" imgH="22860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907" y="3284984"/>
                        <a:ext cx="33337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86651"/>
              </p:ext>
            </p:extLst>
          </p:nvPr>
        </p:nvGraphicFramePr>
        <p:xfrm>
          <a:off x="6555432" y="3284984"/>
          <a:ext cx="1905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863280" imgH="203040" progId="Equation.DSMT4">
                  <p:embed/>
                </p:oleObj>
              </mc:Choice>
              <mc:Fallback>
                <p:oleObj name="Equation" r:id="rId6" imgW="863280" imgH="20304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432" y="3284984"/>
                        <a:ext cx="19050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85921"/>
              </p:ext>
            </p:extLst>
          </p:nvPr>
        </p:nvGraphicFramePr>
        <p:xfrm>
          <a:off x="2627784" y="5701839"/>
          <a:ext cx="6336704" cy="39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8" imgW="4279900" imgH="241300" progId="Equation.DSMT4">
                  <p:embed/>
                </p:oleObj>
              </mc:Choice>
              <mc:Fallback>
                <p:oleObj name="Equation" r:id="rId8" imgW="4279900" imgH="24130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701839"/>
                        <a:ext cx="6336704" cy="391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4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12.1.1 </a:t>
            </a:r>
            <a:r>
              <a:rPr lang="zh-TW" altLang="en-US" dirty="0"/>
              <a:t>給與對象分數的求法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8038"/>
                <a:endParaRPr lang="en-US" altLang="zh-TW" dirty="0" smtClean="0"/>
              </a:p>
              <a:p>
                <a:pPr indent="808038"/>
                <a:r>
                  <a:rPr lang="zh-TW" altLang="en-US" dirty="0"/>
                  <a:t>類似</a:t>
                </a:r>
                <a:r>
                  <a:rPr lang="zh-TW" altLang="en-US" dirty="0"/>
                  <a:t>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𝑒</m:t>
                        </m:r>
                      </m:e>
                      <m:sub>
                        <m:r>
                          <a:rPr lang="en-US" altLang="zh-TW"/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>的向量與依距離的類似度之內積</a:t>
                </a:r>
                <a14:m>
                  <m:oMath xmlns:m="http://schemas.openxmlformats.org/officeDocument/2006/math">
                    <m:r>
                      <a:rPr lang="en-US" altLang="zh-TW"/>
                      <m:t>𝑄</m:t>
                    </m:r>
                  </m:oMath>
                </a14:m>
                <a:r>
                  <a:rPr lang="zh-TW" altLang="en-US" dirty="0"/>
                  <a:t>為</a:t>
                </a:r>
                <a:r>
                  <a:rPr lang="zh-TW" altLang="en-US" dirty="0"/>
                  <a:t>：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562031"/>
              </p:ext>
            </p:extLst>
          </p:nvPr>
        </p:nvGraphicFramePr>
        <p:xfrm>
          <a:off x="3149104" y="3857303"/>
          <a:ext cx="582670" cy="42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104" y="3857303"/>
                        <a:ext cx="582670" cy="425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589917"/>
              </p:ext>
            </p:extLst>
          </p:nvPr>
        </p:nvGraphicFramePr>
        <p:xfrm>
          <a:off x="3707904" y="3789040"/>
          <a:ext cx="479639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6" imgW="2298600" imgH="482400" progId="Equation.DSMT4">
                  <p:embed/>
                </p:oleObj>
              </mc:Choice>
              <mc:Fallback>
                <p:oleObj name="Equation" r:id="rId6" imgW="2298600" imgH="4824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789040"/>
                        <a:ext cx="4796390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5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2701</Words>
  <Application>Microsoft Office PowerPoint</Application>
  <PresentationFormat>如螢幕大小 (4:3)</PresentationFormat>
  <Paragraphs>276</Paragraphs>
  <Slides>63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66" baseType="lpstr">
      <vt:lpstr>Office 佈景主題</vt:lpstr>
      <vt:lpstr>自訂設計</vt:lpstr>
      <vt:lpstr>Equation</vt:lpstr>
      <vt:lpstr>PowerPoint 簡報</vt:lpstr>
      <vt:lpstr>12.1 表示對象的位置 關係之數量化IV類</vt:lpstr>
      <vt:lpstr>12.1 表示對象的位置 關係之數量化IV類</vt:lpstr>
      <vt:lpstr>12.1.1 給與對象分數的求法</vt:lpstr>
      <vt:lpstr>12.1.1 給與對象分數的求法</vt:lpstr>
      <vt:lpstr>12.1.1 給與對象分數的求法</vt:lpstr>
      <vt:lpstr>12.1.1 給與對象分數的求法</vt:lpstr>
      <vt:lpstr>12.1.1 給與對象分數的求法</vt:lpstr>
      <vt:lpstr>12.1.1 給與對象分數的求法</vt:lpstr>
      <vt:lpstr>12.1.1 給與對象分數的求法</vt:lpstr>
      <vt:lpstr>12.1.1 給與對象分數的求法</vt:lpstr>
      <vt:lpstr>12.1.1 給與對象分數的求法</vt:lpstr>
      <vt:lpstr>12.1.1 給與對象分數的求法</vt:lpstr>
      <vt:lpstr>12.1.2 解讀對象所給與的分數</vt:lpstr>
      <vt:lpstr>12.1.2 解讀對象所給與的分數</vt:lpstr>
      <vt:lpstr>12.2 數量化IV類的計算法</vt:lpstr>
      <vt:lpstr>12.2 數量化IV類的計算法</vt:lpstr>
      <vt:lpstr>12.2 數量化IV類的計算法</vt:lpstr>
      <vt:lpstr>12.2 數量化IV類的計算法</vt:lpstr>
      <vt:lpstr>12.2 數量化IV類的計算法</vt:lpstr>
      <vt:lpstr>12.2 數量化IV類的計算法</vt:lpstr>
      <vt:lpstr>12.2 數量化IV類的計算法</vt:lpstr>
      <vt:lpstr>12.3 以數量化IV類瞭解 明星的類似性</vt:lpstr>
      <vt:lpstr>12.3 以數量化IV類瞭解 明星的類似性</vt:lpstr>
      <vt:lpstr>12.3 以數量化IV類瞭解 明星的類似性</vt:lpstr>
      <vt:lpstr>PowerPoint 簡報</vt:lpstr>
      <vt:lpstr>PowerPoint 簡報</vt:lpstr>
      <vt:lpstr>12.3 以數量化IV類瞭解 明星的類似性</vt:lpstr>
      <vt:lpstr>PowerPoint 簡報</vt:lpstr>
      <vt:lpstr>PowerPoint 簡報</vt:lpstr>
      <vt:lpstr>12.3 以數量化IV類瞭解 明星的類似性</vt:lpstr>
      <vt:lpstr>PowerPoint 簡報</vt:lpstr>
      <vt:lpstr>PowerPoint 簡報</vt:lpstr>
      <vt:lpstr>12.3 以數量化IV類瞭解 明星的類似性</vt:lpstr>
      <vt:lpstr>12.3 以數量化IV類瞭解 明星的類似性</vt:lpstr>
      <vt:lpstr>12.3 以數量化IV類瞭解 明星的類似性</vt:lpstr>
      <vt:lpstr>12.3 以數量化IV類瞭解 明星的類似性</vt:lpstr>
      <vt:lpstr>12.3 以數量化IV類瞭解 明星的類似性</vt:lpstr>
      <vt:lpstr>12.3 以數量化IV類瞭解 明星的類似性</vt:lpstr>
      <vt:lpstr>12.3 以數量化IV類瞭解 明星的類似性</vt:lpstr>
      <vt:lpstr>12.3 以數量化IV類瞭解 明星的類似性</vt:lpstr>
      <vt:lpstr>12.3 以數量化IV類瞭解 明星的類似性</vt:lpstr>
      <vt:lpstr>12.3 以數量化IV類瞭解 明星的類似性</vt:lpstr>
      <vt:lpstr>12.4.1  R軟體簡介</vt:lpstr>
      <vt:lpstr>12.4.1  R軟體簡介</vt:lpstr>
      <vt:lpstr>12.4.1  R軟體簡介</vt:lpstr>
      <vt:lpstr>12.4.1  R軟體簡介</vt:lpstr>
      <vt:lpstr>12.4.1  R軟體簡介</vt:lpstr>
      <vt:lpstr>12.4.1  R軟體簡介</vt:lpstr>
      <vt:lpstr>12.4.1  R軟體簡介</vt:lpstr>
      <vt:lpstr>12.4.1  R軟體簡介</vt:lpstr>
      <vt:lpstr>12.4.1  R軟體簡介</vt:lpstr>
      <vt:lpstr>12.4.3 實例應用</vt:lpstr>
      <vt:lpstr>12.4.3 實例應用</vt:lpstr>
      <vt:lpstr>12.4.3 實例應用</vt:lpstr>
      <vt:lpstr>12.4.3 實例應用</vt:lpstr>
      <vt:lpstr>12.4.3 實例應用</vt:lpstr>
      <vt:lpstr>12.4.3 實例應用</vt:lpstr>
      <vt:lpstr>12.4.3 實例應用</vt:lpstr>
      <vt:lpstr>12.4.3 實例應用</vt:lpstr>
      <vt:lpstr>12.4.3 實例應用</vt:lpstr>
      <vt:lpstr>12.4.3 實例應用</vt:lpstr>
      <vt:lpstr>12.4.3 實例應用</vt:lpstr>
    </vt:vector>
  </TitlesOfParts>
  <Company>Senao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李若璿</dc:creator>
  <cp:lastModifiedBy>Zoe</cp:lastModifiedBy>
  <cp:revision>24</cp:revision>
  <dcterms:created xsi:type="dcterms:W3CDTF">2012-12-27T06:18:49Z</dcterms:created>
  <dcterms:modified xsi:type="dcterms:W3CDTF">2013-01-29T12:51:52Z</dcterms:modified>
</cp:coreProperties>
</file>