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52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85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FC51-15D8-4A80-BE51-7158B8701D26}" type="datetimeFigureOut">
              <a:rPr lang="zh-TW" altLang="en-US" smtClean="0"/>
              <a:t>2013/1/29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E4872-07CD-4403-B4E6-C0D9D8F2B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55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5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52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2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8.xml"/><Relationship Id="rId3" Type="http://schemas.openxmlformats.org/officeDocument/2006/relationships/theme" Target="../theme/theme2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slide" Target="../slides/slide41.xml"/><Relationship Id="rId5" Type="http://schemas.microsoft.com/office/2007/relationships/hdphoto" Target="../media/hdphoto1.wdp"/><Relationship Id="rId10" Type="http://schemas.openxmlformats.org/officeDocument/2006/relationships/slide" Target="../slides/slide24.xml"/><Relationship Id="rId4" Type="http://schemas.openxmlformats.org/officeDocument/2006/relationships/image" Target="../media/image2.jpeg"/><Relationship Id="rId9" Type="http://schemas.openxmlformats.org/officeDocument/2006/relationships/slide" Target="../slides/slide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010890\桌面\728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480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2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010890\桌面\PSD448拷貝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25713" r="40391" b="20111"/>
          <a:stretch/>
        </p:blipFill>
        <p:spPr bwMode="auto">
          <a:xfrm>
            <a:off x="1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1" y="1484784"/>
            <a:ext cx="2408032" cy="3714224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8033" y="1268759"/>
            <a:ext cx="6735967" cy="5660767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665540" y="6453336"/>
            <a:ext cx="514972" cy="4773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99792" y="1600200"/>
            <a:ext cx="6264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44544" y="6520259"/>
            <a:ext cx="2430768" cy="409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多變量分析 導論與應用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595360" y="6478898"/>
            <a:ext cx="531313" cy="40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1" name="Picture 2" descr="C:\Documents and Settings\010890\桌面\未命名 -1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64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010890\桌面\未命名 -1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06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1" y="1556792"/>
            <a:ext cx="24117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en-US" altLang="zh-TW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7" action="ppaction://hlinksldjump"/>
              </a:rPr>
              <a:t>11.1 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7" action="ppaction://hlinksldjump"/>
              </a:rPr>
              <a:t>瞭解分類與特性的數量化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7" action="ppaction://hlinksldjump"/>
              </a:rPr>
              <a:t>III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7" action="ppaction://hlinksldjump"/>
              </a:rPr>
              <a:t>類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 marL="457200" indent="-457200">
              <a:spcBef>
                <a:spcPts val="1200"/>
              </a:spcBef>
            </a:pP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8" action="ppaction://hlinksldjump"/>
              </a:rPr>
              <a:t>11.2 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8" action="ppaction://hlinksldjump"/>
              </a:rPr>
              <a:t>類別分數、樣本分數的求法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 marL="457200" indent="-457200">
              <a:spcBef>
                <a:spcPts val="1200"/>
              </a:spcBef>
            </a:pP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9" action="ppaction://hlinksldjump"/>
              </a:rPr>
              <a:t>11.3 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9" action="ppaction://hlinksldjump"/>
              </a:rPr>
              <a:t>解讀類別分數、樣本分數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 marL="457200" indent="-457200">
              <a:spcBef>
                <a:spcPts val="1200"/>
              </a:spcBef>
            </a:pP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0" action="ppaction://hlinksldjump"/>
              </a:rPr>
              <a:t>11.4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0" action="ppaction://hlinksldjump"/>
              </a:rPr>
              <a:t> 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0" action="ppaction://hlinksldjump"/>
              </a:rPr>
              <a:t>以數量化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10" action="ppaction://hlinksldjump"/>
              </a:rPr>
              <a:t>III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0" action="ppaction://hlinksldjump"/>
              </a:rPr>
              <a:t>類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0" action="ppaction://hlinksldjump"/>
              </a:rPr>
              <a:t>瞭解女學生對酒的喜好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 marL="457200" indent="-457200">
              <a:spcBef>
                <a:spcPts val="1200"/>
              </a:spcBef>
            </a:pP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1" action="ppaction://hlinksldjump"/>
              </a:rPr>
              <a:t>11.5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1" action="ppaction://hlinksldjump"/>
              </a:rPr>
              <a:t> 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1" action="ppaction://hlinksldjump"/>
              </a:rPr>
              <a:t>以數量化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11" action="ppaction://hlinksldjump"/>
              </a:rPr>
              <a:t>III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1" action="ppaction://hlinksldjump"/>
              </a:rPr>
              <a:t>類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  <a:hlinkClick r:id="rId11" action="ppaction://hlinksldjump"/>
              </a:rPr>
              <a:t>瞭解血型特性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 marL="457200" indent="-457200">
              <a:spcBef>
                <a:spcPts val="1200"/>
              </a:spcBef>
            </a:pP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</a:rPr>
              <a:t>11.6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</a:rPr>
              <a:t> 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</a:rPr>
              <a:t>數量化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III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</a:rPr>
              <a:t>類</a:t>
            </a:r>
            <a:r>
              <a: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Microsoft New Tai Lue"/>
              </a:rPr>
              <a:t>的實踐</a:t>
            </a:r>
            <a:endParaRPr lang="en-US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8148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7.wmf"/><Relationship Id="rId3" Type="http://schemas.openxmlformats.org/officeDocument/2006/relationships/image" Target="../media/image30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5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9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49.png"/><Relationship Id="rId21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51.bin"/><Relationship Id="rId26" Type="http://schemas.openxmlformats.org/officeDocument/2006/relationships/image" Target="../media/image68.wmf"/><Relationship Id="rId3" Type="http://schemas.openxmlformats.org/officeDocument/2006/relationships/image" Target="../media/image71.png"/><Relationship Id="rId21" Type="http://schemas.openxmlformats.org/officeDocument/2006/relationships/oleObject" Target="../embeddings/oleObject53.bin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64.wmf"/><Relationship Id="rId25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0.bin"/><Relationship Id="rId20" Type="http://schemas.openxmlformats.org/officeDocument/2006/relationships/image" Target="../media/image65.wmf"/><Relationship Id="rId29" Type="http://schemas.openxmlformats.org/officeDocument/2006/relationships/oleObject" Target="../embeddings/oleObject57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1.wmf"/><Relationship Id="rId24" Type="http://schemas.openxmlformats.org/officeDocument/2006/relationships/image" Target="../media/image67.wmf"/><Relationship Id="rId32" Type="http://schemas.openxmlformats.org/officeDocument/2006/relationships/oleObject" Target="../embeddings/oleObject59.bin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69.wmf"/><Relationship Id="rId10" Type="http://schemas.openxmlformats.org/officeDocument/2006/relationships/oleObject" Target="../embeddings/oleObject47.bin"/><Relationship Id="rId19" Type="http://schemas.openxmlformats.org/officeDocument/2006/relationships/oleObject" Target="../embeddings/oleObject52.bin"/><Relationship Id="rId31" Type="http://schemas.openxmlformats.org/officeDocument/2006/relationships/oleObject" Target="../embeddings/oleObject58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49.bin"/><Relationship Id="rId22" Type="http://schemas.openxmlformats.org/officeDocument/2006/relationships/image" Target="../media/image66.wmf"/><Relationship Id="rId27" Type="http://schemas.openxmlformats.org/officeDocument/2006/relationships/oleObject" Target="../embeddings/oleObject56.bin"/><Relationship Id="rId30" Type="http://schemas.openxmlformats.org/officeDocument/2006/relationships/image" Target="../media/image7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0996374">
            <a:off x="65576" y="61769"/>
            <a:ext cx="315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ln w="571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itchFamily="34" charset="0"/>
                <a:ea typeface="華康新特黑體(P)" pitchFamily="2" charset="-120"/>
              </a:rPr>
              <a:t>CH11</a:t>
            </a:r>
            <a:endParaRPr lang="zh-TW" altLang="en-US" sz="8800" b="1" dirty="0">
              <a:ln w="57150">
                <a:solidFill>
                  <a:schemeClr val="bg1">
                    <a:lumMod val="9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itchFamily="34" charset="0"/>
              <a:ea typeface="華康新特黑體(P)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53408" y="1045185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數量化</a:t>
            </a:r>
            <a: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III</a:t>
            </a:r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類導讀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latin typeface="華康新特黑體(P)" pitchFamily="2" charset="-120"/>
              <a:ea typeface="華康新特黑體(P)" pitchFamily="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9712" y="2276872"/>
            <a:ext cx="698477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11.1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瞭解分類與特性的數量化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III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類</a:t>
            </a:r>
            <a:endParaRPr lang="en-US" altLang="zh-TW" sz="24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11.2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類別分數、樣本分數的求法</a:t>
            </a:r>
            <a:endParaRPr lang="en-US" altLang="zh-TW" sz="24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11.3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解讀類別分數、樣本分數</a:t>
            </a:r>
            <a:endParaRPr lang="en-US" altLang="zh-TW" sz="24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11.4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以數量化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III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類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瞭解女學生對酒的喜好</a:t>
            </a:r>
            <a:endParaRPr lang="en-US" altLang="zh-TW" sz="24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      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11.5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以數量化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III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類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瞭解血型特性</a:t>
            </a:r>
            <a:endParaRPr lang="en-US" altLang="zh-TW" sz="24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                   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11.6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數量化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III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類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的實踐</a:t>
            </a:r>
            <a:endParaRPr lang="en-US" altLang="zh-TW" sz="2400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892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0100" algn="just">
                  <a:tabLst>
                    <a:tab pos="800100" algn="l"/>
                  </a:tabLst>
                </a:pPr>
                <a:r>
                  <a:rPr lang="zh-TW" altLang="en-US" sz="2800" dirty="0"/>
                  <a:t>亦即，數量化</a:t>
                </a:r>
                <a:r>
                  <a:rPr lang="en-US" altLang="zh-TW" sz="2800" dirty="0" smtClean="0"/>
                  <a:t>III</a:t>
                </a:r>
                <a:r>
                  <a:rPr lang="zh-TW" altLang="en-US" sz="2800" dirty="0" smtClean="0"/>
                  <a:t>類</a:t>
                </a:r>
                <a:r>
                  <a:rPr lang="zh-TW" altLang="en-US" sz="2800" dirty="0"/>
                  <a:t>是在如</a:t>
                </a:r>
                <a:r>
                  <a:rPr lang="en-US" altLang="zh-TW" sz="2800" dirty="0"/>
                  <a:t>(11.4)</a:t>
                </a:r>
                <a:r>
                  <a:rPr lang="zh-TW" altLang="en-US" sz="2800" dirty="0"/>
                  <a:t>式的條件</a:t>
                </a:r>
                <a:r>
                  <a:rPr lang="zh-TW" altLang="en-US" sz="2800" dirty="0" smtClean="0"/>
                  <a:t>之下</a:t>
                </a:r>
                <a:endParaRPr lang="en-US" altLang="zh-TW" sz="2800" dirty="0" smtClean="0"/>
              </a:p>
              <a:p>
                <a:pPr indent="800100" algn="just">
                  <a:tabLst>
                    <a:tab pos="800100" algn="l"/>
                  </a:tabLst>
                </a:pPr>
                <a:endParaRPr lang="en-US" altLang="zh-TW" dirty="0"/>
              </a:p>
              <a:p>
                <a:pPr indent="800100" algn="just">
                  <a:tabLst>
                    <a:tab pos="800100" algn="l"/>
                  </a:tabLst>
                </a:pPr>
                <a:endParaRPr lang="en-US" altLang="zh-TW" dirty="0" smtClean="0"/>
              </a:p>
              <a:p>
                <a:pPr indent="800100" algn="just">
                  <a:tabLst>
                    <a:tab pos="800100" algn="l"/>
                  </a:tabLst>
                </a:pPr>
                <a:endParaRPr lang="en-US" altLang="zh-TW" sz="2800" dirty="0" smtClean="0"/>
              </a:p>
              <a:p>
                <a:pPr indent="800100" algn="just">
                  <a:tabLst>
                    <a:tab pos="800100" algn="l"/>
                  </a:tabLst>
                </a:pPr>
                <a:r>
                  <a:rPr lang="zh-TW" altLang="en-US" sz="2800" dirty="0" smtClean="0"/>
                  <a:t>變成</a:t>
                </a:r>
                <a:r>
                  <a:rPr lang="zh-TW" altLang="en-US" sz="2800" dirty="0"/>
                  <a:t>了求解滿足</a:t>
                </a:r>
                <a:r>
                  <a:rPr lang="en-US" altLang="zh-TW" sz="2800" dirty="0"/>
                  <a:t>(11.5)</a:t>
                </a:r>
                <a:r>
                  <a:rPr lang="zh-TW" altLang="en-US" sz="2800" dirty="0"/>
                  <a:t>式成為最大值的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𝑎</m:t>
                        </m:r>
                      </m:e>
                      <m:sub>
                        <m:r>
                          <a:rPr lang="en-US" altLang="zh-TW" sz="2800"/>
                          <m:t>𝑖</m:t>
                        </m:r>
                      </m:sub>
                    </m:sSub>
                  </m:oMath>
                </a14:m>
                <a:r>
                  <a:rPr lang="en-US" altLang="zh-TW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𝑏</m:t>
                        </m:r>
                      </m:e>
                      <m:sub>
                        <m:r>
                          <a:rPr lang="en-US" altLang="zh-TW" sz="2800"/>
                          <m:t>𝑗</m:t>
                        </m:r>
                      </m:sub>
                    </m:sSub>
                  </m:oMath>
                </a14:m>
                <a:r>
                  <a:rPr lang="zh-TW" altLang="en-US" sz="2800" dirty="0"/>
                  <a:t>此種具有條件的極值</a:t>
                </a:r>
                <a:r>
                  <a:rPr lang="zh-TW" altLang="en-US" sz="2800" dirty="0" smtClean="0"/>
                  <a:t>問題。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043" t="-1213" r="-1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67502"/>
              </p:ext>
            </p:extLst>
          </p:nvPr>
        </p:nvGraphicFramePr>
        <p:xfrm>
          <a:off x="3282553" y="2924944"/>
          <a:ext cx="20526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4" imgW="1193760" imgH="419040" progId="Equation.DSMT4">
                  <p:embed/>
                </p:oleObj>
              </mc:Choice>
              <mc:Fallback>
                <p:oleObj name="Equation" r:id="rId4" imgW="1193760" imgH="41904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553" y="2924944"/>
                        <a:ext cx="20526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691767"/>
              </p:ext>
            </p:extLst>
          </p:nvPr>
        </p:nvGraphicFramePr>
        <p:xfrm>
          <a:off x="5349478" y="3145607"/>
          <a:ext cx="1524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478" y="3145607"/>
                        <a:ext cx="152400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253883"/>
              </p:ext>
            </p:extLst>
          </p:nvPr>
        </p:nvGraphicFramePr>
        <p:xfrm>
          <a:off x="5514578" y="3255144"/>
          <a:ext cx="131762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8" imgW="75960" imgH="101520" progId="Equation.DSMT4">
                  <p:embed/>
                </p:oleObj>
              </mc:Choice>
              <mc:Fallback>
                <p:oleObj name="Equation" r:id="rId8" imgW="75960" imgH="10152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578" y="3255144"/>
                        <a:ext cx="131762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82788"/>
              </p:ext>
            </p:extLst>
          </p:nvPr>
        </p:nvGraphicFramePr>
        <p:xfrm>
          <a:off x="5724128" y="2924944"/>
          <a:ext cx="20097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10" imgW="1168200" imgH="419040" progId="Equation.DSMT4">
                  <p:embed/>
                </p:oleObj>
              </mc:Choice>
              <mc:Fallback>
                <p:oleObj name="Equation" r:id="rId10" imgW="1168200" imgH="41904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924944"/>
                        <a:ext cx="20097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069136"/>
              </p:ext>
            </p:extLst>
          </p:nvPr>
        </p:nvGraphicFramePr>
        <p:xfrm>
          <a:off x="7797403" y="3142432"/>
          <a:ext cx="1524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12" imgW="88707" imgH="164742" progId="Equation.DSMT4">
                  <p:embed/>
                </p:oleObj>
              </mc:Choice>
              <mc:Fallback>
                <p:oleObj name="Equation" r:id="rId12" imgW="88707" imgH="164742" progId="Equation.DSMT4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403" y="3142432"/>
                        <a:ext cx="152400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902124"/>
              </p:ext>
            </p:extLst>
          </p:nvPr>
        </p:nvGraphicFramePr>
        <p:xfrm>
          <a:off x="3744218" y="5373092"/>
          <a:ext cx="46513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14" imgW="241200" imgH="431640" progId="Equation.DSMT4">
                  <p:embed/>
                </p:oleObj>
              </mc:Choice>
              <mc:Fallback>
                <p:oleObj name="Equation" r:id="rId14" imgW="241200" imgH="43164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218" y="5373092"/>
                        <a:ext cx="46513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92094"/>
              </p:ext>
            </p:extLst>
          </p:nvPr>
        </p:nvGraphicFramePr>
        <p:xfrm>
          <a:off x="4283968" y="5157192"/>
          <a:ext cx="345281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16" imgW="1790640" imgH="634680" progId="Equation.DSMT4">
                  <p:embed/>
                </p:oleObj>
              </mc:Choice>
              <mc:Fallback>
                <p:oleObj name="Equation" r:id="rId16" imgW="1790640" imgH="634680" progId="Equation.DSMT4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157192"/>
                        <a:ext cx="3452813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36033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zh-TW" altLang="en-US" sz="3000" b="1" u="sng" dirty="0"/>
              <a:t>步驟</a:t>
            </a:r>
            <a:r>
              <a:rPr lang="en-US" altLang="zh-TW" sz="3000" b="1" u="sng" dirty="0" smtClean="0"/>
              <a:t>2</a:t>
            </a:r>
          </a:p>
          <a:p>
            <a:endParaRPr lang="en-US" altLang="zh-TW" sz="1800" u="sng" dirty="0"/>
          </a:p>
          <a:p>
            <a:pPr indent="800100" algn="just"/>
            <a:r>
              <a:rPr lang="zh-TW" altLang="en-US" sz="2800" dirty="0" smtClean="0"/>
              <a:t>此時</a:t>
            </a:r>
            <a:r>
              <a:rPr lang="zh-TW" altLang="en-US" sz="2800" dirty="0"/>
              <a:t>，使用</a:t>
            </a:r>
            <a:r>
              <a:rPr lang="en-US" altLang="zh-TW" sz="2800" dirty="0"/>
              <a:t>Lagrange</a:t>
            </a:r>
            <a:r>
              <a:rPr lang="zh-TW" altLang="en-US" sz="2800" dirty="0"/>
              <a:t>的乘數法，有</a:t>
            </a:r>
            <a:r>
              <a:rPr lang="en-US" altLang="zh-TW" sz="2800" dirty="0"/>
              <a:t>(11.4)</a:t>
            </a:r>
            <a:r>
              <a:rPr lang="zh-TW" altLang="en-US" sz="2800" dirty="0"/>
              <a:t>、</a:t>
            </a:r>
            <a:r>
              <a:rPr lang="en-US" altLang="zh-TW" sz="2800" dirty="0"/>
              <a:t>(11.5)</a:t>
            </a:r>
            <a:r>
              <a:rPr lang="zh-TW" altLang="en-US" sz="2800" dirty="0"/>
              <a:t>式二個</a:t>
            </a:r>
            <a:r>
              <a:rPr lang="zh-TW" altLang="en-US" sz="2800" dirty="0" smtClean="0"/>
              <a:t>條件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，因此</a:t>
            </a:r>
            <a:r>
              <a:rPr lang="zh-TW" altLang="en-US" sz="2800" dirty="0"/>
              <a:t>設成如</a:t>
            </a:r>
            <a:r>
              <a:rPr lang="en-US" altLang="zh-TW" sz="2800" dirty="0"/>
              <a:t>(11.6)</a:t>
            </a:r>
            <a:r>
              <a:rPr lang="zh-TW" altLang="en-US" sz="2800" dirty="0"/>
              <a:t>式</a:t>
            </a:r>
            <a:r>
              <a:rPr lang="zh-TW" altLang="en-US" sz="2800" dirty="0" smtClean="0"/>
              <a:t>：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121699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4797152"/>
                <a:ext cx="6264696" cy="1329011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zh-TW" altLang="en-US" sz="2800" dirty="0"/>
                  <a:t>將</a:t>
                </a:r>
                <a14:m>
                  <m:oMath xmlns:m="http://schemas.openxmlformats.org/officeDocument/2006/math">
                    <m:r>
                      <a:rPr lang="en-US" altLang="zh-TW" sz="2800"/>
                      <m:t>𝐹</m:t>
                    </m:r>
                  </m:oMath>
                </a14:m>
                <a:r>
                  <a:rPr lang="zh-TW" altLang="en-US" sz="2800" dirty="0"/>
                  <a:t>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𝑎</m:t>
                        </m:r>
                      </m:e>
                      <m:sub>
                        <m:r>
                          <a:rPr lang="en-US" altLang="zh-TW" sz="2800"/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𝑏</m:t>
                        </m:r>
                      </m:e>
                      <m:sub>
                        <m:r>
                          <a:rPr lang="en-US" altLang="zh-TW" sz="2800"/>
                          <m:t>𝑗</m:t>
                        </m:r>
                      </m:sub>
                    </m:sSub>
                  </m:oMath>
                </a14:m>
                <a:r>
                  <a:rPr lang="zh-TW" altLang="en-US" sz="2800" dirty="0"/>
                  <a:t>偏微分，並設為</a:t>
                </a:r>
                <a:r>
                  <a:rPr lang="en-US" altLang="zh-TW" sz="2800" dirty="0"/>
                  <a:t>0</a:t>
                </a:r>
                <a:r>
                  <a:rPr lang="zh-TW" altLang="en-US" sz="2800" dirty="0"/>
                  <a:t>。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4797152"/>
                <a:ext cx="6264696" cy="1329011"/>
              </a:xfrm>
              <a:blipFill rotWithShape="1">
                <a:blip r:embed="rId3"/>
                <a:stretch>
                  <a:fillRect t="-45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75585"/>
              </p:ext>
            </p:extLst>
          </p:nvPr>
        </p:nvGraphicFramePr>
        <p:xfrm>
          <a:off x="2790998" y="2700710"/>
          <a:ext cx="4857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4" imgW="279360" imgH="164880" progId="Equation.DSMT4">
                  <p:embed/>
                </p:oleObj>
              </mc:Choice>
              <mc:Fallback>
                <p:oleObj name="Equation" r:id="rId4" imgW="279360" imgH="1648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998" y="2700710"/>
                        <a:ext cx="4857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607950"/>
              </p:ext>
            </p:extLst>
          </p:nvPr>
        </p:nvGraphicFramePr>
        <p:xfrm>
          <a:off x="3311698" y="2557835"/>
          <a:ext cx="33067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6" imgW="1904760" imgH="583920" progId="Equation.DSMT4">
                  <p:embed/>
                </p:oleObj>
              </mc:Choice>
              <mc:Fallback>
                <p:oleObj name="Equation" r:id="rId6" imgW="1904760" imgH="58392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698" y="2557835"/>
                        <a:ext cx="330676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337499"/>
              </p:ext>
            </p:extLst>
          </p:nvPr>
        </p:nvGraphicFramePr>
        <p:xfrm>
          <a:off x="2987848" y="3349997"/>
          <a:ext cx="31956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8" imgW="1841400" imgH="419040" progId="Equation.DSMT4">
                  <p:embed/>
                </p:oleObj>
              </mc:Choice>
              <mc:Fallback>
                <p:oleObj name="Equation" r:id="rId8" imgW="1841400" imgH="41904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48" y="3349997"/>
                        <a:ext cx="319563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944196"/>
              </p:ext>
            </p:extLst>
          </p:nvPr>
        </p:nvGraphicFramePr>
        <p:xfrm>
          <a:off x="5796136" y="3349997"/>
          <a:ext cx="31099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10" imgW="1790640" imgH="419040" progId="Equation.DSMT4">
                  <p:embed/>
                </p:oleObj>
              </mc:Choice>
              <mc:Fallback>
                <p:oleObj name="Equation" r:id="rId10" imgW="1790640" imgH="41904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349997"/>
                        <a:ext cx="31099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33257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r>
                  <a:rPr lang="zh-TW" altLang="en-US" sz="2800" dirty="0" smtClean="0"/>
                  <a:t>得出</a:t>
                </a:r>
                <a:r>
                  <a:rPr lang="zh-TW" altLang="en-US" sz="2800" dirty="0"/>
                  <a:t>如下式所示：</a:t>
                </a:r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zh-TW" altLang="en-US" sz="2800" dirty="0"/>
                  <a:t>因此，由上式可知，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800"/>
                      <m:t>λ</m:t>
                    </m:r>
                    <m:r>
                      <a:rPr lang="en-US" altLang="zh-TW" sz="2800"/>
                      <m:t>=</m:t>
                    </m:r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𝜆</m:t>
                        </m:r>
                      </m:e>
                      <m:sub>
                        <m:r>
                          <a:rPr lang="en-US" altLang="zh-TW" sz="2800"/>
                          <m:t>1</m:t>
                        </m:r>
                      </m:sub>
                    </m:sSub>
                    <m:r>
                      <a:rPr lang="en-US" altLang="zh-TW" sz="2800"/>
                      <m:t>=</m:t>
                    </m:r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𝜆</m:t>
                        </m:r>
                      </m:e>
                      <m:sub>
                        <m:r>
                          <a:rPr lang="en-US" altLang="zh-TW" sz="2800"/>
                          <m:t>2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53051"/>
              </p:ext>
            </p:extLst>
          </p:nvPr>
        </p:nvGraphicFramePr>
        <p:xfrm>
          <a:off x="3591694" y="3401814"/>
          <a:ext cx="4873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4" imgW="266400" imgH="228600" progId="Equation.DSMT4">
                  <p:embed/>
                </p:oleObj>
              </mc:Choice>
              <mc:Fallback>
                <p:oleObj name="Equation" r:id="rId4" imgW="266400" imgH="2286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1694" y="3401814"/>
                        <a:ext cx="4873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496861"/>
              </p:ext>
            </p:extLst>
          </p:nvPr>
        </p:nvGraphicFramePr>
        <p:xfrm>
          <a:off x="4067944" y="3212901"/>
          <a:ext cx="32686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6" imgW="1790640" imgH="393480" progId="Equation.DSMT4">
                  <p:embed/>
                </p:oleObj>
              </mc:Choice>
              <mc:Fallback>
                <p:oleObj name="Equation" r:id="rId6" imgW="1790640" imgH="39348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212901"/>
                        <a:ext cx="326866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481004"/>
              </p:ext>
            </p:extLst>
          </p:nvPr>
        </p:nvGraphicFramePr>
        <p:xfrm>
          <a:off x="7408044" y="3401814"/>
          <a:ext cx="5318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8" imgW="291960" imgH="228600" progId="Equation.DSMT4">
                  <p:embed/>
                </p:oleObj>
              </mc:Choice>
              <mc:Fallback>
                <p:oleObj name="Equation" r:id="rId8" imgW="29196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044" y="3401814"/>
                        <a:ext cx="53181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24766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TW" altLang="en-US" sz="3000" b="1" u="sng" dirty="0"/>
                  <a:t>步驟</a:t>
                </a:r>
                <a:r>
                  <a:rPr lang="en-US" altLang="zh-TW" sz="3000" b="1" u="sng" dirty="0" smtClean="0"/>
                  <a:t>3</a:t>
                </a:r>
              </a:p>
              <a:p>
                <a:endParaRPr lang="en-US" altLang="zh-TW" sz="1500" u="sng" dirty="0"/>
              </a:p>
              <a:p>
                <a:pPr indent="723900" algn="just">
                  <a:tabLst>
                    <a:tab pos="723900" algn="l"/>
                  </a:tabLst>
                </a:pPr>
                <a:r>
                  <a:rPr lang="zh-TW" altLang="pt-BR" sz="2800" dirty="0"/>
                  <a:t>其次</a:t>
                </a:r>
                <a:r>
                  <a:rPr lang="zh-TW" altLang="pt-BR" sz="2800" dirty="0"/>
                  <a:t>消去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zh-TW" sz="2800"/>
                        </m:ctrlPr>
                      </m:sSubPr>
                      <m:e>
                        <m:r>
                          <a:rPr lang="en-US" altLang="zh-TW" sz="2800"/>
                          <m:t>𝑎</m:t>
                        </m:r>
                      </m:e>
                      <m:sub>
                        <m:r>
                          <a:rPr lang="en-US" altLang="zh-TW" sz="2800"/>
                          <m:t>1</m:t>
                        </m:r>
                      </m:sub>
                    </m:sSub>
                  </m:oMath>
                </a14:m>
                <a:r>
                  <a:rPr lang="pt-BR" altLang="zh-TW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zh-TW" sz="2800" dirty="0"/>
                        </m:ctrlPr>
                      </m:sSubPr>
                      <m:e>
                        <m:r>
                          <a:rPr lang="en-US" altLang="zh-TW" sz="2800" dirty="0"/>
                          <m:t>𝑎</m:t>
                        </m:r>
                      </m:e>
                      <m:sub>
                        <m:r>
                          <a:rPr lang="en-US" altLang="zh-TW" sz="2800" dirty="0"/>
                          <m:t>2</m:t>
                        </m:r>
                      </m:sub>
                    </m:sSub>
                  </m:oMath>
                </a14:m>
                <a:r>
                  <a:rPr lang="pt-BR" altLang="zh-TW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zh-TW" sz="2800"/>
                        </m:ctrlPr>
                      </m:sSubPr>
                      <m:e>
                        <m:r>
                          <a:rPr lang="en-US" altLang="zh-TW" sz="2800"/>
                          <m:t>𝑎</m:t>
                        </m:r>
                      </m:e>
                      <m:sub>
                        <m:r>
                          <a:rPr lang="en-US" altLang="zh-TW" sz="2800"/>
                          <m:t>3</m:t>
                        </m:r>
                      </m:sub>
                    </m:sSub>
                  </m:oMath>
                </a14:m>
                <a:r>
                  <a:rPr lang="zh-TW" altLang="pt-BR" sz="2800" dirty="0"/>
                  <a:t>，因此，由</a:t>
                </a:r>
                <a:r>
                  <a:rPr lang="en-US" altLang="zh-TW" sz="2800" dirty="0"/>
                  <a:t>(1)</a:t>
                </a:r>
                <a:r>
                  <a:rPr lang="zh-TW" altLang="pt-BR" sz="2800" dirty="0"/>
                  <a:t>、</a:t>
                </a:r>
                <a:r>
                  <a:rPr lang="en-US" altLang="zh-TW" sz="2800" dirty="0"/>
                  <a:t>(2)</a:t>
                </a:r>
                <a:r>
                  <a:rPr lang="zh-TW" altLang="pt-BR" sz="2800" dirty="0"/>
                  <a:t>、</a:t>
                </a:r>
                <a:r>
                  <a:rPr lang="en-US" altLang="zh-TW" sz="2800" dirty="0"/>
                  <a:t>(3)</a:t>
                </a:r>
                <a:r>
                  <a:rPr lang="zh-TW" altLang="pt-BR" sz="2800" dirty="0"/>
                  <a:t>式得</a:t>
                </a:r>
                <a:r>
                  <a:rPr lang="zh-TW" altLang="pt-BR" sz="2800" dirty="0"/>
                  <a:t>：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043" t="-1213" r="-17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05052"/>
              </p:ext>
            </p:extLst>
          </p:nvPr>
        </p:nvGraphicFramePr>
        <p:xfrm>
          <a:off x="4883323" y="3662461"/>
          <a:ext cx="5349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4" imgW="291960" imgH="228600" progId="Equation.DSMT4">
                  <p:embed/>
                </p:oleObj>
              </mc:Choice>
              <mc:Fallback>
                <p:oleObj name="Equation" r:id="rId4" imgW="291960" imgH="228600" progId="Equation.DSMT4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323" y="3662461"/>
                        <a:ext cx="5349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354923"/>
              </p:ext>
            </p:extLst>
          </p:nvPr>
        </p:nvGraphicFramePr>
        <p:xfrm>
          <a:off x="4903961" y="4519711"/>
          <a:ext cx="539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6" imgW="304560" imgH="228600" progId="Equation.DSMT4">
                  <p:embed/>
                </p:oleObj>
              </mc:Choice>
              <mc:Fallback>
                <p:oleObj name="Equation" r:id="rId6" imgW="304560" imgH="22860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961" y="4519711"/>
                        <a:ext cx="5397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35363"/>
              </p:ext>
            </p:extLst>
          </p:nvPr>
        </p:nvGraphicFramePr>
        <p:xfrm>
          <a:off x="4932040" y="5384899"/>
          <a:ext cx="5349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8" imgW="291960" imgH="228600" progId="Equation.DSMT4">
                  <p:embed/>
                </p:oleObj>
              </mc:Choice>
              <mc:Fallback>
                <p:oleObj name="Equation" r:id="rId8" imgW="291960" imgH="228600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384899"/>
                        <a:ext cx="53498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77862"/>
              </p:ext>
            </p:extLst>
          </p:nvPr>
        </p:nvGraphicFramePr>
        <p:xfrm>
          <a:off x="5410373" y="3511649"/>
          <a:ext cx="8366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Equation" r:id="rId10" imgW="457200" imgH="393480" progId="Equation.DSMT4">
                  <p:embed/>
                </p:oleObj>
              </mc:Choice>
              <mc:Fallback>
                <p:oleObj name="Equation" r:id="rId10" imgW="457200" imgH="3934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373" y="3511649"/>
                        <a:ext cx="8366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736433"/>
              </p:ext>
            </p:extLst>
          </p:nvPr>
        </p:nvGraphicFramePr>
        <p:xfrm>
          <a:off x="6275561" y="3727549"/>
          <a:ext cx="6746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Equation" r:id="rId12" imgW="368280" imgH="203040" progId="Equation.DSMT4">
                  <p:embed/>
                </p:oleObj>
              </mc:Choice>
              <mc:Fallback>
                <p:oleObj name="Equation" r:id="rId12" imgW="368280" imgH="20304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561" y="3727549"/>
                        <a:ext cx="6746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98631"/>
              </p:ext>
            </p:extLst>
          </p:nvPr>
        </p:nvGraphicFramePr>
        <p:xfrm>
          <a:off x="5438948" y="4376836"/>
          <a:ext cx="7635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14" imgW="431640" imgH="393480" progId="Equation.DSMT4">
                  <p:embed/>
                </p:oleObj>
              </mc:Choice>
              <mc:Fallback>
                <p:oleObj name="Equation" r:id="rId14" imgW="431640" imgH="39348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948" y="4376836"/>
                        <a:ext cx="7635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892367"/>
              </p:ext>
            </p:extLst>
          </p:nvPr>
        </p:nvGraphicFramePr>
        <p:xfrm>
          <a:off x="6202536" y="4592736"/>
          <a:ext cx="7635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Equation" r:id="rId16" imgW="431640" imgH="203040" progId="Equation.DSMT4">
                  <p:embed/>
                </p:oleObj>
              </mc:Choice>
              <mc:Fallback>
                <p:oleObj name="Equation" r:id="rId16" imgW="431640" imgH="20304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536" y="4592736"/>
                        <a:ext cx="7635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951098"/>
              </p:ext>
            </p:extLst>
          </p:nvPr>
        </p:nvGraphicFramePr>
        <p:xfrm>
          <a:off x="5532115" y="5240436"/>
          <a:ext cx="3254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18" imgW="177480" imgH="393480" progId="Equation.DSMT4">
                  <p:embed/>
                </p:oleObj>
              </mc:Choice>
              <mc:Fallback>
                <p:oleObj name="Equation" r:id="rId18" imgW="177480" imgH="393480" progId="Equation.DSMT4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115" y="5240436"/>
                        <a:ext cx="32543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14649"/>
              </p:ext>
            </p:extLst>
          </p:nvPr>
        </p:nvGraphicFramePr>
        <p:xfrm>
          <a:off x="5705475" y="5445125"/>
          <a:ext cx="10461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20" imgW="571320" imgH="203040" progId="Equation.DSMT4">
                  <p:embed/>
                </p:oleObj>
              </mc:Choice>
              <mc:Fallback>
                <p:oleObj name="Equation" r:id="rId20" imgW="571320" imgH="203040" progId="Equation.DSMT4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5445125"/>
                        <a:ext cx="10461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2433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0100" algn="just">
              <a:tabLst>
                <a:tab pos="800100" algn="l"/>
              </a:tabLst>
            </a:pPr>
            <a:r>
              <a:rPr lang="zh-TW" altLang="en-US" sz="2800" dirty="0">
                <a:cs typeface="Microsoft New Tai Lue"/>
              </a:rPr>
              <a:t>代</a:t>
            </a:r>
            <a:r>
              <a:rPr lang="zh-TW" altLang="en-US" sz="2800" dirty="0">
                <a:cs typeface="Microsoft New Tai Lue"/>
              </a:rPr>
              <a:t>入</a:t>
            </a:r>
            <a:r>
              <a:rPr lang="en-US" altLang="zh-TW" sz="2800" dirty="0">
                <a:cs typeface="Microsoft New Tai Lue"/>
              </a:rPr>
              <a:t>(4)</a:t>
            </a:r>
            <a:r>
              <a:rPr lang="zh-TW" altLang="en-US" sz="2800" dirty="0">
                <a:cs typeface="Microsoft New Tai Lue"/>
              </a:rPr>
              <a:t>、</a:t>
            </a:r>
            <a:r>
              <a:rPr lang="en-US" altLang="zh-TW" sz="2800" dirty="0">
                <a:cs typeface="Microsoft New Tai Lue"/>
              </a:rPr>
              <a:t>(5)</a:t>
            </a:r>
            <a:r>
              <a:rPr lang="zh-TW" altLang="en-US" sz="2800" dirty="0">
                <a:cs typeface="Microsoft New Tai Lue"/>
              </a:rPr>
              <a:t>、</a:t>
            </a:r>
            <a:r>
              <a:rPr lang="en-US" altLang="zh-TW" sz="2800" dirty="0">
                <a:cs typeface="Microsoft New Tai Lue"/>
              </a:rPr>
              <a:t>(6)</a:t>
            </a:r>
            <a:r>
              <a:rPr lang="zh-TW" altLang="en-US" sz="2800" dirty="0">
                <a:cs typeface="Microsoft New Tai Lue"/>
              </a:rPr>
              <a:t>式時，得出下列聯立方程式</a:t>
            </a:r>
            <a:r>
              <a:rPr lang="zh-TW" altLang="en-US" sz="2800" dirty="0">
                <a:cs typeface="Microsoft New Tai Lue"/>
              </a:rPr>
              <a:t>：</a:t>
            </a:r>
            <a:endParaRPr lang="en-US" altLang="zh-TW" sz="2800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741931"/>
              </p:ext>
            </p:extLst>
          </p:nvPr>
        </p:nvGraphicFramePr>
        <p:xfrm>
          <a:off x="3851920" y="3445668"/>
          <a:ext cx="37973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" imgW="1688760" imgH="1244520" progId="Equation.DSMT4">
                  <p:embed/>
                </p:oleObj>
              </mc:Choice>
              <mc:Fallback>
                <p:oleObj name="Equation" r:id="rId3" imgW="1688760" imgH="124452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445668"/>
                        <a:ext cx="37973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956376" y="432009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11.8)</a:t>
            </a:r>
            <a:endParaRPr lang="en-US" altLang="zh-TW" sz="25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40233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3000" b="1" u="sng" dirty="0">
                <a:cs typeface="Microsoft New Tai Lue"/>
              </a:rPr>
              <a:t>步驟</a:t>
            </a:r>
            <a:r>
              <a:rPr lang="en-US" altLang="zh-TW" sz="3000" b="1" u="sng" dirty="0">
                <a:cs typeface="Microsoft New Tai Lue"/>
              </a:rPr>
              <a:t>4</a:t>
            </a:r>
          </a:p>
          <a:p>
            <a:pPr indent="800100" algn="just">
              <a:lnSpc>
                <a:spcPct val="100000"/>
              </a:lnSpc>
              <a:spcBef>
                <a:spcPts val="1200"/>
              </a:spcBef>
            </a:pPr>
            <a:r>
              <a:rPr lang="zh-TW" altLang="en-US" sz="2800" dirty="0">
                <a:cs typeface="Microsoft New Tai Lue"/>
              </a:rPr>
              <a:t>適切的變形時，即變成特徵值問題，如</a:t>
            </a:r>
            <a:r>
              <a:rPr lang="en-US" altLang="zh-TW" sz="2800" dirty="0">
                <a:cs typeface="Microsoft New Tai Lue"/>
              </a:rPr>
              <a:t>(11.9)</a:t>
            </a:r>
            <a:r>
              <a:rPr lang="zh-TW" altLang="en-US" sz="2800" dirty="0">
                <a:cs typeface="Microsoft New Tai Lue"/>
              </a:rPr>
              <a:t>式所示</a:t>
            </a:r>
            <a:r>
              <a:rPr lang="zh-TW" altLang="en-US" sz="2800" dirty="0">
                <a:cs typeface="Microsoft New Tai Lue"/>
              </a:rPr>
              <a:t>：</a:t>
            </a:r>
            <a:endParaRPr lang="en-US" altLang="zh-TW" sz="2800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756788"/>
              </p:ext>
            </p:extLst>
          </p:nvPr>
        </p:nvGraphicFramePr>
        <p:xfrm>
          <a:off x="2915816" y="3429000"/>
          <a:ext cx="5595938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2489040" imgH="1320480" progId="Equation.DSMT4">
                  <p:embed/>
                </p:oleObj>
              </mc:Choice>
              <mc:Fallback>
                <p:oleObj name="Equation" r:id="rId3" imgW="2489040" imgH="1320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429000"/>
                        <a:ext cx="5595938" cy="242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956375" y="5805264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11.9)</a:t>
            </a:r>
            <a:endParaRPr lang="en-US" altLang="zh-TW" sz="25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35307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b="1" u="sng" dirty="0"/>
              <a:t>步驟</a:t>
            </a:r>
            <a:r>
              <a:rPr lang="en-US" altLang="zh-TW" sz="3000" b="1" u="sng" dirty="0" smtClean="0"/>
              <a:t>5</a:t>
            </a:r>
          </a:p>
          <a:p>
            <a:endParaRPr lang="en-US" altLang="zh-TW" sz="1200" u="sng" dirty="0"/>
          </a:p>
          <a:p>
            <a:pPr indent="800100" algn="just"/>
            <a:r>
              <a:rPr lang="zh-TW" altLang="en-US" sz="2800" dirty="0"/>
              <a:t>為了容易觀察而試著改成矩陣時，即如</a:t>
            </a:r>
            <a:r>
              <a:rPr lang="en-US" altLang="zh-TW" sz="2800" dirty="0"/>
              <a:t>(11.10)</a:t>
            </a:r>
            <a:r>
              <a:rPr lang="zh-TW" altLang="en-US" sz="2800" dirty="0"/>
              <a:t>式所示：</a:t>
            </a:r>
          </a:p>
          <a:p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17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796936"/>
              </p:ext>
            </p:extLst>
          </p:nvPr>
        </p:nvGraphicFramePr>
        <p:xfrm>
          <a:off x="2915816" y="3501008"/>
          <a:ext cx="389255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3" imgW="1892160" imgH="1320480" progId="Equation.DSMT4">
                  <p:embed/>
                </p:oleObj>
              </mc:Choice>
              <mc:Fallback>
                <p:oleObj name="Equation" r:id="rId3" imgW="1892160" imgH="13204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501008"/>
                        <a:ext cx="3892550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475663"/>
              </p:ext>
            </p:extLst>
          </p:nvPr>
        </p:nvGraphicFramePr>
        <p:xfrm>
          <a:off x="6789316" y="4509071"/>
          <a:ext cx="23495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5" imgW="114120" imgH="126720" progId="Equation.DSMT4">
                  <p:embed/>
                </p:oleObj>
              </mc:Choice>
              <mc:Fallback>
                <p:oleObj name="Equation" r:id="rId5" imgW="114120" imgH="12672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316" y="4509071"/>
                        <a:ext cx="23495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340678"/>
              </p:ext>
            </p:extLst>
          </p:nvPr>
        </p:nvGraphicFramePr>
        <p:xfrm>
          <a:off x="6994103" y="4004246"/>
          <a:ext cx="125412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7" imgW="609480" imgH="761760" progId="Equation.DSMT4">
                  <p:embed/>
                </p:oleObj>
              </mc:Choice>
              <mc:Fallback>
                <p:oleObj name="Equation" r:id="rId7" imgW="609480" imgH="76176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103" y="4004246"/>
                        <a:ext cx="1254125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965635"/>
              </p:ext>
            </p:extLst>
          </p:nvPr>
        </p:nvGraphicFramePr>
        <p:xfrm>
          <a:off x="8176791" y="4004246"/>
          <a:ext cx="522287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9" imgW="253800" imgH="711000" progId="Equation.DSMT4">
                  <p:embed/>
                </p:oleObj>
              </mc:Choice>
              <mc:Fallback>
                <p:oleObj name="Equation" r:id="rId9" imgW="253800" imgH="71100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6791" y="4004246"/>
                        <a:ext cx="522287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14673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1600200"/>
                <a:ext cx="6192688" cy="4525963"/>
              </a:xfrm>
            </p:spPr>
            <p:txBody>
              <a:bodyPr anchor="ctr">
                <a:normAutofit/>
              </a:bodyPr>
              <a:lstStyle/>
              <a:p>
                <a:pPr indent="762000" algn="just"/>
                <a:r>
                  <a:rPr lang="zh-TW" altLang="en-US" sz="2800" dirty="0"/>
                  <a:t>因此，只要求解此特徵值問題</a:t>
                </a:r>
                <a:r>
                  <a:rPr lang="zh-TW" altLang="en-US" sz="2800" dirty="0"/>
                  <a:t>，即可得出</a:t>
                </a:r>
                <a:r>
                  <a:rPr lang="zh-TW" altLang="en-US" sz="2800" dirty="0"/>
                  <a:t>特徵值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/>
                        </m:ctrlPr>
                      </m:sSupPr>
                      <m:e>
                        <m:r>
                          <a:rPr lang="en-US" altLang="zh-TW" sz="2800"/>
                          <m:t>𝜆</m:t>
                        </m:r>
                      </m:e>
                      <m:sup>
                        <m:r>
                          <a:rPr lang="en-US" altLang="zh-TW" sz="2800"/>
                          <m:t>2</m:t>
                        </m:r>
                      </m:sup>
                    </m:sSup>
                    <m:r>
                      <a:rPr lang="zh-TW" altLang="en-US" sz="2800"/>
                      <m:t>，如下式所示：</m:t>
                    </m:r>
                  </m:oMath>
                </a14:m>
                <a:endParaRPr lang="en-US" altLang="zh-TW" sz="2800" dirty="0"/>
              </a:p>
              <a:p>
                <a:pPr indent="762000" algn="just"/>
                <a:endParaRPr lang="en-US" altLang="zh-TW" sz="2800" i="1" dirty="0" smtClean="0">
                  <a:latin typeface="Cambria Math"/>
                </a:endParaRPr>
              </a:p>
              <a:p>
                <a:pPr indent="762000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/>
                        </m:ctrlPr>
                      </m:sSupPr>
                      <m:e>
                        <m:r>
                          <a:rPr lang="en-US" altLang="zh-TW" sz="2800"/>
                          <m:t>𝜆</m:t>
                        </m:r>
                      </m:e>
                      <m:sup>
                        <m:r>
                          <a:rPr lang="en-US" altLang="zh-TW" sz="2800"/>
                          <m:t>2</m:t>
                        </m:r>
                      </m:sup>
                    </m:sSup>
                    <m:r>
                      <a:rPr lang="en-US" altLang="zh-TW" sz="2800"/>
                      <m:t>=1</m:t>
                    </m:r>
                  </m:oMath>
                </a14:m>
                <a:r>
                  <a:rPr lang="zh-TW" altLang="en-US" sz="2800" dirty="0"/>
                  <a:t>，</a:t>
                </a:r>
                <a:endParaRPr lang="en-US" altLang="zh-TW" sz="2800" dirty="0"/>
              </a:p>
              <a:p>
                <a:pPr indent="762000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dirty="0"/>
                        </m:ctrlPr>
                      </m:sSupPr>
                      <m:e>
                        <m:r>
                          <a:rPr lang="en-US" altLang="zh-TW" sz="2800" dirty="0"/>
                          <m:t>𝜆</m:t>
                        </m:r>
                      </m:e>
                      <m:sup>
                        <m:r>
                          <a:rPr lang="en-US" altLang="zh-TW" sz="2800" dirty="0"/>
                          <m:t>2</m:t>
                        </m:r>
                      </m:sup>
                    </m:sSup>
                    <m:r>
                      <a:rPr lang="en-US" altLang="zh-TW" sz="2800" dirty="0"/>
                      <m:t>=0.6545</m:t>
                    </m:r>
                  </m:oMath>
                </a14:m>
                <a:r>
                  <a:rPr lang="zh-TW" altLang="en-US" sz="2800" dirty="0"/>
                  <a:t>，</a:t>
                </a:r>
                <a:endParaRPr lang="en-US" altLang="zh-TW" sz="2800" dirty="0"/>
              </a:p>
              <a:p>
                <a:pPr indent="76200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dirty="0"/>
                          </m:ctrlPr>
                        </m:sSupPr>
                        <m:e>
                          <m:r>
                            <a:rPr lang="en-US" altLang="zh-TW" sz="2800" dirty="0"/>
                            <m:t>𝜆</m:t>
                          </m:r>
                        </m:e>
                        <m:sup>
                          <m:r>
                            <a:rPr lang="en-US" altLang="zh-TW" sz="2800" dirty="0"/>
                            <m:t>2</m:t>
                          </m:r>
                        </m:sup>
                      </m:sSup>
                      <m:r>
                        <a:rPr lang="en-US" altLang="zh-TW" sz="2800" dirty="0"/>
                        <m:t>=0.0955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1600200"/>
                <a:ext cx="6192688" cy="4525963"/>
              </a:xfrm>
              <a:blipFill rotWithShape="1">
                <a:blip r:embed="rId2"/>
                <a:stretch>
                  <a:fillRect l="-2067" r="-19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4081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Autofit/>
              </a:bodyPr>
              <a:lstStyle/>
              <a:p>
                <a:r>
                  <a:rPr lang="zh-TW" altLang="en-US" sz="3000" b="1" u="sng" dirty="0" smtClean="0"/>
                  <a:t>步驟</a:t>
                </a:r>
                <a:r>
                  <a:rPr lang="en-US" altLang="zh-TW" sz="3000" b="1" u="sng" dirty="0" smtClean="0"/>
                  <a:t>6</a:t>
                </a:r>
              </a:p>
              <a:p>
                <a:endParaRPr lang="en-US" altLang="zh-TW" sz="1800" u="sng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/>
                        </m:ctrlPr>
                      </m:sSupPr>
                      <m:e>
                        <m:r>
                          <a:rPr lang="en-US" altLang="zh-TW" sz="2800"/>
                          <m:t>𝜆</m:t>
                        </m:r>
                      </m:e>
                      <m:sup>
                        <m:r>
                          <a:rPr lang="en-US" altLang="zh-TW" sz="2800"/>
                          <m:t>2</m:t>
                        </m:r>
                      </m:sup>
                    </m:sSup>
                    <m:r>
                      <a:rPr lang="en-US" altLang="zh-TW" sz="2800"/>
                      <m:t>=</m:t>
                    </m:r>
                  </m:oMath>
                </a14:m>
                <a:r>
                  <a:rPr lang="en-US" altLang="zh-TW" sz="2800" dirty="0"/>
                  <a:t>1</a:t>
                </a:r>
                <a:r>
                  <a:rPr lang="zh-TW" altLang="en-US" sz="2800" dirty="0"/>
                  <a:t>的特徵向量</a:t>
                </a:r>
                <a:r>
                  <a:rPr lang="en-US" altLang="zh-TW" sz="2800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2800"/>
                        </m:ctrlPr>
                      </m:radPr>
                      <m:deg/>
                      <m:e>
                        <m:r>
                          <a:rPr lang="en-US" altLang="zh-TW" sz="2800"/>
                          <m:t>2</m:t>
                        </m:r>
                      </m:e>
                    </m:rad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𝑏</m:t>
                        </m:r>
                      </m:e>
                      <m:sub>
                        <m:r>
                          <a:rPr lang="en-US" altLang="zh-TW" sz="2800"/>
                          <m:t>1</m:t>
                        </m:r>
                      </m:sub>
                    </m:sSub>
                    <m:r>
                      <a:rPr lang="en-US" altLang="zh-TW" sz="2800"/>
                      <m:t> , </m:t>
                    </m:r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𝑏</m:t>
                        </m:r>
                      </m:e>
                      <m:sub>
                        <m:r>
                          <a:rPr lang="en-US" altLang="zh-TW" sz="2800"/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 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2800"/>
                        </m:ctrlPr>
                      </m:radPr>
                      <m:deg/>
                      <m:e>
                        <m:r>
                          <a:rPr lang="en-US" altLang="zh-TW" sz="2800"/>
                          <m:t>2</m:t>
                        </m:r>
                      </m:e>
                    </m:rad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𝑏</m:t>
                        </m:r>
                      </m:e>
                      <m:sub>
                        <m:r>
                          <a:rPr lang="en-US" altLang="zh-TW" sz="2800"/>
                          <m:t>3</m:t>
                        </m:r>
                      </m:sub>
                    </m:sSub>
                  </m:oMath>
                </a14:m>
                <a:r>
                  <a:rPr lang="en-US" altLang="zh-TW" sz="2800" dirty="0"/>
                  <a:t>)</a:t>
                </a:r>
                <a:r>
                  <a:rPr lang="zh-TW" altLang="en-US" sz="2800" dirty="0"/>
                  <a:t>是代表沒有意義的結果，所以去除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/>
                        </m:ctrlPr>
                      </m:sSupPr>
                      <m:e>
                        <m:r>
                          <a:rPr lang="en-US" altLang="zh-TW" sz="2800"/>
                          <m:t>𝜆</m:t>
                        </m:r>
                      </m:e>
                      <m:sup>
                        <m:r>
                          <a:rPr lang="en-US" altLang="zh-TW" sz="2800"/>
                          <m:t>2</m:t>
                        </m:r>
                      </m:sup>
                    </m:sSup>
                    <m:r>
                      <a:rPr lang="en-US" altLang="zh-TW" sz="2800"/>
                      <m:t>=</m:t>
                    </m:r>
                  </m:oMath>
                </a14:m>
                <a:r>
                  <a:rPr lang="en-US" altLang="zh-TW" sz="2800" dirty="0"/>
                  <a:t>1</a:t>
                </a:r>
                <a:r>
                  <a:rPr lang="zh-TW" altLang="en-US" sz="2800" dirty="0"/>
                  <a:t>。</a:t>
                </a:r>
                <a:endParaRPr lang="en-US" altLang="zh-TW" sz="2800" dirty="0"/>
              </a:p>
              <a:p>
                <a:endParaRPr lang="en-US" altLang="zh-TW" sz="1400" dirty="0"/>
              </a:p>
              <a:p>
                <a:r>
                  <a:rPr lang="zh-TW" altLang="en-US" sz="2800" dirty="0"/>
                  <a:t>求出第二大的特徵值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/>
                        </m:ctrlPr>
                      </m:sSupPr>
                      <m:e>
                        <m:r>
                          <a:rPr lang="en-US" altLang="zh-TW" sz="2800"/>
                          <m:t>𝜆</m:t>
                        </m:r>
                      </m:e>
                      <m:sup>
                        <m:r>
                          <a:rPr lang="en-US" altLang="zh-TW" sz="2800"/>
                          <m:t>2</m:t>
                        </m:r>
                      </m:sup>
                    </m:sSup>
                    <m:r>
                      <a:rPr lang="en-US" altLang="zh-TW" sz="2800"/>
                      <m:t>=.6545</m:t>
                    </m:r>
                    <m:r>
                      <a:rPr lang="zh-TW" altLang="en-US" sz="2800"/>
                      <m:t>。</m:t>
                    </m:r>
                  </m:oMath>
                </a14:m>
                <a:endParaRPr lang="en-US" altLang="zh-TW" sz="2800" dirty="0"/>
              </a:p>
              <a:p>
                <a:pPr/>
                <a:r>
                  <a:rPr lang="zh-TW" altLang="en-US" sz="2800" dirty="0"/>
                  <a:t>屬於</a:t>
                </a:r>
                <a:r>
                  <a:rPr lang="zh-TW" altLang="en-US" sz="2800" dirty="0"/>
                  <a:t>此特徵值</a:t>
                </a:r>
                <a:r>
                  <a:rPr lang="zh-TW" altLang="en-US" sz="2800" dirty="0"/>
                  <a:t>的特徵向量如下所示：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35" r="-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17438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533400" indent="-533400"/>
            <a:r>
              <a:rPr lang="en-US" altLang="zh-TW" sz="3600" dirty="0"/>
              <a:t>11.1 </a:t>
            </a:r>
            <a:r>
              <a:rPr lang="zh-TW" altLang="en-US" sz="3600" dirty="0"/>
              <a:t>瞭解分類與</a:t>
            </a:r>
            <a:r>
              <a:rPr lang="zh-TW" altLang="en-US" sz="3600" dirty="0" smtClean="0"/>
              <a:t>特性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的</a:t>
            </a:r>
            <a:r>
              <a:rPr lang="zh-TW" altLang="en-US" sz="3600" dirty="0" smtClean="0"/>
              <a:t>數</a:t>
            </a:r>
            <a:r>
              <a:rPr lang="zh-TW" altLang="en-US" sz="3600" dirty="0"/>
              <a:t>量化</a:t>
            </a:r>
            <a:r>
              <a:rPr lang="en-US" altLang="zh-TW" sz="3600" dirty="0"/>
              <a:t>III</a:t>
            </a:r>
            <a:r>
              <a:rPr lang="zh-TW" altLang="en-US" sz="3600" dirty="0"/>
              <a:t>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38200" algn="just"/>
            <a:r>
              <a:rPr lang="zh-TW" altLang="en-US" dirty="0"/>
              <a:t>數量化</a:t>
            </a:r>
            <a:r>
              <a:rPr lang="en-US" altLang="zh-TW" dirty="0"/>
              <a:t>III</a:t>
            </a:r>
            <a:r>
              <a:rPr lang="zh-TW" altLang="en-US" dirty="0"/>
              <a:t>類，是從設定表</a:t>
            </a:r>
            <a:r>
              <a:rPr lang="en-US" altLang="zh-TW" dirty="0"/>
              <a:t>11-1</a:t>
            </a:r>
            <a:r>
              <a:rPr lang="zh-TW" altLang="en-US" dirty="0"/>
              <a:t>的反應類型開始的，如下所示：</a:t>
            </a:r>
            <a:endParaRPr lang="en-US" altLang="zh-TW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98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0100" algn="just"/>
                <a:endParaRPr lang="en-US" altLang="zh-TW" dirty="0" smtClean="0"/>
              </a:p>
              <a:p>
                <a:pPr indent="800100" algn="just"/>
                <a:r>
                  <a:rPr lang="zh-TW" altLang="en-US" sz="2800" dirty="0" smtClean="0"/>
                  <a:t>各個</a:t>
                </a:r>
                <a:r>
                  <a:rPr lang="zh-TW" altLang="en-US" sz="2800" dirty="0"/>
                  <a:t>類別分數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𝑏</m:t>
                        </m:r>
                      </m:e>
                      <m:sub>
                        <m:r>
                          <a:rPr lang="en-US" altLang="zh-TW" sz="2800"/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𝑏</m:t>
                        </m:r>
                      </m:e>
                      <m:sub>
                        <m:r>
                          <a:rPr lang="en-US" altLang="zh-TW" sz="2800"/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𝑏</m:t>
                        </m:r>
                      </m:e>
                      <m:sub>
                        <m:r>
                          <a:rPr lang="en-US" altLang="zh-TW" sz="2800"/>
                          <m:t>3</m:t>
                        </m:r>
                      </m:sub>
                    </m:sSub>
                  </m:oMath>
                </a14:m>
                <a:r>
                  <a:rPr lang="zh-TW" altLang="en-US" sz="2800" dirty="0"/>
                  <a:t>即為如下所示</a:t>
                </a:r>
                <a:r>
                  <a:rPr lang="zh-TW" altLang="en-US" sz="2800" dirty="0"/>
                  <a:t>：</a:t>
                </a:r>
                <a:endParaRPr lang="en-US" altLang="zh-TW" sz="2800" dirty="0"/>
              </a:p>
              <a:p>
                <a:pPr indent="800100" algn="just"/>
                <a:endParaRPr lang="en-US" altLang="zh-TW" dirty="0"/>
              </a:p>
              <a:p>
                <a:pPr indent="800100" algn="just"/>
                <a:endParaRPr lang="en-US" altLang="zh-TW" sz="2800" dirty="0" smtClean="0"/>
              </a:p>
              <a:p>
                <a:pPr indent="800100" algn="just"/>
                <a:r>
                  <a:rPr lang="zh-TW" altLang="en-US" sz="2800" dirty="0"/>
                  <a:t>樣本</a:t>
                </a:r>
                <a:r>
                  <a:rPr lang="zh-TW" altLang="en-US" sz="2800" dirty="0"/>
                  <a:t>分數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𝑎</m:t>
                        </m:r>
                      </m:e>
                      <m:sub>
                        <m:r>
                          <a:rPr lang="en-US" altLang="zh-TW" sz="2800"/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𝑎</m:t>
                        </m:r>
                      </m:e>
                      <m:sub>
                        <m:r>
                          <a:rPr lang="en-US" altLang="zh-TW" sz="2800"/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/>
                        </m:ctrlPr>
                      </m:sSubPr>
                      <m:e>
                        <m:r>
                          <a:rPr lang="en-US" altLang="zh-TW" sz="2800"/>
                          <m:t>𝑎</m:t>
                        </m:r>
                      </m:e>
                      <m:sub>
                        <m:r>
                          <a:rPr lang="en-US" altLang="zh-TW" sz="2800"/>
                          <m:t>3</m:t>
                        </m:r>
                      </m:sub>
                    </m:sSub>
                  </m:oMath>
                </a14:m>
                <a:r>
                  <a:rPr lang="zh-TW" altLang="en-US" sz="2800" dirty="0"/>
                  <a:t>由</a:t>
                </a:r>
                <a:r>
                  <a:rPr lang="en-US" altLang="zh-TW" sz="2800" dirty="0"/>
                  <a:t>(9)</a:t>
                </a:r>
                <a:r>
                  <a:rPr lang="zh-TW" altLang="en-US" sz="2800" dirty="0"/>
                  <a:t>、</a:t>
                </a:r>
                <a:r>
                  <a:rPr lang="en-US" altLang="zh-TW" sz="2800" dirty="0"/>
                  <a:t>(10)</a:t>
                </a:r>
                <a:r>
                  <a:rPr lang="zh-TW" altLang="en-US" sz="2800" dirty="0"/>
                  <a:t>、</a:t>
                </a:r>
                <a:r>
                  <a:rPr lang="en-US" altLang="zh-TW" sz="2800" dirty="0"/>
                  <a:t>(11)</a:t>
                </a:r>
                <a:r>
                  <a:rPr lang="zh-TW" altLang="en-US" sz="2800" dirty="0"/>
                  <a:t>式可求出</a:t>
                </a:r>
                <a:r>
                  <a:rPr lang="zh-TW" altLang="en-US" sz="2800" dirty="0"/>
                  <a:t>：</a:t>
                </a:r>
                <a:endParaRPr lang="en-US" altLang="zh-TW" sz="2800" dirty="0"/>
              </a:p>
              <a:p>
                <a:pPr indent="800100" algn="just"/>
                <a:endParaRPr lang="zh-TW" altLang="en-US" sz="2800" dirty="0"/>
              </a:p>
              <a:p>
                <a:pPr indent="800100" algn="just"/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043" r="-19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23424"/>
              </p:ext>
            </p:extLst>
          </p:nvPr>
        </p:nvGraphicFramePr>
        <p:xfrm>
          <a:off x="3023096" y="3296344"/>
          <a:ext cx="6413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6" name="Equation" r:id="rId4" imgW="279360" imgH="228600" progId="Equation.DSMT4">
                  <p:embed/>
                </p:oleObj>
              </mc:Choice>
              <mc:Fallback>
                <p:oleObj name="Equation" r:id="rId4" imgW="279360" imgH="22860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096" y="3296344"/>
                        <a:ext cx="6413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18799"/>
              </p:ext>
            </p:extLst>
          </p:nvPr>
        </p:nvGraphicFramePr>
        <p:xfrm>
          <a:off x="7626846" y="3296344"/>
          <a:ext cx="10779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7" name="Equation" r:id="rId6" imgW="469800" imgH="177480" progId="Equation.DSMT4">
                  <p:embed/>
                </p:oleObj>
              </mc:Choice>
              <mc:Fallback>
                <p:oleObj name="Equation" r:id="rId6" imgW="469800" imgH="1774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846" y="3296344"/>
                        <a:ext cx="107791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318187"/>
              </p:ext>
            </p:extLst>
          </p:nvPr>
        </p:nvGraphicFramePr>
        <p:xfrm>
          <a:off x="4794746" y="3297931"/>
          <a:ext cx="6699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8" name="Equation" r:id="rId8" imgW="291960" imgH="228600" progId="Equation.DSMT4">
                  <p:embed/>
                </p:oleObj>
              </mc:Choice>
              <mc:Fallback>
                <p:oleObj name="Equation" r:id="rId8" imgW="291960" imgH="228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746" y="3297931"/>
                        <a:ext cx="6699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56113"/>
              </p:ext>
            </p:extLst>
          </p:nvPr>
        </p:nvGraphicFramePr>
        <p:xfrm>
          <a:off x="3537446" y="3318569"/>
          <a:ext cx="9906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9"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446" y="3318569"/>
                        <a:ext cx="9906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59775"/>
              </p:ext>
            </p:extLst>
          </p:nvPr>
        </p:nvGraphicFramePr>
        <p:xfrm>
          <a:off x="5436096" y="3318569"/>
          <a:ext cx="12525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0" name="Equation" r:id="rId12" imgW="545760" imgH="177480" progId="Equation.DSMT4">
                  <p:embed/>
                </p:oleObj>
              </mc:Choice>
              <mc:Fallback>
                <p:oleObj name="Equation" r:id="rId12" imgW="545760" imgH="17748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318569"/>
                        <a:ext cx="125253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669844"/>
              </p:ext>
            </p:extLst>
          </p:nvPr>
        </p:nvGraphicFramePr>
        <p:xfrm>
          <a:off x="4569321" y="3367781"/>
          <a:ext cx="1746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1" name="Equation" r:id="rId14" imgW="75960" imgH="126720" progId="Equation.DSMT4">
                  <p:embed/>
                </p:oleObj>
              </mc:Choice>
              <mc:Fallback>
                <p:oleObj name="Equation" r:id="rId14" imgW="75960" imgH="12672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321" y="3367781"/>
                        <a:ext cx="1746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94077"/>
              </p:ext>
            </p:extLst>
          </p:nvPr>
        </p:nvGraphicFramePr>
        <p:xfrm>
          <a:off x="6953746" y="3296344"/>
          <a:ext cx="6715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2" name="Equation" r:id="rId16" imgW="291960" imgH="228600" progId="Equation.DSMT4">
                  <p:embed/>
                </p:oleObj>
              </mc:Choice>
              <mc:Fallback>
                <p:oleObj name="Equation" r:id="rId16" imgW="291960" imgH="228600" progId="Equation.DSMT4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746" y="3296344"/>
                        <a:ext cx="67151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22662"/>
              </p:ext>
            </p:extLst>
          </p:nvPr>
        </p:nvGraphicFramePr>
        <p:xfrm>
          <a:off x="6729908" y="3367781"/>
          <a:ext cx="1746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3" name="Equation" r:id="rId18" imgW="76002" imgH="126670" progId="Equation.DSMT4">
                  <p:embed/>
                </p:oleObj>
              </mc:Choice>
              <mc:Fallback>
                <p:oleObj name="Equation" r:id="rId18" imgW="76002" imgH="126670" progId="Equation.DSMT4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908" y="3367781"/>
                        <a:ext cx="1746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668562"/>
              </p:ext>
            </p:extLst>
          </p:nvPr>
        </p:nvGraphicFramePr>
        <p:xfrm>
          <a:off x="3132807" y="5456584"/>
          <a:ext cx="6556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4" name="Equation" r:id="rId19" imgW="291960" imgH="228600" progId="Equation.DSMT4">
                  <p:embed/>
                </p:oleObj>
              </mc:Choice>
              <mc:Fallback>
                <p:oleObj name="Equation" r:id="rId19" imgW="291960" imgH="22860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807" y="5456584"/>
                        <a:ext cx="65563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01099"/>
              </p:ext>
            </p:extLst>
          </p:nvPr>
        </p:nvGraphicFramePr>
        <p:xfrm>
          <a:off x="3669382" y="5489922"/>
          <a:ext cx="11985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5" name="Equation" r:id="rId21" imgW="533160" imgH="177480" progId="Equation.DSMT4">
                  <p:embed/>
                </p:oleObj>
              </mc:Choice>
              <mc:Fallback>
                <p:oleObj name="Equation" r:id="rId21" imgW="533160" imgH="177480" progId="Equation.DSMT4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382" y="5489922"/>
                        <a:ext cx="11985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7031"/>
              </p:ext>
            </p:extLst>
          </p:nvPr>
        </p:nvGraphicFramePr>
        <p:xfrm>
          <a:off x="7314282" y="5489922"/>
          <a:ext cx="12271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6" name="Equation" r:id="rId23" imgW="545760" imgH="177480" progId="Equation.DSMT4">
                  <p:embed/>
                </p:oleObj>
              </mc:Choice>
              <mc:Fallback>
                <p:oleObj name="Equation" r:id="rId23" imgW="545760" imgH="177480" progId="Equation.DSMT4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282" y="5489922"/>
                        <a:ext cx="12271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938195"/>
              </p:ext>
            </p:extLst>
          </p:nvPr>
        </p:nvGraphicFramePr>
        <p:xfrm>
          <a:off x="5047332" y="5456584"/>
          <a:ext cx="6858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" name="Equation" r:id="rId25" imgW="304560" imgH="228600" progId="Equation.DSMT4">
                  <p:embed/>
                </p:oleObj>
              </mc:Choice>
              <mc:Fallback>
                <p:oleObj name="Equation" r:id="rId25" imgW="304560" imgH="228600" progId="Equation.DSMT4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332" y="5456584"/>
                        <a:ext cx="6858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019645"/>
              </p:ext>
            </p:extLst>
          </p:nvPr>
        </p:nvGraphicFramePr>
        <p:xfrm>
          <a:off x="5639470" y="5489922"/>
          <a:ext cx="8858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" name="Equation" r:id="rId27" imgW="393480" imgH="177480" progId="Equation.DSMT4">
                  <p:embed/>
                </p:oleObj>
              </mc:Choice>
              <mc:Fallback>
                <p:oleObj name="Equation" r:id="rId27" imgW="393480" imgH="177480" progId="Equation.DSMT4">
                  <p:embed/>
                  <p:pic>
                    <p:nvPicPr>
                      <p:cNvPr id="0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470" y="5489922"/>
                        <a:ext cx="8858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73469"/>
              </p:ext>
            </p:extLst>
          </p:nvPr>
        </p:nvGraphicFramePr>
        <p:xfrm>
          <a:off x="6660232" y="5456584"/>
          <a:ext cx="6572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" name="Equation" r:id="rId29" imgW="291960" imgH="228600" progId="Equation.DSMT4">
                  <p:embed/>
                </p:oleObj>
              </mc:Choice>
              <mc:Fallback>
                <p:oleObj name="Equation" r:id="rId29" imgW="291960" imgH="228600" progId="Equation.DSMT4">
                  <p:embed/>
                  <p:pic>
                    <p:nvPicPr>
                      <p:cNvPr id="0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5456584"/>
                        <a:ext cx="65722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24284"/>
              </p:ext>
            </p:extLst>
          </p:nvPr>
        </p:nvGraphicFramePr>
        <p:xfrm>
          <a:off x="4982245" y="5583584"/>
          <a:ext cx="1746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" name="Equation" r:id="rId31" imgW="76002" imgH="126670" progId="Equation.DSMT4">
                  <p:embed/>
                </p:oleObj>
              </mc:Choice>
              <mc:Fallback>
                <p:oleObj name="Equation" r:id="rId31" imgW="76002" imgH="126670" progId="Equation.DSMT4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245" y="5583584"/>
                        <a:ext cx="1746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962134"/>
              </p:ext>
            </p:extLst>
          </p:nvPr>
        </p:nvGraphicFramePr>
        <p:xfrm>
          <a:off x="6493545" y="5583584"/>
          <a:ext cx="174625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" name="Equation" r:id="rId32" imgW="76002" imgH="126670" progId="Equation.DSMT4">
                  <p:embed/>
                </p:oleObj>
              </mc:Choice>
              <mc:Fallback>
                <p:oleObj name="Equation" r:id="rId32" imgW="76002" imgH="126670" progId="Equation.DSMT4">
                  <p:embed/>
                  <p:pic>
                    <p:nvPicPr>
                      <p:cNvPr id="0" name="物件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545" y="5583584"/>
                        <a:ext cx="174625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11105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533400" indent="-533400"/>
            <a:r>
              <a:rPr lang="en-US" altLang="zh-TW" sz="3600" dirty="0"/>
              <a:t>11.3.3 </a:t>
            </a:r>
            <a:r>
              <a:rPr lang="zh-TW" altLang="en-US" sz="3600" dirty="0"/>
              <a:t>類別分數</a:t>
            </a:r>
            <a:r>
              <a:rPr lang="zh-TW" altLang="en-US" sz="3600" dirty="0" smtClean="0"/>
              <a:t>與樣本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分類</a:t>
            </a:r>
            <a:r>
              <a:rPr lang="zh-TW" altLang="en-US" sz="3600" dirty="0"/>
              <a:t>之</a:t>
            </a:r>
            <a:r>
              <a:rPr lang="zh-TW" altLang="en-US" sz="3600" dirty="0" smtClean="0"/>
              <a:t>關係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38200" algn="just"/>
            <a:r>
              <a:rPr lang="zh-TW" altLang="en-US" dirty="0">
                <a:cs typeface="Microsoft New Tai Lue"/>
              </a:rPr>
              <a:t>如注意類別分數與樣本分數的順位，將表</a:t>
            </a:r>
            <a:r>
              <a:rPr lang="en-US" altLang="zh-TW" dirty="0">
                <a:cs typeface="Microsoft New Tai Lue"/>
              </a:rPr>
              <a:t>11-4</a:t>
            </a:r>
            <a:r>
              <a:rPr lang="zh-TW" altLang="en-US" dirty="0">
                <a:cs typeface="Microsoft New Tai Lue"/>
              </a:rPr>
              <a:t>改成表</a:t>
            </a:r>
            <a:r>
              <a:rPr lang="en-US" altLang="zh-TW" dirty="0">
                <a:cs typeface="Microsoft New Tai Lue"/>
              </a:rPr>
              <a:t>11-7</a:t>
            </a:r>
            <a:r>
              <a:rPr lang="zh-TW" altLang="en-US" dirty="0">
                <a:cs typeface="Microsoft New Tai Lue"/>
              </a:rPr>
              <a:t>，以上的意義就容易瞭解了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4338" name="Picture 2" descr="C:\Users\Hsuan\Google 雲端硬碟\新頁圖書\5103簡報圖表102.1.18\5103--表\表11-7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5129333" cy="30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600200"/>
            <a:ext cx="6264696" cy="4525963"/>
          </a:xfrm>
        </p:spPr>
        <p:txBody>
          <a:bodyPr anchor="ctr"/>
          <a:lstStyle/>
          <a:p>
            <a:pPr indent="895350" algn="just">
              <a:tabLst>
                <a:tab pos="800100" algn="l"/>
              </a:tabLst>
            </a:pPr>
            <a:r>
              <a:rPr lang="zh-TW" altLang="en-US" dirty="0">
                <a:cs typeface="Microsoft New Tai Lue"/>
              </a:rPr>
              <a:t>換言之，所謂數量化</a:t>
            </a:r>
            <a:r>
              <a:rPr lang="en-US" altLang="zh-TW" dirty="0">
                <a:cs typeface="Microsoft New Tai Lue"/>
              </a:rPr>
              <a:t>III</a:t>
            </a:r>
            <a:r>
              <a:rPr lang="zh-TW" altLang="en-US" dirty="0">
                <a:cs typeface="Microsoft New Tai Lue"/>
              </a:rPr>
              <a:t>類是如表</a:t>
            </a:r>
            <a:r>
              <a:rPr lang="en-US" altLang="zh-TW" dirty="0">
                <a:cs typeface="Microsoft New Tai Lue"/>
              </a:rPr>
              <a:t>11-7</a:t>
            </a:r>
            <a:r>
              <a:rPr lang="zh-TW" altLang="en-US" dirty="0">
                <a:cs typeface="Microsoft New Tai Lue"/>
              </a:rPr>
              <a:t>，將反應相類似的樣本分數與類別分數變成最佳的</a:t>
            </a:r>
            <a:r>
              <a:rPr lang="zh-TW" altLang="en-US" dirty="0" smtClean="0">
                <a:cs typeface="Microsoft New Tai Lue"/>
              </a:rPr>
              <a:t>排列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。</a:t>
            </a:r>
            <a:r>
              <a:rPr lang="zh-TW" altLang="en-US" dirty="0">
                <a:cs typeface="Microsoft New Tai Lue"/>
              </a:rPr>
              <a:t>「使相關係數為最大」，此例如能觀察表</a:t>
            </a:r>
            <a:r>
              <a:rPr lang="en-US" altLang="zh-TW" dirty="0">
                <a:cs typeface="Microsoft New Tai Lue"/>
              </a:rPr>
              <a:t>11-7</a:t>
            </a:r>
            <a:r>
              <a:rPr lang="zh-TW" altLang="en-US" dirty="0">
                <a:cs typeface="Microsoft New Tai Lue"/>
              </a:rPr>
              <a:t>與圖</a:t>
            </a:r>
            <a:r>
              <a:rPr lang="en-US" altLang="zh-TW" dirty="0">
                <a:cs typeface="Microsoft New Tai Lue"/>
              </a:rPr>
              <a:t>11-1</a:t>
            </a:r>
            <a:r>
              <a:rPr lang="zh-TW" altLang="en-US" dirty="0">
                <a:cs typeface="Microsoft New Tai Lue"/>
              </a:rPr>
              <a:t>即可明白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533400" indent="-533400"/>
            <a:r>
              <a:rPr lang="en-US" altLang="zh-TW" sz="3600" dirty="0"/>
              <a:t>11.3.3 </a:t>
            </a:r>
            <a:r>
              <a:rPr lang="zh-TW" altLang="en-US" sz="3600" dirty="0"/>
              <a:t>類別分數</a:t>
            </a:r>
            <a:r>
              <a:rPr lang="zh-TW" altLang="en-US" sz="3600" dirty="0" smtClean="0"/>
              <a:t>與樣本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分類</a:t>
            </a:r>
            <a:r>
              <a:rPr lang="zh-TW" altLang="en-US" sz="3600" dirty="0"/>
              <a:t>之</a:t>
            </a:r>
            <a:r>
              <a:rPr lang="zh-TW" altLang="en-US" sz="3600" dirty="0" smtClean="0"/>
              <a:t>關係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894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15362" name="Picture 2" descr="C:\Users\Hsuan\Google 雲端硬碟\新頁圖書\5103簡報圖表102.1.18\5103--圖\1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43300"/>
            <a:ext cx="3888432" cy="28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339119" y="5723964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11-1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533400" indent="-533400"/>
            <a:r>
              <a:rPr lang="en-US" altLang="zh-TW" sz="3600" dirty="0"/>
              <a:t>11.3.3 </a:t>
            </a:r>
            <a:r>
              <a:rPr lang="zh-TW" altLang="en-US" sz="3600" dirty="0"/>
              <a:t>類別分數</a:t>
            </a:r>
            <a:r>
              <a:rPr lang="zh-TW" altLang="en-US" sz="3600" dirty="0" smtClean="0"/>
              <a:t>與樣本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分類</a:t>
            </a:r>
            <a:r>
              <a:rPr lang="zh-TW" altLang="en-US" sz="3600" dirty="0"/>
              <a:t>之</a:t>
            </a:r>
            <a:r>
              <a:rPr lang="zh-TW" altLang="en-US" sz="3600" dirty="0" smtClean="0"/>
              <a:t>關係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76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76300" algn="just">
              <a:spcBef>
                <a:spcPts val="0"/>
              </a:spcBef>
              <a:buClr>
                <a:schemeClr val="accent3"/>
              </a:buClr>
              <a:defRPr/>
            </a:pPr>
            <a:r>
              <a:rPr lang="zh-TW" altLang="en-US" dirty="0"/>
              <a:t>調查消費者的偏好動向，是經營策略的第一步。最近的年輕族群對酒的喜好，是具有何種的偏向呢</a:t>
            </a:r>
            <a:r>
              <a:rPr lang="en-US" altLang="zh-TW" dirty="0" smtClean="0"/>
              <a:t>?</a:t>
            </a:r>
            <a:endParaRPr lang="en-US" altLang="zh-TW" dirty="0"/>
          </a:p>
          <a:p>
            <a:pPr indent="876300" algn="just">
              <a:spcBef>
                <a:spcPts val="0"/>
              </a:spcBef>
              <a:buClr>
                <a:schemeClr val="accent3"/>
              </a:buClr>
              <a:defRPr/>
            </a:pPr>
            <a:r>
              <a:rPr lang="zh-TW" altLang="en-US" dirty="0" smtClean="0"/>
              <a:t>是</a:t>
            </a:r>
            <a:r>
              <a:rPr lang="zh-TW" altLang="en-US" dirty="0"/>
              <a:t>南法國風餐廳中的紅酒呢</a:t>
            </a:r>
            <a:r>
              <a:rPr lang="en-US" altLang="zh-TW" dirty="0"/>
              <a:t>?</a:t>
            </a:r>
            <a:r>
              <a:rPr lang="zh-TW" altLang="en-US" dirty="0"/>
              <a:t>或是溫泉中放鬆的日本酒呢</a:t>
            </a:r>
            <a:r>
              <a:rPr lang="en-US" altLang="zh-TW" dirty="0" smtClean="0"/>
              <a:t>?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8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38200" algn="just"/>
            <a:r>
              <a:rPr lang="zh-TW" altLang="en-US" dirty="0"/>
              <a:t>為了解此種動向，故對</a:t>
            </a:r>
            <a:r>
              <a:rPr lang="en-US" altLang="zh-TW" dirty="0"/>
              <a:t>T</a:t>
            </a:r>
            <a:r>
              <a:rPr lang="zh-TW" altLang="en-US" dirty="0"/>
              <a:t>大學的女學生</a:t>
            </a:r>
            <a:r>
              <a:rPr lang="en-US" altLang="zh-TW" dirty="0"/>
              <a:t>20</a:t>
            </a:r>
            <a:r>
              <a:rPr lang="zh-TW" altLang="en-US" dirty="0"/>
              <a:t>人，進行如表</a:t>
            </a:r>
            <a:r>
              <a:rPr lang="en-US" altLang="zh-TW" dirty="0"/>
              <a:t>11-8</a:t>
            </a:r>
            <a:r>
              <a:rPr lang="zh-TW" altLang="en-US" dirty="0"/>
              <a:t>的意見調查問卷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40626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16386" name="Picture 2" descr="C:\Users\Hsuan\Google 雲端硬碟\新頁圖書\5103簡報圖表102.1.18\5103--表\表11-8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509070" cy="52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280870" y="3429000"/>
            <a:ext cx="2683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0" indent="-476250"/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註：事實上，表</a:t>
            </a:r>
            <a:r>
              <a:rPr lang="en-US" altLang="zh-TW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11-4</a:t>
            </a:r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的數據即為表</a:t>
            </a:r>
            <a:r>
              <a:rPr lang="en-US" altLang="zh-TW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11-8</a:t>
            </a:r>
            <a:r>
              <a:rPr lang="zh-TW" altLang="en-US" sz="2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意見調查問卷的一部分。</a:t>
            </a:r>
            <a:endParaRPr lang="zh-TW" altLang="en-US" sz="20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2795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11760" y="1484784"/>
            <a:ext cx="2232248" cy="1858380"/>
          </a:xfrm>
        </p:spPr>
        <p:txBody>
          <a:bodyPr>
            <a:normAutofit/>
          </a:bodyPr>
          <a:lstStyle/>
          <a:p>
            <a:pPr indent="800100" algn="just"/>
            <a:r>
              <a:rPr lang="zh-TW" altLang="en-US" sz="2800" dirty="0"/>
              <a:t>表</a:t>
            </a:r>
            <a:r>
              <a:rPr lang="en-US" altLang="zh-TW" sz="2800" dirty="0" smtClean="0"/>
              <a:t>11-8</a:t>
            </a:r>
            <a:r>
              <a:rPr lang="zh-TW" altLang="en-US" sz="2800" dirty="0" smtClean="0"/>
              <a:t>意見</a:t>
            </a:r>
            <a:r>
              <a:rPr lang="zh-TW" altLang="en-US" sz="2800" dirty="0"/>
              <a:t>調查的問卷結果如表</a:t>
            </a:r>
            <a:r>
              <a:rPr lang="en-US" altLang="zh-TW" sz="2800" dirty="0"/>
              <a:t>11-9</a:t>
            </a:r>
            <a:r>
              <a:rPr lang="zh-TW" altLang="en-US" sz="2800" dirty="0" smtClean="0"/>
              <a:t>所示</a:t>
            </a:r>
            <a:endParaRPr lang="en-US" altLang="zh-TW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17410" name="Picture 2" descr="C:\Users\Hsuan\Google 雲端硬碟\新頁圖書\5103簡報圖表102.1.18\5103--表\表11-9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429383" cy="64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19150" algn="just"/>
            <a:r>
              <a:rPr lang="zh-TW" altLang="en-US" dirty="0"/>
              <a:t>將表</a:t>
            </a:r>
            <a:r>
              <a:rPr lang="en-US" altLang="zh-TW" dirty="0"/>
              <a:t>11-9</a:t>
            </a:r>
            <a:r>
              <a:rPr lang="zh-TW" altLang="en-US" dirty="0"/>
              <a:t>的數據輸入電腦</a:t>
            </a:r>
            <a:r>
              <a:rPr lang="zh-TW" altLang="en-US" dirty="0" smtClean="0"/>
              <a:t>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，</a:t>
            </a:r>
            <a:r>
              <a:rPr lang="zh-TW" altLang="en-US" dirty="0"/>
              <a:t>不久印表機即列出如表</a:t>
            </a:r>
            <a:r>
              <a:rPr lang="en-US" altLang="zh-TW" dirty="0"/>
              <a:t>11-10</a:t>
            </a:r>
            <a:r>
              <a:rPr lang="zh-TW" altLang="en-US" dirty="0"/>
              <a:t>的結果，如下所示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9861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18434" name="Picture 2" descr="C:\Users\Hsuan\Google 雲端硬碟\新頁圖書\5103簡報圖表102.1.18\5103--表\表11-10 拷貝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95"/>
          <a:stretch/>
        </p:blipFill>
        <p:spPr bwMode="auto">
          <a:xfrm>
            <a:off x="2628826" y="1848222"/>
            <a:ext cx="6335662" cy="38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4438" y="116632"/>
            <a:ext cx="6443662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6308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 descr="C:\Users\Hsuan\Google 雲端硬碟\新頁圖書\5103簡報圖表102.1.18\5103--表\表11-1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06206"/>
            <a:ext cx="6192688" cy="41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3203848" y="5733256"/>
                <a:ext cx="52076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95300" indent="-495300"/>
                <a:r>
                  <a:rPr lang="zh-TW" altLang="en-US" sz="200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註：受試者</a:t>
                </a:r>
                <a14:m>
                  <m:oMath xmlns:m="http://schemas.openxmlformats.org/officeDocument/2006/math">
                    <m:r>
                      <a:rPr lang="en-US" altLang="zh-TW" sz="200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rPr>
                      <m:t>𝑖</m:t>
                    </m:r>
                    <m:r>
                      <a:rPr lang="zh-TW" altLang="en-US" sz="200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rPr>
                      <m:t>對</m:t>
                    </m:r>
                    <m:r>
                      <a:rPr lang="zh-TW" altLang="en-US" sz="200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rPr>
                      <m:t>類型</m:t>
                    </m:r>
                    <m:r>
                      <a:rPr lang="en-US" altLang="zh-TW" sz="200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rPr>
                      <m:t>𝑗</m:t>
                    </m:r>
                  </m:oMath>
                </a14:m>
                <a:r>
                  <a:rPr lang="zh-TW" altLang="en-US" sz="200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有反應時，該處即加上</a:t>
                </a:r>
                <a:r>
                  <a:rPr lang="zh-TW" altLang="en-US" sz="200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  <a:sym typeface="Wingdings"/>
                  </a:rPr>
                  <a:t></a:t>
                </a:r>
                <a:r>
                  <a:rPr lang="zh-TW" altLang="en-US" sz="200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記號。</a:t>
                </a:r>
                <a:endParaRPr lang="zh-TW" altLang="en-US" sz="2000" dirty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733256"/>
                <a:ext cx="5207621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288" t="-4274" b="-136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533400" indent="-533400"/>
            <a:r>
              <a:rPr lang="en-US" altLang="zh-TW" sz="3600" dirty="0"/>
              <a:t>11.1 </a:t>
            </a:r>
            <a:r>
              <a:rPr lang="zh-TW" altLang="en-US" sz="3600" dirty="0"/>
              <a:t>瞭解分類與</a:t>
            </a:r>
            <a:r>
              <a:rPr lang="zh-TW" altLang="en-US" sz="3600" dirty="0" smtClean="0"/>
              <a:t>特性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的數</a:t>
            </a:r>
            <a:r>
              <a:rPr lang="zh-TW" altLang="en-US" sz="3600" dirty="0"/>
              <a:t>量化</a:t>
            </a:r>
            <a:r>
              <a:rPr lang="en-US" altLang="zh-TW" sz="3600" dirty="0"/>
              <a:t>III</a:t>
            </a:r>
            <a:r>
              <a:rPr lang="zh-TW" altLang="en-US" sz="3600" dirty="0"/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20924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18434" name="Picture 2" descr="C:\Users\Hsuan\Google 雲端硬碟\新頁圖書\5103簡報圖表102.1.18\5103--表\表11-10 拷貝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5"/>
          <a:stretch/>
        </p:blipFill>
        <p:spPr bwMode="auto">
          <a:xfrm>
            <a:off x="2843808" y="1355626"/>
            <a:ext cx="5904656" cy="522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suan\Google 雲端硬碟\新頁圖書\5103簡報圖表102.1.18\5103--表\表11-10 拷貝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93"/>
          <a:stretch/>
        </p:blipFill>
        <p:spPr bwMode="auto">
          <a:xfrm>
            <a:off x="3131840" y="1268760"/>
            <a:ext cx="5513654" cy="37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4438" y="125760"/>
            <a:ext cx="6443662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891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456184"/>
            <a:ext cx="6264696" cy="2044824"/>
          </a:xfrm>
        </p:spPr>
        <p:txBody>
          <a:bodyPr/>
          <a:lstStyle/>
          <a:p>
            <a:pPr indent="857250" algn="just"/>
            <a:r>
              <a:rPr lang="zh-TW" altLang="en-US" dirty="0"/>
              <a:t>將第一個類別分數在直線上表現時，即如圖</a:t>
            </a:r>
            <a:r>
              <a:rPr lang="en-US" altLang="zh-TW" dirty="0"/>
              <a:t>11-2</a:t>
            </a:r>
            <a:r>
              <a:rPr lang="zh-TW" altLang="en-US" dirty="0"/>
              <a:t>所示，觀察圖</a:t>
            </a:r>
            <a:r>
              <a:rPr lang="en-US" altLang="zh-TW" dirty="0"/>
              <a:t>11-3</a:t>
            </a:r>
            <a:r>
              <a:rPr lang="zh-TW" altLang="en-US" dirty="0"/>
              <a:t>，可將女學生對酒的喜好分成三群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19458" name="Picture 2" descr="C:\Users\Hsuan\Google 雲端硬碟\新頁圖書\5103簡報圖表102.1.18\5103--圖\11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80438"/>
            <a:ext cx="6624736" cy="12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82979" y="5579948"/>
            <a:ext cx="362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11-3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各類別的一次元圖形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表示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9003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76300" algn="just"/>
            <a:r>
              <a:rPr lang="zh-TW" altLang="en-US" dirty="0"/>
              <a:t>其次，將其表示在平面上觀察。因為產生三個特徵值，故平面上軸的組合有以下三種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40002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3768" y="1600201"/>
            <a:ext cx="6480720" cy="604664"/>
          </a:xfrm>
        </p:spPr>
        <p:txBody>
          <a:bodyPr>
            <a:normAutofit/>
          </a:bodyPr>
          <a:lstStyle/>
          <a:p>
            <a:pPr marL="533400" indent="-533400" algn="just"/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</a:rPr>
              <a:t>(1)</a:t>
            </a: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</a:rPr>
              <a:t>依第一個特徵值與第二個</a:t>
            </a:r>
            <a:r>
              <a:rPr lang="zh-TW" altLang="en-US" sz="3000" dirty="0" smtClean="0">
                <a:solidFill>
                  <a:schemeClr val="accent6">
                    <a:lumMod val="50000"/>
                  </a:schemeClr>
                </a:solidFill>
              </a:rPr>
              <a:t>特徵值</a:t>
            </a:r>
            <a:endParaRPr lang="en-US" altLang="zh-TW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20482" name="Picture 2" descr="C:\Users\Hsuan\Google 雲端硬碟\新頁圖書\5103簡報圖表102.1.18\5103--圖\11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540" y="2483604"/>
            <a:ext cx="4247852" cy="376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139952" y="6372036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11-4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類別分數的圖形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表示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8853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27784" y="1600201"/>
            <a:ext cx="6048672" cy="604664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</a:rPr>
              <a:t>(2)</a:t>
            </a: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</a:rPr>
              <a:t>依第一個特徵值與第三個</a:t>
            </a:r>
            <a:r>
              <a:rPr lang="zh-TW" altLang="en-US" sz="3000" dirty="0" smtClean="0">
                <a:solidFill>
                  <a:schemeClr val="accent6">
                    <a:lumMod val="50000"/>
                  </a:schemeClr>
                </a:solidFill>
              </a:rPr>
              <a:t>特徵值</a:t>
            </a:r>
            <a:endParaRPr lang="en-US" altLang="zh-TW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21506" name="Picture 2" descr="C:\Users\Hsuan\Google 雲端硬碟\新頁圖書\5103簡報圖表102.1.18\5103--圖\11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70" y="2348880"/>
            <a:ext cx="4176464" cy="40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201363" y="6372036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11-5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類別分數的圖形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表示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4013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1600201"/>
            <a:ext cx="6048672" cy="532656"/>
          </a:xfrm>
        </p:spPr>
        <p:txBody>
          <a:bodyPr>
            <a:normAutofit lnSpcReduction="10000"/>
          </a:bodyPr>
          <a:lstStyle/>
          <a:p>
            <a:pPr marL="533400" indent="-533400" algn="just"/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</a:rPr>
              <a:t>(3)</a:t>
            </a: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</a:rPr>
              <a:t>依第二個特徵值與第三個</a:t>
            </a:r>
            <a:r>
              <a:rPr lang="zh-TW" altLang="en-US" sz="3000" dirty="0" smtClean="0">
                <a:solidFill>
                  <a:schemeClr val="accent6">
                    <a:lumMod val="50000"/>
                  </a:schemeClr>
                </a:solidFill>
              </a:rPr>
              <a:t>特徵值</a:t>
            </a:r>
            <a:endParaRPr lang="en-US" altLang="zh-TW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22530" name="Picture 2" descr="C:\Users\Hsuan\Google 雲端硬碟\新頁圖書\5103簡報圖表102.1.18\5103--圖\11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43" y="2276872"/>
            <a:ext cx="4100633" cy="39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223811" y="6372036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11-6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類別分數的圖形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表示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84459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57250" algn="just"/>
            <a:r>
              <a:rPr lang="zh-TW" altLang="en-US" dirty="0">
                <a:cs typeface="Microsoft New Tai Lue"/>
              </a:rPr>
              <a:t>如圖</a:t>
            </a:r>
            <a:r>
              <a:rPr lang="en-US" altLang="zh-TW" dirty="0">
                <a:cs typeface="Microsoft New Tai Lue"/>
              </a:rPr>
              <a:t>11-2</a:t>
            </a:r>
            <a:r>
              <a:rPr lang="zh-TW" altLang="en-US" dirty="0">
                <a:cs typeface="Microsoft New Tai Lue"/>
              </a:rPr>
              <a:t>當在直線上表示成圖形時，發現清酒與燒酒的喜好相似，但觀察圖</a:t>
            </a:r>
            <a:r>
              <a:rPr lang="en-US" altLang="zh-TW" dirty="0">
                <a:cs typeface="Microsoft New Tai Lue"/>
              </a:rPr>
              <a:t>11-4</a:t>
            </a:r>
            <a:r>
              <a:rPr lang="zh-TW" altLang="en-US" dirty="0">
                <a:cs typeface="Microsoft New Tai Lue"/>
              </a:rPr>
              <a:t>，燒酒遠在上方，而清酒剛好位於啤酒與日本酒之間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3435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38200" algn="just"/>
            <a:r>
              <a:rPr lang="zh-TW" altLang="en-US" dirty="0">
                <a:cs typeface="Microsoft New Tai Lue"/>
              </a:rPr>
              <a:t>在圖</a:t>
            </a:r>
            <a:r>
              <a:rPr lang="en-US" altLang="zh-TW" dirty="0">
                <a:cs typeface="Microsoft New Tai Lue"/>
              </a:rPr>
              <a:t>11-6</a:t>
            </a:r>
            <a:r>
              <a:rPr lang="zh-TW" altLang="en-US" dirty="0">
                <a:cs typeface="Microsoft New Tai Lue"/>
              </a:rPr>
              <a:t>中，軸</a:t>
            </a:r>
            <a:r>
              <a:rPr lang="en-US" altLang="zh-TW" dirty="0">
                <a:cs typeface="Microsoft New Tai Lue"/>
              </a:rPr>
              <a:t>1</a:t>
            </a:r>
            <a:r>
              <a:rPr lang="zh-TW" altLang="en-US" dirty="0">
                <a:cs typeface="Microsoft New Tai Lue"/>
              </a:rPr>
              <a:t>排列順序為「威士忌</a:t>
            </a:r>
            <a:r>
              <a:rPr lang="en-US" altLang="zh-TW" dirty="0">
                <a:cs typeface="Microsoft New Tai Lue"/>
              </a:rPr>
              <a:t>&lt;</a:t>
            </a:r>
            <a:r>
              <a:rPr lang="zh-TW" altLang="en-US" dirty="0">
                <a:cs typeface="Microsoft New Tai Lue"/>
              </a:rPr>
              <a:t>日本酒</a:t>
            </a:r>
            <a:r>
              <a:rPr lang="en-US" altLang="zh-TW" dirty="0">
                <a:cs typeface="Microsoft New Tai Lue"/>
              </a:rPr>
              <a:t>&lt;</a:t>
            </a:r>
            <a:r>
              <a:rPr lang="zh-TW" altLang="en-US" dirty="0">
                <a:cs typeface="Microsoft New Tai Lue"/>
              </a:rPr>
              <a:t>清酒</a:t>
            </a:r>
            <a:r>
              <a:rPr lang="en-US" altLang="zh-TW" dirty="0">
                <a:cs typeface="Microsoft New Tai Lue"/>
              </a:rPr>
              <a:t>&lt;</a:t>
            </a:r>
            <a:r>
              <a:rPr lang="zh-TW" altLang="en-US" dirty="0">
                <a:cs typeface="Microsoft New Tai Lue"/>
              </a:rPr>
              <a:t>啤酒」代表著酒精濃度的高低。軸</a:t>
            </a:r>
            <a:r>
              <a:rPr lang="en-US" altLang="zh-TW" dirty="0">
                <a:cs typeface="Microsoft New Tai Lue"/>
              </a:rPr>
              <a:t>2</a:t>
            </a:r>
            <a:r>
              <a:rPr lang="zh-TW" altLang="en-US" dirty="0">
                <a:cs typeface="Microsoft New Tai Lue"/>
              </a:rPr>
              <a:t>的排列順序為「啤酒</a:t>
            </a:r>
            <a:r>
              <a:rPr lang="en-US" altLang="zh-TW" dirty="0">
                <a:cs typeface="Microsoft New Tai Lue"/>
              </a:rPr>
              <a:t>&lt;</a:t>
            </a:r>
            <a:r>
              <a:rPr lang="zh-TW" altLang="en-US" dirty="0">
                <a:cs typeface="Microsoft New Tai Lue"/>
              </a:rPr>
              <a:t>威士忌</a:t>
            </a:r>
            <a:r>
              <a:rPr lang="en-US" altLang="zh-TW" dirty="0">
                <a:cs typeface="Microsoft New Tai Lue"/>
              </a:rPr>
              <a:t>&lt;</a:t>
            </a:r>
            <a:r>
              <a:rPr lang="zh-TW" altLang="en-US" dirty="0">
                <a:cs typeface="Microsoft New Tai Lue"/>
              </a:rPr>
              <a:t>葡萄酒</a:t>
            </a:r>
            <a:r>
              <a:rPr lang="en-US" altLang="zh-TW" dirty="0">
                <a:cs typeface="Microsoft New Tai Lue"/>
              </a:rPr>
              <a:t>&lt;</a:t>
            </a:r>
            <a:r>
              <a:rPr lang="zh-TW" altLang="en-US" dirty="0">
                <a:cs typeface="Microsoft New Tai Lue"/>
              </a:rPr>
              <a:t>清酒</a:t>
            </a:r>
            <a:r>
              <a:rPr lang="en-US" altLang="zh-TW" dirty="0">
                <a:cs typeface="Microsoft New Tai Lue"/>
              </a:rPr>
              <a:t>&lt;</a:t>
            </a:r>
            <a:r>
              <a:rPr lang="zh-TW" altLang="en-US" dirty="0">
                <a:cs typeface="Microsoft New Tai Lue"/>
              </a:rPr>
              <a:t>日本酒</a:t>
            </a:r>
            <a:r>
              <a:rPr lang="en-US" altLang="zh-TW" dirty="0">
                <a:cs typeface="Microsoft New Tai Lue"/>
              </a:rPr>
              <a:t>&lt;</a:t>
            </a:r>
            <a:r>
              <a:rPr lang="zh-TW" altLang="en-US" dirty="0">
                <a:cs typeface="Microsoft New Tai Lue"/>
              </a:rPr>
              <a:t>燒酒」，可認為其分成西洋酒與東洋酒二種類</a:t>
            </a:r>
            <a:r>
              <a:rPr lang="zh-TW" altLang="en-US" dirty="0" smtClean="0">
                <a:cs typeface="Microsoft New Tai Lue"/>
              </a:rPr>
              <a:t>。</a:t>
            </a:r>
            <a:endParaRPr lang="zh-TW" altLang="en-US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37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3743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57250" algn="just"/>
            <a:r>
              <a:rPr lang="zh-TW" altLang="en-US" dirty="0">
                <a:cs typeface="Microsoft New Tai Lue"/>
              </a:rPr>
              <a:t>威士忌、葡萄酒與雞尾酒不管是在</a:t>
            </a:r>
            <a:r>
              <a:rPr lang="en-US" altLang="zh-TW" dirty="0">
                <a:cs typeface="Microsoft New Tai Lue"/>
              </a:rPr>
              <a:t>(1)</a:t>
            </a:r>
            <a:r>
              <a:rPr lang="zh-TW" altLang="en-US" dirty="0">
                <a:cs typeface="Microsoft New Tai Lue"/>
              </a:rPr>
              <a:t>、</a:t>
            </a:r>
            <a:r>
              <a:rPr lang="en-US" altLang="zh-TW" dirty="0">
                <a:cs typeface="Microsoft New Tai Lue"/>
              </a:rPr>
              <a:t>(2)</a:t>
            </a:r>
            <a:r>
              <a:rPr lang="zh-TW" altLang="en-US" dirty="0">
                <a:cs typeface="Microsoft New Tai Lue"/>
              </a:rPr>
              <a:t>、</a:t>
            </a:r>
            <a:r>
              <a:rPr lang="en-US" altLang="zh-TW" dirty="0">
                <a:cs typeface="Microsoft New Tai Lue"/>
              </a:rPr>
              <a:t>(3)</a:t>
            </a:r>
            <a:r>
              <a:rPr lang="zh-TW" altLang="en-US" dirty="0">
                <a:cs typeface="Microsoft New Tai Lue"/>
              </a:rPr>
              <a:t>的任何一圖表示也都在近處，相反的，燒酒的味道經常被孤立。另外，如觀察圖</a:t>
            </a:r>
            <a:r>
              <a:rPr lang="en-US" altLang="zh-TW" dirty="0">
                <a:cs typeface="Microsoft New Tai Lue"/>
              </a:rPr>
              <a:t>11-7</a:t>
            </a:r>
            <a:r>
              <a:rPr lang="zh-TW" altLang="en-US" dirty="0">
                <a:cs typeface="Microsoft New Tai Lue"/>
              </a:rPr>
              <a:t>的樣本分數的圖形表示</a:t>
            </a:r>
            <a:r>
              <a:rPr lang="zh-TW" altLang="en-US" dirty="0" smtClean="0">
                <a:cs typeface="Microsoft New Tai Lue"/>
              </a:rPr>
              <a:t>時</a:t>
            </a:r>
            <a:r>
              <a:rPr lang="en-US" altLang="zh-TW" dirty="0" smtClean="0">
                <a:cs typeface="Microsoft New Tai Lue"/>
              </a:rPr>
              <a:t/>
            </a:r>
            <a:br>
              <a:rPr lang="en-US" altLang="zh-TW" dirty="0" smtClean="0">
                <a:cs typeface="Microsoft New Tai Lue"/>
              </a:rPr>
            </a:br>
            <a:r>
              <a:rPr lang="zh-TW" altLang="en-US" dirty="0" smtClean="0">
                <a:cs typeface="Microsoft New Tai Lue"/>
              </a:rPr>
              <a:t>，</a:t>
            </a:r>
            <a:r>
              <a:rPr lang="zh-TW" altLang="en-US" dirty="0">
                <a:cs typeface="Microsoft New Tai Lue"/>
              </a:rPr>
              <a:t>各受試者的偏好關係也變得明確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8609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23554" name="Picture 2" descr="C:\Users\Hsuan\Google 雲端硬碟\新頁圖書\5103簡報圖表102.1.18\5103--圖\11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4847605" cy="43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85339" y="6228020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11-7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  樣本分數的圖形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表示</a:t>
            </a:r>
            <a:endParaRPr lang="en-US" altLang="zh-TW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84998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55776" y="1600200"/>
                <a:ext cx="6444208" cy="4525963"/>
              </a:xfrm>
            </p:spPr>
            <p:txBody>
              <a:bodyPr anchor="ctr">
                <a:normAutofit/>
              </a:bodyPr>
              <a:lstStyle/>
              <a:p>
                <a:pPr indent="838200" algn="just"/>
                <a:r>
                  <a:rPr lang="zh-TW" altLang="en-US" dirty="0"/>
                  <a:t>當得出此種反應類型時，受試者給與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dirty="0"/>
                        </m:ctrlPr>
                      </m:sSubPr>
                      <m:e>
                        <m:r>
                          <a:rPr lang="en-US" altLang="zh-TW" dirty="0"/>
                          <m:t>𝑎</m:t>
                        </m:r>
                      </m:e>
                      <m:sub>
                        <m:r>
                          <a:rPr lang="en-US" altLang="zh-TW" dirty="0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；類別</a:t>
                </a:r>
                <a:r>
                  <a:rPr lang="zh-TW" altLang="en-US" dirty="0"/>
                  <a:t>給與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𝑏</m:t>
                        </m:r>
                      </m:e>
                      <m:sub>
                        <m:r>
                          <a:rPr lang="en-US" altLang="zh-TW"/>
                          <m:t>𝑗</m:t>
                        </m:r>
                      </m:sub>
                    </m:sSub>
                  </m:oMath>
                </a14:m>
                <a:r>
                  <a:rPr lang="zh-TW" altLang="en-US" dirty="0"/>
                  <a:t>的分數，將反應相似的受試者或類別予以分類或調查其特性，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為樣本分數；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𝑏</m:t>
                        </m:r>
                      </m:e>
                      <m:sub>
                        <m:r>
                          <a:rPr lang="en-US" altLang="zh-TW"/>
                          <m:t>𝑗</m:t>
                        </m:r>
                      </m:sub>
                    </m:sSub>
                  </m:oMath>
                </a14:m>
                <a:r>
                  <a:rPr lang="zh-TW" altLang="en-US" dirty="0"/>
                  <a:t>為類別</a:t>
                </a:r>
                <a:r>
                  <a:rPr lang="zh-TW" altLang="en-US" dirty="0"/>
                  <a:t>分數。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5776" y="1600200"/>
                <a:ext cx="6444208" cy="4525963"/>
              </a:xfrm>
              <a:blipFill rotWithShape="1">
                <a:blip r:embed="rId2"/>
                <a:stretch>
                  <a:fillRect l="-2365" r="-24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533400" indent="-533400"/>
            <a:r>
              <a:rPr lang="en-US" altLang="zh-TW" sz="3600" dirty="0"/>
              <a:t>11.1 </a:t>
            </a:r>
            <a:r>
              <a:rPr lang="zh-TW" altLang="en-US" sz="3600" dirty="0"/>
              <a:t>瞭解分類與</a:t>
            </a:r>
            <a:r>
              <a:rPr lang="zh-TW" altLang="en-US" sz="3600" dirty="0" smtClean="0"/>
              <a:t>特性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的數</a:t>
            </a:r>
            <a:r>
              <a:rPr lang="zh-TW" altLang="en-US" sz="3600" dirty="0"/>
              <a:t>量化</a:t>
            </a:r>
            <a:r>
              <a:rPr lang="en-US" altLang="zh-TW" sz="3600" dirty="0"/>
              <a:t>III</a:t>
            </a:r>
            <a:r>
              <a:rPr lang="zh-TW" altLang="en-US" sz="3600" dirty="0"/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26380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20280" y="1600200"/>
            <a:ext cx="6444208" cy="4525963"/>
          </a:xfrm>
        </p:spPr>
        <p:txBody>
          <a:bodyPr anchor="ctr"/>
          <a:lstStyle/>
          <a:p>
            <a:pPr indent="819150" algn="just"/>
            <a:r>
              <a:rPr lang="zh-TW" altLang="en-US" dirty="0">
                <a:cs typeface="Microsoft New Tai Lue"/>
              </a:rPr>
              <a:t>此外，如將圖</a:t>
            </a:r>
            <a:r>
              <a:rPr lang="en-US" altLang="zh-TW" dirty="0">
                <a:cs typeface="Microsoft New Tai Lue"/>
              </a:rPr>
              <a:t>11-5</a:t>
            </a:r>
            <a:r>
              <a:rPr lang="zh-TW" altLang="en-US" dirty="0">
                <a:cs typeface="Microsoft New Tai Lue"/>
              </a:rPr>
              <a:t>、</a:t>
            </a:r>
            <a:r>
              <a:rPr lang="en-US" altLang="zh-TW" dirty="0">
                <a:cs typeface="Microsoft New Tai Lue"/>
              </a:rPr>
              <a:t>11-6</a:t>
            </a:r>
            <a:r>
              <a:rPr lang="zh-TW" altLang="en-US" dirty="0">
                <a:cs typeface="Microsoft New Tai Lue"/>
              </a:rPr>
              <a:t>類別分數與圖</a:t>
            </a:r>
            <a:r>
              <a:rPr lang="en-US" altLang="zh-TW" dirty="0">
                <a:cs typeface="Microsoft New Tai Lue"/>
              </a:rPr>
              <a:t>11-7</a:t>
            </a:r>
            <a:r>
              <a:rPr lang="zh-TW" altLang="en-US" dirty="0">
                <a:cs typeface="Microsoft New Tai Lue"/>
              </a:rPr>
              <a:t>樣本分數的圖形表示加以比較時，女學生的喜好就會變得更明確。由上述可知，現今女學生對酒的喜好，與其說是以酒的味道決定喜好，還不說是以酒的名稱等感覺來決定喜好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40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162050" indent="-1162050"/>
            <a:r>
              <a:rPr lang="en-US" altLang="zh-TW" sz="3800" dirty="0"/>
              <a:t>11.4</a:t>
            </a:r>
            <a:r>
              <a:rPr lang="zh-TW" altLang="en-US" sz="3800" dirty="0"/>
              <a:t> 以數量化</a:t>
            </a:r>
            <a:r>
              <a:rPr lang="en-US" altLang="zh-TW" sz="3800" dirty="0"/>
              <a:t>III</a:t>
            </a:r>
            <a:r>
              <a:rPr lang="zh-TW" altLang="en-US" sz="3800" dirty="0"/>
              <a:t>類</a:t>
            </a:r>
            <a:r>
              <a:rPr lang="zh-TW" altLang="en-US" sz="3800" dirty="0" smtClean="0"/>
              <a:t>瞭解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zh-TW" altLang="en-US" sz="3800" dirty="0" smtClean="0"/>
              <a:t>女</a:t>
            </a:r>
            <a:r>
              <a:rPr lang="zh-TW" altLang="en-US" sz="3800" dirty="0"/>
              <a:t>學生對酒的</a:t>
            </a:r>
            <a:r>
              <a:rPr lang="zh-TW" altLang="en-US" sz="3800" dirty="0" smtClean="0"/>
              <a:t>喜好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val="12673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085850" indent="-1085850" defTabSz="990600"/>
            <a:r>
              <a:rPr lang="en-US" altLang="zh-TW" sz="3600" dirty="0"/>
              <a:t>11.5</a:t>
            </a:r>
            <a:r>
              <a:rPr lang="zh-TW" altLang="en-US" sz="3600" dirty="0"/>
              <a:t> 以數量化</a:t>
            </a:r>
            <a:r>
              <a:rPr lang="en-US" altLang="zh-TW" sz="3600" dirty="0"/>
              <a:t>III</a:t>
            </a:r>
            <a:r>
              <a:rPr lang="zh-TW" altLang="en-US" sz="3600" dirty="0" smtClean="0"/>
              <a:t>類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瞭解血型特性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1800" y="1600200"/>
            <a:ext cx="6048672" cy="4525963"/>
          </a:xfrm>
        </p:spPr>
        <p:txBody>
          <a:bodyPr anchor="ctr"/>
          <a:lstStyle/>
          <a:p>
            <a:pPr indent="857250" algn="just"/>
            <a:r>
              <a:rPr lang="zh-TW" altLang="en-US" dirty="0"/>
              <a:t>在數量化</a:t>
            </a:r>
            <a:r>
              <a:rPr lang="en-US" altLang="zh-TW" dirty="0"/>
              <a:t>II</a:t>
            </a:r>
            <a:r>
              <a:rPr lang="zh-TW" altLang="en-US" dirty="0"/>
              <a:t>類裡，是從十二種性格來判別血型，相反的，使用數量化</a:t>
            </a:r>
            <a:r>
              <a:rPr lang="en-US" altLang="zh-TW" dirty="0"/>
              <a:t>III</a:t>
            </a:r>
            <a:r>
              <a:rPr lang="zh-TW" altLang="en-US" dirty="0"/>
              <a:t>類，即可瞭解血型</a:t>
            </a:r>
            <a:r>
              <a:rPr lang="en-US" altLang="zh-TW" dirty="0"/>
              <a:t>A</a:t>
            </a:r>
            <a:r>
              <a:rPr lang="zh-TW" altLang="en-US" dirty="0"/>
              <a:t>型的人之性格特性</a:t>
            </a:r>
            <a:r>
              <a:rPr lang="en-US" altLang="zh-TW" dirty="0"/>
              <a:t>B</a:t>
            </a:r>
            <a:r>
              <a:rPr lang="zh-TW" altLang="en-US" dirty="0"/>
              <a:t>型的人之性格特性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7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11.5.1</a:t>
            </a:r>
            <a:r>
              <a:rPr lang="zh-TW" altLang="en-US" dirty="0"/>
              <a:t>  </a:t>
            </a:r>
            <a:r>
              <a:rPr lang="en-US" altLang="zh-TW" dirty="0"/>
              <a:t>A</a:t>
            </a:r>
            <a:r>
              <a:rPr lang="zh-TW" altLang="en-US" dirty="0"/>
              <a:t>型的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76300" algn="just"/>
            <a:r>
              <a:rPr lang="zh-TW" altLang="en-US" dirty="0"/>
              <a:t>將表</a:t>
            </a:r>
            <a:r>
              <a:rPr lang="en-US" altLang="zh-TW" dirty="0"/>
              <a:t>11-11</a:t>
            </a:r>
            <a:r>
              <a:rPr lang="zh-TW" altLang="en-US" dirty="0"/>
              <a:t>的外在基準</a:t>
            </a:r>
            <a:r>
              <a:rPr lang="en-US" altLang="zh-TW" dirty="0"/>
              <a:t>A</a:t>
            </a:r>
            <a:r>
              <a:rPr lang="zh-TW" altLang="en-US" dirty="0"/>
              <a:t>型之部分資料輸入電腦，求出特徵值與類別分數，然後表示成如圖</a:t>
            </a:r>
            <a:r>
              <a:rPr lang="en-US" altLang="zh-TW" dirty="0"/>
              <a:t>11-8</a:t>
            </a:r>
            <a:r>
              <a:rPr lang="zh-TW" altLang="en-US" dirty="0"/>
              <a:t>的散布圖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7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43</a:t>
            </a:fld>
            <a:endParaRPr lang="zh-TW" altLang="en-US"/>
          </a:p>
        </p:txBody>
      </p:sp>
      <p:pic>
        <p:nvPicPr>
          <p:cNvPr id="24578" name="Picture 2" descr="C:\Users\Hsuan\Google 雲端硬碟\新頁圖書\5103簡報圖表102.1.18\5103--表\表11-11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3096344" cy="67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00100" algn="just"/>
            <a:r>
              <a:rPr lang="zh-TW" altLang="en-US" dirty="0">
                <a:cs typeface="Microsoft New Tai Lue"/>
              </a:rPr>
              <a:t>由圖</a:t>
            </a:r>
            <a:r>
              <a:rPr lang="en-US" altLang="zh-TW" dirty="0">
                <a:cs typeface="Microsoft New Tai Lue"/>
              </a:rPr>
              <a:t>11-8</a:t>
            </a:r>
            <a:r>
              <a:rPr lang="zh-TW" altLang="en-US" dirty="0">
                <a:cs typeface="Microsoft New Tai Lue"/>
              </a:rPr>
              <a:t>的圖形表示可知，</a:t>
            </a:r>
            <a:r>
              <a:rPr lang="en-US" altLang="zh-TW" dirty="0">
                <a:cs typeface="Microsoft New Tai Lue"/>
              </a:rPr>
              <a:t>A</a:t>
            </a:r>
            <a:r>
              <a:rPr lang="zh-TW" altLang="en-US" dirty="0">
                <a:cs typeface="Microsoft New Tai Lue"/>
              </a:rPr>
              <a:t>型的個性是「穩重、墨守成規、具有浪漫的情緒型」。</a:t>
            </a:r>
            <a:r>
              <a:rPr lang="en-US" altLang="zh-TW" dirty="0">
                <a:cs typeface="Microsoft New Tai Lue"/>
              </a:rPr>
              <a:t> 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11.5.1</a:t>
            </a:r>
            <a:r>
              <a:rPr lang="zh-TW" altLang="en-US" dirty="0"/>
              <a:t>  </a:t>
            </a:r>
            <a:r>
              <a:rPr lang="en-US" altLang="zh-TW" dirty="0"/>
              <a:t>A</a:t>
            </a:r>
            <a:r>
              <a:rPr lang="zh-TW" altLang="en-US" dirty="0"/>
              <a:t>型的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61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45</a:t>
            </a:fld>
            <a:endParaRPr lang="zh-TW" altLang="en-US"/>
          </a:p>
        </p:txBody>
      </p:sp>
      <p:pic>
        <p:nvPicPr>
          <p:cNvPr id="25602" name="Picture 2" descr="C:\Users\Hsuan\Google 雲端硬碟\新頁圖書\5103簡報圖表102.1.18\5103--圖\11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4724460" cy="42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955392" y="6165304"/>
            <a:ext cx="109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11-8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11.5.1</a:t>
            </a:r>
            <a:r>
              <a:rPr lang="zh-TW" altLang="en-US" dirty="0"/>
              <a:t>  </a:t>
            </a:r>
            <a:r>
              <a:rPr lang="en-US" altLang="zh-TW" dirty="0"/>
              <a:t>A</a:t>
            </a:r>
            <a:r>
              <a:rPr lang="zh-TW" altLang="en-US" dirty="0"/>
              <a:t>型的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41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11.5.2</a:t>
            </a:r>
            <a:r>
              <a:rPr lang="zh-TW" altLang="en-US" dirty="0"/>
              <a:t>  </a:t>
            </a:r>
            <a:r>
              <a:rPr lang="en-US" altLang="zh-TW" dirty="0"/>
              <a:t>B</a:t>
            </a:r>
            <a:r>
              <a:rPr lang="zh-TW" altLang="en-US" dirty="0"/>
              <a:t>型的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76300" algn="just"/>
            <a:r>
              <a:rPr lang="zh-TW" altLang="en-US" dirty="0"/>
              <a:t>將表</a:t>
            </a:r>
            <a:r>
              <a:rPr lang="en-US" altLang="zh-TW" dirty="0"/>
              <a:t>11-12</a:t>
            </a:r>
            <a:r>
              <a:rPr lang="zh-TW" altLang="en-US" dirty="0"/>
              <a:t>的外在基準</a:t>
            </a:r>
            <a:r>
              <a:rPr lang="en-US" altLang="zh-TW" dirty="0"/>
              <a:t>B</a:t>
            </a:r>
            <a:r>
              <a:rPr lang="zh-TW" altLang="en-US" dirty="0"/>
              <a:t>型之一部分數據輸入電腦，求出特徵值與類別分數，再表示成散布</a:t>
            </a:r>
            <a:r>
              <a:rPr lang="zh-TW" altLang="en-US" dirty="0" smtClean="0"/>
              <a:t>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，</a:t>
            </a:r>
            <a:r>
              <a:rPr lang="zh-TW" altLang="en-US" dirty="0"/>
              <a:t>如圖</a:t>
            </a:r>
            <a:r>
              <a:rPr lang="en-US" altLang="zh-TW" dirty="0"/>
              <a:t>11-9</a:t>
            </a:r>
            <a:r>
              <a:rPr lang="zh-TW" altLang="en-US" dirty="0"/>
              <a:t>所示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4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26626" name="Picture 2" descr="C:\Users\Hsuan\Google 雲端硬碟\新頁圖書\5103簡報圖表102.1.18\5103--表\表11-12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02" y="44624"/>
            <a:ext cx="2941086" cy="691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48</a:t>
            </a:fld>
            <a:endParaRPr lang="zh-TW" altLang="en-US"/>
          </a:p>
        </p:txBody>
      </p:sp>
      <p:pic>
        <p:nvPicPr>
          <p:cNvPr id="27650" name="Picture 2" descr="C:\Users\Hsuan\Google 雲端硬碟\新頁圖書\5103簡報圖表102.1.18\5103--圖\11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48" y="1628800"/>
            <a:ext cx="5390700" cy="41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427984" y="5949280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圖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11-9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cs typeface="Microsoft New Tai Lue"/>
              </a:rPr>
              <a:t>  類別分數的散布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cs typeface="Microsoft New Tai Lue"/>
              </a:rPr>
              <a:t>圖</a:t>
            </a:r>
            <a:endParaRPr lang="en-US" altLang="zh-TW" dirty="0">
              <a:latin typeface="微軟正黑體" pitchFamily="34" charset="-120"/>
              <a:ea typeface="微軟正黑體" pitchFamily="34" charset="-120"/>
              <a:cs typeface="Microsoft New Tai Lue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11.5.2</a:t>
            </a:r>
            <a:r>
              <a:rPr lang="zh-TW" altLang="en-US" dirty="0"/>
              <a:t>  </a:t>
            </a:r>
            <a:r>
              <a:rPr lang="en-US" altLang="zh-TW" dirty="0"/>
              <a:t>B</a:t>
            </a:r>
            <a:r>
              <a:rPr lang="zh-TW" altLang="en-US" dirty="0"/>
              <a:t>型的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9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00100" algn="just"/>
            <a:r>
              <a:rPr lang="zh-TW" altLang="en-US" dirty="0">
                <a:cs typeface="Microsoft New Tai Lue"/>
              </a:rPr>
              <a:t>由圖</a:t>
            </a:r>
            <a:r>
              <a:rPr lang="en-US" altLang="zh-TW" dirty="0">
                <a:cs typeface="Microsoft New Tai Lue"/>
              </a:rPr>
              <a:t>11-9</a:t>
            </a:r>
            <a:r>
              <a:rPr lang="zh-TW" altLang="en-US" dirty="0">
                <a:cs typeface="Microsoft New Tai Lue"/>
              </a:rPr>
              <a:t>可知，</a:t>
            </a:r>
            <a:r>
              <a:rPr lang="en-US" altLang="zh-TW" dirty="0">
                <a:cs typeface="Microsoft New Tai Lue"/>
              </a:rPr>
              <a:t>B</a:t>
            </a:r>
            <a:r>
              <a:rPr lang="zh-TW" altLang="en-US" dirty="0">
                <a:cs typeface="Microsoft New Tai Lue"/>
              </a:rPr>
              <a:t>型的人之特徵是「樂天派會意識他人，但不易墨守成規，不夠穩健。」</a:t>
            </a:r>
            <a:r>
              <a:rPr lang="zh-TW" altLang="en-US" dirty="0" smtClean="0">
                <a:cs typeface="Microsoft New Tai Lue"/>
              </a:rPr>
              <a:t>。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49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11.5.2</a:t>
            </a:r>
            <a:r>
              <a:rPr lang="zh-TW" altLang="en-US" dirty="0"/>
              <a:t>  </a:t>
            </a:r>
            <a:r>
              <a:rPr lang="en-US" altLang="zh-TW" dirty="0"/>
              <a:t>B</a:t>
            </a:r>
            <a:r>
              <a:rPr lang="zh-TW" altLang="en-US" dirty="0"/>
              <a:t>型的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6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2050" name="Picture 2" descr="C:\Users\Hsuan\Google 雲端硬碟\新頁圖書\5103簡報圖表102.1.18\5103--表\表11-2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6480720" cy="36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533400" indent="-533400"/>
            <a:r>
              <a:rPr lang="en-US" altLang="zh-TW" sz="3600" dirty="0"/>
              <a:t>11.1 </a:t>
            </a:r>
            <a:r>
              <a:rPr lang="zh-TW" altLang="en-US" sz="3600" dirty="0"/>
              <a:t>瞭解分類與</a:t>
            </a:r>
            <a:r>
              <a:rPr lang="zh-TW" altLang="en-US" sz="3600" dirty="0" smtClean="0"/>
              <a:t>特性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的數</a:t>
            </a:r>
            <a:r>
              <a:rPr lang="zh-TW" altLang="en-US" sz="3600" dirty="0"/>
              <a:t>量化</a:t>
            </a:r>
            <a:r>
              <a:rPr lang="en-US" altLang="zh-TW" sz="3600" dirty="0"/>
              <a:t>III</a:t>
            </a:r>
            <a:r>
              <a:rPr lang="zh-TW" altLang="en-US" sz="3600" dirty="0"/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9116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800100" algn="just"/>
                <a:r>
                  <a:rPr lang="zh-TW" altLang="en-US" dirty="0"/>
                  <a:t>分數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dirty="0"/>
                        </m:ctrlPr>
                      </m:sSubPr>
                      <m:e>
                        <m:r>
                          <a:rPr lang="en-US" altLang="zh-TW" dirty="0"/>
                          <m:t>𝑏</m:t>
                        </m:r>
                      </m:e>
                      <m:sub>
                        <m:r>
                          <a:rPr lang="en-US" altLang="zh-TW" dirty="0"/>
                          <m:t>𝑗</m:t>
                        </m:r>
                      </m:sub>
                    </m:sSub>
                  </m:oMath>
                </a14:m>
                <a:r>
                  <a:rPr lang="zh-TW" altLang="en-US" dirty="0"/>
                  <a:t>的決定方法為受試者</a:t>
                </a:r>
                <a14:m>
                  <m:oMath xmlns:m="http://schemas.openxmlformats.org/officeDocument/2006/math">
                    <m:r>
                      <a:rPr lang="en-US" altLang="zh-TW"/>
                      <m:t>𝑖</m:t>
                    </m:r>
                  </m:oMath>
                </a14:m>
                <a:r>
                  <a:rPr lang="zh-TW" altLang="en-US" dirty="0"/>
                  <a:t>對類</a:t>
                </a:r>
                <a14:m>
                  <m:oMath xmlns:m="http://schemas.openxmlformats.org/officeDocument/2006/math">
                    <m:r>
                      <a:rPr lang="en-US" altLang="zh-TW"/>
                      <m:t>𝑗</m:t>
                    </m:r>
                  </m:oMath>
                </a14:m>
                <a:r>
                  <a:rPr lang="zh-TW" altLang="en-US" dirty="0"/>
                  <a:t>有反應時，即建立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dirty="0"/>
                        </m:ctrlPr>
                      </m:sSubPr>
                      <m:e>
                        <m:r>
                          <a:rPr lang="en-US" altLang="zh-TW" dirty="0"/>
                          <m:t>𝑏</m:t>
                        </m:r>
                      </m:e>
                      <m:sub>
                        <m:r>
                          <a:rPr lang="en-US" altLang="zh-TW" dirty="0"/>
                          <m:t>𝑗</m:t>
                        </m:r>
                      </m:sub>
                    </m:sSub>
                    <m:r>
                      <a:rPr lang="en-US" altLang="zh-TW" dirty="0"/>
                      <m:t>)</m:t>
                    </m:r>
                  </m:oMath>
                </a14:m>
                <a:r>
                  <a:rPr lang="zh-TW" altLang="en-US" dirty="0"/>
                  <a:t>此種組別，利用此組</a:t>
                </a:r>
                <a14:m>
                  <m:oMath xmlns:m="http://schemas.openxmlformats.org/officeDocument/2006/math">
                    <m:r>
                      <a:rPr lang="en-US" altLang="zh-TW"/>
                      <m:t>({</m:t>
                    </m:r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𝑎</m:t>
                        </m:r>
                      </m:e>
                      <m:sub>
                        <m:r>
                          <a:rPr lang="en-US" altLang="zh-TW"/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/>
                        </m:ctrlPr>
                      </m:sSubPr>
                      <m:e>
                        <m:r>
                          <a:rPr lang="en-US" altLang="zh-TW"/>
                          <m:t>𝑏</m:t>
                        </m:r>
                      </m:e>
                      <m:sub>
                        <m:r>
                          <a:rPr lang="en-US" altLang="zh-TW"/>
                          <m:t>𝑗</m:t>
                        </m:r>
                      </m:sub>
                    </m:sSub>
                    <m:r>
                      <a:rPr lang="en-US" altLang="zh-TW"/>
                      <m:t>)}</m:t>
                    </m:r>
                  </m:oMath>
                </a14:m>
                <a:r>
                  <a:rPr lang="zh-TW" altLang="en-US" dirty="0"/>
                  <a:t>使得所求的相關係數成為最大</a:t>
                </a:r>
                <a:r>
                  <a:rPr lang="zh-TW" altLang="en-US" dirty="0"/>
                  <a:t>。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533400" indent="-533400"/>
            <a:r>
              <a:rPr lang="en-US" altLang="zh-TW" sz="3600" dirty="0"/>
              <a:t>11.1 </a:t>
            </a:r>
            <a:r>
              <a:rPr lang="zh-TW" altLang="en-US" sz="3600" dirty="0"/>
              <a:t>瞭解分類與</a:t>
            </a:r>
            <a:r>
              <a:rPr lang="zh-TW" altLang="en-US" sz="3600" dirty="0" smtClean="0"/>
              <a:t>特性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的數</a:t>
            </a:r>
            <a:r>
              <a:rPr lang="zh-TW" altLang="en-US" sz="3600" dirty="0"/>
              <a:t>量化</a:t>
            </a:r>
            <a:r>
              <a:rPr lang="en-US" altLang="zh-TW" sz="3600" dirty="0"/>
              <a:t>III</a:t>
            </a:r>
            <a:r>
              <a:rPr lang="zh-TW" altLang="en-US" sz="3600" dirty="0"/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2777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1412776"/>
            <a:ext cx="6264696" cy="1036712"/>
          </a:xfrm>
        </p:spPr>
        <p:txBody>
          <a:bodyPr>
            <a:normAutofit lnSpcReduction="10000"/>
          </a:bodyPr>
          <a:lstStyle/>
          <a:p>
            <a:pPr indent="800100" algn="just"/>
            <a:r>
              <a:rPr lang="zh-TW" altLang="en-US" dirty="0">
                <a:cs typeface="Microsoft New Tai Lue"/>
              </a:rPr>
              <a:t>當顯示意見調查的結果時，即為表</a:t>
            </a:r>
            <a:r>
              <a:rPr lang="en-US" altLang="zh-TW" dirty="0">
                <a:cs typeface="Microsoft New Tai Lue"/>
              </a:rPr>
              <a:t>11-4</a:t>
            </a:r>
            <a:r>
              <a:rPr lang="zh-TW" altLang="en-US" dirty="0">
                <a:cs typeface="Microsoft New Tai Lue"/>
              </a:rPr>
              <a:t>所示</a:t>
            </a:r>
            <a:r>
              <a:rPr lang="en-US" altLang="zh-TW" dirty="0" smtClean="0">
                <a:cs typeface="Microsoft New Tai Lue"/>
              </a:rPr>
              <a:t>︰</a:t>
            </a:r>
            <a:endParaRPr lang="en-US" altLang="zh-TW" dirty="0">
              <a:cs typeface="Microsoft New Tai Lu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3074" name="Picture 2" descr="C:\Users\Hsuan\Google 雲端硬碟\新頁圖書\5103簡報圖表102.1.18\5103--表\表11-4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6126510" cy="37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533400" indent="-533400"/>
            <a:r>
              <a:rPr lang="en-US" altLang="zh-TW" sz="3600" dirty="0"/>
              <a:t>11.1 </a:t>
            </a:r>
            <a:r>
              <a:rPr lang="zh-TW" altLang="en-US" sz="3600" dirty="0"/>
              <a:t>瞭解分類與</a:t>
            </a:r>
            <a:r>
              <a:rPr lang="zh-TW" altLang="en-US" sz="3600" dirty="0" smtClean="0"/>
              <a:t>特性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的數</a:t>
            </a:r>
            <a:r>
              <a:rPr lang="zh-TW" altLang="en-US" sz="3600" dirty="0"/>
              <a:t>量化</a:t>
            </a:r>
            <a:r>
              <a:rPr lang="en-US" altLang="zh-TW" sz="3600" dirty="0"/>
              <a:t>III</a:t>
            </a:r>
            <a:r>
              <a:rPr lang="zh-TW" altLang="en-US" sz="3600" dirty="0"/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21234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b="1" u="sng" dirty="0">
                <a:cs typeface="Microsoft New Tai Lue"/>
              </a:rPr>
              <a:t>步驟</a:t>
            </a:r>
            <a:r>
              <a:rPr lang="en-US" altLang="zh-TW" sz="3000" b="1" u="sng" dirty="0" smtClean="0">
                <a:cs typeface="Microsoft New Tai Lue"/>
              </a:rPr>
              <a:t>1</a:t>
            </a:r>
          </a:p>
          <a:p>
            <a:endParaRPr lang="en-US" altLang="zh-TW" sz="1200" b="1" u="sng" dirty="0">
              <a:cs typeface="Microsoft New Tai Lue"/>
            </a:endParaRPr>
          </a:p>
          <a:p>
            <a:pPr indent="876300" algn="just"/>
            <a:r>
              <a:rPr lang="zh-TW" altLang="en-US" sz="2800" dirty="0">
                <a:cs typeface="Microsoft New Tai Lue"/>
              </a:rPr>
              <a:t>相關係數是即使將數據標準化也是不變的，平均、變異數如</a:t>
            </a:r>
            <a:r>
              <a:rPr lang="en-US" altLang="zh-TW" sz="2800" dirty="0">
                <a:cs typeface="Microsoft New Tai Lue"/>
              </a:rPr>
              <a:t>(11.1)</a:t>
            </a:r>
            <a:r>
              <a:rPr lang="zh-TW" altLang="en-US" sz="2800" dirty="0">
                <a:cs typeface="Microsoft New Tai Lue"/>
              </a:rPr>
              <a:t>、</a:t>
            </a:r>
            <a:r>
              <a:rPr lang="en-US" altLang="zh-TW" sz="2800" dirty="0">
                <a:cs typeface="Microsoft New Tai Lue"/>
              </a:rPr>
              <a:t>(11.2)</a:t>
            </a:r>
            <a:r>
              <a:rPr lang="zh-TW" altLang="en-US" sz="2800" dirty="0">
                <a:cs typeface="Microsoft New Tai Lue"/>
              </a:rPr>
              <a:t>式所示：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18168"/>
              </p:ext>
            </p:extLst>
          </p:nvPr>
        </p:nvGraphicFramePr>
        <p:xfrm>
          <a:off x="2862857" y="4150023"/>
          <a:ext cx="65087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3" imgW="406080" imgH="190440" progId="Equation.DSMT4">
                  <p:embed/>
                </p:oleObj>
              </mc:Choice>
              <mc:Fallback>
                <p:oleObj name="Equation" r:id="rId3" imgW="406080" imgH="19044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857" y="4150023"/>
                        <a:ext cx="650875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879172"/>
              </p:ext>
            </p:extLst>
          </p:nvPr>
        </p:nvGraphicFramePr>
        <p:xfrm>
          <a:off x="3656607" y="4076998"/>
          <a:ext cx="17526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5" imgW="1091880" imgH="393480" progId="Equation.DSMT4">
                  <p:embed/>
                </p:oleObj>
              </mc:Choice>
              <mc:Fallback>
                <p:oleObj name="Equation" r:id="rId5" imgW="1091880" imgH="3934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607" y="4076998"/>
                        <a:ext cx="17526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487925"/>
              </p:ext>
            </p:extLst>
          </p:nvPr>
        </p:nvGraphicFramePr>
        <p:xfrm>
          <a:off x="5828307" y="4078585"/>
          <a:ext cx="16922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7" imgW="1054080" imgH="393480" progId="Equation.DSMT4">
                  <p:embed/>
                </p:oleObj>
              </mc:Choice>
              <mc:Fallback>
                <p:oleObj name="Equation" r:id="rId7" imgW="1054080" imgH="39348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307" y="4078585"/>
                        <a:ext cx="16922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713799"/>
              </p:ext>
            </p:extLst>
          </p:nvPr>
        </p:nvGraphicFramePr>
        <p:xfrm>
          <a:off x="7557095" y="4221460"/>
          <a:ext cx="20478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9" imgW="126725" imgH="177415" progId="Equation.DSMT4">
                  <p:embed/>
                </p:oleObj>
              </mc:Choice>
              <mc:Fallback>
                <p:oleObj name="Equation" r:id="rId9" imgW="126725" imgH="177415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095" y="4221460"/>
                        <a:ext cx="204787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765008"/>
              </p:ext>
            </p:extLst>
          </p:nvPr>
        </p:nvGraphicFramePr>
        <p:xfrm>
          <a:off x="2721570" y="5012035"/>
          <a:ext cx="8175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570" y="5012035"/>
                        <a:ext cx="817562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01065"/>
              </p:ext>
            </p:extLst>
          </p:nvPr>
        </p:nvGraphicFramePr>
        <p:xfrm>
          <a:off x="3585170" y="4869160"/>
          <a:ext cx="19240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13" imgW="1257120" imgH="419040" progId="Equation.DSMT4">
                  <p:embed/>
                </p:oleObj>
              </mc:Choice>
              <mc:Fallback>
                <p:oleObj name="Equation" r:id="rId13" imgW="1257120" imgH="419040" progId="Equation.DSMT4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170" y="4869160"/>
                        <a:ext cx="19240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080932"/>
              </p:ext>
            </p:extLst>
          </p:nvPr>
        </p:nvGraphicFramePr>
        <p:xfrm>
          <a:off x="5672732" y="5153323"/>
          <a:ext cx="122238" cy="14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15" imgW="76068" imgH="101424" progId="Equation.DSMT4">
                  <p:embed/>
                </p:oleObj>
              </mc:Choice>
              <mc:Fallback>
                <p:oleObj name="Equation" r:id="rId15" imgW="76068" imgH="101424" progId="Equation.DSMT4">
                  <p:embed/>
                  <p:pic>
                    <p:nvPicPr>
                      <p:cNvPr id="0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732" y="5153323"/>
                        <a:ext cx="122238" cy="14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526407"/>
              </p:ext>
            </p:extLst>
          </p:nvPr>
        </p:nvGraphicFramePr>
        <p:xfrm>
          <a:off x="5837832" y="4869160"/>
          <a:ext cx="19240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17" imgW="1257120" imgH="419040" progId="Equation.DSMT4">
                  <p:embed/>
                </p:oleObj>
              </mc:Choice>
              <mc:Fallback>
                <p:oleObj name="Equation" r:id="rId17" imgW="1257120" imgH="419040" progId="Equation.DSMT4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832" y="4869160"/>
                        <a:ext cx="19240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29343"/>
              </p:ext>
            </p:extLst>
          </p:nvPr>
        </p:nvGraphicFramePr>
        <p:xfrm>
          <a:off x="7769820" y="5073948"/>
          <a:ext cx="13652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19" imgW="88707" imgH="164742" progId="Equation.DSMT4">
                  <p:embed/>
                </p:oleObj>
              </mc:Choice>
              <mc:Fallback>
                <p:oleObj name="Equation" r:id="rId19" imgW="88707" imgH="164742" progId="Equation.DSMT4">
                  <p:embed/>
                  <p:pic>
                    <p:nvPicPr>
                      <p:cNvPr id="0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820" y="5073948"/>
                        <a:ext cx="13652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7956376" y="4104074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(11.1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endParaRPr lang="en-US" altLang="zh-TW" sz="25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956376" y="486916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11.2)</a:t>
            </a:r>
            <a:endParaRPr lang="en-US" altLang="zh-TW" sz="25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39660"/>
              </p:ext>
            </p:extLst>
          </p:nvPr>
        </p:nvGraphicFramePr>
        <p:xfrm>
          <a:off x="5364088" y="4249738"/>
          <a:ext cx="40957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21" imgW="253800" imgH="177480" progId="Equation.DSMT4">
                  <p:embed/>
                </p:oleObj>
              </mc:Choice>
              <mc:Fallback>
                <p:oleObj name="Equation" r:id="rId21" imgW="253800" imgH="1774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249738"/>
                        <a:ext cx="409575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68833"/>
              </p:ext>
            </p:extLst>
          </p:nvPr>
        </p:nvGraphicFramePr>
        <p:xfrm>
          <a:off x="5508104" y="5074195"/>
          <a:ext cx="13652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23" imgW="88707" imgH="164742" progId="Equation.DSMT4">
                  <p:embed/>
                </p:oleObj>
              </mc:Choice>
              <mc:Fallback>
                <p:oleObj name="Equation" r:id="rId23" imgW="88707" imgH="164742" progId="Equation.DSMT4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074195"/>
                        <a:ext cx="136525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4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0100" algn="just"/>
            <a:r>
              <a:rPr lang="zh-TW" altLang="en-US" sz="2800" dirty="0"/>
              <a:t>此時，相關係數</a:t>
            </a:r>
            <a:r>
              <a:rPr lang="en-US" altLang="zh-TW" sz="2800" dirty="0"/>
              <a:t>r</a:t>
            </a:r>
            <a:r>
              <a:rPr lang="zh-TW" altLang="en-US" sz="2800" dirty="0"/>
              <a:t>成為如</a:t>
            </a:r>
            <a:r>
              <a:rPr lang="en-US" altLang="zh-TW" sz="2800" dirty="0"/>
              <a:t>(11.3)</a:t>
            </a:r>
            <a:r>
              <a:rPr lang="zh-TW" altLang="en-US" sz="2800" dirty="0"/>
              <a:t>式所示</a:t>
            </a:r>
            <a:r>
              <a:rPr lang="zh-TW" altLang="en-US" sz="2800" dirty="0" smtClean="0"/>
              <a:t>：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05502"/>
              </p:ext>
            </p:extLst>
          </p:nvPr>
        </p:nvGraphicFramePr>
        <p:xfrm>
          <a:off x="3172792" y="4077023"/>
          <a:ext cx="465138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3" imgW="241200" imgH="126720" progId="Equation.DSMT4">
                  <p:embed/>
                </p:oleObj>
              </mc:Choice>
              <mc:Fallback>
                <p:oleObj name="Equation" r:id="rId3" imgW="241200" imgH="12672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792" y="4077023"/>
                        <a:ext cx="465138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508925"/>
              </p:ext>
            </p:extLst>
          </p:nvPr>
        </p:nvGraphicFramePr>
        <p:xfrm>
          <a:off x="3491880" y="3068960"/>
          <a:ext cx="50196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5" imgW="2603160" imgH="1295280" progId="Equation.DSMT4">
                  <p:embed/>
                </p:oleObj>
              </mc:Choice>
              <mc:Fallback>
                <p:oleObj name="Equation" r:id="rId5" imgW="2603160" imgH="129528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068960"/>
                        <a:ext cx="50196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130375"/>
              </p:ext>
            </p:extLst>
          </p:nvPr>
        </p:nvGraphicFramePr>
        <p:xfrm>
          <a:off x="3363292" y="4797748"/>
          <a:ext cx="3697288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7" imgW="1917360" imgH="634680" progId="Equation.DSMT4">
                  <p:embed/>
                </p:oleObj>
              </mc:Choice>
              <mc:Fallback>
                <p:oleObj name="Equation" r:id="rId7" imgW="1917360" imgH="6346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292" y="4797748"/>
                        <a:ext cx="3697288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44208" cy="1143000"/>
          </a:xfrm>
        </p:spPr>
        <p:txBody>
          <a:bodyPr/>
          <a:lstStyle/>
          <a:p>
            <a:pPr marL="1885950" indent="-1885950" defTabSz="1066800"/>
            <a:r>
              <a:rPr lang="en-US" altLang="zh-TW" sz="3600" dirty="0"/>
              <a:t>11.2.1 </a:t>
            </a:r>
            <a:r>
              <a:rPr lang="zh-TW" altLang="en-US" sz="3600" dirty="0"/>
              <a:t>求類別分數</a:t>
            </a:r>
            <a:r>
              <a:rPr lang="zh-TW" altLang="en-US" sz="3600" dirty="0" smtClean="0"/>
              <a:t>與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樣本</a:t>
            </a:r>
            <a:r>
              <a:rPr lang="zh-TW" altLang="en-US" sz="3600" dirty="0"/>
              <a:t>分數的步驟</a:t>
            </a:r>
          </a:p>
        </p:txBody>
      </p:sp>
    </p:spTree>
    <p:extLst>
      <p:ext uri="{BB962C8B-B14F-4D97-AF65-F5344CB8AC3E}">
        <p14:creationId xmlns:p14="http://schemas.microsoft.com/office/powerpoint/2010/main" val="11846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1942</Words>
  <Application>Microsoft Office PowerPoint</Application>
  <PresentationFormat>如螢幕大小 (4:3)</PresentationFormat>
  <Paragraphs>232</Paragraphs>
  <Slides>49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49</vt:i4>
      </vt:variant>
    </vt:vector>
  </HeadingPairs>
  <TitlesOfParts>
    <vt:vector size="53" baseType="lpstr">
      <vt:lpstr>Office 佈景主題</vt:lpstr>
      <vt:lpstr>自訂設計</vt:lpstr>
      <vt:lpstr>Equation</vt:lpstr>
      <vt:lpstr>MathType 6.0 Equation</vt:lpstr>
      <vt:lpstr>PowerPoint 簡報</vt:lpstr>
      <vt:lpstr>11.1 瞭解分類與特性 的數量化III類</vt:lpstr>
      <vt:lpstr>11.1 瞭解分類與特性 的數量化III類</vt:lpstr>
      <vt:lpstr>11.1 瞭解分類與特性 的數量化III類</vt:lpstr>
      <vt:lpstr>11.1 瞭解分類與特性 的數量化III類</vt:lpstr>
      <vt:lpstr>11.1 瞭解分類與特性 的數量化III類</vt:lpstr>
      <vt:lpstr>11.1 瞭解分類與特性 的數量化III類</vt:lpstr>
      <vt:lpstr>11.2.1 求類別分數與  樣本分數的步驟</vt:lpstr>
      <vt:lpstr>11.2.1 求類別分數與  樣本分數的步驟</vt:lpstr>
      <vt:lpstr>11.2.1 求類別分數與  樣本分數的步驟</vt:lpstr>
      <vt:lpstr>11.2.1 求類別分數與  樣本分數的步驟</vt:lpstr>
      <vt:lpstr>11.2.1 求類別分數與  樣本分數的步驟</vt:lpstr>
      <vt:lpstr>11.2.1 求類別分數與  樣本分數的步驟</vt:lpstr>
      <vt:lpstr>11.2.1 求類別分數與  樣本分數的步驟</vt:lpstr>
      <vt:lpstr>11.2.1 求類別分數與  樣本分數的步驟</vt:lpstr>
      <vt:lpstr>11.2.1 求類別分數與  樣本分數的步驟</vt:lpstr>
      <vt:lpstr>11.2.1 求類別分數與  樣本分數的步驟</vt:lpstr>
      <vt:lpstr>11.2.1 求類別分數與  樣本分數的步驟</vt:lpstr>
      <vt:lpstr>11.2.1 求類別分數與  樣本分數的步驟</vt:lpstr>
      <vt:lpstr>11.2.1 求類別分數與 樣本分數的步驟</vt:lpstr>
      <vt:lpstr>11.3.3 類別分數與樣本 分類之關係</vt:lpstr>
      <vt:lpstr>11.3.3 類別分數與樣本 分類之關係</vt:lpstr>
      <vt:lpstr>11.3.3 類別分數與樣本 分類之關係</vt:lpstr>
      <vt:lpstr>11.4 以數量化III類瞭解 女學生對酒的喜好</vt:lpstr>
      <vt:lpstr>11.4 以數量化III類瞭解 女學生對酒的喜好</vt:lpstr>
      <vt:lpstr>11.4 以數量化III類瞭解 女學生對酒的喜好</vt:lpstr>
      <vt:lpstr>PowerPoint 簡報</vt:lpstr>
      <vt:lpstr>11.4 以數量化III類瞭解 女學生對酒的喜好</vt:lpstr>
      <vt:lpstr>11.4 以數量化III類瞭解 女學生對酒的喜好</vt:lpstr>
      <vt:lpstr>11.4 以數量化III類瞭解 女學生對酒的喜好</vt:lpstr>
      <vt:lpstr>11.4 以數量化III類瞭解 女學生對酒的喜好</vt:lpstr>
      <vt:lpstr>11.4 以數量化III類瞭解 女學生對酒的喜好</vt:lpstr>
      <vt:lpstr>11.4 以數量化III類瞭解 女學生對酒的喜好</vt:lpstr>
      <vt:lpstr>11.4 以數量化III類瞭解 女學生對酒的喜好</vt:lpstr>
      <vt:lpstr>11.4 以數量化III類瞭解 女學生對酒的喜好</vt:lpstr>
      <vt:lpstr>11.4 以數量化III類瞭解 女學生對酒的喜好</vt:lpstr>
      <vt:lpstr>11.4 以數量化III類瞭解 女學生對酒的喜好</vt:lpstr>
      <vt:lpstr>11.4 以數量化III類瞭解 女學生對酒的喜好</vt:lpstr>
      <vt:lpstr>11.4 以數量化III類瞭解 女學生對酒的喜好</vt:lpstr>
      <vt:lpstr>11.4 以數量化III類瞭解 女學生對酒的喜好</vt:lpstr>
      <vt:lpstr>11.5 以數量化III類 瞭解血型特性</vt:lpstr>
      <vt:lpstr>11.5.1  A型的人</vt:lpstr>
      <vt:lpstr>PowerPoint 簡報</vt:lpstr>
      <vt:lpstr>11.5.1  A型的人</vt:lpstr>
      <vt:lpstr>11.5.1  A型的人</vt:lpstr>
      <vt:lpstr>11.5.2  B型的人</vt:lpstr>
      <vt:lpstr>PowerPoint 簡報</vt:lpstr>
      <vt:lpstr>11.5.2  B型的人</vt:lpstr>
      <vt:lpstr>11.5.2  B型的人</vt:lpstr>
    </vt:vector>
  </TitlesOfParts>
  <Company>Senao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李若璿</dc:creator>
  <cp:lastModifiedBy>Zoe</cp:lastModifiedBy>
  <cp:revision>28</cp:revision>
  <dcterms:created xsi:type="dcterms:W3CDTF">2012-12-27T06:18:49Z</dcterms:created>
  <dcterms:modified xsi:type="dcterms:W3CDTF">2013-01-29T12:20:59Z</dcterms:modified>
</cp:coreProperties>
</file>