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Lst>
  <p:notesMasterIdLst>
    <p:notesMasterId r:id="rId50"/>
  </p:notesMasterIdLst>
  <p:sldIdLst>
    <p:sldId id="256" r:id="rId3"/>
    <p:sldId id="257" r:id="rId4"/>
    <p:sldId id="302" r:id="rId5"/>
    <p:sldId id="258"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303" r:id="rId28"/>
    <p:sldId id="281" r:id="rId29"/>
    <p:sldId id="282" r:id="rId30"/>
    <p:sldId id="283" r:id="rId31"/>
    <p:sldId id="284" r:id="rId32"/>
    <p:sldId id="285" r:id="rId33"/>
    <p:sldId id="286" r:id="rId34"/>
    <p:sldId id="287" r:id="rId35"/>
    <p:sldId id="288" r:id="rId36"/>
    <p:sldId id="289" r:id="rId37"/>
    <p:sldId id="290" r:id="rId38"/>
    <p:sldId id="291" r:id="rId39"/>
    <p:sldId id="301" r:id="rId40"/>
    <p:sldId id="292" r:id="rId41"/>
    <p:sldId id="293" r:id="rId42"/>
    <p:sldId id="294" r:id="rId43"/>
    <p:sldId id="295" r:id="rId44"/>
    <p:sldId id="296" r:id="rId45"/>
    <p:sldId id="297" r:id="rId46"/>
    <p:sldId id="298" r:id="rId47"/>
    <p:sldId id="299" r:id="rId48"/>
    <p:sldId id="300" r:id="rId49"/>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1025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828"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 Id="rId4" Type="http://schemas.openxmlformats.org/officeDocument/2006/relationships/image" Target="../media/image15.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C1FC51-15D8-4A80-BE51-7158B8701D26}" type="datetimeFigureOut">
              <a:rPr lang="zh-TW" altLang="en-US" smtClean="0"/>
              <a:t>2013/1/28</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3E4872-07CD-4403-B4E6-C0D9D8F2BF6C}" type="slidenum">
              <a:rPr lang="zh-TW" altLang="en-US" smtClean="0"/>
              <a:t>‹#›</a:t>
            </a:fld>
            <a:endParaRPr lang="zh-TW" altLang="en-US"/>
          </a:p>
        </p:txBody>
      </p:sp>
    </p:spTree>
    <p:extLst>
      <p:ext uri="{BB962C8B-B14F-4D97-AF65-F5344CB8AC3E}">
        <p14:creationId xmlns:p14="http://schemas.microsoft.com/office/powerpoint/2010/main" val="1444551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Tree>
    <p:extLst>
      <p:ext uri="{BB962C8B-B14F-4D97-AF65-F5344CB8AC3E}">
        <p14:creationId xmlns:p14="http://schemas.microsoft.com/office/powerpoint/2010/main" val="110356105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95352028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5" name="頁尾版面配置區 4"/>
          <p:cNvSpPr>
            <a:spLocks noGrp="1"/>
          </p:cNvSpPr>
          <p:nvPr>
            <p:ph type="ftr" sz="quarter" idx="11"/>
          </p:nvPr>
        </p:nvSpPr>
        <p:spPr/>
        <p:txBody>
          <a:bodyPr/>
          <a:lstStyle/>
          <a:p>
            <a:r>
              <a:rPr lang="zh-TW" altLang="en-US" smtClean="0"/>
              <a:t>多變量分析 導論與應用</a:t>
            </a:r>
            <a:endParaRPr lang="zh-TW" altLang="en-US"/>
          </a:p>
        </p:txBody>
      </p:sp>
      <p:sp>
        <p:nvSpPr>
          <p:cNvPr id="6" name="投影片編號版面配置區 5"/>
          <p:cNvSpPr>
            <a:spLocks noGrp="1"/>
          </p:cNvSpPr>
          <p:nvPr>
            <p:ph type="sldNum" sz="quarter" idx="12"/>
          </p:nvPr>
        </p:nvSpPr>
        <p:spPr/>
        <p:txBody>
          <a:bodyPr/>
          <a:lstStyle/>
          <a:p>
            <a:fld id="{8D01D909-9AA4-4206-A13B-0B2952A96094}" type="slidenum">
              <a:rPr lang="zh-TW" altLang="en-US" smtClean="0"/>
              <a:t>‹#›</a:t>
            </a:fld>
            <a:endParaRPr lang="zh-TW" altLang="en-US"/>
          </a:p>
        </p:txBody>
      </p:sp>
    </p:spTree>
    <p:extLst>
      <p:ext uri="{BB962C8B-B14F-4D97-AF65-F5344CB8AC3E}">
        <p14:creationId xmlns:p14="http://schemas.microsoft.com/office/powerpoint/2010/main" val="260927702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頁尾版面配置區 4"/>
          <p:cNvSpPr>
            <a:spLocks noGrp="1"/>
          </p:cNvSpPr>
          <p:nvPr>
            <p:ph type="ftr" sz="quarter" idx="11"/>
          </p:nvPr>
        </p:nvSpPr>
        <p:spPr/>
        <p:txBody>
          <a:bodyPr/>
          <a:lstStyle/>
          <a:p>
            <a:r>
              <a:rPr lang="zh-TW" altLang="en-US" smtClean="0"/>
              <a:t>多變量分析 導論與應用</a:t>
            </a:r>
            <a:endParaRPr lang="zh-TW" altLang="en-US"/>
          </a:p>
        </p:txBody>
      </p:sp>
      <p:sp>
        <p:nvSpPr>
          <p:cNvPr id="6" name="投影片編號版面配置區 5"/>
          <p:cNvSpPr>
            <a:spLocks noGrp="1"/>
          </p:cNvSpPr>
          <p:nvPr>
            <p:ph type="sldNum" sz="quarter" idx="12"/>
          </p:nvPr>
        </p:nvSpPr>
        <p:spPr/>
        <p:txBody>
          <a:bodyPr/>
          <a:lstStyle/>
          <a:p>
            <a:fld id="{8D01D909-9AA4-4206-A13B-0B2952A96094}" type="slidenum">
              <a:rPr lang="zh-TW" altLang="en-US" smtClean="0"/>
              <a:t>‹#›</a:t>
            </a:fld>
            <a:endParaRPr lang="zh-TW" altLang="en-US"/>
          </a:p>
        </p:txBody>
      </p:sp>
    </p:spTree>
    <p:extLst>
      <p:ext uri="{BB962C8B-B14F-4D97-AF65-F5344CB8AC3E}">
        <p14:creationId xmlns:p14="http://schemas.microsoft.com/office/powerpoint/2010/main" val="34753445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 Target="../slides/slide10.xml"/><Relationship Id="rId3" Type="http://schemas.openxmlformats.org/officeDocument/2006/relationships/theme" Target="../theme/theme2.xml"/><Relationship Id="rId7" Type="http://schemas.openxmlformats.org/officeDocument/2006/relationships/slide" Target="../slides/slide2.xml"/><Relationship Id="rId12" Type="http://schemas.openxmlformats.org/officeDocument/2006/relationships/slide" Target="../slides/slide4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3.png"/><Relationship Id="rId11" Type="http://schemas.openxmlformats.org/officeDocument/2006/relationships/slide" Target="../slides/slide25.xml"/><Relationship Id="rId5" Type="http://schemas.microsoft.com/office/2007/relationships/hdphoto" Target="../media/hdphoto1.wdp"/><Relationship Id="rId10" Type="http://schemas.openxmlformats.org/officeDocument/2006/relationships/slide" Target="../slides/slide18.xml"/><Relationship Id="rId4" Type="http://schemas.openxmlformats.org/officeDocument/2006/relationships/image" Target="../media/image2.jpeg"/><Relationship Id="rId9" Type="http://schemas.openxmlformats.org/officeDocument/2006/relationships/slide" Target="../slides/slide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4" descr="C:\Documents and Settings\010890\桌面\728.jp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 y="-27384"/>
            <a:ext cx="9174807" cy="6885384"/>
          </a:xfrm>
          <a:prstGeom prst="rect">
            <a:avLst/>
          </a:prstGeom>
          <a:noFill/>
          <a:extLst>
            <a:ext uri="{909E8E84-426E-40DD-AFC4-6F175D3DCCD1}">
              <a14:hiddenFill xmlns:a14="http://schemas.microsoft.com/office/drawing/2010/main">
                <a:solidFill>
                  <a:srgbClr val="FFFFFF"/>
                </a:solidFill>
              </a14:hiddenFill>
            </a:ext>
          </a:extLst>
        </p:spPr>
      </p:pic>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2874265191"/>
      </p:ext>
    </p:extLst>
  </p:cSld>
  <p:clrMap bg1="lt1" tx1="dk1" bg2="lt2" tx2="dk2" accent1="accent1" accent2="accent2" accent3="accent3" accent4="accent4" accent5="accent5" accent6="accent6" hlink="hlink" folHlink="folHlink"/>
  <p:sldLayoutIdLst>
    <p:sldLayoutId id="2147483649" r:id="rId1"/>
    <p:sldLayoutId id="2147483650" r:id="rId2"/>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微軟正黑體" pitchFamily="34" charset="-120"/>
          <a:ea typeface="微軟正黑體" pitchFamily="34" charset="-120"/>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微軟正黑體" pitchFamily="34" charset="-12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descr="C:\Documents and Settings\010890\桌面\PSD448拷貝.jpg"/>
          <p:cNvPicPr>
            <a:picLocks noChangeAspect="1" noChangeArrowheads="1"/>
          </p:cNvPicPr>
          <p:nvPr userDrawn="1"/>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11766" t="25713" r="40391" b="20111"/>
          <a:stretch/>
        </p:blipFill>
        <p:spPr bwMode="auto">
          <a:xfrm>
            <a:off x="1" y="0"/>
            <a:ext cx="9144000" cy="6902624"/>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userDrawn="1"/>
        </p:nvSpPr>
        <p:spPr>
          <a:xfrm>
            <a:off x="1" y="1561142"/>
            <a:ext cx="2408032" cy="3668058"/>
          </a:xfrm>
          <a:prstGeom prst="rect">
            <a:avLst/>
          </a:prstGeom>
          <a:solidFill>
            <a:srgbClr val="10253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userDrawn="1"/>
        </p:nvSpPr>
        <p:spPr>
          <a:xfrm>
            <a:off x="2408033" y="1268759"/>
            <a:ext cx="6735967" cy="5660767"/>
          </a:xfrm>
          <a:prstGeom prst="rect">
            <a:avLst/>
          </a:prstGeom>
          <a:solidFill>
            <a:srgbClr val="FFFFFF">
              <a:alpha val="7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userDrawn="1"/>
        </p:nvSpPr>
        <p:spPr>
          <a:xfrm>
            <a:off x="8665540" y="6453336"/>
            <a:ext cx="514972" cy="47739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版面配置區 1"/>
          <p:cNvSpPr>
            <a:spLocks noGrp="1"/>
          </p:cNvSpPr>
          <p:nvPr>
            <p:ph type="title"/>
          </p:nvPr>
        </p:nvSpPr>
        <p:spPr>
          <a:xfrm>
            <a:off x="2483768" y="188640"/>
            <a:ext cx="6444208" cy="1143000"/>
          </a:xfrm>
          <a:prstGeom prst="rect">
            <a:avLst/>
          </a:prstGeom>
        </p:spPr>
        <p:txBody>
          <a:bodyPr vert="horz" lIns="91440" tIns="45720" rIns="91440" bIns="45720" rtlCol="0" anchor="ctr">
            <a:no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2699792" y="1600200"/>
            <a:ext cx="6264696" cy="4525963"/>
          </a:xfrm>
          <a:prstGeom prst="rect">
            <a:avLst/>
          </a:prstGeom>
        </p:spPr>
        <p:txBody>
          <a:bodyPr vert="horz" lIns="91440" tIns="45720" rIns="91440" bIns="45720" rtlCol="0">
            <a:normAutofit/>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5" name="頁尾版面配置區 4"/>
          <p:cNvSpPr>
            <a:spLocks noGrp="1"/>
          </p:cNvSpPr>
          <p:nvPr>
            <p:ph type="ftr" sz="quarter" idx="3"/>
          </p:nvPr>
        </p:nvSpPr>
        <p:spPr>
          <a:xfrm>
            <a:off x="2444544" y="6520259"/>
            <a:ext cx="2430768" cy="409268"/>
          </a:xfrm>
          <a:prstGeom prst="rect">
            <a:avLst/>
          </a:prstGeom>
        </p:spPr>
        <p:txBody>
          <a:bodyPr vert="horz" lIns="91440" tIns="45720" rIns="91440" bIns="45720" rtlCol="0" anchor="ctr"/>
          <a:lstStyle>
            <a:lvl1pPr algn="l">
              <a:defRPr sz="1200">
                <a:solidFill>
                  <a:schemeClr val="accent1">
                    <a:lumMod val="50000"/>
                  </a:schemeClr>
                </a:solidFill>
                <a:latin typeface="微軟正黑體" pitchFamily="34" charset="-120"/>
                <a:ea typeface="微軟正黑體" pitchFamily="34" charset="-120"/>
              </a:defRPr>
            </a:lvl1pPr>
          </a:lstStyle>
          <a:p>
            <a:r>
              <a:rPr lang="zh-TW" altLang="en-US" smtClean="0"/>
              <a:t>多變量分析 導論與應用</a:t>
            </a:r>
            <a:endParaRPr lang="zh-TW" altLang="en-US" dirty="0"/>
          </a:p>
        </p:txBody>
      </p:sp>
      <p:sp>
        <p:nvSpPr>
          <p:cNvPr id="6" name="投影片編號版面配置區 5"/>
          <p:cNvSpPr>
            <a:spLocks noGrp="1"/>
          </p:cNvSpPr>
          <p:nvPr>
            <p:ph type="sldNum" sz="quarter" idx="4"/>
          </p:nvPr>
        </p:nvSpPr>
        <p:spPr>
          <a:xfrm>
            <a:off x="8595360" y="6478898"/>
            <a:ext cx="531313" cy="407693"/>
          </a:xfrm>
          <a:prstGeom prst="rect">
            <a:avLst/>
          </a:prstGeom>
        </p:spPr>
        <p:txBody>
          <a:bodyPr vert="horz" lIns="91440" tIns="45720" rIns="91440" bIns="45720" rtlCol="0" anchor="ctr"/>
          <a:lstStyle>
            <a:lvl1pPr algn="r">
              <a:defRPr sz="1400">
                <a:solidFill>
                  <a:schemeClr val="accent1">
                    <a:lumMod val="20000"/>
                    <a:lumOff val="80000"/>
                  </a:schemeClr>
                </a:solidFill>
                <a:latin typeface="微軟正黑體" pitchFamily="34" charset="-120"/>
                <a:ea typeface="微軟正黑體" pitchFamily="34" charset="-120"/>
              </a:defRPr>
            </a:lvl1pPr>
          </a:lstStyle>
          <a:p>
            <a:fld id="{8D01D909-9AA4-4206-A13B-0B2952A96094}" type="slidenum">
              <a:rPr lang="zh-TW" altLang="en-US" smtClean="0"/>
              <a:pPr/>
              <a:t>‹#›</a:t>
            </a:fld>
            <a:endParaRPr lang="zh-TW" altLang="en-US" dirty="0"/>
          </a:p>
        </p:txBody>
      </p:sp>
      <p:pic>
        <p:nvPicPr>
          <p:cNvPr id="11" name="Picture 2" descr="C:\Documents and Settings\010890\桌面\未命名 -1.png">
            <a:hlinkClick r:id="" action="ppaction://hlinkshowjump?jump=nextslide"/>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95264" y="6309320"/>
            <a:ext cx="730481" cy="5412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Documents and Settings\010890\桌面\未命名 -1.png">
            <a:hlinkClick r:id="" action="ppaction://hlinkshowjump?jump=previousslide"/>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flipH="1">
            <a:off x="94706" y="6309320"/>
            <a:ext cx="730481" cy="541260"/>
          </a:xfrm>
          <a:prstGeom prst="rect">
            <a:avLst/>
          </a:prstGeom>
          <a:noFill/>
          <a:extLst>
            <a:ext uri="{909E8E84-426E-40DD-AFC4-6F175D3DCCD1}">
              <a14:hiddenFill xmlns:a14="http://schemas.microsoft.com/office/drawing/2010/main">
                <a:solidFill>
                  <a:srgbClr val="FFFFFF"/>
                </a:solidFill>
              </a14:hiddenFill>
            </a:ext>
          </a:extLst>
        </p:spPr>
      </p:pic>
      <p:sp>
        <p:nvSpPr>
          <p:cNvPr id="13" name="文字方塊 12"/>
          <p:cNvSpPr txBox="1"/>
          <p:nvPr userDrawn="1"/>
        </p:nvSpPr>
        <p:spPr>
          <a:xfrm>
            <a:off x="0" y="1628800"/>
            <a:ext cx="2483768" cy="3524042"/>
          </a:xfrm>
          <a:prstGeom prst="rect">
            <a:avLst/>
          </a:prstGeom>
          <a:noFill/>
        </p:spPr>
        <p:txBody>
          <a:bodyPr wrap="square" rtlCol="0">
            <a:spAutoFit/>
          </a:bodyPr>
          <a:lstStyle/>
          <a:p>
            <a:pPr marL="517525" indent="-517525">
              <a:spcBef>
                <a:spcPts val="600"/>
              </a:spcBef>
            </a:pPr>
            <a:r>
              <a:rPr lang="en-US" altLang="zh-TW" dirty="0">
                <a:solidFill>
                  <a:schemeClr val="bg1"/>
                </a:solidFill>
                <a:latin typeface="微軟正黑體" pitchFamily="34" charset="-120"/>
                <a:ea typeface="微軟正黑體" pitchFamily="34" charset="-120"/>
                <a:hlinkClick r:id="rId7" action="ppaction://hlinksldjump"/>
              </a:rPr>
              <a:t>10.1</a:t>
            </a:r>
            <a:r>
              <a:rPr lang="zh-TW" altLang="en-US" dirty="0">
                <a:solidFill>
                  <a:schemeClr val="bg1"/>
                </a:solidFill>
                <a:latin typeface="微軟正黑體" pitchFamily="34" charset="-120"/>
                <a:ea typeface="微軟正黑體" pitchFamily="34" charset="-120"/>
                <a:hlinkClick r:id="rId7" action="ppaction://hlinksldjump"/>
              </a:rPr>
              <a:t> 有助於預測的數量化</a:t>
            </a:r>
            <a:r>
              <a:rPr lang="en-US" altLang="zh-TW" dirty="0">
                <a:solidFill>
                  <a:schemeClr val="bg1"/>
                </a:solidFill>
                <a:latin typeface="微軟正黑體" pitchFamily="34" charset="-120"/>
                <a:ea typeface="微軟正黑體" pitchFamily="34" charset="-120"/>
                <a:cs typeface="Times New Roman" pitchFamily="18" charset="0"/>
                <a:hlinkClick r:id="rId7" action="ppaction://hlinksldjump"/>
              </a:rPr>
              <a:t>II</a:t>
            </a:r>
            <a:r>
              <a:rPr lang="zh-TW" altLang="en-US" dirty="0">
                <a:solidFill>
                  <a:schemeClr val="bg1"/>
                </a:solidFill>
                <a:latin typeface="微軟正黑體" pitchFamily="34" charset="-120"/>
                <a:ea typeface="微軟正黑體" pitchFamily="34" charset="-120"/>
                <a:hlinkClick r:id="rId7" action="ppaction://hlinksldjump"/>
              </a:rPr>
              <a:t>類</a:t>
            </a:r>
            <a:endParaRPr lang="en-US" altLang="zh-TW" dirty="0">
              <a:solidFill>
                <a:schemeClr val="bg1"/>
              </a:solidFill>
              <a:latin typeface="微軟正黑體" pitchFamily="34" charset="-120"/>
              <a:ea typeface="微軟正黑體" pitchFamily="34" charset="-120"/>
            </a:endParaRPr>
          </a:p>
          <a:p>
            <a:pPr marL="517525" indent="-517525">
              <a:spcBef>
                <a:spcPts val="600"/>
              </a:spcBef>
            </a:pPr>
            <a:r>
              <a:rPr lang="en-US" altLang="zh-TW" dirty="0" smtClean="0">
                <a:solidFill>
                  <a:schemeClr val="bg1"/>
                </a:solidFill>
                <a:latin typeface="微軟正黑體" pitchFamily="34" charset="-120"/>
                <a:ea typeface="微軟正黑體" pitchFamily="34" charset="-120"/>
                <a:hlinkClick r:id="rId8" action="ppaction://hlinksldjump"/>
              </a:rPr>
              <a:t>10.2 </a:t>
            </a:r>
            <a:r>
              <a:rPr lang="zh-TW" altLang="en-US" dirty="0">
                <a:solidFill>
                  <a:schemeClr val="bg1"/>
                </a:solidFill>
                <a:latin typeface="微軟正黑體" pitchFamily="34" charset="-120"/>
                <a:ea typeface="微軟正黑體" pitchFamily="34" charset="-120"/>
                <a:hlinkClick r:id="rId8" action="ppaction://hlinksldjump"/>
              </a:rPr>
              <a:t>數量化</a:t>
            </a:r>
            <a:r>
              <a:rPr lang="en-US" altLang="zh-TW" dirty="0">
                <a:solidFill>
                  <a:schemeClr val="bg1"/>
                </a:solidFill>
                <a:latin typeface="微軟正黑體" pitchFamily="34" charset="-120"/>
                <a:ea typeface="微軟正黑體" pitchFamily="34" charset="-120"/>
                <a:cs typeface="Times New Roman" pitchFamily="18" charset="0"/>
                <a:hlinkClick r:id="rId8" action="ppaction://hlinksldjump"/>
              </a:rPr>
              <a:t>II</a:t>
            </a:r>
            <a:r>
              <a:rPr lang="zh-TW" altLang="en-US" dirty="0">
                <a:solidFill>
                  <a:schemeClr val="bg1"/>
                </a:solidFill>
                <a:latin typeface="微軟正黑體" pitchFamily="34" charset="-120"/>
                <a:ea typeface="微軟正黑體" pitchFamily="34" charset="-120"/>
                <a:hlinkClick r:id="rId8" action="ppaction://hlinksldjump"/>
              </a:rPr>
              <a:t>類的判別式求法</a:t>
            </a:r>
            <a:endParaRPr lang="en-US" altLang="zh-TW" dirty="0">
              <a:solidFill>
                <a:schemeClr val="bg1"/>
              </a:solidFill>
              <a:latin typeface="微軟正黑體" pitchFamily="34" charset="-120"/>
              <a:ea typeface="微軟正黑體" pitchFamily="34" charset="-120"/>
            </a:endParaRPr>
          </a:p>
          <a:p>
            <a:pPr marL="517525" indent="-517525">
              <a:spcBef>
                <a:spcPts val="600"/>
              </a:spcBef>
            </a:pPr>
            <a:r>
              <a:rPr lang="en-US" altLang="zh-TW" dirty="0" smtClean="0">
                <a:solidFill>
                  <a:schemeClr val="bg1"/>
                </a:solidFill>
                <a:latin typeface="微軟正黑體" pitchFamily="34" charset="-120"/>
                <a:ea typeface="微軟正黑體" pitchFamily="34" charset="-120"/>
                <a:hlinkClick r:id="rId9" action="ppaction://hlinksldjump"/>
              </a:rPr>
              <a:t>10.3 </a:t>
            </a:r>
            <a:r>
              <a:rPr lang="zh-TW" altLang="en-US" dirty="0">
                <a:solidFill>
                  <a:schemeClr val="bg1"/>
                </a:solidFill>
                <a:latin typeface="微軟正黑體" pitchFamily="34" charset="-120"/>
                <a:ea typeface="微軟正黑體" pitchFamily="34" charset="-120"/>
                <a:hlinkClick r:id="rId9" action="ppaction://hlinksldjump"/>
              </a:rPr>
              <a:t>數量化</a:t>
            </a:r>
            <a:r>
              <a:rPr lang="en-US" altLang="zh-TW" dirty="0">
                <a:solidFill>
                  <a:schemeClr val="bg1"/>
                </a:solidFill>
                <a:latin typeface="微軟正黑體" pitchFamily="34" charset="-120"/>
                <a:ea typeface="微軟正黑體" pitchFamily="34" charset="-120"/>
                <a:cs typeface="Times New Roman" pitchFamily="18" charset="0"/>
                <a:hlinkClick r:id="rId9" action="ppaction://hlinksldjump"/>
              </a:rPr>
              <a:t>II</a:t>
            </a:r>
            <a:r>
              <a:rPr lang="zh-TW" altLang="en-US" dirty="0">
                <a:solidFill>
                  <a:schemeClr val="bg1"/>
                </a:solidFill>
                <a:latin typeface="微軟正黑體" pitchFamily="34" charset="-120"/>
                <a:ea typeface="微軟正黑體" pitchFamily="34" charset="-120"/>
                <a:hlinkClick r:id="rId9" action="ppaction://hlinksldjump"/>
              </a:rPr>
              <a:t>類的判別式利用法</a:t>
            </a:r>
            <a:endParaRPr lang="en-US" altLang="zh-TW" dirty="0">
              <a:solidFill>
                <a:schemeClr val="bg1"/>
              </a:solidFill>
              <a:latin typeface="微軟正黑體" pitchFamily="34" charset="-120"/>
              <a:ea typeface="微軟正黑體" pitchFamily="34" charset="-120"/>
            </a:endParaRPr>
          </a:p>
          <a:p>
            <a:pPr marL="517525" indent="-517525">
              <a:spcBef>
                <a:spcPts val="600"/>
              </a:spcBef>
            </a:pPr>
            <a:r>
              <a:rPr lang="en-US" altLang="zh-TW" dirty="0" smtClean="0">
                <a:solidFill>
                  <a:schemeClr val="bg1"/>
                </a:solidFill>
                <a:latin typeface="微軟正黑體" pitchFamily="34" charset="-120"/>
                <a:ea typeface="微軟正黑體" pitchFamily="34" charset="-120"/>
                <a:hlinkClick r:id="rId10" action="ppaction://hlinksldjump"/>
              </a:rPr>
              <a:t>10.4</a:t>
            </a:r>
            <a:r>
              <a:rPr lang="zh-TW" altLang="en-US" dirty="0" smtClean="0">
                <a:solidFill>
                  <a:schemeClr val="bg1"/>
                </a:solidFill>
                <a:latin typeface="微軟正黑體" pitchFamily="34" charset="-120"/>
                <a:ea typeface="微軟正黑體" pitchFamily="34" charset="-120"/>
                <a:hlinkClick r:id="rId10" action="ppaction://hlinksldjump"/>
              </a:rPr>
              <a:t> </a:t>
            </a:r>
            <a:r>
              <a:rPr lang="zh-TW" altLang="en-US" dirty="0">
                <a:solidFill>
                  <a:schemeClr val="bg1"/>
                </a:solidFill>
                <a:latin typeface="微軟正黑體" pitchFamily="34" charset="-120"/>
                <a:ea typeface="微軟正黑體" pitchFamily="34" charset="-120"/>
                <a:hlinkClick r:id="rId10" action="ppaction://hlinksldjump"/>
              </a:rPr>
              <a:t>類別分數的基準化</a:t>
            </a:r>
            <a:endParaRPr lang="en-US" altLang="zh-TW" dirty="0">
              <a:solidFill>
                <a:schemeClr val="bg1"/>
              </a:solidFill>
              <a:latin typeface="微軟正黑體" pitchFamily="34" charset="-120"/>
              <a:ea typeface="微軟正黑體" pitchFamily="34" charset="-120"/>
            </a:endParaRPr>
          </a:p>
          <a:p>
            <a:pPr marL="517525" indent="-517525">
              <a:spcBef>
                <a:spcPts val="600"/>
              </a:spcBef>
            </a:pPr>
            <a:r>
              <a:rPr lang="en-US" altLang="zh-TW" dirty="0" smtClean="0">
                <a:solidFill>
                  <a:schemeClr val="bg1"/>
                </a:solidFill>
                <a:latin typeface="微軟正黑體" pitchFamily="34" charset="-120"/>
                <a:ea typeface="微軟正黑體" pitchFamily="34" charset="-120"/>
                <a:hlinkClick r:id="rId11" action="ppaction://hlinksldjump"/>
              </a:rPr>
              <a:t>10.5</a:t>
            </a:r>
            <a:r>
              <a:rPr lang="zh-TW" altLang="en-US" dirty="0" smtClean="0">
                <a:solidFill>
                  <a:schemeClr val="bg1"/>
                </a:solidFill>
                <a:latin typeface="微軟正黑體" pitchFamily="34" charset="-120"/>
                <a:ea typeface="微軟正黑體" pitchFamily="34" charset="-120"/>
                <a:hlinkClick r:id="rId11" action="ppaction://hlinksldjump"/>
              </a:rPr>
              <a:t> </a:t>
            </a:r>
            <a:r>
              <a:rPr lang="zh-TW" altLang="en-US" dirty="0">
                <a:solidFill>
                  <a:schemeClr val="bg1"/>
                </a:solidFill>
                <a:latin typeface="微軟正黑體" pitchFamily="34" charset="-120"/>
                <a:ea typeface="微軟正黑體" pitchFamily="34" charset="-120"/>
                <a:hlinkClick r:id="rId11" action="ppaction://hlinksldjump"/>
              </a:rPr>
              <a:t>以數量化</a:t>
            </a:r>
            <a:r>
              <a:rPr lang="en-US" altLang="zh-TW" dirty="0">
                <a:solidFill>
                  <a:schemeClr val="bg1"/>
                </a:solidFill>
                <a:latin typeface="微軟正黑體" pitchFamily="34" charset="-120"/>
                <a:ea typeface="微軟正黑體" pitchFamily="34" charset="-120"/>
                <a:cs typeface="Times New Roman" pitchFamily="18" charset="0"/>
                <a:hlinkClick r:id="rId11" action="ppaction://hlinksldjump"/>
              </a:rPr>
              <a:t>II</a:t>
            </a:r>
            <a:r>
              <a:rPr lang="zh-TW" altLang="en-US" dirty="0">
                <a:solidFill>
                  <a:schemeClr val="bg1"/>
                </a:solidFill>
                <a:latin typeface="微軟正黑體" pitchFamily="34" charset="-120"/>
                <a:ea typeface="微軟正黑體" pitchFamily="34" charset="-120"/>
                <a:hlinkClick r:id="rId11" action="ppaction://hlinksldjump"/>
              </a:rPr>
              <a:t>類猜測血型</a:t>
            </a:r>
            <a:endParaRPr lang="en-US" altLang="zh-TW" dirty="0">
              <a:solidFill>
                <a:schemeClr val="bg1"/>
              </a:solidFill>
              <a:latin typeface="微軟正黑體" pitchFamily="34" charset="-120"/>
              <a:ea typeface="微軟正黑體" pitchFamily="34" charset="-120"/>
            </a:endParaRPr>
          </a:p>
          <a:p>
            <a:pPr marL="517525" indent="-517525">
              <a:spcBef>
                <a:spcPts val="600"/>
              </a:spcBef>
            </a:pPr>
            <a:r>
              <a:rPr lang="en-US" altLang="zh-TW" dirty="0" smtClean="0">
                <a:solidFill>
                  <a:schemeClr val="bg1"/>
                </a:solidFill>
                <a:latin typeface="微軟正黑體" pitchFamily="34" charset="-120"/>
                <a:ea typeface="微軟正黑體" pitchFamily="34" charset="-120"/>
                <a:hlinkClick r:id="rId12" action="ppaction://hlinksldjump"/>
              </a:rPr>
              <a:t>10.6 </a:t>
            </a:r>
            <a:r>
              <a:rPr lang="zh-TW" altLang="en-US" dirty="0">
                <a:solidFill>
                  <a:schemeClr val="bg1"/>
                </a:solidFill>
                <a:latin typeface="微軟正黑體" pitchFamily="34" charset="-120"/>
                <a:ea typeface="微軟正黑體" pitchFamily="34" charset="-120"/>
                <a:hlinkClick r:id="rId12" action="ppaction://hlinksldjump"/>
              </a:rPr>
              <a:t>數量化</a:t>
            </a:r>
            <a:r>
              <a:rPr lang="en-US" altLang="zh-TW" dirty="0">
                <a:solidFill>
                  <a:schemeClr val="bg1"/>
                </a:solidFill>
                <a:latin typeface="微軟正黑體" pitchFamily="34" charset="-120"/>
                <a:ea typeface="微軟正黑體" pitchFamily="34" charset="-120"/>
                <a:cs typeface="Times New Roman" pitchFamily="18" charset="0"/>
                <a:hlinkClick r:id="rId12" action="ppaction://hlinksldjump"/>
              </a:rPr>
              <a:t>II</a:t>
            </a:r>
            <a:r>
              <a:rPr lang="zh-TW" altLang="en-US" dirty="0">
                <a:solidFill>
                  <a:schemeClr val="bg1"/>
                </a:solidFill>
                <a:latin typeface="微軟正黑體" pitchFamily="34" charset="-120"/>
                <a:ea typeface="微軟正黑體" pitchFamily="34" charset="-120"/>
                <a:hlinkClick r:id="rId12" action="ppaction://hlinksldjump"/>
              </a:rPr>
              <a:t>類的實踐</a:t>
            </a:r>
            <a:endParaRPr lang="en-US" altLang="zh-TW" dirty="0">
              <a:solidFill>
                <a:schemeClr val="bg1"/>
              </a:solidFill>
              <a:latin typeface="微軟正黑體" pitchFamily="34" charset="-120"/>
              <a:ea typeface="微軟正黑體" pitchFamily="34" charset="-120"/>
            </a:endParaRPr>
          </a:p>
        </p:txBody>
      </p:sp>
    </p:spTree>
    <p:extLst>
      <p:ext uri="{BB962C8B-B14F-4D97-AF65-F5344CB8AC3E}">
        <p14:creationId xmlns:p14="http://schemas.microsoft.com/office/powerpoint/2010/main" val="814897291"/>
      </p:ext>
    </p:extLst>
  </p:cSld>
  <p:clrMap bg1="lt1" tx1="dk1" bg2="lt2" tx2="dk2" accent1="accent1" accent2="accent2" accent3="accent3" accent4="accent4" accent5="accent5" accent6="accent6" hlink="hlink" folHlink="folHlink"/>
  <p:sldLayoutIdLst>
    <p:sldLayoutId id="2147483652" r:id="rId1"/>
    <p:sldLayoutId id="2147483653" r:id="rId2"/>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hf hdr="0" dt="0"/>
  <p:txStyles>
    <p:titleStyle>
      <a:lvl1pPr algn="ctr" defTabSz="914400" rtl="0" eaLnBrk="1" latinLnBrk="0" hangingPunct="1">
        <a:spcBef>
          <a:spcPct val="0"/>
        </a:spcBef>
        <a:buNone/>
        <a:defRPr sz="4000" b="1" kern="1200">
          <a:solidFill>
            <a:schemeClr val="tx1"/>
          </a:solidFill>
          <a:latin typeface="微軟正黑體" pitchFamily="34" charset="-120"/>
          <a:ea typeface="微軟正黑體" pitchFamily="34" charset="-120"/>
          <a:cs typeface="+mj-cs"/>
        </a:defRPr>
      </a:lvl1pPr>
    </p:titleStyle>
    <p:bodyStyle>
      <a:lvl1pPr marL="0" indent="0" algn="l" defTabSz="914400" rtl="0" eaLnBrk="1" latinLnBrk="0" hangingPunct="1">
        <a:spcBef>
          <a:spcPct val="20000"/>
        </a:spcBef>
        <a:buFont typeface="Arial" pitchFamily="34" charset="0"/>
        <a:buNone/>
        <a:defRPr sz="3200" kern="1200">
          <a:solidFill>
            <a:schemeClr val="tx1"/>
          </a:solidFill>
          <a:latin typeface="微軟正黑體" pitchFamily="34" charset="-120"/>
          <a:ea typeface="微軟正黑體" pitchFamily="34" charset="-120"/>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微軟正黑體" pitchFamily="34" charset="-120"/>
          <a:ea typeface="微軟正黑體" pitchFamily="34" charset="-120"/>
          <a:cs typeface="+mn-cs"/>
        </a:defRPr>
      </a:lvl2pPr>
      <a:lvl3pPr marL="914400" indent="0" algn="l" defTabSz="914400" rtl="0" eaLnBrk="1" latinLnBrk="0" hangingPunct="1">
        <a:spcBef>
          <a:spcPct val="20000"/>
        </a:spcBef>
        <a:buFont typeface="Arial" pitchFamily="34" charset="0"/>
        <a:buNone/>
        <a:defRPr sz="2400" kern="1200">
          <a:solidFill>
            <a:schemeClr val="tx1"/>
          </a:solidFill>
          <a:latin typeface="微軟正黑體" pitchFamily="34" charset="-120"/>
          <a:ea typeface="微軟正黑體" pitchFamily="34" charset="-120"/>
          <a:cs typeface="+mn-cs"/>
        </a:defRPr>
      </a:lvl3pPr>
      <a:lvl4pPr marL="1371600" indent="0" algn="l" defTabSz="914400" rtl="0" eaLnBrk="1" latinLnBrk="0" hangingPunct="1">
        <a:spcBef>
          <a:spcPct val="20000"/>
        </a:spcBef>
        <a:buFont typeface="Arial" pitchFamily="34" charset="0"/>
        <a:buNone/>
        <a:defRPr sz="2000" kern="1200">
          <a:solidFill>
            <a:schemeClr val="tx1"/>
          </a:solidFill>
          <a:latin typeface="微軟正黑體" pitchFamily="34" charset="-120"/>
          <a:ea typeface="微軟正黑體" pitchFamily="34" charset="-120"/>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9.w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image" Target="../media/image11.jpg"/><Relationship Id="rId4" Type="http://schemas.openxmlformats.org/officeDocument/2006/relationships/image" Target="../media/image10.wmf"/></Relationships>
</file>

<file path=ppt/slides/_rels/slide14.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13.wmf"/><Relationship Id="rId5" Type="http://schemas.openxmlformats.org/officeDocument/2006/relationships/oleObject" Target="../embeddings/oleObject4.bin"/><Relationship Id="rId10" Type="http://schemas.openxmlformats.org/officeDocument/2006/relationships/image" Target="../media/image15.wmf"/><Relationship Id="rId4" Type="http://schemas.openxmlformats.org/officeDocument/2006/relationships/image" Target="../media/image12.wmf"/><Relationship Id="rId9" Type="http://schemas.openxmlformats.org/officeDocument/2006/relationships/oleObject" Target="../embeddings/oleObject6.bin"/></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image" Target="../media/image19.png"/><Relationship Id="rId7" Type="http://schemas.openxmlformats.org/officeDocument/2006/relationships/image" Target="../media/image17.wmf"/><Relationship Id="rId2"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oleObject" Target="../embeddings/oleObject8.bin"/><Relationship Id="rId5" Type="http://schemas.openxmlformats.org/officeDocument/2006/relationships/image" Target="../media/image16.wmf"/><Relationship Id="rId4" Type="http://schemas.openxmlformats.org/officeDocument/2006/relationships/oleObject" Target="../embeddings/oleObject7.bin"/><Relationship Id="rId9" Type="http://schemas.openxmlformats.org/officeDocument/2006/relationships/image" Target="../media/image18.wmf"/></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4.xml"/><Relationship Id="rId1" Type="http://schemas.openxmlformats.org/officeDocument/2006/relationships/vmlDrawing" Target="../drawings/vmlDrawing5.vml"/><Relationship Id="rId5" Type="http://schemas.openxmlformats.org/officeDocument/2006/relationships/image" Target="../media/image20.wmf"/><Relationship Id="rId4" Type="http://schemas.openxmlformats.org/officeDocument/2006/relationships/oleObject" Target="../embeddings/oleObject10.bin"/></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0.tif"/><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rot="20996374">
            <a:off x="65576" y="61769"/>
            <a:ext cx="3155568" cy="1446550"/>
          </a:xfrm>
          <a:prstGeom prst="rect">
            <a:avLst/>
          </a:prstGeom>
          <a:noFill/>
        </p:spPr>
        <p:txBody>
          <a:bodyPr wrap="square" rtlCol="0">
            <a:spAutoFit/>
          </a:bodyPr>
          <a:lstStyle/>
          <a:p>
            <a:r>
              <a:rPr lang="en-US" altLang="zh-TW" sz="8800" b="1" dirty="0" smtClean="0">
                <a:ln w="57150">
                  <a:solidFill>
                    <a:schemeClr val="bg1">
                      <a:lumMod val="95000"/>
                    </a:schemeClr>
                  </a:solidFill>
                </a:ln>
                <a:solidFill>
                  <a:schemeClr val="tx2">
                    <a:lumMod val="50000"/>
                  </a:schemeClr>
                </a:solidFill>
                <a:latin typeface="Franklin Gothic Heavy" pitchFamily="34" charset="0"/>
                <a:ea typeface="華康新特黑體(P)" pitchFamily="2" charset="-120"/>
              </a:rPr>
              <a:t>CH10</a:t>
            </a:r>
            <a:endParaRPr lang="zh-TW" altLang="en-US" sz="8800" b="1" dirty="0">
              <a:ln w="57150">
                <a:solidFill>
                  <a:schemeClr val="bg1">
                    <a:lumMod val="95000"/>
                  </a:schemeClr>
                </a:solidFill>
              </a:ln>
              <a:solidFill>
                <a:schemeClr val="tx2">
                  <a:lumMod val="50000"/>
                </a:schemeClr>
              </a:solidFill>
              <a:latin typeface="Franklin Gothic Heavy" pitchFamily="34" charset="0"/>
              <a:ea typeface="華康新特黑體(P)" pitchFamily="2" charset="-120"/>
            </a:endParaRPr>
          </a:p>
        </p:txBody>
      </p:sp>
      <p:sp>
        <p:nvSpPr>
          <p:cNvPr id="7" name="文字方塊 6"/>
          <p:cNvSpPr txBox="1"/>
          <p:nvPr/>
        </p:nvSpPr>
        <p:spPr>
          <a:xfrm>
            <a:off x="1453408" y="1045185"/>
            <a:ext cx="6048672" cy="1015663"/>
          </a:xfrm>
          <a:prstGeom prst="rect">
            <a:avLst/>
          </a:prstGeom>
          <a:noFill/>
        </p:spPr>
        <p:txBody>
          <a:bodyPr wrap="square" rtlCol="0">
            <a:spAutoFit/>
          </a:bodyPr>
          <a:lstStyle/>
          <a:p>
            <a:pPr algn="ctr"/>
            <a:r>
              <a:rPr lang="zh-TW" altLang="en-US" sz="6000" dirty="0" smtClean="0">
                <a:solidFill>
                  <a:schemeClr val="accent3">
                    <a:lumMod val="50000"/>
                  </a:schemeClr>
                </a:solidFill>
                <a:latin typeface="華康新特黑體(P)" pitchFamily="2" charset="-120"/>
                <a:ea typeface="華康新特黑體(P)" pitchFamily="2" charset="-120"/>
              </a:rPr>
              <a:t>數量化</a:t>
            </a:r>
            <a:r>
              <a:rPr lang="en-US" altLang="zh-TW" sz="6000" dirty="0" smtClean="0">
                <a:solidFill>
                  <a:schemeClr val="accent3">
                    <a:lumMod val="50000"/>
                  </a:schemeClr>
                </a:solidFill>
                <a:latin typeface="華康新特黑體(P)" pitchFamily="2" charset="-120"/>
                <a:ea typeface="華康新特黑體(P)" pitchFamily="2" charset="-120"/>
              </a:rPr>
              <a:t>II</a:t>
            </a:r>
            <a:r>
              <a:rPr lang="zh-TW" altLang="en-US" sz="6000" dirty="0" smtClean="0">
                <a:solidFill>
                  <a:schemeClr val="accent3">
                    <a:lumMod val="50000"/>
                  </a:schemeClr>
                </a:solidFill>
                <a:latin typeface="華康新特黑體(P)" pitchFamily="2" charset="-120"/>
                <a:ea typeface="華康新特黑體(P)" pitchFamily="2" charset="-120"/>
              </a:rPr>
              <a:t>類</a:t>
            </a:r>
            <a:r>
              <a:rPr lang="zh-TW" altLang="en-US" sz="6000" dirty="0" smtClean="0">
                <a:solidFill>
                  <a:schemeClr val="accent3">
                    <a:lumMod val="50000"/>
                  </a:schemeClr>
                </a:solidFill>
                <a:latin typeface="華康新特黑體(P)" pitchFamily="2" charset="-120"/>
                <a:ea typeface="華康新特黑體(P)" pitchFamily="2" charset="-120"/>
              </a:rPr>
              <a:t>導讀</a:t>
            </a:r>
            <a:endParaRPr lang="zh-TW" altLang="en-US" sz="6000" dirty="0">
              <a:solidFill>
                <a:schemeClr val="accent3">
                  <a:lumMod val="50000"/>
                </a:schemeClr>
              </a:solidFill>
              <a:latin typeface="華康新特黑體(P)" pitchFamily="2" charset="-120"/>
              <a:ea typeface="華康新特黑體(P)" pitchFamily="2" charset="-120"/>
            </a:endParaRPr>
          </a:p>
        </p:txBody>
      </p:sp>
      <p:sp>
        <p:nvSpPr>
          <p:cNvPr id="5" name="矩形 4"/>
          <p:cNvSpPr/>
          <p:nvPr/>
        </p:nvSpPr>
        <p:spPr>
          <a:xfrm>
            <a:off x="2627784" y="2492896"/>
            <a:ext cx="5832648" cy="3077766"/>
          </a:xfrm>
          <a:prstGeom prst="rect">
            <a:avLst/>
          </a:prstGeom>
        </p:spPr>
        <p:txBody>
          <a:bodyPr wrap="square">
            <a:spAutoFit/>
          </a:bodyPr>
          <a:lstStyle/>
          <a:p>
            <a:pPr>
              <a:spcBef>
                <a:spcPts val="1200"/>
              </a:spcBef>
            </a:pPr>
            <a:r>
              <a:rPr lang="en-US" altLang="zh-TW" sz="2400" dirty="0">
                <a:latin typeface="微軟正黑體" pitchFamily="34" charset="-120"/>
                <a:ea typeface="微軟正黑體" pitchFamily="34" charset="-120"/>
              </a:rPr>
              <a:t>10.1</a:t>
            </a:r>
            <a:r>
              <a:rPr lang="zh-TW" altLang="en-US" sz="2400" dirty="0">
                <a:latin typeface="微軟正黑體" pitchFamily="34" charset="-120"/>
                <a:ea typeface="微軟正黑體" pitchFamily="34" charset="-120"/>
              </a:rPr>
              <a:t> 有助於預測的數量化</a:t>
            </a:r>
            <a:r>
              <a:rPr lang="en-US" altLang="zh-TW" sz="2400" dirty="0">
                <a:latin typeface="微軟正黑體" pitchFamily="34" charset="-120"/>
                <a:ea typeface="微軟正黑體" pitchFamily="34" charset="-120"/>
                <a:cs typeface="Times New Roman" pitchFamily="18" charset="0"/>
              </a:rPr>
              <a:t>II</a:t>
            </a:r>
            <a:r>
              <a:rPr lang="zh-TW" altLang="en-US" sz="2400" dirty="0">
                <a:latin typeface="微軟正黑體" pitchFamily="34" charset="-120"/>
                <a:ea typeface="微軟正黑體" pitchFamily="34" charset="-120"/>
              </a:rPr>
              <a:t>類</a:t>
            </a:r>
            <a:endParaRPr lang="en-US" altLang="zh-TW" sz="2400" dirty="0">
              <a:latin typeface="微軟正黑體" pitchFamily="34" charset="-120"/>
              <a:ea typeface="微軟正黑體" pitchFamily="34" charset="-120"/>
            </a:endParaRPr>
          </a:p>
          <a:p>
            <a:pPr>
              <a:spcBef>
                <a:spcPts val="1200"/>
              </a:spcBef>
            </a:pPr>
            <a:r>
              <a:rPr lang="en-US" altLang="zh-TW" sz="2400" dirty="0" smtClean="0">
                <a:latin typeface="微軟正黑體" pitchFamily="34" charset="-120"/>
                <a:ea typeface="微軟正黑體" pitchFamily="34" charset="-120"/>
              </a:rPr>
              <a:t>     10.2 </a:t>
            </a:r>
            <a:r>
              <a:rPr lang="zh-TW" altLang="en-US" sz="2400" dirty="0">
                <a:latin typeface="微軟正黑體" pitchFamily="34" charset="-120"/>
                <a:ea typeface="微軟正黑體" pitchFamily="34" charset="-120"/>
              </a:rPr>
              <a:t>數量化</a:t>
            </a:r>
            <a:r>
              <a:rPr lang="en-US" altLang="zh-TW" sz="2400" dirty="0">
                <a:latin typeface="微軟正黑體" pitchFamily="34" charset="-120"/>
                <a:ea typeface="微軟正黑體" pitchFamily="34" charset="-120"/>
                <a:cs typeface="Times New Roman" pitchFamily="18" charset="0"/>
              </a:rPr>
              <a:t>II</a:t>
            </a:r>
            <a:r>
              <a:rPr lang="zh-TW" altLang="en-US" sz="2400" dirty="0">
                <a:latin typeface="微軟正黑體" pitchFamily="34" charset="-120"/>
                <a:ea typeface="微軟正黑體" pitchFamily="34" charset="-120"/>
              </a:rPr>
              <a:t>類的判別式求法</a:t>
            </a:r>
            <a:endParaRPr lang="en-US" altLang="zh-TW" sz="2400" dirty="0">
              <a:latin typeface="微軟正黑體" pitchFamily="34" charset="-120"/>
              <a:ea typeface="微軟正黑體" pitchFamily="34" charset="-120"/>
            </a:endParaRPr>
          </a:p>
          <a:p>
            <a:pPr>
              <a:spcBef>
                <a:spcPts val="1200"/>
              </a:spcBef>
            </a:pPr>
            <a:r>
              <a:rPr lang="en-US" altLang="zh-TW" sz="2400" dirty="0" smtClean="0">
                <a:latin typeface="微軟正黑體" pitchFamily="34" charset="-120"/>
                <a:ea typeface="微軟正黑體" pitchFamily="34" charset="-120"/>
              </a:rPr>
              <a:t>           10.3 </a:t>
            </a:r>
            <a:r>
              <a:rPr lang="zh-TW" altLang="en-US" sz="2400" dirty="0">
                <a:latin typeface="微軟正黑體" pitchFamily="34" charset="-120"/>
                <a:ea typeface="微軟正黑體" pitchFamily="34" charset="-120"/>
              </a:rPr>
              <a:t>數量化</a:t>
            </a:r>
            <a:r>
              <a:rPr lang="en-US" altLang="zh-TW" sz="2400" dirty="0">
                <a:latin typeface="微軟正黑體" pitchFamily="34" charset="-120"/>
                <a:ea typeface="微軟正黑體" pitchFamily="34" charset="-120"/>
                <a:cs typeface="Times New Roman" pitchFamily="18" charset="0"/>
              </a:rPr>
              <a:t>II</a:t>
            </a:r>
            <a:r>
              <a:rPr lang="zh-TW" altLang="en-US" sz="2400" dirty="0">
                <a:latin typeface="微軟正黑體" pitchFamily="34" charset="-120"/>
                <a:ea typeface="微軟正黑體" pitchFamily="34" charset="-120"/>
              </a:rPr>
              <a:t>類的判別式利用法</a:t>
            </a:r>
            <a:endParaRPr lang="en-US" altLang="zh-TW" sz="2400" dirty="0">
              <a:latin typeface="微軟正黑體" pitchFamily="34" charset="-120"/>
              <a:ea typeface="微軟正黑體" pitchFamily="34" charset="-120"/>
            </a:endParaRPr>
          </a:p>
          <a:p>
            <a:pPr>
              <a:spcBef>
                <a:spcPts val="1200"/>
              </a:spcBef>
            </a:pPr>
            <a:r>
              <a:rPr lang="en-US" altLang="zh-TW" sz="2400" dirty="0" smtClean="0">
                <a:latin typeface="微軟正黑體" pitchFamily="34" charset="-120"/>
                <a:ea typeface="微軟正黑體" pitchFamily="34" charset="-120"/>
              </a:rPr>
              <a:t>                  10.4</a:t>
            </a:r>
            <a:r>
              <a:rPr lang="zh-TW" altLang="en-US" sz="2400" dirty="0" smtClean="0">
                <a:latin typeface="微軟正黑體" pitchFamily="34" charset="-120"/>
                <a:ea typeface="微軟正黑體" pitchFamily="34" charset="-120"/>
              </a:rPr>
              <a:t> </a:t>
            </a:r>
            <a:r>
              <a:rPr lang="zh-TW" altLang="en-US" sz="2400" dirty="0">
                <a:latin typeface="微軟正黑體" pitchFamily="34" charset="-120"/>
                <a:ea typeface="微軟正黑體" pitchFamily="34" charset="-120"/>
              </a:rPr>
              <a:t>類別分數的基準化</a:t>
            </a:r>
            <a:endParaRPr lang="en-US" altLang="zh-TW" sz="2400" dirty="0">
              <a:latin typeface="微軟正黑體" pitchFamily="34" charset="-120"/>
              <a:ea typeface="微軟正黑體" pitchFamily="34" charset="-120"/>
            </a:endParaRPr>
          </a:p>
          <a:p>
            <a:pPr>
              <a:spcBef>
                <a:spcPts val="1200"/>
              </a:spcBef>
            </a:pPr>
            <a:r>
              <a:rPr lang="en-US" altLang="zh-TW" sz="2400" dirty="0" smtClean="0">
                <a:latin typeface="微軟正黑體" pitchFamily="34" charset="-120"/>
                <a:ea typeface="微軟正黑體" pitchFamily="34" charset="-120"/>
              </a:rPr>
              <a:t>                         10.5</a:t>
            </a:r>
            <a:r>
              <a:rPr lang="zh-TW" altLang="en-US" sz="2400" dirty="0" smtClean="0">
                <a:latin typeface="微軟正黑體" pitchFamily="34" charset="-120"/>
                <a:ea typeface="微軟正黑體" pitchFamily="34" charset="-120"/>
              </a:rPr>
              <a:t> </a:t>
            </a:r>
            <a:r>
              <a:rPr lang="zh-TW" altLang="en-US" sz="2400" dirty="0">
                <a:latin typeface="微軟正黑體" pitchFamily="34" charset="-120"/>
                <a:ea typeface="微軟正黑體" pitchFamily="34" charset="-120"/>
              </a:rPr>
              <a:t>以數量化</a:t>
            </a:r>
            <a:r>
              <a:rPr lang="en-US" altLang="zh-TW" sz="2400" dirty="0">
                <a:latin typeface="微軟正黑體" pitchFamily="34" charset="-120"/>
                <a:ea typeface="微軟正黑體" pitchFamily="34" charset="-120"/>
                <a:cs typeface="Times New Roman" pitchFamily="18" charset="0"/>
              </a:rPr>
              <a:t>II</a:t>
            </a:r>
            <a:r>
              <a:rPr lang="zh-TW" altLang="en-US" sz="2400" dirty="0">
                <a:latin typeface="微軟正黑體" pitchFamily="34" charset="-120"/>
                <a:ea typeface="微軟正黑體" pitchFamily="34" charset="-120"/>
              </a:rPr>
              <a:t>類猜測血型</a:t>
            </a:r>
            <a:endParaRPr lang="en-US" altLang="zh-TW" sz="2400" dirty="0">
              <a:latin typeface="微軟正黑體" pitchFamily="34" charset="-120"/>
              <a:ea typeface="微軟正黑體" pitchFamily="34" charset="-120"/>
            </a:endParaRPr>
          </a:p>
          <a:p>
            <a:pPr>
              <a:spcBef>
                <a:spcPts val="1200"/>
              </a:spcBef>
            </a:pPr>
            <a:r>
              <a:rPr lang="en-US" altLang="zh-TW" sz="2400" dirty="0" smtClean="0">
                <a:latin typeface="微軟正黑體" pitchFamily="34" charset="-120"/>
                <a:ea typeface="微軟正黑體" pitchFamily="34" charset="-120"/>
              </a:rPr>
              <a:t>                               10.6 </a:t>
            </a:r>
            <a:r>
              <a:rPr lang="zh-TW" altLang="en-US" sz="2400" dirty="0">
                <a:latin typeface="微軟正黑體" pitchFamily="34" charset="-120"/>
                <a:ea typeface="微軟正黑體" pitchFamily="34" charset="-120"/>
              </a:rPr>
              <a:t>數量化</a:t>
            </a:r>
            <a:r>
              <a:rPr lang="en-US" altLang="zh-TW" sz="2400" dirty="0">
                <a:latin typeface="微軟正黑體" pitchFamily="34" charset="-120"/>
                <a:ea typeface="微軟正黑體" pitchFamily="34" charset="-120"/>
                <a:cs typeface="Times New Roman" pitchFamily="18" charset="0"/>
              </a:rPr>
              <a:t>II</a:t>
            </a:r>
            <a:r>
              <a:rPr lang="zh-TW" altLang="en-US" sz="2400" dirty="0">
                <a:latin typeface="微軟正黑體" pitchFamily="34" charset="-120"/>
                <a:ea typeface="微軟正黑體" pitchFamily="34" charset="-120"/>
              </a:rPr>
              <a:t>類的</a:t>
            </a:r>
            <a:r>
              <a:rPr lang="zh-TW" altLang="en-US" sz="2400" dirty="0" smtClean="0">
                <a:latin typeface="微軟正黑體" pitchFamily="34" charset="-120"/>
                <a:ea typeface="微軟正黑體" pitchFamily="34" charset="-120"/>
              </a:rPr>
              <a:t>實踐</a:t>
            </a:r>
            <a:endParaRPr lang="en-US" altLang="zh-TW" sz="2400" dirty="0">
              <a:latin typeface="微軟正黑體" pitchFamily="34" charset="-120"/>
              <a:ea typeface="微軟正黑體" pitchFamily="34" charset="-120"/>
            </a:endParaRPr>
          </a:p>
        </p:txBody>
      </p:sp>
    </p:spTree>
    <p:extLst>
      <p:ext uri="{BB962C8B-B14F-4D97-AF65-F5344CB8AC3E}">
        <p14:creationId xmlns:p14="http://schemas.microsoft.com/office/powerpoint/2010/main" val="8921836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10.2.1 </a:t>
            </a:r>
            <a:r>
              <a:rPr lang="zh-TW" altLang="en-US" dirty="0"/>
              <a:t>判別式與判別</a:t>
            </a:r>
            <a:r>
              <a:rPr lang="zh-TW" altLang="en-US" dirty="0" smtClean="0"/>
              <a:t>分數</a:t>
            </a:r>
            <a:endParaRPr lang="zh-TW" altLang="en-US" dirty="0"/>
          </a:p>
        </p:txBody>
      </p:sp>
      <p:sp>
        <p:nvSpPr>
          <p:cNvPr id="3" name="內容版面配置區 2"/>
          <p:cNvSpPr>
            <a:spLocks noGrp="1"/>
          </p:cNvSpPr>
          <p:nvPr>
            <p:ph idx="1"/>
          </p:nvPr>
        </p:nvSpPr>
        <p:spPr/>
        <p:txBody>
          <a:bodyPr anchor="ctr">
            <a:normAutofit/>
          </a:bodyPr>
          <a:lstStyle/>
          <a:p>
            <a:pPr indent="808038" algn="just"/>
            <a:r>
              <a:rPr lang="zh-TW" altLang="en-US" dirty="0"/>
              <a:t>將數據代入判別式</a:t>
            </a:r>
            <a:r>
              <a:rPr lang="en-US" altLang="zh-TW" dirty="0"/>
              <a:t>Y</a:t>
            </a:r>
            <a:r>
              <a:rPr lang="zh-TW" altLang="en-US" dirty="0"/>
              <a:t>所得之值稱為「判別分數」</a:t>
            </a:r>
            <a:r>
              <a:rPr lang="zh-TW" altLang="en-US" dirty="0" smtClean="0"/>
              <a:t>。</a:t>
            </a:r>
            <a:endParaRPr lang="en-US" altLang="zh-TW" dirty="0" smtClean="0"/>
          </a:p>
          <a:p>
            <a:pPr indent="808038" algn="just"/>
            <a:endParaRPr lang="en-US" altLang="zh-TW" sz="1200" dirty="0"/>
          </a:p>
          <a:p>
            <a:pPr indent="808038" algn="just"/>
            <a:r>
              <a:rPr lang="zh-TW" altLang="en-US" dirty="0"/>
              <a:t>以表</a:t>
            </a:r>
            <a:r>
              <a:rPr lang="en-US" altLang="zh-TW" dirty="0"/>
              <a:t>10-4</a:t>
            </a:r>
            <a:r>
              <a:rPr lang="zh-TW" altLang="en-US" dirty="0"/>
              <a:t>的數據而言，判別分數如表</a:t>
            </a:r>
            <a:r>
              <a:rPr lang="en-US" altLang="zh-TW" dirty="0"/>
              <a:t>10-4</a:t>
            </a:r>
            <a:r>
              <a:rPr lang="zh-TW" altLang="en-US" dirty="0"/>
              <a:t>所示：</a:t>
            </a:r>
          </a:p>
        </p:txBody>
      </p:sp>
      <p:sp>
        <p:nvSpPr>
          <p:cNvPr id="4" name="頁尾版面配置區 3"/>
          <p:cNvSpPr>
            <a:spLocks noGrp="1"/>
          </p:cNvSpPr>
          <p:nvPr>
            <p:ph type="ftr" sz="quarter" idx="11"/>
          </p:nvPr>
        </p:nvSpPr>
        <p:spPr/>
        <p:txBody>
          <a:bodyPr/>
          <a:lstStyle/>
          <a:p>
            <a:r>
              <a:rPr lang="zh-TW" altLang="en-US" smtClean="0"/>
              <a:t>多變量分析 導論與應用</a:t>
            </a:r>
            <a:endParaRPr lang="zh-TW" altLang="en-US"/>
          </a:p>
        </p:txBody>
      </p:sp>
      <p:sp>
        <p:nvSpPr>
          <p:cNvPr id="5" name="投影片編號版面配置區 4"/>
          <p:cNvSpPr>
            <a:spLocks noGrp="1"/>
          </p:cNvSpPr>
          <p:nvPr>
            <p:ph type="sldNum" sz="quarter" idx="12"/>
          </p:nvPr>
        </p:nvSpPr>
        <p:spPr/>
        <p:txBody>
          <a:bodyPr/>
          <a:lstStyle/>
          <a:p>
            <a:fld id="{8D01D909-9AA4-4206-A13B-0B2952A96094}" type="slidenum">
              <a:rPr lang="zh-TW" altLang="en-US" smtClean="0"/>
              <a:t>10</a:t>
            </a:fld>
            <a:endParaRPr lang="zh-TW" altLang="en-US"/>
          </a:p>
        </p:txBody>
      </p:sp>
    </p:spTree>
    <p:extLst>
      <p:ext uri="{BB962C8B-B14F-4D97-AF65-F5344CB8AC3E}">
        <p14:creationId xmlns:p14="http://schemas.microsoft.com/office/powerpoint/2010/main" val="37519441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10.2.1 </a:t>
            </a:r>
            <a:r>
              <a:rPr lang="zh-TW" altLang="en-US" dirty="0"/>
              <a:t>判別式與判別分數</a:t>
            </a:r>
          </a:p>
        </p:txBody>
      </p:sp>
      <p:sp>
        <p:nvSpPr>
          <p:cNvPr id="4" name="頁尾版面配置區 3"/>
          <p:cNvSpPr>
            <a:spLocks noGrp="1"/>
          </p:cNvSpPr>
          <p:nvPr>
            <p:ph type="ftr" sz="quarter" idx="11"/>
          </p:nvPr>
        </p:nvSpPr>
        <p:spPr/>
        <p:txBody>
          <a:bodyPr/>
          <a:lstStyle/>
          <a:p>
            <a:r>
              <a:rPr lang="zh-TW" altLang="en-US" smtClean="0"/>
              <a:t>多變量分析 導論與應用</a:t>
            </a:r>
            <a:endParaRPr lang="zh-TW" altLang="en-US"/>
          </a:p>
        </p:txBody>
      </p:sp>
      <p:sp>
        <p:nvSpPr>
          <p:cNvPr id="5" name="投影片編號版面配置區 4"/>
          <p:cNvSpPr>
            <a:spLocks noGrp="1"/>
          </p:cNvSpPr>
          <p:nvPr>
            <p:ph type="sldNum" sz="quarter" idx="12"/>
          </p:nvPr>
        </p:nvSpPr>
        <p:spPr/>
        <p:txBody>
          <a:bodyPr/>
          <a:lstStyle/>
          <a:p>
            <a:fld id="{8D01D909-9AA4-4206-A13B-0B2952A96094}" type="slidenum">
              <a:rPr lang="zh-TW" altLang="en-US" smtClean="0"/>
              <a:t>11</a:t>
            </a:fld>
            <a:endParaRPr lang="zh-TW" altLang="en-US"/>
          </a:p>
        </p:txBody>
      </p:sp>
      <p:pic>
        <p:nvPicPr>
          <p:cNvPr id="3074" name="Picture 2" descr="C:\Users\Wu\Google 雲端硬碟\新頁圖書\5103簡報圖表102.1.18\5103--表\表10-4 拷貝.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9792" y="1501944"/>
            <a:ext cx="6187699" cy="4611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78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10.2.1 </a:t>
            </a:r>
            <a:r>
              <a:rPr lang="zh-TW" altLang="en-US" dirty="0"/>
              <a:t>判別式與判別分數</a:t>
            </a:r>
          </a:p>
        </p:txBody>
      </p:sp>
      <p:sp>
        <p:nvSpPr>
          <p:cNvPr id="3" name="內容版面配置區 2"/>
          <p:cNvSpPr>
            <a:spLocks noGrp="1"/>
          </p:cNvSpPr>
          <p:nvPr>
            <p:ph idx="1"/>
          </p:nvPr>
        </p:nvSpPr>
        <p:spPr/>
        <p:txBody>
          <a:bodyPr>
            <a:normAutofit/>
          </a:bodyPr>
          <a:lstStyle/>
          <a:p>
            <a:pPr indent="884238" algn="just"/>
            <a:r>
              <a:rPr lang="zh-TW" altLang="en-US" dirty="0"/>
              <a:t>為了明確判別外在基準，故與判別分析的情形相同，「使群間變動為最大之下來決定類別分數」即可。但如表</a:t>
            </a:r>
            <a:r>
              <a:rPr lang="en-US" altLang="zh-TW" dirty="0"/>
              <a:t>10-4</a:t>
            </a:r>
            <a:r>
              <a:rPr lang="zh-TW" altLang="en-US" dirty="0"/>
              <a:t>，設</a:t>
            </a:r>
            <a:r>
              <a:rPr lang="zh-TW" altLang="en-US" dirty="0"/>
              <a:t>：</a:t>
            </a:r>
            <a:endParaRPr lang="en-US" altLang="zh-TW" dirty="0"/>
          </a:p>
        </p:txBody>
      </p:sp>
      <p:sp>
        <p:nvSpPr>
          <p:cNvPr id="4" name="頁尾版面配置區 3"/>
          <p:cNvSpPr>
            <a:spLocks noGrp="1"/>
          </p:cNvSpPr>
          <p:nvPr>
            <p:ph type="ftr" sz="quarter" idx="11"/>
          </p:nvPr>
        </p:nvSpPr>
        <p:spPr/>
        <p:txBody>
          <a:bodyPr/>
          <a:lstStyle/>
          <a:p>
            <a:r>
              <a:rPr lang="zh-TW" altLang="en-US" smtClean="0"/>
              <a:t>多變量分析 導論與應用</a:t>
            </a:r>
            <a:endParaRPr lang="zh-TW" altLang="en-US"/>
          </a:p>
        </p:txBody>
      </p:sp>
      <p:sp>
        <p:nvSpPr>
          <p:cNvPr id="5" name="投影片編號版面配置區 4"/>
          <p:cNvSpPr>
            <a:spLocks noGrp="1"/>
          </p:cNvSpPr>
          <p:nvPr>
            <p:ph type="sldNum" sz="quarter" idx="12"/>
          </p:nvPr>
        </p:nvSpPr>
        <p:spPr/>
        <p:txBody>
          <a:bodyPr/>
          <a:lstStyle/>
          <a:p>
            <a:fld id="{8D01D909-9AA4-4206-A13B-0B2952A96094}" type="slidenum">
              <a:rPr lang="zh-TW" altLang="en-US" smtClean="0"/>
              <a:t>12</a:t>
            </a:fld>
            <a:endParaRPr lang="zh-TW" altLang="en-US"/>
          </a:p>
        </p:txBody>
      </p:sp>
      <p:graphicFrame>
        <p:nvGraphicFramePr>
          <p:cNvPr id="6" name="物件 5"/>
          <p:cNvGraphicFramePr>
            <a:graphicFrameLocks noChangeAspect="1"/>
          </p:cNvGraphicFramePr>
          <p:nvPr>
            <p:extLst>
              <p:ext uri="{D42A27DB-BD31-4B8C-83A1-F6EECF244321}">
                <p14:modId xmlns:p14="http://schemas.microsoft.com/office/powerpoint/2010/main" val="3222552825"/>
              </p:ext>
            </p:extLst>
          </p:nvPr>
        </p:nvGraphicFramePr>
        <p:xfrm>
          <a:off x="3491880" y="3933056"/>
          <a:ext cx="4531370" cy="1656506"/>
        </p:xfrm>
        <a:graphic>
          <a:graphicData uri="http://schemas.openxmlformats.org/presentationml/2006/ole">
            <mc:AlternateContent xmlns:mc="http://schemas.openxmlformats.org/markup-compatibility/2006">
              <mc:Choice xmlns:v="urn:schemas-microsoft-com:vml" Requires="v">
                <p:oleObj spid="_x0000_s4104" name="Equation" r:id="rId3" imgW="2057400" imgH="838080" progId="Equation.DSMT4">
                  <p:embed/>
                </p:oleObj>
              </mc:Choice>
              <mc:Fallback>
                <p:oleObj name="Equation" r:id="rId3" imgW="2057400" imgH="838080" progId="Equation.DSMT4">
                  <p:embed/>
                  <p:pic>
                    <p:nvPicPr>
                      <p:cNvPr id="0" name="物件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880" y="3933056"/>
                        <a:ext cx="4531370" cy="1656506"/>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97344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10.2.1 </a:t>
            </a:r>
            <a:r>
              <a:rPr lang="zh-TW" altLang="en-US" dirty="0"/>
              <a:t>判別式與判別分數</a:t>
            </a:r>
          </a:p>
        </p:txBody>
      </p:sp>
      <p:sp>
        <p:nvSpPr>
          <p:cNvPr id="3" name="內容版面配置區 2"/>
          <p:cNvSpPr>
            <a:spLocks noGrp="1"/>
          </p:cNvSpPr>
          <p:nvPr>
            <p:ph idx="1"/>
          </p:nvPr>
        </p:nvSpPr>
        <p:spPr/>
        <p:txBody>
          <a:bodyPr/>
          <a:lstStyle/>
          <a:p>
            <a:pPr indent="808038"/>
            <a:endParaRPr lang="en-US" altLang="zh-TW" dirty="0" smtClean="0"/>
          </a:p>
          <a:p>
            <a:pPr indent="808038"/>
            <a:endParaRPr lang="en-US" altLang="zh-TW" dirty="0"/>
          </a:p>
          <a:p>
            <a:pPr indent="808038"/>
            <a:r>
              <a:rPr lang="zh-TW" altLang="en-US" dirty="0" smtClean="0"/>
              <a:t>總</a:t>
            </a:r>
            <a:r>
              <a:rPr lang="zh-TW" altLang="en-US" dirty="0"/>
              <a:t>變動即可如下分解</a:t>
            </a:r>
            <a:r>
              <a:rPr lang="en-US" altLang="zh-TW" dirty="0" smtClean="0"/>
              <a:t>︰</a:t>
            </a:r>
            <a:endParaRPr lang="zh-TW" altLang="en-US" dirty="0"/>
          </a:p>
        </p:txBody>
      </p:sp>
      <p:sp>
        <p:nvSpPr>
          <p:cNvPr id="4" name="頁尾版面配置區 3"/>
          <p:cNvSpPr>
            <a:spLocks noGrp="1"/>
          </p:cNvSpPr>
          <p:nvPr>
            <p:ph type="ftr" sz="quarter" idx="11"/>
          </p:nvPr>
        </p:nvSpPr>
        <p:spPr/>
        <p:txBody>
          <a:bodyPr/>
          <a:lstStyle/>
          <a:p>
            <a:r>
              <a:rPr lang="zh-TW" altLang="en-US" smtClean="0"/>
              <a:t>多變量分析 導論與應用</a:t>
            </a:r>
            <a:endParaRPr lang="zh-TW" altLang="en-US"/>
          </a:p>
        </p:txBody>
      </p:sp>
      <p:sp>
        <p:nvSpPr>
          <p:cNvPr id="5" name="投影片編號版面配置區 4"/>
          <p:cNvSpPr>
            <a:spLocks noGrp="1"/>
          </p:cNvSpPr>
          <p:nvPr>
            <p:ph type="sldNum" sz="quarter" idx="12"/>
          </p:nvPr>
        </p:nvSpPr>
        <p:spPr/>
        <p:txBody>
          <a:bodyPr/>
          <a:lstStyle/>
          <a:p>
            <a:fld id="{8D01D909-9AA4-4206-A13B-0B2952A96094}" type="slidenum">
              <a:rPr lang="zh-TW" altLang="en-US" smtClean="0"/>
              <a:t>13</a:t>
            </a:fld>
            <a:endParaRPr lang="zh-TW" altLang="en-US"/>
          </a:p>
        </p:txBody>
      </p:sp>
      <p:graphicFrame>
        <p:nvGraphicFramePr>
          <p:cNvPr id="6" name="物件 5"/>
          <p:cNvGraphicFramePr>
            <a:graphicFrameLocks noChangeAspect="1"/>
          </p:cNvGraphicFramePr>
          <p:nvPr>
            <p:extLst>
              <p:ext uri="{D42A27DB-BD31-4B8C-83A1-F6EECF244321}">
                <p14:modId xmlns:p14="http://schemas.microsoft.com/office/powerpoint/2010/main" val="4068678562"/>
              </p:ext>
            </p:extLst>
          </p:nvPr>
        </p:nvGraphicFramePr>
        <p:xfrm>
          <a:off x="3203848" y="3645024"/>
          <a:ext cx="5184577" cy="864096"/>
        </p:xfrm>
        <a:graphic>
          <a:graphicData uri="http://schemas.openxmlformats.org/presentationml/2006/ole">
            <mc:AlternateContent xmlns:mc="http://schemas.openxmlformats.org/markup-compatibility/2006">
              <mc:Choice xmlns:v="urn:schemas-microsoft-com:vml" Requires="v">
                <p:oleObj spid="_x0000_s8199" name="Equation" r:id="rId3" imgW="2145960" imgH="431640" progId="Equation.DSMT4">
                  <p:embed/>
                </p:oleObj>
              </mc:Choice>
              <mc:Fallback>
                <p:oleObj name="Equation" r:id="rId3" imgW="2145960" imgH="431640" progId="Equation.DSMT4">
                  <p:embed/>
                  <p:pic>
                    <p:nvPicPr>
                      <p:cNvPr id="0" name=""/>
                      <p:cNvPicPr>
                        <a:picLocks noChangeAspect="1" noChangeArrowheads="1"/>
                      </p:cNvPicPr>
                      <p:nvPr/>
                    </p:nvPicPr>
                    <p:blipFill>
                      <a:blip r:embed="rId4"/>
                      <a:srcRect/>
                      <a:stretch>
                        <a:fillRect/>
                      </a:stretch>
                    </p:blipFill>
                    <p:spPr bwMode="auto">
                      <a:xfrm>
                        <a:off x="3203848" y="3645024"/>
                        <a:ext cx="5184577" cy="864096"/>
                      </a:xfrm>
                      <a:prstGeom prst="rect">
                        <a:avLst/>
                      </a:prstGeom>
                      <a:noFill/>
                      <a:extLst/>
                    </p:spPr>
                  </p:pic>
                </p:oleObj>
              </mc:Fallback>
            </mc:AlternateContent>
          </a:graphicData>
        </a:graphic>
      </p:graphicFrame>
      <p:pic>
        <p:nvPicPr>
          <p:cNvPr id="7" name="圖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3576" y="3849463"/>
            <a:ext cx="674625" cy="299211"/>
          </a:xfrm>
          <a:prstGeom prst="rect">
            <a:avLst/>
          </a:prstGeom>
        </p:spPr>
      </p:pic>
      <p:pic>
        <p:nvPicPr>
          <p:cNvPr id="8" name="圖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9458" y="3861048"/>
            <a:ext cx="674625" cy="299211"/>
          </a:xfrm>
          <a:prstGeom prst="rect">
            <a:avLst/>
          </a:prstGeom>
        </p:spPr>
      </p:pic>
    </p:spTree>
    <p:extLst>
      <p:ext uri="{BB962C8B-B14F-4D97-AF65-F5344CB8AC3E}">
        <p14:creationId xmlns:p14="http://schemas.microsoft.com/office/powerpoint/2010/main" val="356922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10.2.2 </a:t>
            </a:r>
            <a:r>
              <a:rPr lang="zh-TW" altLang="en-US" dirty="0"/>
              <a:t>類別分數的求</a:t>
            </a:r>
            <a:r>
              <a:rPr lang="zh-TW" altLang="en-US" dirty="0" smtClean="0"/>
              <a:t>法</a:t>
            </a:r>
            <a:endParaRPr lang="zh-TW" altLang="en-US" dirty="0"/>
          </a:p>
        </p:txBody>
      </p:sp>
      <p:sp>
        <p:nvSpPr>
          <p:cNvPr id="4" name="頁尾版面配置區 3"/>
          <p:cNvSpPr>
            <a:spLocks noGrp="1"/>
          </p:cNvSpPr>
          <p:nvPr>
            <p:ph type="ftr" sz="quarter" idx="11"/>
          </p:nvPr>
        </p:nvSpPr>
        <p:spPr/>
        <p:txBody>
          <a:bodyPr/>
          <a:lstStyle/>
          <a:p>
            <a:r>
              <a:rPr lang="zh-TW" altLang="en-US" smtClean="0"/>
              <a:t>多變量分析 導論與應用</a:t>
            </a:r>
            <a:endParaRPr lang="zh-TW" altLang="en-US"/>
          </a:p>
        </p:txBody>
      </p:sp>
      <p:sp>
        <p:nvSpPr>
          <p:cNvPr id="5" name="投影片編號版面配置區 4"/>
          <p:cNvSpPr>
            <a:spLocks noGrp="1"/>
          </p:cNvSpPr>
          <p:nvPr>
            <p:ph type="sldNum" sz="quarter" idx="12"/>
          </p:nvPr>
        </p:nvSpPr>
        <p:spPr/>
        <p:txBody>
          <a:bodyPr/>
          <a:lstStyle/>
          <a:p>
            <a:fld id="{8D01D909-9AA4-4206-A13B-0B2952A96094}" type="slidenum">
              <a:rPr lang="zh-TW" altLang="en-US" smtClean="0"/>
              <a:t>14</a:t>
            </a:fld>
            <a:endParaRPr lang="zh-TW" altLang="en-US"/>
          </a:p>
        </p:txBody>
      </p:sp>
      <p:graphicFrame>
        <p:nvGraphicFramePr>
          <p:cNvPr id="6" name="物件 5"/>
          <p:cNvGraphicFramePr>
            <a:graphicFrameLocks noChangeAspect="1"/>
          </p:cNvGraphicFramePr>
          <p:nvPr>
            <p:extLst>
              <p:ext uri="{D42A27DB-BD31-4B8C-83A1-F6EECF244321}">
                <p14:modId xmlns:p14="http://schemas.microsoft.com/office/powerpoint/2010/main" val="1758783540"/>
              </p:ext>
            </p:extLst>
          </p:nvPr>
        </p:nvGraphicFramePr>
        <p:xfrm>
          <a:off x="2627784" y="2276872"/>
          <a:ext cx="3179455" cy="1044459"/>
        </p:xfrm>
        <a:graphic>
          <a:graphicData uri="http://schemas.openxmlformats.org/presentationml/2006/ole">
            <mc:AlternateContent xmlns:mc="http://schemas.openxmlformats.org/markup-compatibility/2006">
              <mc:Choice xmlns:v="urn:schemas-microsoft-com:vml" Requires="v">
                <p:oleObj spid="_x0000_s5146" name="Equation" r:id="rId3" imgW="1930320" imgH="672840" progId="Equation.DSMT4">
                  <p:embed/>
                </p:oleObj>
              </mc:Choice>
              <mc:Fallback>
                <p:oleObj name="Equation" r:id="rId3" imgW="1930320" imgH="672840" progId="Equation.DSMT4">
                  <p:embed/>
                  <p:pic>
                    <p:nvPicPr>
                      <p:cNvPr id="0" name="物件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784" y="2276872"/>
                        <a:ext cx="3179455" cy="1044459"/>
                      </a:xfrm>
                      <a:prstGeom prst="rect">
                        <a:avLst/>
                      </a:prstGeom>
                      <a:noFill/>
                      <a:ln>
                        <a:noFill/>
                      </a:ln>
                    </p:spPr>
                  </p:pic>
                </p:oleObj>
              </mc:Fallback>
            </mc:AlternateContent>
          </a:graphicData>
        </a:graphic>
      </p:graphicFrame>
      <p:graphicFrame>
        <p:nvGraphicFramePr>
          <p:cNvPr id="7" name="物件 6"/>
          <p:cNvGraphicFramePr>
            <a:graphicFrameLocks noChangeAspect="1"/>
          </p:cNvGraphicFramePr>
          <p:nvPr>
            <p:extLst>
              <p:ext uri="{D42A27DB-BD31-4B8C-83A1-F6EECF244321}">
                <p14:modId xmlns:p14="http://schemas.microsoft.com/office/powerpoint/2010/main" val="2904704878"/>
              </p:ext>
            </p:extLst>
          </p:nvPr>
        </p:nvGraphicFramePr>
        <p:xfrm>
          <a:off x="5508104" y="3429000"/>
          <a:ext cx="3661191" cy="1045855"/>
        </p:xfrm>
        <a:graphic>
          <a:graphicData uri="http://schemas.openxmlformats.org/presentationml/2006/ole">
            <mc:AlternateContent xmlns:mc="http://schemas.openxmlformats.org/markup-compatibility/2006">
              <mc:Choice xmlns:v="urn:schemas-microsoft-com:vml" Requires="v">
                <p:oleObj spid="_x0000_s5147" name="Equation" r:id="rId5" imgW="2222280" imgH="672840" progId="Equation.DSMT4">
                  <p:embed/>
                </p:oleObj>
              </mc:Choice>
              <mc:Fallback>
                <p:oleObj name="Equation" r:id="rId5" imgW="2222280" imgH="672840" progId="Equation.DSMT4">
                  <p:embed/>
                  <p:pic>
                    <p:nvPicPr>
                      <p:cNvPr id="0" name="物件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8104" y="3429000"/>
                        <a:ext cx="3661191" cy="1045855"/>
                      </a:xfrm>
                      <a:prstGeom prst="rect">
                        <a:avLst/>
                      </a:prstGeom>
                      <a:noFill/>
                      <a:ln>
                        <a:noFill/>
                      </a:ln>
                    </p:spPr>
                  </p:pic>
                </p:oleObj>
              </mc:Fallback>
            </mc:AlternateContent>
          </a:graphicData>
        </a:graphic>
      </p:graphicFrame>
      <p:graphicFrame>
        <p:nvGraphicFramePr>
          <p:cNvPr id="8" name="物件 7"/>
          <p:cNvGraphicFramePr>
            <a:graphicFrameLocks noChangeAspect="1"/>
          </p:cNvGraphicFramePr>
          <p:nvPr>
            <p:extLst>
              <p:ext uri="{D42A27DB-BD31-4B8C-83A1-F6EECF244321}">
                <p14:modId xmlns:p14="http://schemas.microsoft.com/office/powerpoint/2010/main" val="4012204495"/>
              </p:ext>
            </p:extLst>
          </p:nvPr>
        </p:nvGraphicFramePr>
        <p:xfrm>
          <a:off x="2462684" y="3739402"/>
          <a:ext cx="2780103" cy="769380"/>
        </p:xfrm>
        <a:graphic>
          <a:graphicData uri="http://schemas.openxmlformats.org/presentationml/2006/ole">
            <mc:AlternateContent xmlns:mc="http://schemas.openxmlformats.org/markup-compatibility/2006">
              <mc:Choice xmlns:v="urn:schemas-microsoft-com:vml" Requires="v">
                <p:oleObj spid="_x0000_s5148" name="Equation" r:id="rId7" imgW="1688760" imgH="495000" progId="Equation.DSMT4">
                  <p:embed/>
                </p:oleObj>
              </mc:Choice>
              <mc:Fallback>
                <p:oleObj name="Equation" r:id="rId7" imgW="1688760" imgH="495000" progId="Equation.DSMT4">
                  <p:embed/>
                  <p:pic>
                    <p:nvPicPr>
                      <p:cNvPr id="0" name="物件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62684" y="3739402"/>
                        <a:ext cx="2780103" cy="769380"/>
                      </a:xfrm>
                      <a:prstGeom prst="rect">
                        <a:avLst/>
                      </a:prstGeom>
                      <a:noFill/>
                      <a:ln>
                        <a:noFill/>
                      </a:ln>
                    </p:spPr>
                  </p:pic>
                </p:oleObj>
              </mc:Fallback>
            </mc:AlternateContent>
          </a:graphicData>
        </a:graphic>
      </p:graphicFrame>
      <p:graphicFrame>
        <p:nvGraphicFramePr>
          <p:cNvPr id="9" name="物件 8"/>
          <p:cNvGraphicFramePr>
            <a:graphicFrameLocks noChangeAspect="1"/>
          </p:cNvGraphicFramePr>
          <p:nvPr>
            <p:extLst>
              <p:ext uri="{D42A27DB-BD31-4B8C-83A1-F6EECF244321}">
                <p14:modId xmlns:p14="http://schemas.microsoft.com/office/powerpoint/2010/main" val="2500226366"/>
              </p:ext>
            </p:extLst>
          </p:nvPr>
        </p:nvGraphicFramePr>
        <p:xfrm>
          <a:off x="5220072" y="4005064"/>
          <a:ext cx="230395" cy="235980"/>
        </p:xfrm>
        <a:graphic>
          <a:graphicData uri="http://schemas.openxmlformats.org/presentationml/2006/ole">
            <mc:AlternateContent xmlns:mc="http://schemas.openxmlformats.org/markup-compatibility/2006">
              <mc:Choice xmlns:v="urn:schemas-microsoft-com:vml" Requires="v">
                <p:oleObj spid="_x0000_s5149" name="Equation" r:id="rId9" imgW="139680" imgH="152280" progId="Equation.DSMT4">
                  <p:embed/>
                </p:oleObj>
              </mc:Choice>
              <mc:Fallback>
                <p:oleObj name="Equation" r:id="rId9" imgW="139680" imgH="152280" progId="Equation.DSMT4">
                  <p:embed/>
                  <p:pic>
                    <p:nvPicPr>
                      <p:cNvPr id="0" name="物件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20072" y="4005064"/>
                        <a:ext cx="230395" cy="23598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7011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10.2.2 </a:t>
            </a:r>
            <a:r>
              <a:rPr lang="zh-TW" altLang="en-US" dirty="0"/>
              <a:t>類別分數的求法</a:t>
            </a:r>
          </a:p>
        </p:txBody>
      </p:sp>
      <mc:AlternateContent xmlns:mc="http://schemas.openxmlformats.org/markup-compatibility/2006">
        <mc:Choice xmlns:a14="http://schemas.microsoft.com/office/drawing/2010/main" Requires="a14">
          <p:sp>
            <p:nvSpPr>
              <p:cNvPr id="3" name="內容版面配置區 2"/>
              <p:cNvSpPr>
                <a:spLocks noGrp="1"/>
              </p:cNvSpPr>
              <p:nvPr>
                <p:ph idx="1"/>
              </p:nvPr>
            </p:nvSpPr>
            <p:spPr>
              <a:xfrm>
                <a:off x="2699792" y="1484784"/>
                <a:ext cx="6264696" cy="2260848"/>
              </a:xfrm>
            </p:spPr>
            <p:txBody>
              <a:bodyPr>
                <a:normAutofit lnSpcReduction="10000"/>
              </a:bodyPr>
              <a:lstStyle/>
              <a:p>
                <a:pPr indent="884238" algn="just"/>
                <a:r>
                  <a:rPr lang="zh-TW" altLang="en-US" dirty="0"/>
                  <a:t>因此，使群間變動</a:t>
                </a:r>
                <a14:m>
                  <m:oMath xmlns:m="http://schemas.openxmlformats.org/officeDocument/2006/math">
                    <m:sSub>
                      <m:sSubPr>
                        <m:ctrlPr>
                          <a:rPr lang="zh-TW" altLang="en-US"/>
                        </m:ctrlPr>
                      </m:sSubPr>
                      <m:e>
                        <m:r>
                          <a:rPr lang="zh-TW" altLang="en-US"/>
                          <m:t>𝑆</m:t>
                        </m:r>
                      </m:e>
                      <m:sub>
                        <m:r>
                          <a:rPr lang="en-US" altLang="zh-TW"/>
                          <m:t>𝐵</m:t>
                        </m:r>
                      </m:sub>
                    </m:sSub>
                  </m:oMath>
                </a14:m>
                <a:r>
                  <a:rPr lang="zh-TW" altLang="en-US" dirty="0"/>
                  <a:t>與總變動</a:t>
                </a:r>
                <a14:m>
                  <m:oMath xmlns:m="http://schemas.openxmlformats.org/officeDocument/2006/math">
                    <m:sSub>
                      <m:sSubPr>
                        <m:ctrlPr>
                          <a:rPr lang="zh-TW" altLang="en-US"/>
                        </m:ctrlPr>
                      </m:sSubPr>
                      <m:e>
                        <m:r>
                          <a:rPr lang="zh-TW" altLang="en-US"/>
                          <m:t>𝑆</m:t>
                        </m:r>
                      </m:e>
                      <m:sub>
                        <m:r>
                          <a:rPr lang="zh-TW" altLang="en-US"/>
                          <m:t>𝑇</m:t>
                        </m:r>
                      </m:sub>
                    </m:sSub>
                  </m:oMath>
                </a14:m>
                <a:r>
                  <a:rPr lang="zh-TW" altLang="en-US" dirty="0"/>
                  <a:t>的相關比</a:t>
                </a:r>
                <a14:m>
                  <m:oMath xmlns:m="http://schemas.openxmlformats.org/officeDocument/2006/math">
                    <m:sSubSup>
                      <m:sSubSupPr>
                        <m:ctrlPr>
                          <a:rPr lang="zh-TW" altLang="en-US"/>
                        </m:ctrlPr>
                      </m:sSubSupPr>
                      <m:e>
                        <m:r>
                          <a:rPr lang="zh-TW" altLang="en-US"/>
                          <m:t>𝜂</m:t>
                        </m:r>
                      </m:e>
                      <m:sub/>
                      <m:sup>
                        <m:r>
                          <a:rPr lang="zh-TW" altLang="en-US"/>
                          <m:t>2</m:t>
                        </m:r>
                      </m:sup>
                    </m:sSubSup>
                  </m:oMath>
                </a14:m>
                <a:r>
                  <a:rPr lang="zh-TW" altLang="en-US" dirty="0"/>
                  <a:t>，成為最大值之下，求類別分類</a:t>
                </a:r>
                <a14:m>
                  <m:oMath xmlns:m="http://schemas.openxmlformats.org/officeDocument/2006/math">
                    <m:sSub>
                      <m:sSubPr>
                        <m:ctrlPr>
                          <a:rPr lang="zh-TW" altLang="en-US"/>
                        </m:ctrlPr>
                      </m:sSubPr>
                      <m:e>
                        <m:r>
                          <a:rPr lang="en-US" altLang="zh-TW"/>
                          <m:t>𝑎</m:t>
                        </m:r>
                      </m:e>
                      <m:sub>
                        <m:r>
                          <m:rPr>
                            <m:nor/>
                          </m:rPr>
                          <a:rPr lang="en-US" altLang="zh-TW"/>
                          <m:t>ij</m:t>
                        </m:r>
                      </m:sub>
                    </m:sSub>
                  </m:oMath>
                </a14:m>
                <a:r>
                  <a:rPr lang="zh-TW" altLang="en-US" dirty="0"/>
                  <a:t>，如（</a:t>
                </a:r>
                <a:r>
                  <a:rPr lang="en-US" altLang="zh-TW" dirty="0"/>
                  <a:t>10.3</a:t>
                </a:r>
                <a:r>
                  <a:rPr lang="zh-TW" altLang="en-US" dirty="0"/>
                  <a:t>）式所示</a:t>
                </a:r>
                <a:r>
                  <a:rPr lang="zh-TW" altLang="en-US" dirty="0" smtClean="0"/>
                  <a:t>：</a:t>
                </a:r>
                <a:endParaRPr lang="en-US" altLang="zh-TW" dirty="0" smtClean="0"/>
              </a:p>
              <a:p>
                <a:pPr indent="884238" algn="just"/>
                <a:endParaRPr lang="en-US" altLang="zh-TW" dirty="0"/>
              </a:p>
            </p:txBody>
          </p:sp>
        </mc:Choice>
        <mc:Fallback>
          <p:sp>
            <p:nvSpPr>
              <p:cNvPr id="3" name="內容版面配置區 2"/>
              <p:cNvSpPr>
                <a:spLocks noGrp="1" noRot="1" noChangeAspect="1" noMove="1" noResize="1" noEditPoints="1" noAdjustHandles="1" noChangeArrowheads="1" noChangeShapeType="1" noTextEdit="1"/>
              </p:cNvSpPr>
              <p:nvPr>
                <p:ph idx="1"/>
              </p:nvPr>
            </p:nvSpPr>
            <p:spPr>
              <a:xfrm>
                <a:off x="2699792" y="1484784"/>
                <a:ext cx="6264696" cy="2260848"/>
              </a:xfrm>
              <a:blipFill rotWithShape="1">
                <a:blip r:embed="rId3"/>
                <a:stretch>
                  <a:fillRect l="-2529" t="-5676" r="-2432" b="-270"/>
                </a:stretch>
              </a:blipFill>
            </p:spPr>
            <p:txBody>
              <a:bodyPr/>
              <a:lstStyle/>
              <a:p>
                <a:r>
                  <a:rPr lang="zh-TW" altLang="en-US">
                    <a:noFill/>
                  </a:rPr>
                  <a:t> </a:t>
                </a:r>
              </a:p>
            </p:txBody>
          </p:sp>
        </mc:Fallback>
      </mc:AlternateContent>
      <p:sp>
        <p:nvSpPr>
          <p:cNvPr id="4" name="頁尾版面配置區 3"/>
          <p:cNvSpPr>
            <a:spLocks noGrp="1"/>
          </p:cNvSpPr>
          <p:nvPr>
            <p:ph type="ftr" sz="quarter" idx="11"/>
          </p:nvPr>
        </p:nvSpPr>
        <p:spPr/>
        <p:txBody>
          <a:bodyPr/>
          <a:lstStyle/>
          <a:p>
            <a:r>
              <a:rPr lang="zh-TW" altLang="en-US" smtClean="0"/>
              <a:t>多變量分析 導論與應用</a:t>
            </a:r>
            <a:endParaRPr lang="zh-TW" altLang="en-US"/>
          </a:p>
        </p:txBody>
      </p:sp>
      <p:sp>
        <p:nvSpPr>
          <p:cNvPr id="5" name="投影片編號版面配置區 4"/>
          <p:cNvSpPr>
            <a:spLocks noGrp="1"/>
          </p:cNvSpPr>
          <p:nvPr>
            <p:ph type="sldNum" sz="quarter" idx="12"/>
          </p:nvPr>
        </p:nvSpPr>
        <p:spPr/>
        <p:txBody>
          <a:bodyPr/>
          <a:lstStyle/>
          <a:p>
            <a:fld id="{8D01D909-9AA4-4206-A13B-0B2952A96094}" type="slidenum">
              <a:rPr lang="zh-TW" altLang="en-US" smtClean="0"/>
              <a:t>15</a:t>
            </a:fld>
            <a:endParaRPr lang="zh-TW" altLang="en-US"/>
          </a:p>
        </p:txBody>
      </p:sp>
      <p:graphicFrame>
        <p:nvGraphicFramePr>
          <p:cNvPr id="6" name="物件 5"/>
          <p:cNvGraphicFramePr>
            <a:graphicFrameLocks noChangeAspect="1"/>
          </p:cNvGraphicFramePr>
          <p:nvPr>
            <p:extLst>
              <p:ext uri="{D42A27DB-BD31-4B8C-83A1-F6EECF244321}">
                <p14:modId xmlns:p14="http://schemas.microsoft.com/office/powerpoint/2010/main" val="1345332677"/>
              </p:ext>
            </p:extLst>
          </p:nvPr>
        </p:nvGraphicFramePr>
        <p:xfrm>
          <a:off x="4644008" y="4005064"/>
          <a:ext cx="4087812" cy="1447800"/>
        </p:xfrm>
        <a:graphic>
          <a:graphicData uri="http://schemas.openxmlformats.org/presentationml/2006/ole">
            <mc:AlternateContent xmlns:mc="http://schemas.openxmlformats.org/markup-compatibility/2006">
              <mc:Choice xmlns:v="urn:schemas-microsoft-com:vml" Requires="v">
                <p:oleObj spid="_x0000_s6164" name="Equation" r:id="rId4" imgW="1828800" imgH="647640" progId="Equation.DSMT4">
                  <p:embed/>
                </p:oleObj>
              </mc:Choice>
              <mc:Fallback>
                <p:oleObj name="Equation" r:id="rId4" imgW="1828800" imgH="647640" progId="Equation.DSMT4">
                  <p:embed/>
                  <p:pic>
                    <p:nvPicPr>
                      <p:cNvPr id="0" name="物件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8" y="4005064"/>
                        <a:ext cx="408781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物件 6"/>
          <p:cNvGraphicFramePr>
            <a:graphicFrameLocks noChangeAspect="1"/>
          </p:cNvGraphicFramePr>
          <p:nvPr>
            <p:extLst>
              <p:ext uri="{D42A27DB-BD31-4B8C-83A1-F6EECF244321}">
                <p14:modId xmlns:p14="http://schemas.microsoft.com/office/powerpoint/2010/main" val="1621257486"/>
              </p:ext>
            </p:extLst>
          </p:nvPr>
        </p:nvGraphicFramePr>
        <p:xfrm>
          <a:off x="2994595" y="4233664"/>
          <a:ext cx="768350" cy="635000"/>
        </p:xfrm>
        <a:graphic>
          <a:graphicData uri="http://schemas.openxmlformats.org/presentationml/2006/ole">
            <mc:AlternateContent xmlns:mc="http://schemas.openxmlformats.org/markup-compatibility/2006">
              <mc:Choice xmlns:v="urn:schemas-microsoft-com:vml" Requires="v">
                <p:oleObj spid="_x0000_s6165" name="Equation" r:id="rId6" imgW="291960" imgH="241200" progId="Equation.DSMT4">
                  <p:embed/>
                </p:oleObj>
              </mc:Choice>
              <mc:Fallback>
                <p:oleObj name="Equation" r:id="rId6" imgW="291960" imgH="241200" progId="Equation.DSMT4">
                  <p:embed/>
                  <p:pic>
                    <p:nvPicPr>
                      <p:cNvPr id="0" name="物件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4595" y="4233664"/>
                        <a:ext cx="7683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物件 7"/>
          <p:cNvGraphicFramePr>
            <a:graphicFrameLocks noChangeAspect="1"/>
          </p:cNvGraphicFramePr>
          <p:nvPr>
            <p:extLst>
              <p:ext uri="{D42A27DB-BD31-4B8C-83A1-F6EECF244321}">
                <p14:modId xmlns:p14="http://schemas.microsoft.com/office/powerpoint/2010/main" val="4159142391"/>
              </p:ext>
            </p:extLst>
          </p:nvPr>
        </p:nvGraphicFramePr>
        <p:xfrm>
          <a:off x="3762945" y="4005064"/>
          <a:ext cx="935038" cy="1135063"/>
        </p:xfrm>
        <a:graphic>
          <a:graphicData uri="http://schemas.openxmlformats.org/presentationml/2006/ole">
            <mc:AlternateContent xmlns:mc="http://schemas.openxmlformats.org/markup-compatibility/2006">
              <mc:Choice xmlns:v="urn:schemas-microsoft-com:vml" Requires="v">
                <p:oleObj spid="_x0000_s6166" name="Equation" r:id="rId8" imgW="355320" imgH="431640" progId="Equation.DSMT4">
                  <p:embed/>
                </p:oleObj>
              </mc:Choice>
              <mc:Fallback>
                <p:oleObj name="Equation" r:id="rId8" imgW="355320" imgH="431640" progId="Equation.DSMT4">
                  <p:embed/>
                  <p:pic>
                    <p:nvPicPr>
                      <p:cNvPr id="0" name="物件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62945" y="4005064"/>
                        <a:ext cx="935038"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文字方塊 8"/>
          <p:cNvSpPr txBox="1"/>
          <p:nvPr/>
        </p:nvSpPr>
        <p:spPr>
          <a:xfrm>
            <a:off x="7651054" y="5589240"/>
            <a:ext cx="1457450" cy="477054"/>
          </a:xfrm>
          <a:prstGeom prst="rect">
            <a:avLst/>
          </a:prstGeom>
          <a:noFill/>
        </p:spPr>
        <p:txBody>
          <a:bodyPr wrap="none" rtlCol="0">
            <a:spAutoFit/>
          </a:bodyPr>
          <a:lstStyle/>
          <a:p>
            <a:r>
              <a:rPr lang="zh-TW" altLang="en-US" sz="2500" dirty="0">
                <a:latin typeface="微軟正黑體" pitchFamily="34" charset="-120"/>
                <a:ea typeface="微軟正黑體" pitchFamily="34" charset="-120"/>
              </a:rPr>
              <a:t>（</a:t>
            </a:r>
            <a:r>
              <a:rPr lang="en-US" altLang="zh-TW" sz="2500" dirty="0">
                <a:latin typeface="微軟正黑體" pitchFamily="34" charset="-120"/>
                <a:ea typeface="微軟正黑體" pitchFamily="34" charset="-120"/>
              </a:rPr>
              <a:t>10.3</a:t>
            </a:r>
            <a:r>
              <a:rPr lang="zh-TW" altLang="en-US" sz="2500" dirty="0" smtClean="0">
                <a:latin typeface="微軟正黑體" pitchFamily="34" charset="-120"/>
                <a:ea typeface="微軟正黑體" pitchFamily="34" charset="-120"/>
              </a:rPr>
              <a:t>）</a:t>
            </a:r>
            <a:endParaRPr lang="zh-TW" altLang="en-US" sz="2500" dirty="0">
              <a:latin typeface="微軟正黑體" pitchFamily="34" charset="-120"/>
              <a:ea typeface="微軟正黑體" pitchFamily="34" charset="-120"/>
            </a:endParaRPr>
          </a:p>
        </p:txBody>
      </p:sp>
    </p:spTree>
    <p:extLst>
      <p:ext uri="{BB962C8B-B14F-4D97-AF65-F5344CB8AC3E}">
        <p14:creationId xmlns:p14="http://schemas.microsoft.com/office/powerpoint/2010/main" val="97167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10.3.2 </a:t>
            </a:r>
            <a:r>
              <a:rPr lang="zh-TW" altLang="en-US" dirty="0"/>
              <a:t>判別的</a:t>
            </a:r>
            <a:r>
              <a:rPr lang="zh-TW" altLang="en-US" dirty="0" smtClean="0"/>
              <a:t>程度</a:t>
            </a:r>
            <a:endParaRPr lang="zh-TW" altLang="en-US" dirty="0"/>
          </a:p>
        </p:txBody>
      </p:sp>
      <mc:AlternateContent xmlns:mc="http://schemas.openxmlformats.org/markup-compatibility/2006">
        <mc:Choice xmlns:a14="http://schemas.microsoft.com/office/drawing/2010/main" Requires="a14">
          <p:sp>
            <p:nvSpPr>
              <p:cNvPr id="3" name="內容版面配置區 2"/>
              <p:cNvSpPr>
                <a:spLocks noGrp="1"/>
              </p:cNvSpPr>
              <p:nvPr>
                <p:ph idx="1"/>
              </p:nvPr>
            </p:nvSpPr>
            <p:spPr>
              <a:xfrm>
                <a:off x="2699792" y="1600201"/>
                <a:ext cx="6264696" cy="2908920"/>
              </a:xfrm>
            </p:spPr>
            <p:txBody>
              <a:bodyPr>
                <a:noAutofit/>
              </a:bodyPr>
              <a:lstStyle/>
              <a:p>
                <a:pPr indent="854075" algn="just"/>
                <a:r>
                  <a:rPr lang="zh-TW" altLang="en-US" dirty="0"/>
                  <a:t>利用數量化</a:t>
                </a:r>
                <a:r>
                  <a:rPr lang="en-US" altLang="zh-TW" dirty="0"/>
                  <a:t>II</a:t>
                </a:r>
                <a:r>
                  <a:rPr lang="zh-TW" altLang="en-US" dirty="0"/>
                  <a:t>類的手法，為了瞭解外在基準可判別到何種</a:t>
                </a:r>
                <a:r>
                  <a:rPr lang="zh-TW" altLang="en-US" dirty="0"/>
                  <a:t>程度</a:t>
                </a:r>
                <a:r>
                  <a:rPr lang="en-US" altLang="zh-TW" dirty="0"/>
                  <a:t/>
                </a:r>
                <a:br>
                  <a:rPr lang="en-US" altLang="zh-TW" dirty="0"/>
                </a:br>
                <a:r>
                  <a:rPr lang="zh-TW" altLang="en-US" dirty="0"/>
                  <a:t>，</a:t>
                </a:r>
                <a:r>
                  <a:rPr lang="zh-TW" altLang="en-US" dirty="0"/>
                  <a:t>利用相關比的最大值求出</a:t>
                </a:r>
                <a:r>
                  <a:rPr lang="zh-TW" altLang="en-US" dirty="0"/>
                  <a:t>。</a:t>
                </a:r>
                <a:endParaRPr lang="en-US" altLang="zh-TW" dirty="0"/>
              </a:p>
              <a:p>
                <a:pPr indent="854075" algn="just"/>
                <a:endParaRPr lang="zh-TW" altLang="en-US" sz="1200" dirty="0"/>
              </a:p>
              <a:p>
                <a:pPr indent="854075" algn="just"/>
                <a:r>
                  <a:rPr lang="zh-TW" altLang="en-US" dirty="0"/>
                  <a:t>總</a:t>
                </a:r>
                <a:r>
                  <a:rPr lang="zh-TW" altLang="en-US" dirty="0"/>
                  <a:t>變動</a:t>
                </a:r>
                <a14:m>
                  <m:oMath xmlns:m="http://schemas.openxmlformats.org/officeDocument/2006/math">
                    <m:sSub>
                      <m:sSubPr>
                        <m:ctrlPr>
                          <a:rPr lang="zh-TW" altLang="en-US"/>
                        </m:ctrlPr>
                      </m:sSubPr>
                      <m:e>
                        <m:r>
                          <a:rPr lang="zh-TW" altLang="en-US"/>
                          <m:t>𝑆</m:t>
                        </m:r>
                      </m:e>
                      <m:sub>
                        <m:r>
                          <a:rPr lang="zh-TW" altLang="en-US"/>
                          <m:t>𝑇</m:t>
                        </m:r>
                      </m:sub>
                    </m:sSub>
                  </m:oMath>
                </a14:m>
                <a:r>
                  <a:rPr lang="zh-TW" altLang="en-US" dirty="0"/>
                  <a:t>與群間變動</a:t>
                </a:r>
                <a14:m>
                  <m:oMath xmlns:m="http://schemas.openxmlformats.org/officeDocument/2006/math">
                    <m:sSub>
                      <m:sSubPr>
                        <m:ctrlPr>
                          <a:rPr lang="zh-TW" altLang="en-US"/>
                        </m:ctrlPr>
                      </m:sSubPr>
                      <m:e>
                        <m:r>
                          <a:rPr lang="zh-TW" altLang="en-US"/>
                          <m:t>𝑆</m:t>
                        </m:r>
                      </m:e>
                      <m:sub>
                        <m:r>
                          <a:rPr lang="en-US" altLang="zh-TW"/>
                          <m:t>𝐵</m:t>
                        </m:r>
                      </m:sub>
                    </m:sSub>
                  </m:oMath>
                </a14:m>
                <a:r>
                  <a:rPr lang="zh-TW" altLang="en-US" dirty="0"/>
                  <a:t>之間有如下的關係</a:t>
                </a:r>
                <a:r>
                  <a:rPr lang="zh-TW" altLang="en-US" dirty="0"/>
                  <a:t>：</a:t>
                </a:r>
                <a:endParaRPr lang="en-US" altLang="zh-TW" dirty="0"/>
              </a:p>
            </p:txBody>
          </p:sp>
        </mc:Choice>
        <mc:Fallback>
          <p:sp>
            <p:nvSpPr>
              <p:cNvPr id="3" name="內容版面配置區 2"/>
              <p:cNvSpPr>
                <a:spLocks noGrp="1" noRot="1" noChangeAspect="1" noMove="1" noResize="1" noEditPoints="1" noAdjustHandles="1" noChangeArrowheads="1" noChangeShapeType="1" noTextEdit="1"/>
              </p:cNvSpPr>
              <p:nvPr>
                <p:ph idx="1"/>
              </p:nvPr>
            </p:nvSpPr>
            <p:spPr>
              <a:xfrm>
                <a:off x="2699792" y="1600201"/>
                <a:ext cx="6264696" cy="2908920"/>
              </a:xfrm>
              <a:blipFill rotWithShape="1">
                <a:blip r:embed="rId3"/>
                <a:stretch>
                  <a:fillRect l="-2529" t="-2725" r="-2432" b="-4612"/>
                </a:stretch>
              </a:blipFill>
            </p:spPr>
            <p:txBody>
              <a:bodyPr/>
              <a:lstStyle/>
              <a:p>
                <a:r>
                  <a:rPr lang="zh-TW" altLang="en-US">
                    <a:noFill/>
                  </a:rPr>
                  <a:t> </a:t>
                </a:r>
              </a:p>
            </p:txBody>
          </p:sp>
        </mc:Fallback>
      </mc:AlternateContent>
      <p:sp>
        <p:nvSpPr>
          <p:cNvPr id="4" name="頁尾版面配置區 3"/>
          <p:cNvSpPr>
            <a:spLocks noGrp="1"/>
          </p:cNvSpPr>
          <p:nvPr>
            <p:ph type="ftr" sz="quarter" idx="11"/>
          </p:nvPr>
        </p:nvSpPr>
        <p:spPr/>
        <p:txBody>
          <a:bodyPr/>
          <a:lstStyle/>
          <a:p>
            <a:r>
              <a:rPr lang="zh-TW" altLang="en-US" smtClean="0"/>
              <a:t>多變量分析 導論與應用</a:t>
            </a:r>
            <a:endParaRPr lang="zh-TW" altLang="en-US"/>
          </a:p>
        </p:txBody>
      </p:sp>
      <p:sp>
        <p:nvSpPr>
          <p:cNvPr id="5" name="投影片編號版面配置區 4"/>
          <p:cNvSpPr>
            <a:spLocks noGrp="1"/>
          </p:cNvSpPr>
          <p:nvPr>
            <p:ph type="sldNum" sz="quarter" idx="12"/>
          </p:nvPr>
        </p:nvSpPr>
        <p:spPr/>
        <p:txBody>
          <a:bodyPr/>
          <a:lstStyle/>
          <a:p>
            <a:fld id="{8D01D909-9AA4-4206-A13B-0B2952A96094}" type="slidenum">
              <a:rPr lang="zh-TW" altLang="en-US" smtClean="0"/>
              <a:t>16</a:t>
            </a:fld>
            <a:endParaRPr lang="zh-TW" altLang="en-US"/>
          </a:p>
        </p:txBody>
      </p:sp>
      <p:graphicFrame>
        <p:nvGraphicFramePr>
          <p:cNvPr id="6" name="物件 5"/>
          <p:cNvGraphicFramePr>
            <a:graphicFrameLocks noChangeAspect="1"/>
          </p:cNvGraphicFramePr>
          <p:nvPr>
            <p:extLst>
              <p:ext uri="{D42A27DB-BD31-4B8C-83A1-F6EECF244321}">
                <p14:modId xmlns:p14="http://schemas.microsoft.com/office/powerpoint/2010/main" val="4029476333"/>
              </p:ext>
            </p:extLst>
          </p:nvPr>
        </p:nvGraphicFramePr>
        <p:xfrm>
          <a:off x="4499992" y="4653136"/>
          <a:ext cx="2265042" cy="648320"/>
        </p:xfrm>
        <a:graphic>
          <a:graphicData uri="http://schemas.openxmlformats.org/presentationml/2006/ole">
            <mc:AlternateContent xmlns:mc="http://schemas.openxmlformats.org/markup-compatibility/2006">
              <mc:Choice xmlns:v="urn:schemas-microsoft-com:vml" Requires="v">
                <p:oleObj spid="_x0000_s7176" name="Equation" r:id="rId4" imgW="800100" imgH="228600" progId="">
                  <p:embed/>
                </p:oleObj>
              </mc:Choice>
              <mc:Fallback>
                <p:oleObj name="Equation" r:id="rId4" imgW="800100" imgH="228600" progId="">
                  <p:embed/>
                  <p:pic>
                    <p:nvPicPr>
                      <p:cNvPr id="0" name="物件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992" y="4653136"/>
                        <a:ext cx="2265042" cy="648320"/>
                      </a:xfrm>
                      <a:prstGeom prst="rect">
                        <a:avLst/>
                      </a:prstGeom>
                      <a:noFill/>
                      <a:ln>
                        <a:noFill/>
                      </a:ln>
                    </p:spPr>
                  </p:pic>
                </p:oleObj>
              </mc:Fallback>
            </mc:AlternateContent>
          </a:graphicData>
        </a:graphic>
      </p:graphicFrame>
      <p:sp>
        <p:nvSpPr>
          <p:cNvPr id="7" name="文字方塊 6"/>
          <p:cNvSpPr txBox="1"/>
          <p:nvPr/>
        </p:nvSpPr>
        <p:spPr>
          <a:xfrm>
            <a:off x="7651054" y="4797152"/>
            <a:ext cx="1457450" cy="477054"/>
          </a:xfrm>
          <a:prstGeom prst="rect">
            <a:avLst/>
          </a:prstGeom>
          <a:noFill/>
        </p:spPr>
        <p:txBody>
          <a:bodyPr wrap="none" rtlCol="0">
            <a:spAutoFit/>
          </a:bodyPr>
          <a:lstStyle/>
          <a:p>
            <a:r>
              <a:rPr lang="zh-TW" altLang="en-US" sz="2500" dirty="0">
                <a:latin typeface="微軟正黑體" pitchFamily="34" charset="-120"/>
                <a:ea typeface="微軟正黑體" pitchFamily="34" charset="-120"/>
              </a:rPr>
              <a:t>（</a:t>
            </a:r>
            <a:r>
              <a:rPr lang="en-US" altLang="zh-TW" sz="2500" dirty="0" smtClean="0">
                <a:latin typeface="微軟正黑體" pitchFamily="34" charset="-120"/>
                <a:ea typeface="微軟正黑體" pitchFamily="34" charset="-120"/>
              </a:rPr>
              <a:t>10.4</a:t>
            </a:r>
            <a:r>
              <a:rPr lang="zh-TW" altLang="en-US" sz="2500" dirty="0" smtClean="0">
                <a:latin typeface="微軟正黑體" pitchFamily="34" charset="-120"/>
                <a:ea typeface="微軟正黑體" pitchFamily="34" charset="-120"/>
              </a:rPr>
              <a:t>）</a:t>
            </a:r>
            <a:endParaRPr lang="zh-TW" altLang="en-US" sz="2500" dirty="0">
              <a:latin typeface="微軟正黑體" pitchFamily="34" charset="-120"/>
              <a:ea typeface="微軟正黑體" pitchFamily="34" charset="-120"/>
            </a:endParaRPr>
          </a:p>
        </p:txBody>
      </p:sp>
    </p:spTree>
    <p:extLst>
      <p:ext uri="{BB962C8B-B14F-4D97-AF65-F5344CB8AC3E}">
        <p14:creationId xmlns:p14="http://schemas.microsoft.com/office/powerpoint/2010/main" val="201804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10.3.2 </a:t>
            </a:r>
            <a:r>
              <a:rPr lang="zh-TW" altLang="en-US" dirty="0"/>
              <a:t>判別的程度</a:t>
            </a:r>
          </a:p>
        </p:txBody>
      </p:sp>
      <mc:AlternateContent xmlns:mc="http://schemas.openxmlformats.org/markup-compatibility/2006">
        <mc:Choice xmlns:a14="http://schemas.microsoft.com/office/drawing/2010/main" Requires="a14">
          <p:sp>
            <p:nvSpPr>
              <p:cNvPr id="3" name="內容版面配置區 2"/>
              <p:cNvSpPr>
                <a:spLocks noGrp="1"/>
              </p:cNvSpPr>
              <p:nvPr>
                <p:ph idx="1"/>
              </p:nvPr>
            </p:nvSpPr>
            <p:spPr/>
            <p:txBody>
              <a:bodyPr anchor="ctr">
                <a:normAutofit/>
              </a:bodyPr>
              <a:lstStyle/>
              <a:p>
                <a:pPr indent="808038" algn="just"/>
                <a:r>
                  <a:rPr lang="zh-TW" altLang="en-US" dirty="0"/>
                  <a:t>因此，</a:t>
                </a:r>
                <a14:m>
                  <m:oMath xmlns:m="http://schemas.openxmlformats.org/officeDocument/2006/math">
                    <m:sSubSup>
                      <m:sSubSupPr>
                        <m:ctrlPr>
                          <a:rPr lang="zh-TW" altLang="en-US"/>
                        </m:ctrlPr>
                      </m:sSubSupPr>
                      <m:e>
                        <m:r>
                          <a:rPr lang="zh-TW" altLang="en-US"/>
                          <m:t>𝜂</m:t>
                        </m:r>
                      </m:e>
                      <m:sub/>
                      <m:sup>
                        <m:r>
                          <a:rPr lang="zh-TW" altLang="en-US"/>
                          <m:t>2</m:t>
                        </m:r>
                      </m:sup>
                    </m:sSubSup>
                    <m:r>
                      <a:rPr lang="zh-TW" altLang="en-US"/>
                      <m:t>=</m:t>
                    </m:r>
                    <m:f>
                      <m:fPr>
                        <m:ctrlPr>
                          <a:rPr lang="zh-TW" altLang="en-US"/>
                        </m:ctrlPr>
                      </m:fPr>
                      <m:num>
                        <m:sSub>
                          <m:sSubPr>
                            <m:ctrlPr>
                              <a:rPr lang="zh-TW" altLang="en-US"/>
                            </m:ctrlPr>
                          </m:sSubPr>
                          <m:e>
                            <m:r>
                              <a:rPr lang="zh-TW" altLang="en-US"/>
                              <m:t>𝑆</m:t>
                            </m:r>
                          </m:e>
                          <m:sub>
                            <m:r>
                              <a:rPr lang="zh-TW" altLang="en-US"/>
                              <m:t>𝐵</m:t>
                            </m:r>
                          </m:sub>
                        </m:sSub>
                      </m:num>
                      <m:den>
                        <m:sSub>
                          <m:sSubPr>
                            <m:ctrlPr>
                              <a:rPr lang="zh-TW" altLang="en-US"/>
                            </m:ctrlPr>
                          </m:sSubPr>
                          <m:e>
                            <m:r>
                              <a:rPr lang="zh-TW" altLang="en-US"/>
                              <m:t>𝑆</m:t>
                            </m:r>
                          </m:e>
                          <m:sub>
                            <m:r>
                              <a:rPr lang="zh-TW" altLang="en-US"/>
                              <m:t>𝑇</m:t>
                            </m:r>
                          </m:sub>
                        </m:sSub>
                      </m:den>
                    </m:f>
                  </m:oMath>
                </a14:m>
                <a:r>
                  <a:rPr lang="zh-TW" altLang="en-US" dirty="0"/>
                  <a:t>的值經常在</a:t>
                </a:r>
                <a14:m>
                  <m:oMath xmlns:m="http://schemas.openxmlformats.org/officeDocument/2006/math">
                    <m:r>
                      <a:rPr lang="zh-TW" altLang="en-US"/>
                      <m:t>0≤</m:t>
                    </m:r>
                    <m:sSubSup>
                      <m:sSubSupPr>
                        <m:ctrlPr>
                          <a:rPr lang="zh-TW" altLang="en-US"/>
                        </m:ctrlPr>
                      </m:sSubSupPr>
                      <m:e>
                        <m:r>
                          <a:rPr lang="zh-TW" altLang="en-US"/>
                          <m:t>𝜂</m:t>
                        </m:r>
                      </m:e>
                      <m:sub/>
                      <m:sup>
                        <m:r>
                          <a:rPr lang="zh-TW" altLang="en-US"/>
                          <m:t>2</m:t>
                        </m:r>
                      </m:sup>
                    </m:sSubSup>
                    <m:r>
                      <a:rPr lang="zh-TW" altLang="en-US"/>
                      <m:t>≤1</m:t>
                    </m:r>
                  </m:oMath>
                </a14:m>
                <a:r>
                  <a:rPr lang="zh-TW" altLang="en-US" dirty="0"/>
                  <a:t>之間，亦即「</a:t>
                </a:r>
                <a14:m>
                  <m:oMath xmlns:m="http://schemas.openxmlformats.org/officeDocument/2006/math">
                    <m:sSubSup>
                      <m:sSubSupPr>
                        <m:ctrlPr>
                          <a:rPr lang="zh-TW" altLang="en-US"/>
                        </m:ctrlPr>
                      </m:sSubSupPr>
                      <m:e>
                        <m:r>
                          <a:rPr lang="zh-TW" altLang="en-US"/>
                          <m:t>𝜂</m:t>
                        </m:r>
                      </m:e>
                      <m:sub/>
                      <m:sup>
                        <m:r>
                          <a:rPr lang="zh-TW" altLang="en-US"/>
                          <m:t>2</m:t>
                        </m:r>
                      </m:sup>
                    </m:sSubSup>
                  </m:oMath>
                </a14:m>
                <a:r>
                  <a:rPr lang="zh-TW" altLang="en-US" dirty="0"/>
                  <a:t>之值愈接近</a:t>
                </a:r>
                <a:r>
                  <a:rPr lang="en-US" altLang="zh-TW" dirty="0"/>
                  <a:t>1</a:t>
                </a:r>
                <a:r>
                  <a:rPr lang="zh-TW" altLang="en-US" dirty="0"/>
                  <a:t>，群間變動</a:t>
                </a:r>
                <a14:m>
                  <m:oMath xmlns:m="http://schemas.openxmlformats.org/officeDocument/2006/math">
                    <m:sSub>
                      <m:sSubPr>
                        <m:ctrlPr>
                          <a:rPr lang="zh-TW" altLang="en-US"/>
                        </m:ctrlPr>
                      </m:sSubPr>
                      <m:e>
                        <m:r>
                          <a:rPr lang="zh-TW" altLang="en-US"/>
                          <m:t>𝑆</m:t>
                        </m:r>
                      </m:e>
                      <m:sub>
                        <m:r>
                          <a:rPr lang="en-US" altLang="zh-TW"/>
                          <m:t>𝐵</m:t>
                        </m:r>
                      </m:sub>
                    </m:sSub>
                  </m:oMath>
                </a14:m>
                <a:r>
                  <a:rPr lang="zh-TW" altLang="en-US" dirty="0"/>
                  <a:t>就愈大，二個群可適切判別」</a:t>
                </a:r>
                <a:r>
                  <a:rPr lang="zh-TW" altLang="en-US" dirty="0"/>
                  <a:t>。</a:t>
                </a:r>
                <a:endParaRPr lang="zh-TW" altLang="en-US" dirty="0"/>
              </a:p>
            </p:txBody>
          </p:sp>
        </mc:Choice>
        <mc:Fallback>
          <p:sp>
            <p:nvSpPr>
              <p:cNvPr id="3" name="內容版面配置區 2"/>
              <p:cNvSpPr>
                <a:spLocks noGrp="1" noRot="1" noChangeAspect="1" noMove="1" noResize="1" noEditPoints="1" noAdjustHandles="1" noChangeArrowheads="1" noChangeShapeType="1" noTextEdit="1"/>
              </p:cNvSpPr>
              <p:nvPr>
                <p:ph idx="1"/>
              </p:nvPr>
            </p:nvSpPr>
            <p:spPr>
              <a:blipFill rotWithShape="1">
                <a:blip r:embed="rId2"/>
                <a:stretch>
                  <a:fillRect l="-2529" r="-2432"/>
                </a:stretch>
              </a:blipFill>
            </p:spPr>
            <p:txBody>
              <a:bodyPr/>
              <a:lstStyle/>
              <a:p>
                <a:r>
                  <a:rPr lang="zh-TW" altLang="en-US">
                    <a:noFill/>
                  </a:rPr>
                  <a:t> </a:t>
                </a:r>
              </a:p>
            </p:txBody>
          </p:sp>
        </mc:Fallback>
      </mc:AlternateContent>
      <p:sp>
        <p:nvSpPr>
          <p:cNvPr id="4" name="頁尾版面配置區 3"/>
          <p:cNvSpPr>
            <a:spLocks noGrp="1"/>
          </p:cNvSpPr>
          <p:nvPr>
            <p:ph type="ftr" sz="quarter" idx="11"/>
          </p:nvPr>
        </p:nvSpPr>
        <p:spPr/>
        <p:txBody>
          <a:bodyPr/>
          <a:lstStyle/>
          <a:p>
            <a:r>
              <a:rPr lang="zh-TW" altLang="en-US" smtClean="0"/>
              <a:t>多變量分析 導論與應用</a:t>
            </a:r>
            <a:endParaRPr lang="zh-TW" altLang="en-US"/>
          </a:p>
        </p:txBody>
      </p:sp>
      <p:sp>
        <p:nvSpPr>
          <p:cNvPr id="5" name="投影片編號版面配置區 4"/>
          <p:cNvSpPr>
            <a:spLocks noGrp="1"/>
          </p:cNvSpPr>
          <p:nvPr>
            <p:ph type="sldNum" sz="quarter" idx="12"/>
          </p:nvPr>
        </p:nvSpPr>
        <p:spPr/>
        <p:txBody>
          <a:bodyPr/>
          <a:lstStyle/>
          <a:p>
            <a:fld id="{8D01D909-9AA4-4206-A13B-0B2952A96094}" type="slidenum">
              <a:rPr lang="zh-TW" altLang="en-US" smtClean="0"/>
              <a:t>17</a:t>
            </a:fld>
            <a:endParaRPr lang="zh-TW" altLang="en-US"/>
          </a:p>
        </p:txBody>
      </p:sp>
    </p:spTree>
    <p:extLst>
      <p:ext uri="{BB962C8B-B14F-4D97-AF65-F5344CB8AC3E}">
        <p14:creationId xmlns:p14="http://schemas.microsoft.com/office/powerpoint/2010/main" val="17321226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10.4.1</a:t>
            </a:r>
            <a:r>
              <a:rPr lang="zh-TW" altLang="en-US" dirty="0"/>
              <a:t> 類別分數的基準</a:t>
            </a:r>
            <a:r>
              <a:rPr lang="zh-TW" altLang="en-US" dirty="0" smtClean="0"/>
              <a:t>化</a:t>
            </a:r>
            <a:endParaRPr lang="zh-TW" altLang="en-US" dirty="0"/>
          </a:p>
        </p:txBody>
      </p:sp>
      <p:sp>
        <p:nvSpPr>
          <p:cNvPr id="3" name="內容版面配置區 2"/>
          <p:cNvSpPr>
            <a:spLocks noGrp="1"/>
          </p:cNvSpPr>
          <p:nvPr>
            <p:ph idx="1"/>
          </p:nvPr>
        </p:nvSpPr>
        <p:spPr>
          <a:xfrm>
            <a:off x="2699792" y="1484784"/>
            <a:ext cx="6264696" cy="2304256"/>
          </a:xfrm>
        </p:spPr>
        <p:txBody>
          <a:bodyPr/>
          <a:lstStyle/>
          <a:p>
            <a:pPr indent="838200" algn="just">
              <a:spcBef>
                <a:spcPts val="0"/>
              </a:spcBef>
            </a:pPr>
            <a:r>
              <a:rPr lang="zh-TW" altLang="en-US" dirty="0"/>
              <a:t>此處試將以下的類別分數基準化並且觀察</a:t>
            </a:r>
            <a:r>
              <a:rPr lang="zh-TW" altLang="en-US" dirty="0" smtClean="0"/>
              <a:t>。</a:t>
            </a:r>
            <a:endParaRPr lang="en-US" altLang="zh-TW" dirty="0" smtClean="0"/>
          </a:p>
          <a:p>
            <a:pPr indent="838200" algn="just">
              <a:spcBef>
                <a:spcPts val="0"/>
              </a:spcBef>
            </a:pPr>
            <a:endParaRPr lang="en-US" altLang="zh-TW" sz="1000" dirty="0"/>
          </a:p>
          <a:p>
            <a:pPr indent="838200" algn="just">
              <a:spcBef>
                <a:spcPts val="0"/>
              </a:spcBef>
            </a:pPr>
            <a:r>
              <a:rPr lang="zh-TW" altLang="en-US" dirty="0" smtClean="0"/>
              <a:t>由於</a:t>
            </a:r>
            <a:r>
              <a:rPr lang="zh-TW" altLang="en-US" dirty="0"/>
              <a:t>將類別分數的平均設為</a:t>
            </a:r>
            <a:r>
              <a:rPr lang="en-US" altLang="zh-TW" dirty="0"/>
              <a:t>0</a:t>
            </a:r>
            <a:r>
              <a:rPr lang="zh-TW" altLang="en-US" dirty="0"/>
              <a:t>即可，所以如下式求出，即</a:t>
            </a:r>
            <a:r>
              <a:rPr lang="zh-TW" altLang="en-US" dirty="0" smtClean="0"/>
              <a:t>：</a:t>
            </a:r>
            <a:endParaRPr lang="en-US" altLang="zh-TW" dirty="0"/>
          </a:p>
        </p:txBody>
      </p:sp>
      <p:sp>
        <p:nvSpPr>
          <p:cNvPr id="4" name="頁尾版面配置區 3"/>
          <p:cNvSpPr>
            <a:spLocks noGrp="1"/>
          </p:cNvSpPr>
          <p:nvPr>
            <p:ph type="ftr" sz="quarter" idx="11"/>
          </p:nvPr>
        </p:nvSpPr>
        <p:spPr/>
        <p:txBody>
          <a:bodyPr/>
          <a:lstStyle/>
          <a:p>
            <a:r>
              <a:rPr lang="zh-TW" altLang="en-US" smtClean="0"/>
              <a:t>多變量分析 導論與應用</a:t>
            </a:r>
            <a:endParaRPr lang="zh-TW" altLang="en-US"/>
          </a:p>
        </p:txBody>
      </p:sp>
      <p:sp>
        <p:nvSpPr>
          <p:cNvPr id="5" name="投影片編號版面配置區 4"/>
          <p:cNvSpPr>
            <a:spLocks noGrp="1"/>
          </p:cNvSpPr>
          <p:nvPr>
            <p:ph type="sldNum" sz="quarter" idx="12"/>
          </p:nvPr>
        </p:nvSpPr>
        <p:spPr/>
        <p:txBody>
          <a:bodyPr/>
          <a:lstStyle/>
          <a:p>
            <a:fld id="{8D01D909-9AA4-4206-A13B-0B2952A96094}" type="slidenum">
              <a:rPr lang="zh-TW" altLang="en-US" smtClean="0"/>
              <a:t>18</a:t>
            </a:fld>
            <a:endParaRPr lang="zh-TW" altLang="en-US"/>
          </a:p>
        </p:txBody>
      </p:sp>
      <mc:AlternateContent xmlns:mc="http://schemas.openxmlformats.org/markup-compatibility/2006">
        <mc:Choice xmlns:a14="http://schemas.microsoft.com/office/drawing/2010/main" Requires="a14">
          <p:sp>
            <p:nvSpPr>
              <p:cNvPr id="6" name="文字方塊 5"/>
              <p:cNvSpPr txBox="1"/>
              <p:nvPr/>
            </p:nvSpPr>
            <p:spPr>
              <a:xfrm>
                <a:off x="3923928" y="3920142"/>
                <a:ext cx="3951597" cy="253319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2000" i="1" smtClean="0">
                              <a:latin typeface="Cambria Math"/>
                            </a:rPr>
                          </m:ctrlPr>
                        </m:dPr>
                        <m:e>
                          <m:eqArr>
                            <m:eqArrPr>
                              <m:ctrlPr>
                                <a:rPr lang="en-US" altLang="zh-TW" sz="2000" i="1" smtClean="0">
                                  <a:latin typeface="Cambria Math"/>
                                </a:rPr>
                              </m:ctrlPr>
                            </m:eqArrPr>
                            <m:e>
                              <m:sSup>
                                <m:sSupPr>
                                  <m:ctrlPr>
                                    <a:rPr lang="en-US" altLang="zh-TW" sz="2000" i="1" smtClean="0">
                                      <a:latin typeface="Cambria Math"/>
                                    </a:rPr>
                                  </m:ctrlPr>
                                </m:sSupPr>
                                <m:e>
                                  <m:sSub>
                                    <m:sSubPr>
                                      <m:ctrlPr>
                                        <a:rPr lang="en-US" altLang="zh-TW" sz="2000" i="1" smtClean="0">
                                          <a:latin typeface="Cambria Math"/>
                                        </a:rPr>
                                      </m:ctrlPr>
                                    </m:sSubPr>
                                    <m:e>
                                      <m:r>
                                        <a:rPr lang="en-US" altLang="zh-TW" sz="2000" b="0" i="1" smtClean="0">
                                          <a:latin typeface="Cambria Math"/>
                                        </a:rPr>
                                        <m:t>𝑎</m:t>
                                      </m:r>
                                    </m:e>
                                    <m:sub>
                                      <m:r>
                                        <a:rPr lang="en-US" altLang="zh-TW" sz="2000" b="0" i="1" smtClean="0">
                                          <a:latin typeface="Cambria Math"/>
                                        </a:rPr>
                                        <m:t>11</m:t>
                                      </m:r>
                                    </m:sub>
                                  </m:sSub>
                                </m:e>
                                <m:sup>
                                  <m:r>
                                    <a:rPr lang="en-US" altLang="zh-TW" sz="2000" b="0" i="1" smtClean="0">
                                      <a:latin typeface="Cambria Math"/>
                                    </a:rPr>
                                    <m:t>∗</m:t>
                                  </m:r>
                                </m:sup>
                              </m:sSup>
                              <m:r>
                                <a:rPr lang="en-US" altLang="zh-TW" sz="2000" b="0" i="1" smtClean="0">
                                  <a:latin typeface="Cambria Math"/>
                                </a:rPr>
                                <m:t>=</m:t>
                              </m:r>
                              <m:sSub>
                                <m:sSubPr>
                                  <m:ctrlPr>
                                    <a:rPr lang="en-US" altLang="zh-TW" sz="2000" b="0" i="1" smtClean="0">
                                      <a:latin typeface="Cambria Math"/>
                                    </a:rPr>
                                  </m:ctrlPr>
                                </m:sSubPr>
                                <m:e>
                                  <m:r>
                                    <a:rPr lang="en-US" altLang="zh-TW" sz="2000" b="0" i="1" smtClean="0">
                                      <a:latin typeface="Cambria Math"/>
                                    </a:rPr>
                                    <m:t>𝑎</m:t>
                                  </m:r>
                                </m:e>
                                <m:sub>
                                  <m:r>
                                    <a:rPr lang="en-US" altLang="zh-TW" sz="2000" b="0" i="1" smtClean="0">
                                      <a:latin typeface="Cambria Math"/>
                                    </a:rPr>
                                    <m:t>11</m:t>
                                  </m:r>
                                </m:sub>
                              </m:sSub>
                              <m:r>
                                <a:rPr lang="en-US" altLang="zh-TW" sz="2000" b="0" i="1" smtClean="0">
                                  <a:latin typeface="Cambria Math"/>
                                </a:rPr>
                                <m:t>−</m:t>
                              </m:r>
                              <m:f>
                                <m:fPr>
                                  <m:ctrlPr>
                                    <a:rPr lang="en-US" altLang="zh-TW" sz="2000" b="0" i="1" smtClean="0">
                                      <a:latin typeface="Cambria Math"/>
                                    </a:rPr>
                                  </m:ctrlPr>
                                </m:fPr>
                                <m:num>
                                  <m:r>
                                    <a:rPr lang="en-US" altLang="zh-TW" sz="2000" b="0" i="1" smtClean="0">
                                      <a:latin typeface="Cambria Math"/>
                                    </a:rPr>
                                    <m:t>1</m:t>
                                  </m:r>
                                </m:num>
                                <m:den>
                                  <m:r>
                                    <a:rPr lang="en-US" altLang="zh-TW" sz="2000" b="0" i="1" smtClean="0">
                                      <a:latin typeface="Cambria Math"/>
                                    </a:rPr>
                                    <m:t>7</m:t>
                                  </m:r>
                                </m:den>
                              </m:f>
                              <m:r>
                                <a:rPr lang="en-US" altLang="zh-TW" sz="2000" b="0" i="1" smtClean="0">
                                  <a:latin typeface="Cambria Math"/>
                                </a:rPr>
                                <m:t>(4</m:t>
                              </m:r>
                              <m:r>
                                <a:rPr lang="en-US" altLang="zh-TW" sz="2000" b="0" i="1" smtClean="0">
                                  <a:latin typeface="Cambria Math"/>
                                  <a:ea typeface="Cambria Math"/>
                                </a:rPr>
                                <m:t>×</m:t>
                              </m:r>
                              <m:sSub>
                                <m:sSubPr>
                                  <m:ctrlPr>
                                    <a:rPr lang="en-US" altLang="zh-TW" sz="2000" b="0" i="1" smtClean="0">
                                      <a:latin typeface="Cambria Math"/>
                                      <a:ea typeface="Cambria Math"/>
                                    </a:rPr>
                                  </m:ctrlPr>
                                </m:sSubPr>
                                <m:e>
                                  <m:r>
                                    <a:rPr lang="en-US" altLang="zh-TW" sz="2000" b="0" i="1" smtClean="0">
                                      <a:latin typeface="Cambria Math"/>
                                      <a:ea typeface="Cambria Math"/>
                                    </a:rPr>
                                    <m:t>𝑎</m:t>
                                  </m:r>
                                </m:e>
                                <m:sub>
                                  <m:r>
                                    <a:rPr lang="en-US" altLang="zh-TW" sz="2000" b="0" i="1" smtClean="0">
                                      <a:latin typeface="Cambria Math"/>
                                      <a:ea typeface="Cambria Math"/>
                                    </a:rPr>
                                    <m:t>11</m:t>
                                  </m:r>
                                </m:sub>
                              </m:sSub>
                              <m:r>
                                <a:rPr lang="en-US" altLang="zh-TW" sz="2000" b="0" i="1" smtClean="0">
                                  <a:latin typeface="Cambria Math"/>
                                  <a:ea typeface="Cambria Math"/>
                                </a:rPr>
                                <m:t>+3×</m:t>
                              </m:r>
                              <m:sSub>
                                <m:sSubPr>
                                  <m:ctrlPr>
                                    <a:rPr lang="en-US" altLang="zh-TW" sz="2000" b="0" i="1" smtClean="0">
                                      <a:latin typeface="Cambria Math"/>
                                      <a:ea typeface="Cambria Math"/>
                                    </a:rPr>
                                  </m:ctrlPr>
                                </m:sSubPr>
                                <m:e>
                                  <m:r>
                                    <a:rPr lang="en-US" altLang="zh-TW" sz="2000" b="0" i="1" smtClean="0">
                                      <a:latin typeface="Cambria Math"/>
                                      <a:ea typeface="Cambria Math"/>
                                    </a:rPr>
                                    <m:t>𝑎</m:t>
                                  </m:r>
                                </m:e>
                                <m:sub>
                                  <m:r>
                                    <a:rPr lang="en-US" altLang="zh-TW" sz="2000" b="0" i="1" smtClean="0">
                                      <a:latin typeface="Cambria Math"/>
                                      <a:ea typeface="Cambria Math"/>
                                    </a:rPr>
                                    <m:t>12</m:t>
                                  </m:r>
                                </m:sub>
                              </m:sSub>
                              <m:r>
                                <a:rPr lang="en-US" altLang="zh-TW" sz="2000" b="0" i="1" smtClean="0">
                                  <a:latin typeface="Cambria Math"/>
                                  <a:ea typeface="Cambria Math"/>
                                </a:rPr>
                                <m:t>)</m:t>
                              </m:r>
                            </m:e>
                            <m:e>
                              <m:sSup>
                                <m:sSupPr>
                                  <m:ctrlPr>
                                    <a:rPr lang="en-US" altLang="zh-TW" sz="2000" i="1">
                                      <a:latin typeface="Cambria Math"/>
                                    </a:rPr>
                                  </m:ctrlPr>
                                </m:sSupPr>
                                <m:e>
                                  <m:sSub>
                                    <m:sSubPr>
                                      <m:ctrlPr>
                                        <a:rPr lang="en-US" altLang="zh-TW" sz="2000" i="1">
                                          <a:latin typeface="Cambria Math"/>
                                        </a:rPr>
                                      </m:ctrlPr>
                                    </m:sSubPr>
                                    <m:e>
                                      <m:r>
                                        <a:rPr lang="en-US" altLang="zh-TW" sz="2000" i="1">
                                          <a:latin typeface="Cambria Math"/>
                                        </a:rPr>
                                        <m:t>𝑎</m:t>
                                      </m:r>
                                    </m:e>
                                    <m:sub>
                                      <m:r>
                                        <a:rPr lang="en-US" altLang="zh-TW" sz="2000" i="1">
                                          <a:latin typeface="Cambria Math"/>
                                        </a:rPr>
                                        <m:t>1</m:t>
                                      </m:r>
                                      <m:r>
                                        <a:rPr lang="en-US" altLang="zh-TW" sz="2000" b="0" i="1" smtClean="0">
                                          <a:latin typeface="Cambria Math"/>
                                        </a:rPr>
                                        <m:t>2</m:t>
                                      </m:r>
                                    </m:sub>
                                  </m:sSub>
                                </m:e>
                                <m:sup>
                                  <m:r>
                                    <a:rPr lang="en-US" altLang="zh-TW" sz="2000" i="1">
                                      <a:latin typeface="Cambria Math"/>
                                    </a:rPr>
                                    <m:t>∗</m:t>
                                  </m:r>
                                </m:sup>
                              </m:sSup>
                              <m:r>
                                <a:rPr lang="en-US" altLang="zh-TW" sz="2000" i="1">
                                  <a:latin typeface="Cambria Math"/>
                                </a:rPr>
                                <m:t>=</m:t>
                              </m:r>
                              <m:sSub>
                                <m:sSubPr>
                                  <m:ctrlPr>
                                    <a:rPr lang="en-US" altLang="zh-TW" sz="2000" i="1">
                                      <a:latin typeface="Cambria Math"/>
                                    </a:rPr>
                                  </m:ctrlPr>
                                </m:sSubPr>
                                <m:e>
                                  <m:r>
                                    <a:rPr lang="en-US" altLang="zh-TW" sz="2000" i="1">
                                      <a:latin typeface="Cambria Math"/>
                                    </a:rPr>
                                    <m:t>𝑎</m:t>
                                  </m:r>
                                </m:e>
                                <m:sub>
                                  <m:r>
                                    <a:rPr lang="en-US" altLang="zh-TW" sz="2000" i="1">
                                      <a:latin typeface="Cambria Math"/>
                                    </a:rPr>
                                    <m:t>1</m:t>
                                  </m:r>
                                  <m:r>
                                    <a:rPr lang="en-US" altLang="zh-TW" sz="2000" b="0" i="1" smtClean="0">
                                      <a:latin typeface="Cambria Math"/>
                                    </a:rPr>
                                    <m:t>2</m:t>
                                  </m:r>
                                </m:sub>
                              </m:sSub>
                              <m:r>
                                <a:rPr lang="en-US" altLang="zh-TW" sz="2000" i="1">
                                  <a:latin typeface="Cambria Math"/>
                                </a:rPr>
                                <m:t>−</m:t>
                              </m:r>
                              <m:f>
                                <m:fPr>
                                  <m:ctrlPr>
                                    <a:rPr lang="en-US" altLang="zh-TW" sz="2000" i="1">
                                      <a:latin typeface="Cambria Math"/>
                                    </a:rPr>
                                  </m:ctrlPr>
                                </m:fPr>
                                <m:num>
                                  <m:r>
                                    <a:rPr lang="en-US" altLang="zh-TW" sz="2000" i="1">
                                      <a:latin typeface="Cambria Math"/>
                                    </a:rPr>
                                    <m:t>1</m:t>
                                  </m:r>
                                </m:num>
                                <m:den>
                                  <m:r>
                                    <a:rPr lang="en-US" altLang="zh-TW" sz="2000" i="1">
                                      <a:latin typeface="Cambria Math"/>
                                    </a:rPr>
                                    <m:t>7</m:t>
                                  </m:r>
                                </m:den>
                              </m:f>
                              <m:r>
                                <a:rPr lang="en-US" altLang="zh-TW" sz="2000" i="1">
                                  <a:latin typeface="Cambria Math"/>
                                </a:rPr>
                                <m:t>(4</m:t>
                              </m:r>
                              <m:r>
                                <a:rPr lang="en-US" altLang="zh-TW" sz="2000" i="1">
                                  <a:latin typeface="Cambria Math"/>
                                  <a:ea typeface="Cambria Math"/>
                                </a:rPr>
                                <m:t>×</m:t>
                              </m:r>
                              <m:sSub>
                                <m:sSubPr>
                                  <m:ctrlPr>
                                    <a:rPr lang="en-US" altLang="zh-TW" sz="2000" i="1">
                                      <a:latin typeface="Cambria Math"/>
                                      <a:ea typeface="Cambria Math"/>
                                    </a:rPr>
                                  </m:ctrlPr>
                                </m:sSubPr>
                                <m:e>
                                  <m:r>
                                    <a:rPr lang="en-US" altLang="zh-TW" sz="2000" i="1">
                                      <a:latin typeface="Cambria Math"/>
                                      <a:ea typeface="Cambria Math"/>
                                    </a:rPr>
                                    <m:t>𝑎</m:t>
                                  </m:r>
                                </m:e>
                                <m:sub>
                                  <m:r>
                                    <a:rPr lang="en-US" altLang="zh-TW" sz="2000" i="1">
                                      <a:latin typeface="Cambria Math"/>
                                      <a:ea typeface="Cambria Math"/>
                                    </a:rPr>
                                    <m:t>11</m:t>
                                  </m:r>
                                </m:sub>
                              </m:sSub>
                              <m:r>
                                <a:rPr lang="en-US" altLang="zh-TW" sz="2000" i="1">
                                  <a:latin typeface="Cambria Math"/>
                                  <a:ea typeface="Cambria Math"/>
                                </a:rPr>
                                <m:t>+3×</m:t>
                              </m:r>
                              <m:sSub>
                                <m:sSubPr>
                                  <m:ctrlPr>
                                    <a:rPr lang="en-US" altLang="zh-TW" sz="2000" i="1">
                                      <a:latin typeface="Cambria Math"/>
                                      <a:ea typeface="Cambria Math"/>
                                    </a:rPr>
                                  </m:ctrlPr>
                                </m:sSubPr>
                                <m:e>
                                  <m:r>
                                    <a:rPr lang="en-US" altLang="zh-TW" sz="2000" i="1">
                                      <a:latin typeface="Cambria Math"/>
                                      <a:ea typeface="Cambria Math"/>
                                    </a:rPr>
                                    <m:t>𝑎</m:t>
                                  </m:r>
                                </m:e>
                                <m:sub>
                                  <m:r>
                                    <a:rPr lang="en-US" altLang="zh-TW" sz="2000" i="1">
                                      <a:latin typeface="Cambria Math"/>
                                      <a:ea typeface="Cambria Math"/>
                                    </a:rPr>
                                    <m:t>12</m:t>
                                  </m:r>
                                </m:sub>
                              </m:sSub>
                              <m:r>
                                <a:rPr lang="en-US" altLang="zh-TW" sz="2000" b="0" i="1" smtClean="0">
                                  <a:latin typeface="Cambria Math"/>
                                  <a:ea typeface="Cambria Math"/>
                                </a:rPr>
                                <m:t>)</m:t>
                              </m:r>
                            </m:e>
                            <m:e>
                              <m:sSup>
                                <m:sSupPr>
                                  <m:ctrlPr>
                                    <a:rPr lang="en-US" altLang="zh-TW" sz="2000" i="1">
                                      <a:latin typeface="Cambria Math"/>
                                    </a:rPr>
                                  </m:ctrlPr>
                                </m:sSupPr>
                                <m:e>
                                  <m:sSub>
                                    <m:sSubPr>
                                      <m:ctrlPr>
                                        <a:rPr lang="en-US" altLang="zh-TW" sz="2000" i="1">
                                          <a:latin typeface="Cambria Math"/>
                                        </a:rPr>
                                      </m:ctrlPr>
                                    </m:sSubPr>
                                    <m:e>
                                      <m:r>
                                        <a:rPr lang="en-US" altLang="zh-TW" sz="2000" i="1">
                                          <a:latin typeface="Cambria Math"/>
                                        </a:rPr>
                                        <m:t>𝑎</m:t>
                                      </m:r>
                                    </m:e>
                                    <m:sub>
                                      <m:r>
                                        <a:rPr lang="en-US" altLang="zh-TW" sz="2000" b="0" i="1" smtClean="0">
                                          <a:latin typeface="Cambria Math"/>
                                        </a:rPr>
                                        <m:t>2</m:t>
                                      </m:r>
                                      <m:r>
                                        <a:rPr lang="en-US" altLang="zh-TW" sz="2000" i="1">
                                          <a:latin typeface="Cambria Math"/>
                                        </a:rPr>
                                        <m:t>1</m:t>
                                      </m:r>
                                    </m:sub>
                                  </m:sSub>
                                </m:e>
                                <m:sup>
                                  <m:r>
                                    <a:rPr lang="en-US" altLang="zh-TW" sz="2000" i="1">
                                      <a:latin typeface="Cambria Math"/>
                                    </a:rPr>
                                    <m:t>∗</m:t>
                                  </m:r>
                                </m:sup>
                              </m:sSup>
                              <m:r>
                                <a:rPr lang="en-US" altLang="zh-TW" sz="2000" i="1">
                                  <a:latin typeface="Cambria Math"/>
                                </a:rPr>
                                <m:t>=</m:t>
                              </m:r>
                              <m:sSub>
                                <m:sSubPr>
                                  <m:ctrlPr>
                                    <a:rPr lang="en-US" altLang="zh-TW" sz="2000" i="1">
                                      <a:latin typeface="Cambria Math"/>
                                    </a:rPr>
                                  </m:ctrlPr>
                                </m:sSubPr>
                                <m:e>
                                  <m:r>
                                    <a:rPr lang="en-US" altLang="zh-TW" sz="2000" i="1">
                                      <a:latin typeface="Cambria Math"/>
                                    </a:rPr>
                                    <m:t>𝑎</m:t>
                                  </m:r>
                                </m:e>
                                <m:sub>
                                  <m:r>
                                    <a:rPr lang="en-US" altLang="zh-TW" sz="2000" b="0" i="1" smtClean="0">
                                      <a:latin typeface="Cambria Math"/>
                                    </a:rPr>
                                    <m:t>2</m:t>
                                  </m:r>
                                  <m:r>
                                    <a:rPr lang="en-US" altLang="zh-TW" sz="2000" i="1">
                                      <a:latin typeface="Cambria Math"/>
                                    </a:rPr>
                                    <m:t>1</m:t>
                                  </m:r>
                                </m:sub>
                              </m:sSub>
                              <m:r>
                                <a:rPr lang="en-US" altLang="zh-TW" sz="2000" i="1">
                                  <a:latin typeface="Cambria Math"/>
                                </a:rPr>
                                <m:t>−</m:t>
                              </m:r>
                              <m:f>
                                <m:fPr>
                                  <m:ctrlPr>
                                    <a:rPr lang="en-US" altLang="zh-TW" sz="2000" i="1">
                                      <a:latin typeface="Cambria Math"/>
                                    </a:rPr>
                                  </m:ctrlPr>
                                </m:fPr>
                                <m:num>
                                  <m:r>
                                    <a:rPr lang="en-US" altLang="zh-TW" sz="2000" i="1">
                                      <a:latin typeface="Cambria Math"/>
                                    </a:rPr>
                                    <m:t>1</m:t>
                                  </m:r>
                                </m:num>
                                <m:den>
                                  <m:r>
                                    <a:rPr lang="en-US" altLang="zh-TW" sz="2000" i="1">
                                      <a:latin typeface="Cambria Math"/>
                                    </a:rPr>
                                    <m:t>7</m:t>
                                  </m:r>
                                </m:den>
                              </m:f>
                              <m:r>
                                <a:rPr lang="en-US" altLang="zh-TW" sz="2000" i="1">
                                  <a:latin typeface="Cambria Math"/>
                                </a:rPr>
                                <m:t>(</m:t>
                              </m:r>
                              <m:r>
                                <a:rPr lang="en-US" altLang="zh-TW" sz="2000" b="0" i="1" smtClean="0">
                                  <a:latin typeface="Cambria Math"/>
                                </a:rPr>
                                <m:t>3</m:t>
                              </m:r>
                              <m:r>
                                <a:rPr lang="en-US" altLang="zh-TW" sz="2000" i="1">
                                  <a:latin typeface="Cambria Math"/>
                                  <a:ea typeface="Cambria Math"/>
                                </a:rPr>
                                <m:t>×</m:t>
                              </m:r>
                              <m:sSub>
                                <m:sSubPr>
                                  <m:ctrlPr>
                                    <a:rPr lang="en-US" altLang="zh-TW" sz="2000" i="1">
                                      <a:latin typeface="Cambria Math"/>
                                      <a:ea typeface="Cambria Math"/>
                                    </a:rPr>
                                  </m:ctrlPr>
                                </m:sSubPr>
                                <m:e>
                                  <m:r>
                                    <a:rPr lang="en-US" altLang="zh-TW" sz="2000" i="1">
                                      <a:latin typeface="Cambria Math"/>
                                      <a:ea typeface="Cambria Math"/>
                                    </a:rPr>
                                    <m:t>𝑎</m:t>
                                  </m:r>
                                </m:e>
                                <m:sub>
                                  <m:r>
                                    <a:rPr lang="en-US" altLang="zh-TW" sz="2000" b="0" i="1" smtClean="0">
                                      <a:latin typeface="Cambria Math"/>
                                      <a:ea typeface="Cambria Math"/>
                                    </a:rPr>
                                    <m:t>2</m:t>
                                  </m:r>
                                  <m:r>
                                    <a:rPr lang="en-US" altLang="zh-TW" sz="2000" i="1">
                                      <a:latin typeface="Cambria Math"/>
                                      <a:ea typeface="Cambria Math"/>
                                    </a:rPr>
                                    <m:t>1</m:t>
                                  </m:r>
                                </m:sub>
                              </m:sSub>
                              <m:r>
                                <a:rPr lang="en-US" altLang="zh-TW" sz="2000" i="1">
                                  <a:latin typeface="Cambria Math"/>
                                  <a:ea typeface="Cambria Math"/>
                                </a:rPr>
                                <m:t>+</m:t>
                              </m:r>
                              <m:r>
                                <a:rPr lang="en-US" altLang="zh-TW" sz="2000" b="0" i="1" smtClean="0">
                                  <a:latin typeface="Cambria Math"/>
                                  <a:ea typeface="Cambria Math"/>
                                </a:rPr>
                                <m:t>4</m:t>
                              </m:r>
                              <m:r>
                                <a:rPr lang="en-US" altLang="zh-TW" sz="2000" i="1">
                                  <a:latin typeface="Cambria Math"/>
                                  <a:ea typeface="Cambria Math"/>
                                </a:rPr>
                                <m:t>×</m:t>
                              </m:r>
                              <m:sSub>
                                <m:sSubPr>
                                  <m:ctrlPr>
                                    <a:rPr lang="en-US" altLang="zh-TW" sz="2000" i="1">
                                      <a:latin typeface="Cambria Math"/>
                                      <a:ea typeface="Cambria Math"/>
                                    </a:rPr>
                                  </m:ctrlPr>
                                </m:sSubPr>
                                <m:e>
                                  <m:r>
                                    <a:rPr lang="en-US" altLang="zh-TW" sz="2000" i="1">
                                      <a:latin typeface="Cambria Math"/>
                                      <a:ea typeface="Cambria Math"/>
                                    </a:rPr>
                                    <m:t>𝑎</m:t>
                                  </m:r>
                                </m:e>
                                <m:sub>
                                  <m:r>
                                    <a:rPr lang="en-US" altLang="zh-TW" sz="2000" b="0" i="1" smtClean="0">
                                      <a:latin typeface="Cambria Math"/>
                                      <a:ea typeface="Cambria Math"/>
                                    </a:rPr>
                                    <m:t>2</m:t>
                                  </m:r>
                                  <m:r>
                                    <a:rPr lang="en-US" altLang="zh-TW" sz="2000" i="1">
                                      <a:latin typeface="Cambria Math"/>
                                      <a:ea typeface="Cambria Math"/>
                                    </a:rPr>
                                    <m:t>2</m:t>
                                  </m:r>
                                </m:sub>
                              </m:sSub>
                              <m:r>
                                <a:rPr lang="en-US" altLang="zh-TW" sz="2000" b="0" i="1" smtClean="0">
                                  <a:latin typeface="Cambria Math"/>
                                  <a:ea typeface="Cambria Math"/>
                                </a:rPr>
                                <m:t>)</m:t>
                              </m:r>
                            </m:e>
                            <m:e>
                              <m:sSup>
                                <m:sSupPr>
                                  <m:ctrlPr>
                                    <a:rPr lang="en-US" altLang="zh-TW" sz="2000" i="1">
                                      <a:latin typeface="Cambria Math"/>
                                    </a:rPr>
                                  </m:ctrlPr>
                                </m:sSupPr>
                                <m:e>
                                  <m:sSub>
                                    <m:sSubPr>
                                      <m:ctrlPr>
                                        <a:rPr lang="en-US" altLang="zh-TW" sz="2000" i="1">
                                          <a:latin typeface="Cambria Math"/>
                                        </a:rPr>
                                      </m:ctrlPr>
                                    </m:sSubPr>
                                    <m:e>
                                      <m:r>
                                        <a:rPr lang="en-US" altLang="zh-TW" sz="2000" i="1">
                                          <a:latin typeface="Cambria Math"/>
                                        </a:rPr>
                                        <m:t>𝑎</m:t>
                                      </m:r>
                                    </m:e>
                                    <m:sub>
                                      <m:r>
                                        <a:rPr lang="en-US" altLang="zh-TW" sz="2000" b="0" i="1" smtClean="0">
                                          <a:latin typeface="Cambria Math"/>
                                        </a:rPr>
                                        <m:t>22</m:t>
                                      </m:r>
                                    </m:sub>
                                  </m:sSub>
                                </m:e>
                                <m:sup>
                                  <m:r>
                                    <a:rPr lang="en-US" altLang="zh-TW" sz="2000" i="1">
                                      <a:latin typeface="Cambria Math"/>
                                    </a:rPr>
                                    <m:t>∗</m:t>
                                  </m:r>
                                </m:sup>
                              </m:sSup>
                              <m:r>
                                <a:rPr lang="en-US" altLang="zh-TW" sz="2000" i="1">
                                  <a:latin typeface="Cambria Math"/>
                                </a:rPr>
                                <m:t>=</m:t>
                              </m:r>
                              <m:sSub>
                                <m:sSubPr>
                                  <m:ctrlPr>
                                    <a:rPr lang="en-US" altLang="zh-TW" sz="2000" i="1">
                                      <a:latin typeface="Cambria Math"/>
                                    </a:rPr>
                                  </m:ctrlPr>
                                </m:sSubPr>
                                <m:e>
                                  <m:r>
                                    <a:rPr lang="en-US" altLang="zh-TW" sz="2000" i="1">
                                      <a:latin typeface="Cambria Math"/>
                                    </a:rPr>
                                    <m:t>𝑎</m:t>
                                  </m:r>
                                </m:e>
                                <m:sub>
                                  <m:r>
                                    <a:rPr lang="en-US" altLang="zh-TW" sz="2000" b="0" i="1" smtClean="0">
                                      <a:latin typeface="Cambria Math"/>
                                    </a:rPr>
                                    <m:t>22</m:t>
                                  </m:r>
                                </m:sub>
                              </m:sSub>
                              <m:r>
                                <a:rPr lang="en-US" altLang="zh-TW" sz="2000" i="1">
                                  <a:latin typeface="Cambria Math"/>
                                </a:rPr>
                                <m:t>−</m:t>
                              </m:r>
                              <m:f>
                                <m:fPr>
                                  <m:ctrlPr>
                                    <a:rPr lang="en-US" altLang="zh-TW" sz="2000" i="1">
                                      <a:latin typeface="Cambria Math"/>
                                    </a:rPr>
                                  </m:ctrlPr>
                                </m:fPr>
                                <m:num>
                                  <m:r>
                                    <a:rPr lang="en-US" altLang="zh-TW" sz="2000" i="1">
                                      <a:latin typeface="Cambria Math"/>
                                    </a:rPr>
                                    <m:t>1</m:t>
                                  </m:r>
                                </m:num>
                                <m:den>
                                  <m:r>
                                    <a:rPr lang="en-US" altLang="zh-TW" sz="2000" i="1">
                                      <a:latin typeface="Cambria Math"/>
                                    </a:rPr>
                                    <m:t>7</m:t>
                                  </m:r>
                                </m:den>
                              </m:f>
                              <m:r>
                                <a:rPr lang="en-US" altLang="zh-TW" sz="2000" i="1">
                                  <a:latin typeface="Cambria Math"/>
                                </a:rPr>
                                <m:t>(</m:t>
                              </m:r>
                              <m:r>
                                <a:rPr lang="en-US" altLang="zh-TW" sz="2000" b="0" i="1" smtClean="0">
                                  <a:latin typeface="Cambria Math"/>
                                </a:rPr>
                                <m:t>3</m:t>
                              </m:r>
                              <m:r>
                                <a:rPr lang="en-US" altLang="zh-TW" sz="2000" i="1">
                                  <a:latin typeface="Cambria Math"/>
                                  <a:ea typeface="Cambria Math"/>
                                </a:rPr>
                                <m:t>×</m:t>
                              </m:r>
                              <m:sSub>
                                <m:sSubPr>
                                  <m:ctrlPr>
                                    <a:rPr lang="en-US" altLang="zh-TW" sz="2000" i="1">
                                      <a:latin typeface="Cambria Math"/>
                                      <a:ea typeface="Cambria Math"/>
                                    </a:rPr>
                                  </m:ctrlPr>
                                </m:sSubPr>
                                <m:e>
                                  <m:r>
                                    <a:rPr lang="en-US" altLang="zh-TW" sz="2000" i="1">
                                      <a:latin typeface="Cambria Math"/>
                                      <a:ea typeface="Cambria Math"/>
                                    </a:rPr>
                                    <m:t>𝑎</m:t>
                                  </m:r>
                                </m:e>
                                <m:sub>
                                  <m:r>
                                    <a:rPr lang="en-US" altLang="zh-TW" sz="2000" b="0" i="1" smtClean="0">
                                      <a:latin typeface="Cambria Math"/>
                                      <a:ea typeface="Cambria Math"/>
                                    </a:rPr>
                                    <m:t>2</m:t>
                                  </m:r>
                                  <m:r>
                                    <a:rPr lang="en-US" altLang="zh-TW" sz="2000" i="1">
                                      <a:latin typeface="Cambria Math"/>
                                      <a:ea typeface="Cambria Math"/>
                                    </a:rPr>
                                    <m:t>1</m:t>
                                  </m:r>
                                </m:sub>
                              </m:sSub>
                              <m:r>
                                <a:rPr lang="en-US" altLang="zh-TW" sz="2000" i="1">
                                  <a:latin typeface="Cambria Math"/>
                                  <a:ea typeface="Cambria Math"/>
                                </a:rPr>
                                <m:t>+</m:t>
                              </m:r>
                              <m:r>
                                <a:rPr lang="en-US" altLang="zh-TW" sz="2000" b="0" i="1" smtClean="0">
                                  <a:latin typeface="Cambria Math"/>
                                  <a:ea typeface="Cambria Math"/>
                                </a:rPr>
                                <m:t>4</m:t>
                              </m:r>
                              <m:r>
                                <a:rPr lang="en-US" altLang="zh-TW" sz="2000" i="1">
                                  <a:latin typeface="Cambria Math"/>
                                  <a:ea typeface="Cambria Math"/>
                                </a:rPr>
                                <m:t>×</m:t>
                              </m:r>
                              <m:sSub>
                                <m:sSubPr>
                                  <m:ctrlPr>
                                    <a:rPr lang="en-US" altLang="zh-TW" sz="2000" i="1">
                                      <a:latin typeface="Cambria Math"/>
                                      <a:ea typeface="Cambria Math"/>
                                    </a:rPr>
                                  </m:ctrlPr>
                                </m:sSubPr>
                                <m:e>
                                  <m:r>
                                    <a:rPr lang="en-US" altLang="zh-TW" sz="2000" i="1">
                                      <a:latin typeface="Cambria Math"/>
                                      <a:ea typeface="Cambria Math"/>
                                    </a:rPr>
                                    <m:t>𝑎</m:t>
                                  </m:r>
                                </m:e>
                                <m:sub>
                                  <m:r>
                                    <a:rPr lang="en-US" altLang="zh-TW" sz="2000" b="0" i="1" smtClean="0">
                                      <a:latin typeface="Cambria Math"/>
                                      <a:ea typeface="Cambria Math"/>
                                    </a:rPr>
                                    <m:t>2</m:t>
                                  </m:r>
                                  <m:r>
                                    <a:rPr lang="en-US" altLang="zh-TW" sz="2000" i="1">
                                      <a:latin typeface="Cambria Math"/>
                                      <a:ea typeface="Cambria Math"/>
                                    </a:rPr>
                                    <m:t>2</m:t>
                                  </m:r>
                                  <m:r>
                                    <a:rPr lang="en-US" altLang="zh-TW" sz="2000" b="0" i="1" smtClean="0">
                                      <a:latin typeface="Cambria Math"/>
                                      <a:ea typeface="Cambria Math"/>
                                    </a:rPr>
                                    <m:t>)</m:t>
                                  </m:r>
                                </m:sub>
                              </m:sSub>
                            </m:e>
                          </m:eqArr>
                        </m:e>
                      </m:d>
                    </m:oMath>
                  </m:oMathPara>
                </a14:m>
                <a:endParaRPr lang="zh-TW" altLang="en-US" sz="2000" dirty="0"/>
              </a:p>
            </p:txBody>
          </p:sp>
        </mc:Choice>
        <mc:Fallback>
          <p:sp>
            <p:nvSpPr>
              <p:cNvPr id="6" name="文字方塊 5"/>
              <p:cNvSpPr txBox="1">
                <a:spLocks noRot="1" noChangeAspect="1" noMove="1" noResize="1" noEditPoints="1" noAdjustHandles="1" noChangeArrowheads="1" noChangeShapeType="1" noTextEdit="1"/>
              </p:cNvSpPr>
              <p:nvPr/>
            </p:nvSpPr>
            <p:spPr>
              <a:xfrm>
                <a:off x="3923928" y="3920142"/>
                <a:ext cx="3951597" cy="2533194"/>
              </a:xfrm>
              <a:prstGeom prst="rect">
                <a:avLst/>
              </a:prstGeom>
              <a:blipFill rotWithShape="1">
                <a:blip r:embed="rId2"/>
                <a:stretch>
                  <a:fillRect r="-1852"/>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49272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10.4.1</a:t>
            </a:r>
            <a:r>
              <a:rPr lang="zh-TW" altLang="en-US" dirty="0"/>
              <a:t> 類別分數的基準化</a:t>
            </a:r>
          </a:p>
        </p:txBody>
      </p:sp>
      <mc:AlternateContent xmlns:mc="http://schemas.openxmlformats.org/markup-compatibility/2006">
        <mc:Choice xmlns:a14="http://schemas.microsoft.com/office/drawing/2010/main" Requires="a14">
          <p:sp>
            <p:nvSpPr>
              <p:cNvPr id="3" name="內容版面配置區 2"/>
              <p:cNvSpPr>
                <a:spLocks noGrp="1"/>
              </p:cNvSpPr>
              <p:nvPr>
                <p:ph idx="1"/>
              </p:nvPr>
            </p:nvSpPr>
            <p:spPr/>
            <p:txBody>
              <a:bodyPr/>
              <a:lstStyle/>
              <a:p>
                <a:endParaRPr lang="en-US" altLang="zh-TW" dirty="0" smtClean="0"/>
              </a:p>
              <a:p>
                <a:endParaRPr lang="en-US" altLang="zh-TW" dirty="0"/>
              </a:p>
              <a:p>
                <a:r>
                  <a:rPr lang="zh-TW" altLang="en-US" dirty="0"/>
                  <a:t>因此</a:t>
                </a:r>
                <a:r>
                  <a:rPr lang="zh-TW" altLang="en-US" dirty="0"/>
                  <a:t>得出</a:t>
                </a:r>
                <a14:m>
                  <m:oMath xmlns:m="http://schemas.openxmlformats.org/officeDocument/2006/math">
                    <m:sSup>
                      <m:sSupPr>
                        <m:ctrlPr>
                          <a:rPr lang="en-US" altLang="zh-TW"/>
                        </m:ctrlPr>
                      </m:sSupPr>
                      <m:e>
                        <m:sSub>
                          <m:sSubPr>
                            <m:ctrlPr>
                              <a:rPr lang="en-US" altLang="zh-TW"/>
                            </m:ctrlPr>
                          </m:sSubPr>
                          <m:e>
                            <m:r>
                              <a:rPr lang="en-US" altLang="zh-TW"/>
                              <m:t>𝑎</m:t>
                            </m:r>
                          </m:e>
                          <m:sub>
                            <m:r>
                              <a:rPr lang="en-US" altLang="zh-TW"/>
                              <m:t>11</m:t>
                            </m:r>
                          </m:sub>
                        </m:sSub>
                      </m:e>
                      <m:sup>
                        <m:r>
                          <a:rPr lang="en-US" altLang="zh-TW"/>
                          <m:t>∗</m:t>
                        </m:r>
                      </m:sup>
                    </m:sSup>
                  </m:oMath>
                </a14:m>
                <a:r>
                  <a:rPr lang="en-US" altLang="zh-TW" dirty="0"/>
                  <a:t>,</a:t>
                </a:r>
                <a14:m>
                  <m:oMath xmlns:m="http://schemas.openxmlformats.org/officeDocument/2006/math">
                    <m:sSup>
                      <m:sSupPr>
                        <m:ctrlPr>
                          <a:rPr lang="en-US" altLang="zh-TW"/>
                        </m:ctrlPr>
                      </m:sSupPr>
                      <m:e>
                        <m:sSub>
                          <m:sSubPr>
                            <m:ctrlPr>
                              <a:rPr lang="en-US" altLang="zh-TW"/>
                            </m:ctrlPr>
                          </m:sSubPr>
                          <m:e>
                            <m:r>
                              <a:rPr lang="en-US" altLang="zh-TW"/>
                              <m:t>𝑎</m:t>
                            </m:r>
                          </m:e>
                          <m:sub>
                            <m:r>
                              <a:rPr lang="en-US" altLang="zh-TW"/>
                              <m:t>12</m:t>
                            </m:r>
                          </m:sub>
                        </m:sSub>
                      </m:e>
                      <m:sup>
                        <m:r>
                          <a:rPr lang="en-US" altLang="zh-TW"/>
                          <m:t>∗</m:t>
                        </m:r>
                      </m:sup>
                    </m:sSup>
                  </m:oMath>
                </a14:m>
                <a:r>
                  <a:rPr lang="en-US" altLang="zh-TW" dirty="0"/>
                  <a:t>,</a:t>
                </a:r>
                <a14:m>
                  <m:oMath xmlns:m="http://schemas.openxmlformats.org/officeDocument/2006/math">
                    <m:sSup>
                      <m:sSupPr>
                        <m:ctrlPr>
                          <a:rPr lang="en-US" altLang="zh-TW"/>
                        </m:ctrlPr>
                      </m:sSupPr>
                      <m:e>
                        <m:sSub>
                          <m:sSubPr>
                            <m:ctrlPr>
                              <a:rPr lang="en-US" altLang="zh-TW"/>
                            </m:ctrlPr>
                          </m:sSubPr>
                          <m:e>
                            <m:r>
                              <a:rPr lang="en-US" altLang="zh-TW"/>
                              <m:t>𝑎</m:t>
                            </m:r>
                          </m:e>
                          <m:sub>
                            <m:r>
                              <a:rPr lang="en-US" altLang="zh-TW"/>
                              <m:t>21</m:t>
                            </m:r>
                          </m:sub>
                        </m:sSub>
                      </m:e>
                      <m:sup>
                        <m:r>
                          <a:rPr lang="en-US" altLang="zh-TW"/>
                          <m:t>∗</m:t>
                        </m:r>
                      </m:sup>
                    </m:sSup>
                  </m:oMath>
                </a14:m>
                <a:r>
                  <a:rPr lang="en-US" altLang="zh-TW" dirty="0"/>
                  <a:t>,</a:t>
                </a:r>
                <a14:m>
                  <m:oMath xmlns:m="http://schemas.openxmlformats.org/officeDocument/2006/math">
                    <m:sSup>
                      <m:sSupPr>
                        <m:ctrlPr>
                          <a:rPr lang="en-US" altLang="zh-TW"/>
                        </m:ctrlPr>
                      </m:sSupPr>
                      <m:e>
                        <m:sSub>
                          <m:sSubPr>
                            <m:ctrlPr>
                              <a:rPr lang="en-US" altLang="zh-TW"/>
                            </m:ctrlPr>
                          </m:sSubPr>
                          <m:e>
                            <m:r>
                              <a:rPr lang="en-US" altLang="zh-TW"/>
                              <m:t>𝑎</m:t>
                            </m:r>
                          </m:e>
                          <m:sub>
                            <m:r>
                              <a:rPr lang="en-US" altLang="zh-TW"/>
                              <m:t>22</m:t>
                            </m:r>
                          </m:sub>
                        </m:sSub>
                      </m:e>
                      <m:sup>
                        <m:r>
                          <a:rPr lang="en-US" altLang="zh-TW"/>
                          <m:t>∗</m:t>
                        </m:r>
                      </m:sup>
                    </m:sSup>
                    <m:r>
                      <a:rPr lang="zh-TW" altLang="en-US"/>
                      <m:t>如下：</m:t>
                    </m:r>
                  </m:oMath>
                </a14:m>
                <a:endParaRPr lang="en-US" altLang="zh-TW" dirty="0"/>
              </a:p>
            </p:txBody>
          </p:sp>
        </mc:Choice>
        <mc:Fallback>
          <p:sp>
            <p:nvSpPr>
              <p:cNvPr id="3" name="內容版面配置區 2"/>
              <p:cNvSpPr>
                <a:spLocks noGrp="1" noRot="1" noChangeAspect="1" noMove="1" noResize="1" noEditPoints="1" noAdjustHandles="1" noChangeArrowheads="1" noChangeShapeType="1" noTextEdit="1"/>
              </p:cNvSpPr>
              <p:nvPr>
                <p:ph idx="1"/>
              </p:nvPr>
            </p:nvSpPr>
            <p:spPr>
              <a:blipFill rotWithShape="1">
                <a:blip r:embed="rId2"/>
                <a:stretch>
                  <a:fillRect l="-2529"/>
                </a:stretch>
              </a:blipFill>
            </p:spPr>
            <p:txBody>
              <a:bodyPr/>
              <a:lstStyle/>
              <a:p>
                <a:r>
                  <a:rPr lang="zh-TW" altLang="en-US">
                    <a:noFill/>
                  </a:rPr>
                  <a:t> </a:t>
                </a:r>
              </a:p>
            </p:txBody>
          </p:sp>
        </mc:Fallback>
      </mc:AlternateContent>
      <p:sp>
        <p:nvSpPr>
          <p:cNvPr id="4" name="頁尾版面配置區 3"/>
          <p:cNvSpPr>
            <a:spLocks noGrp="1"/>
          </p:cNvSpPr>
          <p:nvPr>
            <p:ph type="ftr" sz="quarter" idx="11"/>
          </p:nvPr>
        </p:nvSpPr>
        <p:spPr/>
        <p:txBody>
          <a:bodyPr/>
          <a:lstStyle/>
          <a:p>
            <a:r>
              <a:rPr lang="zh-TW" altLang="en-US" smtClean="0"/>
              <a:t>多變量分析 導論與應用</a:t>
            </a:r>
            <a:endParaRPr lang="zh-TW" altLang="en-US"/>
          </a:p>
        </p:txBody>
      </p:sp>
      <p:sp>
        <p:nvSpPr>
          <p:cNvPr id="5" name="投影片編號版面配置區 4"/>
          <p:cNvSpPr>
            <a:spLocks noGrp="1"/>
          </p:cNvSpPr>
          <p:nvPr>
            <p:ph type="sldNum" sz="quarter" idx="12"/>
          </p:nvPr>
        </p:nvSpPr>
        <p:spPr/>
        <p:txBody>
          <a:bodyPr/>
          <a:lstStyle/>
          <a:p>
            <a:fld id="{8D01D909-9AA4-4206-A13B-0B2952A96094}" type="slidenum">
              <a:rPr lang="zh-TW" altLang="en-US" smtClean="0"/>
              <a:t>19</a:t>
            </a:fld>
            <a:endParaRPr lang="zh-TW" altLang="en-US"/>
          </a:p>
        </p:txBody>
      </p:sp>
      <mc:AlternateContent xmlns:mc="http://schemas.openxmlformats.org/markup-compatibility/2006" xmlns:a14="http://schemas.microsoft.com/office/drawing/2010/main">
        <mc:Choice Requires="a14">
          <p:sp>
            <p:nvSpPr>
              <p:cNvPr id="6" name="文字方塊 5"/>
              <p:cNvSpPr txBox="1"/>
              <p:nvPr/>
            </p:nvSpPr>
            <p:spPr>
              <a:xfrm>
                <a:off x="3416228" y="3645024"/>
                <a:ext cx="4899996" cy="4770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500" i="1" smtClean="0">
                              <a:latin typeface="Cambria Math"/>
                            </a:rPr>
                          </m:ctrlPr>
                        </m:sSupPr>
                        <m:e>
                          <m:sSub>
                            <m:sSubPr>
                              <m:ctrlPr>
                                <a:rPr lang="en-US" altLang="zh-TW" sz="2500" i="1" smtClean="0">
                                  <a:latin typeface="Cambria Math"/>
                                </a:rPr>
                              </m:ctrlPr>
                            </m:sSubPr>
                            <m:e>
                              <m:r>
                                <a:rPr lang="en-US" altLang="zh-TW" sz="2500" b="0" i="1" smtClean="0">
                                  <a:latin typeface="Cambria Math"/>
                                </a:rPr>
                                <m:t>𝑎</m:t>
                              </m:r>
                            </m:e>
                            <m:sub>
                              <m:r>
                                <a:rPr lang="en-US" altLang="zh-TW" sz="2500" b="0" i="1" smtClean="0">
                                  <a:latin typeface="Cambria Math"/>
                                </a:rPr>
                                <m:t>11</m:t>
                              </m:r>
                            </m:sub>
                          </m:sSub>
                        </m:e>
                        <m:sup>
                          <m:r>
                            <a:rPr lang="en-US" altLang="zh-TW" sz="2500" b="0" i="1" smtClean="0">
                              <a:latin typeface="Cambria Math"/>
                            </a:rPr>
                            <m:t>∗</m:t>
                          </m:r>
                        </m:sup>
                      </m:sSup>
                      <m:r>
                        <a:rPr lang="en-US" altLang="zh-TW" sz="2500" b="0" i="1" smtClean="0">
                          <a:latin typeface="Cambria Math"/>
                        </a:rPr>
                        <m:t>=−0.4191 ,</m:t>
                      </m:r>
                      <m:sSup>
                        <m:sSupPr>
                          <m:ctrlPr>
                            <a:rPr lang="en-US" altLang="zh-TW" sz="2500" i="1">
                              <a:latin typeface="Cambria Math"/>
                            </a:rPr>
                          </m:ctrlPr>
                        </m:sSupPr>
                        <m:e>
                          <m:sSub>
                            <m:sSubPr>
                              <m:ctrlPr>
                                <a:rPr lang="en-US" altLang="zh-TW" sz="2500" i="1">
                                  <a:latin typeface="Cambria Math"/>
                                </a:rPr>
                              </m:ctrlPr>
                            </m:sSubPr>
                            <m:e>
                              <m:r>
                                <a:rPr lang="en-US" altLang="zh-TW" sz="2500" b="0" i="1" smtClean="0">
                                  <a:latin typeface="Cambria Math"/>
                                </a:rPr>
                                <m:t> </m:t>
                              </m:r>
                              <m:r>
                                <a:rPr lang="en-US" altLang="zh-TW" sz="2500" i="1">
                                  <a:latin typeface="Cambria Math"/>
                                </a:rPr>
                                <m:t>𝑎</m:t>
                              </m:r>
                            </m:e>
                            <m:sub>
                              <m:r>
                                <a:rPr lang="en-US" altLang="zh-TW" sz="2500" i="1">
                                  <a:latin typeface="Cambria Math"/>
                                </a:rPr>
                                <m:t>1</m:t>
                              </m:r>
                              <m:r>
                                <a:rPr lang="en-US" altLang="zh-TW" sz="2500" b="0" i="1" smtClean="0">
                                  <a:latin typeface="Cambria Math"/>
                                </a:rPr>
                                <m:t>2</m:t>
                              </m:r>
                            </m:sub>
                          </m:sSub>
                        </m:e>
                        <m:sup>
                          <m:r>
                            <a:rPr lang="en-US" altLang="zh-TW" sz="2500" i="1">
                              <a:latin typeface="Cambria Math"/>
                            </a:rPr>
                            <m:t>∗</m:t>
                          </m:r>
                        </m:sup>
                      </m:sSup>
                      <m:r>
                        <a:rPr lang="en-US" altLang="zh-TW" sz="2500" i="1">
                          <a:latin typeface="Cambria Math"/>
                        </a:rPr>
                        <m:t>=−0.</m:t>
                      </m:r>
                      <m:r>
                        <a:rPr lang="en-US" altLang="zh-TW" sz="2500" b="0" i="1" smtClean="0">
                          <a:latin typeface="Cambria Math"/>
                        </a:rPr>
                        <m:t>5587</m:t>
                      </m:r>
                    </m:oMath>
                  </m:oMathPara>
                </a14:m>
                <a:endParaRPr lang="zh-TW" altLang="en-US" sz="2500"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3416228" y="3645024"/>
                <a:ext cx="4899996" cy="477054"/>
              </a:xfrm>
              <a:prstGeom prst="rect">
                <a:avLst/>
              </a:prstGeom>
              <a:blipFill rotWithShape="1">
                <a:blip r:embed="rId3"/>
                <a:stretch>
                  <a:fillRect b="-2564"/>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a:xfrm>
                <a:off x="3418665" y="4149080"/>
                <a:ext cx="4897751" cy="4770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500" i="1" smtClean="0">
                              <a:latin typeface="Cambria Math"/>
                            </a:rPr>
                          </m:ctrlPr>
                        </m:sSupPr>
                        <m:e>
                          <m:sSub>
                            <m:sSubPr>
                              <m:ctrlPr>
                                <a:rPr lang="en-US" altLang="zh-TW" sz="2500" i="1">
                                  <a:latin typeface="Cambria Math"/>
                                </a:rPr>
                              </m:ctrlPr>
                            </m:sSubPr>
                            <m:e>
                              <m:r>
                                <a:rPr lang="en-US" altLang="zh-TW" sz="2500" i="1">
                                  <a:latin typeface="Cambria Math"/>
                                </a:rPr>
                                <m:t>𝑎</m:t>
                              </m:r>
                            </m:e>
                            <m:sub>
                              <m:r>
                                <a:rPr lang="en-US" altLang="zh-TW" sz="2500" b="0" i="1" smtClean="0">
                                  <a:latin typeface="Cambria Math"/>
                                </a:rPr>
                                <m:t>2</m:t>
                              </m:r>
                              <m:r>
                                <a:rPr lang="en-US" altLang="zh-TW" sz="2500" i="1">
                                  <a:latin typeface="Cambria Math"/>
                                </a:rPr>
                                <m:t>1</m:t>
                              </m:r>
                            </m:sub>
                          </m:sSub>
                        </m:e>
                        <m:sup>
                          <m:r>
                            <a:rPr lang="en-US" altLang="zh-TW" sz="2500" i="1">
                              <a:latin typeface="Cambria Math"/>
                            </a:rPr>
                            <m:t>∗</m:t>
                          </m:r>
                        </m:sup>
                      </m:sSup>
                      <m:r>
                        <a:rPr lang="en-US" altLang="zh-TW" sz="2500" i="1">
                          <a:latin typeface="Cambria Math"/>
                        </a:rPr>
                        <m:t>=−0. </m:t>
                      </m:r>
                      <m:r>
                        <a:rPr lang="en-US" altLang="zh-TW" sz="2500" b="0" i="1" smtClean="0">
                          <a:latin typeface="Cambria Math"/>
                        </a:rPr>
                        <m:t>1197</m:t>
                      </m:r>
                      <m:r>
                        <a:rPr lang="en-US" altLang="zh-TW" sz="2500" i="1">
                          <a:latin typeface="Cambria Math"/>
                        </a:rPr>
                        <m:t>,</m:t>
                      </m:r>
                      <m:sSup>
                        <m:sSupPr>
                          <m:ctrlPr>
                            <a:rPr lang="en-US" altLang="zh-TW" sz="2500" i="1">
                              <a:latin typeface="Cambria Math"/>
                            </a:rPr>
                          </m:ctrlPr>
                        </m:sSupPr>
                        <m:e>
                          <m:sSub>
                            <m:sSubPr>
                              <m:ctrlPr>
                                <a:rPr lang="en-US" altLang="zh-TW" sz="2500" i="1">
                                  <a:latin typeface="Cambria Math"/>
                                </a:rPr>
                              </m:ctrlPr>
                            </m:sSubPr>
                            <m:e>
                              <m:r>
                                <a:rPr lang="en-US" altLang="zh-TW" sz="2500" i="1">
                                  <a:latin typeface="Cambria Math"/>
                                </a:rPr>
                                <m:t> </m:t>
                              </m:r>
                              <m:r>
                                <a:rPr lang="en-US" altLang="zh-TW" sz="2500" i="1">
                                  <a:latin typeface="Cambria Math"/>
                                </a:rPr>
                                <m:t>𝑎</m:t>
                              </m:r>
                            </m:e>
                            <m:sub>
                              <m:r>
                                <a:rPr lang="en-US" altLang="zh-TW" sz="2500" b="0" i="1" smtClean="0">
                                  <a:latin typeface="Cambria Math"/>
                                </a:rPr>
                                <m:t>2</m:t>
                              </m:r>
                              <m:r>
                                <a:rPr lang="en-US" altLang="zh-TW" sz="2500" i="1">
                                  <a:latin typeface="Cambria Math"/>
                                </a:rPr>
                                <m:t>2</m:t>
                              </m:r>
                            </m:sub>
                          </m:sSub>
                        </m:e>
                        <m:sup>
                          <m:r>
                            <a:rPr lang="en-US" altLang="zh-TW" sz="2500" i="1">
                              <a:latin typeface="Cambria Math"/>
                            </a:rPr>
                            <m:t>∗</m:t>
                          </m:r>
                        </m:sup>
                      </m:sSup>
                      <m:r>
                        <a:rPr lang="en-US" altLang="zh-TW" sz="2500" i="1">
                          <a:latin typeface="Cambria Math"/>
                        </a:rPr>
                        <m:t>=−0.</m:t>
                      </m:r>
                      <m:r>
                        <a:rPr lang="en-US" altLang="zh-TW" sz="2500" b="0" i="1" smtClean="0">
                          <a:latin typeface="Cambria Math"/>
                        </a:rPr>
                        <m:t>0898</m:t>
                      </m:r>
                    </m:oMath>
                  </m:oMathPara>
                </a14:m>
                <a:endParaRPr lang="zh-TW" altLang="en-US" sz="2500"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3418665" y="4149080"/>
                <a:ext cx="4897751" cy="477054"/>
              </a:xfrm>
              <a:prstGeom prst="rect">
                <a:avLst/>
              </a:prstGeom>
              <a:blipFill rotWithShape="1">
                <a:blip r:embed="rId4"/>
                <a:stretch>
                  <a:fillRect b="-2564"/>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47453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3800" dirty="0"/>
              <a:t>10.1 </a:t>
            </a:r>
            <a:r>
              <a:rPr lang="zh-TW" altLang="en-US" sz="3800" dirty="0"/>
              <a:t>有助於判別的數量化</a:t>
            </a:r>
            <a:r>
              <a:rPr lang="en-US" altLang="zh-TW" sz="3800" dirty="0"/>
              <a:t>II</a:t>
            </a:r>
            <a:r>
              <a:rPr lang="zh-TW" altLang="en-US" sz="3800" dirty="0"/>
              <a:t>類</a:t>
            </a:r>
          </a:p>
        </p:txBody>
      </p:sp>
      <p:sp>
        <p:nvSpPr>
          <p:cNvPr id="3" name="內容版面配置區 2"/>
          <p:cNvSpPr>
            <a:spLocks noGrp="1"/>
          </p:cNvSpPr>
          <p:nvPr>
            <p:ph idx="1"/>
          </p:nvPr>
        </p:nvSpPr>
        <p:spPr/>
        <p:txBody>
          <a:bodyPr anchor="ctr">
            <a:normAutofit/>
          </a:bodyPr>
          <a:lstStyle/>
          <a:p>
            <a:pPr indent="884238" algn="just">
              <a:spcBef>
                <a:spcPts val="0"/>
              </a:spcBef>
            </a:pPr>
            <a:r>
              <a:rPr lang="zh-TW" altLang="en-US" dirty="0"/>
              <a:t>數量化</a:t>
            </a:r>
            <a:r>
              <a:rPr lang="en-US" altLang="zh-TW" dirty="0"/>
              <a:t>II</a:t>
            </a:r>
            <a:r>
              <a:rPr lang="zh-TW" altLang="en-US" dirty="0"/>
              <a:t>類是從質性資料來判別或預測以質性方式所提供的外在基準之一種方法，具體的例子作以下觀察。</a:t>
            </a:r>
            <a:endParaRPr lang="en-US" altLang="zh-TW" dirty="0"/>
          </a:p>
        </p:txBody>
      </p:sp>
      <p:sp>
        <p:nvSpPr>
          <p:cNvPr id="9" name="頁尾版面配置區 8"/>
          <p:cNvSpPr>
            <a:spLocks noGrp="1"/>
          </p:cNvSpPr>
          <p:nvPr>
            <p:ph type="ftr" sz="quarter" idx="11"/>
          </p:nvPr>
        </p:nvSpPr>
        <p:spPr/>
        <p:txBody>
          <a:bodyPr/>
          <a:lstStyle/>
          <a:p>
            <a:r>
              <a:rPr lang="zh-TW" altLang="en-US" smtClean="0"/>
              <a:t>多變量分析 導論與應用</a:t>
            </a:r>
            <a:endParaRPr lang="zh-TW" altLang="en-US"/>
          </a:p>
        </p:txBody>
      </p:sp>
      <p:sp>
        <p:nvSpPr>
          <p:cNvPr id="10" name="投影片編號版面配置區 9"/>
          <p:cNvSpPr>
            <a:spLocks noGrp="1"/>
          </p:cNvSpPr>
          <p:nvPr>
            <p:ph type="sldNum" sz="quarter" idx="12"/>
          </p:nvPr>
        </p:nvSpPr>
        <p:spPr/>
        <p:txBody>
          <a:bodyPr/>
          <a:lstStyle/>
          <a:p>
            <a:fld id="{8D01D909-9AA4-4206-A13B-0B2952A96094}" type="slidenum">
              <a:rPr lang="zh-TW" altLang="en-US" smtClean="0"/>
              <a:t>2</a:t>
            </a:fld>
            <a:endParaRPr lang="zh-TW" altLang="en-US" dirty="0"/>
          </a:p>
        </p:txBody>
      </p:sp>
    </p:spTree>
    <p:extLst>
      <p:ext uri="{BB962C8B-B14F-4D97-AF65-F5344CB8AC3E}">
        <p14:creationId xmlns:p14="http://schemas.microsoft.com/office/powerpoint/2010/main" val="22498475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10.4.1</a:t>
            </a:r>
            <a:r>
              <a:rPr lang="zh-TW" altLang="en-US" dirty="0"/>
              <a:t> 類別分數的基準化</a:t>
            </a:r>
          </a:p>
        </p:txBody>
      </p:sp>
      <mc:AlternateContent xmlns:mc="http://schemas.openxmlformats.org/markup-compatibility/2006">
        <mc:Choice xmlns:a14="http://schemas.microsoft.com/office/drawing/2010/main" Requires="a14">
          <p:sp>
            <p:nvSpPr>
              <p:cNvPr id="3" name="內容版面配置區 2"/>
              <p:cNvSpPr>
                <a:spLocks noGrp="1"/>
              </p:cNvSpPr>
              <p:nvPr>
                <p:ph idx="1"/>
              </p:nvPr>
            </p:nvSpPr>
            <p:spPr>
              <a:xfrm>
                <a:off x="2699792" y="1600200"/>
                <a:ext cx="6444208" cy="4525963"/>
              </a:xfrm>
            </p:spPr>
            <p:txBody>
              <a:bodyPr anchor="ctr"/>
              <a:lstStyle/>
              <a:p>
                <a:pPr indent="808038"/>
                <a:r>
                  <a:rPr lang="zh-TW" altLang="en-US" dirty="0"/>
                  <a:t>基準化的判別式</a:t>
                </a:r>
                <a:r>
                  <a:rPr lang="en-US" altLang="zh-TW" dirty="0"/>
                  <a:t>Y</a:t>
                </a:r>
                <a:r>
                  <a:rPr lang="zh-TW" altLang="en-US" dirty="0"/>
                  <a:t>，可表示成下式</a:t>
                </a:r>
                <a:r>
                  <a:rPr lang="zh-TW" altLang="en-US" dirty="0"/>
                  <a:t>：</a:t>
                </a:r>
                <a:endParaRPr lang="en-US" altLang="zh-TW" dirty="0"/>
              </a:p>
              <a:p>
                <a:pPr indent="808038"/>
                <a:endParaRPr lang="en-US" altLang="zh-TW" sz="2000" dirty="0"/>
              </a:p>
              <a:p>
                <a:pPr marL="1431925" indent="-533400"/>
                <a:r>
                  <a:rPr lang="en-US" altLang="zh-TW" sz="2800" b="0" dirty="0" smtClean="0"/>
                  <a:t>Y</a:t>
                </a:r>
                <a14:m>
                  <m:oMath xmlns:m="http://schemas.openxmlformats.org/officeDocument/2006/math">
                    <m:r>
                      <a:rPr lang="en-US" altLang="zh-TW" sz="2800" b="0" i="1" dirty="0" smtClean="0">
                        <a:latin typeface="Cambria Math"/>
                      </a:rPr>
                      <m:t>=</m:t>
                    </m:r>
                    <m:r>
                      <a:rPr lang="en-US" altLang="zh-TW" sz="2800" i="1" dirty="0">
                        <a:latin typeface="Cambria Math"/>
                      </a:rPr>
                      <m:t>−0.4191</m:t>
                    </m:r>
                    <m:sSub>
                      <m:sSubPr>
                        <m:ctrlPr>
                          <a:rPr lang="en-US" altLang="zh-TW" sz="2800" i="1" dirty="0">
                            <a:latin typeface="Cambria Math"/>
                          </a:rPr>
                        </m:ctrlPr>
                      </m:sSubPr>
                      <m:e>
                        <m:r>
                          <a:rPr lang="en-US" altLang="zh-TW" sz="2800" i="1" dirty="0">
                            <a:latin typeface="Cambria Math"/>
                          </a:rPr>
                          <m:t>𝑥</m:t>
                        </m:r>
                      </m:e>
                      <m:sub>
                        <m:r>
                          <a:rPr lang="en-US" altLang="zh-TW" sz="2800" i="1" dirty="0">
                            <a:latin typeface="Cambria Math"/>
                          </a:rPr>
                          <m:t>11</m:t>
                        </m:r>
                      </m:sub>
                    </m:sSub>
                    <m:r>
                      <a:rPr lang="en-US" altLang="zh-TW" sz="2800" i="1" dirty="0">
                        <a:latin typeface="Cambria Math"/>
                      </a:rPr>
                      <m:t>+0.5587</m:t>
                    </m:r>
                    <m:sSub>
                      <m:sSubPr>
                        <m:ctrlPr>
                          <a:rPr lang="en-US" altLang="zh-TW" sz="2800" i="1" dirty="0">
                            <a:latin typeface="Cambria Math"/>
                          </a:rPr>
                        </m:ctrlPr>
                      </m:sSubPr>
                      <m:e>
                        <m:r>
                          <a:rPr lang="en-US" altLang="zh-TW" sz="2800" i="1" dirty="0">
                            <a:latin typeface="Cambria Math"/>
                          </a:rPr>
                          <m:t>𝑥</m:t>
                        </m:r>
                      </m:e>
                      <m:sub>
                        <m:r>
                          <a:rPr lang="en-US" altLang="zh-TW" sz="2800" i="1" dirty="0">
                            <a:latin typeface="Cambria Math"/>
                          </a:rPr>
                          <m:t>12</m:t>
                        </m:r>
                      </m:sub>
                    </m:sSub>
                    <m:r>
                      <a:rPr lang="en-US" altLang="zh-TW" sz="2800" i="1" dirty="0">
                        <a:latin typeface="Cambria Math"/>
                      </a:rPr>
                      <m:t>−0.1197</m:t>
                    </m:r>
                    <m:sSub>
                      <m:sSubPr>
                        <m:ctrlPr>
                          <a:rPr lang="en-US" altLang="zh-TW" sz="2800" i="1" dirty="0">
                            <a:latin typeface="Cambria Math"/>
                          </a:rPr>
                        </m:ctrlPr>
                      </m:sSubPr>
                      <m:e>
                        <m:r>
                          <a:rPr lang="en-US" altLang="zh-TW" sz="2800" i="1" dirty="0">
                            <a:latin typeface="Cambria Math"/>
                          </a:rPr>
                          <m:t>𝑥</m:t>
                        </m:r>
                      </m:e>
                      <m:sub>
                        <m:r>
                          <a:rPr lang="en-US" altLang="zh-TW" sz="2800" i="1" dirty="0">
                            <a:latin typeface="Cambria Math"/>
                          </a:rPr>
                          <m:t>21</m:t>
                        </m:r>
                      </m:sub>
                    </m:sSub>
                    <m:r>
                      <a:rPr lang="en-US" altLang="zh-TW" sz="2800" i="1" dirty="0">
                        <a:latin typeface="Cambria Math"/>
                      </a:rPr>
                      <m:t>+0.0898</m:t>
                    </m:r>
                    <m:sSub>
                      <m:sSubPr>
                        <m:ctrlPr>
                          <a:rPr lang="en-US" altLang="zh-TW" sz="2800" i="1" dirty="0">
                            <a:latin typeface="Cambria Math"/>
                          </a:rPr>
                        </m:ctrlPr>
                      </m:sSubPr>
                      <m:e>
                        <m:r>
                          <a:rPr lang="en-US" altLang="zh-TW" sz="2800" i="1" dirty="0">
                            <a:latin typeface="Cambria Math"/>
                          </a:rPr>
                          <m:t>𝑥</m:t>
                        </m:r>
                      </m:e>
                      <m:sub>
                        <m:r>
                          <a:rPr lang="en-US" altLang="zh-TW" sz="2800" i="1" dirty="0">
                            <a:latin typeface="Cambria Math"/>
                          </a:rPr>
                          <m:t>22</m:t>
                        </m:r>
                      </m:sub>
                    </m:sSub>
                  </m:oMath>
                </a14:m>
                <a:endParaRPr lang="en-US" altLang="zh-TW" sz="2800" dirty="0"/>
              </a:p>
            </p:txBody>
          </p:sp>
        </mc:Choice>
        <mc:Fallback>
          <p:sp>
            <p:nvSpPr>
              <p:cNvPr id="3" name="內容版面配置區 2"/>
              <p:cNvSpPr>
                <a:spLocks noGrp="1" noRot="1" noChangeAspect="1" noMove="1" noResize="1" noEditPoints="1" noAdjustHandles="1" noChangeArrowheads="1" noChangeShapeType="1" noTextEdit="1"/>
              </p:cNvSpPr>
              <p:nvPr>
                <p:ph idx="1"/>
              </p:nvPr>
            </p:nvSpPr>
            <p:spPr>
              <a:xfrm>
                <a:off x="2699792" y="1600200"/>
                <a:ext cx="6444208" cy="4525963"/>
              </a:xfrm>
              <a:blipFill rotWithShape="1">
                <a:blip r:embed="rId2"/>
                <a:stretch>
                  <a:fillRect l="-2460"/>
                </a:stretch>
              </a:blipFill>
            </p:spPr>
            <p:txBody>
              <a:bodyPr/>
              <a:lstStyle/>
              <a:p>
                <a:r>
                  <a:rPr lang="zh-TW" altLang="en-US">
                    <a:noFill/>
                  </a:rPr>
                  <a:t> </a:t>
                </a:r>
              </a:p>
            </p:txBody>
          </p:sp>
        </mc:Fallback>
      </mc:AlternateContent>
      <p:sp>
        <p:nvSpPr>
          <p:cNvPr id="4" name="頁尾版面配置區 3"/>
          <p:cNvSpPr>
            <a:spLocks noGrp="1"/>
          </p:cNvSpPr>
          <p:nvPr>
            <p:ph type="ftr" sz="quarter" idx="11"/>
          </p:nvPr>
        </p:nvSpPr>
        <p:spPr/>
        <p:txBody>
          <a:bodyPr/>
          <a:lstStyle/>
          <a:p>
            <a:r>
              <a:rPr lang="zh-TW" altLang="en-US" smtClean="0"/>
              <a:t>多變量分析 導論與應用</a:t>
            </a:r>
            <a:endParaRPr lang="zh-TW" altLang="en-US"/>
          </a:p>
        </p:txBody>
      </p:sp>
      <p:sp>
        <p:nvSpPr>
          <p:cNvPr id="5" name="投影片編號版面配置區 4"/>
          <p:cNvSpPr>
            <a:spLocks noGrp="1"/>
          </p:cNvSpPr>
          <p:nvPr>
            <p:ph type="sldNum" sz="quarter" idx="12"/>
          </p:nvPr>
        </p:nvSpPr>
        <p:spPr/>
        <p:txBody>
          <a:bodyPr/>
          <a:lstStyle/>
          <a:p>
            <a:fld id="{8D01D909-9AA4-4206-A13B-0B2952A96094}" type="slidenum">
              <a:rPr lang="zh-TW" altLang="en-US" smtClean="0"/>
              <a:t>20</a:t>
            </a:fld>
            <a:endParaRPr lang="zh-TW" altLang="en-US"/>
          </a:p>
        </p:txBody>
      </p:sp>
    </p:spTree>
    <p:extLst>
      <p:ext uri="{BB962C8B-B14F-4D97-AF65-F5344CB8AC3E}">
        <p14:creationId xmlns:p14="http://schemas.microsoft.com/office/powerpoint/2010/main" val="164185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10.4.1</a:t>
            </a:r>
            <a:r>
              <a:rPr lang="zh-TW" altLang="en-US" dirty="0"/>
              <a:t> 類別分數的基準化</a:t>
            </a:r>
          </a:p>
        </p:txBody>
      </p:sp>
      <p:sp>
        <p:nvSpPr>
          <p:cNvPr id="4" name="頁尾版面配置區 3"/>
          <p:cNvSpPr>
            <a:spLocks noGrp="1"/>
          </p:cNvSpPr>
          <p:nvPr>
            <p:ph type="ftr" sz="quarter" idx="11"/>
          </p:nvPr>
        </p:nvSpPr>
        <p:spPr/>
        <p:txBody>
          <a:bodyPr/>
          <a:lstStyle/>
          <a:p>
            <a:r>
              <a:rPr lang="zh-TW" altLang="en-US" smtClean="0"/>
              <a:t>多變量分析 導論與應用</a:t>
            </a:r>
            <a:endParaRPr lang="zh-TW" altLang="en-US"/>
          </a:p>
        </p:txBody>
      </p:sp>
      <p:sp>
        <p:nvSpPr>
          <p:cNvPr id="5" name="投影片編號版面配置區 4"/>
          <p:cNvSpPr>
            <a:spLocks noGrp="1"/>
          </p:cNvSpPr>
          <p:nvPr>
            <p:ph type="sldNum" sz="quarter" idx="12"/>
          </p:nvPr>
        </p:nvSpPr>
        <p:spPr/>
        <p:txBody>
          <a:bodyPr/>
          <a:lstStyle/>
          <a:p>
            <a:fld id="{8D01D909-9AA4-4206-A13B-0B2952A96094}" type="slidenum">
              <a:rPr lang="zh-TW" altLang="en-US" smtClean="0"/>
              <a:t>21</a:t>
            </a:fld>
            <a:endParaRPr lang="zh-TW" altLang="en-US"/>
          </a:p>
        </p:txBody>
      </p:sp>
      <p:pic>
        <p:nvPicPr>
          <p:cNvPr id="9218" name="Picture 2" descr="C:\Users\Wu\Google 雲端硬碟\新頁圖書\5103簡報圖表102.1.18\5103--表\表10-7 拷貝.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2756" y="2060848"/>
            <a:ext cx="6017716" cy="4080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937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3400" dirty="0"/>
              <a:t>10.4.2</a:t>
            </a:r>
            <a:r>
              <a:rPr lang="zh-TW" altLang="en-US" sz="3400" dirty="0"/>
              <a:t> 基準化後類別分數的解</a:t>
            </a:r>
            <a:r>
              <a:rPr lang="zh-TW" altLang="en-US" sz="3400" dirty="0" smtClean="0"/>
              <a:t>讀</a:t>
            </a:r>
            <a:endParaRPr lang="zh-TW" altLang="en-US" sz="3400" dirty="0"/>
          </a:p>
        </p:txBody>
      </p:sp>
      <p:sp>
        <p:nvSpPr>
          <p:cNvPr id="3" name="內容版面配置區 2"/>
          <p:cNvSpPr>
            <a:spLocks noGrp="1"/>
          </p:cNvSpPr>
          <p:nvPr>
            <p:ph idx="1"/>
          </p:nvPr>
        </p:nvSpPr>
        <p:spPr/>
        <p:txBody>
          <a:bodyPr anchor="ctr">
            <a:normAutofit/>
          </a:bodyPr>
          <a:lstStyle/>
          <a:p>
            <a:pPr indent="884238" algn="just"/>
            <a:r>
              <a:rPr lang="zh-TW" altLang="en-US" dirty="0"/>
              <a:t>表</a:t>
            </a:r>
            <a:r>
              <a:rPr lang="en-US" altLang="zh-TW" dirty="0"/>
              <a:t>10-7</a:t>
            </a:r>
            <a:r>
              <a:rPr lang="zh-TW" altLang="en-US" dirty="0"/>
              <a:t>的全距，是各項目內的類別分數之最大值減去最小值所得者。因此，「愈是全距越大的項目，對項目與判別式之值愈會帶來改變」。故依全距之值的大小，可得知「各項目對外在基準的影響程度</a:t>
            </a:r>
            <a:r>
              <a:rPr lang="zh-TW" altLang="en-US" dirty="0"/>
              <a:t>」。</a:t>
            </a:r>
            <a:endParaRPr lang="zh-TW" altLang="en-US" dirty="0"/>
          </a:p>
        </p:txBody>
      </p:sp>
      <p:sp>
        <p:nvSpPr>
          <p:cNvPr id="4" name="頁尾版面配置區 3"/>
          <p:cNvSpPr>
            <a:spLocks noGrp="1"/>
          </p:cNvSpPr>
          <p:nvPr>
            <p:ph type="ftr" sz="quarter" idx="11"/>
          </p:nvPr>
        </p:nvSpPr>
        <p:spPr/>
        <p:txBody>
          <a:bodyPr/>
          <a:lstStyle/>
          <a:p>
            <a:r>
              <a:rPr lang="zh-TW" altLang="en-US" smtClean="0"/>
              <a:t>多變量分析 導論與應用</a:t>
            </a:r>
            <a:endParaRPr lang="zh-TW" altLang="en-US"/>
          </a:p>
        </p:txBody>
      </p:sp>
      <p:sp>
        <p:nvSpPr>
          <p:cNvPr id="5" name="投影片編號版面配置區 4"/>
          <p:cNvSpPr>
            <a:spLocks noGrp="1"/>
          </p:cNvSpPr>
          <p:nvPr>
            <p:ph type="sldNum" sz="quarter" idx="12"/>
          </p:nvPr>
        </p:nvSpPr>
        <p:spPr/>
        <p:txBody>
          <a:bodyPr/>
          <a:lstStyle/>
          <a:p>
            <a:fld id="{8D01D909-9AA4-4206-A13B-0B2952A96094}" type="slidenum">
              <a:rPr lang="zh-TW" altLang="en-US" smtClean="0"/>
              <a:t>22</a:t>
            </a:fld>
            <a:endParaRPr lang="zh-TW" altLang="en-US"/>
          </a:p>
        </p:txBody>
      </p:sp>
    </p:spTree>
    <p:extLst>
      <p:ext uri="{BB962C8B-B14F-4D97-AF65-F5344CB8AC3E}">
        <p14:creationId xmlns:p14="http://schemas.microsoft.com/office/powerpoint/2010/main" val="26771596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chor="ctr">
            <a:normAutofit/>
          </a:bodyPr>
          <a:lstStyle/>
          <a:p>
            <a:pPr indent="884238" algn="just"/>
            <a:r>
              <a:rPr lang="zh-TW" altLang="en-US" dirty="0"/>
              <a:t>觀察表</a:t>
            </a:r>
            <a:r>
              <a:rPr lang="en-US" altLang="zh-TW" dirty="0"/>
              <a:t>10-7</a:t>
            </a:r>
            <a:r>
              <a:rPr lang="zh-TW" altLang="en-US" dirty="0"/>
              <a:t>時，「樂天派的全距比穩健派的全距大，因此，可認為對血型的影響，樂天派的性格是比較大的」</a:t>
            </a:r>
            <a:r>
              <a:rPr lang="zh-TW" altLang="en-US" dirty="0"/>
              <a:t>。</a:t>
            </a:r>
            <a:endParaRPr lang="en-US" altLang="zh-TW" dirty="0"/>
          </a:p>
        </p:txBody>
      </p:sp>
      <p:sp>
        <p:nvSpPr>
          <p:cNvPr id="4" name="頁尾版面配置區 3"/>
          <p:cNvSpPr>
            <a:spLocks noGrp="1"/>
          </p:cNvSpPr>
          <p:nvPr>
            <p:ph type="ftr" sz="quarter" idx="11"/>
          </p:nvPr>
        </p:nvSpPr>
        <p:spPr/>
        <p:txBody>
          <a:bodyPr/>
          <a:lstStyle/>
          <a:p>
            <a:r>
              <a:rPr lang="zh-TW" altLang="en-US" smtClean="0"/>
              <a:t>多變量分析 導論與應用</a:t>
            </a:r>
            <a:endParaRPr lang="zh-TW" altLang="en-US"/>
          </a:p>
        </p:txBody>
      </p:sp>
      <p:sp>
        <p:nvSpPr>
          <p:cNvPr id="5" name="投影片編號版面配置區 4"/>
          <p:cNvSpPr>
            <a:spLocks noGrp="1"/>
          </p:cNvSpPr>
          <p:nvPr>
            <p:ph type="sldNum" sz="quarter" idx="12"/>
          </p:nvPr>
        </p:nvSpPr>
        <p:spPr/>
        <p:txBody>
          <a:bodyPr/>
          <a:lstStyle/>
          <a:p>
            <a:fld id="{8D01D909-9AA4-4206-A13B-0B2952A96094}" type="slidenum">
              <a:rPr lang="zh-TW" altLang="en-US" smtClean="0"/>
              <a:t>23</a:t>
            </a:fld>
            <a:endParaRPr lang="zh-TW" altLang="en-US"/>
          </a:p>
        </p:txBody>
      </p:sp>
      <p:sp>
        <p:nvSpPr>
          <p:cNvPr id="6" name="標題 1"/>
          <p:cNvSpPr>
            <a:spLocks noGrp="1"/>
          </p:cNvSpPr>
          <p:nvPr>
            <p:ph type="title"/>
          </p:nvPr>
        </p:nvSpPr>
        <p:spPr>
          <a:xfrm>
            <a:off x="2483768" y="188640"/>
            <a:ext cx="6444208" cy="1143000"/>
          </a:xfrm>
        </p:spPr>
        <p:txBody>
          <a:bodyPr/>
          <a:lstStyle/>
          <a:p>
            <a:r>
              <a:rPr lang="en-US" altLang="zh-TW" sz="3400" dirty="0"/>
              <a:t>10.4.2</a:t>
            </a:r>
            <a:r>
              <a:rPr lang="zh-TW" altLang="en-US" sz="3400" dirty="0"/>
              <a:t> 基準化後類別分數的解</a:t>
            </a:r>
            <a:r>
              <a:rPr lang="zh-TW" altLang="en-US" sz="3400" dirty="0" smtClean="0"/>
              <a:t>讀</a:t>
            </a:r>
            <a:endParaRPr lang="zh-TW" altLang="en-US" sz="3400" dirty="0"/>
          </a:p>
        </p:txBody>
      </p:sp>
    </p:spTree>
    <p:extLst>
      <p:ext uri="{BB962C8B-B14F-4D97-AF65-F5344CB8AC3E}">
        <p14:creationId xmlns:p14="http://schemas.microsoft.com/office/powerpoint/2010/main" val="24446078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10.4.3</a:t>
            </a:r>
            <a:r>
              <a:rPr lang="zh-TW" altLang="en-US" dirty="0"/>
              <a:t> 基準化後的判別</a:t>
            </a:r>
            <a:r>
              <a:rPr lang="zh-TW" altLang="en-US" dirty="0" smtClean="0"/>
              <a:t>分數</a:t>
            </a:r>
            <a:endParaRPr lang="zh-TW" altLang="en-US" dirty="0"/>
          </a:p>
        </p:txBody>
      </p:sp>
      <p:sp>
        <p:nvSpPr>
          <p:cNvPr id="3" name="內容版面配置區 2"/>
          <p:cNvSpPr>
            <a:spLocks noGrp="1"/>
          </p:cNvSpPr>
          <p:nvPr>
            <p:ph idx="1"/>
          </p:nvPr>
        </p:nvSpPr>
        <p:spPr>
          <a:xfrm>
            <a:off x="2699792" y="1412776"/>
            <a:ext cx="6264696" cy="1540768"/>
          </a:xfrm>
        </p:spPr>
        <p:txBody>
          <a:bodyPr>
            <a:normAutofit/>
          </a:bodyPr>
          <a:lstStyle/>
          <a:p>
            <a:pPr indent="808038" algn="just"/>
            <a:r>
              <a:rPr lang="zh-TW" altLang="en-US" sz="3000" dirty="0"/>
              <a:t>使用此基準化後的判別式</a:t>
            </a:r>
            <a:r>
              <a:rPr lang="en-US" altLang="zh-TW" sz="3000" i="1" dirty="0"/>
              <a:t>Y</a:t>
            </a:r>
            <a:r>
              <a:rPr lang="zh-TW" altLang="en-US" sz="3000" dirty="0"/>
              <a:t>，求出各受試者的判別分數，即為表</a:t>
            </a:r>
            <a:r>
              <a:rPr lang="en-US" altLang="zh-TW" sz="3000" dirty="0"/>
              <a:t>10-8</a:t>
            </a:r>
            <a:r>
              <a:rPr lang="zh-TW" altLang="en-US" sz="3000" dirty="0"/>
              <a:t>所示</a:t>
            </a:r>
            <a:r>
              <a:rPr lang="zh-TW" altLang="en-US" sz="3000" dirty="0" smtClean="0"/>
              <a:t>：</a:t>
            </a:r>
            <a:endParaRPr lang="en-US" altLang="zh-TW" sz="3000" dirty="0"/>
          </a:p>
        </p:txBody>
      </p:sp>
      <p:sp>
        <p:nvSpPr>
          <p:cNvPr id="4" name="頁尾版面配置區 3"/>
          <p:cNvSpPr>
            <a:spLocks noGrp="1"/>
          </p:cNvSpPr>
          <p:nvPr>
            <p:ph type="ftr" sz="quarter" idx="11"/>
          </p:nvPr>
        </p:nvSpPr>
        <p:spPr/>
        <p:txBody>
          <a:bodyPr/>
          <a:lstStyle/>
          <a:p>
            <a:r>
              <a:rPr lang="zh-TW" altLang="en-US" smtClean="0"/>
              <a:t>多變量分析 導論與應用</a:t>
            </a:r>
            <a:endParaRPr lang="zh-TW" altLang="en-US"/>
          </a:p>
        </p:txBody>
      </p:sp>
      <p:sp>
        <p:nvSpPr>
          <p:cNvPr id="5" name="投影片編號版面配置區 4"/>
          <p:cNvSpPr>
            <a:spLocks noGrp="1"/>
          </p:cNvSpPr>
          <p:nvPr>
            <p:ph type="sldNum" sz="quarter" idx="12"/>
          </p:nvPr>
        </p:nvSpPr>
        <p:spPr/>
        <p:txBody>
          <a:bodyPr/>
          <a:lstStyle/>
          <a:p>
            <a:fld id="{8D01D909-9AA4-4206-A13B-0B2952A96094}" type="slidenum">
              <a:rPr lang="zh-TW" altLang="en-US" smtClean="0"/>
              <a:t>24</a:t>
            </a:fld>
            <a:endParaRPr lang="zh-TW" altLang="en-US"/>
          </a:p>
        </p:txBody>
      </p:sp>
      <p:pic>
        <p:nvPicPr>
          <p:cNvPr id="10242" name="Picture 2" descr="C:\Users\Wu\Google 雲端硬碟\新頁圖書\5103簡報圖表102.1.18\5103--表\表10-8 拷貝.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0364" y="2852936"/>
            <a:ext cx="4866052" cy="3803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64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標題 1"/>
              <p:cNvSpPr>
                <a:spLocks noGrp="1"/>
              </p:cNvSpPr>
              <p:nvPr>
                <p:ph type="title"/>
              </p:nvPr>
            </p:nvSpPr>
            <p:spPr/>
            <p:txBody>
              <a:bodyPr/>
              <a:lstStyle/>
              <a:p>
                <a:r>
                  <a:rPr lang="en-US" altLang="zh-TW" dirty="0"/>
                  <a:t>10.5</a:t>
                </a:r>
                <a:r>
                  <a:rPr lang="zh-TW" altLang="en-US" dirty="0"/>
                  <a:t> 以數量化</a:t>
                </a:r>
                <a14:m>
                  <m:oMath xmlns:m="http://schemas.openxmlformats.org/officeDocument/2006/math">
                    <m:r>
                      <m:rPr>
                        <m:nor/>
                      </m:rPr>
                      <a:rPr lang="en-US" altLang="zh-TW" dirty="0"/>
                      <m:t>II</m:t>
                    </m:r>
                  </m:oMath>
                </a14:m>
                <a:r>
                  <a:rPr lang="zh-TW" altLang="en-US" dirty="0"/>
                  <a:t>類猜測血型</a:t>
                </a:r>
              </a:p>
            </p:txBody>
          </p:sp>
        </mc:Choice>
        <mc:Fallback xmlns="">
          <p:sp>
            <p:nvSpPr>
              <p:cNvPr id="2" name="標題 1"/>
              <p:cNvSpPr>
                <a:spLocks noGrp="1" noRot="1" noChangeAspect="1" noMove="1" noResize="1" noEditPoints="1" noAdjustHandles="1" noChangeArrowheads="1" noChangeShapeType="1" noTextEdit="1"/>
              </p:cNvSpPr>
              <p:nvPr>
                <p:ph type="title"/>
              </p:nvPr>
            </p:nvSpPr>
            <p:spPr>
              <a:blipFill rotWithShape="1">
                <a:blip r:embed="rId2"/>
                <a:stretch>
                  <a:fillRect l="-1512" r="-1512" b="-3743"/>
                </a:stretch>
              </a:blipFill>
            </p:spPr>
            <p:txBody>
              <a:bodyPr/>
              <a:lstStyle/>
              <a:p>
                <a:r>
                  <a:rPr lang="zh-TW" altLang="en-US">
                    <a:noFill/>
                  </a:rPr>
                  <a:t> </a:t>
                </a:r>
              </a:p>
            </p:txBody>
          </p:sp>
        </mc:Fallback>
      </mc:AlternateContent>
      <p:sp>
        <p:nvSpPr>
          <p:cNvPr id="3" name="內容版面配置區 2"/>
          <p:cNvSpPr>
            <a:spLocks noGrp="1"/>
          </p:cNvSpPr>
          <p:nvPr>
            <p:ph idx="1"/>
          </p:nvPr>
        </p:nvSpPr>
        <p:spPr/>
        <p:txBody>
          <a:bodyPr anchor="ctr">
            <a:normAutofit/>
          </a:bodyPr>
          <a:lstStyle/>
          <a:p>
            <a:pPr indent="898525" algn="just"/>
            <a:r>
              <a:rPr lang="zh-TW" altLang="en-US" dirty="0"/>
              <a:t>人與生俱來的性格是不會變的，外型或血型終其一生也不會改變。一個人若存在有「性格與血型兩個不變的本質」時，其中必然有某種的關係，而此關係提供給我們相當好的話題</a:t>
            </a:r>
            <a:r>
              <a:rPr lang="zh-TW" altLang="en-US" dirty="0"/>
              <a:t>。</a:t>
            </a:r>
            <a:endParaRPr lang="en-US" altLang="zh-TW" dirty="0"/>
          </a:p>
        </p:txBody>
      </p:sp>
      <p:sp>
        <p:nvSpPr>
          <p:cNvPr id="4" name="頁尾版面配置區 3"/>
          <p:cNvSpPr>
            <a:spLocks noGrp="1"/>
          </p:cNvSpPr>
          <p:nvPr>
            <p:ph type="ftr" sz="quarter" idx="11"/>
          </p:nvPr>
        </p:nvSpPr>
        <p:spPr/>
        <p:txBody>
          <a:bodyPr/>
          <a:lstStyle/>
          <a:p>
            <a:r>
              <a:rPr lang="zh-TW" altLang="en-US" smtClean="0"/>
              <a:t>多變量分析 導論與應用</a:t>
            </a:r>
            <a:endParaRPr lang="zh-TW" altLang="en-US"/>
          </a:p>
        </p:txBody>
      </p:sp>
      <p:sp>
        <p:nvSpPr>
          <p:cNvPr id="5" name="投影片編號版面配置區 4"/>
          <p:cNvSpPr>
            <a:spLocks noGrp="1"/>
          </p:cNvSpPr>
          <p:nvPr>
            <p:ph type="sldNum" sz="quarter" idx="12"/>
          </p:nvPr>
        </p:nvSpPr>
        <p:spPr/>
        <p:txBody>
          <a:bodyPr/>
          <a:lstStyle/>
          <a:p>
            <a:fld id="{8D01D909-9AA4-4206-A13B-0B2952A96094}" type="slidenum">
              <a:rPr lang="zh-TW" altLang="en-US" smtClean="0"/>
              <a:t>25</a:t>
            </a:fld>
            <a:endParaRPr lang="zh-TW" altLang="en-US"/>
          </a:p>
        </p:txBody>
      </p:sp>
    </p:spTree>
    <p:extLst>
      <p:ext uri="{BB962C8B-B14F-4D97-AF65-F5344CB8AC3E}">
        <p14:creationId xmlns:p14="http://schemas.microsoft.com/office/powerpoint/2010/main" val="38407432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標題 1"/>
              <p:cNvSpPr>
                <a:spLocks noGrp="1"/>
              </p:cNvSpPr>
              <p:nvPr>
                <p:ph type="title"/>
              </p:nvPr>
            </p:nvSpPr>
            <p:spPr/>
            <p:txBody>
              <a:bodyPr/>
              <a:lstStyle/>
              <a:p>
                <a:r>
                  <a:rPr lang="en-US" altLang="zh-TW" dirty="0"/>
                  <a:t>10.5</a:t>
                </a:r>
                <a:r>
                  <a:rPr lang="zh-TW" altLang="en-US" dirty="0"/>
                  <a:t> 以數量化</a:t>
                </a:r>
                <a14:m>
                  <m:oMath xmlns:m="http://schemas.openxmlformats.org/officeDocument/2006/math">
                    <m:r>
                      <m:rPr>
                        <m:nor/>
                      </m:rPr>
                      <a:rPr lang="en-US" altLang="zh-TW" dirty="0"/>
                      <m:t>II</m:t>
                    </m:r>
                  </m:oMath>
                </a14:m>
                <a:r>
                  <a:rPr lang="zh-TW" altLang="en-US" dirty="0"/>
                  <a:t>類猜測血型</a:t>
                </a:r>
              </a:p>
            </p:txBody>
          </p:sp>
        </mc:Choice>
        <mc:Fallback xmlns="">
          <p:sp>
            <p:nvSpPr>
              <p:cNvPr id="2" name="標題 1"/>
              <p:cNvSpPr>
                <a:spLocks noGrp="1" noRot="1" noChangeAspect="1" noMove="1" noResize="1" noEditPoints="1" noAdjustHandles="1" noChangeArrowheads="1" noChangeShapeType="1" noTextEdit="1"/>
              </p:cNvSpPr>
              <p:nvPr>
                <p:ph type="title"/>
              </p:nvPr>
            </p:nvSpPr>
            <p:spPr>
              <a:blipFill rotWithShape="1">
                <a:blip r:embed="rId2"/>
                <a:stretch>
                  <a:fillRect l="-1512" r="-1512" b="-3743"/>
                </a:stretch>
              </a:blipFill>
            </p:spPr>
            <p:txBody>
              <a:bodyPr/>
              <a:lstStyle/>
              <a:p>
                <a:r>
                  <a:rPr lang="zh-TW" altLang="en-US">
                    <a:noFill/>
                  </a:rPr>
                  <a:t> </a:t>
                </a:r>
              </a:p>
            </p:txBody>
          </p:sp>
        </mc:Fallback>
      </mc:AlternateContent>
      <p:sp>
        <p:nvSpPr>
          <p:cNvPr id="3" name="內容版面配置區 2"/>
          <p:cNvSpPr>
            <a:spLocks noGrp="1"/>
          </p:cNvSpPr>
          <p:nvPr>
            <p:ph idx="1"/>
          </p:nvPr>
        </p:nvSpPr>
        <p:spPr/>
        <p:txBody>
          <a:bodyPr anchor="ctr">
            <a:normAutofit/>
          </a:bodyPr>
          <a:lstStyle/>
          <a:p>
            <a:pPr indent="868363" algn="just">
              <a:spcBef>
                <a:spcPts val="0"/>
              </a:spcBef>
            </a:pPr>
            <a:r>
              <a:rPr lang="zh-TW" altLang="en-US" dirty="0"/>
              <a:t>因此，不妨考慮是否從幾個性格來猜測此人的血型，而數量化</a:t>
            </a:r>
            <a:r>
              <a:rPr lang="en-US" altLang="zh-TW" dirty="0"/>
              <a:t>II</a:t>
            </a:r>
            <a:r>
              <a:rPr lang="zh-TW" altLang="en-US" dirty="0"/>
              <a:t>類即對此有所助益。由於是猜測血型，所以外在基準是「血型」；項目為「性格」 </a:t>
            </a:r>
            <a:r>
              <a:rPr lang="zh-TW" altLang="en-US" dirty="0"/>
              <a:t>。</a:t>
            </a:r>
            <a:endParaRPr lang="en-US" altLang="zh-TW" dirty="0"/>
          </a:p>
        </p:txBody>
      </p:sp>
      <p:sp>
        <p:nvSpPr>
          <p:cNvPr id="4" name="頁尾版面配置區 3"/>
          <p:cNvSpPr>
            <a:spLocks noGrp="1"/>
          </p:cNvSpPr>
          <p:nvPr>
            <p:ph type="ftr" sz="quarter" idx="11"/>
          </p:nvPr>
        </p:nvSpPr>
        <p:spPr/>
        <p:txBody>
          <a:bodyPr/>
          <a:lstStyle/>
          <a:p>
            <a:r>
              <a:rPr lang="zh-TW" altLang="en-US" smtClean="0"/>
              <a:t>多變量分析 導論與應用</a:t>
            </a:r>
            <a:endParaRPr lang="zh-TW" altLang="en-US"/>
          </a:p>
        </p:txBody>
      </p:sp>
      <p:sp>
        <p:nvSpPr>
          <p:cNvPr id="5" name="投影片編號版面配置區 4"/>
          <p:cNvSpPr>
            <a:spLocks noGrp="1"/>
          </p:cNvSpPr>
          <p:nvPr>
            <p:ph type="sldNum" sz="quarter" idx="12"/>
          </p:nvPr>
        </p:nvSpPr>
        <p:spPr/>
        <p:txBody>
          <a:bodyPr/>
          <a:lstStyle/>
          <a:p>
            <a:fld id="{8D01D909-9AA4-4206-A13B-0B2952A96094}" type="slidenum">
              <a:rPr lang="zh-TW" altLang="en-US" smtClean="0"/>
              <a:t>26</a:t>
            </a:fld>
            <a:endParaRPr lang="zh-TW" altLang="en-US"/>
          </a:p>
        </p:txBody>
      </p:sp>
    </p:spTree>
    <p:extLst>
      <p:ext uri="{BB962C8B-B14F-4D97-AF65-F5344CB8AC3E}">
        <p14:creationId xmlns:p14="http://schemas.microsoft.com/office/powerpoint/2010/main" val="12233953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標題 1"/>
              <p:cNvSpPr>
                <a:spLocks noGrp="1"/>
              </p:cNvSpPr>
              <p:nvPr>
                <p:ph type="title"/>
              </p:nvPr>
            </p:nvSpPr>
            <p:spPr/>
            <p:txBody>
              <a:bodyPr/>
              <a:lstStyle/>
              <a:p>
                <a:r>
                  <a:rPr lang="en-US" altLang="zh-TW" dirty="0"/>
                  <a:t>10.5</a:t>
                </a:r>
                <a:r>
                  <a:rPr lang="zh-TW" altLang="en-US" dirty="0"/>
                  <a:t> 以數量化</a:t>
                </a:r>
                <a14:m>
                  <m:oMath xmlns:m="http://schemas.openxmlformats.org/officeDocument/2006/math">
                    <m:r>
                      <m:rPr>
                        <m:nor/>
                      </m:rPr>
                      <a:rPr lang="en-US" altLang="zh-TW" dirty="0"/>
                      <m:t>II</m:t>
                    </m:r>
                  </m:oMath>
                </a14:m>
                <a:r>
                  <a:rPr lang="zh-TW" altLang="en-US" dirty="0"/>
                  <a:t>類猜測血型</a:t>
                </a:r>
              </a:p>
            </p:txBody>
          </p:sp>
        </mc:Choice>
        <mc:Fallback xmlns="">
          <p:sp>
            <p:nvSpPr>
              <p:cNvPr id="2" name="標題 1"/>
              <p:cNvSpPr>
                <a:spLocks noGrp="1" noRot="1" noChangeAspect="1" noMove="1" noResize="1" noEditPoints="1" noAdjustHandles="1" noChangeArrowheads="1" noChangeShapeType="1" noTextEdit="1"/>
              </p:cNvSpPr>
              <p:nvPr>
                <p:ph type="title"/>
              </p:nvPr>
            </p:nvSpPr>
            <p:spPr>
              <a:blipFill rotWithShape="1">
                <a:blip r:embed="rId2"/>
                <a:stretch>
                  <a:fillRect l="-1512" r="-1512" b="-3743"/>
                </a:stretch>
              </a:blipFill>
            </p:spPr>
            <p:txBody>
              <a:bodyPr/>
              <a:lstStyle/>
              <a:p>
                <a:r>
                  <a:rPr lang="zh-TW" altLang="en-US">
                    <a:noFill/>
                  </a:rPr>
                  <a:t> </a:t>
                </a:r>
              </a:p>
            </p:txBody>
          </p:sp>
        </mc:Fallback>
      </mc:AlternateContent>
      <p:sp>
        <p:nvSpPr>
          <p:cNvPr id="3" name="內容版面配置區 2"/>
          <p:cNvSpPr>
            <a:spLocks noGrp="1"/>
          </p:cNvSpPr>
          <p:nvPr>
            <p:ph idx="1"/>
          </p:nvPr>
        </p:nvSpPr>
        <p:spPr/>
        <p:txBody>
          <a:bodyPr anchor="ctr">
            <a:normAutofit/>
          </a:bodyPr>
          <a:lstStyle/>
          <a:p>
            <a:pPr indent="868363" algn="just">
              <a:spcBef>
                <a:spcPts val="0"/>
              </a:spcBef>
            </a:pPr>
            <a:r>
              <a:rPr lang="zh-TW" altLang="en-US" dirty="0"/>
              <a:t>為了</a:t>
            </a:r>
            <a:r>
              <a:rPr lang="zh-TW" altLang="en-US" dirty="0"/>
              <a:t>收集資料，針對</a:t>
            </a:r>
            <a:r>
              <a:rPr lang="en-US" altLang="zh-TW" dirty="0"/>
              <a:t>T</a:t>
            </a:r>
            <a:r>
              <a:rPr lang="zh-TW" altLang="en-US" dirty="0"/>
              <a:t>大學的四十位女生進行如表</a:t>
            </a:r>
            <a:r>
              <a:rPr lang="en-US" altLang="zh-TW" dirty="0"/>
              <a:t>10-9</a:t>
            </a:r>
            <a:r>
              <a:rPr lang="zh-TW" altLang="en-US" dirty="0"/>
              <a:t>的意見調查</a:t>
            </a:r>
            <a:r>
              <a:rPr lang="zh-TW" altLang="en-US" dirty="0"/>
              <a:t>：</a:t>
            </a:r>
            <a:endParaRPr lang="zh-TW" altLang="en-US" dirty="0"/>
          </a:p>
        </p:txBody>
      </p:sp>
      <p:sp>
        <p:nvSpPr>
          <p:cNvPr id="4" name="頁尾版面配置區 3"/>
          <p:cNvSpPr>
            <a:spLocks noGrp="1"/>
          </p:cNvSpPr>
          <p:nvPr>
            <p:ph type="ftr" sz="quarter" idx="11"/>
          </p:nvPr>
        </p:nvSpPr>
        <p:spPr/>
        <p:txBody>
          <a:bodyPr/>
          <a:lstStyle/>
          <a:p>
            <a:r>
              <a:rPr lang="zh-TW" altLang="en-US" smtClean="0"/>
              <a:t>多變量分析 導論與應用</a:t>
            </a:r>
            <a:endParaRPr lang="zh-TW" altLang="en-US"/>
          </a:p>
        </p:txBody>
      </p:sp>
      <p:sp>
        <p:nvSpPr>
          <p:cNvPr id="5" name="投影片編號版面配置區 4"/>
          <p:cNvSpPr>
            <a:spLocks noGrp="1"/>
          </p:cNvSpPr>
          <p:nvPr>
            <p:ph type="sldNum" sz="quarter" idx="12"/>
          </p:nvPr>
        </p:nvSpPr>
        <p:spPr/>
        <p:txBody>
          <a:bodyPr/>
          <a:lstStyle/>
          <a:p>
            <a:fld id="{8D01D909-9AA4-4206-A13B-0B2952A96094}" type="slidenum">
              <a:rPr lang="zh-TW" altLang="en-US" smtClean="0"/>
              <a:t>27</a:t>
            </a:fld>
            <a:endParaRPr lang="zh-TW" altLang="en-US"/>
          </a:p>
        </p:txBody>
      </p:sp>
    </p:spTree>
    <p:extLst>
      <p:ext uri="{BB962C8B-B14F-4D97-AF65-F5344CB8AC3E}">
        <p14:creationId xmlns:p14="http://schemas.microsoft.com/office/powerpoint/2010/main" val="4003772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372200" y="2636912"/>
            <a:ext cx="2592288" cy="2808312"/>
          </a:xfrm>
        </p:spPr>
        <p:txBody>
          <a:bodyPr>
            <a:normAutofit/>
          </a:bodyPr>
          <a:lstStyle/>
          <a:p>
            <a:pPr marL="625475" indent="-625475"/>
            <a:r>
              <a:rPr lang="zh-TW" altLang="en-US" sz="2500" dirty="0">
                <a:solidFill>
                  <a:srgbClr val="7030A0"/>
                </a:solidFill>
              </a:rPr>
              <a:t>註：意見調查對寫畢業論文非常有</a:t>
            </a:r>
            <a:r>
              <a:rPr lang="zh-TW" altLang="en-US" sz="2500" dirty="0" smtClean="0">
                <a:solidFill>
                  <a:srgbClr val="7030A0"/>
                </a:solidFill>
              </a:rPr>
              <a:t>幫助</a:t>
            </a:r>
            <a:r>
              <a:rPr lang="en-US" altLang="zh-TW" sz="2500" dirty="0" smtClean="0">
                <a:solidFill>
                  <a:srgbClr val="7030A0"/>
                </a:solidFill>
              </a:rPr>
              <a:t/>
            </a:r>
            <a:br>
              <a:rPr lang="en-US" altLang="zh-TW" sz="2500" dirty="0" smtClean="0">
                <a:solidFill>
                  <a:srgbClr val="7030A0"/>
                </a:solidFill>
              </a:rPr>
            </a:br>
            <a:r>
              <a:rPr lang="zh-TW" altLang="en-US" sz="2500" dirty="0" smtClean="0">
                <a:solidFill>
                  <a:srgbClr val="7030A0"/>
                </a:solidFill>
              </a:rPr>
              <a:t>，</a:t>
            </a:r>
            <a:r>
              <a:rPr lang="zh-TW" altLang="en-US" sz="2500" dirty="0">
                <a:solidFill>
                  <a:srgbClr val="7030A0"/>
                </a:solidFill>
              </a:rPr>
              <a:t>實施時，文章的體裁也會改變的</a:t>
            </a:r>
            <a:r>
              <a:rPr lang="zh-TW" altLang="en-US" sz="2500" dirty="0" smtClean="0">
                <a:solidFill>
                  <a:srgbClr val="7030A0"/>
                </a:solidFill>
              </a:rPr>
              <a:t>。</a:t>
            </a:r>
            <a:endParaRPr lang="zh-TW" altLang="en-US" sz="2500" dirty="0">
              <a:solidFill>
                <a:srgbClr val="7030A0"/>
              </a:solidFill>
            </a:endParaRPr>
          </a:p>
        </p:txBody>
      </p:sp>
      <p:sp>
        <p:nvSpPr>
          <p:cNvPr id="4" name="頁尾版面配置區 3"/>
          <p:cNvSpPr>
            <a:spLocks noGrp="1"/>
          </p:cNvSpPr>
          <p:nvPr>
            <p:ph type="ftr" sz="quarter" idx="11"/>
          </p:nvPr>
        </p:nvSpPr>
        <p:spPr/>
        <p:txBody>
          <a:bodyPr/>
          <a:lstStyle/>
          <a:p>
            <a:r>
              <a:rPr lang="zh-TW" altLang="en-US" smtClean="0"/>
              <a:t>多變量分析 導論與應用</a:t>
            </a:r>
            <a:endParaRPr lang="zh-TW" altLang="en-US"/>
          </a:p>
        </p:txBody>
      </p:sp>
      <p:sp>
        <p:nvSpPr>
          <p:cNvPr id="5" name="投影片編號版面配置區 4"/>
          <p:cNvSpPr>
            <a:spLocks noGrp="1"/>
          </p:cNvSpPr>
          <p:nvPr>
            <p:ph type="sldNum" sz="quarter" idx="12"/>
          </p:nvPr>
        </p:nvSpPr>
        <p:spPr/>
        <p:txBody>
          <a:bodyPr/>
          <a:lstStyle/>
          <a:p>
            <a:fld id="{8D01D909-9AA4-4206-A13B-0B2952A96094}" type="slidenum">
              <a:rPr lang="zh-TW" altLang="en-US" smtClean="0"/>
              <a:t>28</a:t>
            </a:fld>
            <a:endParaRPr lang="zh-TW" altLang="en-US"/>
          </a:p>
        </p:txBody>
      </p:sp>
      <p:pic>
        <p:nvPicPr>
          <p:cNvPr id="11266" name="Picture 2" descr="C:\Users\Wu\Google 雲端硬碟\新頁圖書\5103簡報圖表102.1.18\5103--表\表10-9 拷貝.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3808" y="188640"/>
            <a:ext cx="3384376" cy="6600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42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endParaRPr lang="zh-TW" altLang="en-US"/>
          </a:p>
        </p:txBody>
      </p:sp>
      <p:sp>
        <p:nvSpPr>
          <p:cNvPr id="4" name="頁尾版面配置區 3"/>
          <p:cNvSpPr>
            <a:spLocks noGrp="1"/>
          </p:cNvSpPr>
          <p:nvPr>
            <p:ph type="ftr" sz="quarter" idx="11"/>
          </p:nvPr>
        </p:nvSpPr>
        <p:spPr/>
        <p:txBody>
          <a:bodyPr/>
          <a:lstStyle/>
          <a:p>
            <a:r>
              <a:rPr lang="zh-TW" altLang="en-US" smtClean="0"/>
              <a:t>多變量分析 導論與應用</a:t>
            </a:r>
            <a:endParaRPr lang="zh-TW" altLang="en-US"/>
          </a:p>
        </p:txBody>
      </p:sp>
      <p:sp>
        <p:nvSpPr>
          <p:cNvPr id="5" name="投影片編號版面配置區 4"/>
          <p:cNvSpPr>
            <a:spLocks noGrp="1"/>
          </p:cNvSpPr>
          <p:nvPr>
            <p:ph type="sldNum" sz="quarter" idx="12"/>
          </p:nvPr>
        </p:nvSpPr>
        <p:spPr/>
        <p:txBody>
          <a:bodyPr/>
          <a:lstStyle/>
          <a:p>
            <a:fld id="{8D01D909-9AA4-4206-A13B-0B2952A96094}" type="slidenum">
              <a:rPr lang="zh-TW" altLang="en-US" smtClean="0"/>
              <a:t>29</a:t>
            </a:fld>
            <a:endParaRPr lang="zh-TW" altLang="en-US"/>
          </a:p>
        </p:txBody>
      </p:sp>
      <p:pic>
        <p:nvPicPr>
          <p:cNvPr id="12290" name="Picture 2" descr="C:\Users\Wu\Google 雲端硬碟\新頁圖書\5103簡報圖表102.1.18\5103--表\表10-10 拷貝.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7839"/>
          <a:stretch/>
        </p:blipFill>
        <p:spPr bwMode="auto">
          <a:xfrm>
            <a:off x="2533813" y="201608"/>
            <a:ext cx="6610187" cy="6062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807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3800" dirty="0"/>
              <a:t>10.1.1</a:t>
            </a:r>
            <a:r>
              <a:rPr lang="zh-TW" altLang="en-US" sz="3800" dirty="0"/>
              <a:t> 數量化</a:t>
            </a:r>
            <a:r>
              <a:rPr lang="en-US" altLang="zh-TW" sz="3800" dirty="0"/>
              <a:t>II</a:t>
            </a:r>
            <a:r>
              <a:rPr lang="zh-TW" altLang="en-US" sz="3800" dirty="0"/>
              <a:t>類的例子 </a:t>
            </a:r>
          </a:p>
        </p:txBody>
      </p:sp>
      <p:sp>
        <p:nvSpPr>
          <p:cNvPr id="3" name="內容版面配置區 2"/>
          <p:cNvSpPr>
            <a:spLocks noGrp="1"/>
          </p:cNvSpPr>
          <p:nvPr>
            <p:ph idx="1"/>
          </p:nvPr>
        </p:nvSpPr>
        <p:spPr/>
        <p:txBody>
          <a:bodyPr>
            <a:noAutofit/>
          </a:bodyPr>
          <a:lstStyle/>
          <a:p>
            <a:pPr indent="838200" algn="just"/>
            <a:r>
              <a:rPr lang="zh-TW" altLang="en-US" sz="3000" dirty="0"/>
              <a:t>基本上，血型分為</a:t>
            </a:r>
            <a:r>
              <a:rPr lang="en-US" altLang="zh-TW" sz="3000" dirty="0"/>
              <a:t>A</a:t>
            </a:r>
            <a:r>
              <a:rPr lang="zh-TW" altLang="en-US" sz="3000" dirty="0"/>
              <a:t>、</a:t>
            </a:r>
            <a:r>
              <a:rPr lang="en-US" altLang="zh-TW" sz="3000" dirty="0"/>
              <a:t>B</a:t>
            </a:r>
            <a:r>
              <a:rPr lang="zh-TW" altLang="en-US" sz="3000" dirty="0"/>
              <a:t>、</a:t>
            </a:r>
            <a:r>
              <a:rPr lang="en-US" altLang="zh-TW" sz="3000" dirty="0" smtClean="0"/>
              <a:t>AB</a:t>
            </a:r>
            <a:br>
              <a:rPr lang="en-US" altLang="zh-TW" sz="3000" dirty="0" smtClean="0"/>
            </a:br>
            <a:r>
              <a:rPr lang="zh-TW" altLang="en-US" sz="3000" dirty="0" smtClean="0"/>
              <a:t>、</a:t>
            </a:r>
            <a:r>
              <a:rPr lang="en-US" altLang="zh-TW" sz="3000" dirty="0"/>
              <a:t>O</a:t>
            </a:r>
            <a:r>
              <a:rPr lang="zh-TW" altLang="en-US" sz="3000" dirty="0"/>
              <a:t>型四種。血型與性格之間是否有某些關係呢</a:t>
            </a:r>
            <a:r>
              <a:rPr lang="en-US" altLang="zh-TW" sz="3000" dirty="0"/>
              <a:t>?</a:t>
            </a:r>
            <a:r>
              <a:rPr lang="zh-TW" altLang="en-US" sz="3000" dirty="0"/>
              <a:t>此話題相當令人感到興趣，例如談到</a:t>
            </a:r>
            <a:r>
              <a:rPr lang="en-US" altLang="zh-TW" sz="3000" dirty="0"/>
              <a:t>B</a:t>
            </a:r>
            <a:r>
              <a:rPr lang="zh-TW" altLang="en-US" sz="3000" dirty="0"/>
              <a:t>型，就會有其「在某意識裡」個性強的印象。而且關於血型的性格之出版刊物也相當多，在這些書上似乎是如此寫著：</a:t>
            </a:r>
            <a:r>
              <a:rPr lang="zh-TW" altLang="en-US" sz="3000" dirty="0" smtClean="0"/>
              <a:t>「</a:t>
            </a:r>
            <a:r>
              <a:rPr lang="en-US" altLang="zh-TW" sz="3000" dirty="0" smtClean="0">
                <a:latin typeface="微軟正黑體"/>
                <a:ea typeface="微軟正黑體"/>
              </a:rPr>
              <a:t>OO</a:t>
            </a:r>
            <a:r>
              <a:rPr lang="zh-TW" altLang="en-US" sz="3000" dirty="0" smtClean="0">
                <a:latin typeface="Cambria Math"/>
              </a:rPr>
              <a:t>性格</a:t>
            </a:r>
            <a:r>
              <a:rPr lang="zh-TW" altLang="en-US" sz="3000" dirty="0">
                <a:latin typeface="Cambria Math"/>
              </a:rPr>
              <a:t>的人，血型</a:t>
            </a:r>
            <a:r>
              <a:rPr lang="zh-TW" altLang="en-US" sz="3000" dirty="0" smtClean="0">
                <a:latin typeface="Cambria Math"/>
              </a:rPr>
              <a:t>是</a:t>
            </a:r>
            <a:r>
              <a:rPr lang="en-US" altLang="zh-TW" sz="3000" dirty="0" smtClean="0">
                <a:latin typeface="微軟正黑體"/>
                <a:ea typeface="微軟正黑體"/>
              </a:rPr>
              <a:t>X</a:t>
            </a:r>
            <a:r>
              <a:rPr lang="el-GR" altLang="zh-TW" sz="3000" dirty="0" smtClean="0">
                <a:latin typeface="微軟正黑體"/>
                <a:ea typeface="微軟正黑體"/>
              </a:rPr>
              <a:t>Χ</a:t>
            </a:r>
            <a:r>
              <a:rPr lang="zh-TW" altLang="en-US" sz="3000" dirty="0" smtClean="0"/>
              <a:t>型</a:t>
            </a:r>
            <a:r>
              <a:rPr lang="zh-TW" altLang="en-US" sz="3000" dirty="0"/>
              <a:t>」，是否真是如此呢</a:t>
            </a:r>
            <a:r>
              <a:rPr lang="en-US" altLang="zh-TW" sz="3000" dirty="0" smtClean="0"/>
              <a:t>?</a:t>
            </a:r>
            <a:endParaRPr lang="en-US" altLang="zh-TW" sz="3000" dirty="0"/>
          </a:p>
        </p:txBody>
      </p:sp>
      <p:sp>
        <p:nvSpPr>
          <p:cNvPr id="4" name="頁尾版面配置區 3"/>
          <p:cNvSpPr>
            <a:spLocks noGrp="1"/>
          </p:cNvSpPr>
          <p:nvPr>
            <p:ph type="ftr" sz="quarter" idx="11"/>
          </p:nvPr>
        </p:nvSpPr>
        <p:spPr/>
        <p:txBody>
          <a:bodyPr/>
          <a:lstStyle/>
          <a:p>
            <a:r>
              <a:rPr lang="zh-TW" altLang="en-US" smtClean="0">
                <a:solidFill>
                  <a:srgbClr val="4F81BD">
                    <a:lumMod val="50000"/>
                  </a:srgbClr>
                </a:solidFill>
              </a:rPr>
              <a:t>多變量分析 導論與應用</a:t>
            </a:r>
            <a:endParaRPr lang="zh-TW" altLang="en-US">
              <a:solidFill>
                <a:srgbClr val="4F81BD">
                  <a:lumMod val="50000"/>
                </a:srgbClr>
              </a:solidFill>
            </a:endParaRPr>
          </a:p>
        </p:txBody>
      </p:sp>
      <p:sp>
        <p:nvSpPr>
          <p:cNvPr id="5" name="投影片編號版面配置區 4"/>
          <p:cNvSpPr>
            <a:spLocks noGrp="1"/>
          </p:cNvSpPr>
          <p:nvPr>
            <p:ph type="sldNum" sz="quarter" idx="12"/>
          </p:nvPr>
        </p:nvSpPr>
        <p:spPr/>
        <p:txBody>
          <a:bodyPr/>
          <a:lstStyle/>
          <a:p>
            <a:fld id="{8D01D909-9AA4-4206-A13B-0B2952A96094}" type="slidenum">
              <a:rPr lang="zh-TW" altLang="en-US" smtClean="0">
                <a:solidFill>
                  <a:srgbClr val="4F81BD">
                    <a:lumMod val="20000"/>
                    <a:lumOff val="80000"/>
                  </a:srgbClr>
                </a:solidFill>
              </a:rPr>
              <a:pPr/>
              <a:t>3</a:t>
            </a:fld>
            <a:endParaRPr lang="zh-TW" altLang="en-US">
              <a:solidFill>
                <a:srgbClr val="4F81BD">
                  <a:lumMod val="20000"/>
                  <a:lumOff val="80000"/>
                </a:srgbClr>
              </a:solidFill>
            </a:endParaRPr>
          </a:p>
        </p:txBody>
      </p:sp>
    </p:spTree>
    <p:extLst>
      <p:ext uri="{BB962C8B-B14F-4D97-AF65-F5344CB8AC3E}">
        <p14:creationId xmlns:p14="http://schemas.microsoft.com/office/powerpoint/2010/main" val="25664757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標題 5"/>
              <p:cNvSpPr>
                <a:spLocks noGrp="1"/>
              </p:cNvSpPr>
              <p:nvPr>
                <p:ph type="title"/>
              </p:nvPr>
            </p:nvSpPr>
            <p:spPr/>
            <p:txBody>
              <a:bodyPr/>
              <a:lstStyle/>
              <a:p>
                <a:r>
                  <a:rPr lang="en-US" altLang="zh-TW" dirty="0"/>
                  <a:t>10.5</a:t>
                </a:r>
                <a:r>
                  <a:rPr lang="zh-TW" altLang="en-US" dirty="0"/>
                  <a:t> 以數量化</a:t>
                </a:r>
                <a14:m>
                  <m:oMath xmlns:m="http://schemas.openxmlformats.org/officeDocument/2006/math">
                    <m:r>
                      <m:rPr>
                        <m:nor/>
                      </m:rPr>
                      <a:rPr lang="en-US" altLang="zh-TW" dirty="0"/>
                      <m:t>II</m:t>
                    </m:r>
                  </m:oMath>
                </a14:m>
                <a:r>
                  <a:rPr lang="zh-TW" altLang="en-US" dirty="0"/>
                  <a:t>類猜測血型</a:t>
                </a:r>
              </a:p>
            </p:txBody>
          </p:sp>
        </mc:Choice>
        <mc:Fallback xmlns="">
          <p:sp>
            <p:nvSpPr>
              <p:cNvPr id="6" name="標題 5"/>
              <p:cNvSpPr>
                <a:spLocks noGrp="1" noRot="1" noChangeAspect="1" noMove="1" noResize="1" noEditPoints="1" noAdjustHandles="1" noChangeArrowheads="1" noChangeShapeType="1" noTextEdit="1"/>
              </p:cNvSpPr>
              <p:nvPr>
                <p:ph type="title"/>
              </p:nvPr>
            </p:nvSpPr>
            <p:spPr>
              <a:blipFill rotWithShape="1">
                <a:blip r:embed="rId2"/>
                <a:stretch>
                  <a:fillRect l="-1512" r="-1512" b="-3743"/>
                </a:stretch>
              </a:blipFill>
            </p:spPr>
            <p:txBody>
              <a:bodyPr/>
              <a:lstStyle/>
              <a:p>
                <a:r>
                  <a:rPr lang="zh-TW" altLang="en-US">
                    <a:noFill/>
                  </a:rPr>
                  <a:t> </a:t>
                </a:r>
              </a:p>
            </p:txBody>
          </p:sp>
        </mc:Fallback>
      </mc:AlternateContent>
      <p:sp>
        <p:nvSpPr>
          <p:cNvPr id="4" name="頁尾版面配置區 3"/>
          <p:cNvSpPr>
            <a:spLocks noGrp="1"/>
          </p:cNvSpPr>
          <p:nvPr>
            <p:ph type="ftr" sz="quarter" idx="11"/>
          </p:nvPr>
        </p:nvSpPr>
        <p:spPr/>
        <p:txBody>
          <a:bodyPr/>
          <a:lstStyle/>
          <a:p>
            <a:r>
              <a:rPr lang="zh-TW" altLang="en-US" smtClean="0"/>
              <a:t>多變量分析 導論與應用</a:t>
            </a:r>
            <a:endParaRPr lang="zh-TW" altLang="en-US"/>
          </a:p>
        </p:txBody>
      </p:sp>
      <p:sp>
        <p:nvSpPr>
          <p:cNvPr id="5" name="投影片編號版面配置區 4"/>
          <p:cNvSpPr>
            <a:spLocks noGrp="1"/>
          </p:cNvSpPr>
          <p:nvPr>
            <p:ph type="sldNum" sz="quarter" idx="12"/>
          </p:nvPr>
        </p:nvSpPr>
        <p:spPr/>
        <p:txBody>
          <a:bodyPr/>
          <a:lstStyle/>
          <a:p>
            <a:fld id="{8D01D909-9AA4-4206-A13B-0B2952A96094}" type="slidenum">
              <a:rPr lang="zh-TW" altLang="en-US" smtClean="0"/>
              <a:t>30</a:t>
            </a:fld>
            <a:endParaRPr lang="zh-TW" altLang="en-US"/>
          </a:p>
        </p:txBody>
      </p:sp>
      <p:pic>
        <p:nvPicPr>
          <p:cNvPr id="12290" name="Picture 2" descr="C:\Users\Wu\Google 雲端硬碟\新頁圖書\5103簡報圖表102.1.18\5103--表\表10-10 拷貝.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2161" b="959"/>
          <a:stretch/>
        </p:blipFill>
        <p:spPr bwMode="auto">
          <a:xfrm>
            <a:off x="2533813" y="2212816"/>
            <a:ext cx="6610187" cy="35966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Wu\Google 雲端硬碟\新頁圖書\5103簡報圖表102.1.18\5103--表\表10-10 拷貝.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 b="92534"/>
          <a:stretch/>
        </p:blipFill>
        <p:spPr bwMode="auto">
          <a:xfrm>
            <a:off x="2533813" y="1484784"/>
            <a:ext cx="6610187" cy="728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474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500"/>
                                        <p:tgtEl>
                                          <p:spTgt spid="1229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標題 1"/>
              <p:cNvSpPr>
                <a:spLocks noGrp="1"/>
              </p:cNvSpPr>
              <p:nvPr>
                <p:ph type="title"/>
              </p:nvPr>
            </p:nvSpPr>
            <p:spPr/>
            <p:txBody>
              <a:bodyPr/>
              <a:lstStyle/>
              <a:p>
                <a:r>
                  <a:rPr lang="en-US" altLang="zh-TW" dirty="0"/>
                  <a:t>10.5</a:t>
                </a:r>
                <a:r>
                  <a:rPr lang="zh-TW" altLang="en-US" dirty="0"/>
                  <a:t> 以數量化</a:t>
                </a:r>
                <a14:m>
                  <m:oMath xmlns:m="http://schemas.openxmlformats.org/officeDocument/2006/math">
                    <m:r>
                      <m:rPr>
                        <m:nor/>
                      </m:rPr>
                      <a:rPr lang="en-US" altLang="zh-TW" dirty="0"/>
                      <m:t>II</m:t>
                    </m:r>
                  </m:oMath>
                </a14:m>
                <a:r>
                  <a:rPr lang="zh-TW" altLang="en-US" dirty="0"/>
                  <a:t>類猜測血型</a:t>
                </a:r>
              </a:p>
            </p:txBody>
          </p:sp>
        </mc:Choice>
        <mc:Fallback xmlns="">
          <p:sp>
            <p:nvSpPr>
              <p:cNvPr id="2" name="標題 1"/>
              <p:cNvSpPr>
                <a:spLocks noGrp="1" noRot="1" noChangeAspect="1" noMove="1" noResize="1" noEditPoints="1" noAdjustHandles="1" noChangeArrowheads="1" noChangeShapeType="1" noTextEdit="1"/>
              </p:cNvSpPr>
              <p:nvPr>
                <p:ph type="title"/>
              </p:nvPr>
            </p:nvSpPr>
            <p:spPr>
              <a:blipFill rotWithShape="1">
                <a:blip r:embed="rId2"/>
                <a:stretch>
                  <a:fillRect l="-1512" r="-1512" b="-3743"/>
                </a:stretch>
              </a:blipFill>
            </p:spPr>
            <p:txBody>
              <a:bodyPr/>
              <a:lstStyle/>
              <a:p>
                <a:r>
                  <a:rPr lang="zh-TW" altLang="en-US">
                    <a:noFill/>
                  </a:rPr>
                  <a:t> </a:t>
                </a:r>
              </a:p>
            </p:txBody>
          </p:sp>
        </mc:Fallback>
      </mc:AlternateContent>
      <p:sp>
        <p:nvSpPr>
          <p:cNvPr id="3" name="內容版面配置區 2"/>
          <p:cNvSpPr>
            <a:spLocks noGrp="1"/>
          </p:cNvSpPr>
          <p:nvPr>
            <p:ph idx="1"/>
          </p:nvPr>
        </p:nvSpPr>
        <p:spPr/>
        <p:txBody>
          <a:bodyPr anchor="ctr">
            <a:normAutofit/>
          </a:bodyPr>
          <a:lstStyle/>
          <a:p>
            <a:pPr indent="808038"/>
            <a:r>
              <a:rPr lang="zh-TW" altLang="en-US" sz="3000" dirty="0"/>
              <a:t>意見調查的結果，即為表</a:t>
            </a:r>
            <a:r>
              <a:rPr lang="en-US" altLang="zh-TW" sz="3000" dirty="0"/>
              <a:t>10-11</a:t>
            </a:r>
            <a:r>
              <a:rPr lang="zh-TW" altLang="en-US" sz="3000" dirty="0"/>
              <a:t>所示</a:t>
            </a:r>
            <a:r>
              <a:rPr lang="zh-TW" altLang="en-US" sz="3000" dirty="0" smtClean="0"/>
              <a:t>：</a:t>
            </a:r>
            <a:endParaRPr lang="en-US" altLang="zh-TW" sz="3000" dirty="0"/>
          </a:p>
        </p:txBody>
      </p:sp>
      <p:sp>
        <p:nvSpPr>
          <p:cNvPr id="4" name="頁尾版面配置區 3"/>
          <p:cNvSpPr>
            <a:spLocks noGrp="1"/>
          </p:cNvSpPr>
          <p:nvPr>
            <p:ph type="ftr" sz="quarter" idx="11"/>
          </p:nvPr>
        </p:nvSpPr>
        <p:spPr/>
        <p:txBody>
          <a:bodyPr/>
          <a:lstStyle/>
          <a:p>
            <a:r>
              <a:rPr lang="zh-TW" altLang="en-US" smtClean="0"/>
              <a:t>多變量分析 導論與應用</a:t>
            </a:r>
            <a:endParaRPr lang="zh-TW" altLang="en-US"/>
          </a:p>
        </p:txBody>
      </p:sp>
      <p:sp>
        <p:nvSpPr>
          <p:cNvPr id="5" name="投影片編號版面配置區 4"/>
          <p:cNvSpPr>
            <a:spLocks noGrp="1"/>
          </p:cNvSpPr>
          <p:nvPr>
            <p:ph type="sldNum" sz="quarter" idx="12"/>
          </p:nvPr>
        </p:nvSpPr>
        <p:spPr/>
        <p:txBody>
          <a:bodyPr/>
          <a:lstStyle/>
          <a:p>
            <a:fld id="{8D01D909-9AA4-4206-A13B-0B2952A96094}" type="slidenum">
              <a:rPr lang="zh-TW" altLang="en-US" smtClean="0"/>
              <a:t>31</a:t>
            </a:fld>
            <a:endParaRPr lang="zh-TW" altLang="en-US"/>
          </a:p>
        </p:txBody>
      </p:sp>
    </p:spTree>
    <p:extLst>
      <p:ext uri="{BB962C8B-B14F-4D97-AF65-F5344CB8AC3E}">
        <p14:creationId xmlns:p14="http://schemas.microsoft.com/office/powerpoint/2010/main" val="4047657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fld id="{8D01D909-9AA4-4206-A13B-0B2952A96094}" type="slidenum">
              <a:rPr lang="zh-TW" altLang="en-US" smtClean="0"/>
              <a:t>32</a:t>
            </a:fld>
            <a:endParaRPr lang="zh-TW" altLang="en-US"/>
          </a:p>
        </p:txBody>
      </p:sp>
      <p:pic>
        <p:nvPicPr>
          <p:cNvPr id="6" name="Picture 2" descr="C:\Users\Wu\Google 雲端硬碟\新頁圖書\5103簡報圖表102.1.18\5103--表\表10-11 拷貝.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15892" y="189662"/>
            <a:ext cx="4643819" cy="6634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87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標題 1"/>
              <p:cNvSpPr>
                <a:spLocks noGrp="1"/>
              </p:cNvSpPr>
              <p:nvPr>
                <p:ph type="title"/>
              </p:nvPr>
            </p:nvSpPr>
            <p:spPr/>
            <p:txBody>
              <a:bodyPr/>
              <a:lstStyle/>
              <a:p>
                <a:r>
                  <a:rPr lang="en-US" altLang="zh-TW" dirty="0"/>
                  <a:t>10.5</a:t>
                </a:r>
                <a:r>
                  <a:rPr lang="zh-TW" altLang="en-US" dirty="0"/>
                  <a:t> 以數量化</a:t>
                </a:r>
                <a14:m>
                  <m:oMath xmlns:m="http://schemas.openxmlformats.org/officeDocument/2006/math">
                    <m:r>
                      <m:rPr>
                        <m:nor/>
                      </m:rPr>
                      <a:rPr lang="en-US" altLang="zh-TW" dirty="0"/>
                      <m:t>II</m:t>
                    </m:r>
                  </m:oMath>
                </a14:m>
                <a:r>
                  <a:rPr lang="zh-TW" altLang="en-US" dirty="0"/>
                  <a:t>類猜測血型</a:t>
                </a:r>
              </a:p>
            </p:txBody>
          </p:sp>
        </mc:Choice>
        <mc:Fallback xmlns="">
          <p:sp>
            <p:nvSpPr>
              <p:cNvPr id="2" name="標題 1"/>
              <p:cNvSpPr>
                <a:spLocks noGrp="1" noRot="1" noChangeAspect="1" noMove="1" noResize="1" noEditPoints="1" noAdjustHandles="1" noChangeArrowheads="1" noChangeShapeType="1" noTextEdit="1"/>
              </p:cNvSpPr>
              <p:nvPr>
                <p:ph type="title"/>
              </p:nvPr>
            </p:nvSpPr>
            <p:spPr>
              <a:blipFill rotWithShape="1">
                <a:blip r:embed="rId2"/>
                <a:stretch>
                  <a:fillRect l="-1512" r="-1512" b="-3743"/>
                </a:stretch>
              </a:blipFill>
            </p:spPr>
            <p:txBody>
              <a:bodyPr/>
              <a:lstStyle/>
              <a:p>
                <a:r>
                  <a:rPr lang="zh-TW" altLang="en-US">
                    <a:noFill/>
                  </a:rPr>
                  <a:t> </a:t>
                </a:r>
              </a:p>
            </p:txBody>
          </p:sp>
        </mc:Fallback>
      </mc:AlternateContent>
      <p:sp>
        <p:nvSpPr>
          <p:cNvPr id="3" name="內容版面配置區 2"/>
          <p:cNvSpPr>
            <a:spLocks noGrp="1"/>
          </p:cNvSpPr>
          <p:nvPr>
            <p:ph idx="1"/>
          </p:nvPr>
        </p:nvSpPr>
        <p:spPr/>
        <p:txBody>
          <a:bodyPr anchor="ctr">
            <a:normAutofit/>
          </a:bodyPr>
          <a:lstStyle/>
          <a:p>
            <a:pPr indent="868363" algn="just"/>
            <a:r>
              <a:rPr lang="zh-TW" altLang="en-US" dirty="0"/>
              <a:t>不久，即得出如表</a:t>
            </a:r>
            <a:r>
              <a:rPr lang="en-US" altLang="zh-TW" dirty="0"/>
              <a:t>10-12</a:t>
            </a:r>
            <a:r>
              <a:rPr lang="zh-TW" altLang="en-US" dirty="0"/>
              <a:t>的輸出，計算各自的判別分數時，即如表</a:t>
            </a:r>
            <a:r>
              <a:rPr lang="en-US" altLang="zh-TW" dirty="0"/>
              <a:t>10-12</a:t>
            </a:r>
            <a:r>
              <a:rPr lang="zh-TW" altLang="en-US" dirty="0"/>
              <a:t>所示：</a:t>
            </a:r>
          </a:p>
        </p:txBody>
      </p:sp>
      <p:sp>
        <p:nvSpPr>
          <p:cNvPr id="4" name="頁尾版面配置區 3"/>
          <p:cNvSpPr>
            <a:spLocks noGrp="1"/>
          </p:cNvSpPr>
          <p:nvPr>
            <p:ph type="ftr" sz="quarter" idx="11"/>
          </p:nvPr>
        </p:nvSpPr>
        <p:spPr/>
        <p:txBody>
          <a:bodyPr/>
          <a:lstStyle/>
          <a:p>
            <a:r>
              <a:rPr lang="zh-TW" altLang="en-US" smtClean="0"/>
              <a:t>多變量分析 導論與應用</a:t>
            </a:r>
            <a:endParaRPr lang="zh-TW" altLang="en-US"/>
          </a:p>
        </p:txBody>
      </p:sp>
      <p:sp>
        <p:nvSpPr>
          <p:cNvPr id="5" name="投影片編號版面配置區 4"/>
          <p:cNvSpPr>
            <a:spLocks noGrp="1"/>
          </p:cNvSpPr>
          <p:nvPr>
            <p:ph type="sldNum" sz="quarter" idx="12"/>
          </p:nvPr>
        </p:nvSpPr>
        <p:spPr/>
        <p:txBody>
          <a:bodyPr/>
          <a:lstStyle/>
          <a:p>
            <a:fld id="{8D01D909-9AA4-4206-A13B-0B2952A96094}" type="slidenum">
              <a:rPr lang="zh-TW" altLang="en-US" smtClean="0"/>
              <a:t>33</a:t>
            </a:fld>
            <a:endParaRPr lang="zh-TW" altLang="en-US"/>
          </a:p>
        </p:txBody>
      </p:sp>
    </p:spTree>
    <p:extLst>
      <p:ext uri="{BB962C8B-B14F-4D97-AF65-F5344CB8AC3E}">
        <p14:creationId xmlns:p14="http://schemas.microsoft.com/office/powerpoint/2010/main" val="40496492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fld id="{8D01D909-9AA4-4206-A13B-0B2952A96094}" type="slidenum">
              <a:rPr lang="zh-TW" altLang="en-US" smtClean="0"/>
              <a:t>34</a:t>
            </a:fld>
            <a:endParaRPr lang="zh-TW" altLang="en-US"/>
          </a:p>
        </p:txBody>
      </p:sp>
      <p:pic>
        <p:nvPicPr>
          <p:cNvPr id="14338" name="Picture 2" descr="C:\Users\Wu\Google 雲端硬碟\新頁圖書\5103簡報圖表102.1.18\5103--表\表10-12 拷貝.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1880" y="44624"/>
            <a:ext cx="4681347" cy="6890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02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標題 1"/>
              <p:cNvSpPr>
                <a:spLocks noGrp="1"/>
              </p:cNvSpPr>
              <p:nvPr>
                <p:ph type="title"/>
              </p:nvPr>
            </p:nvSpPr>
            <p:spPr/>
            <p:txBody>
              <a:bodyPr/>
              <a:lstStyle/>
              <a:p>
                <a:r>
                  <a:rPr lang="en-US" altLang="zh-TW" dirty="0"/>
                  <a:t>10.5</a:t>
                </a:r>
                <a:r>
                  <a:rPr lang="zh-TW" altLang="en-US" dirty="0"/>
                  <a:t> 以數量化</a:t>
                </a:r>
                <a14:m>
                  <m:oMath xmlns:m="http://schemas.openxmlformats.org/officeDocument/2006/math">
                    <m:r>
                      <m:rPr>
                        <m:nor/>
                      </m:rPr>
                      <a:rPr lang="en-US" altLang="zh-TW" dirty="0"/>
                      <m:t>II</m:t>
                    </m:r>
                  </m:oMath>
                </a14:m>
                <a:r>
                  <a:rPr lang="zh-TW" altLang="en-US" dirty="0"/>
                  <a:t>類猜測血型</a:t>
                </a:r>
              </a:p>
            </p:txBody>
          </p:sp>
        </mc:Choice>
        <mc:Fallback xmlns="">
          <p:sp>
            <p:nvSpPr>
              <p:cNvPr id="2" name="標題 1"/>
              <p:cNvSpPr>
                <a:spLocks noGrp="1" noRot="1" noChangeAspect="1" noMove="1" noResize="1" noEditPoints="1" noAdjustHandles="1" noChangeArrowheads="1" noChangeShapeType="1" noTextEdit="1"/>
              </p:cNvSpPr>
              <p:nvPr>
                <p:ph type="title"/>
              </p:nvPr>
            </p:nvSpPr>
            <p:spPr>
              <a:blipFill rotWithShape="1">
                <a:blip r:embed="rId2"/>
                <a:stretch>
                  <a:fillRect l="-1512" r="-1512" b="-3743"/>
                </a:stretch>
              </a:blipFill>
            </p:spPr>
            <p:txBody>
              <a:bodyPr/>
              <a:lstStyle/>
              <a:p>
                <a:r>
                  <a:rPr lang="zh-TW" altLang="en-US">
                    <a:noFill/>
                  </a:rPr>
                  <a:t> </a:t>
                </a:r>
              </a:p>
            </p:txBody>
          </p:sp>
        </mc:Fallback>
      </mc:AlternateContent>
      <p:sp>
        <p:nvSpPr>
          <p:cNvPr id="3" name="內容版面配置區 2"/>
          <p:cNvSpPr>
            <a:spLocks noGrp="1"/>
          </p:cNvSpPr>
          <p:nvPr>
            <p:ph idx="1"/>
          </p:nvPr>
        </p:nvSpPr>
        <p:spPr/>
        <p:txBody>
          <a:bodyPr anchor="ctr">
            <a:normAutofit/>
          </a:bodyPr>
          <a:lstStyle/>
          <a:p>
            <a:pPr indent="838200" algn="just"/>
            <a:r>
              <a:rPr lang="zh-TW" altLang="en-US" dirty="0"/>
              <a:t>將此判別分數在</a:t>
            </a:r>
            <a:r>
              <a:rPr lang="en-US" altLang="zh-TW" dirty="0"/>
              <a:t>(</a:t>
            </a:r>
            <a:r>
              <a:rPr lang="en-US" altLang="zh-TW" dirty="0" err="1"/>
              <a:t>x,y</a:t>
            </a:r>
            <a:r>
              <a:rPr lang="en-US" altLang="zh-TW" dirty="0"/>
              <a:t>)</a:t>
            </a:r>
            <a:r>
              <a:rPr lang="zh-TW" altLang="en-US" dirty="0"/>
              <a:t>平面上作成圖形表示看看，一方面觀察</a:t>
            </a:r>
            <a:r>
              <a:rPr lang="en-US" altLang="zh-TW" dirty="0"/>
              <a:t>A</a:t>
            </a:r>
            <a:r>
              <a:rPr lang="zh-TW" altLang="en-US" dirty="0"/>
              <a:t>、</a:t>
            </a:r>
            <a:r>
              <a:rPr lang="en-US" altLang="zh-TW" dirty="0"/>
              <a:t>B</a:t>
            </a:r>
            <a:r>
              <a:rPr lang="zh-TW" altLang="en-US" dirty="0"/>
              <a:t>、</a:t>
            </a:r>
            <a:r>
              <a:rPr lang="en-US" altLang="zh-TW" dirty="0"/>
              <a:t>O</a:t>
            </a:r>
            <a:r>
              <a:rPr lang="zh-TW" altLang="en-US" dirty="0"/>
              <a:t>、</a:t>
            </a:r>
            <a:r>
              <a:rPr lang="en-US" altLang="zh-TW" dirty="0"/>
              <a:t>AB</a:t>
            </a:r>
            <a:r>
              <a:rPr lang="zh-TW" altLang="en-US" dirty="0"/>
              <a:t>型的點之分布，並在接近點的位置畫出曲線，如圖</a:t>
            </a:r>
            <a:r>
              <a:rPr lang="en-US" altLang="zh-TW" dirty="0"/>
              <a:t>10-2</a:t>
            </a:r>
            <a:r>
              <a:rPr lang="zh-TW" altLang="en-US" dirty="0"/>
              <a:t>所示</a:t>
            </a:r>
            <a:r>
              <a:rPr lang="zh-TW" altLang="en-US" dirty="0"/>
              <a:t>：</a:t>
            </a:r>
            <a:endParaRPr lang="en-US" altLang="zh-TW" dirty="0"/>
          </a:p>
        </p:txBody>
      </p:sp>
      <p:sp>
        <p:nvSpPr>
          <p:cNvPr id="4" name="頁尾版面配置區 3"/>
          <p:cNvSpPr>
            <a:spLocks noGrp="1"/>
          </p:cNvSpPr>
          <p:nvPr>
            <p:ph type="ftr" sz="quarter" idx="11"/>
          </p:nvPr>
        </p:nvSpPr>
        <p:spPr/>
        <p:txBody>
          <a:bodyPr/>
          <a:lstStyle/>
          <a:p>
            <a:r>
              <a:rPr lang="zh-TW" altLang="en-US" smtClean="0"/>
              <a:t>多變量分析 導論與應用</a:t>
            </a:r>
            <a:endParaRPr lang="zh-TW" altLang="en-US"/>
          </a:p>
        </p:txBody>
      </p:sp>
      <p:sp>
        <p:nvSpPr>
          <p:cNvPr id="5" name="投影片編號版面配置區 4"/>
          <p:cNvSpPr>
            <a:spLocks noGrp="1"/>
          </p:cNvSpPr>
          <p:nvPr>
            <p:ph type="sldNum" sz="quarter" idx="12"/>
          </p:nvPr>
        </p:nvSpPr>
        <p:spPr/>
        <p:txBody>
          <a:bodyPr/>
          <a:lstStyle/>
          <a:p>
            <a:fld id="{8D01D909-9AA4-4206-A13B-0B2952A96094}" type="slidenum">
              <a:rPr lang="zh-TW" altLang="en-US" smtClean="0"/>
              <a:t>35</a:t>
            </a:fld>
            <a:endParaRPr lang="zh-TW" altLang="en-US"/>
          </a:p>
        </p:txBody>
      </p:sp>
    </p:spTree>
    <p:extLst>
      <p:ext uri="{BB962C8B-B14F-4D97-AF65-F5344CB8AC3E}">
        <p14:creationId xmlns:p14="http://schemas.microsoft.com/office/powerpoint/2010/main" val="38163391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標題 1"/>
              <p:cNvSpPr>
                <a:spLocks noGrp="1"/>
              </p:cNvSpPr>
              <p:nvPr>
                <p:ph type="title"/>
              </p:nvPr>
            </p:nvSpPr>
            <p:spPr/>
            <p:txBody>
              <a:bodyPr/>
              <a:lstStyle/>
              <a:p>
                <a:r>
                  <a:rPr lang="en-US" altLang="zh-TW" dirty="0"/>
                  <a:t>10.5</a:t>
                </a:r>
                <a:r>
                  <a:rPr lang="zh-TW" altLang="en-US" dirty="0"/>
                  <a:t> 以數量化</a:t>
                </a:r>
                <a14:m>
                  <m:oMath xmlns:m="http://schemas.openxmlformats.org/officeDocument/2006/math">
                    <m:r>
                      <m:rPr>
                        <m:nor/>
                      </m:rPr>
                      <a:rPr lang="en-US" altLang="zh-TW" dirty="0"/>
                      <m:t>II</m:t>
                    </m:r>
                  </m:oMath>
                </a14:m>
                <a:r>
                  <a:rPr lang="zh-TW" altLang="en-US" dirty="0"/>
                  <a:t>類猜測血型</a:t>
                </a:r>
              </a:p>
            </p:txBody>
          </p:sp>
        </mc:Choice>
        <mc:Fallback xmlns="">
          <p:sp>
            <p:nvSpPr>
              <p:cNvPr id="2" name="標題 1"/>
              <p:cNvSpPr>
                <a:spLocks noGrp="1" noRot="1" noChangeAspect="1" noMove="1" noResize="1" noEditPoints="1" noAdjustHandles="1" noChangeArrowheads="1" noChangeShapeType="1" noTextEdit="1"/>
              </p:cNvSpPr>
              <p:nvPr>
                <p:ph type="title"/>
              </p:nvPr>
            </p:nvSpPr>
            <p:spPr>
              <a:blipFill rotWithShape="1">
                <a:blip r:embed="rId2"/>
                <a:stretch>
                  <a:fillRect l="-1512" r="-1512" b="-3743"/>
                </a:stretch>
              </a:blipFill>
            </p:spPr>
            <p:txBody>
              <a:bodyPr/>
              <a:lstStyle/>
              <a:p>
                <a:r>
                  <a:rPr lang="zh-TW" altLang="en-US">
                    <a:noFill/>
                  </a:rPr>
                  <a:t> </a:t>
                </a:r>
              </a:p>
            </p:txBody>
          </p:sp>
        </mc:Fallback>
      </mc:AlternateContent>
      <p:sp>
        <p:nvSpPr>
          <p:cNvPr id="4" name="頁尾版面配置區 3"/>
          <p:cNvSpPr>
            <a:spLocks noGrp="1"/>
          </p:cNvSpPr>
          <p:nvPr>
            <p:ph type="ftr" sz="quarter" idx="11"/>
          </p:nvPr>
        </p:nvSpPr>
        <p:spPr/>
        <p:txBody>
          <a:bodyPr/>
          <a:lstStyle/>
          <a:p>
            <a:r>
              <a:rPr lang="zh-TW" altLang="en-US" smtClean="0"/>
              <a:t>多變量分析 導論與應用</a:t>
            </a:r>
            <a:endParaRPr lang="zh-TW" altLang="en-US"/>
          </a:p>
        </p:txBody>
      </p:sp>
      <p:sp>
        <p:nvSpPr>
          <p:cNvPr id="5" name="投影片編號版面配置區 4"/>
          <p:cNvSpPr>
            <a:spLocks noGrp="1"/>
          </p:cNvSpPr>
          <p:nvPr>
            <p:ph type="sldNum" sz="quarter" idx="12"/>
          </p:nvPr>
        </p:nvSpPr>
        <p:spPr/>
        <p:txBody>
          <a:bodyPr/>
          <a:lstStyle/>
          <a:p>
            <a:fld id="{8D01D909-9AA4-4206-A13B-0B2952A96094}" type="slidenum">
              <a:rPr lang="zh-TW" altLang="en-US" smtClean="0"/>
              <a:t>36</a:t>
            </a:fld>
            <a:endParaRPr lang="zh-TW" altLang="en-US"/>
          </a:p>
        </p:txBody>
      </p:sp>
      <p:pic>
        <p:nvPicPr>
          <p:cNvPr id="15362" name="Picture 2" descr="C:\Users\Wu\Google 雲端硬碟\新頁圖書\5103簡報圖表102.1.18\5103--圖\1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1455425"/>
            <a:ext cx="5040560" cy="4504442"/>
          </a:xfrm>
          <a:prstGeom prst="rect">
            <a:avLst/>
          </a:prstGeom>
          <a:noFill/>
          <a:extLst>
            <a:ext uri="{909E8E84-426E-40DD-AFC4-6F175D3DCCD1}">
              <a14:hiddenFill xmlns:a14="http://schemas.microsoft.com/office/drawing/2010/main">
                <a:solidFill>
                  <a:srgbClr val="FFFFFF"/>
                </a:solidFill>
              </a14:hiddenFill>
            </a:ext>
          </a:extLst>
        </p:spPr>
      </p:pic>
      <p:sp>
        <p:nvSpPr>
          <p:cNvPr id="6" name="文字方塊 5"/>
          <p:cNvSpPr txBox="1"/>
          <p:nvPr/>
        </p:nvSpPr>
        <p:spPr>
          <a:xfrm>
            <a:off x="4139952" y="6078974"/>
            <a:ext cx="3626314" cy="369332"/>
          </a:xfrm>
          <a:prstGeom prst="rect">
            <a:avLst/>
          </a:prstGeom>
          <a:noFill/>
        </p:spPr>
        <p:txBody>
          <a:bodyPr wrap="none" rtlCol="0">
            <a:spAutoFit/>
          </a:bodyPr>
          <a:lstStyle/>
          <a:p>
            <a:r>
              <a:rPr lang="zh-TW" altLang="en-US" dirty="0" smtClean="0">
                <a:latin typeface="微軟正黑體" pitchFamily="34" charset="-120"/>
                <a:ea typeface="微軟正黑體" pitchFamily="34" charset="-120"/>
              </a:rPr>
              <a:t>圖</a:t>
            </a:r>
            <a:r>
              <a:rPr lang="en-US" altLang="zh-TW" dirty="0">
                <a:latin typeface="微軟正黑體" pitchFamily="34" charset="-120"/>
                <a:ea typeface="微軟正黑體" pitchFamily="34" charset="-120"/>
              </a:rPr>
              <a:t>10-2  </a:t>
            </a:r>
            <a:r>
              <a:rPr lang="zh-TW" altLang="en-US" dirty="0">
                <a:latin typeface="微軟正黑體" pitchFamily="34" charset="-120"/>
                <a:ea typeface="微軟正黑體" pitchFamily="34" charset="-120"/>
              </a:rPr>
              <a:t>按性格區分血型的散布圖</a:t>
            </a:r>
            <a:r>
              <a:rPr lang="en-US" altLang="zh-TW" dirty="0">
                <a:latin typeface="微軟正黑體" pitchFamily="34" charset="-120"/>
                <a:ea typeface="微軟正黑體" pitchFamily="34" charset="-120"/>
              </a:rPr>
              <a:t> </a:t>
            </a:r>
          </a:p>
        </p:txBody>
      </p:sp>
    </p:spTree>
    <p:extLst>
      <p:ext uri="{BB962C8B-B14F-4D97-AF65-F5344CB8AC3E}">
        <p14:creationId xmlns:p14="http://schemas.microsoft.com/office/powerpoint/2010/main" val="60991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500"/>
                                        <p:tgtEl>
                                          <p:spTgt spid="153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標題 1"/>
              <p:cNvSpPr>
                <a:spLocks noGrp="1"/>
              </p:cNvSpPr>
              <p:nvPr>
                <p:ph type="title"/>
              </p:nvPr>
            </p:nvSpPr>
            <p:spPr/>
            <p:txBody>
              <a:bodyPr/>
              <a:lstStyle/>
              <a:p>
                <a:r>
                  <a:rPr lang="en-US" altLang="zh-TW" dirty="0"/>
                  <a:t>10.5</a:t>
                </a:r>
                <a:r>
                  <a:rPr lang="zh-TW" altLang="en-US" dirty="0"/>
                  <a:t> 以數量化</a:t>
                </a:r>
                <a14:m>
                  <m:oMath xmlns:m="http://schemas.openxmlformats.org/officeDocument/2006/math">
                    <m:r>
                      <m:rPr>
                        <m:nor/>
                      </m:rPr>
                      <a:rPr lang="en-US" altLang="zh-TW" dirty="0"/>
                      <m:t>II</m:t>
                    </m:r>
                  </m:oMath>
                </a14:m>
                <a:r>
                  <a:rPr lang="zh-TW" altLang="en-US" dirty="0"/>
                  <a:t>類猜測血型</a:t>
                </a:r>
              </a:p>
            </p:txBody>
          </p:sp>
        </mc:Choice>
        <mc:Fallback xmlns="">
          <p:sp>
            <p:nvSpPr>
              <p:cNvPr id="2" name="標題 1"/>
              <p:cNvSpPr>
                <a:spLocks noGrp="1" noRot="1" noChangeAspect="1" noMove="1" noResize="1" noEditPoints="1" noAdjustHandles="1" noChangeArrowheads="1" noChangeShapeType="1" noTextEdit="1"/>
              </p:cNvSpPr>
              <p:nvPr>
                <p:ph type="title"/>
              </p:nvPr>
            </p:nvSpPr>
            <p:spPr>
              <a:blipFill rotWithShape="1">
                <a:blip r:embed="rId2"/>
                <a:stretch>
                  <a:fillRect l="-1512" r="-1512" b="-3743"/>
                </a:stretch>
              </a:blipFill>
            </p:spPr>
            <p:txBody>
              <a:bodyPr/>
              <a:lstStyle/>
              <a:p>
                <a:r>
                  <a:rPr lang="zh-TW" altLang="en-US">
                    <a:noFill/>
                  </a:rPr>
                  <a:t> </a:t>
                </a:r>
              </a:p>
            </p:txBody>
          </p:sp>
        </mc:Fallback>
      </mc:AlternateContent>
      <p:sp>
        <p:nvSpPr>
          <p:cNvPr id="3" name="內容版面配置區 2"/>
          <p:cNvSpPr>
            <a:spLocks noGrp="1"/>
          </p:cNvSpPr>
          <p:nvPr>
            <p:ph idx="1"/>
          </p:nvPr>
        </p:nvSpPr>
        <p:spPr/>
        <p:txBody>
          <a:bodyPr anchor="ctr">
            <a:normAutofit/>
          </a:bodyPr>
          <a:lstStyle/>
          <a:p>
            <a:pPr indent="762000" algn="just">
              <a:spcBef>
                <a:spcPts val="0"/>
              </a:spcBef>
            </a:pPr>
            <a:r>
              <a:rPr lang="zh-TW" altLang="en-US" dirty="0"/>
              <a:t>觀察圖</a:t>
            </a:r>
            <a:r>
              <a:rPr lang="en-US" altLang="zh-TW" dirty="0"/>
              <a:t>10-2</a:t>
            </a:r>
            <a:r>
              <a:rPr lang="zh-TW" altLang="en-US" dirty="0"/>
              <a:t>時，得知</a:t>
            </a:r>
            <a:r>
              <a:rPr lang="en-US" altLang="zh-TW" dirty="0"/>
              <a:t>A</a:t>
            </a:r>
            <a:r>
              <a:rPr lang="zh-TW" altLang="en-US" dirty="0"/>
              <a:t>、</a:t>
            </a:r>
            <a:r>
              <a:rPr lang="en-US" altLang="zh-TW" dirty="0"/>
              <a:t>B</a:t>
            </a:r>
            <a:r>
              <a:rPr lang="zh-TW" altLang="en-US" dirty="0"/>
              <a:t>與</a:t>
            </a:r>
            <a:r>
              <a:rPr lang="en-US" altLang="zh-TW" dirty="0"/>
              <a:t>O</a:t>
            </a:r>
            <a:r>
              <a:rPr lang="zh-TW" altLang="en-US" dirty="0"/>
              <a:t>型的領域可清楚地加以分類</a:t>
            </a:r>
            <a:r>
              <a:rPr lang="zh-TW" altLang="en-US" dirty="0"/>
              <a:t>。</a:t>
            </a:r>
            <a:endParaRPr lang="en-US" altLang="zh-TW" dirty="0"/>
          </a:p>
          <a:p>
            <a:pPr indent="762000" algn="just">
              <a:spcBef>
                <a:spcPts val="0"/>
              </a:spcBef>
            </a:pPr>
            <a:endParaRPr lang="en-US" altLang="zh-TW" sz="1400" dirty="0"/>
          </a:p>
          <a:p>
            <a:pPr indent="762000" algn="just">
              <a:spcBef>
                <a:spcPts val="0"/>
              </a:spcBef>
            </a:pPr>
            <a:r>
              <a:rPr lang="zh-TW" altLang="en-US" dirty="0"/>
              <a:t>不過</a:t>
            </a:r>
            <a:r>
              <a:rPr lang="en-US" altLang="zh-TW" dirty="0"/>
              <a:t>AB</a:t>
            </a:r>
            <a:r>
              <a:rPr lang="zh-TW" altLang="en-US" dirty="0"/>
              <a:t>型的領域卻與</a:t>
            </a:r>
            <a:r>
              <a:rPr lang="en-US" altLang="zh-TW" dirty="0"/>
              <a:t>A</a:t>
            </a:r>
            <a:r>
              <a:rPr lang="zh-TW" altLang="en-US" dirty="0"/>
              <a:t>與</a:t>
            </a:r>
            <a:r>
              <a:rPr lang="en-US" altLang="zh-TW" dirty="0"/>
              <a:t>B</a:t>
            </a:r>
            <a:r>
              <a:rPr lang="zh-TW" altLang="en-US" dirty="0"/>
              <a:t>型的各領域產生相交，但也可能是樣本數較少的緣故</a:t>
            </a:r>
            <a:r>
              <a:rPr lang="zh-TW" altLang="en-US" dirty="0"/>
              <a:t>。</a:t>
            </a:r>
            <a:endParaRPr lang="en-US" altLang="zh-TW" dirty="0"/>
          </a:p>
        </p:txBody>
      </p:sp>
      <p:sp>
        <p:nvSpPr>
          <p:cNvPr id="4" name="頁尾版面配置區 3"/>
          <p:cNvSpPr>
            <a:spLocks noGrp="1"/>
          </p:cNvSpPr>
          <p:nvPr>
            <p:ph type="ftr" sz="quarter" idx="11"/>
          </p:nvPr>
        </p:nvSpPr>
        <p:spPr/>
        <p:txBody>
          <a:bodyPr/>
          <a:lstStyle/>
          <a:p>
            <a:r>
              <a:rPr lang="zh-TW" altLang="en-US" smtClean="0"/>
              <a:t>多變量分析 導論與應用</a:t>
            </a:r>
            <a:endParaRPr lang="zh-TW" altLang="en-US"/>
          </a:p>
        </p:txBody>
      </p:sp>
      <p:sp>
        <p:nvSpPr>
          <p:cNvPr id="5" name="投影片編號版面配置區 4"/>
          <p:cNvSpPr>
            <a:spLocks noGrp="1"/>
          </p:cNvSpPr>
          <p:nvPr>
            <p:ph type="sldNum" sz="quarter" idx="12"/>
          </p:nvPr>
        </p:nvSpPr>
        <p:spPr/>
        <p:txBody>
          <a:bodyPr/>
          <a:lstStyle/>
          <a:p>
            <a:fld id="{8D01D909-9AA4-4206-A13B-0B2952A96094}" type="slidenum">
              <a:rPr lang="zh-TW" altLang="en-US" smtClean="0"/>
              <a:t>37</a:t>
            </a:fld>
            <a:endParaRPr lang="zh-TW" altLang="en-US"/>
          </a:p>
        </p:txBody>
      </p:sp>
    </p:spTree>
    <p:extLst>
      <p:ext uri="{BB962C8B-B14F-4D97-AF65-F5344CB8AC3E}">
        <p14:creationId xmlns:p14="http://schemas.microsoft.com/office/powerpoint/2010/main" val="14208054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標題 1"/>
              <p:cNvSpPr>
                <a:spLocks noGrp="1"/>
              </p:cNvSpPr>
              <p:nvPr>
                <p:ph type="title"/>
              </p:nvPr>
            </p:nvSpPr>
            <p:spPr/>
            <p:txBody>
              <a:bodyPr/>
              <a:lstStyle/>
              <a:p>
                <a:r>
                  <a:rPr lang="en-US" altLang="zh-TW" dirty="0"/>
                  <a:t>10.5</a:t>
                </a:r>
                <a:r>
                  <a:rPr lang="zh-TW" altLang="en-US" dirty="0"/>
                  <a:t> 以數量化</a:t>
                </a:r>
                <a14:m>
                  <m:oMath xmlns:m="http://schemas.openxmlformats.org/officeDocument/2006/math">
                    <m:r>
                      <m:rPr>
                        <m:nor/>
                      </m:rPr>
                      <a:rPr lang="en-US" altLang="zh-TW" dirty="0"/>
                      <m:t>II</m:t>
                    </m:r>
                  </m:oMath>
                </a14:m>
                <a:r>
                  <a:rPr lang="zh-TW" altLang="en-US" dirty="0"/>
                  <a:t>類猜測血型</a:t>
                </a:r>
              </a:p>
            </p:txBody>
          </p:sp>
        </mc:Choice>
        <mc:Fallback xmlns="">
          <p:sp>
            <p:nvSpPr>
              <p:cNvPr id="2" name="標題 1"/>
              <p:cNvSpPr>
                <a:spLocks noGrp="1" noRot="1" noChangeAspect="1" noMove="1" noResize="1" noEditPoints="1" noAdjustHandles="1" noChangeArrowheads="1" noChangeShapeType="1" noTextEdit="1"/>
              </p:cNvSpPr>
              <p:nvPr>
                <p:ph type="title"/>
              </p:nvPr>
            </p:nvSpPr>
            <p:spPr>
              <a:blipFill rotWithShape="1">
                <a:blip r:embed="rId2"/>
                <a:stretch>
                  <a:fillRect l="-1512" r="-1512" b="-3743"/>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3" name="內容版面配置區 2"/>
              <p:cNvSpPr>
                <a:spLocks noGrp="1"/>
              </p:cNvSpPr>
              <p:nvPr>
                <p:ph idx="1"/>
              </p:nvPr>
            </p:nvSpPr>
            <p:spPr/>
            <p:txBody>
              <a:bodyPr anchor="ctr">
                <a:normAutofit/>
              </a:bodyPr>
              <a:lstStyle/>
              <a:p>
                <a:pPr indent="762000" algn="just">
                  <a:spcBef>
                    <a:spcPts val="0"/>
                  </a:spcBef>
                </a:pPr>
                <a:r>
                  <a:rPr lang="zh-TW" altLang="en-US" dirty="0"/>
                  <a:t>那麼從判別式</a:t>
                </a:r>
                <a:r>
                  <a:rPr lang="en-US" altLang="zh-TW" dirty="0"/>
                  <a:t>Y</a:t>
                </a:r>
                <a:r>
                  <a:rPr lang="zh-TW" altLang="en-US" dirty="0"/>
                  <a:t>與圖</a:t>
                </a:r>
                <a:r>
                  <a:rPr lang="en-US" altLang="zh-TW" dirty="0"/>
                  <a:t>10-2</a:t>
                </a:r>
                <a:r>
                  <a:rPr lang="zh-TW" altLang="en-US" dirty="0"/>
                  <a:t>的散布圖，按性格預測血型</a:t>
                </a:r>
                <a:r>
                  <a:rPr lang="zh-TW" altLang="en-US" dirty="0"/>
                  <a:t>。</a:t>
                </a:r>
                <a:endParaRPr lang="en-US" altLang="zh-TW" dirty="0"/>
              </a:p>
              <a:p>
                <a:pPr indent="762000" algn="just">
                  <a:spcBef>
                    <a:spcPts val="0"/>
                  </a:spcBef>
                </a:pPr>
                <a:endParaRPr lang="en-US" altLang="zh-TW" sz="1400" dirty="0"/>
              </a:p>
              <a:p>
                <a:pPr indent="762000" algn="just">
                  <a:spcBef>
                    <a:spcPts val="0"/>
                  </a:spcBef>
                </a:pPr>
                <a:r>
                  <a:rPr lang="zh-TW" altLang="en-US" dirty="0"/>
                  <a:t>從以上所求出的基準化後的類別</a:t>
                </a:r>
                <a:r>
                  <a:rPr lang="en-US" altLang="zh-TW" dirty="0"/>
                  <a:t>8n</a:t>
                </a:r>
                <a:r>
                  <a:rPr lang="zh-TW" altLang="en-US" dirty="0"/>
                  <a:t>分數來觀察，判別式</a:t>
                </a:r>
                <a14:m>
                  <m:oMath xmlns:m="http://schemas.openxmlformats.org/officeDocument/2006/math">
                    <m:sSub>
                      <m:sSubPr>
                        <m:ctrlPr>
                          <a:rPr lang="en-US" altLang="zh-TW" dirty="0"/>
                        </m:ctrlPr>
                      </m:sSubPr>
                      <m:e>
                        <m:r>
                          <a:rPr lang="en-US" altLang="zh-TW" dirty="0"/>
                          <m:t>𝑌</m:t>
                        </m:r>
                      </m:e>
                      <m:sub>
                        <m:r>
                          <a:rPr lang="en-US" altLang="zh-TW" dirty="0"/>
                          <m:t>1</m:t>
                        </m:r>
                      </m:sub>
                    </m:sSub>
                  </m:oMath>
                </a14:m>
                <a:r>
                  <a:rPr lang="en-US" altLang="zh-TW" dirty="0"/>
                  <a:t>,</a:t>
                </a:r>
                <a14:m>
                  <m:oMath xmlns:m="http://schemas.openxmlformats.org/officeDocument/2006/math">
                    <m:sSub>
                      <m:sSubPr>
                        <m:ctrlPr>
                          <a:rPr lang="en-US" altLang="zh-TW" dirty="0"/>
                        </m:ctrlPr>
                      </m:sSubPr>
                      <m:e>
                        <m:r>
                          <a:rPr lang="en-US" altLang="zh-TW" dirty="0"/>
                          <m:t>𝑌</m:t>
                        </m:r>
                      </m:e>
                      <m:sub>
                        <m:r>
                          <a:rPr lang="en-US" altLang="zh-TW" dirty="0"/>
                          <m:t>2</m:t>
                        </m:r>
                      </m:sub>
                    </m:sSub>
                  </m:oMath>
                </a14:m>
                <a:r>
                  <a:rPr lang="zh-TW" altLang="en-US" dirty="0"/>
                  <a:t>即如以下式子所示：</a:t>
                </a:r>
                <a:endParaRPr lang="en-US" altLang="zh-TW" dirty="0"/>
              </a:p>
            </p:txBody>
          </p:sp>
        </mc:Choice>
        <mc:Fallback>
          <p:sp>
            <p:nvSpPr>
              <p:cNvPr id="3" name="內容版面配置區 2"/>
              <p:cNvSpPr>
                <a:spLocks noGrp="1" noRot="1" noChangeAspect="1" noMove="1" noResize="1" noEditPoints="1" noAdjustHandles="1" noChangeArrowheads="1" noChangeShapeType="1" noTextEdit="1"/>
              </p:cNvSpPr>
              <p:nvPr>
                <p:ph idx="1"/>
              </p:nvPr>
            </p:nvSpPr>
            <p:spPr>
              <a:blipFill rotWithShape="1">
                <a:blip r:embed="rId3"/>
                <a:stretch>
                  <a:fillRect l="-2529" r="-2432"/>
                </a:stretch>
              </a:blipFill>
            </p:spPr>
            <p:txBody>
              <a:bodyPr/>
              <a:lstStyle/>
              <a:p>
                <a:r>
                  <a:rPr lang="zh-TW" altLang="en-US">
                    <a:noFill/>
                  </a:rPr>
                  <a:t> </a:t>
                </a:r>
              </a:p>
            </p:txBody>
          </p:sp>
        </mc:Fallback>
      </mc:AlternateContent>
      <p:sp>
        <p:nvSpPr>
          <p:cNvPr id="4" name="頁尾版面配置區 3"/>
          <p:cNvSpPr>
            <a:spLocks noGrp="1"/>
          </p:cNvSpPr>
          <p:nvPr>
            <p:ph type="ftr" sz="quarter" idx="11"/>
          </p:nvPr>
        </p:nvSpPr>
        <p:spPr/>
        <p:txBody>
          <a:bodyPr/>
          <a:lstStyle/>
          <a:p>
            <a:r>
              <a:rPr lang="zh-TW" altLang="en-US" smtClean="0"/>
              <a:t>多變量分析 導論與應用</a:t>
            </a:r>
            <a:endParaRPr lang="zh-TW" altLang="en-US"/>
          </a:p>
        </p:txBody>
      </p:sp>
      <p:sp>
        <p:nvSpPr>
          <p:cNvPr id="5" name="投影片編號版面配置區 4"/>
          <p:cNvSpPr>
            <a:spLocks noGrp="1"/>
          </p:cNvSpPr>
          <p:nvPr>
            <p:ph type="sldNum" sz="quarter" idx="12"/>
          </p:nvPr>
        </p:nvSpPr>
        <p:spPr/>
        <p:txBody>
          <a:bodyPr/>
          <a:lstStyle/>
          <a:p>
            <a:fld id="{8D01D909-9AA4-4206-A13B-0B2952A96094}" type="slidenum">
              <a:rPr lang="zh-TW" altLang="en-US" smtClean="0"/>
              <a:t>38</a:t>
            </a:fld>
            <a:endParaRPr lang="zh-TW" altLang="en-US"/>
          </a:p>
        </p:txBody>
      </p:sp>
    </p:spTree>
    <p:extLst>
      <p:ext uri="{BB962C8B-B14F-4D97-AF65-F5344CB8AC3E}">
        <p14:creationId xmlns:p14="http://schemas.microsoft.com/office/powerpoint/2010/main" val="31586328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標題 1"/>
              <p:cNvSpPr>
                <a:spLocks noGrp="1"/>
              </p:cNvSpPr>
              <p:nvPr>
                <p:ph type="title"/>
              </p:nvPr>
            </p:nvSpPr>
            <p:spPr/>
            <p:txBody>
              <a:bodyPr/>
              <a:lstStyle/>
              <a:p>
                <a:r>
                  <a:rPr lang="en-US" altLang="zh-TW" dirty="0"/>
                  <a:t>10.5</a:t>
                </a:r>
                <a:r>
                  <a:rPr lang="zh-TW" altLang="en-US" dirty="0"/>
                  <a:t> 以數量化</a:t>
                </a:r>
                <a14:m>
                  <m:oMath xmlns:m="http://schemas.openxmlformats.org/officeDocument/2006/math">
                    <m:r>
                      <m:rPr>
                        <m:nor/>
                      </m:rPr>
                      <a:rPr lang="en-US" altLang="zh-TW" dirty="0"/>
                      <m:t>II</m:t>
                    </m:r>
                  </m:oMath>
                </a14:m>
                <a:r>
                  <a:rPr lang="zh-TW" altLang="en-US" dirty="0"/>
                  <a:t>類猜測血型</a:t>
                </a:r>
              </a:p>
            </p:txBody>
          </p:sp>
        </mc:Choice>
        <mc:Fallback xmlns="">
          <p:sp>
            <p:nvSpPr>
              <p:cNvPr id="2" name="標題 1"/>
              <p:cNvSpPr>
                <a:spLocks noGrp="1" noRot="1" noChangeAspect="1" noMove="1" noResize="1" noEditPoints="1" noAdjustHandles="1" noChangeArrowheads="1" noChangeShapeType="1" noTextEdit="1"/>
              </p:cNvSpPr>
              <p:nvPr>
                <p:ph type="title"/>
              </p:nvPr>
            </p:nvSpPr>
            <p:spPr>
              <a:blipFill rotWithShape="1">
                <a:blip r:embed="rId2"/>
                <a:stretch>
                  <a:fillRect l="-1512" r="-1512" b="-3743"/>
                </a:stretch>
              </a:blipFill>
            </p:spPr>
            <p:txBody>
              <a:bodyPr/>
              <a:lstStyle/>
              <a:p>
                <a:r>
                  <a:rPr lang="zh-TW" altLang="en-US">
                    <a:noFill/>
                  </a:rPr>
                  <a:t> </a:t>
                </a:r>
              </a:p>
            </p:txBody>
          </p:sp>
        </mc:Fallback>
      </mc:AlternateContent>
      <p:sp>
        <p:nvSpPr>
          <p:cNvPr id="4" name="頁尾版面配置區 3"/>
          <p:cNvSpPr>
            <a:spLocks noGrp="1"/>
          </p:cNvSpPr>
          <p:nvPr>
            <p:ph type="ftr" sz="quarter" idx="11"/>
          </p:nvPr>
        </p:nvSpPr>
        <p:spPr/>
        <p:txBody>
          <a:bodyPr/>
          <a:lstStyle/>
          <a:p>
            <a:r>
              <a:rPr lang="zh-TW" altLang="en-US" smtClean="0"/>
              <a:t>多變量分析 導論與應用</a:t>
            </a:r>
            <a:endParaRPr lang="zh-TW" altLang="en-US"/>
          </a:p>
        </p:txBody>
      </p:sp>
      <p:sp>
        <p:nvSpPr>
          <p:cNvPr id="5" name="投影片編號版面配置區 4"/>
          <p:cNvSpPr>
            <a:spLocks noGrp="1"/>
          </p:cNvSpPr>
          <p:nvPr>
            <p:ph type="sldNum" sz="quarter" idx="12"/>
          </p:nvPr>
        </p:nvSpPr>
        <p:spPr/>
        <p:txBody>
          <a:bodyPr/>
          <a:lstStyle/>
          <a:p>
            <a:fld id="{8D01D909-9AA4-4206-A13B-0B2952A96094}" type="slidenum">
              <a:rPr lang="zh-TW" altLang="en-US" smtClean="0"/>
              <a:t>39</a:t>
            </a:fld>
            <a:endParaRPr lang="zh-TW" altLang="en-US"/>
          </a:p>
        </p:txBody>
      </p:sp>
      <mc:AlternateContent xmlns:mc="http://schemas.openxmlformats.org/markup-compatibility/2006" xmlns:a14="http://schemas.microsoft.com/office/drawing/2010/main">
        <mc:Choice Requires="a14">
          <p:sp>
            <p:nvSpPr>
              <p:cNvPr id="6" name="文字方塊 5"/>
              <p:cNvSpPr txBox="1"/>
              <p:nvPr/>
            </p:nvSpPr>
            <p:spPr>
              <a:xfrm>
                <a:off x="2324483" y="2350041"/>
                <a:ext cx="6372385" cy="4308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200" i="1">
                              <a:latin typeface="Cambria Math"/>
                            </a:rPr>
                          </m:ctrlPr>
                        </m:sSubPr>
                        <m:e>
                          <m:r>
                            <a:rPr lang="en-US" altLang="zh-TW" sz="2200" i="1">
                              <a:latin typeface="Cambria Math"/>
                            </a:rPr>
                            <m:t>𝑌</m:t>
                          </m:r>
                        </m:e>
                        <m:sub>
                          <m:r>
                            <a:rPr lang="en-US" altLang="zh-TW" sz="2200" i="1">
                              <a:latin typeface="Cambria Math"/>
                            </a:rPr>
                            <m:t>1</m:t>
                          </m:r>
                        </m:sub>
                      </m:sSub>
                      <m:r>
                        <a:rPr lang="en-US" altLang="zh-TW" sz="2200" i="1">
                          <a:latin typeface="Cambria Math"/>
                        </a:rPr>
                        <m:t>=−0.208</m:t>
                      </m:r>
                      <m:sSub>
                        <m:sSubPr>
                          <m:ctrlPr>
                            <a:rPr lang="en-US" altLang="zh-TW" sz="2200" i="1">
                              <a:latin typeface="Cambria Math"/>
                            </a:rPr>
                          </m:ctrlPr>
                        </m:sSubPr>
                        <m:e>
                          <m:r>
                            <a:rPr lang="en-US" altLang="zh-TW" sz="2200" i="1">
                              <a:latin typeface="Cambria Math"/>
                            </a:rPr>
                            <m:t>𝑥</m:t>
                          </m:r>
                        </m:e>
                        <m:sub>
                          <m:r>
                            <a:rPr lang="en-US" altLang="zh-TW" sz="2200" i="1">
                              <a:latin typeface="Cambria Math"/>
                            </a:rPr>
                            <m:t>11</m:t>
                          </m:r>
                        </m:sub>
                      </m:sSub>
                      <m:r>
                        <a:rPr lang="en-US" altLang="zh-TW" sz="2200" i="1">
                          <a:latin typeface="Cambria Math"/>
                        </a:rPr>
                        <m:t>+0.112</m:t>
                      </m:r>
                      <m:sSub>
                        <m:sSubPr>
                          <m:ctrlPr>
                            <a:rPr lang="en-US" altLang="zh-TW" sz="2200" i="1">
                              <a:latin typeface="Cambria Math"/>
                            </a:rPr>
                          </m:ctrlPr>
                        </m:sSubPr>
                        <m:e>
                          <m:r>
                            <a:rPr lang="en-US" altLang="zh-TW" sz="2200" i="1">
                              <a:latin typeface="Cambria Math"/>
                            </a:rPr>
                            <m:t>𝑥</m:t>
                          </m:r>
                        </m:e>
                        <m:sub>
                          <m:r>
                            <a:rPr lang="en-US" altLang="zh-TW" sz="2200" i="1">
                              <a:latin typeface="Cambria Math"/>
                            </a:rPr>
                            <m:t>12</m:t>
                          </m:r>
                        </m:sub>
                      </m:sSub>
                      <m:r>
                        <a:rPr lang="en-US" altLang="zh-TW" sz="2200" i="1">
                          <a:latin typeface="Cambria Math"/>
                        </a:rPr>
                        <m:t>−0.282</m:t>
                      </m:r>
                      <m:sSub>
                        <m:sSubPr>
                          <m:ctrlPr>
                            <a:rPr lang="en-US" altLang="zh-TW" sz="2200" i="1">
                              <a:latin typeface="Cambria Math"/>
                            </a:rPr>
                          </m:ctrlPr>
                        </m:sSubPr>
                        <m:e>
                          <m:r>
                            <a:rPr lang="en-US" altLang="zh-TW" sz="2200" i="1">
                              <a:latin typeface="Cambria Math"/>
                            </a:rPr>
                            <m:t>𝑥</m:t>
                          </m:r>
                        </m:e>
                        <m:sub>
                          <m:r>
                            <a:rPr lang="en-US" altLang="zh-TW" sz="2200" i="1">
                              <a:latin typeface="Cambria Math"/>
                            </a:rPr>
                            <m:t>21</m:t>
                          </m:r>
                        </m:sub>
                      </m:sSub>
                      <m:r>
                        <a:rPr lang="en-US" altLang="zh-TW" sz="2200" i="1">
                          <a:latin typeface="Cambria Math"/>
                        </a:rPr>
                        <m:t>+0.585</m:t>
                      </m:r>
                      <m:sSub>
                        <m:sSubPr>
                          <m:ctrlPr>
                            <a:rPr lang="en-US" altLang="zh-TW" sz="2200" i="1">
                              <a:latin typeface="Cambria Math"/>
                            </a:rPr>
                          </m:ctrlPr>
                        </m:sSubPr>
                        <m:e>
                          <m:r>
                            <a:rPr lang="en-US" altLang="zh-TW" sz="2200" i="1">
                              <a:latin typeface="Cambria Math"/>
                            </a:rPr>
                            <m:t>𝑥</m:t>
                          </m:r>
                        </m:e>
                        <m:sub>
                          <m:r>
                            <a:rPr lang="en-US" altLang="zh-TW" sz="2200" i="1">
                              <a:latin typeface="Cambria Math"/>
                            </a:rPr>
                            <m:t>22</m:t>
                          </m:r>
                        </m:sub>
                      </m:sSub>
                    </m:oMath>
                  </m:oMathPara>
                </a14:m>
                <a:endParaRPr lang="zh-TW" altLang="en-US" sz="2200"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2324483" y="2350041"/>
                <a:ext cx="6372385" cy="430887"/>
              </a:xfrm>
              <a:prstGeom prst="rect">
                <a:avLst/>
              </a:prstGeom>
              <a:blipFill rotWithShape="1">
                <a:blip r:embed="rId3"/>
                <a:stretch>
                  <a:fillRect b="-1429"/>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a:xfrm>
                <a:off x="3019717" y="2854097"/>
                <a:ext cx="5771324" cy="4308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2200" i="1">
                          <a:latin typeface="Cambria Math"/>
                        </a:rPr>
                        <m:t>+0.009</m:t>
                      </m:r>
                      <m:sSub>
                        <m:sSubPr>
                          <m:ctrlPr>
                            <a:rPr lang="en-US" altLang="zh-TW" sz="2200" i="1">
                              <a:latin typeface="Cambria Math"/>
                            </a:rPr>
                          </m:ctrlPr>
                        </m:sSubPr>
                        <m:e>
                          <m:r>
                            <a:rPr lang="en-US" altLang="zh-TW" sz="2200" i="1">
                              <a:latin typeface="Cambria Math"/>
                            </a:rPr>
                            <m:t>𝑥</m:t>
                          </m:r>
                        </m:e>
                        <m:sub>
                          <m:r>
                            <a:rPr lang="en-US" altLang="zh-TW" sz="2200" i="1">
                              <a:latin typeface="Cambria Math"/>
                            </a:rPr>
                            <m:t>31</m:t>
                          </m:r>
                        </m:sub>
                      </m:sSub>
                      <m:r>
                        <a:rPr lang="en-US" altLang="zh-TW" sz="2200" i="1">
                          <a:latin typeface="Cambria Math"/>
                        </a:rPr>
                        <m:t>−0.006</m:t>
                      </m:r>
                      <m:sSub>
                        <m:sSubPr>
                          <m:ctrlPr>
                            <a:rPr lang="en-US" altLang="zh-TW" sz="2200" i="1">
                              <a:latin typeface="Cambria Math"/>
                            </a:rPr>
                          </m:ctrlPr>
                        </m:sSubPr>
                        <m:e>
                          <m:r>
                            <a:rPr lang="en-US" altLang="zh-TW" sz="2200" i="1">
                              <a:latin typeface="Cambria Math"/>
                            </a:rPr>
                            <m:t>𝑥</m:t>
                          </m:r>
                        </m:e>
                        <m:sub>
                          <m:r>
                            <a:rPr lang="en-US" altLang="zh-TW" sz="2200" i="1">
                              <a:latin typeface="Cambria Math"/>
                            </a:rPr>
                            <m:t>32</m:t>
                          </m:r>
                        </m:sub>
                      </m:sSub>
                      <m:r>
                        <a:rPr lang="en-US" altLang="zh-TW" sz="2200" i="1">
                          <a:latin typeface="Cambria Math"/>
                        </a:rPr>
                        <m:t>−0.320</m:t>
                      </m:r>
                      <m:sSub>
                        <m:sSubPr>
                          <m:ctrlPr>
                            <a:rPr lang="en-US" altLang="zh-TW" sz="2200" i="1">
                              <a:latin typeface="Cambria Math"/>
                            </a:rPr>
                          </m:ctrlPr>
                        </m:sSubPr>
                        <m:e>
                          <m:r>
                            <a:rPr lang="en-US" altLang="zh-TW" sz="2200" i="1">
                              <a:latin typeface="Cambria Math"/>
                            </a:rPr>
                            <m:t>𝑥</m:t>
                          </m:r>
                        </m:e>
                        <m:sub>
                          <m:r>
                            <a:rPr lang="en-US" altLang="zh-TW" sz="2200" i="1">
                              <a:latin typeface="Cambria Math"/>
                            </a:rPr>
                            <m:t>41</m:t>
                          </m:r>
                        </m:sub>
                      </m:sSub>
                      <m:r>
                        <a:rPr lang="en-US" altLang="zh-TW" sz="2200" i="1">
                          <a:latin typeface="Cambria Math"/>
                        </a:rPr>
                        <m:t>+0.391</m:t>
                      </m:r>
                      <m:sSub>
                        <m:sSubPr>
                          <m:ctrlPr>
                            <a:rPr lang="en-US" altLang="zh-TW" sz="2200" i="1">
                              <a:latin typeface="Cambria Math"/>
                            </a:rPr>
                          </m:ctrlPr>
                        </m:sSubPr>
                        <m:e>
                          <m:r>
                            <a:rPr lang="en-US" altLang="zh-TW" sz="2200" i="1">
                              <a:latin typeface="Cambria Math"/>
                            </a:rPr>
                            <m:t>𝑥</m:t>
                          </m:r>
                        </m:e>
                        <m:sub>
                          <m:r>
                            <a:rPr lang="en-US" altLang="zh-TW" sz="2200" i="1">
                              <a:latin typeface="Cambria Math"/>
                            </a:rPr>
                            <m:t>42</m:t>
                          </m:r>
                        </m:sub>
                      </m:sSub>
                    </m:oMath>
                  </m:oMathPara>
                </a14:m>
                <a:endParaRPr lang="zh-TW" altLang="en-US" sz="2200"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3019717" y="2854097"/>
                <a:ext cx="5771324" cy="430887"/>
              </a:xfrm>
              <a:prstGeom prst="rect">
                <a:avLst/>
              </a:prstGeom>
              <a:blipFill rotWithShape="1">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文字方塊 7"/>
              <p:cNvSpPr txBox="1"/>
              <p:nvPr/>
            </p:nvSpPr>
            <p:spPr>
              <a:xfrm>
                <a:off x="3019717" y="3358153"/>
                <a:ext cx="5771324" cy="4308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2200" i="1">
                          <a:latin typeface="Cambria Math"/>
                        </a:rPr>
                        <m:t>−0.073</m:t>
                      </m:r>
                      <m:sSub>
                        <m:sSubPr>
                          <m:ctrlPr>
                            <a:rPr lang="en-US" altLang="zh-TW" sz="2200" i="1">
                              <a:latin typeface="Cambria Math"/>
                            </a:rPr>
                          </m:ctrlPr>
                        </m:sSubPr>
                        <m:e>
                          <m:r>
                            <a:rPr lang="en-US" altLang="zh-TW" sz="2200" i="1">
                              <a:latin typeface="Cambria Math"/>
                            </a:rPr>
                            <m:t>𝑥</m:t>
                          </m:r>
                        </m:e>
                        <m:sub>
                          <m:r>
                            <a:rPr lang="en-US" altLang="zh-TW" sz="2200" i="1">
                              <a:latin typeface="Cambria Math"/>
                            </a:rPr>
                            <m:t>51</m:t>
                          </m:r>
                        </m:sub>
                      </m:sSub>
                      <m:r>
                        <a:rPr lang="en-US" altLang="zh-TW" sz="2200" i="1">
                          <a:latin typeface="Cambria Math"/>
                        </a:rPr>
                        <m:t>+0.039</m:t>
                      </m:r>
                      <m:sSub>
                        <m:sSubPr>
                          <m:ctrlPr>
                            <a:rPr lang="en-US" altLang="zh-TW" sz="2200" i="1">
                              <a:latin typeface="Cambria Math"/>
                            </a:rPr>
                          </m:ctrlPr>
                        </m:sSubPr>
                        <m:e>
                          <m:r>
                            <a:rPr lang="en-US" altLang="zh-TW" sz="2200" i="1">
                              <a:latin typeface="Cambria Math"/>
                            </a:rPr>
                            <m:t>𝑥</m:t>
                          </m:r>
                        </m:e>
                        <m:sub>
                          <m:r>
                            <a:rPr lang="en-US" altLang="zh-TW" sz="2200" i="1">
                              <a:latin typeface="Cambria Math"/>
                            </a:rPr>
                            <m:t>52</m:t>
                          </m:r>
                        </m:sub>
                      </m:sSub>
                      <m:r>
                        <a:rPr lang="en-US" altLang="zh-TW" sz="2200" i="1">
                          <a:latin typeface="Cambria Math"/>
                        </a:rPr>
                        <m:t>+0.244</m:t>
                      </m:r>
                      <m:sSub>
                        <m:sSubPr>
                          <m:ctrlPr>
                            <a:rPr lang="en-US" altLang="zh-TW" sz="2200" i="1">
                              <a:latin typeface="Cambria Math"/>
                            </a:rPr>
                          </m:ctrlPr>
                        </m:sSubPr>
                        <m:e>
                          <m:r>
                            <a:rPr lang="en-US" altLang="zh-TW" sz="2200" i="1">
                              <a:latin typeface="Cambria Math"/>
                            </a:rPr>
                            <m:t>𝑥</m:t>
                          </m:r>
                        </m:e>
                        <m:sub>
                          <m:r>
                            <a:rPr lang="en-US" altLang="zh-TW" sz="2200" i="1">
                              <a:latin typeface="Cambria Math"/>
                            </a:rPr>
                            <m:t>61</m:t>
                          </m:r>
                        </m:sub>
                      </m:sSub>
                      <m:r>
                        <a:rPr lang="en-US" altLang="zh-TW" sz="2200" i="1">
                          <a:latin typeface="Cambria Math"/>
                        </a:rPr>
                        <m:t>−0.200</m:t>
                      </m:r>
                      <m:sSub>
                        <m:sSubPr>
                          <m:ctrlPr>
                            <a:rPr lang="en-US" altLang="zh-TW" sz="2200" i="1">
                              <a:latin typeface="Cambria Math"/>
                            </a:rPr>
                          </m:ctrlPr>
                        </m:sSubPr>
                        <m:e>
                          <m:r>
                            <a:rPr lang="en-US" altLang="zh-TW" sz="2200" i="1">
                              <a:latin typeface="Cambria Math"/>
                            </a:rPr>
                            <m:t>𝑥</m:t>
                          </m:r>
                        </m:e>
                        <m:sub>
                          <m:r>
                            <a:rPr lang="en-US" altLang="zh-TW" sz="2200" i="1">
                              <a:latin typeface="Cambria Math"/>
                            </a:rPr>
                            <m:t>62</m:t>
                          </m:r>
                        </m:sub>
                      </m:sSub>
                    </m:oMath>
                  </m:oMathPara>
                </a14:m>
                <a:endParaRPr lang="zh-TW" altLang="en-US" sz="2200"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3019717" y="3358153"/>
                <a:ext cx="5771324" cy="430887"/>
              </a:xfrm>
              <a:prstGeom prst="rect">
                <a:avLst/>
              </a:prstGeom>
              <a:blipFill rotWithShape="1">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a:xfrm>
                <a:off x="3019717" y="3832592"/>
                <a:ext cx="5771324" cy="4308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2200" i="1">
                          <a:latin typeface="Cambria Math"/>
                        </a:rPr>
                        <m:t>+0.676</m:t>
                      </m:r>
                      <m:sSub>
                        <m:sSubPr>
                          <m:ctrlPr>
                            <a:rPr lang="en-US" altLang="zh-TW" sz="2200" i="1">
                              <a:latin typeface="Cambria Math"/>
                            </a:rPr>
                          </m:ctrlPr>
                        </m:sSubPr>
                        <m:e>
                          <m:r>
                            <a:rPr lang="en-US" altLang="zh-TW" sz="2200" i="1">
                              <a:latin typeface="Cambria Math"/>
                            </a:rPr>
                            <m:t>𝑥</m:t>
                          </m:r>
                        </m:e>
                        <m:sub>
                          <m:r>
                            <a:rPr lang="en-US" altLang="zh-TW" sz="2200" i="1">
                              <a:latin typeface="Cambria Math"/>
                            </a:rPr>
                            <m:t>71</m:t>
                          </m:r>
                        </m:sub>
                      </m:sSub>
                      <m:r>
                        <a:rPr lang="en-US" altLang="zh-TW" sz="2200" i="1">
                          <a:latin typeface="Cambria Math"/>
                        </a:rPr>
                        <m:t>−0.915</m:t>
                      </m:r>
                      <m:sSub>
                        <m:sSubPr>
                          <m:ctrlPr>
                            <a:rPr lang="en-US" altLang="zh-TW" sz="2200" i="1">
                              <a:latin typeface="Cambria Math"/>
                            </a:rPr>
                          </m:ctrlPr>
                        </m:sSubPr>
                        <m:e>
                          <m:r>
                            <a:rPr lang="en-US" altLang="zh-TW" sz="2200" i="1">
                              <a:latin typeface="Cambria Math"/>
                            </a:rPr>
                            <m:t>𝑥</m:t>
                          </m:r>
                        </m:e>
                        <m:sub>
                          <m:r>
                            <a:rPr lang="en-US" altLang="zh-TW" sz="2200" i="1">
                              <a:latin typeface="Cambria Math"/>
                            </a:rPr>
                            <m:t>72</m:t>
                          </m:r>
                        </m:sub>
                      </m:sSub>
                      <m:r>
                        <a:rPr lang="en-US" altLang="zh-TW" sz="2200" i="1">
                          <a:latin typeface="Cambria Math"/>
                        </a:rPr>
                        <m:t>+0.051</m:t>
                      </m:r>
                      <m:sSub>
                        <m:sSubPr>
                          <m:ctrlPr>
                            <a:rPr lang="en-US" altLang="zh-TW" sz="2200" i="1">
                              <a:latin typeface="Cambria Math"/>
                            </a:rPr>
                          </m:ctrlPr>
                        </m:sSubPr>
                        <m:e>
                          <m:r>
                            <a:rPr lang="en-US" altLang="zh-TW" sz="2200" i="1">
                              <a:latin typeface="Cambria Math"/>
                            </a:rPr>
                            <m:t>𝑥</m:t>
                          </m:r>
                        </m:e>
                        <m:sub>
                          <m:r>
                            <a:rPr lang="en-US" altLang="zh-TW" sz="2200" i="1">
                              <a:latin typeface="Cambria Math"/>
                            </a:rPr>
                            <m:t>81</m:t>
                          </m:r>
                        </m:sub>
                      </m:sSub>
                      <m:r>
                        <a:rPr lang="en-US" altLang="zh-TW" sz="2200" i="1">
                          <a:latin typeface="Cambria Math"/>
                        </a:rPr>
                        <m:t>−0.042</m:t>
                      </m:r>
                      <m:sSub>
                        <m:sSubPr>
                          <m:ctrlPr>
                            <a:rPr lang="en-US" altLang="zh-TW" sz="2200" i="1">
                              <a:latin typeface="Cambria Math"/>
                            </a:rPr>
                          </m:ctrlPr>
                        </m:sSubPr>
                        <m:e>
                          <m:r>
                            <a:rPr lang="en-US" altLang="zh-TW" sz="2200" i="1">
                              <a:latin typeface="Cambria Math"/>
                            </a:rPr>
                            <m:t>𝑥</m:t>
                          </m:r>
                        </m:e>
                        <m:sub>
                          <m:r>
                            <a:rPr lang="en-US" altLang="zh-TW" sz="2200" i="1">
                              <a:latin typeface="Cambria Math"/>
                            </a:rPr>
                            <m:t>82</m:t>
                          </m:r>
                        </m:sub>
                      </m:sSub>
                    </m:oMath>
                  </m:oMathPara>
                </a14:m>
                <a:endParaRPr lang="zh-TW" altLang="en-US" sz="2200"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3019717" y="3832592"/>
                <a:ext cx="5771324" cy="430887"/>
              </a:xfrm>
              <a:prstGeom prst="rect">
                <a:avLst/>
              </a:prstGeom>
              <a:blipFill rotWithShape="1">
                <a:blip r:embed="rId6"/>
                <a:stretch>
                  <a:fillRect b="-1429"/>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a:xfrm>
                <a:off x="3044563" y="4336648"/>
                <a:ext cx="5985869" cy="4308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2200" i="1">
                          <a:latin typeface="Cambria Math"/>
                        </a:rPr>
                        <m:t>−0.002</m:t>
                      </m:r>
                      <m:sSub>
                        <m:sSubPr>
                          <m:ctrlPr>
                            <a:rPr lang="en-US" altLang="zh-TW" sz="2200" i="1">
                              <a:latin typeface="Cambria Math"/>
                            </a:rPr>
                          </m:ctrlPr>
                        </m:sSubPr>
                        <m:e>
                          <m:r>
                            <a:rPr lang="en-US" altLang="zh-TW" sz="2200" i="1">
                              <a:latin typeface="Cambria Math"/>
                            </a:rPr>
                            <m:t>𝑥</m:t>
                          </m:r>
                        </m:e>
                        <m:sub>
                          <m:r>
                            <a:rPr lang="en-US" altLang="zh-TW" sz="2200" i="1">
                              <a:latin typeface="Cambria Math"/>
                            </a:rPr>
                            <m:t>91</m:t>
                          </m:r>
                        </m:sub>
                      </m:sSub>
                      <m:r>
                        <a:rPr lang="en-US" altLang="zh-TW" sz="2200" i="1">
                          <a:latin typeface="Cambria Math"/>
                        </a:rPr>
                        <m:t>+0.005</m:t>
                      </m:r>
                      <m:sSub>
                        <m:sSubPr>
                          <m:ctrlPr>
                            <a:rPr lang="en-US" altLang="zh-TW" sz="2200" i="1">
                              <a:latin typeface="Cambria Math"/>
                            </a:rPr>
                          </m:ctrlPr>
                        </m:sSubPr>
                        <m:e>
                          <m:r>
                            <a:rPr lang="en-US" altLang="zh-TW" sz="2200" i="1">
                              <a:latin typeface="Cambria Math"/>
                            </a:rPr>
                            <m:t>𝑥</m:t>
                          </m:r>
                        </m:e>
                        <m:sub>
                          <m:r>
                            <a:rPr lang="en-US" altLang="zh-TW" sz="2200" i="1">
                              <a:latin typeface="Cambria Math"/>
                            </a:rPr>
                            <m:t>92</m:t>
                          </m:r>
                        </m:sub>
                      </m:sSub>
                      <m:r>
                        <a:rPr lang="en-US" altLang="zh-TW" sz="2200" i="1">
                          <a:latin typeface="Cambria Math"/>
                        </a:rPr>
                        <m:t>−0.001</m:t>
                      </m:r>
                      <m:sSub>
                        <m:sSubPr>
                          <m:ctrlPr>
                            <a:rPr lang="en-US" altLang="zh-TW" sz="2200" i="1">
                              <a:latin typeface="Cambria Math"/>
                            </a:rPr>
                          </m:ctrlPr>
                        </m:sSubPr>
                        <m:e>
                          <m:r>
                            <a:rPr lang="en-US" altLang="zh-TW" sz="2200" i="1">
                              <a:latin typeface="Cambria Math"/>
                            </a:rPr>
                            <m:t>𝑥</m:t>
                          </m:r>
                        </m:e>
                        <m:sub>
                          <m:r>
                            <a:rPr lang="en-US" altLang="zh-TW" sz="2200" i="1">
                              <a:latin typeface="Cambria Math"/>
                            </a:rPr>
                            <m:t>101</m:t>
                          </m:r>
                        </m:sub>
                      </m:sSub>
                      <m:r>
                        <a:rPr lang="en-US" altLang="zh-TW" sz="2200" i="1">
                          <a:latin typeface="Cambria Math"/>
                        </a:rPr>
                        <m:t>+0.002</m:t>
                      </m:r>
                      <m:sSub>
                        <m:sSubPr>
                          <m:ctrlPr>
                            <a:rPr lang="en-US" altLang="zh-TW" sz="2200" i="1">
                              <a:latin typeface="Cambria Math"/>
                            </a:rPr>
                          </m:ctrlPr>
                        </m:sSubPr>
                        <m:e>
                          <m:r>
                            <a:rPr lang="en-US" altLang="zh-TW" sz="2200" i="1">
                              <a:latin typeface="Cambria Math"/>
                            </a:rPr>
                            <m:t>𝑥</m:t>
                          </m:r>
                        </m:e>
                        <m:sub>
                          <m:r>
                            <a:rPr lang="en-US" altLang="zh-TW" sz="2200" i="1">
                              <a:latin typeface="Cambria Math"/>
                            </a:rPr>
                            <m:t>102</m:t>
                          </m:r>
                        </m:sub>
                      </m:sSub>
                    </m:oMath>
                  </m:oMathPara>
                </a14:m>
                <a:endParaRPr lang="zh-TW" altLang="en-US" sz="2200"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3044563" y="4336648"/>
                <a:ext cx="5985869" cy="430887"/>
              </a:xfrm>
              <a:prstGeom prst="rect">
                <a:avLst/>
              </a:prstGeom>
              <a:blipFill rotWithShape="1">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a:xfrm>
                <a:off x="3032869" y="4798313"/>
                <a:ext cx="6219651" cy="4308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2200" i="1">
                          <a:latin typeface="Cambria Math"/>
                        </a:rPr>
                        <m:t>−0.205</m:t>
                      </m:r>
                      <m:sSub>
                        <m:sSubPr>
                          <m:ctrlPr>
                            <a:rPr lang="en-US" altLang="zh-TW" sz="2200" i="1">
                              <a:latin typeface="Cambria Math"/>
                            </a:rPr>
                          </m:ctrlPr>
                        </m:sSubPr>
                        <m:e>
                          <m:r>
                            <a:rPr lang="en-US" altLang="zh-TW" sz="2200" i="1">
                              <a:latin typeface="Cambria Math"/>
                            </a:rPr>
                            <m:t>𝑥</m:t>
                          </m:r>
                        </m:e>
                        <m:sub>
                          <m:r>
                            <a:rPr lang="en-US" altLang="zh-TW" sz="2200" i="1">
                              <a:latin typeface="Cambria Math"/>
                            </a:rPr>
                            <m:t>111</m:t>
                          </m:r>
                        </m:sub>
                      </m:sSub>
                      <m:r>
                        <a:rPr lang="en-US" altLang="zh-TW" sz="2200" i="1">
                          <a:latin typeface="Cambria Math"/>
                        </a:rPr>
                        <m:t>+0.137</m:t>
                      </m:r>
                      <m:sSub>
                        <m:sSubPr>
                          <m:ctrlPr>
                            <a:rPr lang="en-US" altLang="zh-TW" sz="2200" i="1">
                              <a:latin typeface="Cambria Math"/>
                            </a:rPr>
                          </m:ctrlPr>
                        </m:sSubPr>
                        <m:e>
                          <m:r>
                            <a:rPr lang="en-US" altLang="zh-TW" sz="2200" i="1">
                              <a:latin typeface="Cambria Math"/>
                            </a:rPr>
                            <m:t>𝑥</m:t>
                          </m:r>
                        </m:e>
                        <m:sub>
                          <m:r>
                            <a:rPr lang="en-US" altLang="zh-TW" sz="2200" i="1">
                              <a:latin typeface="Cambria Math"/>
                            </a:rPr>
                            <m:t>112</m:t>
                          </m:r>
                        </m:sub>
                      </m:sSub>
                      <m:r>
                        <a:rPr lang="en-US" altLang="zh-TW" sz="2200" i="1">
                          <a:latin typeface="Cambria Math"/>
                        </a:rPr>
                        <m:t>−0.113</m:t>
                      </m:r>
                      <m:sSub>
                        <m:sSubPr>
                          <m:ctrlPr>
                            <a:rPr lang="en-US" altLang="zh-TW" sz="2200" i="1">
                              <a:latin typeface="Cambria Math"/>
                            </a:rPr>
                          </m:ctrlPr>
                        </m:sSubPr>
                        <m:e>
                          <m:r>
                            <a:rPr lang="en-US" altLang="zh-TW" sz="2200" i="1">
                              <a:latin typeface="Cambria Math"/>
                            </a:rPr>
                            <m:t>𝑥</m:t>
                          </m:r>
                        </m:e>
                        <m:sub>
                          <m:r>
                            <a:rPr lang="en-US" altLang="zh-TW" sz="2200" i="1">
                              <a:latin typeface="Cambria Math"/>
                            </a:rPr>
                            <m:t>121</m:t>
                          </m:r>
                        </m:sub>
                      </m:sSub>
                      <m:r>
                        <a:rPr lang="en-US" altLang="zh-TW" sz="2200" i="1">
                          <a:latin typeface="Cambria Math"/>
                        </a:rPr>
                        <m:t>+0.092</m:t>
                      </m:r>
                      <m:sSub>
                        <m:sSubPr>
                          <m:ctrlPr>
                            <a:rPr lang="en-US" altLang="zh-TW" sz="2200" i="1">
                              <a:latin typeface="Cambria Math"/>
                            </a:rPr>
                          </m:ctrlPr>
                        </m:sSubPr>
                        <m:e>
                          <m:r>
                            <a:rPr lang="en-US" altLang="zh-TW" sz="2200" i="1">
                              <a:latin typeface="Cambria Math"/>
                            </a:rPr>
                            <m:t>𝑥</m:t>
                          </m:r>
                        </m:e>
                        <m:sub>
                          <m:r>
                            <a:rPr lang="en-US" altLang="zh-TW" sz="2200" i="1">
                              <a:latin typeface="Cambria Math"/>
                            </a:rPr>
                            <m:t>122</m:t>
                          </m:r>
                        </m:sub>
                      </m:sSub>
                    </m:oMath>
                  </m:oMathPara>
                </a14:m>
                <a:endParaRPr lang="zh-TW" altLang="en-US" sz="2200"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3032869" y="4798313"/>
                <a:ext cx="6219651" cy="430887"/>
              </a:xfrm>
              <a:prstGeom prst="rect">
                <a:avLst/>
              </a:prstGeom>
              <a:blipFill rotWithShape="1">
                <a:blip r:embed="rId8"/>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75656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10.1.1</a:t>
            </a:r>
            <a:r>
              <a:rPr lang="zh-TW" altLang="en-US" dirty="0"/>
              <a:t> 數量化</a:t>
            </a:r>
            <a:r>
              <a:rPr lang="en-US" altLang="zh-TW" dirty="0"/>
              <a:t>II</a:t>
            </a:r>
            <a:r>
              <a:rPr lang="zh-TW" altLang="en-US" dirty="0"/>
              <a:t>類的例子 </a:t>
            </a:r>
          </a:p>
        </p:txBody>
      </p:sp>
      <p:sp>
        <p:nvSpPr>
          <p:cNvPr id="3" name="內容版面配置區 2"/>
          <p:cNvSpPr>
            <a:spLocks noGrp="1"/>
          </p:cNvSpPr>
          <p:nvPr>
            <p:ph idx="1"/>
          </p:nvPr>
        </p:nvSpPr>
        <p:spPr/>
        <p:txBody>
          <a:bodyPr/>
          <a:lstStyle/>
          <a:p>
            <a:pPr indent="822325" algn="just">
              <a:tabLst>
                <a:tab pos="854075" algn="l"/>
              </a:tabLst>
            </a:pPr>
            <a:r>
              <a:rPr lang="zh-TW" altLang="en-US" dirty="0"/>
              <a:t>在本節中，為了簡單的說明數量化</a:t>
            </a:r>
            <a:r>
              <a:rPr lang="en-US" altLang="zh-TW" dirty="0"/>
              <a:t>II</a:t>
            </a:r>
            <a:r>
              <a:rPr lang="zh-TW" altLang="en-US" dirty="0"/>
              <a:t>類，特別對</a:t>
            </a:r>
            <a:r>
              <a:rPr lang="en-US" altLang="zh-TW" dirty="0"/>
              <a:t>A</a:t>
            </a:r>
            <a:r>
              <a:rPr lang="zh-TW" altLang="en-US" dirty="0"/>
              <a:t>、</a:t>
            </a:r>
            <a:r>
              <a:rPr lang="en-US" altLang="zh-TW" dirty="0"/>
              <a:t>B</a:t>
            </a:r>
            <a:r>
              <a:rPr lang="zh-TW" altLang="en-US" dirty="0"/>
              <a:t>型二種血型與性格加以調查。在實際的意見調查中，項目數或樣本數也是不可或缺的，表</a:t>
            </a:r>
            <a:r>
              <a:rPr lang="en-US" altLang="zh-TW" dirty="0"/>
              <a:t>10-1</a:t>
            </a:r>
            <a:r>
              <a:rPr lang="zh-TW" altLang="en-US" dirty="0"/>
              <a:t>是針對血型</a:t>
            </a:r>
            <a:r>
              <a:rPr lang="en-US" altLang="zh-TW" dirty="0"/>
              <a:t>A</a:t>
            </a:r>
            <a:r>
              <a:rPr lang="zh-TW" altLang="en-US" dirty="0"/>
              <a:t>與</a:t>
            </a:r>
            <a:r>
              <a:rPr lang="en-US" altLang="zh-TW" dirty="0"/>
              <a:t>B</a:t>
            </a:r>
            <a:r>
              <a:rPr lang="zh-TW" altLang="en-US" dirty="0"/>
              <a:t>型的</a:t>
            </a:r>
            <a:r>
              <a:rPr lang="en-US" altLang="zh-TW" dirty="0"/>
              <a:t>T</a:t>
            </a:r>
            <a:r>
              <a:rPr lang="zh-TW" altLang="en-US" dirty="0"/>
              <a:t>大學之</a:t>
            </a:r>
            <a:r>
              <a:rPr lang="en-US" altLang="zh-TW" dirty="0"/>
              <a:t>7</a:t>
            </a:r>
            <a:r>
              <a:rPr lang="zh-TW" altLang="en-US" dirty="0"/>
              <a:t>位女學生，進行意見調查之例子</a:t>
            </a:r>
            <a:r>
              <a:rPr lang="zh-TW" altLang="en-US" dirty="0" smtClean="0"/>
              <a:t>。</a:t>
            </a:r>
            <a:endParaRPr lang="en-US" altLang="zh-TW" dirty="0"/>
          </a:p>
        </p:txBody>
      </p:sp>
      <p:sp>
        <p:nvSpPr>
          <p:cNvPr id="4" name="頁尾版面配置區 3"/>
          <p:cNvSpPr>
            <a:spLocks noGrp="1"/>
          </p:cNvSpPr>
          <p:nvPr>
            <p:ph type="ftr" sz="quarter" idx="11"/>
          </p:nvPr>
        </p:nvSpPr>
        <p:spPr/>
        <p:txBody>
          <a:bodyPr/>
          <a:lstStyle/>
          <a:p>
            <a:r>
              <a:rPr lang="zh-TW" altLang="en-US" smtClean="0"/>
              <a:t>多變量分析 導論與應用</a:t>
            </a:r>
            <a:endParaRPr lang="zh-TW" altLang="en-US"/>
          </a:p>
        </p:txBody>
      </p:sp>
      <p:sp>
        <p:nvSpPr>
          <p:cNvPr id="5" name="投影片編號版面配置區 4"/>
          <p:cNvSpPr>
            <a:spLocks noGrp="1"/>
          </p:cNvSpPr>
          <p:nvPr>
            <p:ph type="sldNum" sz="quarter" idx="12"/>
          </p:nvPr>
        </p:nvSpPr>
        <p:spPr/>
        <p:txBody>
          <a:bodyPr/>
          <a:lstStyle/>
          <a:p>
            <a:fld id="{8D01D909-9AA4-4206-A13B-0B2952A96094}" type="slidenum">
              <a:rPr lang="zh-TW" altLang="en-US" smtClean="0"/>
              <a:t>4</a:t>
            </a:fld>
            <a:endParaRPr lang="zh-TW" altLang="en-US"/>
          </a:p>
        </p:txBody>
      </p:sp>
    </p:spTree>
    <p:extLst>
      <p:ext uri="{BB962C8B-B14F-4D97-AF65-F5344CB8AC3E}">
        <p14:creationId xmlns:p14="http://schemas.microsoft.com/office/powerpoint/2010/main" val="26380501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標題 1"/>
              <p:cNvSpPr>
                <a:spLocks noGrp="1"/>
              </p:cNvSpPr>
              <p:nvPr>
                <p:ph type="title"/>
              </p:nvPr>
            </p:nvSpPr>
            <p:spPr/>
            <p:txBody>
              <a:bodyPr/>
              <a:lstStyle/>
              <a:p>
                <a:r>
                  <a:rPr lang="en-US" altLang="zh-TW" dirty="0"/>
                  <a:t>10.5</a:t>
                </a:r>
                <a:r>
                  <a:rPr lang="zh-TW" altLang="en-US" dirty="0"/>
                  <a:t> 以數量化</a:t>
                </a:r>
                <a14:m>
                  <m:oMath xmlns:m="http://schemas.openxmlformats.org/officeDocument/2006/math">
                    <m:r>
                      <m:rPr>
                        <m:nor/>
                      </m:rPr>
                      <a:rPr lang="en-US" altLang="zh-TW" dirty="0"/>
                      <m:t>II</m:t>
                    </m:r>
                  </m:oMath>
                </a14:m>
                <a:r>
                  <a:rPr lang="zh-TW" altLang="en-US" dirty="0"/>
                  <a:t>類猜測血型</a:t>
                </a:r>
              </a:p>
            </p:txBody>
          </p:sp>
        </mc:Choice>
        <mc:Fallback xmlns="">
          <p:sp>
            <p:nvSpPr>
              <p:cNvPr id="2" name="標題 1"/>
              <p:cNvSpPr>
                <a:spLocks noGrp="1" noRot="1" noChangeAspect="1" noMove="1" noResize="1" noEditPoints="1" noAdjustHandles="1" noChangeArrowheads="1" noChangeShapeType="1" noTextEdit="1"/>
              </p:cNvSpPr>
              <p:nvPr>
                <p:ph type="title"/>
              </p:nvPr>
            </p:nvSpPr>
            <p:spPr>
              <a:blipFill rotWithShape="1">
                <a:blip r:embed="rId2"/>
                <a:stretch>
                  <a:fillRect l="-1512" r="-1512" b="-3743"/>
                </a:stretch>
              </a:blipFill>
            </p:spPr>
            <p:txBody>
              <a:bodyPr/>
              <a:lstStyle/>
              <a:p>
                <a:r>
                  <a:rPr lang="zh-TW" altLang="en-US">
                    <a:noFill/>
                  </a:rPr>
                  <a:t> </a:t>
                </a:r>
              </a:p>
            </p:txBody>
          </p:sp>
        </mc:Fallback>
      </mc:AlternateContent>
      <p:sp>
        <p:nvSpPr>
          <p:cNvPr id="4" name="頁尾版面配置區 3"/>
          <p:cNvSpPr>
            <a:spLocks noGrp="1"/>
          </p:cNvSpPr>
          <p:nvPr>
            <p:ph type="ftr" sz="quarter" idx="11"/>
          </p:nvPr>
        </p:nvSpPr>
        <p:spPr/>
        <p:txBody>
          <a:bodyPr/>
          <a:lstStyle/>
          <a:p>
            <a:r>
              <a:rPr lang="zh-TW" altLang="en-US" smtClean="0"/>
              <a:t>多變量分析 導論與應用</a:t>
            </a:r>
            <a:endParaRPr lang="zh-TW" altLang="en-US"/>
          </a:p>
        </p:txBody>
      </p:sp>
      <p:sp>
        <p:nvSpPr>
          <p:cNvPr id="5" name="投影片編號版面配置區 4"/>
          <p:cNvSpPr>
            <a:spLocks noGrp="1"/>
          </p:cNvSpPr>
          <p:nvPr>
            <p:ph type="sldNum" sz="quarter" idx="12"/>
          </p:nvPr>
        </p:nvSpPr>
        <p:spPr/>
        <p:txBody>
          <a:bodyPr/>
          <a:lstStyle/>
          <a:p>
            <a:fld id="{8D01D909-9AA4-4206-A13B-0B2952A96094}" type="slidenum">
              <a:rPr lang="zh-TW" altLang="en-US" smtClean="0"/>
              <a:t>40</a:t>
            </a:fld>
            <a:endParaRPr lang="zh-TW" altLang="en-US"/>
          </a:p>
        </p:txBody>
      </p:sp>
      <mc:AlternateContent xmlns:mc="http://schemas.openxmlformats.org/markup-compatibility/2006" xmlns:a14="http://schemas.microsoft.com/office/drawing/2010/main">
        <mc:Choice Requires="a14">
          <p:sp>
            <p:nvSpPr>
              <p:cNvPr id="6" name="文字方塊 5"/>
              <p:cNvSpPr txBox="1"/>
              <p:nvPr/>
            </p:nvSpPr>
            <p:spPr>
              <a:xfrm>
                <a:off x="2343995" y="2680464"/>
                <a:ext cx="6378926" cy="4308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200" i="1">
                              <a:latin typeface="Cambria Math"/>
                            </a:rPr>
                          </m:ctrlPr>
                        </m:sSubPr>
                        <m:e>
                          <m:r>
                            <a:rPr lang="en-US" altLang="zh-TW" sz="2200" i="1">
                              <a:latin typeface="Cambria Math"/>
                            </a:rPr>
                            <m:t>𝑌</m:t>
                          </m:r>
                        </m:e>
                        <m:sub>
                          <m:r>
                            <a:rPr lang="en-US" altLang="zh-TW" sz="2200" i="1">
                              <a:latin typeface="Cambria Math"/>
                            </a:rPr>
                            <m:t>2</m:t>
                          </m:r>
                        </m:sub>
                      </m:sSub>
                      <m:r>
                        <a:rPr lang="en-US" altLang="zh-TW" sz="2200" i="1">
                          <a:latin typeface="Cambria Math"/>
                        </a:rPr>
                        <m:t>=−1.009</m:t>
                      </m:r>
                      <m:sSub>
                        <m:sSubPr>
                          <m:ctrlPr>
                            <a:rPr lang="en-US" altLang="zh-TW" sz="2200" i="1">
                              <a:latin typeface="Cambria Math"/>
                            </a:rPr>
                          </m:ctrlPr>
                        </m:sSubPr>
                        <m:e>
                          <m:r>
                            <a:rPr lang="en-US" altLang="zh-TW" sz="2200" i="1">
                              <a:latin typeface="Cambria Math"/>
                            </a:rPr>
                            <m:t>𝑥</m:t>
                          </m:r>
                        </m:e>
                        <m:sub>
                          <m:r>
                            <a:rPr lang="en-US" altLang="zh-TW" sz="2200" i="1">
                              <a:latin typeface="Cambria Math"/>
                            </a:rPr>
                            <m:t>11</m:t>
                          </m:r>
                        </m:sub>
                      </m:sSub>
                      <m:r>
                        <a:rPr lang="en-US" altLang="zh-TW" sz="2200" i="1">
                          <a:latin typeface="Cambria Math"/>
                        </a:rPr>
                        <m:t>+0.543</m:t>
                      </m:r>
                      <m:sSub>
                        <m:sSubPr>
                          <m:ctrlPr>
                            <a:rPr lang="en-US" altLang="zh-TW" sz="2200" i="1">
                              <a:latin typeface="Cambria Math"/>
                            </a:rPr>
                          </m:ctrlPr>
                        </m:sSubPr>
                        <m:e>
                          <m:r>
                            <a:rPr lang="en-US" altLang="zh-TW" sz="2200" i="1">
                              <a:latin typeface="Cambria Math"/>
                            </a:rPr>
                            <m:t>𝑥</m:t>
                          </m:r>
                        </m:e>
                        <m:sub>
                          <m:r>
                            <a:rPr lang="en-US" altLang="zh-TW" sz="2200" i="1">
                              <a:latin typeface="Cambria Math"/>
                            </a:rPr>
                            <m:t>12</m:t>
                          </m:r>
                        </m:sub>
                      </m:sSub>
                      <m:r>
                        <a:rPr lang="en-US" altLang="zh-TW" sz="2200" i="1">
                          <a:latin typeface="Cambria Math"/>
                        </a:rPr>
                        <m:t>−0.062</m:t>
                      </m:r>
                      <m:sSub>
                        <m:sSubPr>
                          <m:ctrlPr>
                            <a:rPr lang="en-US" altLang="zh-TW" sz="2200" i="1">
                              <a:latin typeface="Cambria Math"/>
                            </a:rPr>
                          </m:ctrlPr>
                        </m:sSubPr>
                        <m:e>
                          <m:r>
                            <a:rPr lang="en-US" altLang="zh-TW" sz="2200" i="1">
                              <a:latin typeface="Cambria Math"/>
                            </a:rPr>
                            <m:t>𝑥</m:t>
                          </m:r>
                        </m:e>
                        <m:sub>
                          <m:r>
                            <a:rPr lang="en-US" altLang="zh-TW" sz="2200" i="1">
                              <a:latin typeface="Cambria Math"/>
                            </a:rPr>
                            <m:t>21</m:t>
                          </m:r>
                        </m:sub>
                      </m:sSub>
                      <m:r>
                        <a:rPr lang="en-US" altLang="zh-TW" sz="2200" i="1">
                          <a:latin typeface="Cambria Math"/>
                        </a:rPr>
                        <m:t>−0.129</m:t>
                      </m:r>
                      <m:sSub>
                        <m:sSubPr>
                          <m:ctrlPr>
                            <a:rPr lang="en-US" altLang="zh-TW" sz="2200" i="1">
                              <a:latin typeface="Cambria Math"/>
                            </a:rPr>
                          </m:ctrlPr>
                        </m:sSubPr>
                        <m:e>
                          <m:r>
                            <a:rPr lang="en-US" altLang="zh-TW" sz="2200" i="1">
                              <a:latin typeface="Cambria Math"/>
                            </a:rPr>
                            <m:t>𝑥</m:t>
                          </m:r>
                        </m:e>
                        <m:sub>
                          <m:r>
                            <a:rPr lang="en-US" altLang="zh-TW" sz="2200" i="1">
                              <a:latin typeface="Cambria Math"/>
                            </a:rPr>
                            <m:t>22</m:t>
                          </m:r>
                        </m:sub>
                      </m:sSub>
                    </m:oMath>
                  </m:oMathPara>
                </a14:m>
                <a:endParaRPr lang="zh-TW" altLang="en-US" sz="2200"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2343995" y="2680464"/>
                <a:ext cx="6378926" cy="430887"/>
              </a:xfrm>
              <a:prstGeom prst="rect">
                <a:avLst/>
              </a:prstGeom>
              <a:blipFill rotWithShape="1">
                <a:blip r:embed="rId3"/>
                <a:stretch>
                  <a:fillRect b="-1429"/>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a:xfrm>
                <a:off x="3008023" y="3171746"/>
                <a:ext cx="5771324" cy="4308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2200" i="1">
                          <a:latin typeface="Cambria Math"/>
                        </a:rPr>
                        <m:t>−0.146</m:t>
                      </m:r>
                      <m:sSub>
                        <m:sSubPr>
                          <m:ctrlPr>
                            <a:rPr lang="en-US" altLang="zh-TW" sz="2200" i="1">
                              <a:latin typeface="Cambria Math"/>
                            </a:rPr>
                          </m:ctrlPr>
                        </m:sSubPr>
                        <m:e>
                          <m:r>
                            <a:rPr lang="en-US" altLang="zh-TW" sz="2200" i="1">
                              <a:latin typeface="Cambria Math"/>
                            </a:rPr>
                            <m:t>𝑥</m:t>
                          </m:r>
                        </m:e>
                        <m:sub>
                          <m:r>
                            <a:rPr lang="en-US" altLang="zh-TW" sz="2200" i="1">
                              <a:latin typeface="Cambria Math"/>
                            </a:rPr>
                            <m:t>31</m:t>
                          </m:r>
                        </m:sub>
                      </m:sSub>
                      <m:r>
                        <a:rPr lang="en-US" altLang="zh-TW" sz="2200" i="1">
                          <a:latin typeface="Cambria Math"/>
                        </a:rPr>
                        <m:t>+1.002</m:t>
                      </m:r>
                      <m:sSub>
                        <m:sSubPr>
                          <m:ctrlPr>
                            <a:rPr lang="en-US" altLang="zh-TW" sz="2200" i="1">
                              <a:latin typeface="Cambria Math"/>
                            </a:rPr>
                          </m:ctrlPr>
                        </m:sSubPr>
                        <m:e>
                          <m:r>
                            <a:rPr lang="en-US" altLang="zh-TW" sz="2200" i="1">
                              <a:latin typeface="Cambria Math"/>
                            </a:rPr>
                            <m:t>𝑥</m:t>
                          </m:r>
                        </m:e>
                        <m:sub>
                          <m:r>
                            <a:rPr lang="en-US" altLang="zh-TW" sz="2200" i="1">
                              <a:latin typeface="Cambria Math"/>
                            </a:rPr>
                            <m:t>32</m:t>
                          </m:r>
                        </m:sub>
                      </m:sSub>
                      <m:r>
                        <a:rPr lang="en-US" altLang="zh-TW" sz="2200" i="1">
                          <a:latin typeface="Cambria Math"/>
                        </a:rPr>
                        <m:t>+0.330</m:t>
                      </m:r>
                      <m:sSub>
                        <m:sSubPr>
                          <m:ctrlPr>
                            <a:rPr lang="en-US" altLang="zh-TW" sz="2200" i="1">
                              <a:latin typeface="Cambria Math"/>
                            </a:rPr>
                          </m:ctrlPr>
                        </m:sSubPr>
                        <m:e>
                          <m:r>
                            <a:rPr lang="en-US" altLang="zh-TW" sz="2200" i="1">
                              <a:latin typeface="Cambria Math"/>
                            </a:rPr>
                            <m:t>𝑥</m:t>
                          </m:r>
                        </m:e>
                        <m:sub>
                          <m:r>
                            <a:rPr lang="en-US" altLang="zh-TW" sz="2200" i="1">
                              <a:latin typeface="Cambria Math"/>
                            </a:rPr>
                            <m:t>41</m:t>
                          </m:r>
                        </m:sub>
                      </m:sSub>
                      <m:r>
                        <a:rPr lang="en-US" altLang="zh-TW" sz="2200" i="1">
                          <a:latin typeface="Cambria Math"/>
                        </a:rPr>
                        <m:t>−0.404</m:t>
                      </m:r>
                      <m:sSub>
                        <m:sSubPr>
                          <m:ctrlPr>
                            <a:rPr lang="en-US" altLang="zh-TW" sz="2200" i="1">
                              <a:latin typeface="Cambria Math"/>
                            </a:rPr>
                          </m:ctrlPr>
                        </m:sSubPr>
                        <m:e>
                          <m:r>
                            <a:rPr lang="en-US" altLang="zh-TW" sz="2200" i="1">
                              <a:latin typeface="Cambria Math"/>
                            </a:rPr>
                            <m:t>𝑥</m:t>
                          </m:r>
                        </m:e>
                        <m:sub>
                          <m:r>
                            <a:rPr lang="en-US" altLang="zh-TW" sz="2200" i="1">
                              <a:latin typeface="Cambria Math"/>
                            </a:rPr>
                            <m:t>42</m:t>
                          </m:r>
                        </m:sub>
                      </m:sSub>
                    </m:oMath>
                  </m:oMathPara>
                </a14:m>
                <a:endParaRPr lang="zh-TW" altLang="en-US" sz="2200"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3008023" y="3171746"/>
                <a:ext cx="5771324" cy="430887"/>
              </a:xfrm>
              <a:prstGeom prst="rect">
                <a:avLst/>
              </a:prstGeom>
              <a:blipFill rotWithShape="1">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文字方塊 7"/>
              <p:cNvSpPr txBox="1"/>
              <p:nvPr/>
            </p:nvSpPr>
            <p:spPr>
              <a:xfrm>
                <a:off x="3032869" y="3616568"/>
                <a:ext cx="5771324" cy="4308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2200" i="1">
                          <a:latin typeface="Cambria Math"/>
                        </a:rPr>
                        <m:t>−0.620</m:t>
                      </m:r>
                      <m:sSub>
                        <m:sSubPr>
                          <m:ctrlPr>
                            <a:rPr lang="en-US" altLang="zh-TW" sz="2200" i="1">
                              <a:latin typeface="Cambria Math"/>
                            </a:rPr>
                          </m:ctrlPr>
                        </m:sSubPr>
                        <m:e>
                          <m:r>
                            <a:rPr lang="en-US" altLang="zh-TW" sz="2200" i="1">
                              <a:latin typeface="Cambria Math"/>
                            </a:rPr>
                            <m:t>𝑥</m:t>
                          </m:r>
                        </m:e>
                        <m:sub>
                          <m:r>
                            <a:rPr lang="en-US" altLang="zh-TW" sz="2200" i="1">
                              <a:latin typeface="Cambria Math"/>
                            </a:rPr>
                            <m:t>51</m:t>
                          </m:r>
                        </m:sub>
                      </m:sSub>
                      <m:r>
                        <a:rPr lang="en-US" altLang="zh-TW" sz="2200" i="1">
                          <a:latin typeface="Cambria Math"/>
                        </a:rPr>
                        <m:t>+0.334</m:t>
                      </m:r>
                      <m:sSub>
                        <m:sSubPr>
                          <m:ctrlPr>
                            <a:rPr lang="en-US" altLang="zh-TW" sz="2200" i="1">
                              <a:latin typeface="Cambria Math"/>
                            </a:rPr>
                          </m:ctrlPr>
                        </m:sSubPr>
                        <m:e>
                          <m:r>
                            <a:rPr lang="en-US" altLang="zh-TW" sz="2200" i="1">
                              <a:latin typeface="Cambria Math"/>
                            </a:rPr>
                            <m:t>𝑥</m:t>
                          </m:r>
                        </m:e>
                        <m:sub>
                          <m:r>
                            <a:rPr lang="en-US" altLang="zh-TW" sz="2200" i="1">
                              <a:latin typeface="Cambria Math"/>
                            </a:rPr>
                            <m:t>52</m:t>
                          </m:r>
                        </m:sub>
                      </m:sSub>
                      <m:r>
                        <a:rPr lang="en-US" altLang="zh-TW" sz="2200" i="1">
                          <a:latin typeface="Cambria Math"/>
                        </a:rPr>
                        <m:t>+0.121</m:t>
                      </m:r>
                      <m:sSub>
                        <m:sSubPr>
                          <m:ctrlPr>
                            <a:rPr lang="en-US" altLang="zh-TW" sz="2200" i="1">
                              <a:latin typeface="Cambria Math"/>
                            </a:rPr>
                          </m:ctrlPr>
                        </m:sSubPr>
                        <m:e>
                          <m:r>
                            <a:rPr lang="en-US" altLang="zh-TW" sz="2200" i="1">
                              <a:latin typeface="Cambria Math"/>
                            </a:rPr>
                            <m:t>𝑥</m:t>
                          </m:r>
                        </m:e>
                        <m:sub>
                          <m:r>
                            <a:rPr lang="en-US" altLang="zh-TW" sz="2200" i="1">
                              <a:latin typeface="Cambria Math"/>
                            </a:rPr>
                            <m:t>61</m:t>
                          </m:r>
                        </m:sub>
                      </m:sSub>
                      <m:r>
                        <a:rPr lang="en-US" altLang="zh-TW" sz="2200" i="1">
                          <a:latin typeface="Cambria Math"/>
                        </a:rPr>
                        <m:t>−0.099</m:t>
                      </m:r>
                      <m:sSub>
                        <m:sSubPr>
                          <m:ctrlPr>
                            <a:rPr lang="en-US" altLang="zh-TW" sz="2200" i="1">
                              <a:latin typeface="Cambria Math"/>
                            </a:rPr>
                          </m:ctrlPr>
                        </m:sSubPr>
                        <m:e>
                          <m:r>
                            <a:rPr lang="en-US" altLang="zh-TW" sz="2200" i="1">
                              <a:latin typeface="Cambria Math"/>
                            </a:rPr>
                            <m:t>𝑥</m:t>
                          </m:r>
                        </m:e>
                        <m:sub>
                          <m:r>
                            <a:rPr lang="en-US" altLang="zh-TW" sz="2200" i="1">
                              <a:latin typeface="Cambria Math"/>
                            </a:rPr>
                            <m:t>62</m:t>
                          </m:r>
                        </m:sub>
                      </m:sSub>
                    </m:oMath>
                  </m:oMathPara>
                </a14:m>
                <a:endParaRPr lang="zh-TW" altLang="en-US" sz="2200"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3032869" y="3616568"/>
                <a:ext cx="5771324" cy="430887"/>
              </a:xfrm>
              <a:prstGeom prst="rect">
                <a:avLst/>
              </a:prstGeom>
              <a:blipFill rotWithShape="1">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a:xfrm>
                <a:off x="3008023" y="4048616"/>
                <a:ext cx="5771324" cy="4308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2200" i="1">
                          <a:latin typeface="Cambria Math"/>
                        </a:rPr>
                        <m:t>+0.377</m:t>
                      </m:r>
                      <m:sSub>
                        <m:sSubPr>
                          <m:ctrlPr>
                            <a:rPr lang="en-US" altLang="zh-TW" sz="2200" i="1">
                              <a:latin typeface="Cambria Math"/>
                            </a:rPr>
                          </m:ctrlPr>
                        </m:sSubPr>
                        <m:e>
                          <m:r>
                            <a:rPr lang="en-US" altLang="zh-TW" sz="2200" i="1">
                              <a:latin typeface="Cambria Math"/>
                            </a:rPr>
                            <m:t>𝑥</m:t>
                          </m:r>
                        </m:e>
                        <m:sub>
                          <m:r>
                            <a:rPr lang="en-US" altLang="zh-TW" sz="2200" i="1">
                              <a:latin typeface="Cambria Math"/>
                            </a:rPr>
                            <m:t>71</m:t>
                          </m:r>
                        </m:sub>
                      </m:sSub>
                      <m:r>
                        <a:rPr lang="en-US" altLang="zh-TW" sz="2200" i="1">
                          <a:latin typeface="Cambria Math"/>
                        </a:rPr>
                        <m:t>+0.509</m:t>
                      </m:r>
                      <m:sSub>
                        <m:sSubPr>
                          <m:ctrlPr>
                            <a:rPr lang="en-US" altLang="zh-TW" sz="2200" i="1">
                              <a:latin typeface="Cambria Math"/>
                            </a:rPr>
                          </m:ctrlPr>
                        </m:sSubPr>
                        <m:e>
                          <m:r>
                            <a:rPr lang="en-US" altLang="zh-TW" sz="2200" i="1">
                              <a:latin typeface="Cambria Math"/>
                            </a:rPr>
                            <m:t>𝑥</m:t>
                          </m:r>
                        </m:e>
                        <m:sub>
                          <m:r>
                            <a:rPr lang="en-US" altLang="zh-TW" sz="2200" i="1">
                              <a:latin typeface="Cambria Math"/>
                            </a:rPr>
                            <m:t>72</m:t>
                          </m:r>
                        </m:sub>
                      </m:sSub>
                      <m:r>
                        <a:rPr lang="en-US" altLang="zh-TW" sz="2200" i="1">
                          <a:latin typeface="Cambria Math"/>
                        </a:rPr>
                        <m:t>+0.108</m:t>
                      </m:r>
                      <m:sSub>
                        <m:sSubPr>
                          <m:ctrlPr>
                            <a:rPr lang="en-US" altLang="zh-TW" sz="2200" i="1">
                              <a:latin typeface="Cambria Math"/>
                            </a:rPr>
                          </m:ctrlPr>
                        </m:sSubPr>
                        <m:e>
                          <m:r>
                            <a:rPr lang="en-US" altLang="zh-TW" sz="2200" i="1">
                              <a:latin typeface="Cambria Math"/>
                            </a:rPr>
                            <m:t>𝑥</m:t>
                          </m:r>
                        </m:e>
                        <m:sub>
                          <m:r>
                            <a:rPr lang="en-US" altLang="zh-TW" sz="2200" i="1">
                              <a:latin typeface="Cambria Math"/>
                            </a:rPr>
                            <m:t>81</m:t>
                          </m:r>
                        </m:sub>
                      </m:sSub>
                      <m:r>
                        <a:rPr lang="en-US" altLang="zh-TW" sz="2200" i="1">
                          <a:latin typeface="Cambria Math"/>
                        </a:rPr>
                        <m:t>−0.089</m:t>
                      </m:r>
                      <m:sSub>
                        <m:sSubPr>
                          <m:ctrlPr>
                            <a:rPr lang="en-US" altLang="zh-TW" sz="2200" i="1">
                              <a:latin typeface="Cambria Math"/>
                            </a:rPr>
                          </m:ctrlPr>
                        </m:sSubPr>
                        <m:e>
                          <m:r>
                            <a:rPr lang="en-US" altLang="zh-TW" sz="2200" i="1">
                              <a:latin typeface="Cambria Math"/>
                            </a:rPr>
                            <m:t>𝑥</m:t>
                          </m:r>
                        </m:e>
                        <m:sub>
                          <m:r>
                            <a:rPr lang="en-US" altLang="zh-TW" sz="2200" i="1">
                              <a:latin typeface="Cambria Math"/>
                            </a:rPr>
                            <m:t>82</m:t>
                          </m:r>
                        </m:sub>
                      </m:sSub>
                    </m:oMath>
                  </m:oMathPara>
                </a14:m>
                <a:endParaRPr lang="zh-TW" altLang="en-US" sz="2200"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3008023" y="4048616"/>
                <a:ext cx="5771324" cy="430887"/>
              </a:xfrm>
              <a:prstGeom prst="rect">
                <a:avLst/>
              </a:prstGeom>
              <a:blipFill rotWithShape="1">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a:xfrm>
                <a:off x="3032869" y="4510281"/>
                <a:ext cx="6219651" cy="4308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2200" i="1">
                          <a:latin typeface="Cambria Math"/>
                        </a:rPr>
                        <m:t>−0.665</m:t>
                      </m:r>
                      <m:sSub>
                        <m:sSubPr>
                          <m:ctrlPr>
                            <a:rPr lang="en-US" altLang="zh-TW" sz="2200" i="1">
                              <a:latin typeface="Cambria Math"/>
                            </a:rPr>
                          </m:ctrlPr>
                        </m:sSubPr>
                        <m:e>
                          <m:r>
                            <a:rPr lang="en-US" altLang="zh-TW" sz="2200" i="1">
                              <a:latin typeface="Cambria Math"/>
                            </a:rPr>
                            <m:t>𝑥</m:t>
                          </m:r>
                        </m:e>
                        <m:sub>
                          <m:r>
                            <a:rPr lang="en-US" altLang="zh-TW" sz="2200" i="1">
                              <a:latin typeface="Cambria Math"/>
                            </a:rPr>
                            <m:t>111</m:t>
                          </m:r>
                        </m:sub>
                      </m:sSub>
                      <m:r>
                        <a:rPr lang="en-US" altLang="zh-TW" sz="2200" i="1">
                          <a:latin typeface="Cambria Math"/>
                        </a:rPr>
                        <m:t>−0.443</m:t>
                      </m:r>
                      <m:sSub>
                        <m:sSubPr>
                          <m:ctrlPr>
                            <a:rPr lang="en-US" altLang="zh-TW" sz="2200" i="1">
                              <a:latin typeface="Cambria Math"/>
                            </a:rPr>
                          </m:ctrlPr>
                        </m:sSubPr>
                        <m:e>
                          <m:r>
                            <a:rPr lang="en-US" altLang="zh-TW" sz="2200" i="1">
                              <a:latin typeface="Cambria Math"/>
                            </a:rPr>
                            <m:t>𝑥</m:t>
                          </m:r>
                        </m:e>
                        <m:sub>
                          <m:r>
                            <a:rPr lang="en-US" altLang="zh-TW" sz="2200" i="1">
                              <a:latin typeface="Cambria Math"/>
                            </a:rPr>
                            <m:t>112</m:t>
                          </m:r>
                        </m:sub>
                      </m:sSub>
                      <m:r>
                        <a:rPr lang="en-US" altLang="zh-TW" sz="2200" i="1">
                          <a:latin typeface="Cambria Math"/>
                        </a:rPr>
                        <m:t>−0.110</m:t>
                      </m:r>
                      <m:sSub>
                        <m:sSubPr>
                          <m:ctrlPr>
                            <a:rPr lang="en-US" altLang="zh-TW" sz="2200" i="1">
                              <a:latin typeface="Cambria Math"/>
                            </a:rPr>
                          </m:ctrlPr>
                        </m:sSubPr>
                        <m:e>
                          <m:r>
                            <a:rPr lang="en-US" altLang="zh-TW" sz="2200" i="1">
                              <a:latin typeface="Cambria Math"/>
                            </a:rPr>
                            <m:t>𝑥</m:t>
                          </m:r>
                        </m:e>
                        <m:sub>
                          <m:r>
                            <a:rPr lang="en-US" altLang="zh-TW" sz="2200" i="1">
                              <a:latin typeface="Cambria Math"/>
                            </a:rPr>
                            <m:t>121</m:t>
                          </m:r>
                        </m:sub>
                      </m:sSub>
                      <m:r>
                        <a:rPr lang="en-US" altLang="zh-TW" sz="2200" i="1">
                          <a:latin typeface="Cambria Math"/>
                        </a:rPr>
                        <m:t>+0.090</m:t>
                      </m:r>
                      <m:sSub>
                        <m:sSubPr>
                          <m:ctrlPr>
                            <a:rPr lang="en-US" altLang="zh-TW" sz="2200" i="1">
                              <a:latin typeface="Cambria Math"/>
                            </a:rPr>
                          </m:ctrlPr>
                        </m:sSubPr>
                        <m:e>
                          <m:r>
                            <a:rPr lang="en-US" altLang="zh-TW" sz="2200" i="1">
                              <a:latin typeface="Cambria Math"/>
                            </a:rPr>
                            <m:t>𝑥</m:t>
                          </m:r>
                        </m:e>
                        <m:sub>
                          <m:r>
                            <a:rPr lang="en-US" altLang="zh-TW" sz="2200" i="1">
                              <a:latin typeface="Cambria Math"/>
                            </a:rPr>
                            <m:t>122</m:t>
                          </m:r>
                        </m:sub>
                      </m:sSub>
                    </m:oMath>
                  </m:oMathPara>
                </a14:m>
                <a:endParaRPr lang="en-US" altLang="zh-TW" sz="2200"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3032869" y="4510281"/>
                <a:ext cx="6219651" cy="430887"/>
              </a:xfrm>
              <a:prstGeom prst="rect">
                <a:avLst/>
              </a:prstGeom>
              <a:blipFill rotWithShape="1">
                <a:blip r:embed="rId7"/>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16232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標題 1"/>
              <p:cNvSpPr>
                <a:spLocks noGrp="1"/>
              </p:cNvSpPr>
              <p:nvPr>
                <p:ph type="title"/>
              </p:nvPr>
            </p:nvSpPr>
            <p:spPr/>
            <p:txBody>
              <a:bodyPr/>
              <a:lstStyle/>
              <a:p>
                <a:r>
                  <a:rPr lang="en-US" altLang="zh-TW" dirty="0"/>
                  <a:t>10.5</a:t>
                </a:r>
                <a:r>
                  <a:rPr lang="zh-TW" altLang="en-US" dirty="0"/>
                  <a:t> 以數量化</a:t>
                </a:r>
                <a14:m>
                  <m:oMath xmlns:m="http://schemas.openxmlformats.org/officeDocument/2006/math">
                    <m:r>
                      <m:rPr>
                        <m:nor/>
                      </m:rPr>
                      <a:rPr lang="en-US" altLang="zh-TW" dirty="0"/>
                      <m:t>II</m:t>
                    </m:r>
                  </m:oMath>
                </a14:m>
                <a:r>
                  <a:rPr lang="zh-TW" altLang="en-US" dirty="0"/>
                  <a:t>類猜測血型</a:t>
                </a:r>
              </a:p>
            </p:txBody>
          </p:sp>
        </mc:Choice>
        <mc:Fallback xmlns="">
          <p:sp>
            <p:nvSpPr>
              <p:cNvPr id="2" name="標題 1"/>
              <p:cNvSpPr>
                <a:spLocks noGrp="1" noRot="1" noChangeAspect="1" noMove="1" noResize="1" noEditPoints="1" noAdjustHandles="1" noChangeArrowheads="1" noChangeShapeType="1" noTextEdit="1"/>
              </p:cNvSpPr>
              <p:nvPr>
                <p:ph type="title"/>
              </p:nvPr>
            </p:nvSpPr>
            <p:spPr>
              <a:blipFill rotWithShape="1">
                <a:blip r:embed="rId2"/>
                <a:stretch>
                  <a:fillRect l="-1512" r="-1512" b="-3743"/>
                </a:stretch>
              </a:blipFill>
            </p:spPr>
            <p:txBody>
              <a:bodyPr/>
              <a:lstStyle/>
              <a:p>
                <a:r>
                  <a:rPr lang="zh-TW" altLang="en-US">
                    <a:noFill/>
                  </a:rPr>
                  <a:t> </a:t>
                </a:r>
              </a:p>
            </p:txBody>
          </p:sp>
        </mc:Fallback>
      </mc:AlternateContent>
      <p:sp>
        <p:nvSpPr>
          <p:cNvPr id="3" name="內容版面配置區 2"/>
          <p:cNvSpPr>
            <a:spLocks noGrp="1"/>
          </p:cNvSpPr>
          <p:nvPr>
            <p:ph idx="1"/>
          </p:nvPr>
        </p:nvSpPr>
        <p:spPr>
          <a:xfrm>
            <a:off x="2699792" y="1412777"/>
            <a:ext cx="6264696" cy="1008112"/>
          </a:xfrm>
        </p:spPr>
        <p:txBody>
          <a:bodyPr>
            <a:normAutofit/>
          </a:bodyPr>
          <a:lstStyle/>
          <a:p>
            <a:pPr indent="808038"/>
            <a:r>
              <a:rPr lang="zh-TW" altLang="en-US" sz="3000" dirty="0" smtClean="0"/>
              <a:t>大學生</a:t>
            </a:r>
            <a:r>
              <a:rPr lang="en-US" altLang="zh-TW" sz="3000" dirty="0"/>
              <a:t>I</a:t>
            </a:r>
            <a:r>
              <a:rPr lang="zh-TW" altLang="en-US" sz="3000" dirty="0"/>
              <a:t>先生的意見調查之回答</a:t>
            </a:r>
            <a:r>
              <a:rPr lang="zh-TW" altLang="en-US" sz="3000" dirty="0" smtClean="0"/>
              <a:t>，如表</a:t>
            </a:r>
            <a:r>
              <a:rPr lang="en-US" altLang="zh-TW" sz="3000" dirty="0"/>
              <a:t>10-13</a:t>
            </a:r>
            <a:r>
              <a:rPr lang="zh-TW" altLang="en-US" sz="3000" dirty="0"/>
              <a:t>所示</a:t>
            </a:r>
            <a:r>
              <a:rPr lang="zh-TW" altLang="en-US" sz="3000" dirty="0" smtClean="0"/>
              <a:t>：</a:t>
            </a:r>
            <a:endParaRPr lang="en-US" altLang="zh-TW" sz="3000" dirty="0"/>
          </a:p>
        </p:txBody>
      </p:sp>
      <p:sp>
        <p:nvSpPr>
          <p:cNvPr id="4" name="頁尾版面配置區 3"/>
          <p:cNvSpPr>
            <a:spLocks noGrp="1"/>
          </p:cNvSpPr>
          <p:nvPr>
            <p:ph type="ftr" sz="quarter" idx="11"/>
          </p:nvPr>
        </p:nvSpPr>
        <p:spPr/>
        <p:txBody>
          <a:bodyPr/>
          <a:lstStyle/>
          <a:p>
            <a:r>
              <a:rPr lang="zh-TW" altLang="en-US" smtClean="0"/>
              <a:t>多變量分析 導論與應用</a:t>
            </a:r>
            <a:endParaRPr lang="zh-TW" altLang="en-US"/>
          </a:p>
        </p:txBody>
      </p:sp>
      <p:sp>
        <p:nvSpPr>
          <p:cNvPr id="5" name="投影片編號版面配置區 4"/>
          <p:cNvSpPr>
            <a:spLocks noGrp="1"/>
          </p:cNvSpPr>
          <p:nvPr>
            <p:ph type="sldNum" sz="quarter" idx="12"/>
          </p:nvPr>
        </p:nvSpPr>
        <p:spPr/>
        <p:txBody>
          <a:bodyPr/>
          <a:lstStyle/>
          <a:p>
            <a:fld id="{8D01D909-9AA4-4206-A13B-0B2952A96094}" type="slidenum">
              <a:rPr lang="zh-TW" altLang="en-US" smtClean="0"/>
              <a:t>41</a:t>
            </a:fld>
            <a:endParaRPr lang="zh-TW" altLang="en-US"/>
          </a:p>
        </p:txBody>
      </p:sp>
      <p:pic>
        <p:nvPicPr>
          <p:cNvPr id="16386" name="Picture 2" descr="C:\Users\Wu\Google 雲端硬碟\新頁圖書\5103簡報圖表102.1.18\5103--表\表10-13 拷貝.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3768" y="2636912"/>
            <a:ext cx="6548562" cy="388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23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標題 1"/>
              <p:cNvSpPr>
                <a:spLocks noGrp="1"/>
              </p:cNvSpPr>
              <p:nvPr>
                <p:ph type="title"/>
              </p:nvPr>
            </p:nvSpPr>
            <p:spPr/>
            <p:txBody>
              <a:bodyPr/>
              <a:lstStyle/>
              <a:p>
                <a:r>
                  <a:rPr lang="en-US" altLang="zh-TW" dirty="0"/>
                  <a:t>10.5</a:t>
                </a:r>
                <a:r>
                  <a:rPr lang="zh-TW" altLang="en-US" dirty="0"/>
                  <a:t> 以數量化</a:t>
                </a:r>
                <a14:m>
                  <m:oMath xmlns:m="http://schemas.openxmlformats.org/officeDocument/2006/math">
                    <m:r>
                      <m:rPr>
                        <m:nor/>
                      </m:rPr>
                      <a:rPr lang="en-US" altLang="zh-TW" dirty="0"/>
                      <m:t>II</m:t>
                    </m:r>
                  </m:oMath>
                </a14:m>
                <a:r>
                  <a:rPr lang="zh-TW" altLang="en-US" dirty="0"/>
                  <a:t>類猜測血型</a:t>
                </a:r>
              </a:p>
            </p:txBody>
          </p:sp>
        </mc:Choice>
        <mc:Fallback xmlns="">
          <p:sp>
            <p:nvSpPr>
              <p:cNvPr id="2" name="標題 1"/>
              <p:cNvSpPr>
                <a:spLocks noGrp="1" noRot="1" noChangeAspect="1" noMove="1" noResize="1" noEditPoints="1" noAdjustHandles="1" noChangeArrowheads="1" noChangeShapeType="1" noTextEdit="1"/>
              </p:cNvSpPr>
              <p:nvPr>
                <p:ph type="title"/>
              </p:nvPr>
            </p:nvSpPr>
            <p:spPr>
              <a:blipFill rotWithShape="1">
                <a:blip r:embed="rId2"/>
                <a:stretch>
                  <a:fillRect l="-1512" r="-1512" b="-3743"/>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3" name="內容版面配置區 2"/>
              <p:cNvSpPr>
                <a:spLocks noGrp="1"/>
              </p:cNvSpPr>
              <p:nvPr>
                <p:ph idx="1"/>
              </p:nvPr>
            </p:nvSpPr>
            <p:spPr/>
            <p:txBody>
              <a:bodyPr>
                <a:noAutofit/>
              </a:bodyPr>
              <a:lstStyle/>
              <a:p>
                <a:pPr indent="808038" algn="just">
                  <a:spcBef>
                    <a:spcPts val="0"/>
                  </a:spcBef>
                </a:pPr>
                <a:r>
                  <a:rPr lang="zh-TW" altLang="en-US" sz="3000" dirty="0"/>
                  <a:t>將表</a:t>
                </a:r>
                <a:r>
                  <a:rPr lang="en-US" altLang="zh-TW" sz="3000" dirty="0"/>
                  <a:t>10-13</a:t>
                </a:r>
                <a:r>
                  <a:rPr lang="zh-TW" altLang="en-US" sz="3000" dirty="0"/>
                  <a:t>之值代入判別式</a:t>
                </a:r>
                <a:r>
                  <a:rPr lang="zh-TW" altLang="en-US" sz="3000" dirty="0"/>
                  <a:t>時</a:t>
                </a:r>
                <a:r>
                  <a:rPr lang="en-US" altLang="zh-TW" sz="3000" dirty="0"/>
                  <a:t/>
                </a:r>
                <a:br>
                  <a:rPr lang="en-US" altLang="zh-TW" sz="3000" dirty="0"/>
                </a:br>
                <a:r>
                  <a:rPr lang="zh-TW" altLang="en-US" sz="3000" dirty="0"/>
                  <a:t>，</a:t>
                </a:r>
                <a:r>
                  <a:rPr lang="en-US" altLang="zh-TW" sz="3000" dirty="0"/>
                  <a:t>I</a:t>
                </a:r>
                <a:r>
                  <a:rPr lang="zh-TW" altLang="en-US" sz="3000" dirty="0"/>
                  <a:t>先生的判別分數即為：</a:t>
                </a:r>
                <a:endParaRPr lang="en-US" altLang="zh-TW" sz="3000" dirty="0"/>
              </a:p>
              <a:p>
                <a:pPr indent="808038" algn="just">
                  <a:spcBef>
                    <a:spcPts val="0"/>
                  </a:spcBef>
                </a:pPr>
                <a:endParaRPr lang="en-US" altLang="zh-TW" dirty="0"/>
              </a:p>
              <a:p>
                <a:pPr algn="ctr">
                  <a:spcBef>
                    <a:spcPts val="0"/>
                  </a:spcBef>
                </a:pPr>
                <a14:m>
                  <m:oMath xmlns:m="http://schemas.openxmlformats.org/officeDocument/2006/math">
                    <m:r>
                      <a:rPr lang="en-US" altLang="zh-TW"/>
                      <m:t>(</m:t>
                    </m:r>
                    <m:sSub>
                      <m:sSubPr>
                        <m:ctrlPr>
                          <a:rPr lang="en-US" altLang="zh-TW"/>
                        </m:ctrlPr>
                      </m:sSubPr>
                      <m:e>
                        <m:r>
                          <a:rPr lang="en-US" altLang="zh-TW"/>
                          <m:t>𝑌</m:t>
                        </m:r>
                      </m:e>
                      <m:sub>
                        <m:r>
                          <a:rPr lang="en-US" altLang="zh-TW"/>
                          <m:t>1</m:t>
                        </m:r>
                      </m:sub>
                    </m:sSub>
                    <m:r>
                      <a:rPr lang="en-US" altLang="zh-TW"/>
                      <m:t>,</m:t>
                    </m:r>
                    <m:sSub>
                      <m:sSubPr>
                        <m:ctrlPr>
                          <a:rPr lang="en-US" altLang="zh-TW"/>
                        </m:ctrlPr>
                      </m:sSubPr>
                      <m:e>
                        <m:r>
                          <a:rPr lang="en-US" altLang="zh-TW"/>
                          <m:t>𝑌</m:t>
                        </m:r>
                      </m:e>
                      <m:sub>
                        <m:r>
                          <a:rPr lang="en-US" altLang="zh-TW"/>
                          <m:t>2</m:t>
                        </m:r>
                      </m:sub>
                    </m:sSub>
                    <m:r>
                      <a:rPr lang="en-US" altLang="zh-TW"/>
                      <m:t>)</m:t>
                    </m:r>
                  </m:oMath>
                </a14:m>
                <a:r>
                  <a:rPr lang="en-US" altLang="zh-TW" dirty="0"/>
                  <a:t>=(-0.81,-1.13)</a:t>
                </a:r>
              </a:p>
              <a:p>
                <a:pPr indent="808038" algn="just">
                  <a:spcBef>
                    <a:spcPts val="0"/>
                  </a:spcBef>
                </a:pPr>
                <a:endParaRPr lang="en-US" altLang="zh-TW" dirty="0"/>
              </a:p>
              <a:p>
                <a:pPr indent="808038" algn="just">
                  <a:spcBef>
                    <a:spcPts val="0"/>
                  </a:spcBef>
                </a:pPr>
                <a:r>
                  <a:rPr lang="zh-TW" altLang="en-US" sz="3000" dirty="0"/>
                  <a:t>將</a:t>
                </a:r>
                <a:r>
                  <a:rPr lang="zh-TW" altLang="en-US" sz="3000" dirty="0"/>
                  <a:t>此判別分數的點畫在圖</a:t>
                </a:r>
                <a:r>
                  <a:rPr lang="en-US" altLang="zh-TW" sz="3000" dirty="0"/>
                  <a:t>10-2</a:t>
                </a:r>
                <a:r>
                  <a:rPr lang="zh-TW" altLang="en-US" sz="3000" dirty="0"/>
                  <a:t>上時，如圖</a:t>
                </a:r>
                <a:r>
                  <a:rPr lang="en-US" altLang="zh-TW" sz="3000" dirty="0"/>
                  <a:t>10-3</a:t>
                </a:r>
                <a:r>
                  <a:rPr lang="zh-TW" altLang="en-US" sz="3000" dirty="0"/>
                  <a:t>所示，進入</a:t>
                </a:r>
                <a:r>
                  <a:rPr lang="en-US" altLang="zh-TW" sz="3000" dirty="0"/>
                  <a:t>B</a:t>
                </a:r>
                <a:r>
                  <a:rPr lang="zh-TW" altLang="en-US" sz="3000" dirty="0"/>
                  <a:t>型的領域，因此</a:t>
                </a:r>
                <a:r>
                  <a:rPr lang="en-US" altLang="zh-TW" sz="3000" dirty="0"/>
                  <a:t>I</a:t>
                </a:r>
                <a:r>
                  <a:rPr lang="zh-TW" altLang="en-US" sz="3000" dirty="0"/>
                  <a:t>先生的血型可預測是</a:t>
                </a:r>
                <a:r>
                  <a:rPr lang="en-US" altLang="zh-TW" sz="3000" dirty="0"/>
                  <a:t>B</a:t>
                </a:r>
                <a:r>
                  <a:rPr lang="zh-TW" altLang="en-US" sz="3000" dirty="0"/>
                  <a:t>型</a:t>
                </a:r>
                <a:r>
                  <a:rPr lang="zh-TW" altLang="en-US" sz="3000" dirty="0"/>
                  <a:t>。</a:t>
                </a:r>
                <a:endParaRPr lang="en-US" altLang="zh-TW" sz="3000" dirty="0"/>
              </a:p>
            </p:txBody>
          </p:sp>
        </mc:Choice>
        <mc:Fallback>
          <p:sp>
            <p:nvSpPr>
              <p:cNvPr id="3" name="內容版面配置區 2"/>
              <p:cNvSpPr>
                <a:spLocks noGrp="1" noRot="1" noChangeAspect="1" noMove="1" noResize="1" noEditPoints="1" noAdjustHandles="1" noChangeArrowheads="1" noChangeShapeType="1" noTextEdit="1"/>
              </p:cNvSpPr>
              <p:nvPr>
                <p:ph idx="1"/>
              </p:nvPr>
            </p:nvSpPr>
            <p:spPr>
              <a:blipFill rotWithShape="1">
                <a:blip r:embed="rId3"/>
                <a:stretch>
                  <a:fillRect l="-2335" t="-1752" r="-2237"/>
                </a:stretch>
              </a:blipFill>
            </p:spPr>
            <p:txBody>
              <a:bodyPr/>
              <a:lstStyle/>
              <a:p>
                <a:r>
                  <a:rPr lang="zh-TW" altLang="en-US">
                    <a:noFill/>
                  </a:rPr>
                  <a:t> </a:t>
                </a:r>
              </a:p>
            </p:txBody>
          </p:sp>
        </mc:Fallback>
      </mc:AlternateContent>
      <p:sp>
        <p:nvSpPr>
          <p:cNvPr id="4" name="頁尾版面配置區 3"/>
          <p:cNvSpPr>
            <a:spLocks noGrp="1"/>
          </p:cNvSpPr>
          <p:nvPr>
            <p:ph type="ftr" sz="quarter" idx="11"/>
          </p:nvPr>
        </p:nvSpPr>
        <p:spPr/>
        <p:txBody>
          <a:bodyPr/>
          <a:lstStyle/>
          <a:p>
            <a:r>
              <a:rPr lang="zh-TW" altLang="en-US" smtClean="0"/>
              <a:t>多變量分析 導論與應用</a:t>
            </a:r>
            <a:endParaRPr lang="zh-TW" altLang="en-US"/>
          </a:p>
        </p:txBody>
      </p:sp>
      <p:sp>
        <p:nvSpPr>
          <p:cNvPr id="5" name="投影片編號版面配置區 4"/>
          <p:cNvSpPr>
            <a:spLocks noGrp="1"/>
          </p:cNvSpPr>
          <p:nvPr>
            <p:ph type="sldNum" sz="quarter" idx="12"/>
          </p:nvPr>
        </p:nvSpPr>
        <p:spPr/>
        <p:txBody>
          <a:bodyPr/>
          <a:lstStyle/>
          <a:p>
            <a:fld id="{8D01D909-9AA4-4206-A13B-0B2952A96094}" type="slidenum">
              <a:rPr lang="zh-TW" altLang="en-US" smtClean="0"/>
              <a:t>42</a:t>
            </a:fld>
            <a:endParaRPr lang="zh-TW" altLang="en-US"/>
          </a:p>
        </p:txBody>
      </p:sp>
    </p:spTree>
    <p:extLst>
      <p:ext uri="{BB962C8B-B14F-4D97-AF65-F5344CB8AC3E}">
        <p14:creationId xmlns:p14="http://schemas.microsoft.com/office/powerpoint/2010/main" val="191195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anim calcmode="lin" valueType="num">
                                      <p:cBhvr>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標題 1"/>
              <p:cNvSpPr>
                <a:spLocks noGrp="1"/>
              </p:cNvSpPr>
              <p:nvPr>
                <p:ph type="title"/>
              </p:nvPr>
            </p:nvSpPr>
            <p:spPr/>
            <p:txBody>
              <a:bodyPr/>
              <a:lstStyle/>
              <a:p>
                <a:r>
                  <a:rPr lang="en-US" altLang="zh-TW" dirty="0"/>
                  <a:t>10.5</a:t>
                </a:r>
                <a:r>
                  <a:rPr lang="zh-TW" altLang="en-US" dirty="0"/>
                  <a:t> 以數量化</a:t>
                </a:r>
                <a14:m>
                  <m:oMath xmlns:m="http://schemas.openxmlformats.org/officeDocument/2006/math">
                    <m:r>
                      <m:rPr>
                        <m:nor/>
                      </m:rPr>
                      <a:rPr lang="en-US" altLang="zh-TW" dirty="0"/>
                      <m:t>II</m:t>
                    </m:r>
                  </m:oMath>
                </a14:m>
                <a:r>
                  <a:rPr lang="zh-TW" altLang="en-US" dirty="0"/>
                  <a:t>類猜測血型</a:t>
                </a:r>
              </a:p>
            </p:txBody>
          </p:sp>
        </mc:Choice>
        <mc:Fallback xmlns="">
          <p:sp>
            <p:nvSpPr>
              <p:cNvPr id="2" name="標題 1"/>
              <p:cNvSpPr>
                <a:spLocks noGrp="1" noRot="1" noChangeAspect="1" noMove="1" noResize="1" noEditPoints="1" noAdjustHandles="1" noChangeArrowheads="1" noChangeShapeType="1" noTextEdit="1"/>
              </p:cNvSpPr>
              <p:nvPr>
                <p:ph type="title"/>
              </p:nvPr>
            </p:nvSpPr>
            <p:spPr>
              <a:blipFill rotWithShape="1">
                <a:blip r:embed="rId2"/>
                <a:stretch>
                  <a:fillRect l="-1512" r="-1512" b="-3743"/>
                </a:stretch>
              </a:blipFill>
            </p:spPr>
            <p:txBody>
              <a:bodyPr/>
              <a:lstStyle/>
              <a:p>
                <a:r>
                  <a:rPr lang="zh-TW" altLang="en-US">
                    <a:noFill/>
                  </a:rPr>
                  <a:t> </a:t>
                </a:r>
              </a:p>
            </p:txBody>
          </p:sp>
        </mc:Fallback>
      </mc:AlternateContent>
      <p:sp>
        <p:nvSpPr>
          <p:cNvPr id="3" name="內容版面配置區 2"/>
          <p:cNvSpPr>
            <a:spLocks noGrp="1"/>
          </p:cNvSpPr>
          <p:nvPr>
            <p:ph idx="1"/>
          </p:nvPr>
        </p:nvSpPr>
        <p:spPr>
          <a:xfrm>
            <a:off x="2699792" y="1770536"/>
            <a:ext cx="6264696" cy="4355627"/>
          </a:xfrm>
        </p:spPr>
        <p:txBody>
          <a:bodyPr anchor="ctr"/>
          <a:lstStyle/>
          <a:p>
            <a:pPr indent="854075" algn="just">
              <a:spcBef>
                <a:spcPts val="0"/>
              </a:spcBef>
            </a:pPr>
            <a:r>
              <a:rPr lang="zh-TW" altLang="en-US" dirty="0"/>
              <a:t>散布圖的橫軸與縱軸是否可命名呢</a:t>
            </a:r>
            <a:r>
              <a:rPr lang="en-US" altLang="zh-TW" dirty="0"/>
              <a:t>?</a:t>
            </a:r>
            <a:r>
              <a:rPr lang="zh-TW" altLang="en-US" dirty="0"/>
              <a:t>觀察表</a:t>
            </a:r>
            <a:r>
              <a:rPr lang="en-US" altLang="zh-TW" dirty="0"/>
              <a:t>10-11</a:t>
            </a:r>
            <a:r>
              <a:rPr lang="zh-TW" altLang="en-US" dirty="0"/>
              <a:t>的全距時，可認為</a:t>
            </a:r>
            <a:r>
              <a:rPr lang="zh-TW" altLang="en-US" dirty="0" smtClean="0"/>
              <a:t>：</a:t>
            </a:r>
            <a:endParaRPr lang="en-US" altLang="zh-TW" dirty="0" smtClean="0"/>
          </a:p>
          <a:p>
            <a:pPr indent="854075" algn="just">
              <a:spcBef>
                <a:spcPts val="0"/>
              </a:spcBef>
            </a:pPr>
            <a:endParaRPr lang="en-US" altLang="zh-TW" sz="1200" dirty="0"/>
          </a:p>
          <a:p>
            <a:pPr indent="854075" algn="just">
              <a:spcBef>
                <a:spcPts val="0"/>
              </a:spcBef>
            </a:pPr>
            <a:r>
              <a:rPr lang="zh-TW" altLang="en-US" sz="3000" dirty="0"/>
              <a:t>橫軸</a:t>
            </a:r>
            <a:r>
              <a:rPr lang="zh-TW" altLang="en-US" sz="3000" dirty="0" smtClean="0"/>
              <a:t>──情緒</a:t>
            </a:r>
            <a:r>
              <a:rPr lang="zh-TW" altLang="en-US" sz="3000" dirty="0"/>
              <a:t>型，墨守成規、實際派等的性格要素較強</a:t>
            </a:r>
            <a:r>
              <a:rPr lang="zh-TW" altLang="en-US" sz="3000" dirty="0" smtClean="0"/>
              <a:t>。</a:t>
            </a:r>
            <a:endParaRPr lang="en-US" altLang="zh-TW" sz="3000" dirty="0" smtClean="0"/>
          </a:p>
          <a:p>
            <a:pPr indent="854075" algn="just">
              <a:spcBef>
                <a:spcPts val="0"/>
              </a:spcBef>
            </a:pPr>
            <a:endParaRPr lang="en-US" altLang="zh-TW" sz="1000" dirty="0"/>
          </a:p>
          <a:p>
            <a:pPr indent="854075" algn="just">
              <a:spcBef>
                <a:spcPts val="0"/>
              </a:spcBef>
            </a:pPr>
            <a:r>
              <a:rPr lang="zh-TW" altLang="en-US" sz="3000" dirty="0"/>
              <a:t>縱軸</a:t>
            </a:r>
            <a:r>
              <a:rPr lang="zh-TW" altLang="en-US" sz="3000" dirty="0" smtClean="0"/>
              <a:t>──合理</a:t>
            </a:r>
            <a:r>
              <a:rPr lang="zh-TW" altLang="en-US" sz="3000" dirty="0"/>
              <a:t>的，意識他人、冷靜與穩健派等的性格要素較強</a:t>
            </a:r>
            <a:r>
              <a:rPr lang="zh-TW" altLang="en-US" sz="3000" dirty="0" smtClean="0"/>
              <a:t>。</a:t>
            </a:r>
            <a:endParaRPr lang="en-US" altLang="zh-TW" sz="3000" dirty="0"/>
          </a:p>
        </p:txBody>
      </p:sp>
      <p:sp>
        <p:nvSpPr>
          <p:cNvPr id="4" name="頁尾版面配置區 3"/>
          <p:cNvSpPr>
            <a:spLocks noGrp="1"/>
          </p:cNvSpPr>
          <p:nvPr>
            <p:ph type="ftr" sz="quarter" idx="11"/>
          </p:nvPr>
        </p:nvSpPr>
        <p:spPr/>
        <p:txBody>
          <a:bodyPr/>
          <a:lstStyle/>
          <a:p>
            <a:r>
              <a:rPr lang="zh-TW" altLang="en-US" smtClean="0"/>
              <a:t>多變量分析 導論與應用</a:t>
            </a:r>
            <a:endParaRPr lang="zh-TW" altLang="en-US"/>
          </a:p>
        </p:txBody>
      </p:sp>
      <p:sp>
        <p:nvSpPr>
          <p:cNvPr id="5" name="投影片編號版面配置區 4"/>
          <p:cNvSpPr>
            <a:spLocks noGrp="1"/>
          </p:cNvSpPr>
          <p:nvPr>
            <p:ph type="sldNum" sz="quarter" idx="12"/>
          </p:nvPr>
        </p:nvSpPr>
        <p:spPr/>
        <p:txBody>
          <a:bodyPr/>
          <a:lstStyle/>
          <a:p>
            <a:fld id="{8D01D909-9AA4-4206-A13B-0B2952A96094}" type="slidenum">
              <a:rPr lang="zh-TW" altLang="en-US" smtClean="0"/>
              <a:t>43</a:t>
            </a:fld>
            <a:endParaRPr lang="zh-TW" altLang="en-US"/>
          </a:p>
        </p:txBody>
      </p:sp>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3768" y="1340768"/>
            <a:ext cx="5253228" cy="429768"/>
          </a:xfrm>
          <a:prstGeom prst="rect">
            <a:avLst/>
          </a:prstGeom>
        </p:spPr>
      </p:pic>
    </p:spTree>
    <p:extLst>
      <p:ext uri="{BB962C8B-B14F-4D97-AF65-F5344CB8AC3E}">
        <p14:creationId xmlns:p14="http://schemas.microsoft.com/office/powerpoint/2010/main" val="122086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標題 1"/>
              <p:cNvSpPr>
                <a:spLocks noGrp="1"/>
              </p:cNvSpPr>
              <p:nvPr>
                <p:ph type="title"/>
              </p:nvPr>
            </p:nvSpPr>
            <p:spPr/>
            <p:txBody>
              <a:bodyPr/>
              <a:lstStyle/>
              <a:p>
                <a:r>
                  <a:rPr lang="en-US" altLang="zh-TW" dirty="0"/>
                  <a:t>10.5</a:t>
                </a:r>
                <a:r>
                  <a:rPr lang="zh-TW" altLang="en-US" dirty="0"/>
                  <a:t> 以數量化</a:t>
                </a:r>
                <a14:m>
                  <m:oMath xmlns:m="http://schemas.openxmlformats.org/officeDocument/2006/math">
                    <m:r>
                      <m:rPr>
                        <m:sty m:val="p"/>
                      </m:rPr>
                      <a:rPr lang="en-US" altLang="zh-TW" dirty="0">
                        <a:latin typeface="Cambria Math"/>
                      </a:rPr>
                      <m:t>II</m:t>
                    </m:r>
                  </m:oMath>
                </a14:m>
                <a:r>
                  <a:rPr lang="zh-TW" altLang="en-US" dirty="0"/>
                  <a:t>類猜測血型</a:t>
                </a:r>
              </a:p>
            </p:txBody>
          </p:sp>
        </mc:Choice>
        <mc:Fallback xmlns="">
          <p:sp>
            <p:nvSpPr>
              <p:cNvPr id="2" name="標題 1"/>
              <p:cNvSpPr>
                <a:spLocks noGrp="1" noRot="1" noChangeAspect="1" noMove="1" noResize="1" noEditPoints="1" noAdjustHandles="1" noChangeArrowheads="1" noChangeShapeType="1" noTextEdit="1"/>
              </p:cNvSpPr>
              <p:nvPr>
                <p:ph type="title"/>
              </p:nvPr>
            </p:nvSpPr>
            <p:spPr>
              <a:blipFill rotWithShape="1">
                <a:blip r:embed="rId2"/>
                <a:stretch>
                  <a:fillRect l="-1701" r="-1607" b="-3743"/>
                </a:stretch>
              </a:blipFill>
            </p:spPr>
            <p:txBody>
              <a:bodyPr/>
              <a:lstStyle/>
              <a:p>
                <a:r>
                  <a:rPr lang="zh-TW" altLang="en-US">
                    <a:noFill/>
                  </a:rPr>
                  <a:t> </a:t>
                </a:r>
              </a:p>
            </p:txBody>
          </p:sp>
        </mc:Fallback>
      </mc:AlternateContent>
      <p:sp>
        <p:nvSpPr>
          <p:cNvPr id="4" name="頁尾版面配置區 3"/>
          <p:cNvSpPr>
            <a:spLocks noGrp="1"/>
          </p:cNvSpPr>
          <p:nvPr>
            <p:ph type="ftr" sz="quarter" idx="11"/>
          </p:nvPr>
        </p:nvSpPr>
        <p:spPr/>
        <p:txBody>
          <a:bodyPr/>
          <a:lstStyle/>
          <a:p>
            <a:r>
              <a:rPr lang="zh-TW" altLang="en-US" smtClean="0"/>
              <a:t>多變量分析 導論與應用</a:t>
            </a:r>
            <a:endParaRPr lang="zh-TW" altLang="en-US"/>
          </a:p>
        </p:txBody>
      </p:sp>
      <p:sp>
        <p:nvSpPr>
          <p:cNvPr id="5" name="投影片編號版面配置區 4"/>
          <p:cNvSpPr>
            <a:spLocks noGrp="1"/>
          </p:cNvSpPr>
          <p:nvPr>
            <p:ph type="sldNum" sz="quarter" idx="12"/>
          </p:nvPr>
        </p:nvSpPr>
        <p:spPr/>
        <p:txBody>
          <a:bodyPr/>
          <a:lstStyle/>
          <a:p>
            <a:fld id="{8D01D909-9AA4-4206-A13B-0B2952A96094}" type="slidenum">
              <a:rPr lang="zh-TW" altLang="en-US" smtClean="0"/>
              <a:t>44</a:t>
            </a:fld>
            <a:endParaRPr lang="zh-TW" altLang="en-US"/>
          </a:p>
        </p:txBody>
      </p:sp>
      <p:sp>
        <p:nvSpPr>
          <p:cNvPr id="6" name="文字方塊 5"/>
          <p:cNvSpPr txBox="1"/>
          <p:nvPr/>
        </p:nvSpPr>
        <p:spPr>
          <a:xfrm>
            <a:off x="4860032" y="6021288"/>
            <a:ext cx="2249334" cy="369332"/>
          </a:xfrm>
          <a:prstGeom prst="rect">
            <a:avLst/>
          </a:prstGeom>
          <a:noFill/>
        </p:spPr>
        <p:txBody>
          <a:bodyPr wrap="none" rtlCol="0">
            <a:spAutoFit/>
          </a:bodyPr>
          <a:lstStyle/>
          <a:p>
            <a:r>
              <a:rPr lang="zh-TW" altLang="en-US" dirty="0">
                <a:latin typeface="微軟正黑體" pitchFamily="34" charset="-120"/>
                <a:ea typeface="微軟正黑體" pitchFamily="34" charset="-120"/>
              </a:rPr>
              <a:t>圖</a:t>
            </a:r>
            <a:r>
              <a:rPr lang="en-US" altLang="zh-TW" dirty="0">
                <a:latin typeface="微軟正黑體" pitchFamily="34" charset="-120"/>
                <a:ea typeface="微軟正黑體" pitchFamily="34" charset="-120"/>
              </a:rPr>
              <a:t>10-3</a:t>
            </a:r>
            <a:r>
              <a:rPr lang="zh-TW" altLang="en-US" dirty="0">
                <a:latin typeface="微軟正黑體" pitchFamily="34" charset="-120"/>
                <a:ea typeface="微軟正黑體" pitchFamily="34" charset="-120"/>
              </a:rPr>
              <a:t>  </a:t>
            </a:r>
            <a:r>
              <a:rPr lang="en-US" altLang="zh-TW" dirty="0">
                <a:latin typeface="微軟正黑體" pitchFamily="34" charset="-120"/>
                <a:ea typeface="微軟正黑體" pitchFamily="34" charset="-120"/>
              </a:rPr>
              <a:t>I</a:t>
            </a:r>
            <a:r>
              <a:rPr lang="zh-TW" altLang="en-US" dirty="0">
                <a:latin typeface="微軟正黑體" pitchFamily="34" charset="-120"/>
                <a:ea typeface="微軟正黑體" pitchFamily="34" charset="-120"/>
              </a:rPr>
              <a:t>先生的</a:t>
            </a:r>
            <a:r>
              <a:rPr lang="zh-TW" altLang="en-US" dirty="0" smtClean="0">
                <a:latin typeface="微軟正黑體" pitchFamily="34" charset="-120"/>
                <a:ea typeface="微軟正黑體" pitchFamily="34" charset="-120"/>
              </a:rPr>
              <a:t>血型</a:t>
            </a:r>
            <a:endParaRPr lang="en-US" altLang="zh-TW" dirty="0">
              <a:latin typeface="微軟正黑體" pitchFamily="34" charset="-120"/>
              <a:ea typeface="微軟正黑體" pitchFamily="34" charset="-120"/>
            </a:endParaRPr>
          </a:p>
        </p:txBody>
      </p:sp>
      <p:pic>
        <p:nvPicPr>
          <p:cNvPr id="17410" name="Picture 2" descr="C:\Users\Wu\Google 雲端硬碟\新頁圖書\5103簡報圖表102.1.18\5103--圖\10-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1525228"/>
            <a:ext cx="4824536" cy="4311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15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fade">
                                      <p:cBhvr>
                                        <p:cTn id="7" dur="500"/>
                                        <p:tgtEl>
                                          <p:spTgt spid="174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10.6.1 </a:t>
            </a:r>
            <a:r>
              <a:rPr lang="zh-TW" altLang="en-US" dirty="0"/>
              <a:t>何謂數量化理論</a:t>
            </a:r>
            <a:r>
              <a:rPr lang="en-US" altLang="zh-TW" dirty="0"/>
              <a:t>II</a:t>
            </a:r>
            <a:r>
              <a:rPr lang="zh-TW" altLang="en-US" dirty="0" smtClean="0"/>
              <a:t>類</a:t>
            </a:r>
            <a:endParaRPr lang="zh-TW" altLang="en-US" dirty="0"/>
          </a:p>
        </p:txBody>
      </p:sp>
      <p:sp>
        <p:nvSpPr>
          <p:cNvPr id="3" name="內容版面配置區 2"/>
          <p:cNvSpPr>
            <a:spLocks noGrp="1"/>
          </p:cNvSpPr>
          <p:nvPr>
            <p:ph idx="1"/>
          </p:nvPr>
        </p:nvSpPr>
        <p:spPr>
          <a:xfrm>
            <a:off x="2915816" y="1340768"/>
            <a:ext cx="5904656" cy="4968552"/>
          </a:xfrm>
        </p:spPr>
        <p:txBody>
          <a:bodyPr anchor="ctr">
            <a:noAutofit/>
          </a:bodyPr>
          <a:lstStyle/>
          <a:p>
            <a:pPr indent="868363" algn="just"/>
            <a:r>
              <a:rPr lang="zh-TW" altLang="en-US" dirty="0"/>
              <a:t>使用質變數的</a:t>
            </a:r>
            <a:r>
              <a:rPr lang="en-US" altLang="zh-TW" dirty="0"/>
              <a:t>Q1</a:t>
            </a:r>
            <a:r>
              <a:rPr lang="zh-TW" altLang="en-US" dirty="0"/>
              <a:t>、</a:t>
            </a:r>
            <a:r>
              <a:rPr lang="en-US" altLang="zh-TW" dirty="0"/>
              <a:t>Q2</a:t>
            </a:r>
            <a:r>
              <a:rPr lang="zh-TW" altLang="en-US" dirty="0"/>
              <a:t>與</a:t>
            </a:r>
            <a:r>
              <a:rPr lang="en-US" altLang="zh-TW" dirty="0"/>
              <a:t>Q3</a:t>
            </a:r>
            <a:r>
              <a:rPr lang="zh-TW" altLang="en-US" dirty="0"/>
              <a:t>去判別仍為質變數</a:t>
            </a:r>
            <a:r>
              <a:rPr lang="en-US" altLang="zh-TW" dirty="0"/>
              <a:t>Q4</a:t>
            </a:r>
            <a:r>
              <a:rPr lang="zh-TW" altLang="en-US" dirty="0"/>
              <a:t>的</a:t>
            </a:r>
            <a:r>
              <a:rPr lang="zh-TW" altLang="en-US" dirty="0" smtClean="0"/>
              <a:t>回答</a:t>
            </a:r>
            <a:r>
              <a:rPr lang="en-US" altLang="zh-TW" dirty="0" smtClean="0"/>
              <a:t>(A</a:t>
            </a:r>
            <a:r>
              <a:rPr lang="zh-TW" altLang="en-US" dirty="0"/>
              <a:t>或</a:t>
            </a:r>
            <a:r>
              <a:rPr lang="en-US" altLang="zh-TW" dirty="0" smtClean="0"/>
              <a:t>B)</a:t>
            </a:r>
            <a:r>
              <a:rPr lang="zh-TW" altLang="en-US" dirty="0" smtClean="0"/>
              <a:t>，</a:t>
            </a:r>
            <a:r>
              <a:rPr lang="zh-TW" altLang="en-US" dirty="0"/>
              <a:t>其目的是建立此種判別式所使用的手法，即為數量化理論</a:t>
            </a:r>
            <a:r>
              <a:rPr lang="en-US" altLang="zh-TW" dirty="0"/>
              <a:t>II</a:t>
            </a:r>
            <a:r>
              <a:rPr lang="zh-TW" altLang="en-US" dirty="0"/>
              <a:t>類</a:t>
            </a:r>
            <a:r>
              <a:rPr lang="zh-TW" altLang="en-US" dirty="0" smtClean="0"/>
              <a:t>。</a:t>
            </a:r>
            <a:endParaRPr lang="en-US" altLang="zh-TW" dirty="0"/>
          </a:p>
        </p:txBody>
      </p:sp>
      <p:sp>
        <p:nvSpPr>
          <p:cNvPr id="4" name="頁尾版面配置區 3"/>
          <p:cNvSpPr>
            <a:spLocks noGrp="1"/>
          </p:cNvSpPr>
          <p:nvPr>
            <p:ph type="ftr" sz="quarter" idx="11"/>
          </p:nvPr>
        </p:nvSpPr>
        <p:spPr/>
        <p:txBody>
          <a:bodyPr/>
          <a:lstStyle/>
          <a:p>
            <a:r>
              <a:rPr lang="zh-TW" altLang="en-US" smtClean="0"/>
              <a:t>多變量分析 導論與應用</a:t>
            </a:r>
            <a:endParaRPr lang="zh-TW" altLang="en-US"/>
          </a:p>
        </p:txBody>
      </p:sp>
      <p:sp>
        <p:nvSpPr>
          <p:cNvPr id="5" name="投影片編號版面配置區 4"/>
          <p:cNvSpPr>
            <a:spLocks noGrp="1"/>
          </p:cNvSpPr>
          <p:nvPr>
            <p:ph type="sldNum" sz="quarter" idx="12"/>
          </p:nvPr>
        </p:nvSpPr>
        <p:spPr/>
        <p:txBody>
          <a:bodyPr/>
          <a:lstStyle/>
          <a:p>
            <a:fld id="{8D01D909-9AA4-4206-A13B-0B2952A96094}" type="slidenum">
              <a:rPr lang="zh-TW" altLang="en-US" smtClean="0"/>
              <a:t>45</a:t>
            </a:fld>
            <a:endParaRPr lang="zh-TW" altLang="en-US"/>
          </a:p>
        </p:txBody>
      </p:sp>
    </p:spTree>
    <p:extLst>
      <p:ext uri="{BB962C8B-B14F-4D97-AF65-F5344CB8AC3E}">
        <p14:creationId xmlns:p14="http://schemas.microsoft.com/office/powerpoint/2010/main" val="16453428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10.6.1 </a:t>
            </a:r>
            <a:r>
              <a:rPr lang="zh-TW" altLang="en-US" dirty="0"/>
              <a:t>何謂數量化理論</a:t>
            </a:r>
            <a:r>
              <a:rPr lang="en-US" altLang="zh-TW" dirty="0"/>
              <a:t>II</a:t>
            </a:r>
            <a:r>
              <a:rPr lang="zh-TW" altLang="en-US" dirty="0"/>
              <a:t>類</a:t>
            </a:r>
          </a:p>
        </p:txBody>
      </p:sp>
      <p:sp>
        <p:nvSpPr>
          <p:cNvPr id="3" name="內容版面配置區 2"/>
          <p:cNvSpPr>
            <a:spLocks noGrp="1"/>
          </p:cNvSpPr>
          <p:nvPr>
            <p:ph idx="1"/>
          </p:nvPr>
        </p:nvSpPr>
        <p:spPr>
          <a:xfrm>
            <a:off x="2771800" y="1600200"/>
            <a:ext cx="5976664" cy="4525963"/>
          </a:xfrm>
        </p:spPr>
        <p:txBody>
          <a:bodyPr anchor="ctr">
            <a:normAutofit/>
          </a:bodyPr>
          <a:lstStyle/>
          <a:p>
            <a:pPr indent="868363" algn="just"/>
            <a:r>
              <a:rPr lang="zh-TW" altLang="en-US" dirty="0"/>
              <a:t>此可思考成說明變數為質變數時的判別分析</a:t>
            </a:r>
            <a:r>
              <a:rPr lang="zh-TW" altLang="en-US" dirty="0"/>
              <a:t>。</a:t>
            </a:r>
            <a:endParaRPr lang="en-US" altLang="zh-TW" dirty="0"/>
          </a:p>
          <a:p>
            <a:pPr indent="868363" algn="just"/>
            <a:endParaRPr lang="en-US" altLang="zh-TW" sz="1400" dirty="0"/>
          </a:p>
          <a:p>
            <a:pPr indent="868363" algn="just"/>
            <a:r>
              <a:rPr lang="zh-TW" altLang="en-US" dirty="0"/>
              <a:t>因此，將說明變數全部換成虛擬變數，再實施判別分析時</a:t>
            </a:r>
            <a:r>
              <a:rPr lang="en-US" altLang="zh-TW" dirty="0"/>
              <a:t/>
            </a:r>
            <a:br>
              <a:rPr lang="en-US" altLang="zh-TW" dirty="0"/>
            </a:br>
            <a:r>
              <a:rPr lang="zh-TW" altLang="en-US" dirty="0"/>
              <a:t>，即可得出數量化理論</a:t>
            </a:r>
            <a:r>
              <a:rPr lang="en-US" altLang="zh-TW" dirty="0"/>
              <a:t>II</a:t>
            </a:r>
            <a:r>
              <a:rPr lang="zh-TW" altLang="en-US" dirty="0"/>
              <a:t>類之結果</a:t>
            </a:r>
            <a:r>
              <a:rPr lang="zh-TW" altLang="en-US" dirty="0"/>
              <a:t>。</a:t>
            </a:r>
            <a:endParaRPr lang="zh-TW" altLang="en-US" dirty="0"/>
          </a:p>
        </p:txBody>
      </p:sp>
      <p:sp>
        <p:nvSpPr>
          <p:cNvPr id="4" name="頁尾版面配置區 3"/>
          <p:cNvSpPr>
            <a:spLocks noGrp="1"/>
          </p:cNvSpPr>
          <p:nvPr>
            <p:ph type="ftr" sz="quarter" idx="11"/>
          </p:nvPr>
        </p:nvSpPr>
        <p:spPr/>
        <p:txBody>
          <a:bodyPr/>
          <a:lstStyle/>
          <a:p>
            <a:r>
              <a:rPr lang="zh-TW" altLang="en-US" smtClean="0"/>
              <a:t>多變量分析 導論與應用</a:t>
            </a:r>
            <a:endParaRPr lang="zh-TW" altLang="en-US"/>
          </a:p>
        </p:txBody>
      </p:sp>
      <p:sp>
        <p:nvSpPr>
          <p:cNvPr id="5" name="投影片編號版面配置區 4"/>
          <p:cNvSpPr>
            <a:spLocks noGrp="1"/>
          </p:cNvSpPr>
          <p:nvPr>
            <p:ph type="sldNum" sz="quarter" idx="12"/>
          </p:nvPr>
        </p:nvSpPr>
        <p:spPr/>
        <p:txBody>
          <a:bodyPr/>
          <a:lstStyle/>
          <a:p>
            <a:fld id="{8D01D909-9AA4-4206-A13B-0B2952A96094}" type="slidenum">
              <a:rPr lang="zh-TW" altLang="en-US" smtClean="0"/>
              <a:t>46</a:t>
            </a:fld>
            <a:endParaRPr lang="zh-TW" altLang="en-US"/>
          </a:p>
        </p:txBody>
      </p:sp>
    </p:spTree>
    <p:extLst>
      <p:ext uri="{BB962C8B-B14F-4D97-AF65-F5344CB8AC3E}">
        <p14:creationId xmlns:p14="http://schemas.microsoft.com/office/powerpoint/2010/main" val="41647073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10.6.1 </a:t>
            </a:r>
            <a:r>
              <a:rPr lang="zh-TW" altLang="en-US" dirty="0"/>
              <a:t>何謂數量化理論</a:t>
            </a:r>
            <a:r>
              <a:rPr lang="en-US" altLang="zh-TW" dirty="0"/>
              <a:t>II</a:t>
            </a:r>
            <a:r>
              <a:rPr lang="zh-TW" altLang="en-US" dirty="0"/>
              <a:t>類</a:t>
            </a:r>
          </a:p>
        </p:txBody>
      </p:sp>
      <p:sp>
        <p:nvSpPr>
          <p:cNvPr id="3" name="內容版面配置區 2"/>
          <p:cNvSpPr>
            <a:spLocks noGrp="1"/>
          </p:cNvSpPr>
          <p:nvPr>
            <p:ph idx="1"/>
          </p:nvPr>
        </p:nvSpPr>
        <p:spPr/>
        <p:txBody>
          <a:bodyPr anchor="ctr"/>
          <a:lstStyle/>
          <a:p>
            <a:pPr indent="884238" algn="just">
              <a:tabLst>
                <a:tab pos="898525" algn="l"/>
              </a:tabLst>
            </a:pPr>
            <a:r>
              <a:rPr lang="zh-TW" altLang="en-US" dirty="0"/>
              <a:t>如與數量化</a:t>
            </a:r>
            <a:r>
              <a:rPr lang="en-US" altLang="zh-TW" dirty="0"/>
              <a:t>I</a:t>
            </a:r>
            <a:r>
              <a:rPr lang="zh-TW" altLang="en-US" dirty="0"/>
              <a:t>類比較時，質變數使用說明變數、預測目的變數之數值時，所使用的是數量化</a:t>
            </a:r>
            <a:r>
              <a:rPr lang="en-US" altLang="zh-TW" dirty="0"/>
              <a:t>I</a:t>
            </a:r>
            <a:r>
              <a:rPr lang="zh-TW" altLang="en-US" dirty="0" smtClean="0"/>
              <a:t>類</a:t>
            </a:r>
            <a:r>
              <a:rPr lang="en-US" altLang="zh-TW" dirty="0" smtClean="0"/>
              <a:t/>
            </a:r>
            <a:br>
              <a:rPr lang="en-US" altLang="zh-TW" dirty="0" smtClean="0"/>
            </a:br>
            <a:r>
              <a:rPr lang="zh-TW" altLang="en-US" dirty="0" smtClean="0"/>
              <a:t>，</a:t>
            </a:r>
            <a:r>
              <a:rPr lang="zh-TW" altLang="en-US" dirty="0"/>
              <a:t>而預測目的變數的類別時，所使用的是數量化理論</a:t>
            </a:r>
            <a:r>
              <a:rPr lang="en-US" altLang="zh-TW" dirty="0"/>
              <a:t>II</a:t>
            </a:r>
            <a:r>
              <a:rPr lang="zh-TW" altLang="en-US" dirty="0"/>
              <a:t>類。</a:t>
            </a:r>
          </a:p>
        </p:txBody>
      </p:sp>
      <p:sp>
        <p:nvSpPr>
          <p:cNvPr id="4" name="頁尾版面配置區 3"/>
          <p:cNvSpPr>
            <a:spLocks noGrp="1"/>
          </p:cNvSpPr>
          <p:nvPr>
            <p:ph type="ftr" sz="quarter" idx="11"/>
          </p:nvPr>
        </p:nvSpPr>
        <p:spPr/>
        <p:txBody>
          <a:bodyPr/>
          <a:lstStyle/>
          <a:p>
            <a:r>
              <a:rPr lang="zh-TW" altLang="en-US" smtClean="0"/>
              <a:t>多變量分析 導論與應用</a:t>
            </a:r>
            <a:endParaRPr lang="zh-TW" altLang="en-US"/>
          </a:p>
        </p:txBody>
      </p:sp>
      <p:sp>
        <p:nvSpPr>
          <p:cNvPr id="5" name="投影片編號版面配置區 4"/>
          <p:cNvSpPr>
            <a:spLocks noGrp="1"/>
          </p:cNvSpPr>
          <p:nvPr>
            <p:ph type="sldNum" sz="quarter" idx="12"/>
          </p:nvPr>
        </p:nvSpPr>
        <p:spPr/>
        <p:txBody>
          <a:bodyPr/>
          <a:lstStyle/>
          <a:p>
            <a:fld id="{8D01D909-9AA4-4206-A13B-0B2952A96094}" type="slidenum">
              <a:rPr lang="zh-TW" altLang="en-US" smtClean="0"/>
              <a:t>47</a:t>
            </a:fld>
            <a:endParaRPr lang="zh-TW" altLang="en-US"/>
          </a:p>
        </p:txBody>
      </p:sp>
    </p:spTree>
    <p:extLst>
      <p:ext uri="{BB962C8B-B14F-4D97-AF65-F5344CB8AC3E}">
        <p14:creationId xmlns:p14="http://schemas.microsoft.com/office/powerpoint/2010/main" val="19984669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10.1.1</a:t>
            </a:r>
            <a:r>
              <a:rPr lang="zh-TW" altLang="en-US" dirty="0"/>
              <a:t> 數量化</a:t>
            </a:r>
            <a:r>
              <a:rPr lang="en-US" altLang="zh-TW" dirty="0"/>
              <a:t>II</a:t>
            </a:r>
            <a:r>
              <a:rPr lang="zh-TW" altLang="en-US" dirty="0"/>
              <a:t>類的</a:t>
            </a:r>
            <a:r>
              <a:rPr lang="zh-TW" altLang="en-US" dirty="0" smtClean="0"/>
              <a:t>例子</a:t>
            </a:r>
            <a:endParaRPr lang="zh-TW" altLang="en-US" dirty="0"/>
          </a:p>
        </p:txBody>
      </p:sp>
      <p:sp>
        <p:nvSpPr>
          <p:cNvPr id="4" name="頁尾版面配置區 3"/>
          <p:cNvSpPr>
            <a:spLocks noGrp="1"/>
          </p:cNvSpPr>
          <p:nvPr>
            <p:ph type="ftr" sz="quarter" idx="11"/>
          </p:nvPr>
        </p:nvSpPr>
        <p:spPr/>
        <p:txBody>
          <a:bodyPr/>
          <a:lstStyle/>
          <a:p>
            <a:r>
              <a:rPr lang="zh-TW" altLang="en-US" smtClean="0"/>
              <a:t>多變量分析 導論與應用</a:t>
            </a:r>
            <a:endParaRPr lang="zh-TW" altLang="en-US"/>
          </a:p>
        </p:txBody>
      </p:sp>
      <p:sp>
        <p:nvSpPr>
          <p:cNvPr id="5" name="投影片編號版面配置區 4"/>
          <p:cNvSpPr>
            <a:spLocks noGrp="1"/>
          </p:cNvSpPr>
          <p:nvPr>
            <p:ph type="sldNum" sz="quarter" idx="12"/>
          </p:nvPr>
        </p:nvSpPr>
        <p:spPr/>
        <p:txBody>
          <a:bodyPr/>
          <a:lstStyle/>
          <a:p>
            <a:fld id="{8D01D909-9AA4-4206-A13B-0B2952A96094}" type="slidenum">
              <a:rPr lang="zh-TW" altLang="en-US" smtClean="0"/>
              <a:t>5</a:t>
            </a:fld>
            <a:endParaRPr lang="zh-TW" altLang="en-US"/>
          </a:p>
        </p:txBody>
      </p:sp>
      <p:pic>
        <p:nvPicPr>
          <p:cNvPr id="1026" name="Picture 2" descr="C:\Users\Wu\Google 雲端硬碟\新頁圖書\5103簡報圖表102.1.18\5103--表\表10-1 拷貝.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8346" y="2132856"/>
            <a:ext cx="6306142" cy="3701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35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10.1.1</a:t>
            </a:r>
            <a:r>
              <a:rPr lang="zh-TW" altLang="en-US" dirty="0"/>
              <a:t> 數量化</a:t>
            </a:r>
            <a:r>
              <a:rPr lang="en-US" altLang="zh-TW" dirty="0"/>
              <a:t>II</a:t>
            </a:r>
            <a:r>
              <a:rPr lang="zh-TW" altLang="en-US" dirty="0"/>
              <a:t>類的例子 </a:t>
            </a:r>
          </a:p>
        </p:txBody>
      </p:sp>
      <p:sp>
        <p:nvSpPr>
          <p:cNvPr id="3" name="內容版面配置區 2"/>
          <p:cNvSpPr>
            <a:spLocks noGrp="1"/>
          </p:cNvSpPr>
          <p:nvPr>
            <p:ph idx="1"/>
          </p:nvPr>
        </p:nvSpPr>
        <p:spPr>
          <a:xfrm>
            <a:off x="2699792" y="1600200"/>
            <a:ext cx="6048672" cy="4525963"/>
          </a:xfrm>
        </p:spPr>
        <p:txBody>
          <a:bodyPr anchor="ctr"/>
          <a:lstStyle/>
          <a:p>
            <a:pPr indent="838200" algn="just"/>
            <a:r>
              <a:rPr lang="zh-TW" altLang="en-US" dirty="0"/>
              <a:t>表</a:t>
            </a:r>
            <a:r>
              <a:rPr lang="en-US" altLang="zh-TW" dirty="0"/>
              <a:t>10-1</a:t>
            </a:r>
            <a:r>
              <a:rPr lang="zh-TW" altLang="en-US" dirty="0"/>
              <a:t>研究目的是想要從此意見調查來判別「依性格區分的</a:t>
            </a:r>
            <a:r>
              <a:rPr lang="en-US" altLang="zh-TW" dirty="0"/>
              <a:t>A</a:t>
            </a:r>
            <a:r>
              <a:rPr lang="zh-TW" altLang="en-US" dirty="0"/>
              <a:t>或</a:t>
            </a:r>
            <a:r>
              <a:rPr lang="en-US" altLang="zh-TW" dirty="0"/>
              <a:t>B</a:t>
            </a:r>
            <a:r>
              <a:rPr lang="zh-TW" altLang="en-US" dirty="0"/>
              <a:t>型」，因此，外在基準是血型</a:t>
            </a:r>
            <a:r>
              <a:rPr lang="zh-TW" altLang="en-US" dirty="0" smtClean="0"/>
              <a:t>。</a:t>
            </a:r>
            <a:endParaRPr lang="en-US" altLang="zh-TW" dirty="0"/>
          </a:p>
        </p:txBody>
      </p:sp>
      <p:sp>
        <p:nvSpPr>
          <p:cNvPr id="4" name="頁尾版面配置區 3"/>
          <p:cNvSpPr>
            <a:spLocks noGrp="1"/>
          </p:cNvSpPr>
          <p:nvPr>
            <p:ph type="ftr" sz="quarter" idx="11"/>
          </p:nvPr>
        </p:nvSpPr>
        <p:spPr/>
        <p:txBody>
          <a:bodyPr/>
          <a:lstStyle/>
          <a:p>
            <a:r>
              <a:rPr lang="zh-TW" altLang="en-US" smtClean="0"/>
              <a:t>多變量分析 導論與應用</a:t>
            </a:r>
            <a:endParaRPr lang="zh-TW" altLang="en-US"/>
          </a:p>
        </p:txBody>
      </p:sp>
      <p:sp>
        <p:nvSpPr>
          <p:cNvPr id="5" name="投影片編號版面配置區 4"/>
          <p:cNvSpPr>
            <a:spLocks noGrp="1"/>
          </p:cNvSpPr>
          <p:nvPr>
            <p:ph type="sldNum" sz="quarter" idx="12"/>
          </p:nvPr>
        </p:nvSpPr>
        <p:spPr/>
        <p:txBody>
          <a:bodyPr/>
          <a:lstStyle/>
          <a:p>
            <a:fld id="{8D01D909-9AA4-4206-A13B-0B2952A96094}" type="slidenum">
              <a:rPr lang="zh-TW" altLang="en-US" smtClean="0"/>
              <a:t>6</a:t>
            </a:fld>
            <a:endParaRPr lang="zh-TW" altLang="en-US"/>
          </a:p>
        </p:txBody>
      </p:sp>
    </p:spTree>
    <p:extLst>
      <p:ext uri="{BB962C8B-B14F-4D97-AF65-F5344CB8AC3E}">
        <p14:creationId xmlns:p14="http://schemas.microsoft.com/office/powerpoint/2010/main" val="29046121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10.1.1</a:t>
            </a:r>
            <a:r>
              <a:rPr lang="zh-TW" altLang="en-US" dirty="0"/>
              <a:t> 數量化</a:t>
            </a:r>
            <a:r>
              <a:rPr lang="en-US" altLang="zh-TW" dirty="0"/>
              <a:t>II</a:t>
            </a:r>
            <a:r>
              <a:rPr lang="zh-TW" altLang="en-US" dirty="0"/>
              <a:t>類的例子 </a:t>
            </a:r>
          </a:p>
        </p:txBody>
      </p:sp>
      <mc:AlternateContent xmlns:mc="http://schemas.openxmlformats.org/markup-compatibility/2006">
        <mc:Choice xmlns:a14="http://schemas.microsoft.com/office/drawing/2010/main" Requires="a14">
          <p:sp>
            <p:nvSpPr>
              <p:cNvPr id="3" name="內容版面配置區 2"/>
              <p:cNvSpPr>
                <a:spLocks noGrp="1"/>
              </p:cNvSpPr>
              <p:nvPr>
                <p:ph idx="1"/>
              </p:nvPr>
            </p:nvSpPr>
            <p:spPr/>
            <p:txBody>
              <a:bodyPr anchor="ctr">
                <a:normAutofit/>
              </a:bodyPr>
              <a:lstStyle/>
              <a:p>
                <a:pPr indent="898525" algn="just"/>
                <a:r>
                  <a:rPr lang="zh-TW" altLang="en-US" dirty="0"/>
                  <a:t>因此，為了從各項目的各類別之反應，來判別外在基準，與判別分析的情形相同，要作出線性判別式，此時若使用虛擬變數</a:t>
                </a:r>
                <a14:m>
                  <m:oMath xmlns:m="http://schemas.openxmlformats.org/officeDocument/2006/math">
                    <m:sSub>
                      <m:sSubPr>
                        <m:ctrlPr>
                          <a:rPr lang="en-US" altLang="zh-TW"/>
                        </m:ctrlPr>
                      </m:sSubPr>
                      <m:e>
                        <m:r>
                          <a:rPr lang="en-US" altLang="zh-TW"/>
                          <m:t>𝑥</m:t>
                        </m:r>
                      </m:e>
                      <m:sub>
                        <m:r>
                          <a:rPr lang="en-US" altLang="zh-TW"/>
                          <m:t>𝑖𝑗</m:t>
                        </m:r>
                      </m:sub>
                    </m:sSub>
                  </m:oMath>
                </a14:m>
                <a:r>
                  <a:rPr lang="zh-TW" altLang="en-US" dirty="0"/>
                  <a:t>就會很方便</a:t>
                </a:r>
                <a:r>
                  <a:rPr lang="zh-TW" altLang="en-US" dirty="0"/>
                  <a:t>。</a:t>
                </a:r>
                <a:endParaRPr lang="en-US" altLang="zh-TW" dirty="0"/>
              </a:p>
            </p:txBody>
          </p:sp>
        </mc:Choice>
        <mc:Fallback>
          <p:sp>
            <p:nvSpPr>
              <p:cNvPr id="3" name="內容版面配置區 2"/>
              <p:cNvSpPr>
                <a:spLocks noGrp="1" noRot="1" noChangeAspect="1" noMove="1" noResize="1" noEditPoints="1" noAdjustHandles="1" noChangeArrowheads="1" noChangeShapeType="1" noTextEdit="1"/>
              </p:cNvSpPr>
              <p:nvPr>
                <p:ph idx="1"/>
              </p:nvPr>
            </p:nvSpPr>
            <p:spPr>
              <a:blipFill rotWithShape="1">
                <a:blip r:embed="rId2"/>
                <a:stretch>
                  <a:fillRect l="-2529" r="-2432"/>
                </a:stretch>
              </a:blipFill>
            </p:spPr>
            <p:txBody>
              <a:bodyPr/>
              <a:lstStyle/>
              <a:p>
                <a:r>
                  <a:rPr lang="zh-TW" altLang="en-US">
                    <a:noFill/>
                  </a:rPr>
                  <a:t> </a:t>
                </a:r>
              </a:p>
            </p:txBody>
          </p:sp>
        </mc:Fallback>
      </mc:AlternateContent>
      <p:sp>
        <p:nvSpPr>
          <p:cNvPr id="4" name="頁尾版面配置區 3"/>
          <p:cNvSpPr>
            <a:spLocks noGrp="1"/>
          </p:cNvSpPr>
          <p:nvPr>
            <p:ph type="ftr" sz="quarter" idx="11"/>
          </p:nvPr>
        </p:nvSpPr>
        <p:spPr/>
        <p:txBody>
          <a:bodyPr/>
          <a:lstStyle/>
          <a:p>
            <a:r>
              <a:rPr lang="zh-TW" altLang="en-US" smtClean="0"/>
              <a:t>多變量分析 導論與應用</a:t>
            </a:r>
            <a:endParaRPr lang="zh-TW" altLang="en-US"/>
          </a:p>
        </p:txBody>
      </p:sp>
      <p:sp>
        <p:nvSpPr>
          <p:cNvPr id="5" name="投影片編號版面配置區 4"/>
          <p:cNvSpPr>
            <a:spLocks noGrp="1"/>
          </p:cNvSpPr>
          <p:nvPr>
            <p:ph type="sldNum" sz="quarter" idx="12"/>
          </p:nvPr>
        </p:nvSpPr>
        <p:spPr/>
        <p:txBody>
          <a:bodyPr/>
          <a:lstStyle/>
          <a:p>
            <a:fld id="{8D01D909-9AA4-4206-A13B-0B2952A96094}" type="slidenum">
              <a:rPr lang="zh-TW" altLang="en-US" smtClean="0"/>
              <a:t>7</a:t>
            </a:fld>
            <a:endParaRPr lang="zh-TW" altLang="en-US"/>
          </a:p>
        </p:txBody>
      </p:sp>
    </p:spTree>
    <p:extLst>
      <p:ext uri="{BB962C8B-B14F-4D97-AF65-F5344CB8AC3E}">
        <p14:creationId xmlns:p14="http://schemas.microsoft.com/office/powerpoint/2010/main" val="21255136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10.1.1</a:t>
            </a:r>
            <a:r>
              <a:rPr lang="zh-TW" altLang="en-US" dirty="0"/>
              <a:t> 數量化</a:t>
            </a:r>
            <a:r>
              <a:rPr lang="en-US" altLang="zh-TW" dirty="0"/>
              <a:t>II</a:t>
            </a:r>
            <a:r>
              <a:rPr lang="zh-TW" altLang="en-US" dirty="0"/>
              <a:t>類的例子 </a:t>
            </a:r>
          </a:p>
        </p:txBody>
      </p:sp>
      <p:sp>
        <p:nvSpPr>
          <p:cNvPr id="4" name="頁尾版面配置區 3"/>
          <p:cNvSpPr>
            <a:spLocks noGrp="1"/>
          </p:cNvSpPr>
          <p:nvPr>
            <p:ph type="ftr" sz="quarter" idx="11"/>
          </p:nvPr>
        </p:nvSpPr>
        <p:spPr/>
        <p:txBody>
          <a:bodyPr/>
          <a:lstStyle/>
          <a:p>
            <a:r>
              <a:rPr lang="zh-TW" altLang="en-US" smtClean="0"/>
              <a:t>多變量分析 導論與應用</a:t>
            </a:r>
            <a:endParaRPr lang="zh-TW" altLang="en-US"/>
          </a:p>
        </p:txBody>
      </p:sp>
      <p:sp>
        <p:nvSpPr>
          <p:cNvPr id="5" name="投影片編號版面配置區 4"/>
          <p:cNvSpPr>
            <a:spLocks noGrp="1"/>
          </p:cNvSpPr>
          <p:nvPr>
            <p:ph type="sldNum" sz="quarter" idx="12"/>
          </p:nvPr>
        </p:nvSpPr>
        <p:spPr/>
        <p:txBody>
          <a:bodyPr/>
          <a:lstStyle/>
          <a:p>
            <a:fld id="{8D01D909-9AA4-4206-A13B-0B2952A96094}" type="slidenum">
              <a:rPr lang="zh-TW" altLang="en-US" smtClean="0"/>
              <a:t>8</a:t>
            </a:fld>
            <a:endParaRPr lang="zh-TW" altLang="en-US"/>
          </a:p>
        </p:txBody>
      </p:sp>
      <p:pic>
        <p:nvPicPr>
          <p:cNvPr id="2050" name="Picture 2" descr="C:\Users\Wu\Google 雲端硬碟\新頁圖書\5103簡報圖表102.1.18\5103--表\表10-3 拷貝.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2335535"/>
            <a:ext cx="5670550" cy="326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68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10.1.1</a:t>
            </a:r>
            <a:r>
              <a:rPr lang="zh-TW" altLang="en-US" dirty="0"/>
              <a:t> 數量化</a:t>
            </a:r>
            <a:r>
              <a:rPr lang="en-US" altLang="zh-TW" dirty="0"/>
              <a:t>II</a:t>
            </a:r>
            <a:r>
              <a:rPr lang="zh-TW" altLang="en-US" dirty="0"/>
              <a:t>類的例子 </a:t>
            </a:r>
          </a:p>
        </p:txBody>
      </p:sp>
      <mc:AlternateContent xmlns:mc="http://schemas.openxmlformats.org/markup-compatibility/2006">
        <mc:Choice xmlns:a14="http://schemas.microsoft.com/office/drawing/2010/main" Requires="a14">
          <p:sp>
            <p:nvSpPr>
              <p:cNvPr id="3" name="內容版面配置區 2"/>
              <p:cNvSpPr>
                <a:spLocks noGrp="1"/>
              </p:cNvSpPr>
              <p:nvPr>
                <p:ph idx="1"/>
              </p:nvPr>
            </p:nvSpPr>
            <p:spPr/>
            <p:txBody>
              <a:bodyPr anchor="ctr">
                <a:normAutofit/>
              </a:bodyPr>
              <a:lstStyle/>
              <a:p>
                <a:pPr indent="838200" algn="just">
                  <a:spcBef>
                    <a:spcPts val="0"/>
                  </a:spcBef>
                </a:pPr>
                <a:r>
                  <a:rPr lang="zh-TW" altLang="en-US" dirty="0"/>
                  <a:t>在本例中，二個項目均有二個類別，因此判別式即如</a:t>
                </a:r>
                <a:r>
                  <a:rPr lang="en-US" altLang="zh-TW" dirty="0"/>
                  <a:t>(10.1)</a:t>
                </a:r>
                <a:r>
                  <a:rPr lang="zh-TW" altLang="en-US" dirty="0"/>
                  <a:t>式所示</a:t>
                </a:r>
                <a:r>
                  <a:rPr lang="zh-TW" altLang="en-US" dirty="0"/>
                  <a:t>：</a:t>
                </a:r>
                <a:endParaRPr lang="en-US" altLang="zh-TW" dirty="0"/>
              </a:p>
              <a:p>
                <a:pPr indent="838200" algn="just">
                  <a:spcBef>
                    <a:spcPts val="0"/>
                  </a:spcBef>
                </a:pPr>
                <a:endParaRPr lang="en-US" altLang="zh-TW" sz="1200" dirty="0"/>
              </a:p>
              <a:p>
                <a:pPr algn="ctr">
                  <a:spcBef>
                    <a:spcPts val="0"/>
                  </a:spcBef>
                </a:pPr>
                <a14:m>
                  <m:oMath xmlns:m="http://schemas.openxmlformats.org/officeDocument/2006/math">
                    <m:r>
                      <a:rPr lang="en-US" altLang="zh-TW" sz="2400" i="1">
                        <a:latin typeface="Cambria Math"/>
                      </a:rPr>
                      <m:t>𝑌</m:t>
                    </m:r>
                    <m:r>
                      <a:rPr lang="en-US" altLang="zh-TW" sz="2400" i="1">
                        <a:latin typeface="Cambria Math"/>
                      </a:rPr>
                      <m:t>=</m:t>
                    </m:r>
                    <m:sSub>
                      <m:sSubPr>
                        <m:ctrlPr>
                          <a:rPr lang="en-US" altLang="zh-TW" sz="2400" i="1">
                            <a:latin typeface="Cambria Math"/>
                          </a:rPr>
                        </m:ctrlPr>
                      </m:sSubPr>
                      <m:e>
                        <m:r>
                          <a:rPr lang="en-US" altLang="zh-TW" sz="2400" i="1">
                            <a:latin typeface="Cambria Math"/>
                          </a:rPr>
                          <m:t>𝑎</m:t>
                        </m:r>
                      </m:e>
                      <m:sub>
                        <m:r>
                          <a:rPr lang="en-US" altLang="zh-TW" sz="2400" i="1">
                            <a:latin typeface="Cambria Math"/>
                          </a:rPr>
                          <m:t>11</m:t>
                        </m:r>
                      </m:sub>
                    </m:sSub>
                    <m:sSub>
                      <m:sSubPr>
                        <m:ctrlPr>
                          <a:rPr lang="en-US" altLang="zh-TW" sz="2400" i="1">
                            <a:latin typeface="Cambria Math"/>
                          </a:rPr>
                        </m:ctrlPr>
                      </m:sSubPr>
                      <m:e>
                        <m:r>
                          <a:rPr lang="en-US" altLang="zh-TW" sz="2400" i="1">
                            <a:latin typeface="Cambria Math"/>
                          </a:rPr>
                          <m:t>𝑥</m:t>
                        </m:r>
                      </m:e>
                      <m:sub>
                        <m:r>
                          <a:rPr lang="en-US" altLang="zh-TW" sz="2400" i="1">
                            <a:latin typeface="Cambria Math"/>
                          </a:rPr>
                          <m:t>11</m:t>
                        </m:r>
                      </m:sub>
                    </m:sSub>
                    <m:r>
                      <a:rPr lang="en-US" altLang="zh-TW" sz="2400" i="1">
                        <a:latin typeface="Cambria Math"/>
                        <a:ea typeface="Cambria Math"/>
                      </a:rPr>
                      <m:t>+</m:t>
                    </m:r>
                    <m:sSub>
                      <m:sSubPr>
                        <m:ctrlPr>
                          <a:rPr lang="en-US" altLang="zh-TW" sz="2400" i="1">
                            <a:latin typeface="Cambria Math"/>
                            <a:ea typeface="Cambria Math"/>
                          </a:rPr>
                        </m:ctrlPr>
                      </m:sSubPr>
                      <m:e>
                        <m:r>
                          <a:rPr lang="en-US" altLang="zh-TW" sz="2400" i="1">
                            <a:latin typeface="Cambria Math"/>
                            <a:ea typeface="Cambria Math"/>
                          </a:rPr>
                          <m:t>𝑎</m:t>
                        </m:r>
                      </m:e>
                      <m:sub>
                        <m:r>
                          <a:rPr lang="en-US" altLang="zh-TW" sz="2400" i="1">
                            <a:latin typeface="Cambria Math"/>
                            <a:ea typeface="Cambria Math"/>
                          </a:rPr>
                          <m:t>12</m:t>
                        </m:r>
                      </m:sub>
                    </m:sSub>
                    <m:sSub>
                      <m:sSubPr>
                        <m:ctrlPr>
                          <a:rPr lang="en-US" altLang="zh-TW" sz="2400" i="1">
                            <a:latin typeface="Cambria Math"/>
                            <a:ea typeface="Cambria Math"/>
                          </a:rPr>
                        </m:ctrlPr>
                      </m:sSubPr>
                      <m:e>
                        <m:r>
                          <a:rPr lang="en-US" altLang="zh-TW" sz="2400" i="1">
                            <a:latin typeface="Cambria Math"/>
                            <a:ea typeface="Cambria Math"/>
                          </a:rPr>
                          <m:t>𝑥</m:t>
                        </m:r>
                      </m:e>
                      <m:sub>
                        <m:r>
                          <a:rPr lang="en-US" altLang="zh-TW" sz="2400" i="1">
                            <a:latin typeface="Cambria Math"/>
                            <a:ea typeface="Cambria Math"/>
                          </a:rPr>
                          <m:t>12</m:t>
                        </m:r>
                      </m:sub>
                    </m:sSub>
                    <m:r>
                      <a:rPr lang="en-US" altLang="zh-TW" sz="2400" i="1">
                        <a:latin typeface="Cambria Math"/>
                        <a:ea typeface="Cambria Math"/>
                      </a:rPr>
                      <m:t>+</m:t>
                    </m:r>
                    <m:sSub>
                      <m:sSubPr>
                        <m:ctrlPr>
                          <a:rPr lang="en-US" altLang="zh-TW" sz="2400" i="1">
                            <a:latin typeface="Cambria Math"/>
                            <a:ea typeface="Cambria Math"/>
                          </a:rPr>
                        </m:ctrlPr>
                      </m:sSubPr>
                      <m:e>
                        <m:r>
                          <a:rPr lang="en-US" altLang="zh-TW" sz="2400" i="1">
                            <a:latin typeface="Cambria Math"/>
                            <a:ea typeface="Cambria Math"/>
                          </a:rPr>
                          <m:t>𝑎</m:t>
                        </m:r>
                      </m:e>
                      <m:sub>
                        <m:r>
                          <a:rPr lang="en-US" altLang="zh-TW" sz="2400" i="1">
                            <a:latin typeface="Cambria Math"/>
                            <a:ea typeface="Cambria Math"/>
                          </a:rPr>
                          <m:t>21</m:t>
                        </m:r>
                      </m:sub>
                    </m:sSub>
                    <m:sSub>
                      <m:sSubPr>
                        <m:ctrlPr>
                          <a:rPr lang="en-US" altLang="zh-TW" sz="2400" i="1">
                            <a:latin typeface="Cambria Math"/>
                            <a:ea typeface="Cambria Math"/>
                          </a:rPr>
                        </m:ctrlPr>
                      </m:sSubPr>
                      <m:e>
                        <m:r>
                          <a:rPr lang="en-US" altLang="zh-TW" sz="2400" i="1">
                            <a:latin typeface="Cambria Math"/>
                            <a:ea typeface="Cambria Math"/>
                          </a:rPr>
                          <m:t>𝑥</m:t>
                        </m:r>
                      </m:e>
                      <m:sub>
                        <m:r>
                          <a:rPr lang="en-US" altLang="zh-TW" sz="2400" i="1">
                            <a:latin typeface="Cambria Math"/>
                            <a:ea typeface="Cambria Math"/>
                          </a:rPr>
                          <m:t>21</m:t>
                        </m:r>
                      </m:sub>
                    </m:sSub>
                    <m:r>
                      <a:rPr lang="en-US" altLang="zh-TW" sz="2400" i="1">
                        <a:latin typeface="Cambria Math"/>
                        <a:ea typeface="Cambria Math"/>
                      </a:rPr>
                      <m:t>+</m:t>
                    </m:r>
                    <m:sSub>
                      <m:sSubPr>
                        <m:ctrlPr>
                          <a:rPr lang="en-US" altLang="zh-TW" sz="2400" i="1">
                            <a:latin typeface="Cambria Math"/>
                            <a:ea typeface="Cambria Math"/>
                          </a:rPr>
                        </m:ctrlPr>
                      </m:sSubPr>
                      <m:e>
                        <m:r>
                          <a:rPr lang="en-US" altLang="zh-TW" sz="2400" i="1">
                            <a:latin typeface="Cambria Math"/>
                            <a:ea typeface="Cambria Math"/>
                          </a:rPr>
                          <m:t>𝑎</m:t>
                        </m:r>
                      </m:e>
                      <m:sub>
                        <m:r>
                          <a:rPr lang="en-US" altLang="zh-TW" sz="2400" i="1">
                            <a:latin typeface="Cambria Math"/>
                            <a:ea typeface="Cambria Math"/>
                          </a:rPr>
                          <m:t>22</m:t>
                        </m:r>
                      </m:sub>
                    </m:sSub>
                    <m:sSub>
                      <m:sSubPr>
                        <m:ctrlPr>
                          <a:rPr lang="en-US" altLang="zh-TW" sz="2400" i="1">
                            <a:latin typeface="Cambria Math"/>
                            <a:ea typeface="Cambria Math"/>
                          </a:rPr>
                        </m:ctrlPr>
                      </m:sSubPr>
                      <m:e>
                        <m:r>
                          <a:rPr lang="en-US" altLang="zh-TW" sz="2400" i="1">
                            <a:latin typeface="Cambria Math"/>
                            <a:ea typeface="Cambria Math"/>
                          </a:rPr>
                          <m:t>𝑥</m:t>
                        </m:r>
                      </m:e>
                      <m:sub>
                        <m:r>
                          <a:rPr lang="en-US" altLang="zh-TW" sz="2400" i="1">
                            <a:latin typeface="Cambria Math"/>
                            <a:ea typeface="Cambria Math"/>
                          </a:rPr>
                          <m:t>22</m:t>
                        </m:r>
                      </m:sub>
                    </m:sSub>
                    <m:r>
                      <a:rPr lang="en-US" altLang="zh-TW" sz="2400" i="1">
                        <a:latin typeface="Cambria Math"/>
                        <a:ea typeface="Cambria Math"/>
                      </a:rPr>
                      <m:t>+</m:t>
                    </m:r>
                    <m:sSub>
                      <m:sSubPr>
                        <m:ctrlPr>
                          <a:rPr lang="en-US" altLang="zh-TW" sz="2400" i="1">
                            <a:latin typeface="Cambria Math"/>
                            <a:ea typeface="Cambria Math"/>
                          </a:rPr>
                        </m:ctrlPr>
                      </m:sSubPr>
                      <m:e>
                        <m:r>
                          <a:rPr lang="en-US" altLang="zh-TW" sz="2400" i="1">
                            <a:latin typeface="Cambria Math"/>
                            <a:ea typeface="Cambria Math"/>
                          </a:rPr>
                          <m:t>𝑎</m:t>
                        </m:r>
                      </m:e>
                      <m:sub>
                        <m:r>
                          <a:rPr lang="en-US" altLang="zh-TW" sz="2400" i="1">
                            <a:latin typeface="Cambria Math"/>
                            <a:ea typeface="Cambria Math"/>
                          </a:rPr>
                          <m:t>0</m:t>
                        </m:r>
                      </m:sub>
                    </m:sSub>
                  </m:oMath>
                </a14:m>
                <a:r>
                  <a:rPr lang="en-US" altLang="zh-TW" sz="2400" dirty="0"/>
                  <a:t>  </a:t>
                </a:r>
                <a:endParaRPr lang="en-US" altLang="zh-TW" sz="2400" dirty="0" smtClean="0"/>
              </a:p>
              <a:p>
                <a:pPr algn="r">
                  <a:spcBef>
                    <a:spcPts val="0"/>
                  </a:spcBef>
                </a:pPr>
                <a:r>
                  <a:rPr lang="en-US" altLang="zh-TW" sz="2500" dirty="0" smtClean="0"/>
                  <a:t> </a:t>
                </a:r>
                <a:r>
                  <a:rPr lang="en-US" altLang="zh-TW" sz="2500" dirty="0"/>
                  <a:t>(10.1</a:t>
                </a:r>
                <a:r>
                  <a:rPr lang="en-US" altLang="zh-TW" sz="2500" dirty="0" smtClean="0"/>
                  <a:t>)</a:t>
                </a:r>
                <a:endParaRPr lang="en-US" altLang="zh-TW" sz="2500" dirty="0"/>
              </a:p>
              <a:p>
                <a:pPr>
                  <a:spcBef>
                    <a:spcPts val="0"/>
                  </a:spcBef>
                </a:pPr>
                <a:endParaRPr lang="en-US" altLang="zh-TW" dirty="0"/>
              </a:p>
              <a:p>
                <a:pPr indent="838200" algn="just">
                  <a:spcBef>
                    <a:spcPts val="0"/>
                  </a:spcBef>
                </a:pPr>
                <a:r>
                  <a:rPr lang="zh-TW" altLang="en-US" dirty="0"/>
                  <a:t>判別</a:t>
                </a:r>
                <a:r>
                  <a:rPr lang="zh-TW" altLang="en-US" dirty="0"/>
                  <a:t>式</a:t>
                </a:r>
                <a:r>
                  <a:rPr lang="en-US" altLang="zh-TW" dirty="0"/>
                  <a:t>Y</a:t>
                </a:r>
                <a:r>
                  <a:rPr lang="zh-TW" altLang="en-US" dirty="0"/>
                  <a:t>的係數</a:t>
                </a:r>
                <a14:m>
                  <m:oMath xmlns:m="http://schemas.openxmlformats.org/officeDocument/2006/math">
                    <m:sSub>
                      <m:sSubPr>
                        <m:ctrlPr>
                          <a:rPr lang="en-US" altLang="zh-TW"/>
                        </m:ctrlPr>
                      </m:sSubPr>
                      <m:e>
                        <m:r>
                          <a:rPr lang="en-US" altLang="zh-TW"/>
                          <m:t>𝑎</m:t>
                        </m:r>
                      </m:e>
                      <m:sub>
                        <m:r>
                          <a:rPr lang="en-US" altLang="zh-TW"/>
                          <m:t>𝑖𝑗</m:t>
                        </m:r>
                      </m:sub>
                    </m:sSub>
                  </m:oMath>
                </a14:m>
                <a:r>
                  <a:rPr lang="zh-TW" altLang="en-US" dirty="0"/>
                  <a:t>稱為類別分數</a:t>
                </a:r>
                <a:r>
                  <a:rPr lang="zh-TW" altLang="en-US" dirty="0"/>
                  <a:t>。</a:t>
                </a:r>
                <a:endParaRPr lang="en-US" altLang="zh-TW" dirty="0"/>
              </a:p>
            </p:txBody>
          </p:sp>
        </mc:Choice>
        <mc:Fallback>
          <p:sp>
            <p:nvSpPr>
              <p:cNvPr id="3" name="內容版面配置區 2"/>
              <p:cNvSpPr>
                <a:spLocks noGrp="1" noRot="1" noChangeAspect="1" noMove="1" noResize="1" noEditPoints="1" noAdjustHandles="1" noChangeArrowheads="1" noChangeShapeType="1" noTextEdit="1"/>
              </p:cNvSpPr>
              <p:nvPr>
                <p:ph idx="1"/>
              </p:nvPr>
            </p:nvSpPr>
            <p:spPr>
              <a:blipFill rotWithShape="1">
                <a:blip r:embed="rId2"/>
                <a:stretch>
                  <a:fillRect l="-2529" r="-2432"/>
                </a:stretch>
              </a:blipFill>
            </p:spPr>
            <p:txBody>
              <a:bodyPr/>
              <a:lstStyle/>
              <a:p>
                <a:r>
                  <a:rPr lang="zh-TW" altLang="en-US">
                    <a:noFill/>
                  </a:rPr>
                  <a:t> </a:t>
                </a:r>
              </a:p>
            </p:txBody>
          </p:sp>
        </mc:Fallback>
      </mc:AlternateContent>
      <p:sp>
        <p:nvSpPr>
          <p:cNvPr id="4" name="頁尾版面配置區 3"/>
          <p:cNvSpPr>
            <a:spLocks noGrp="1"/>
          </p:cNvSpPr>
          <p:nvPr>
            <p:ph type="ftr" sz="quarter" idx="11"/>
          </p:nvPr>
        </p:nvSpPr>
        <p:spPr/>
        <p:txBody>
          <a:bodyPr/>
          <a:lstStyle/>
          <a:p>
            <a:r>
              <a:rPr lang="zh-TW" altLang="en-US" smtClean="0"/>
              <a:t>多變量分析 導論與應用</a:t>
            </a:r>
            <a:endParaRPr lang="zh-TW" altLang="en-US"/>
          </a:p>
        </p:txBody>
      </p:sp>
      <p:sp>
        <p:nvSpPr>
          <p:cNvPr id="5" name="投影片編號版面配置區 4"/>
          <p:cNvSpPr>
            <a:spLocks noGrp="1"/>
          </p:cNvSpPr>
          <p:nvPr>
            <p:ph type="sldNum" sz="quarter" idx="12"/>
          </p:nvPr>
        </p:nvSpPr>
        <p:spPr/>
        <p:txBody>
          <a:bodyPr/>
          <a:lstStyle/>
          <a:p>
            <a:fld id="{8D01D909-9AA4-4206-A13B-0B2952A96094}" type="slidenum">
              <a:rPr lang="zh-TW" altLang="en-US" smtClean="0"/>
              <a:t>9</a:t>
            </a:fld>
            <a:endParaRPr lang="zh-TW" altLang="en-US"/>
          </a:p>
        </p:txBody>
      </p:sp>
    </p:spTree>
    <p:extLst>
      <p:ext uri="{BB962C8B-B14F-4D97-AF65-F5344CB8AC3E}">
        <p14:creationId xmlns:p14="http://schemas.microsoft.com/office/powerpoint/2010/main" val="747897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theme/theme1.xml><?xml version="1.0" encoding="utf-8"?>
<a:theme xmlns:a="http://schemas.openxmlformats.org/drawingml/2006/main" name="Office 佈景主題">
  <a:themeElements>
    <a:clrScheme name="自訂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CBCBFF"/>
      </a:hlink>
      <a:folHlink>
        <a:srgbClr val="8064A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自訂設計">
  <a:themeElements>
    <a:clrScheme name="自訂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CBCBFF"/>
      </a:hlink>
      <a:folHlink>
        <a:srgbClr val="8064A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TotalTime>
  <Words>2341</Words>
  <Application>Microsoft Office PowerPoint</Application>
  <PresentationFormat>如螢幕大小 (4:3)</PresentationFormat>
  <Paragraphs>222</Paragraphs>
  <Slides>47</Slides>
  <Notes>0</Notes>
  <HiddenSlides>0</HiddenSlides>
  <MMClips>0</MMClips>
  <ScaleCrop>false</ScaleCrop>
  <HeadingPairs>
    <vt:vector size="6" baseType="variant">
      <vt:variant>
        <vt:lpstr>佈景主題</vt:lpstr>
      </vt:variant>
      <vt:variant>
        <vt:i4>2</vt:i4>
      </vt:variant>
      <vt:variant>
        <vt:lpstr>內嵌 OLE 伺服程式</vt:lpstr>
      </vt:variant>
      <vt:variant>
        <vt:i4>1</vt:i4>
      </vt:variant>
      <vt:variant>
        <vt:lpstr>投影片標題</vt:lpstr>
      </vt:variant>
      <vt:variant>
        <vt:i4>47</vt:i4>
      </vt:variant>
    </vt:vector>
  </HeadingPairs>
  <TitlesOfParts>
    <vt:vector size="50" baseType="lpstr">
      <vt:lpstr>Office 佈景主題</vt:lpstr>
      <vt:lpstr>自訂設計</vt:lpstr>
      <vt:lpstr>Equation</vt:lpstr>
      <vt:lpstr>PowerPoint 簡報</vt:lpstr>
      <vt:lpstr>10.1 有助於判別的數量化II類</vt:lpstr>
      <vt:lpstr>10.1.1 數量化II類的例子 </vt:lpstr>
      <vt:lpstr>10.1.1 數量化II類的例子 </vt:lpstr>
      <vt:lpstr>10.1.1 數量化II類的例子</vt:lpstr>
      <vt:lpstr>10.1.1 數量化II類的例子 </vt:lpstr>
      <vt:lpstr>10.1.1 數量化II類的例子 </vt:lpstr>
      <vt:lpstr>10.1.1 數量化II類的例子 </vt:lpstr>
      <vt:lpstr>10.1.1 數量化II類的例子 </vt:lpstr>
      <vt:lpstr>10.2.1 判別式與判別分數</vt:lpstr>
      <vt:lpstr>10.2.1 判別式與判別分數</vt:lpstr>
      <vt:lpstr>10.2.1 判別式與判別分數</vt:lpstr>
      <vt:lpstr>10.2.1 判別式與判別分數</vt:lpstr>
      <vt:lpstr>10.2.2 類別分數的求法</vt:lpstr>
      <vt:lpstr>10.2.2 類別分數的求法</vt:lpstr>
      <vt:lpstr>10.3.2 判別的程度</vt:lpstr>
      <vt:lpstr>10.3.2 判別的程度</vt:lpstr>
      <vt:lpstr>10.4.1 類別分數的基準化</vt:lpstr>
      <vt:lpstr>10.4.1 類別分數的基準化</vt:lpstr>
      <vt:lpstr>10.4.1 類別分數的基準化</vt:lpstr>
      <vt:lpstr>10.4.1 類別分數的基準化</vt:lpstr>
      <vt:lpstr>10.4.2 基準化後類別分數的解讀</vt:lpstr>
      <vt:lpstr>10.4.2 基準化後類別分數的解讀</vt:lpstr>
      <vt:lpstr>10.4.3 基準化後的判別分數</vt:lpstr>
      <vt:lpstr>10.5 以數量化"II"類猜測血型</vt:lpstr>
      <vt:lpstr>10.5 以數量化"II"類猜測血型</vt:lpstr>
      <vt:lpstr>10.5 以數量化"II"類猜測血型</vt:lpstr>
      <vt:lpstr>PowerPoint 簡報</vt:lpstr>
      <vt:lpstr>PowerPoint 簡報</vt:lpstr>
      <vt:lpstr>10.5 以數量化"II"類猜測血型</vt:lpstr>
      <vt:lpstr>10.5 以數量化"II"類猜測血型</vt:lpstr>
      <vt:lpstr>PowerPoint 簡報</vt:lpstr>
      <vt:lpstr>10.5 以數量化"II"類猜測血型</vt:lpstr>
      <vt:lpstr>PowerPoint 簡報</vt:lpstr>
      <vt:lpstr>10.5 以數量化"II"類猜測血型</vt:lpstr>
      <vt:lpstr>10.5 以數量化"II"類猜測血型</vt:lpstr>
      <vt:lpstr>10.5 以數量化"II"類猜測血型</vt:lpstr>
      <vt:lpstr>10.5 以數量化"II"類猜測血型</vt:lpstr>
      <vt:lpstr>10.5 以數量化"II"類猜測血型</vt:lpstr>
      <vt:lpstr>10.5 以數量化"II"類猜測血型</vt:lpstr>
      <vt:lpstr>10.5 以數量化"II"類猜測血型</vt:lpstr>
      <vt:lpstr>10.5 以數量化"II"類猜測血型</vt:lpstr>
      <vt:lpstr>10.5 以數量化"II"類猜測血型</vt:lpstr>
      <vt:lpstr>10.5 以數量化II類猜測血型</vt:lpstr>
      <vt:lpstr>10.6.1 何謂數量化理論II類</vt:lpstr>
      <vt:lpstr>10.6.1 何謂數量化理論II類</vt:lpstr>
      <vt:lpstr>10.6.1 何謂數量化理論II類</vt:lpstr>
    </vt:vector>
  </TitlesOfParts>
  <Company>Senao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李若璿</dc:creator>
  <cp:lastModifiedBy>Zoe</cp:lastModifiedBy>
  <cp:revision>21</cp:revision>
  <dcterms:created xsi:type="dcterms:W3CDTF">2012-12-27T06:18:49Z</dcterms:created>
  <dcterms:modified xsi:type="dcterms:W3CDTF">2013-01-28T13:56:43Z</dcterms:modified>
</cp:coreProperties>
</file>