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70"/>
  </p:notesMasterIdLst>
  <p:sldIdLst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23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1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pPr/>
              <a:t>2013/1/21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13" Type="http://schemas.openxmlformats.org/officeDocument/2006/relationships/slide" Target="../slides/slide31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12" Type="http://schemas.openxmlformats.org/officeDocument/2006/relationships/slide" Target="../slides/slide28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slide" Target="../slides/slide23.xml"/><Relationship Id="rId5" Type="http://schemas.microsoft.com/office/2007/relationships/hdphoto" Target="../media/hdphoto1.wdp"/><Relationship Id="rId10" Type="http://schemas.openxmlformats.org/officeDocument/2006/relationships/slide" Target="../slides/slide18.xml"/><Relationship Id="rId4" Type="http://schemas.openxmlformats.org/officeDocument/2006/relationships/image" Target="../media/image2.jpeg"/><Relationship Id="rId9" Type="http://schemas.openxmlformats.org/officeDocument/2006/relationships/slide" Target="../slides/slide12.xml"/><Relationship Id="rId14" Type="http://schemas.openxmlformats.org/officeDocument/2006/relationships/slide" Target="../slides/slide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" y="1484784"/>
            <a:ext cx="2408032" cy="3627988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1687" y="6478898"/>
            <a:ext cx="436817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0" y="1916832"/>
            <a:ext cx="2408032" cy="312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1.1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 何謂多變量分析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1.2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複迴歸分析的話題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1.3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主成分分析的話題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1.4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因子分析的話題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1.5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判別分析的話題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2" action="ppaction://hlinksldjump"/>
              </a:rPr>
              <a:t>1.6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2" action="ppaction://hlinksldjump"/>
              </a:rPr>
              <a:t>集群分析的話題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3" action="ppaction://hlinksldjump"/>
              </a:rPr>
              <a:t>1.7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3" action="ppaction://hlinksldjump"/>
              </a:rPr>
              <a:t>數量化理論的話題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1.8</a:t>
            </a: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 </a:t>
            </a: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統計用語簡介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CH1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多變量分析導讀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2276872"/>
            <a:ext cx="583264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何謂多變量分析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1.2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複迴歸分析的話題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1.3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主成分分析的話題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1.4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因子分析的話題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1.5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判別分析的話題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1.6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集群分析的話題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1.7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數量化理論的話題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      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1.8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統計用語簡介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1.2.3 </a:t>
            </a:r>
            <a:r>
              <a:rPr lang="zh-TW" altLang="en-US" dirty="0"/>
              <a:t>工業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/>
            <a:r>
              <a:rPr lang="zh-TW" altLang="en-US" dirty="0"/>
              <a:t>若要以最有效率的方式去進行化學工程，則必須經常檢討該工程的物質回收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1.2.3 </a:t>
            </a:r>
            <a:r>
              <a:rPr lang="zh-TW" altLang="en-US" dirty="0"/>
              <a:t>工業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66775" algn="just"/>
            <a:r>
              <a:rPr lang="zh-TW" altLang="en-US" dirty="0" smtClean="0"/>
              <a:t>設</a:t>
            </a:r>
            <a:r>
              <a:rPr lang="zh-TW" altLang="en-US" dirty="0"/>
              <a:t>燃燒溫度、噴射水量與空氣的溼度作為說明變數，硫酸的回收率當作目的變數，即可求出</a:t>
            </a:r>
            <a:r>
              <a:rPr lang="zh-TW" altLang="en-US" dirty="0" smtClean="0"/>
              <a:t>如</a:t>
            </a:r>
            <a:r>
              <a:rPr lang="en-US" altLang="zh-TW" dirty="0" smtClean="0"/>
              <a:t>(1.4)</a:t>
            </a:r>
            <a:r>
              <a:rPr lang="zh-TW" altLang="en-US" dirty="0" smtClean="0"/>
              <a:t>式的</a:t>
            </a:r>
            <a:r>
              <a:rPr lang="zh-TW" altLang="en-US" dirty="0"/>
              <a:t>複迴歸式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99211"/>
              </p:ext>
            </p:extLst>
          </p:nvPr>
        </p:nvGraphicFramePr>
        <p:xfrm>
          <a:off x="2483768" y="3893059"/>
          <a:ext cx="6612106" cy="47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3454400" imgH="266700" progId="">
                  <p:embed/>
                </p:oleObj>
              </mc:Choice>
              <mc:Fallback>
                <p:oleObj name="Equation" r:id="rId3" imgW="3454400" imgH="2667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893059"/>
                        <a:ext cx="6612106" cy="472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47855" y="4799474"/>
                <a:ext cx="6532558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28638" indent="-528638"/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註：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5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5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為</a:t>
                </a:r>
                <a:r>
                  <a:rPr lang="zh-TW" altLang="en-US" sz="25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常數項</a:t>
                </a:r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solidFill>
                          <a:srgbClr val="7030A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也</a:t>
                </a:r>
                <a:r>
                  <a:rPr lang="zh-TW" altLang="en-US" sz="25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可以記</a:t>
                </a:r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5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5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5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是</a:t>
                </a:r>
                <a:r>
                  <a:rPr lang="zh-TW" altLang="en-US" sz="25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實測</a:t>
                </a:r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值</a:t>
                </a:r>
                <a:r>
                  <a:rPr lang="en-US" altLang="zh-TW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</a:br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solidFill>
                          <a:srgbClr val="7030A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zh-TW" altLang="en-US" sz="25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為</a:t>
                </a:r>
                <a:r>
                  <a:rPr lang="zh-TW" altLang="en-US" sz="25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預測值。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55" y="4799474"/>
                <a:ext cx="6532558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1493" t="-4930" r="-46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</a:t>
            </a:r>
            <a:r>
              <a:rPr lang="zh-TW" altLang="en-US" dirty="0"/>
              <a:t> 主成分分析的話題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66775" algn="just"/>
                <a:r>
                  <a:rPr lang="zh-TW" altLang="en-US" dirty="0"/>
                  <a:t>針對某個問題考察出幾點要因時，並非將這些要因一個個地獨立處理，而是綜合性的處理它們，此為主成分分析的手法。</a:t>
                </a:r>
                <a:endParaRPr lang="en-US" altLang="zh-TW" dirty="0"/>
              </a:p>
              <a:p>
                <a:pPr indent="866775" algn="just"/>
                <a:r>
                  <a:rPr lang="zh-TW" altLang="en-US" dirty="0"/>
                  <a:t>亦即將幾個變數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1,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2</m:t>
                    </m:r>
                    <m:r>
                      <a:rPr lang="en-US" altLang="zh-TW">
                        <a:latin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TW" dirty="0"/>
                  <a:t>p</a:t>
                </a:r>
                <a:r>
                  <a:rPr lang="zh-TW" altLang="en-US" dirty="0"/>
                  <a:t>的綜合特性，</a:t>
                </a:r>
                <a:r>
                  <a:rPr lang="zh-TW" altLang="en-US" dirty="0" smtClean="0"/>
                  <a:t>以</a:t>
                </a:r>
                <a:r>
                  <a:rPr lang="en-US" altLang="zh-TW" dirty="0" smtClean="0"/>
                  <a:t>(1.5)</a:t>
                </a:r>
                <a:r>
                  <a:rPr lang="zh-TW" altLang="en-US" dirty="0" smtClean="0"/>
                  <a:t>式</a:t>
                </a:r>
                <a:r>
                  <a:rPr lang="zh-TW" altLang="en-US" dirty="0"/>
                  <a:t>一次式來表示：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56742"/>
              </p:ext>
            </p:extLst>
          </p:nvPr>
        </p:nvGraphicFramePr>
        <p:xfrm>
          <a:off x="3491880" y="5373216"/>
          <a:ext cx="495632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1701800" imgH="241300" progId="">
                  <p:embed/>
                </p:oleObj>
              </mc:Choice>
              <mc:Fallback>
                <p:oleObj name="Equation" r:id="rId4" imgW="1701800" imgH="2413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373216"/>
                        <a:ext cx="495632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779223" y="6021288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(1.5)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33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</a:t>
            </a:r>
            <a:r>
              <a:rPr lang="zh-TW" altLang="en-US" dirty="0"/>
              <a:t> 主成分分析的話題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1639341"/>
            <a:ext cx="5904656" cy="4525963"/>
          </a:xfrm>
        </p:spPr>
        <p:txBody>
          <a:bodyPr anchor="ctr">
            <a:normAutofit/>
          </a:bodyPr>
          <a:lstStyle/>
          <a:p>
            <a:pPr indent="800100" algn="just"/>
            <a:r>
              <a:rPr lang="zh-TW" altLang="en-US" dirty="0" smtClean="0"/>
              <a:t>利用</a:t>
            </a:r>
            <a:r>
              <a:rPr lang="en-US" altLang="zh-TW" dirty="0"/>
              <a:t>(1.5)</a:t>
            </a:r>
            <a:r>
              <a:rPr lang="zh-TW" altLang="en-US" dirty="0"/>
              <a:t>式所表現出來的，被稱為主成分。</a:t>
            </a:r>
            <a:endParaRPr lang="en-US" altLang="zh-TW" dirty="0"/>
          </a:p>
          <a:p>
            <a:pPr indent="800100" algn="just"/>
            <a:r>
              <a:rPr lang="zh-TW" altLang="en-US" dirty="0" smtClean="0"/>
              <a:t>主</a:t>
            </a:r>
            <a:r>
              <a:rPr lang="zh-TW" altLang="en-US" dirty="0"/>
              <a:t>成分依資訊量的大小順序有第</a:t>
            </a:r>
            <a:r>
              <a:rPr lang="en-US" altLang="zh-TW" dirty="0"/>
              <a:t>1</a:t>
            </a:r>
            <a:r>
              <a:rPr lang="zh-TW" altLang="en-US" dirty="0"/>
              <a:t>主成分、第</a:t>
            </a:r>
            <a:r>
              <a:rPr lang="en-US" altLang="zh-TW" dirty="0"/>
              <a:t>2</a:t>
            </a:r>
            <a:r>
              <a:rPr lang="zh-TW" altLang="en-US" dirty="0"/>
              <a:t>主成分等</a:t>
            </a:r>
            <a:r>
              <a:rPr lang="zh-TW" altLang="en-US" dirty="0" smtClean="0"/>
              <a:t>名稱，</a:t>
            </a:r>
            <a:r>
              <a:rPr lang="zh-TW" altLang="en-US" dirty="0"/>
              <a:t>不能明瞭此綜合特性意義的</a:t>
            </a:r>
            <a:r>
              <a:rPr lang="zh-TW" altLang="en-US" dirty="0" smtClean="0"/>
              <a:t>人，</a:t>
            </a:r>
            <a:r>
              <a:rPr lang="zh-TW" altLang="en-US" dirty="0"/>
              <a:t>不妨想成綜合力或綜合的順位。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4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1.3.1</a:t>
            </a:r>
            <a:r>
              <a:rPr lang="zh-TW" altLang="en-US" dirty="0"/>
              <a:t> 經營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17563" algn="just"/>
            <a:r>
              <a:rPr lang="zh-TW" altLang="en-US" dirty="0">
                <a:cs typeface="Microsoft New Tai Lue"/>
              </a:rPr>
              <a:t>當選擇壽險公司時，要怎麼辦才好</a:t>
            </a:r>
            <a:r>
              <a:rPr lang="zh-TW" altLang="en-US" dirty="0" smtClean="0">
                <a:cs typeface="Microsoft New Tai Lue"/>
              </a:rPr>
              <a:t>？</a:t>
            </a:r>
            <a:endParaRPr lang="en-US" altLang="zh-TW" dirty="0" smtClean="0">
              <a:cs typeface="Microsoft New Tai Lue"/>
            </a:endParaRPr>
          </a:p>
          <a:p>
            <a:pPr indent="817563" algn="just"/>
            <a:r>
              <a:rPr lang="zh-TW" altLang="en-US" dirty="0" smtClean="0">
                <a:cs typeface="Microsoft New Tai Lue"/>
              </a:rPr>
              <a:t>根據</a:t>
            </a:r>
            <a:r>
              <a:rPr lang="zh-TW" altLang="en-US" dirty="0">
                <a:cs typeface="Microsoft New Tai Lue"/>
              </a:rPr>
              <a:t>壽險公司的「股票占有率」、「外國證券占有率」、「貸款占有率」、「外幣資產占有率」的幾個變數，進行「壽險公司的評等」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4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1.3.1</a:t>
            </a:r>
            <a:r>
              <a:rPr lang="zh-TW" altLang="en-US" dirty="0"/>
              <a:t> 經營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600200"/>
            <a:ext cx="5832648" cy="4525963"/>
          </a:xfrm>
        </p:spPr>
        <p:txBody>
          <a:bodyPr>
            <a:normAutofit lnSpcReduction="10000"/>
          </a:bodyPr>
          <a:lstStyle/>
          <a:p>
            <a:pPr indent="817563" algn="just"/>
            <a:endParaRPr lang="en-US" altLang="zh-TW" dirty="0" smtClean="0">
              <a:cs typeface="Microsoft New Tai Lue"/>
            </a:endParaRPr>
          </a:p>
          <a:p>
            <a:pPr indent="822325"/>
            <a:r>
              <a:rPr lang="zh-TW" altLang="en-US" dirty="0" smtClean="0">
                <a:cs typeface="Microsoft New Tai Lue"/>
              </a:rPr>
              <a:t>此時</a:t>
            </a:r>
            <a:r>
              <a:rPr lang="zh-TW" altLang="en-US" dirty="0">
                <a:cs typeface="Microsoft New Tai Lue"/>
              </a:rPr>
              <a:t>，可嘗試使用主成分分析，如此一來，「壽險公司的體力」的新座標即可如</a:t>
            </a:r>
            <a:r>
              <a:rPr lang="en-US" altLang="zh-TW" dirty="0">
                <a:cs typeface="Microsoft New Tai Lue"/>
              </a:rPr>
              <a:t>(1.6)</a:t>
            </a:r>
            <a:r>
              <a:rPr lang="zh-TW" altLang="en-US" dirty="0">
                <a:cs typeface="Microsoft New Tai Lue"/>
              </a:rPr>
              <a:t>式</a:t>
            </a:r>
            <a:r>
              <a:rPr lang="zh-TW" altLang="en-US" dirty="0" smtClean="0">
                <a:cs typeface="Microsoft New Tai Lue"/>
              </a:rPr>
              <a:t>表示：</a:t>
            </a:r>
            <a:endParaRPr lang="en-US" altLang="zh-TW" dirty="0" smtClean="0">
              <a:cs typeface="Microsoft New Tai Lue"/>
            </a:endParaRPr>
          </a:p>
          <a:p>
            <a:pPr indent="817563" algn="just"/>
            <a:endParaRPr lang="en-US" altLang="zh-TW" dirty="0">
              <a:cs typeface="Microsoft New Tai Lue"/>
            </a:endParaRPr>
          </a:p>
          <a:p>
            <a:pPr indent="817563" algn="just"/>
            <a:endParaRPr lang="en-US" altLang="zh-TW" dirty="0" smtClean="0">
              <a:cs typeface="Microsoft New Tai Lue"/>
            </a:endParaRPr>
          </a:p>
          <a:p>
            <a:pPr indent="817563" algn="just"/>
            <a:endParaRPr lang="en-US" altLang="zh-TW" dirty="0">
              <a:cs typeface="Microsoft New Tai Lue"/>
            </a:endParaRPr>
          </a:p>
          <a:p>
            <a:pPr indent="817563" algn="r"/>
            <a:r>
              <a:rPr lang="en-US" altLang="zh-TW" sz="2500" dirty="0">
                <a:cs typeface="Microsoft New Tai Lue"/>
              </a:rPr>
              <a:t>(1.6</a:t>
            </a:r>
            <a:r>
              <a:rPr lang="en-US" altLang="zh-TW" sz="2500" dirty="0" smtClean="0">
                <a:cs typeface="Microsoft New Tai Lue"/>
              </a:rPr>
              <a:t>)</a:t>
            </a:r>
            <a:endParaRPr lang="zh-TW" altLang="en-US" sz="25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66022"/>
              </p:ext>
            </p:extLst>
          </p:nvPr>
        </p:nvGraphicFramePr>
        <p:xfrm>
          <a:off x="2771799" y="4060429"/>
          <a:ext cx="5724373" cy="59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3" imgW="2692400" imgH="266700" progId="">
                  <p:embed/>
                </p:oleObj>
              </mc:Choice>
              <mc:Fallback>
                <p:oleObj name="Equation" r:id="rId3" imgW="2692400" imgH="2667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99" y="4060429"/>
                        <a:ext cx="5724373" cy="594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34230"/>
              </p:ext>
            </p:extLst>
          </p:nvPr>
        </p:nvGraphicFramePr>
        <p:xfrm>
          <a:off x="2771800" y="4852592"/>
          <a:ext cx="5992378" cy="59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5" imgW="2819400" imgH="266700" progId="">
                  <p:embed/>
                </p:oleObj>
              </mc:Choice>
              <mc:Fallback>
                <p:oleObj name="Equation" r:id="rId5" imgW="2819400" imgH="266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852592"/>
                        <a:ext cx="5992378" cy="592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05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1.3.2</a:t>
            </a:r>
            <a:r>
              <a:rPr lang="zh-TW" altLang="en-US" dirty="0"/>
              <a:t> 醫學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17563" algn="just"/>
            <a:r>
              <a:rPr lang="zh-TW" altLang="en-US" dirty="0">
                <a:cs typeface="Microsoft New Tai Lue"/>
              </a:rPr>
              <a:t>測量疾病的重症度，光是一種的檢查足夠嗎？</a:t>
            </a:r>
            <a:endParaRPr lang="en-US" altLang="zh-TW" dirty="0">
              <a:cs typeface="Microsoft New Tai Lue"/>
            </a:endParaRPr>
          </a:p>
          <a:p>
            <a:pPr indent="817563" algn="just"/>
            <a:r>
              <a:rPr lang="zh-TW" altLang="en-US" dirty="0">
                <a:cs typeface="Microsoft New Tai Lue"/>
              </a:rPr>
              <a:t>實際上，在肝機能檢查中，除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GPT</a:t>
            </a:r>
            <a:r>
              <a:rPr lang="zh-TW" altLang="en-US" dirty="0">
                <a:cs typeface="Microsoft New Tai Lue"/>
              </a:rPr>
              <a:t>之外，還有像是蛋白質、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ZTT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TTT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ICG</a:t>
            </a:r>
            <a:r>
              <a:rPr lang="zh-TW" altLang="en-US" dirty="0">
                <a:cs typeface="Microsoft New Tai Lue"/>
              </a:rPr>
              <a:t>等，許多外行人不得而知的檢查</a:t>
            </a:r>
            <a:r>
              <a:rPr lang="zh-TW" altLang="en-US" dirty="0" smtClean="0">
                <a:cs typeface="Microsoft New Tai Lue"/>
              </a:rPr>
              <a:t>項目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。</a:t>
            </a:r>
            <a:r>
              <a:rPr lang="zh-TW" altLang="en-US" dirty="0">
                <a:cs typeface="Microsoft New Tai Lue"/>
              </a:rPr>
              <a:t>專門醫師分別一一檢討這些項目，一面去判斷病態的重要度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8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1.3.2</a:t>
            </a:r>
            <a:r>
              <a:rPr lang="zh-TW" altLang="en-US" dirty="0"/>
              <a:t> 醫學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indent="866775" algn="just"/>
            <a:r>
              <a:rPr lang="zh-TW" altLang="en-US" dirty="0">
                <a:cs typeface="Microsoft New Tai Lue"/>
              </a:rPr>
              <a:t>既然是綜合的診斷，難道不能作出症狀的綜合指標，由其值測量重症的程度嗎？</a:t>
            </a:r>
            <a:endParaRPr lang="en-US" altLang="zh-TW" dirty="0">
              <a:cs typeface="Microsoft New Tai Lue"/>
            </a:endParaRPr>
          </a:p>
          <a:p>
            <a:pPr indent="866775" algn="just"/>
            <a:r>
              <a:rPr lang="zh-TW" altLang="en-US" dirty="0">
                <a:cs typeface="Microsoft New Tai Lue"/>
              </a:rPr>
              <a:t>將這些當作說明變數，使用主成分分析時，即可在第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>
                <a:cs typeface="Microsoft New Tai Lue"/>
              </a:rPr>
              <a:t>主成分上表示重症度的綜合特性值。</a:t>
            </a:r>
            <a:endParaRPr lang="en-US" altLang="zh-TW" dirty="0">
              <a:cs typeface="Microsoft New Tai Lue"/>
            </a:endParaRPr>
          </a:p>
          <a:p>
            <a:pPr indent="866775" algn="just"/>
            <a:r>
              <a:rPr lang="zh-TW" altLang="en-US" dirty="0">
                <a:cs typeface="Microsoft New Tai Lue"/>
              </a:rPr>
              <a:t>因此，多變量分析應用在醫學上時，利用電腦的判斷或許信賴度會變得更高吧</a:t>
            </a:r>
            <a:r>
              <a:rPr lang="zh-TW" altLang="en-US" dirty="0" smtClean="0">
                <a:cs typeface="Microsoft New Tai Lue"/>
              </a:rPr>
              <a:t>！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2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1.4</a:t>
            </a:r>
            <a:r>
              <a:rPr lang="zh-TW" altLang="en-US" dirty="0"/>
              <a:t> 因子分析的話題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17563" algn="just"/>
            <a:r>
              <a:rPr lang="zh-TW" altLang="en-US" dirty="0"/>
              <a:t>主成分分析是處理「綜合的特性」，相對的，因子分析是發現幾個要因的背後潛藏之共同因子，亦即「共同因子</a:t>
            </a:r>
            <a:r>
              <a:rPr lang="en-US" altLang="zh-TW" dirty="0"/>
              <a:t>f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5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1.4</a:t>
            </a:r>
            <a:r>
              <a:rPr lang="zh-TW" altLang="en-US" dirty="0"/>
              <a:t> 因子分析的話題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9218" name="Picture 2" descr="C:\Users\anfernee0301\Desktop\雲端\Google 雲端硬碟\新頁圖書\5103簡報圖表轉檔ok\5103--圖\1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59652" y="2507408"/>
            <a:ext cx="3152418" cy="22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843808" y="4941168"/>
            <a:ext cx="56886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3000" dirty="0" smtClean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kumimoji="0" lang="zh-TW" altLang="en-US" sz="3000" dirty="0" smtClean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kumimoji="0" lang="zh-TW" altLang="en-US" sz="3000" dirty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成分</a:t>
            </a:r>
            <a:r>
              <a:rPr kumimoji="0" lang="zh-TW" altLang="en-US" sz="3000" dirty="0" smtClean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kumimoji="0"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 descr="C:\Users\anfernee0301\Desktop\雲端\Google 雲端硬碟\新頁圖書\5103簡報圖表轉檔ok\5103--圖\1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/>
          <a:stretch/>
        </p:blipFill>
        <p:spPr bwMode="auto">
          <a:xfrm>
            <a:off x="5812069" y="2564904"/>
            <a:ext cx="3192560" cy="22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084168" y="4957514"/>
            <a:ext cx="21932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3000" dirty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因子</a:t>
            </a:r>
            <a:r>
              <a:rPr lang="zh-TW" altLang="en-US" sz="3000" dirty="0" smtClean="0">
                <a:solidFill>
                  <a:srgbClr val="010101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83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1.1</a:t>
            </a:r>
            <a:r>
              <a:rPr lang="zh-TW" altLang="en-US" b="1" dirty="0" smtClean="0"/>
              <a:t> 何謂多變量分析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600200"/>
            <a:ext cx="6444208" cy="4525963"/>
          </a:xfrm>
        </p:spPr>
        <p:txBody>
          <a:bodyPr>
            <a:normAutofit/>
          </a:bodyPr>
          <a:lstStyle/>
          <a:p>
            <a:pPr indent="817563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None/>
              <a:defRPr/>
            </a:pPr>
            <a:r>
              <a:rPr lang="zh-TW" altLang="en-US" dirty="0"/>
              <a:t>多變量分析如其名是綜合地處理許多變量的分析方法。多變</a:t>
            </a:r>
            <a:r>
              <a:rPr lang="zh-TW" altLang="en-US" dirty="0" smtClean="0"/>
              <a:t>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</a:t>
            </a:r>
            <a:r>
              <a:rPr lang="zh-TW" altLang="en-US" dirty="0"/>
              <a:t>稱</a:t>
            </a:r>
            <a:r>
              <a:rPr lang="zh-TW" altLang="en-US" dirty="0" smtClean="0"/>
              <a:t>變數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包含</a:t>
            </a:r>
            <a:r>
              <a:rPr lang="zh-TW" altLang="en-US" dirty="0"/>
              <a:t>有稱為獨立變數與從屬變數；或稱為說明變數與目的</a:t>
            </a:r>
            <a:r>
              <a:rPr lang="zh-TW" altLang="en-US" dirty="0" smtClean="0"/>
              <a:t>變數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；</a:t>
            </a:r>
            <a:r>
              <a:rPr lang="zh-TW" altLang="en-US" dirty="0"/>
              <a:t>或稱為自變數與依變數。</a:t>
            </a:r>
            <a:r>
              <a:rPr lang="zh-TW" altLang="en-US" dirty="0" smtClean="0"/>
              <a:t>換言之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是意指「構成此社會之中的要因」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1.4.3</a:t>
            </a:r>
            <a:r>
              <a:rPr lang="zh-TW" altLang="en-US" dirty="0"/>
              <a:t> </a:t>
            </a:r>
            <a:r>
              <a:rPr lang="zh-TW" altLang="en-US" dirty="0" smtClean="0"/>
              <a:t>看護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/>
            <a:r>
              <a:rPr lang="zh-TW" altLang="en-US" dirty="0" smtClean="0">
                <a:latin typeface="+mn-ea"/>
              </a:rPr>
              <a:t>對</a:t>
            </a:r>
            <a:r>
              <a:rPr lang="zh-TW" altLang="en-US" dirty="0">
                <a:latin typeface="+mn-ea"/>
              </a:rPr>
              <a:t>高齡者來說，因跌倒所造成的骨折是「輾轉難眠」的最大原因，而且此對高齡者的看護設施而言也是極重要的問題。</a:t>
            </a:r>
            <a:endParaRPr lang="en-US" altLang="zh-TW" dirty="0">
              <a:latin typeface="+mn-ea"/>
            </a:endParaRPr>
          </a:p>
          <a:p>
            <a:pPr indent="842963" algn="just"/>
            <a:r>
              <a:rPr lang="zh-TW" altLang="en-US" dirty="0" smtClean="0">
                <a:latin typeface="+mn-ea"/>
              </a:rPr>
              <a:t>因此</a:t>
            </a:r>
            <a:r>
              <a:rPr lang="zh-TW" altLang="en-US" dirty="0">
                <a:latin typeface="+mn-ea"/>
              </a:rPr>
              <a:t>，何種看護設施是危險的呢？</a:t>
            </a:r>
            <a:endParaRPr lang="en-US" altLang="zh-TW" dirty="0">
              <a:latin typeface="+mn-ea"/>
            </a:endParaRPr>
          </a:p>
          <a:p>
            <a:pPr indent="817563" algn="just"/>
            <a:r>
              <a:rPr lang="zh-TW" altLang="en-US" dirty="0" smtClean="0">
                <a:latin typeface="+mn-ea"/>
              </a:rPr>
              <a:t>依</a:t>
            </a:r>
            <a:r>
              <a:rPr lang="zh-TW" altLang="en-US" dirty="0">
                <a:latin typeface="+mn-ea"/>
              </a:rPr>
              <a:t>類型區分時，即可利用因子分析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1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1.4.3</a:t>
            </a:r>
            <a:r>
              <a:rPr lang="zh-TW" altLang="en-US" dirty="0"/>
              <a:t> 看護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 algn="just"/>
            <a:r>
              <a:rPr lang="zh-TW" altLang="en-US" dirty="0">
                <a:latin typeface="+mn-ea"/>
              </a:rPr>
              <a:t>如就住所內部高齡者跌倒事故的場所進行調查有</a:t>
            </a:r>
            <a:r>
              <a:rPr lang="zh-TW" altLang="en-US" dirty="0" smtClean="0">
                <a:latin typeface="+mn-ea"/>
              </a:rPr>
              <a:t>：</a:t>
            </a:r>
            <a:endParaRPr lang="en-US" altLang="zh-TW" dirty="0" smtClean="0">
              <a:latin typeface="+mn-ea"/>
            </a:endParaRPr>
          </a:p>
          <a:p>
            <a:pPr indent="817563" algn="just"/>
            <a:endParaRPr lang="en-US" altLang="zh-TW" dirty="0">
              <a:latin typeface="+mn-ea"/>
            </a:endParaRPr>
          </a:p>
          <a:p>
            <a:pPr indent="817563" algn="just"/>
            <a:endParaRPr lang="en-US" altLang="zh-TW" dirty="0">
              <a:latin typeface="+mn-ea"/>
            </a:endParaRPr>
          </a:p>
          <a:p>
            <a:pPr indent="817563" algn="just"/>
            <a:r>
              <a:rPr lang="zh-TW" altLang="en-US" dirty="0"/>
              <a:t>將上述進行因子分析時，可萃取出共同因子</a:t>
            </a:r>
            <a:r>
              <a:rPr lang="zh-TW" altLang="en-US" dirty="0" smtClean="0"/>
              <a:t>：</a:t>
            </a:r>
            <a:endParaRPr lang="en-US" altLang="zh-TW" dirty="0" smtClean="0">
              <a:latin typeface="+mn-ea"/>
            </a:endParaRPr>
          </a:p>
          <a:p>
            <a:pPr indent="817563" algn="just"/>
            <a:endParaRPr lang="zh-TW" altLang="en-US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27784" y="2708920"/>
                <a:ext cx="6336704" cy="101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en-US" sz="3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zh-TW" altLang="en-US" sz="3000"/>
                                <m:t>寢室、客廳、樓梯、浴室、陽臺、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3000"/>
                                <m:t>餐廳、玄關、走廊、庭院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708920"/>
                <a:ext cx="6336704" cy="10182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63888" y="5099819"/>
                <a:ext cx="4833246" cy="99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TW" altLang="en-US" sz="30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zh-TW" altLang="en-US" sz="3000"/>
                                <m:t>第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TW" sz="3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 sz="3000"/>
                                <m:t>因子</m:t>
                              </m:r>
                              <m:r>
                                <m:rPr>
                                  <m:nor/>
                                </m:rPr>
                                <a:rPr lang="en-US" altLang="zh-TW" sz="3000"/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zh-TW" altLang="en-US" sz="3000"/>
                                <m:t>衛浴之處</m:t>
                              </m:r>
                              <m:r>
                                <m:rPr>
                                  <m:nor/>
                                </m:rPr>
                                <a:rPr lang="en-US" altLang="zh-TW" sz="3000" b="0" i="0" smtClean="0"/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zh-TW" altLang="en-US" sz="3000"/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3000"/>
                                <m:t>第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TW" sz="3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 sz="3000"/>
                                <m:t>因子</m:t>
                              </m:r>
                              <m:r>
                                <m:rPr>
                                  <m:nor/>
                                </m:rPr>
                                <a:rPr lang="en-US" altLang="zh-TW" sz="3000"/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zh-TW" altLang="en-US" sz="3000"/>
                                <m:t>有高低不平之處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99819"/>
                <a:ext cx="4833246" cy="9934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4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1.4.3</a:t>
            </a:r>
            <a:r>
              <a:rPr lang="zh-TW" altLang="en-US" dirty="0"/>
              <a:t> 看護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5085184"/>
            <a:ext cx="6264696" cy="608931"/>
          </a:xfrm>
        </p:spPr>
        <p:txBody>
          <a:bodyPr>
            <a:noAutofit/>
          </a:bodyPr>
          <a:lstStyle/>
          <a:p>
            <a:pPr algn="ctr"/>
            <a:r>
              <a:rPr lang="zh-TW" altLang="en-US" sz="2000" dirty="0" smtClean="0">
                <a:cs typeface="Microsoft New Tai Lue"/>
              </a:rPr>
              <a:t>第</a:t>
            </a:r>
            <a:r>
              <a:rPr lang="en-US" altLang="zh-TW" sz="2000" dirty="0">
                <a:cs typeface="Microsoft New Tai Lue"/>
              </a:rPr>
              <a:t>1</a:t>
            </a:r>
            <a:r>
              <a:rPr lang="zh-TW" altLang="en-US" sz="2000" dirty="0">
                <a:cs typeface="Microsoft New Tai Lue"/>
              </a:rPr>
              <a:t>因子與第</a:t>
            </a:r>
            <a:r>
              <a:rPr lang="en-US" altLang="zh-TW" sz="2000" dirty="0">
                <a:cs typeface="Microsoft New Tai Lue"/>
              </a:rPr>
              <a:t>2</a:t>
            </a:r>
            <a:r>
              <a:rPr lang="zh-TW" altLang="en-US" sz="2000" dirty="0">
                <a:cs typeface="Microsoft New Tai Lue"/>
              </a:rPr>
              <a:t>因子的散</a:t>
            </a:r>
            <a:r>
              <a:rPr lang="zh-TW" altLang="en-US" sz="2000" dirty="0" smtClean="0">
                <a:cs typeface="Microsoft New Tai Lue"/>
              </a:rPr>
              <a:t>布圖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242" name="Picture 2" descr="C:\Users\anfernee0301\Desktop\雲端\Google 雲端硬碟\新頁圖書\5103簡報圖表轉檔ok\5103--圖\1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26" y="2237874"/>
            <a:ext cx="6392170" cy="26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1.5 </a:t>
            </a:r>
            <a:r>
              <a:rPr lang="zh-TW" altLang="en-US" dirty="0"/>
              <a:t>判別分析的話題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/>
            <a:r>
              <a:rPr lang="zh-TW" altLang="en-US" dirty="0">
                <a:cs typeface="Microsoft New Tai Lue"/>
              </a:rPr>
              <a:t>假設數據被分為兩群。</a:t>
            </a:r>
            <a:r>
              <a:rPr lang="zh-TW" altLang="en-US" dirty="0" smtClean="0">
                <a:cs typeface="Microsoft New Tai Lue"/>
              </a:rPr>
              <a:t>此時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若要明瞭新得出之樣本的</a:t>
            </a:r>
            <a:r>
              <a:rPr lang="zh-TW" altLang="en-US" dirty="0" smtClean="0">
                <a:cs typeface="Microsoft New Tai Lue"/>
              </a:rPr>
              <a:t>所屬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就須使用判別分析。</a:t>
            </a:r>
            <a:endParaRPr lang="en-US" altLang="zh-TW" dirty="0">
              <a:cs typeface="Microsoft New Tai Lue"/>
            </a:endParaRPr>
          </a:p>
          <a:p>
            <a:pPr indent="866775" algn="just"/>
            <a:r>
              <a:rPr lang="zh-TW" altLang="en-US" dirty="0">
                <a:cs typeface="Microsoft New Tai Lue"/>
              </a:rPr>
              <a:t>為了要判斷所屬，就須有判別的基準，而經常使用的基準有以下兩種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0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1.5.1</a:t>
            </a:r>
            <a:r>
              <a:rPr lang="zh-TW" altLang="en-US" sz="3600" dirty="0"/>
              <a:t> 利用線性判別函數的</a:t>
            </a:r>
            <a:r>
              <a:rPr lang="zh-TW" altLang="en-US" sz="3600" dirty="0" smtClean="0"/>
              <a:t>基準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17563" algn="just"/>
                <a:r>
                  <a:rPr lang="zh-TW" altLang="en-US" dirty="0" smtClean="0"/>
                  <a:t>在</a:t>
                </a:r>
                <a:r>
                  <a:rPr lang="zh-TW" altLang="en-US" dirty="0"/>
                  <a:t>二個群體之間加入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+</m:t>
                    </m:r>
                    <m:r>
                      <a:rPr lang="en-US" altLang="zh-TW" dirty="0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TW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dirty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dirty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zh-TW" altLang="en-US" dirty="0"/>
                  <a:t>的境界線或境界面</a:t>
                </a:r>
                <a:r>
                  <a:rPr lang="zh-TW" altLang="en-US" dirty="0" smtClean="0"/>
                  <a:t>，再</a:t>
                </a:r>
                <a:r>
                  <a:rPr lang="zh-TW" altLang="en-US" dirty="0"/>
                  <a:t>判別新的樣本屬於境界的哪一邊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  <a:p>
                <a:pPr indent="817563" algn="just"/>
                <a:r>
                  <a:rPr lang="zh-TW" altLang="en-US" dirty="0" smtClean="0"/>
                  <a:t>此</a:t>
                </a:r>
                <a:r>
                  <a:rPr lang="zh-TW" altLang="en-US" dirty="0"/>
                  <a:t>一次式即稱為線性判別函數，可寫成</a:t>
                </a:r>
                <a:r>
                  <a:rPr lang="en-US" altLang="zh-TW" dirty="0"/>
                  <a:t>(1.8)</a:t>
                </a:r>
                <a:r>
                  <a:rPr lang="zh-TW" altLang="en-US" dirty="0"/>
                  <a:t>式表示：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6380"/>
              </p:ext>
            </p:extLst>
          </p:nvPr>
        </p:nvGraphicFramePr>
        <p:xfrm>
          <a:off x="3129801" y="4941168"/>
          <a:ext cx="49705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4" imgW="1854200" imgH="241300" progId="">
                  <p:embed/>
                </p:oleObj>
              </mc:Choice>
              <mc:Fallback>
                <p:oleObj name="Equation" r:id="rId4" imgW="1854200" imgH="2413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801" y="4941168"/>
                        <a:ext cx="4970591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28384" y="55172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(1.8)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762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100" dirty="0">
                <a:cs typeface="Times New Roman" pitchFamily="18" charset="0"/>
              </a:rPr>
              <a:t>1.5.2</a:t>
            </a:r>
            <a:r>
              <a:rPr lang="zh-TW" alt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100" dirty="0"/>
              <a:t>利用馬哈拉諾畢斯距離之</a:t>
            </a:r>
            <a:r>
              <a:rPr lang="zh-TW" altLang="en-US" sz="3100" dirty="0" smtClean="0"/>
              <a:t>基準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7784" y="1600200"/>
            <a:ext cx="6408712" cy="4525963"/>
          </a:xfrm>
        </p:spPr>
        <p:txBody>
          <a:bodyPr anchor="ctr"/>
          <a:lstStyle/>
          <a:p>
            <a:pPr indent="817563" algn="just"/>
            <a:r>
              <a:rPr lang="zh-TW" altLang="en-US" dirty="0">
                <a:cs typeface="Microsoft New Tai Lue"/>
              </a:rPr>
              <a:t>分別計算新樣本與兩個群體的距離，判別新樣本屬於「距離」較近的群體。</a:t>
            </a:r>
            <a:endParaRPr lang="en-US" altLang="zh-TW" dirty="0">
              <a:cs typeface="Microsoft New Tai Lue"/>
            </a:endParaRPr>
          </a:p>
          <a:p>
            <a:pPr indent="817563" algn="just"/>
            <a:r>
              <a:rPr lang="zh-TW" altLang="en-US" dirty="0">
                <a:cs typeface="Microsoft New Tai Lue"/>
              </a:rPr>
              <a:t>但距離並非以普通的尺度來測量，而是引進稱為馬哈拉諾畢斯距離</a:t>
            </a:r>
            <a:r>
              <a:rPr lang="en-US" altLang="zh-TW" dirty="0">
                <a:cs typeface="Microsoft New Tai Lue"/>
              </a:rPr>
              <a:t>(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Mahuronobis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Distance</a:t>
            </a:r>
            <a:r>
              <a:rPr lang="en-US" altLang="zh-TW" dirty="0">
                <a:cs typeface="Microsoft New Tai Lue"/>
              </a:rPr>
              <a:t>)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6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Microsoft New Tai Lue"/>
              </a:rPr>
              <a:t>1.5.3</a:t>
            </a:r>
            <a:r>
              <a:rPr lang="zh-TW" altLang="en-US" dirty="0">
                <a:cs typeface="Microsoft New Tai Lue"/>
              </a:rPr>
              <a:t> </a:t>
            </a:r>
            <a:r>
              <a:rPr lang="zh-TW" altLang="en-US" dirty="0" smtClean="0">
                <a:cs typeface="Microsoft New Tai Lue"/>
              </a:rPr>
              <a:t>生物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indent="866775" algn="just" fontAlgn="auto">
              <a:spcAft>
                <a:spcPts val="0"/>
              </a:spcAft>
              <a:defRPr/>
            </a:pPr>
            <a:r>
              <a:rPr lang="zh-TW" altLang="en-US" dirty="0"/>
              <a:t>昆蟲迷抓到一隻珍奇的金龜子，在查閱昆蟲圖鑑後，覺得抓到的金龜子似乎是新品種，因此帶到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dirty="0"/>
              <a:t>大學的生物學教室求證，卻引發兩種不同的意見。</a:t>
            </a:r>
            <a:endParaRPr lang="en-US" altLang="zh-TW" dirty="0"/>
          </a:p>
          <a:p>
            <a:pPr indent="866775" algn="just" fontAlgn="auto">
              <a:spcAft>
                <a:spcPts val="0"/>
              </a:spcAft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教授認為它是國內原生種，而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dirty="0"/>
              <a:t>助理教授則認為是隨著颱風由大陸登陸而來的外來種。此時，判別分析即甚有用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6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Microsoft New Tai Lue"/>
              </a:rPr>
              <a:t>1.5.3</a:t>
            </a:r>
            <a:r>
              <a:rPr lang="zh-TW" altLang="en-US" dirty="0">
                <a:cs typeface="Microsoft New Tai Lue"/>
              </a:rPr>
              <a:t> 生物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42963" algn="just" fontAlgn="auto">
              <a:spcAft>
                <a:spcPts val="0"/>
              </a:spcAft>
              <a:defRPr/>
            </a:pPr>
            <a:r>
              <a:rPr lang="zh-TW" altLang="en-US" dirty="0"/>
              <a:t>因此，就國內原生種的一群與大陸外來種的一群，測量觸角的長度、前胸背的寬度等特徵，來判別此金龜子的所屬群體。</a:t>
            </a:r>
            <a:endParaRPr lang="en-US" altLang="zh-TW" dirty="0"/>
          </a:p>
          <a:p>
            <a:pPr indent="842963" algn="just" fontAlgn="auto">
              <a:spcAft>
                <a:spcPts val="0"/>
              </a:spcAft>
              <a:defRPr/>
            </a:pPr>
            <a:r>
              <a:rPr lang="zh-TW" altLang="en-US" dirty="0" smtClean="0"/>
              <a:t>此</a:t>
            </a:r>
            <a:r>
              <a:rPr lang="zh-TW" altLang="en-US" dirty="0"/>
              <a:t>方法自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zh-TW" altLang="en-US" dirty="0"/>
              <a:t>年費雪應用在判別菖蒲科三種植物以來，經常被予以使用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9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1.6 </a:t>
            </a:r>
            <a:r>
              <a:rPr lang="zh-TW" altLang="en-US" dirty="0"/>
              <a:t>集群分析的話題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600200"/>
            <a:ext cx="6444208" cy="4525963"/>
          </a:xfrm>
        </p:spPr>
        <p:txBody>
          <a:bodyPr anchor="ctr"/>
          <a:lstStyle/>
          <a:p>
            <a:pPr indent="817563" algn="just">
              <a:buClr>
                <a:schemeClr val="accent3"/>
              </a:buClr>
              <a:defRPr/>
            </a:pPr>
            <a:r>
              <a:rPr lang="zh-TW" altLang="en-US" dirty="0"/>
              <a:t>集群分析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cluster analysis</a:t>
            </a:r>
            <a:r>
              <a:rPr lang="en-US" altLang="zh-TW" dirty="0"/>
              <a:t>)</a:t>
            </a:r>
            <a:r>
              <a:rPr lang="zh-TW" altLang="en-US" dirty="0"/>
              <a:t>就是構成「群」的統計處理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indent="817563" algn="just">
              <a:buClr>
                <a:schemeClr val="accent3"/>
              </a:buClr>
              <a:defRPr/>
            </a:pPr>
            <a:r>
              <a:rPr lang="zh-TW" altLang="en-US" dirty="0"/>
              <a:t>判別分析所用的表格，原本是分成兩個群體，但要從混雜的數據來根據某種基準逐次地建構出「群」，就必須採用集群分析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0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1.6.1</a:t>
            </a:r>
            <a:r>
              <a:rPr lang="zh-TW" altLang="en-US" dirty="0"/>
              <a:t> </a:t>
            </a:r>
            <a:r>
              <a:rPr lang="zh-TW" altLang="en-US" dirty="0" smtClean="0"/>
              <a:t>福祉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 fontAlgn="auto">
              <a:spcAft>
                <a:spcPts val="0"/>
              </a:spcAft>
              <a:defRPr/>
            </a:pPr>
            <a:r>
              <a:rPr lang="zh-TW" altLang="en-US" dirty="0"/>
              <a:t>在適切利用集群分析的論文中，有一篇是有關「從全國老人保健設施的特性所見到的類型化之研究」。</a:t>
            </a:r>
            <a:endParaRPr lang="en-US" altLang="zh-TW" dirty="0"/>
          </a:p>
          <a:p>
            <a:pPr indent="866775" algn="just" fontAlgn="auto">
              <a:spcAft>
                <a:spcPts val="0"/>
              </a:spcAft>
              <a:defRPr/>
            </a:pPr>
            <a:r>
              <a:rPr lang="zh-TW" altLang="en-US" dirty="0"/>
              <a:t>此論文是針對全國約</a:t>
            </a:r>
            <a:r>
              <a:rPr lang="en-US" altLang="zh-TW" dirty="0"/>
              <a:t>700</a:t>
            </a:r>
            <a:r>
              <a:rPr lang="zh-TW" altLang="en-US" dirty="0"/>
              <a:t>處的高齡者設施進行約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zh-TW" altLang="en-US" dirty="0"/>
              <a:t>個項目的意見調查，利用集群分析將這些高齡者設施分成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en-US" dirty="0"/>
              <a:t>個群體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9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1.1</a:t>
            </a:r>
            <a:r>
              <a:rPr lang="zh-TW" altLang="en-US" b="1" dirty="0" smtClean="0"/>
              <a:t> 何謂多變量分析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600200"/>
            <a:ext cx="6444208" cy="4525963"/>
          </a:xfrm>
        </p:spPr>
        <p:txBody>
          <a:bodyPr anchor="ctr">
            <a:normAutofit/>
          </a:bodyPr>
          <a:lstStyle/>
          <a:p>
            <a:pPr indent="81756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None/>
              <a:defRPr/>
            </a:pPr>
            <a:r>
              <a:rPr lang="zh-TW" altLang="en-US" dirty="0" smtClean="0"/>
              <a:t>社會</a:t>
            </a:r>
            <a:r>
              <a:rPr lang="zh-TW" altLang="en-US" dirty="0"/>
              <a:t>中的現象既然全部都是由幾個要因複雜交織所形成，故若說多變量分析是解明這些現象的最適手法也不為過。</a:t>
            </a: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1.6.1</a:t>
            </a:r>
            <a:r>
              <a:rPr lang="zh-TW" altLang="en-US" dirty="0"/>
              <a:t> 福祉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12290" name="Picture 2" descr="C:\Users\anfernee0301\Desktop\雲端\Google 雲端硬碟\新頁圖書\5103簡報圖表轉檔ok\5103--圖\1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298498" cy="33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1.7</a:t>
            </a:r>
            <a:r>
              <a:rPr lang="zh-TW" altLang="en-US" dirty="0"/>
              <a:t> 數量化理論話題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/>
            <a:r>
              <a:rPr lang="zh-TW" altLang="en-US" dirty="0">
                <a:cs typeface="Microsoft New Tai Lue"/>
              </a:rPr>
              <a:t>數量化理論是非常優越的統計理論，由日本統計數理研究所的林知己夫博士提出。多變量分析一般皆是在處理數值資料，但若依研究內容來看，也存在著「是／不是」質性的數據。</a:t>
            </a:r>
            <a:endParaRPr lang="en-US" altLang="zh-TW" dirty="0">
              <a:cs typeface="Microsoft New Tai Lue"/>
            </a:endParaRPr>
          </a:p>
          <a:p>
            <a:pPr indent="722313" algn="dist"/>
            <a:r>
              <a:rPr lang="en-US" altLang="zh-TW" dirty="0">
                <a:cs typeface="Microsoft New Tai Lue"/>
              </a:rPr>
              <a:t> </a:t>
            </a:r>
            <a:r>
              <a:rPr lang="en-US" altLang="zh-TW" dirty="0" smtClean="0">
                <a:cs typeface="Microsoft New Tai Lue"/>
              </a:rPr>
              <a:t> </a:t>
            </a:r>
            <a:r>
              <a:rPr lang="zh-TW" altLang="en-US" dirty="0" smtClean="0">
                <a:cs typeface="Microsoft New Tai Lue"/>
              </a:rPr>
              <a:t>當</a:t>
            </a:r>
            <a:r>
              <a:rPr lang="zh-TW" altLang="en-US" dirty="0">
                <a:cs typeface="Microsoft New Tai Lue"/>
              </a:rPr>
              <a:t>此類數據出現時，可發揮能力的就是「數量化理論」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0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1.7.1</a:t>
            </a:r>
            <a:r>
              <a:rPr lang="zh-TW" altLang="en-US" dirty="0"/>
              <a:t> 圖書</a:t>
            </a:r>
            <a:r>
              <a:rPr lang="zh-TW" altLang="en-US" dirty="0" smtClean="0"/>
              <a:t>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indent="817563" algn="just"/>
            <a:r>
              <a:rPr lang="zh-TW" altLang="en-US" dirty="0">
                <a:cs typeface="Microsoft New Tai Lue"/>
              </a:rPr>
              <a:t>在應用數量化理論的有名研究中，有矢野環氏所寫的「君台觀左右帳記」的文件解析中有「利用數量化理論</a:t>
            </a:r>
            <a:r>
              <a:rPr lang="en-US" altLang="zh-TW" dirty="0">
                <a:cs typeface="Microsoft New Tai Lue"/>
              </a:rPr>
              <a:t>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quantification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method)</a:t>
            </a:r>
            <a:r>
              <a:rPr lang="zh-TW" altLang="en-US" dirty="0" smtClean="0">
                <a:cs typeface="Microsoft New Tai Lue"/>
              </a:rPr>
              <a:t>探討</a:t>
            </a:r>
            <a:r>
              <a:rPr lang="zh-TW" altLang="en-US" dirty="0">
                <a:cs typeface="Microsoft New Tai Lue"/>
              </a:rPr>
              <a:t>藝道抄本群的數理研究」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  <a:p>
            <a:pPr indent="817563" algn="just"/>
            <a:r>
              <a:rPr lang="zh-TW" altLang="en-US" dirty="0" smtClean="0">
                <a:cs typeface="Microsoft New Tai Lue"/>
              </a:rPr>
              <a:t>此</a:t>
            </a:r>
            <a:r>
              <a:rPr lang="zh-TW" altLang="en-US" dirty="0">
                <a:cs typeface="Microsoft New Tai Lue"/>
              </a:rPr>
              <a:t>研究雖然是有關茶道的祖傳文件的抄本群的系統分析，但抄本有甚多時，如使用數量化</a:t>
            </a:r>
            <a:r>
              <a:rPr lang="en-US" altLang="zh-TW" dirty="0">
                <a:cs typeface="Microsoft New Tai Lue"/>
              </a:rPr>
              <a:t>Ⅲ</a:t>
            </a:r>
            <a:r>
              <a:rPr lang="zh-TW" altLang="en-US" dirty="0">
                <a:cs typeface="Microsoft New Tai Lue"/>
              </a:rPr>
              <a:t>類，利用抄本的親近性，即能將抄本群分類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7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1.8 </a:t>
            </a:r>
            <a:r>
              <a:rPr lang="zh-TW" altLang="en-US" dirty="0"/>
              <a:t>統計用語簡介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13314" name="Picture 2" descr="C:\Users\anfernee0301\Desktop\雲端\Google 雲端硬碟\新頁圖書\5103簡報圖表轉檔ok\5103--表\表1-4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218919" cy="30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nfernee0301\Desktop\雲端\Google 雲端硬碟\新頁圖書\5103簡報圖表轉檔ok\5103--表\表1-5 拷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39" y="2531289"/>
            <a:ext cx="3178857" cy="30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1.8.1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平均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/>
            <a:r>
              <a:rPr lang="zh-TW" altLang="en-US" dirty="0"/>
              <a:t>統計中最常出現的是平均，其可代表數據之值，或顯示數據位置的統計量，而它的定義亦是大家耳熟能詳的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7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1.8.1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平均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b="1"/>
                        <m:t>身高的平均</m:t>
                      </m:r>
                      <m:r>
                        <m:rPr>
                          <m:nor/>
                        </m:rPr>
                        <a:rPr lang="zh-TW" altLang="en-US"/>
                        <m:t>：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000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35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419872" y="2492896"/>
                <a:ext cx="2735877" cy="93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30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92896"/>
                <a:ext cx="2735877" cy="9308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3059832" y="3543086"/>
                <a:ext cx="1800200" cy="96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000" i="1">
                              <a:latin typeface="Cambria Math"/>
                            </a:rPr>
                            <m:t>151+164+146+158</m:t>
                          </m:r>
                        </m:num>
                        <m:den>
                          <m:r>
                            <a:rPr lang="en-US" altLang="zh-TW" sz="30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43086"/>
                <a:ext cx="1800200" cy="966034"/>
              </a:xfrm>
              <a:prstGeom prst="rect">
                <a:avLst/>
              </a:prstGeom>
              <a:blipFill rotWithShape="1">
                <a:blip r:embed="rId4"/>
                <a:stretch>
                  <a:fillRect r="-143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3059832" y="4653136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</a:rPr>
                        <m:t>=154.75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53136"/>
                <a:ext cx="1656184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1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1.8.1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平均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b="1"/>
                        <m:t>體重的平均</m:t>
                      </m:r>
                      <m:r>
                        <m:rPr>
                          <m:nor/>
                        </m:rPr>
                        <a:rPr lang="zh-TW" altLang="en-US"/>
                        <m:t>：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000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36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419872" y="2492896"/>
                <a:ext cx="2718949" cy="930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30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92896"/>
                <a:ext cx="2718949" cy="9308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3059832" y="3543086"/>
                <a:ext cx="1800200" cy="966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000" i="1">
                              <a:latin typeface="Cambria Math"/>
                            </a:rPr>
                            <m:t>48+53+45+61</m:t>
                          </m:r>
                        </m:num>
                        <m:den>
                          <m:r>
                            <a:rPr lang="en-US" altLang="zh-TW" sz="30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43086"/>
                <a:ext cx="1800200" cy="966034"/>
              </a:xfrm>
              <a:prstGeom prst="rect">
                <a:avLst/>
              </a:prstGeom>
              <a:blipFill rotWithShape="1">
                <a:blip r:embed="rId4"/>
                <a:stretch>
                  <a:fillRect r="-962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987824" y="4653136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</a:rPr>
                        <m:t>=51.75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653136"/>
                <a:ext cx="1656184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4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1.8.2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變異數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76300" algn="just">
              <a:spcBef>
                <a:spcPts val="1800"/>
              </a:spcBef>
              <a:buClr>
                <a:srgbClr val="0BD0D9"/>
              </a:buClr>
              <a:buSzPct val="95000"/>
            </a:pPr>
            <a:r>
              <a:rPr lang="zh-TW" altLang="en-US" dirty="0">
                <a:cs typeface="Microsoft New Tai Lue"/>
              </a:rPr>
              <a:t>統計中最重要的概念是變異數，其表示以平均為中心時的數據變異之統計量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 smtClean="0">
              <a:cs typeface="Microsoft New Tai Lue"/>
            </a:endParaRPr>
          </a:p>
          <a:p>
            <a:pPr indent="876300" algn="just">
              <a:spcBef>
                <a:spcPts val="1800"/>
              </a:spcBef>
              <a:buClr>
                <a:srgbClr val="0BD0D9"/>
              </a:buClr>
              <a:buSzPct val="95000"/>
            </a:pPr>
            <a:r>
              <a:rPr lang="zh-TW" altLang="en-US" dirty="0" smtClean="0">
                <a:cs typeface="Microsoft New Tai Lue"/>
              </a:rPr>
              <a:t>因此</a:t>
            </a:r>
            <a:r>
              <a:rPr lang="zh-TW" altLang="en-US" dirty="0">
                <a:cs typeface="Microsoft New Tai Lue"/>
              </a:rPr>
              <a:t>，變異數的定義始於數據與平均值之差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5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1.8.2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變異數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57250" algn="just"/>
                <a:r>
                  <a:rPr lang="zh-TW" altLang="en-US" dirty="0"/>
                  <a:t>將身高的變異數如當作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，而體重的變異數當作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時，分別表示如下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5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1.8.2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變異數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39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380396" y="1844824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396" y="1844824"/>
                <a:ext cx="93610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339752" y="4541058"/>
                <a:ext cx="1048756" cy="3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41058"/>
                <a:ext cx="1048756" cy="396775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956460" y="1772816"/>
                <a:ext cx="4248472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⋯+</m:t>
                          </m:r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60" y="1772816"/>
                <a:ext cx="4248472" cy="648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2812444" y="2420942"/>
                <a:ext cx="648072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151+154.75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164−154.75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⋯+</m:t>
                          </m:r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158−154.75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444" y="2420942"/>
                <a:ext cx="6480720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2737892" y="306906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=62.25</m:t>
                      </m:r>
                    </m:oMath>
                  </m:oMathPara>
                </a14:m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92" y="3069068"/>
                <a:ext cx="122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2642642" y="5189130"/>
                <a:ext cx="6105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48−51.75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53−51.75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⋯+</m:t>
                          </m:r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61−51.75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42" y="5189130"/>
                <a:ext cx="610582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2684110" y="5909210"/>
                <a:ext cx="1568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=48.917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10" y="5909210"/>
                <a:ext cx="156849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2771800" y="4407184"/>
                <a:ext cx="4684974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⋯+</m:t>
                          </m:r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407184"/>
                <a:ext cx="4684974" cy="6481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0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</a:t>
            </a:r>
            <a:r>
              <a:rPr lang="zh-TW" altLang="en-US" dirty="0"/>
              <a:t> 複迴歸分析的話題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600200"/>
            <a:ext cx="5976664" cy="4525963"/>
          </a:xfrm>
        </p:spPr>
        <p:txBody>
          <a:bodyPr anchor="ctr">
            <a:noAutofit/>
          </a:bodyPr>
          <a:lstStyle/>
          <a:p>
            <a:pPr indent="819150" algn="just"/>
            <a:r>
              <a:rPr lang="zh-TW" altLang="en-US" dirty="0"/>
              <a:t>簡單地說，將幾個「要因」與「結果」結合的統計處理，就是複迴歸分析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1.8.3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標準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差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17563"/>
                <a:r>
                  <a:rPr lang="zh-TW" altLang="en-US" dirty="0"/>
                  <a:t>標準差也是表示數據的</a:t>
                </a:r>
                <a:r>
                  <a:rPr lang="zh-TW" altLang="en-US" dirty="0" smtClean="0"/>
                  <a:t>變異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，</a:t>
                </a:r>
                <a:r>
                  <a:rPr lang="zh-TW" altLang="en-US" dirty="0"/>
                  <a:t>為了與平均的單位一致，所以定義為：</a:t>
                </a:r>
                <a:endParaRPr lang="en-US" altLang="zh-TW" dirty="0"/>
              </a:p>
              <a:p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dirty="0">
                          <a:latin typeface="Cambria Math"/>
                        </a:rPr>
                        <m:t>標準差</m:t>
                      </m:r>
                      <m:r>
                        <a:rPr lang="en-US" altLang="zh-TW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變異數</m:t>
                          </m:r>
                        </m:e>
                      </m:rad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003814" y="4797152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(1.9)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5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1.8.3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標準差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lang="zh-TW" altLang="en-US" dirty="0"/>
                  <a:t>因此，身高的標準差為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3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3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62.25</m:t>
                          </m:r>
                        </m:e>
                      </m:rad>
                      <m:r>
                        <a:rPr lang="en-US" altLang="zh-TW" sz="3000" i="1">
                          <a:latin typeface="Cambria Math"/>
                        </a:rPr>
                        <m:t>=7.890</m:t>
                      </m:r>
                    </m:oMath>
                  </m:oMathPara>
                </a14:m>
                <a:endParaRPr lang="en-US" altLang="zh-TW" sz="3000" dirty="0"/>
              </a:p>
              <a:p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體重的標準差是：</m:t>
                      </m:r>
                    </m:oMath>
                  </m:oMathPara>
                </a14:m>
                <a:endParaRPr lang="en-US" altLang="zh-TW" dirty="0" smtClean="0"/>
              </a:p>
              <a:p>
                <a:pPr marL="419100"/>
                <a:r>
                  <a:rPr lang="en-US" altLang="zh-TW" sz="3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3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sz="3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3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3000" i="1">
                            <a:latin typeface="Cambria Math"/>
                          </a:rPr>
                          <m:t>48.917</m:t>
                        </m:r>
                      </m:e>
                    </m:rad>
                    <m:r>
                      <a:rPr lang="en-US" altLang="zh-TW" sz="3000" i="1">
                        <a:latin typeface="Cambria Math"/>
                      </a:rPr>
                      <m:t>=6</m:t>
                    </m:r>
                    <m:r>
                      <a:rPr lang="en-US" altLang="zh-TW" sz="3000">
                        <a:latin typeface="Cambria Math"/>
                      </a:rPr>
                      <m:t>.994</m:t>
                    </m:r>
                  </m:oMath>
                </a14:m>
                <a:r>
                  <a:rPr lang="en-US" altLang="zh-TW" sz="3000" dirty="0"/>
                  <a:t> 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0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1.8.4</a:t>
            </a:r>
            <a:r>
              <a:rPr lang="zh-TW" altLang="en-US" dirty="0">
                <a:cs typeface="Times New Roman" pitchFamily="18" charset="0"/>
              </a:rPr>
              <a:t> 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數據的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標準化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0100" algn="just"/>
                <a:r>
                  <a:rPr lang="zh-TW" altLang="en-US" dirty="0"/>
                  <a:t>當同時處理二個變數時，須注意的是變數的單位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  <a:p>
                <a:pPr indent="800100" algn="just"/>
                <a:r>
                  <a:rPr lang="zh-TW" altLang="en-US" dirty="0" smtClean="0"/>
                  <a:t>例如</a:t>
                </a:r>
                <a:r>
                  <a:rPr lang="zh-TW" altLang="en-US" dirty="0"/>
                  <a:t>身高與體重，當變數的單位不同時，處理這些變數前，會進行數據的標準化。</a:t>
                </a:r>
                <a:endParaRPr lang="en-US" altLang="zh-TW" dirty="0"/>
              </a:p>
              <a:p>
                <a:pPr/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dirty="0">
                          <a:latin typeface="Cambria Math"/>
                        </a:rPr>
                        <m:t>數據</m:t>
                      </m:r>
                      <m:r>
                        <a:rPr lang="zh-TW" altLang="en-US" i="1" dirty="0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 dirty="0">
                              <a:latin typeface="Cambria Math"/>
                            </a:rPr>
                            <m:t>數據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 dirty="0">
                              <a:latin typeface="Cambria Math"/>
                            </a:rPr>
                            <m:t>平均值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zh-TW" altLang="en-US" i="1" dirty="0">
                              <a:latin typeface="Cambria Math"/>
                            </a:rPr>
                            <m:t>標準差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956376" y="573325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(1.10)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5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1.8.4</a:t>
            </a:r>
            <a:r>
              <a:rPr lang="zh-TW" altLang="en-US" dirty="0">
                <a:cs typeface="Times New Roman" pitchFamily="18" charset="0"/>
              </a:rPr>
              <a:t> 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數據的標準化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cs typeface="Microsoft New Tai Lue"/>
            </a:endParaRPr>
          </a:p>
          <a:p>
            <a:r>
              <a:rPr lang="zh-TW" altLang="en-US" dirty="0" smtClean="0">
                <a:cs typeface="Microsoft New Tai Lue"/>
              </a:rPr>
              <a:t>試</a:t>
            </a:r>
            <a:r>
              <a:rPr lang="zh-TW" altLang="en-US" dirty="0">
                <a:cs typeface="Microsoft New Tai Lue"/>
              </a:rPr>
              <a:t>將身高與體重的數據標準化。</a:t>
            </a:r>
            <a:endParaRPr lang="en-US" altLang="zh-TW" dirty="0">
              <a:cs typeface="Microsoft New Tai Lue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14338" name="Picture 2" descr="C:\Users\anfernee0301\Desktop\雲端\Google 雲端硬碟\新頁圖書\5103簡報圖表轉檔ok\5103--表\表1-7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35" y="2906875"/>
            <a:ext cx="3321399" cy="31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nfernee0301\Desktop\雲端\Google 雲端硬碟\新頁圖書\5103簡報圖表轉檔ok\5103--表\表1-6 拷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47926"/>
            <a:ext cx="3335840" cy="31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1.8.4</a:t>
            </a:r>
            <a:r>
              <a:rPr lang="zh-TW" altLang="en-US" dirty="0">
                <a:cs typeface="Times New Roman" pitchFamily="18" charset="0"/>
              </a:rPr>
              <a:t> 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數據的標準化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44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339752" y="2276872"/>
                <a:ext cx="2956322" cy="983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/>
                        </a:rPr>
                        <m:t>1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51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151−</m:t>
                          </m:r>
                          <m:acc>
                            <m:accPr>
                              <m:chr m:val="̅"/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76872"/>
                <a:ext cx="2956322" cy="9833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627784" y="3792220"/>
                <a:ext cx="2563651" cy="102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/>
                        </a:rPr>
                        <m:t>4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8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48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792220"/>
                <a:ext cx="2563651" cy="10226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5130964" y="2276872"/>
                <a:ext cx="167328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151−154.75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7.890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964" y="2276872"/>
                <a:ext cx="1673284" cy="910570"/>
              </a:xfrm>
              <a:prstGeom prst="rect">
                <a:avLst/>
              </a:prstGeom>
              <a:blipFill rotWithShape="1">
                <a:blip r:embed="rId4"/>
                <a:stretch>
                  <a:fillRect r="-295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7308304" y="2492896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=−0.4753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492896"/>
                <a:ext cx="1296144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004048" y="3789040"/>
                <a:ext cx="1479626" cy="134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48−51.75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6.994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  <a:p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789040"/>
                <a:ext cx="1479626" cy="1341457"/>
              </a:xfrm>
              <a:prstGeom prst="rect">
                <a:avLst/>
              </a:prstGeom>
              <a:blipFill rotWithShape="1">
                <a:blip r:embed="rId6"/>
                <a:stretch>
                  <a:fillRect r="-193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6732240" y="4005064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=−0.5362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005064"/>
                <a:ext cx="1440160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206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0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3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1.8.4</a:t>
            </a:r>
            <a:r>
              <a:rPr lang="zh-TW" altLang="en-US" dirty="0">
                <a:cs typeface="Times New Roman" pitchFamily="18" charset="0"/>
              </a:rPr>
              <a:t> 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數據的標準化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314" y="1344191"/>
            <a:ext cx="5253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92480"/>
              </p:ext>
            </p:extLst>
          </p:nvPr>
        </p:nvGraphicFramePr>
        <p:xfrm>
          <a:off x="2631330" y="3065512"/>
          <a:ext cx="6405166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02583"/>
                <a:gridCol w="32025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標準化前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標準化後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身高的平均</a:t>
                      </a:r>
                      <a:r>
                        <a:rPr lang="en-US" altLang="zh-TW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=154.75</a:t>
                      </a:r>
                    </a:p>
                    <a:p>
                      <a:pPr algn="l"/>
                      <a:r>
                        <a:rPr lang="zh-TW" altLang="en-US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身高的變異數</a:t>
                      </a:r>
                      <a:r>
                        <a:rPr lang="en-US" altLang="zh-TW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=62.25</a:t>
                      </a:r>
                      <a:endParaRPr lang="zh-TW" altLang="en-US" sz="2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身高的平均</a:t>
                      </a:r>
                      <a:r>
                        <a:rPr lang="en-US" altLang="zh-TW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=0</a:t>
                      </a:r>
                    </a:p>
                    <a:p>
                      <a:pPr algn="l"/>
                      <a:r>
                        <a:rPr lang="zh-TW" altLang="en-US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身高的變異數</a:t>
                      </a:r>
                      <a:r>
                        <a:rPr lang="en-US" altLang="zh-TW" sz="2500" dirty="0" smtClean="0">
                          <a:latin typeface="微軟正黑體" pitchFamily="34" charset="-120"/>
                          <a:ea typeface="微軟正黑體" pitchFamily="34" charset="-120"/>
                        </a:rPr>
                        <a:t>=1</a:t>
                      </a:r>
                      <a:endParaRPr lang="zh-TW" altLang="en-US" sz="2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9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1.8.5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共變異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 algn="just"/>
            <a:r>
              <a:rPr lang="zh-TW" altLang="en-US" dirty="0"/>
              <a:t>變異數是長度的概念，相對的，共變異數是寬度的概念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15362" name="Picture 2" descr="C:\Users\anfernee0301\Desktop\雲端\Google 雲端硬碟\新頁圖書\5103簡報圖表轉檔ok\5103--圖\1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68355"/>
            <a:ext cx="4248472" cy="28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1.8.5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共變異數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/>
            <a:r>
              <a:rPr lang="zh-TW" altLang="en-US" dirty="0"/>
              <a:t>共變異數</a:t>
            </a:r>
            <a:r>
              <a:rPr lang="en-US" altLang="zh-TW" dirty="0" err="1"/>
              <a:t>s</a:t>
            </a:r>
            <a:r>
              <a:rPr lang="en-US" altLang="zh-TW" baseline="-25000" dirty="0" err="1"/>
              <a:t>xy</a:t>
            </a:r>
            <a:r>
              <a:rPr lang="zh-TW" altLang="en-US" dirty="0"/>
              <a:t>的定義式如</a:t>
            </a:r>
            <a:r>
              <a:rPr lang="en-US" altLang="zh-TW" dirty="0"/>
              <a:t>(1.11)</a:t>
            </a:r>
            <a:r>
              <a:rPr lang="zh-TW" altLang="en-US" dirty="0"/>
              <a:t>式：</a:t>
            </a:r>
          </a:p>
          <a:p>
            <a:pPr indent="817563"/>
            <a:endParaRPr lang="en-US" altLang="zh-TW" dirty="0" smtClean="0"/>
          </a:p>
          <a:p>
            <a:pPr indent="817563"/>
            <a:endParaRPr lang="en-US" altLang="zh-TW" dirty="0" smtClean="0"/>
          </a:p>
          <a:p>
            <a:pPr indent="817563"/>
            <a:r>
              <a:rPr lang="zh-TW" altLang="en-US" dirty="0" smtClean="0"/>
              <a:t>因此</a:t>
            </a:r>
            <a:r>
              <a:rPr lang="zh-TW" altLang="en-US" dirty="0"/>
              <a:t>，身高與體重的共變異數則是：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57939" y="2852936"/>
                <a:ext cx="6686061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39" y="2852936"/>
                <a:ext cx="6686061" cy="6280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39752" y="5025370"/>
                <a:ext cx="6936514" cy="55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(151−154.25)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×(48−51.75)+⋯+(158−154.75)×(61−51.75)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4−1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25370"/>
                <a:ext cx="6936514" cy="559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99132" y="5826750"/>
                <a:ext cx="1052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=38.250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132" y="5826750"/>
                <a:ext cx="105278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1.8.6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相關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係數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411760" y="1600200"/>
                <a:ext cx="6696744" cy="4525963"/>
              </a:xfrm>
            </p:spPr>
            <p:txBody>
              <a:bodyPr/>
              <a:lstStyle/>
              <a:p>
                <a:pPr indent="866775"/>
                <a:r>
                  <a:rPr lang="zh-TW" altLang="en-US" dirty="0"/>
                  <a:t>與變異數有密切關係的是相關係數</a:t>
                </a:r>
                <a:r>
                  <a:rPr lang="en-US" altLang="zh-TW" dirty="0" smtClean="0"/>
                  <a:t>r</a:t>
                </a:r>
                <a:r>
                  <a:rPr lang="zh-TW" altLang="en-US" dirty="0" smtClean="0"/>
                  <a:t>，</a:t>
                </a:r>
                <a:r>
                  <a:rPr lang="zh-TW" altLang="en-US" dirty="0"/>
                  <a:t>其表現方式如</a:t>
                </a:r>
                <a:r>
                  <a:rPr lang="en-US" altLang="zh-TW" dirty="0"/>
                  <a:t>(1.12)</a:t>
                </a:r>
                <a:r>
                  <a:rPr lang="zh-TW" altLang="en-US" dirty="0"/>
                  <a:t>式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  <a:p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</a:rPr>
                        <m:t>𝑟</m:t>
                      </m:r>
                      <m:r>
                        <a:rPr lang="en-US" altLang="zh-TW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  <m:r>
                            <a:rPr lang="zh-TW" altLang="en-US" sz="3000" i="1">
                              <a:latin typeface="Cambria Math"/>
                            </a:rPr>
                            <m:t>與</m:t>
                          </m:r>
                          <m:r>
                            <m:rPr>
                              <m:sty m:val="p"/>
                            </m:rPr>
                            <a:rPr lang="en-US" altLang="zh-TW" sz="3000" i="1">
                              <a:latin typeface="Cambria Math"/>
                            </a:rPr>
                            <m:t>y</m:t>
                          </m:r>
                          <m:r>
                            <a:rPr lang="zh-TW" altLang="en-US" sz="3000" i="1">
                              <a:latin typeface="Cambria Math"/>
                            </a:rPr>
                            <m:t>的共變異數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的共變異數</m:t>
                              </m:r>
                            </m:e>
                          </m:rad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zh-TW" altLang="en-US" sz="3000" i="1">
                                  <a:latin typeface="Cambria Math"/>
                                  <a:ea typeface="Cambria Math"/>
                                </a:rPr>
                                <m:t>的共變異數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3000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0" y="1600200"/>
                <a:ext cx="6696744" cy="4525963"/>
              </a:xfrm>
              <a:blipFill rotWithShape="1">
                <a:blip r:embed="rId2"/>
                <a:stretch>
                  <a:fillRect l="-2368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951683" y="486916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(1.12)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5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85000" lnSpcReduction="10000"/>
              </a:bodyPr>
              <a:lstStyle/>
              <a:p>
                <a:pPr indent="817563" algn="just"/>
                <a:r>
                  <a:rPr lang="zh-TW" altLang="en-US" sz="3800" dirty="0" smtClean="0"/>
                  <a:t>因此，身高與體重的相關係數即為：</a:t>
                </a:r>
                <a:endParaRPr lang="en-US" altLang="zh-TW" sz="3800" dirty="0" smtClean="0"/>
              </a:p>
              <a:p>
                <a:pPr indent="817563" algn="just"/>
                <a14:m>
                  <m:oMath xmlns:m="http://schemas.openxmlformats.org/officeDocument/2006/math">
                    <m:r>
                      <a:rPr lang="en-US" altLang="zh-TW" sz="3100" i="1">
                        <a:latin typeface="Cambria Math"/>
                      </a:rPr>
                      <m:t>𝑟</m:t>
                    </m:r>
                    <m:r>
                      <a:rPr lang="en-US" altLang="zh-TW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100" i="1">
                            <a:latin typeface="Cambria Math"/>
                          </a:rPr>
                          <m:t>38.250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1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100" i="1">
                                <a:latin typeface="Cambria Math"/>
                              </a:rPr>
                              <m:t>62.250</m:t>
                            </m:r>
                          </m:e>
                        </m:rad>
                        <m:r>
                          <a:rPr lang="en-US" altLang="zh-TW" sz="3100" i="1">
                            <a:latin typeface="Cambria Math"/>
                            <a:ea typeface="Cambria Math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TW" sz="31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100" i="1">
                                <a:latin typeface="Cambria Math"/>
                                <a:ea typeface="Cambria Math"/>
                              </a:rPr>
                              <m:t>48.871</m:t>
                            </m:r>
                          </m:e>
                        </m:rad>
                      </m:den>
                    </m:f>
                    <m:r>
                      <a:rPr lang="en-US" altLang="zh-TW" sz="31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3100" dirty="0">
                    <a:latin typeface="Times New Roman" pitchFamily="18" charset="0"/>
                    <a:cs typeface="Times New Roman" pitchFamily="18" charset="0"/>
                  </a:rPr>
                  <a:t>0.693</a:t>
                </a:r>
                <a:endParaRPr lang="zh-TW" alt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indent="817563" algn="just"/>
                <a:endParaRPr lang="en-US" altLang="zh-TW" sz="3500" dirty="0" smtClean="0"/>
              </a:p>
              <a:p>
                <a:pPr indent="817563" algn="just"/>
                <a:r>
                  <a:rPr lang="zh-TW" altLang="en-US" sz="3800" dirty="0" smtClean="0"/>
                  <a:t>另外</a:t>
                </a:r>
                <a:r>
                  <a:rPr lang="zh-TW" altLang="en-US" sz="3800" dirty="0"/>
                  <a:t>，在數據標準化時</a:t>
                </a:r>
                <a:r>
                  <a:rPr lang="zh-TW" altLang="en-US" sz="3800" dirty="0" smtClean="0"/>
                  <a:t>，</a:t>
                </a:r>
                <a:endParaRPr lang="en-US" altLang="zh-TW" sz="3800" dirty="0" smtClean="0"/>
              </a:p>
              <a:p>
                <a:pPr indent="817563" algn="just"/>
                <a:endParaRPr lang="en-US" altLang="zh-TW" sz="3500" dirty="0" smtClean="0"/>
              </a:p>
              <a:p>
                <a:pPr indent="817563" algn="just"/>
                <a:r>
                  <a:rPr lang="zh-TW" altLang="en-US" sz="3000" dirty="0" smtClean="0"/>
                  <a:t>相關</a:t>
                </a:r>
                <a:r>
                  <a:rPr lang="zh-TW" altLang="en-US" sz="3000" dirty="0"/>
                  <a:t>係數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3000" i="1">
                            <a:latin typeface="Cambria Math"/>
                          </a:rPr>
                          <m:t>共變異數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en-US" altLang="zh-TW" sz="3000" i="1">
                        <a:latin typeface="Cambria Math"/>
                      </a:rPr>
                      <m:t>=</m:t>
                    </m:r>
                    <m:r>
                      <a:rPr lang="zh-TW" altLang="en-US" sz="3000" i="1">
                        <a:latin typeface="Cambria Math"/>
                      </a:rPr>
                      <m:t>共變異數</m:t>
                    </m:r>
                  </m:oMath>
                </a14:m>
                <a:r>
                  <a:rPr lang="zh-TW" altLang="en-US" sz="3000" dirty="0"/>
                  <a:t>。</a:t>
                </a:r>
              </a:p>
              <a:p>
                <a:pPr indent="817563" algn="just"/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48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1.8.6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相關係數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3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</a:t>
            </a:r>
            <a:r>
              <a:rPr lang="zh-TW" altLang="en-US" dirty="0"/>
              <a:t> 複迴歸分析的話題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230" y="1600200"/>
            <a:ext cx="6087050" cy="4525963"/>
          </a:xfrm>
        </p:spPr>
        <p:txBody>
          <a:bodyPr anchor="ctr"/>
          <a:lstStyle/>
          <a:p>
            <a:pPr indent="819150" algn="just"/>
            <a:r>
              <a:rPr lang="zh-TW" altLang="en-US" dirty="0"/>
              <a:t>在從屬變數</a:t>
            </a:r>
            <a:r>
              <a:rPr lang="en-US" altLang="zh-TW" dirty="0"/>
              <a:t>y</a:t>
            </a:r>
            <a:r>
              <a:rPr lang="zh-TW" altLang="en-US" dirty="0"/>
              <a:t>與對它造成影響的獨立變數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p</a:t>
            </a:r>
            <a:r>
              <a:rPr lang="zh-TW" altLang="en-US" dirty="0"/>
              <a:t>之間，建立</a:t>
            </a:r>
            <a:r>
              <a:rPr lang="zh-TW" altLang="en-US" dirty="0" smtClean="0"/>
              <a:t>如</a:t>
            </a:r>
            <a:r>
              <a:rPr lang="en-US" altLang="zh-TW" dirty="0" smtClean="0"/>
              <a:t>(1.1)</a:t>
            </a:r>
            <a:r>
              <a:rPr lang="zh-TW" altLang="en-US" dirty="0" smtClean="0"/>
              <a:t>式</a:t>
            </a:r>
            <a:r>
              <a:rPr lang="zh-TW" altLang="en-US" dirty="0"/>
              <a:t>，稱為複迴歸式的一次式：</a:t>
            </a:r>
            <a:endParaRPr lang="en-US" altLang="zh-TW" dirty="0"/>
          </a:p>
          <a:p>
            <a:pPr indent="762000" algn="r"/>
            <a:r>
              <a:rPr lang="en-US" altLang="zh-TW" dirty="0"/>
              <a:t>                                                                                             </a:t>
            </a:r>
            <a:r>
              <a:rPr lang="en-US" altLang="zh-TW" sz="2500" dirty="0" smtClean="0"/>
              <a:t>(1.1)</a:t>
            </a:r>
            <a:endParaRPr lang="en-US" altLang="zh-TW" sz="2500" dirty="0"/>
          </a:p>
          <a:p>
            <a:pPr indent="895350" algn="just"/>
            <a:r>
              <a:rPr lang="zh-TW" altLang="en-US" dirty="0"/>
              <a:t>此</a:t>
            </a:r>
            <a:r>
              <a:rPr lang="en-US" altLang="zh-TW" dirty="0" smtClean="0"/>
              <a:t>b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,b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b</a:t>
            </a:r>
            <a:r>
              <a:rPr lang="en-US" altLang="zh-TW" baseline="-25000" dirty="0" err="1" smtClean="0"/>
              <a:t>p</a:t>
            </a:r>
            <a:r>
              <a:rPr lang="zh-TW" altLang="en-US" dirty="0"/>
              <a:t>稱為偏迴歸係數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193974"/>
              </p:ext>
            </p:extLst>
          </p:nvPr>
        </p:nvGraphicFramePr>
        <p:xfrm>
          <a:off x="2771800" y="4293096"/>
          <a:ext cx="5280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854200" imgH="241300" progId="">
                  <p:embed/>
                </p:oleObj>
              </mc:Choice>
              <mc:Fallback>
                <p:oleObj name="Equation" r:id="rId3" imgW="1854200" imgH="2413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93096"/>
                        <a:ext cx="52800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2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1.8.7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共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變異數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矩陣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 algn="just"/>
            <a:endParaRPr lang="en-US" altLang="zh-TW" dirty="0" smtClean="0">
              <a:cs typeface="Microsoft New Tai Lue"/>
            </a:endParaRPr>
          </a:p>
          <a:p>
            <a:pPr indent="817563" algn="just"/>
            <a:r>
              <a:rPr lang="zh-TW" altLang="en-US" dirty="0" smtClean="0">
                <a:cs typeface="Microsoft New Tai Lue"/>
              </a:rPr>
              <a:t>共</a:t>
            </a:r>
            <a:r>
              <a:rPr lang="zh-TW" altLang="en-US" dirty="0">
                <a:cs typeface="Microsoft New Tai Lue"/>
              </a:rPr>
              <a:t>變異數矩陣是將變異數與共變異數排成長方形的矩陣：</a:t>
            </a:r>
            <a:endParaRPr lang="en-US" altLang="zh-TW" dirty="0">
              <a:cs typeface="Microsoft New Tai Lue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07" y="4018518"/>
            <a:ext cx="1043753" cy="42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07555" y="3598438"/>
                <a:ext cx="4176464" cy="1313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>
                    <a:latin typeface="微軟正黑體" pitchFamily="34" charset="-120"/>
                    <a:ea typeface="微軟正黑體" pitchFamily="34" charset="-120"/>
                  </a:rPr>
                  <a:t>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zh-TW" alt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        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                  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  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𝑦</m:t>
                          </m:r>
                        </m:e>
                      </m:mr>
                    </m:m>
                  </m:oMath>
                </a14:m>
                <a:r>
                  <a:rPr lang="zh-TW" altLang="en-US" sz="2000" dirty="0" smtClean="0">
                    <a:latin typeface="微軟正黑體" pitchFamily="34" charset="-120"/>
                    <a:ea typeface="微軟正黑體" pitchFamily="34" charset="-120"/>
                  </a:rPr>
                  <a:t>     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𝑦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zh-TW" altLang="en-US" sz="2000" i="1">
                                  <a:latin typeface="Cambria Math"/>
                                </a:rPr>
                                <m:t>的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變異數</m:t>
                              </m:r>
                              <m:r>
                                <m:rPr>
                                  <m:brk m:alnAt="7"/>
                                </m:rPr>
                                <a:rPr lang="zh-TW" alt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與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的共變異數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zh-TW" alt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brk m:alnAt="7"/>
                                </m:rPr>
                                <a:rPr lang="zh-TW" altLang="en-US" sz="2000" b="0" i="1" smtClean="0">
                                  <a:latin typeface="Cambria Math"/>
                                </a:rPr>
                                <m:t>與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m:rPr>
                                  <m:brk m:alnAt="7"/>
                                </m:rPr>
                                <a:rPr lang="zh-TW" altLang="en-US" sz="2000" i="1">
                                  <a:latin typeface="Cambria Math"/>
                                </a:rPr>
                                <m:t>的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共變異數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的變異數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55" y="3598438"/>
                <a:ext cx="4176464" cy="13134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704711" y="3824455"/>
                <a:ext cx="1463606" cy="855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11" y="3824455"/>
                <a:ext cx="1463606" cy="855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8114898" y="504017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(1.13)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4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1.8.7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共變異數矩陣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 algn="just"/>
                <a:r>
                  <a:rPr lang="zh-TW" altLang="en-US" dirty="0">
                    <a:cs typeface="Microsoft New Tai Lue"/>
                  </a:rPr>
                  <a:t>因此，身高與體重的變異數之共變異數矩陣如下：</a:t>
                </a:r>
                <a:endParaRPr lang="en-US" altLang="zh-TW" dirty="0">
                  <a:cs typeface="Microsoft New Tai Lue"/>
                </a:endParaRPr>
              </a:p>
              <a:p>
                <a:pPr indent="817563" algn="just"/>
                <a:endParaRPr lang="en-US" altLang="zh-TW" dirty="0" smtClean="0"/>
              </a:p>
              <a:p>
                <a:pPr indent="817563" algn="just"/>
                <a:endParaRPr lang="en-US" altLang="zh-TW" dirty="0"/>
              </a:p>
              <a:p>
                <a:pPr indent="817563" algn="just"/>
                <a:endParaRPr lang="en-US" altLang="zh-TW" dirty="0" smtClean="0"/>
              </a:p>
              <a:p>
                <a:pPr indent="817563" algn="just"/>
                <a:r>
                  <a:rPr lang="zh-TW" altLang="en-US" dirty="0"/>
                  <a:t>上式中，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 。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39752" y="3157975"/>
                <a:ext cx="4567212" cy="991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zh-TW" alt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zh-TW" altLang="en-US" sz="2000" b="0" i="1" smtClean="0"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身高</m:t>
                            </m:r>
                          </m:e>
                          <m:e>
                            <m:r>
                              <a:rPr lang="zh-TW" altLang="en-US" sz="2000" b="0" i="1" smtClean="0">
                                <a:latin typeface="Cambria Math"/>
                              </a:rPr>
                              <m:t>                         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體重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zh-TW" altLang="en-US" sz="2000" i="1">
                              <a:latin typeface="Cambria Math"/>
                            </a:rPr>
                            <m:t>身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高</m:t>
                          </m:r>
                        </m:e>
                      </m:mr>
                      <m:m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體重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62.250               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與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的共變數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38.250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的變異數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157975"/>
                <a:ext cx="4567212" cy="991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421634" y="3068960"/>
                <a:ext cx="1830886" cy="1085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/>
                  <a:t>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     </m:t>
                                    </m:r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634" y="3068960"/>
                <a:ext cx="1830886" cy="10850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08" y="3678567"/>
            <a:ext cx="781696" cy="3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1.8.8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相關矩陣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/>
            <a:r>
              <a:rPr lang="zh-TW" altLang="en-US" dirty="0"/>
              <a:t>相關矩陣是如下的矩陣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17563"/>
            <a:endParaRPr lang="en-US" altLang="zh-TW" dirty="0"/>
          </a:p>
          <a:p>
            <a:pPr indent="817563"/>
            <a:endParaRPr lang="zh-TW" altLang="en-US" dirty="0"/>
          </a:p>
          <a:p>
            <a:pPr indent="817563"/>
            <a:endParaRPr lang="en-US" altLang="zh-TW" dirty="0" smtClean="0"/>
          </a:p>
          <a:p>
            <a:pPr indent="817563"/>
            <a:r>
              <a:rPr lang="zh-TW" altLang="en-US" dirty="0" smtClean="0"/>
              <a:t>因此</a:t>
            </a:r>
            <a:r>
              <a:rPr lang="zh-TW" altLang="en-US" dirty="0"/>
              <a:t>，身高與體重的相關矩陣即為如下：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11760" y="1844824"/>
                <a:ext cx="5322804" cy="2321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TW" sz="2500" dirty="0" smtClean="0"/>
              </a:p>
              <a:p>
                <a:r>
                  <a:rPr lang="zh-TW" altLang="en-US" sz="2500" dirty="0" smtClean="0"/>
                  <a:t>                         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5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500" b="0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zh-TW" altLang="en-US" sz="2500" b="0" i="1" smtClean="0">
                              <a:latin typeface="Cambria Math"/>
                            </a:rPr>
                            <m:t>           </m:t>
                          </m:r>
                          <m:r>
                            <a:rPr lang="en-US" altLang="zh-TW" sz="2500" b="0" i="1" smtClean="0">
                              <a:latin typeface="Cambria Math"/>
                            </a:rPr>
                            <m:t>𝑦</m:t>
                          </m:r>
                        </m:e>
                      </m:mr>
                    </m:m>
                  </m:oMath>
                </a14:m>
                <a:endParaRPr lang="en-US" altLang="zh-TW" sz="2500" dirty="0" smtClean="0"/>
              </a:p>
              <a:p>
                <a:r>
                  <a:rPr lang="zh-TW" altLang="en-US" sz="2500" dirty="0" smtClean="0"/>
                  <a:t>               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5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500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r>
                            <a:rPr lang="en-US" altLang="zh-TW" sz="2500" i="1">
                              <a:latin typeface="Cambria Math"/>
                            </a:rPr>
                            <m:t>𝑦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zh-TW" sz="25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5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5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sz="2500" i="1">
                                  <a:latin typeface="Cambria Math"/>
                                </a:rPr>
                                <m:t>相關係數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5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zh-TW" altLang="en-US" sz="2500" i="1">
                                  <a:latin typeface="Cambria Math"/>
                                </a:rPr>
                                <m:t>相</m:t>
                              </m:r>
                              <m:r>
                                <a:rPr lang="zh-TW" altLang="en-US" sz="2500" i="1">
                                  <a:latin typeface="Cambria Math"/>
                                </a:rPr>
                                <m:t>關係數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5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500" dirty="0" smtClean="0"/>
              </a:p>
              <a:p>
                <a:endParaRPr lang="en-US" altLang="zh-TW" sz="2500" dirty="0"/>
              </a:p>
              <a:p>
                <a:endParaRPr lang="zh-TW" altLang="en-US" sz="25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844824"/>
                <a:ext cx="5322804" cy="23212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67744" y="4365104"/>
                <a:ext cx="5193088" cy="3139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TW" sz="2500" dirty="0" smtClean="0"/>
              </a:p>
              <a:p>
                <a:endParaRPr lang="en-US" altLang="zh-TW" sz="2500" dirty="0"/>
              </a:p>
              <a:p>
                <a:r>
                  <a:rPr lang="zh-TW" altLang="en-US" sz="2500" dirty="0"/>
                  <a:t>        </a:t>
                </a:r>
                <a:r>
                  <a:rPr lang="zh-TW" altLang="en-US" sz="2500" dirty="0" smtClean="0"/>
                  <a:t>                      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TW" sz="25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zh-TW" altLang="en-US" sz="2500" i="1">
                              <a:latin typeface="Cambria Math"/>
                            </a:rPr>
                            <m:t>身</m:t>
                          </m:r>
                          <m:r>
                            <a:rPr lang="zh-TW" altLang="en-US" sz="2500" i="1">
                              <a:latin typeface="Cambria Math"/>
                            </a:rPr>
                            <m:t>高</m:t>
                          </m:r>
                        </m:e>
                        <m:e>
                          <m:r>
                            <a:rPr lang="zh-TW" altLang="en-US" sz="2500" i="1">
                              <a:latin typeface="Cambria Math"/>
                            </a:rPr>
                            <m:t>體重</m:t>
                          </m:r>
                        </m:e>
                      </m:mr>
                    </m:m>
                  </m:oMath>
                </a14:m>
                <a:endParaRPr lang="en-US" altLang="zh-TW" sz="2500" dirty="0"/>
              </a:p>
              <a:p>
                <a:r>
                  <a:rPr lang="zh-TW" altLang="en-US" sz="2500" dirty="0" smtClean="0"/>
                  <a:t>                     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5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zh-TW" altLang="en-US" sz="2500" i="1">
                              <a:latin typeface="Cambria Math"/>
                            </a:rPr>
                            <m:t>身</m:t>
                          </m:r>
                          <m:r>
                            <a:rPr lang="zh-TW" altLang="en-US" sz="2500" i="1">
                              <a:latin typeface="Cambria Math"/>
                            </a:rPr>
                            <m:t>高</m:t>
                          </m:r>
                        </m:e>
                      </m:mr>
                      <m:mr>
                        <m:e>
                          <m:r>
                            <a:rPr lang="zh-TW" altLang="en-US" sz="2500" i="1">
                              <a:latin typeface="Cambria Math"/>
                            </a:rPr>
                            <m:t>體重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altLang="zh-TW" sz="25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5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5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500" i="1">
                                  <a:latin typeface="Cambria Math"/>
                                </a:rPr>
                                <m:t>0.693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5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5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sz="2500" i="1">
                                  <a:latin typeface="Cambria Math"/>
                                </a:rPr>
                                <m:t>.693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5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500" dirty="0"/>
              </a:p>
              <a:p>
                <a:endParaRPr lang="en-US" altLang="zh-TW" sz="2500" dirty="0" smtClean="0"/>
              </a:p>
              <a:p>
                <a:endParaRPr lang="en-US" altLang="zh-TW" sz="2500" dirty="0"/>
              </a:p>
              <a:p>
                <a:r>
                  <a:rPr lang="zh-TW" altLang="en-US" sz="2500" dirty="0"/>
                  <a:t>         </a:t>
                </a:r>
                <a:r>
                  <a:rPr lang="zh-TW" altLang="en-US" sz="2500" dirty="0" smtClean="0"/>
                  <a:t>                 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365104"/>
                <a:ext cx="5193088" cy="31392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2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1.8.8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相關矩陣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6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279" y="4869320"/>
            <a:ext cx="6905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87925" y="1450967"/>
                <a:ext cx="5189393" cy="1996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TW" sz="3200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sz="3200" dirty="0" smtClean="0">
                    <a:latin typeface="微軟正黑體" pitchFamily="34" charset="-120"/>
                    <a:ea typeface="微軟正黑體" pitchFamily="34" charset="-12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3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32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變異數</m:t>
                              </m:r>
                              <m:r>
                                <a:rPr lang="zh-TW" altLang="en-US" sz="32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en-US" altLang="zh-TW" sz="3200" b="0" i="0" smtClean="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1</m:t>
                              </m:r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32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共變異數</m:t>
                              </m:r>
                              <m:r>
                                <a:rPr lang="zh-TW" altLang="en-US" sz="32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zh-TW" altLang="en-US" sz="32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相關係數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25" y="1450967"/>
                <a:ext cx="5189393" cy="19966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488461" y="3780329"/>
            <a:ext cx="633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因此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，共變數矩陣即變成相關矩陣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415791" y="4705020"/>
                <a:ext cx="3072123" cy="668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TW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變異數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        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共變異數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共變異數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  <m:t>變異數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91" y="4705020"/>
                <a:ext cx="3072123" cy="6681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490101" y="446905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標準化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372200" y="4685143"/>
                <a:ext cx="2751522" cy="688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相關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係</m:t>
                                </m:r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數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相關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係</m:t>
                                </m:r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數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85143"/>
                <a:ext cx="2751522" cy="6880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7566603" y="580526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(1.15)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88461" y="1864511"/>
            <a:ext cx="316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將數據標準化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時，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2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>
                <a:cs typeface="Times New Roman" pitchFamily="18" charset="0"/>
              </a:rPr>
              <a:t>1.8.9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矩陣</a:t>
            </a:r>
            <a:r>
              <a:rPr lang="zh-TW" altLang="en-US" sz="3000" dirty="0">
                <a:latin typeface="Times New Roman" pitchFamily="18" charset="0"/>
                <a:cs typeface="Times New Roman" pitchFamily="18" charset="0"/>
              </a:rPr>
              <a:t>的計算，逆矩陣，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行列式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矩陣的乘積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54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843808" y="2492896"/>
                <a:ext cx="3023456" cy="89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TW" sz="2800" smtClean="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TW" sz="280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492896"/>
                <a:ext cx="3023456" cy="8901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2918697" y="4119496"/>
                <a:ext cx="3427349" cy="89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97" y="4119496"/>
                <a:ext cx="3427349" cy="8901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5724128" y="2492896"/>
                <a:ext cx="1656184" cy="890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TW" sz="280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TW" sz="2800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92896"/>
                <a:ext cx="1656184" cy="890180"/>
              </a:xfrm>
              <a:prstGeom prst="rect">
                <a:avLst/>
              </a:prstGeom>
              <a:blipFill rotWithShape="1">
                <a:blip r:embed="rId4"/>
                <a:stretch>
                  <a:fillRect r="-5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3023320" y="5085184"/>
                <a:ext cx="6013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20" y="5085184"/>
                <a:ext cx="60131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451153" y="2702665"/>
            <a:ext cx="68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51153" y="4329265"/>
            <a:ext cx="68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92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矩陣的乘積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451153" y="3206721"/>
            <a:ext cx="68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78846" y="4704624"/>
            <a:ext cx="68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819189" y="2996952"/>
                <a:ext cx="2581732" cy="8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189" y="2996952"/>
                <a:ext cx="2581732" cy="8610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2843808" y="4409028"/>
                <a:ext cx="2581732" cy="8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[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]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409028"/>
                <a:ext cx="2581732" cy="8610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788024" y="3132257"/>
                <a:ext cx="31683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132257"/>
                <a:ext cx="3168352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4436804"/>
                <a:ext cx="2012868" cy="864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436804"/>
                <a:ext cx="2012868" cy="864404"/>
              </a:xfrm>
              <a:prstGeom prst="rect">
                <a:avLst/>
              </a:prstGeom>
              <a:blipFill rotWithShape="1">
                <a:blip r:embed="rId5"/>
                <a:stretch>
                  <a:fillRect r="-103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000" dirty="0">
                <a:cs typeface="Times New Roman" pitchFamily="18" charset="0"/>
              </a:rPr>
              <a:t>1.8.9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矩陣</a:t>
            </a:r>
            <a:r>
              <a:rPr lang="zh-TW" altLang="en-US" sz="3000" dirty="0">
                <a:latin typeface="Times New Roman" pitchFamily="18" charset="0"/>
                <a:cs typeface="Times New Roman" pitchFamily="18" charset="0"/>
              </a:rPr>
              <a:t>的計算，逆矩陣，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行列式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0273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/>
              <a:t>逆矩陣</a:t>
            </a:r>
            <a:r>
              <a:rPr lang="en-US" altLang="zh-TW" dirty="0"/>
              <a:t>(inverse of matrix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39752" y="3932791"/>
                <a:ext cx="2343142" cy="88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5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5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5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5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5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5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5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500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sz="25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2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932791"/>
                <a:ext cx="2343142" cy="8800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72000" y="3568359"/>
                <a:ext cx="3816424" cy="15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3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3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3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altLang="zh-TW" sz="23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3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altLang="zh-TW" sz="23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3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altLang="zh-TW" sz="23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3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altLang="zh-TW" sz="23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3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sz="23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3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68359"/>
                <a:ext cx="3816424" cy="1588833"/>
              </a:xfrm>
              <a:prstGeom prst="rect">
                <a:avLst/>
              </a:prstGeom>
              <a:blipFill rotWithShape="1">
                <a:blip r:embed="rId3"/>
                <a:stretch>
                  <a:fillRect r="-167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000" dirty="0">
                <a:cs typeface="Times New Roman" pitchFamily="18" charset="0"/>
              </a:rPr>
              <a:t>1.8.9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矩陣</a:t>
            </a:r>
            <a:r>
              <a:rPr lang="zh-TW" altLang="en-US" sz="3000" dirty="0">
                <a:latin typeface="Times New Roman" pitchFamily="18" charset="0"/>
                <a:cs typeface="Times New Roman" pitchFamily="18" charset="0"/>
              </a:rPr>
              <a:t>的計算，逆矩陣，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行列式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246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行列式</a:t>
            </a:r>
            <a:r>
              <a:rPr lang="en-US" altLang="zh-TW" dirty="0"/>
              <a:t>(determinant)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57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3388671" y="3781679"/>
                <a:ext cx="3101234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3000" b="0" i="0" smtClean="0">
                          <a:latin typeface="Cambria Math"/>
                        </a:rPr>
                        <m:t>ad</m:t>
                      </m:r>
                      <m:r>
                        <a:rPr lang="en-US" altLang="zh-TW" sz="30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3000" b="0" i="0" smtClean="0">
                          <a:latin typeface="Cambria Math"/>
                        </a:rPr>
                        <m:t>bc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71" y="3781679"/>
                <a:ext cx="3101234" cy="8714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000" dirty="0">
                <a:cs typeface="Times New Roman" pitchFamily="18" charset="0"/>
              </a:rPr>
              <a:t>1.8.9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矩陣</a:t>
            </a:r>
            <a:r>
              <a:rPr lang="zh-TW" altLang="en-US" sz="3000" dirty="0">
                <a:latin typeface="Times New Roman" pitchFamily="18" charset="0"/>
                <a:cs typeface="Times New Roman" pitchFamily="18" charset="0"/>
              </a:rPr>
              <a:t>的計算，逆矩陣，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行列式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322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1.8.10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向量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58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4096779" y="1772816"/>
                <a:ext cx="2748445" cy="947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779" y="1772816"/>
                <a:ext cx="2748445" cy="9473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83768" y="2982452"/>
                <a:ext cx="66039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 smtClean="0">
                    <a:latin typeface="微軟正黑體" pitchFamily="34" charset="-120"/>
                    <a:ea typeface="微軟正黑體" pitchFamily="34" charset="-120"/>
                  </a:rPr>
                  <a:t>對以下的共變異數矩陣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TW" altLang="en-US" sz="3200" dirty="0" smtClean="0">
                    <a:latin typeface="微軟正黑體" pitchFamily="34" charset="-120"/>
                    <a:ea typeface="微軟正黑體" pitchFamily="34" charset="-120"/>
                  </a:rPr>
                  <a:t>而言</a:t>
                </a:r>
                <a:r>
                  <a:rPr lang="zh-TW" altLang="en-US" sz="3200" dirty="0">
                    <a:latin typeface="微軟正黑體" pitchFamily="34" charset="-120"/>
                    <a:ea typeface="微軟正黑體" pitchFamily="34" charset="-120"/>
                  </a:rPr>
                  <a:t>，滿足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982452"/>
                <a:ext cx="660392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306" t="-13542" r="-1661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2608321" y="3648050"/>
                <a:ext cx="3634514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21" y="3648050"/>
                <a:ext cx="3634514" cy="8610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2682361" y="5325011"/>
                <a:ext cx="4841967" cy="91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>
                              <a:latin typeface="微軟正黑體" pitchFamily="34" charset="-120"/>
                              <a:ea typeface="微軟正黑體" pitchFamily="34" charset="-12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>
                                  <a:latin typeface="微軟正黑體" pitchFamily="34" charset="-120"/>
                                  <a:ea typeface="微軟正黑體" pitchFamily="34" charset="-12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>
                                        <a:latin typeface="微軟正黑體" pitchFamily="34" charset="-120"/>
                                        <a:ea typeface="微軟正黑體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>
                                        <a:latin typeface="微軟正黑體" pitchFamily="34" charset="-120"/>
                                        <a:ea typeface="微軟正黑體" pitchFamily="34" charset="-12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200">
                                        <a:latin typeface="微軟正黑體" pitchFamily="34" charset="-120"/>
                                        <a:ea typeface="微軟正黑體" pitchFamily="34" charset="-12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>
                                        <a:latin typeface="微軟正黑體" pitchFamily="34" charset="-120"/>
                                        <a:ea typeface="微軟正黑體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>
                                        <a:latin typeface="微軟正黑體" pitchFamily="34" charset="-120"/>
                                        <a:ea typeface="微軟正黑體" pitchFamily="34" charset="-12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200">
                                        <a:latin typeface="微軟正黑體" pitchFamily="34" charset="-120"/>
                                        <a:ea typeface="微軟正黑體" pitchFamily="34" charset="-12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l-GR" altLang="zh-TW" sz="3200">
                          <a:latin typeface="微軟正黑體" pitchFamily="34" charset="-120"/>
                          <a:ea typeface="微軟正黑體" pitchFamily="34" charset="-120"/>
                        </a:rPr>
                        <m:t>λ</m:t>
                      </m:r>
                      <m:r>
                        <m:rPr>
                          <m:nor/>
                        </m:rPr>
                        <a:rPr lang="zh-TW" altLang="en-US" sz="3200">
                          <a:latin typeface="微軟正黑體" pitchFamily="34" charset="-120"/>
                          <a:ea typeface="微軟正黑體" pitchFamily="34" charset="-120"/>
                        </a:rPr>
                        <m:t>稱為</m:t>
                      </m:r>
                      <m:r>
                        <m:rPr>
                          <m:nor/>
                        </m:rPr>
                        <a:rPr lang="en-US" altLang="zh-TW" sz="3200">
                          <a:latin typeface="微軟正黑體" pitchFamily="34" charset="-120"/>
                          <a:ea typeface="微軟正黑體" pitchFamily="34" charset="-120"/>
                        </a:rPr>
                        <m:t>A</m:t>
                      </m:r>
                      <m:r>
                        <a:rPr lang="zh-TW" altLang="en-US" sz="3200">
                          <a:latin typeface="微軟正黑體" pitchFamily="34" charset="-120"/>
                          <a:ea typeface="微軟正黑體" pitchFamily="34" charset="-120"/>
                        </a:rPr>
                        <m:t>的特徵向量。</m:t>
                      </m:r>
                    </m:oMath>
                  </m:oMathPara>
                </a14:m>
                <a:endParaRPr lang="zh-TW" altLang="en-US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61" y="5325011"/>
                <a:ext cx="4841967" cy="9123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5910282" y="3648050"/>
                <a:ext cx="2057550" cy="8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zh-TW" altLang="en-US" sz="3000">
                          <a:latin typeface="微軟正黑體" pitchFamily="34" charset="-120"/>
                          <a:ea typeface="微軟正黑體" pitchFamily="34" charset="-120"/>
                        </a:rPr>
                        <m:t>時，</m:t>
                      </m:r>
                    </m:oMath>
                  </m:oMathPara>
                </a14:m>
                <a:endParaRPr lang="en-US" altLang="zh-TW" sz="3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82" y="3648050"/>
                <a:ext cx="2057550" cy="8610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2608321" y="4704842"/>
                <a:ext cx="36345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200">
                        <a:latin typeface="微軟正黑體" pitchFamily="34" charset="-120"/>
                        <a:ea typeface="微軟正黑體" pitchFamily="34" charset="-120"/>
                      </a:rPr>
                      <m:t>λ</m:t>
                    </m:r>
                    <m:r>
                      <m:rPr>
                        <m:nor/>
                      </m:rPr>
                      <a:rPr lang="zh-TW" altLang="en-US" sz="3200">
                        <a:latin typeface="微軟正黑體" pitchFamily="34" charset="-120"/>
                        <a:ea typeface="微軟正黑體" pitchFamily="34" charset="-120"/>
                      </a:rPr>
                      <m:t>稱為</m:t>
                    </m:r>
                    <m:r>
                      <m:rPr>
                        <m:nor/>
                      </m:rPr>
                      <a:rPr lang="en-US" altLang="zh-TW" sz="3200">
                        <a:latin typeface="微軟正黑體" pitchFamily="34" charset="-120"/>
                        <a:ea typeface="微軟正黑體" pitchFamily="34" charset="-120"/>
                      </a:rPr>
                      <m:t>A</m:t>
                    </m:r>
                    <m:r>
                      <a:rPr lang="zh-TW" altLang="en-US" sz="3200">
                        <a:latin typeface="微軟正黑體" pitchFamily="34" charset="-120"/>
                        <a:ea typeface="微軟正黑體" pitchFamily="34" charset="-120"/>
                      </a:rPr>
                      <m:t>的特徵值</m:t>
                    </m:r>
                  </m:oMath>
                </a14:m>
                <a:r>
                  <a:rPr lang="zh-TW" altLang="en-US" sz="3200" dirty="0">
                    <a:latin typeface="微軟正黑體" pitchFamily="34" charset="-120"/>
                    <a:ea typeface="微軟正黑體" pitchFamily="34" charset="-120"/>
                  </a:rPr>
                  <a:t>；</a:t>
                </a:r>
                <a:endParaRPr lang="zh-TW" altLang="en-US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21" y="4704842"/>
                <a:ext cx="363451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r="-839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9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 algn="just"/>
            <a:endParaRPr lang="en-US" altLang="zh-TW" dirty="0" smtClean="0"/>
          </a:p>
          <a:p>
            <a:pPr indent="817563" algn="just"/>
            <a:endParaRPr lang="en-US" altLang="zh-TW" dirty="0" smtClean="0"/>
          </a:p>
          <a:p>
            <a:pPr indent="817563" algn="just"/>
            <a:r>
              <a:rPr lang="zh-TW" altLang="en-US" dirty="0" smtClean="0"/>
              <a:t>試</a:t>
            </a:r>
            <a:r>
              <a:rPr lang="zh-TW" altLang="en-US" dirty="0"/>
              <a:t>求以下的共變異數矩陣的特徵值與特徵向量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59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923928" y="4089653"/>
                <a:ext cx="2952328" cy="92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3200" b="0" i="1" smtClean="0">
                                    <a:latin typeface="Cambria Math"/>
                                  </a:rPr>
                                  <m:t>2.250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/>
                                  </a:rPr>
                                  <m:t>38.250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/>
                                  </a:rPr>
                                  <m:t>38.250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/>
                                  </a:rPr>
                                  <m:t>48.917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89653"/>
                <a:ext cx="2952328" cy="923523"/>
              </a:xfrm>
              <a:prstGeom prst="rect">
                <a:avLst/>
              </a:prstGeom>
              <a:blipFill rotWithShape="1">
                <a:blip r:embed="rId2"/>
                <a:stretch>
                  <a:fillRect r="-76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6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1.2.1 </a:t>
            </a:r>
            <a:r>
              <a:rPr lang="zh-TW" altLang="en-US" dirty="0"/>
              <a:t>經營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7500" lnSpcReduction="20000"/>
              </a:bodyPr>
              <a:lstStyle/>
              <a:p>
                <a:pPr indent="857250" algn="just">
                  <a:spcBef>
                    <a:spcPts val="1200"/>
                  </a:spcBef>
                </a:pPr>
                <a:r>
                  <a:rPr lang="zh-TW" altLang="en-US" sz="4100" dirty="0"/>
                  <a:t>換工作一定會擔心年收入，但年收入又是由哪些要因所決定的呢？</a:t>
                </a:r>
                <a:endParaRPr lang="en-US" altLang="zh-TW" sz="4100" dirty="0"/>
              </a:p>
              <a:p>
                <a:pPr indent="857250" algn="just">
                  <a:spcBef>
                    <a:spcPts val="1200"/>
                  </a:spcBef>
                </a:pPr>
                <a:r>
                  <a:rPr lang="zh-TW" altLang="en-US" sz="4100" dirty="0"/>
                  <a:t>與年收入有關係的要因，可以想出的有</a:t>
                </a:r>
                <a:r>
                  <a:rPr lang="zh-TW" altLang="en-US" sz="4100" dirty="0" smtClean="0"/>
                  <a:t>：</a:t>
                </a:r>
                <a:endParaRPr lang="en-US" altLang="zh-TW" sz="4100" dirty="0"/>
              </a:p>
              <a:p>
                <a:pPr indent="800100" algn="just">
                  <a:spcBef>
                    <a:spcPts val="1200"/>
                  </a:spcBef>
                </a:pPr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39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TW" altLang="en-US" sz="3900"/>
                            <m:t>年齡、就學年數、就業年數、職種</m:t>
                          </m:r>
                          <m:r>
                            <a:rPr lang="en-US" altLang="zh-TW" sz="3900" i="1">
                              <a:latin typeface="Cambria Math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zh-TW" altLang="en-US" sz="39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1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步驟</a:t>
            </a:r>
            <a:r>
              <a:rPr lang="en-US" altLang="zh-TW" b="1" dirty="0"/>
              <a:t>1</a:t>
            </a:r>
          </a:p>
          <a:p>
            <a:r>
              <a:rPr lang="zh-TW" altLang="en-US" sz="3000" dirty="0"/>
              <a:t>首先，找出特徵值</a:t>
            </a:r>
            <a:r>
              <a:rPr lang="zh-TW" altLang="en-US" sz="3000" dirty="0" smtClean="0"/>
              <a:t>。</a:t>
            </a:r>
            <a:endParaRPr lang="zh-TW" altLang="en-US" sz="3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60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555776" y="3284984"/>
                <a:ext cx="4436214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2.250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48.917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284984"/>
                <a:ext cx="4436214" cy="819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6808241" y="3316604"/>
                <a:ext cx="114813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41" y="3316604"/>
                <a:ext cx="1148135" cy="8097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555776" y="4365104"/>
                <a:ext cx="5674887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2.250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48.917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365104"/>
                <a:ext cx="5674887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8021021" y="4365104"/>
                <a:ext cx="72744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21" y="4365104"/>
                <a:ext cx="727443" cy="8107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9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/>
                <a:endParaRPr lang="en-US" altLang="zh-TW" dirty="0" smtClean="0"/>
              </a:p>
              <a:p>
                <a:pPr indent="817563"/>
                <a:endParaRPr lang="en-US" altLang="zh-TW" dirty="0"/>
              </a:p>
              <a:p>
                <a:pPr indent="817563"/>
                <a:r>
                  <a:rPr lang="zh-TW" altLang="en-US" dirty="0" smtClean="0"/>
                  <a:t>使</a:t>
                </a:r>
                <a:r>
                  <a:rPr lang="zh-TW" altLang="en-US" dirty="0"/>
                  <a:t>以下的行列式成為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的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zh-TW" altLang="en-US" dirty="0"/>
                  <a:t>即為特徵值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61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987824" y="4089653"/>
                <a:ext cx="5266442" cy="871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2.250−</m:t>
                                </m:r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  <m:e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48.917−</m:t>
                                </m:r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089653"/>
                <a:ext cx="5266442" cy="8715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0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因此</a:t>
            </a:r>
            <a:r>
              <a:rPr lang="zh-TW" altLang="en-US" dirty="0"/>
              <a:t>，二次方程式即為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90588"/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34918" y="2895327"/>
                <a:ext cx="6773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62.250−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48.917−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−38.250×38.250=0</m:t>
                      </m:r>
                    </m:oMath>
                  </m:oMathPara>
                </a14:m>
                <a:endParaRPr lang="zh-TW" altLang="en-US" sz="2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918" y="2895327"/>
                <a:ext cx="67735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661170" y="3499266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二次方程式的解為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3419872" y="4241412"/>
                <a:ext cx="2423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=94.910</m:t>
                    </m:r>
                  </m:oMath>
                </a14:m>
                <a:r>
                  <a:rPr lang="zh-TW" altLang="en-US" sz="2800" dirty="0" smtClean="0">
                    <a:latin typeface="微軟正黑體" pitchFamily="34" charset="-120"/>
                    <a:ea typeface="微軟正黑體" pitchFamily="34" charset="-120"/>
                  </a:rPr>
                  <a:t>，</a:t>
                </a:r>
                <a:endParaRPr lang="zh-TW" altLang="en-US" sz="28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241412"/>
                <a:ext cx="242342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4020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580112" y="4243154"/>
                <a:ext cx="2521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=16.757</m:t>
                      </m:r>
                      <m:r>
                        <a:rPr lang="zh-TW" altLang="en-US" sz="2800" b="0" i="1" smtClean="0">
                          <a:latin typeface="Cambria Math"/>
                        </a:rPr>
                        <m:t>，</m:t>
                      </m:r>
                    </m:oMath>
                  </m:oMathPara>
                </a14:m>
                <a:endParaRPr lang="zh-TW" altLang="en-US" sz="28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243154"/>
                <a:ext cx="252145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661170" y="5085184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其特徵值有二個。</a:t>
            </a:r>
          </a:p>
        </p:txBody>
      </p:sp>
    </p:spTree>
    <p:extLst>
      <p:ext uri="{BB962C8B-B14F-4D97-AF65-F5344CB8AC3E}">
        <p14:creationId xmlns:p14="http://schemas.microsoft.com/office/powerpoint/2010/main" val="40807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步驟</a:t>
            </a:r>
            <a:r>
              <a:rPr lang="en-US" altLang="zh-TW" b="1" dirty="0"/>
              <a:t>2</a:t>
            </a:r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2622786" y="2762499"/>
            <a:ext cx="5837646" cy="483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 smtClean="0"/>
              <a:t>求特徵值</a:t>
            </a:r>
            <a:r>
              <a:rPr lang="en-US" altLang="zh-TW" sz="3000" dirty="0" smtClean="0"/>
              <a:t>= 94.410</a:t>
            </a:r>
            <a:r>
              <a:rPr lang="zh-TW" altLang="en-US" sz="3000" dirty="0" smtClean="0"/>
              <a:t>的特徵向量</a:t>
            </a:r>
            <a:endParaRPr lang="zh-TW" altLang="en-US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7570773" y="2564904"/>
                <a:ext cx="1393715" cy="86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sz="3000" b="0" i="1" smtClean="0">
                          <a:latin typeface="Cambria Math"/>
                        </a:rPr>
                        <m:t>。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773" y="2564904"/>
                <a:ext cx="1393715" cy="8610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83768" y="4005064"/>
                <a:ext cx="4436214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2.250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38.250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38.250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48.917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05064"/>
                <a:ext cx="4436214" cy="8195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6724833" y="4014874"/>
                <a:ext cx="2023631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/>
                        </a:rPr>
                        <m:t>9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4.410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33" y="4014874"/>
                <a:ext cx="2023631" cy="8097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9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此</a:t>
            </a:r>
            <a:r>
              <a:rPr lang="zh-TW" altLang="en-US" dirty="0"/>
              <a:t>矩陣的式子可以如下表現：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64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747555" y="3913051"/>
                <a:ext cx="3740576" cy="966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2.250</m:t>
                                </m:r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38.250</m:t>
                                </m:r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altLang="zh-TW" sz="3000" b="0" i="1" smtClean="0">
                              <a:latin typeface="Cambria Math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8.250</m:t>
                                </m:r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48.917</m:t>
                                </m:r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55" y="3913051"/>
                <a:ext cx="3740576" cy="9660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6372200" y="3993857"/>
                <a:ext cx="1584176" cy="947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3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TW" sz="3000" b="0" i="1" smtClean="0">
                                <a:latin typeface="Cambria Math"/>
                              </a:rPr>
                              <m:t>94.410</m:t>
                            </m:r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=94.410</m:t>
                            </m:r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993857"/>
                <a:ext cx="1584176" cy="947311"/>
              </a:xfrm>
              <a:prstGeom prst="rect">
                <a:avLst/>
              </a:prstGeom>
              <a:blipFill rotWithShape="1">
                <a:blip r:embed="rId3"/>
                <a:stretch>
                  <a:fillRect r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8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 algn="just"/>
            <a:endParaRPr lang="en-US" altLang="zh-TW" dirty="0" smtClean="0">
              <a:cs typeface="Microsoft New Tai Lue"/>
            </a:endParaRPr>
          </a:p>
          <a:p>
            <a:pPr indent="817563" algn="just"/>
            <a:r>
              <a:rPr lang="zh-TW" altLang="en-US" dirty="0" smtClean="0">
                <a:cs typeface="Microsoft New Tai Lue"/>
              </a:rPr>
              <a:t>此</a:t>
            </a:r>
            <a:r>
              <a:rPr lang="zh-TW" altLang="en-US" dirty="0">
                <a:cs typeface="Microsoft New Tai Lue"/>
              </a:rPr>
              <a:t>聯立方程式的解為不定。</a:t>
            </a:r>
            <a:endParaRPr lang="en-US" altLang="zh-TW" dirty="0">
              <a:cs typeface="Microsoft New Tai Lue"/>
            </a:endParaRPr>
          </a:p>
          <a:p>
            <a:pPr indent="817563" algn="just"/>
            <a:r>
              <a:rPr lang="zh-TW" altLang="en-US" dirty="0">
                <a:cs typeface="Microsoft New Tai Lue"/>
              </a:rPr>
              <a:t>因此，加上如下的條件，使特徵向量的大小</a:t>
            </a:r>
            <a:r>
              <a:rPr lang="en-US" altLang="zh-TW" dirty="0">
                <a:cs typeface="Microsoft New Tai Lue"/>
              </a:rPr>
              <a:t>=1</a:t>
            </a:r>
            <a:r>
              <a:rPr lang="zh-TW" altLang="en-US" dirty="0" smtClean="0">
                <a:cs typeface="Microsoft New Tai Lue"/>
              </a:rPr>
              <a:t>，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65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555776" y="4079909"/>
                <a:ext cx="5972596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250</m:t>
                                </m:r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38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250</m:t>
                                </m:r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94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TW" sz="30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410</m:t>
                                </m:r>
                                <m:sSub>
                                  <m:sSubPr>
                                    <m:ctrlPr>
                                      <a:rPr lang="en-US" altLang="zh-TW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3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3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30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3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sz="3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3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3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3000" b="0" i="1" smtClean="0">
                                    <a:latin typeface="Cambria Math"/>
                                  </a:rPr>
                                  <m:t>=1  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079909"/>
                <a:ext cx="5972596" cy="10157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 algn="just"/>
                <a:r>
                  <a:rPr lang="zh-TW" altLang="en-US" dirty="0"/>
                  <a:t>解此聯立方程式時，即為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3000" i="1">
                        <a:latin typeface="Cambria Math"/>
                      </a:rPr>
                      <m:t>=0.7654</m:t>
                    </m:r>
                    <m:r>
                      <a:rPr lang="zh-TW" altLang="en-US" sz="3000" i="1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3000" i="1">
                        <a:latin typeface="Cambria Math"/>
                      </a:rPr>
                      <m:t>=0.6435</m:t>
                    </m:r>
                    <m:r>
                      <a:rPr lang="zh-TW" altLang="en-US" sz="3000" i="1">
                        <a:latin typeface="Cambria Math"/>
                      </a:rPr>
                      <m:t>。</m:t>
                    </m:r>
                  </m:oMath>
                </a14:m>
                <a:endParaRPr lang="en-US" altLang="zh-TW" sz="3000" i="1" dirty="0">
                  <a:latin typeface="Cambria Math"/>
                </a:endParaRPr>
              </a:p>
              <a:p>
                <a:pPr indent="817563" algn="just"/>
                <a:endParaRPr lang="en-US" altLang="zh-TW" i="1" dirty="0" smtClean="0">
                  <a:latin typeface="Cambria Math"/>
                </a:endParaRPr>
              </a:p>
              <a:p>
                <a:pPr indent="817563" algn="just"/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因此，</m:t>
                    </m:r>
                  </m:oMath>
                </a14:m>
                <a:r>
                  <a:rPr lang="zh-TW" altLang="en-US" dirty="0"/>
                  <a:t>特徵值</a:t>
                </a:r>
                <a:r>
                  <a:rPr lang="en-US" altLang="zh-TW" dirty="0"/>
                  <a:t>=94.410</a:t>
                </a:r>
                <a:r>
                  <a:rPr lang="zh-TW" altLang="en-US" dirty="0"/>
                  <a:t>的特徵向量即為</a:t>
                </a:r>
                <a:endParaRPr lang="en-US" altLang="zh-TW" dirty="0" smtClean="0"/>
              </a:p>
              <a:p>
                <a:pPr indent="817563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30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.3654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000" i="1">
                                    <a:latin typeface="Cambria Math"/>
                                  </a:rPr>
                                  <m:t>0.6435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3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0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1.8.10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特徵值與特徵向量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pPr>
                  <a:spcBef>
                    <a:spcPts val="1200"/>
                  </a:spcBef>
                </a:pPr>
                <a:r>
                  <a:rPr lang="zh-TW" altLang="en-US" dirty="0" smtClean="0"/>
                  <a:t>換言之，</a:t>
                </a:r>
                <a:endParaRPr lang="en-US" altLang="zh-TW" dirty="0" smtClean="0"/>
              </a:p>
              <a:p>
                <a:pPr>
                  <a:spcBef>
                    <a:spcPts val="1200"/>
                  </a:spcBef>
                </a:pPr>
                <a:endParaRPr lang="en-US" altLang="zh-TW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2.250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38.250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48.917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.7654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0.6435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67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4292998" y="4199490"/>
                <a:ext cx="3447354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94.410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.7654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0.6435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998" y="4199490"/>
                <a:ext cx="3447354" cy="8195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7512233" y="3356992"/>
                <a:ext cx="1596271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2.260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60.755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233" y="3356992"/>
                <a:ext cx="1596271" cy="810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7596336" y="4199490"/>
                <a:ext cx="1296144" cy="810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2.260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60.755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199490"/>
                <a:ext cx="1296144" cy="810799"/>
              </a:xfrm>
              <a:prstGeom prst="rect">
                <a:avLst/>
              </a:prstGeom>
              <a:blipFill rotWithShape="1">
                <a:blip r:embed="rId5"/>
                <a:stretch>
                  <a:fillRect r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1.2.1 </a:t>
            </a:r>
            <a:r>
              <a:rPr lang="zh-TW" altLang="en-US" dirty="0"/>
              <a:t>經營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55776" y="1600200"/>
                <a:ext cx="6264696" cy="4525963"/>
              </a:xfrm>
            </p:spPr>
            <p:txBody>
              <a:bodyPr>
                <a:noAutofit/>
              </a:bodyPr>
              <a:lstStyle/>
              <a:p>
                <a:endParaRPr lang="en-US" altLang="zh-TW" dirty="0" smtClean="0"/>
              </a:p>
              <a:p>
                <a:r>
                  <a:rPr lang="zh-TW" altLang="en-US" dirty="0" smtClean="0"/>
                  <a:t>因此，</a:t>
                </a:r>
                <a:endParaRPr lang="en-US" altLang="zh-TW" dirty="0"/>
              </a:p>
              <a:p>
                <a:r>
                  <a:rPr lang="zh-TW" altLang="en-US" sz="2000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以從屬變數來說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/>
                                <m:t>……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/>
                                <m:t>舉出「年收入」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則以獨立變數來說</m:t>
                              </m:r>
                              <m:r>
                                <m:rPr>
                                  <m:nor/>
                                </m:rPr>
                                <a:rPr lang="en-US" altLang="zh-TW" sz="2000"/>
                                <m:t>……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/>
                                <m:t>舉出「就學年數、就業年數、職種」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000" dirty="0" smtClean="0"/>
              </a:p>
              <a:p>
                <a:endParaRPr lang="en-US" altLang="zh-TW" sz="2000" dirty="0" smtClean="0">
                  <a:solidFill>
                    <a:srgbClr val="FF00FF"/>
                  </a:solidFill>
                </a:endParaRPr>
              </a:p>
              <a:p>
                <a:r>
                  <a:rPr lang="zh-TW" altLang="en-US" dirty="0" smtClean="0"/>
                  <a:t>複</a:t>
                </a:r>
                <a:r>
                  <a:rPr lang="zh-TW" altLang="en-US" dirty="0"/>
                  <a:t>迴歸式即為</a:t>
                </a:r>
                <a:r>
                  <a:rPr lang="zh-TW" altLang="en-US" dirty="0" smtClean="0"/>
                  <a:t>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5776" y="1600200"/>
                <a:ext cx="6264696" cy="4525963"/>
              </a:xfrm>
              <a:blipFill rotWithShape="1">
                <a:blip r:embed="rId3"/>
                <a:stretch>
                  <a:fillRect l="-2432" r="-4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3481"/>
              </p:ext>
            </p:extLst>
          </p:nvPr>
        </p:nvGraphicFramePr>
        <p:xfrm>
          <a:off x="2555776" y="4725144"/>
          <a:ext cx="6472238" cy="49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3873500" imgH="266700" progId="">
                  <p:embed/>
                </p:oleObj>
              </mc:Choice>
              <mc:Fallback>
                <p:oleObj name="Equation" r:id="rId4" imgW="3873500" imgH="2667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25144"/>
                        <a:ext cx="6472238" cy="491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2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1.2.2 </a:t>
            </a:r>
            <a:r>
              <a:rPr lang="zh-TW" altLang="en-US" dirty="0" smtClean="0"/>
              <a:t>醫學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66775" algn="just"/>
            <a:r>
              <a:rPr lang="zh-TW" altLang="en-US" dirty="0">
                <a:cs typeface="Microsoft New Tai Lue"/>
              </a:rPr>
              <a:t>有百藥之王美稱的酒，若飲酒過度，即會發生肝障礙，形成酒精性脂肪肝，結果導致</a:t>
            </a:r>
            <a:r>
              <a:rPr lang="zh-TW" altLang="en-US" dirty="0" smtClean="0">
                <a:cs typeface="Microsoft New Tai Lue"/>
              </a:rPr>
              <a:t>肝硬化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往後的壽命多寡令人</a:t>
            </a:r>
            <a:r>
              <a:rPr lang="zh-TW" altLang="en-US" dirty="0" smtClean="0">
                <a:cs typeface="Microsoft New Tai Lue"/>
              </a:rPr>
              <a:t>憂心忡忡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。</a:t>
            </a:r>
            <a:r>
              <a:rPr lang="zh-TW" altLang="en-US" dirty="0">
                <a:cs typeface="Microsoft New Tai Lue"/>
              </a:rPr>
              <a:t>若此處以複迴歸分析檢視，衡量剩餘壽命的有血清</a:t>
            </a:r>
            <a:r>
              <a:rPr lang="zh-TW" altLang="en-US" dirty="0" smtClean="0">
                <a:cs typeface="Microsoft New Tai Lue"/>
              </a:rPr>
              <a:t>蛋白質</a:t>
            </a:r>
            <a:r>
              <a:rPr lang="en-US" altLang="zh-TW" dirty="0" smtClean="0">
                <a:cs typeface="Microsoft New Tai Lue"/>
              </a:rPr>
              <a:t>(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albumin)</a:t>
            </a:r>
            <a:r>
              <a:rPr lang="zh-TW" altLang="en-US" dirty="0" smtClean="0">
                <a:cs typeface="Microsoft New Tai Lue"/>
              </a:rPr>
              <a:t>、血清</a:t>
            </a:r>
            <a:r>
              <a:rPr lang="en-US" altLang="zh-TW" dirty="0" smtClean="0">
                <a:cs typeface="Microsoft New Tai Lue"/>
              </a:rPr>
              <a:t>r</a:t>
            </a:r>
            <a:r>
              <a:rPr lang="zh-TW" altLang="en-US" dirty="0" smtClean="0">
                <a:cs typeface="Microsoft New Tai Lue"/>
              </a:rPr>
              <a:t>球蛋白</a:t>
            </a:r>
            <a:r>
              <a:rPr lang="en-US" altLang="zh-TW" dirty="0" smtClean="0">
                <a:cs typeface="Microsoft New Tai Lue"/>
              </a:rPr>
              <a:t>(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globulin</a:t>
            </a:r>
            <a:r>
              <a:rPr lang="en-US" altLang="zh-TW" dirty="0" smtClean="0">
                <a:cs typeface="Microsoft New Tai Lue"/>
              </a:rPr>
              <a:t>)</a:t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、血清蛋白等。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2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1.2.2 </a:t>
            </a:r>
            <a:r>
              <a:rPr lang="zh-TW" altLang="en-US" dirty="0"/>
              <a:t>醫學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0100"/>
            <a:endParaRPr lang="en-US" altLang="zh-TW" dirty="0" smtClean="0">
              <a:cs typeface="Microsoft New Tai Lue"/>
            </a:endParaRPr>
          </a:p>
          <a:p>
            <a:pPr indent="800100"/>
            <a:r>
              <a:rPr lang="zh-TW" altLang="en-US" dirty="0" smtClean="0">
                <a:cs typeface="Microsoft New Tai Lue"/>
              </a:rPr>
              <a:t>以</a:t>
            </a:r>
            <a:r>
              <a:rPr lang="zh-TW" altLang="en-US" dirty="0">
                <a:cs typeface="Microsoft New Tai Lue"/>
              </a:rPr>
              <a:t>剩餘壽命作為目的之變數，作成如下的複迴歸式</a:t>
            </a:r>
            <a:r>
              <a:rPr lang="zh-TW" altLang="en-US" dirty="0" smtClean="0">
                <a:cs typeface="Microsoft New Tai Lue"/>
              </a:rPr>
              <a:t>：</a:t>
            </a:r>
            <a:endParaRPr lang="en-US" altLang="zh-TW" dirty="0" smtClean="0">
              <a:cs typeface="Microsoft New Tai Lue"/>
            </a:endParaRPr>
          </a:p>
          <a:p>
            <a:pPr indent="800100"/>
            <a:endParaRPr lang="en-US" altLang="zh-TW" dirty="0">
              <a:cs typeface="Microsoft New Tai Lue"/>
            </a:endParaRPr>
          </a:p>
          <a:p>
            <a:pPr indent="800100"/>
            <a:endParaRPr lang="en-US" altLang="zh-TW" dirty="0" smtClean="0">
              <a:cs typeface="Microsoft New Tai Lue"/>
            </a:endParaRPr>
          </a:p>
          <a:p>
            <a:pPr indent="800100" algn="r"/>
            <a:r>
              <a:rPr lang="en-US" altLang="zh-TW" sz="2500" dirty="0" smtClean="0">
                <a:cs typeface="Microsoft New Tai Lue"/>
              </a:rPr>
              <a:t>(1.3)</a:t>
            </a:r>
            <a:endParaRPr lang="en-US" altLang="zh-TW" sz="25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34118"/>
              </p:ext>
            </p:extLst>
          </p:nvPr>
        </p:nvGraphicFramePr>
        <p:xfrm>
          <a:off x="2546598" y="3645024"/>
          <a:ext cx="6590506" cy="41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4610100" imgH="292100" progId="">
                  <p:embed/>
                </p:oleObj>
              </mc:Choice>
              <mc:Fallback>
                <p:oleObj name="Equation" r:id="rId3" imgW="4610100" imgH="2921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598" y="3645024"/>
                        <a:ext cx="6590506" cy="417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0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4088</Words>
  <Application>Microsoft Office PowerPoint</Application>
  <PresentationFormat>如螢幕大小 (4:3)</PresentationFormat>
  <Paragraphs>467</Paragraphs>
  <Slides>67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0" baseType="lpstr">
      <vt:lpstr>Office 佈景主題</vt:lpstr>
      <vt:lpstr>自訂設計</vt:lpstr>
      <vt:lpstr>Equation</vt:lpstr>
      <vt:lpstr>PowerPoint 簡報</vt:lpstr>
      <vt:lpstr>1.1 何謂多變量分析</vt:lpstr>
      <vt:lpstr>1.1 何謂多變量分析</vt:lpstr>
      <vt:lpstr>1.2 複迴歸分析的話題</vt:lpstr>
      <vt:lpstr>1.2 複迴歸分析的話題</vt:lpstr>
      <vt:lpstr>1.2.1 經營</vt:lpstr>
      <vt:lpstr>1.2.1 經營</vt:lpstr>
      <vt:lpstr>1.2.2 醫學</vt:lpstr>
      <vt:lpstr>1.2.2 醫學</vt:lpstr>
      <vt:lpstr>1.2.3 工業</vt:lpstr>
      <vt:lpstr>1.2.3 工業</vt:lpstr>
      <vt:lpstr>1.3 主成分分析的話題</vt:lpstr>
      <vt:lpstr>1.3 主成分分析的話題</vt:lpstr>
      <vt:lpstr>1.3.1 經營</vt:lpstr>
      <vt:lpstr>1.3.1 經營</vt:lpstr>
      <vt:lpstr>1.3.2 醫學</vt:lpstr>
      <vt:lpstr>1.3.2 醫學</vt:lpstr>
      <vt:lpstr>1.4 因子分析的話題</vt:lpstr>
      <vt:lpstr>1.4 因子分析的話題</vt:lpstr>
      <vt:lpstr>1.4.3 看護</vt:lpstr>
      <vt:lpstr>1.4.3 看護</vt:lpstr>
      <vt:lpstr>1.4.3 看護</vt:lpstr>
      <vt:lpstr>1.5 判別分析的話題</vt:lpstr>
      <vt:lpstr>1.5.1 利用線性判別函數的基準</vt:lpstr>
      <vt:lpstr>1.5.2 利用馬哈拉諾畢斯距離之基準</vt:lpstr>
      <vt:lpstr>1.5.3 生物</vt:lpstr>
      <vt:lpstr>1.5.3 生物</vt:lpstr>
      <vt:lpstr>1.6 集群分析的話題</vt:lpstr>
      <vt:lpstr>1.6.1 福祉</vt:lpstr>
      <vt:lpstr>1.6.1 福祉</vt:lpstr>
      <vt:lpstr>1.7 數量化理論話題</vt:lpstr>
      <vt:lpstr>1.7.1 圖書學</vt:lpstr>
      <vt:lpstr>1.8 統計用語簡介</vt:lpstr>
      <vt:lpstr>1.8.1 平均</vt:lpstr>
      <vt:lpstr>1.8.1 平均</vt:lpstr>
      <vt:lpstr>1.8.1 平均</vt:lpstr>
      <vt:lpstr>1.8.2 變異數</vt:lpstr>
      <vt:lpstr>1.8.2 變異數</vt:lpstr>
      <vt:lpstr>1.8.2 變異數</vt:lpstr>
      <vt:lpstr>1.8.3 標準差</vt:lpstr>
      <vt:lpstr>1.8.3 標準差</vt:lpstr>
      <vt:lpstr>1.8.4  數據的標準化</vt:lpstr>
      <vt:lpstr>1.8.4  數據的標準化</vt:lpstr>
      <vt:lpstr>1.8.4  數據的標準化</vt:lpstr>
      <vt:lpstr>1.8.4  數據的標準化</vt:lpstr>
      <vt:lpstr>1.8.5 共變異數</vt:lpstr>
      <vt:lpstr>1.8.5 共變異數</vt:lpstr>
      <vt:lpstr>1.8.6 相關係數</vt:lpstr>
      <vt:lpstr>1.8.6 相關係數</vt:lpstr>
      <vt:lpstr>1.8.7 共變異數矩陣</vt:lpstr>
      <vt:lpstr>1.8.7 共變異數矩陣</vt:lpstr>
      <vt:lpstr>1.8.8 相關矩陣</vt:lpstr>
      <vt:lpstr>1.8.8 相關矩陣</vt:lpstr>
      <vt:lpstr>1.8.9 矩陣的計算，逆矩陣，行列式</vt:lpstr>
      <vt:lpstr>1.8.9 矩陣的計算，逆矩陣，行列式</vt:lpstr>
      <vt:lpstr>1.8.9 矩陣的計算，逆矩陣，行列式</vt:lpstr>
      <vt:lpstr>1.8.9 矩陣的計算，逆矩陣，行列式</vt:lpstr>
      <vt:lpstr>1.8.10 特徵值與特徵向量</vt:lpstr>
      <vt:lpstr>1.8.10 特徵值與特徵向量</vt:lpstr>
      <vt:lpstr>1.8.10 特徵值與特徵向量</vt:lpstr>
      <vt:lpstr>1.8.10 特徵值與特徵向量</vt:lpstr>
      <vt:lpstr>1.8.10 特徵值與特徵向量</vt:lpstr>
      <vt:lpstr>1.8.10 特徵值與特徵向量</vt:lpstr>
      <vt:lpstr>1.8.10 特徵值與特徵向量</vt:lpstr>
      <vt:lpstr>1.8.10 特徵值與特徵向量</vt:lpstr>
      <vt:lpstr>1.8.10 特徵值與特徵向量</vt:lpstr>
      <vt:lpstr>1.8.10 特徵值與特徵向量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44</cp:revision>
  <dcterms:created xsi:type="dcterms:W3CDTF">2012-12-27T06:18:49Z</dcterms:created>
  <dcterms:modified xsi:type="dcterms:W3CDTF">2013-01-21T02:43:25Z</dcterms:modified>
</cp:coreProperties>
</file>