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2" r:id="rId4"/>
    <p:sldId id="261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42C04-9303-4064-9CE7-1C48D8B86F68}" type="datetimeFigureOut">
              <a:rPr lang="nl-NL" smtClean="0"/>
              <a:t>25-4-2011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B603C-0E9C-4DD4-90B2-17E83A35D99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79F16-4B31-447A-BF04-F64424FA90F3}" type="datetimeFigureOut">
              <a:rPr lang="nl-NL" smtClean="0"/>
              <a:t>25-4-2011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3C385-39CC-4D92-8C21-AD5F436458B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Previous</a:t>
            </a:r>
            <a:r>
              <a:rPr lang="nl-NL" baseline="0" dirty="0" smtClean="0"/>
              <a:t> research </a:t>
            </a:r>
            <a:r>
              <a:rPr lang="nl-NL" baseline="0" dirty="0" err="1" smtClean="0"/>
              <a:t>on</a:t>
            </a:r>
            <a:r>
              <a:rPr lang="nl-NL" baseline="0" dirty="0" smtClean="0"/>
              <a:t> web </a:t>
            </a:r>
            <a:r>
              <a:rPr lang="nl-NL" baseline="0" dirty="0" err="1" smtClean="0"/>
              <a:t>vulnerabilities</a:t>
            </a:r>
            <a:r>
              <a:rPr lang="nl-NL" baseline="0" dirty="0" smtClean="0"/>
              <a:t> has </a:t>
            </a:r>
            <a:r>
              <a:rPr lang="nl-NL" baseline="0" dirty="0" err="1" smtClean="0"/>
              <a:t>primarily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concentrated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flaws</a:t>
            </a:r>
            <a:r>
              <a:rPr lang="nl-NL" baseline="0" dirty="0" smtClean="0"/>
              <a:t> in the </a:t>
            </a:r>
            <a:r>
              <a:rPr lang="nl-NL" baseline="0" dirty="0" err="1" smtClean="0"/>
              <a:t>server-side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components</a:t>
            </a:r>
            <a:r>
              <a:rPr lang="nl-NL" baseline="0" dirty="0" smtClean="0"/>
              <a:t> of web </a:t>
            </a:r>
            <a:r>
              <a:rPr lang="nl-NL" baseline="0" dirty="0" err="1" smtClean="0"/>
              <a:t>applications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this</a:t>
            </a:r>
            <a:r>
              <a:rPr lang="nl-NL" baseline="0" dirty="0" smtClean="0"/>
              <a:t> paper </a:t>
            </a:r>
            <a:r>
              <a:rPr lang="nl-NL" baseline="0" dirty="0" err="1" smtClean="0"/>
              <a:t>highlights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new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class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vulnerabilities</a:t>
            </a:r>
            <a:r>
              <a:rPr lang="nl-NL" baseline="0" dirty="0" smtClean="0"/>
              <a:t>, the </a:t>
            </a:r>
            <a:r>
              <a:rPr lang="nl-NL" baseline="0" dirty="0" err="1" smtClean="0"/>
              <a:t>client-side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validation</a:t>
            </a:r>
            <a:r>
              <a:rPr lang="nl-NL" baseline="0" dirty="0" smtClean="0"/>
              <a:t> (CSV) </a:t>
            </a:r>
            <a:r>
              <a:rPr lang="nl-NL" baseline="0" dirty="0" err="1" smtClean="0"/>
              <a:t>vulnerabilities</a:t>
            </a:r>
            <a:r>
              <a:rPr lang="nl-NL" baseline="0" dirty="0" smtClean="0"/>
              <a:t>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38C04-9296-40BB-969A-B77A3F729B17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3C385-39CC-4D92-8C21-AD5F436458BD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3C385-39CC-4D92-8C21-AD5F436458BD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3C385-39CC-4D92-8C21-AD5F436458BD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3C385-39CC-4D92-8C21-AD5F436458BD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3C385-39CC-4D92-8C21-AD5F436458BD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3C385-39CC-4D92-8C21-AD5F436458BD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3C385-39CC-4D92-8C21-AD5F436458BD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263-48D7-44CB-88D4-2A59E7F89C1F}" type="datetime1">
              <a:rPr lang="nl-NL" smtClean="0"/>
              <a:t>25-4-2011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0B97-6F57-4DC7-841D-D4BE88004575}" type="datetime1">
              <a:rPr lang="nl-NL" smtClean="0"/>
              <a:t>25-4-2011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1B27-54C7-4DD3-BDEE-F044706B9D27}" type="datetime1">
              <a:rPr lang="nl-NL" smtClean="0"/>
              <a:t>25-4-2011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1D90-B375-4AEB-BA5B-EA2B3A127F01}" type="datetime1">
              <a:rPr lang="nl-NL" smtClean="0"/>
              <a:t>25-4-2011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84EE-2058-4CFC-BCF6-36B89AAAB034}" type="datetime1">
              <a:rPr lang="nl-NL" smtClean="0"/>
              <a:t>25-4-2011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E9D164-3ED5-4460-83C7-BF0BC9043F64}" type="datetime1">
              <a:rPr lang="nl-NL" smtClean="0"/>
              <a:t>25-4-2011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3758-8C48-4FFD-832A-A1C48D4CCC40}" type="datetime1">
              <a:rPr lang="nl-NL" smtClean="0"/>
              <a:t>25-4-2011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032C-0AD6-4751-9D25-97857B34881A}" type="datetime1">
              <a:rPr lang="nl-NL" smtClean="0"/>
              <a:t>25-4-2011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1D2D-6919-44E6-9226-0744ADBFB024}" type="datetime1">
              <a:rPr lang="nl-NL" smtClean="0"/>
              <a:t>25-4-2011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833-FAC6-4471-8AB2-47F24D4080B6}" type="datetime1">
              <a:rPr lang="nl-NL" smtClean="0"/>
              <a:t>25-4-2011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4D124F-F4A2-40D8-848A-A9F9E91CD7CD}" type="datetime1">
              <a:rPr lang="nl-NL" smtClean="0"/>
              <a:t>25-4-2011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8B0A3E-9837-4345-83AB-F52B4756E9A4}" type="datetime1">
              <a:rPr lang="nl-NL" smtClean="0"/>
              <a:t>25-4-2011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44DFC2-9CCA-49D2-942A-01B1D472E2B5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Software </a:t>
            </a:r>
            <a:r>
              <a:rPr lang="nl-NL" dirty="0" err="1" smtClean="0"/>
              <a:t>Security</a:t>
            </a:r>
            <a:endParaRPr lang="nl-NL" dirty="0" smtClean="0"/>
          </a:p>
          <a:p>
            <a:r>
              <a:rPr lang="nl-NL" dirty="0" err="1" smtClean="0"/>
              <a:t>Jorina</a:t>
            </a:r>
            <a:r>
              <a:rPr lang="nl-NL" dirty="0" smtClean="0"/>
              <a:t> van </a:t>
            </a:r>
            <a:r>
              <a:rPr lang="nl-NL" dirty="0" err="1" smtClean="0"/>
              <a:t>Malsen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4ED0-E2AA-4D35-97CF-692ED921855F}" type="slidenum">
              <a:rPr lang="nl-NL" smtClean="0">
                <a:solidFill>
                  <a:schemeClr val="accent1"/>
                </a:solidFill>
              </a:rPr>
              <a:pPr/>
              <a:t>1</a:t>
            </a:fld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FLAX: </a:t>
            </a:r>
            <a:r>
              <a:rPr lang="nl-NL" sz="3600" dirty="0" err="1" smtClean="0"/>
              <a:t>Systematic</a:t>
            </a:r>
            <a:r>
              <a:rPr lang="nl-NL" sz="3600" dirty="0" smtClean="0"/>
              <a:t> </a:t>
            </a:r>
            <a:r>
              <a:rPr lang="nl-NL" sz="3600" dirty="0" err="1" smtClean="0"/>
              <a:t>Discovery</a:t>
            </a:r>
            <a:r>
              <a:rPr lang="nl-NL" sz="3600" dirty="0" smtClean="0"/>
              <a:t> of </a:t>
            </a:r>
            <a:r>
              <a:rPr lang="nl-NL" sz="3600" dirty="0" err="1" smtClean="0"/>
              <a:t>Client-Side</a:t>
            </a:r>
            <a:r>
              <a:rPr lang="nl-NL" sz="3600" dirty="0" smtClean="0"/>
              <a:t> </a:t>
            </a:r>
            <a:r>
              <a:rPr lang="nl-NL" sz="3600" dirty="0" err="1" smtClean="0"/>
              <a:t>Validation</a:t>
            </a:r>
            <a:r>
              <a:rPr lang="nl-NL" sz="3600" dirty="0" smtClean="0"/>
              <a:t> </a:t>
            </a:r>
            <a:r>
              <a:rPr lang="nl-NL" sz="3600" dirty="0" err="1" smtClean="0"/>
              <a:t>Vulnerabilities</a:t>
            </a:r>
            <a:r>
              <a:rPr lang="nl-NL" sz="3600" dirty="0" smtClean="0"/>
              <a:t> in </a:t>
            </a:r>
            <a:r>
              <a:rPr lang="nl-NL" sz="3600" dirty="0" err="1" smtClean="0"/>
              <a:t>Rich</a:t>
            </a:r>
            <a:r>
              <a:rPr lang="nl-NL" sz="3600" dirty="0" smtClean="0"/>
              <a:t> Web </a:t>
            </a:r>
            <a:r>
              <a:rPr lang="nl-NL" sz="3600" dirty="0" err="1" smtClean="0"/>
              <a:t>Applications</a:t>
            </a:r>
            <a:endParaRPr lang="nl-NL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Client-Side</a:t>
            </a:r>
            <a:r>
              <a:rPr lang="nl-NL" dirty="0" smtClean="0"/>
              <a:t> </a:t>
            </a:r>
            <a:r>
              <a:rPr lang="nl-NL" dirty="0" err="1" smtClean="0"/>
              <a:t>Validation</a:t>
            </a:r>
            <a:r>
              <a:rPr lang="nl-NL" dirty="0" smtClean="0"/>
              <a:t> (CSV) </a:t>
            </a:r>
            <a:r>
              <a:rPr lang="nl-NL" dirty="0" err="1" smtClean="0"/>
              <a:t>Vulnerabilities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“A CSV </a:t>
            </a:r>
            <a:r>
              <a:rPr lang="nl-NL" dirty="0" err="1" smtClean="0"/>
              <a:t>vulnerability</a:t>
            </a:r>
            <a:r>
              <a:rPr lang="nl-NL" dirty="0" smtClean="0"/>
              <a:t> </a:t>
            </a:r>
            <a:r>
              <a:rPr lang="nl-NL" dirty="0" err="1" smtClean="0"/>
              <a:t>results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unsafe</a:t>
            </a:r>
            <a:r>
              <a:rPr lang="nl-NL" dirty="0" smtClean="0"/>
              <a:t> </a:t>
            </a:r>
            <a:r>
              <a:rPr lang="nl-NL" dirty="0" err="1" smtClean="0"/>
              <a:t>usage</a:t>
            </a:r>
            <a:r>
              <a:rPr lang="nl-NL" dirty="0" smtClean="0"/>
              <a:t> of </a:t>
            </a:r>
            <a:r>
              <a:rPr lang="nl-NL" dirty="0" err="1" smtClean="0"/>
              <a:t>untrusted</a:t>
            </a:r>
            <a:r>
              <a:rPr lang="nl-NL" dirty="0" smtClean="0"/>
              <a:t> data in the </a:t>
            </a:r>
            <a:r>
              <a:rPr lang="nl-NL" dirty="0" err="1" smtClean="0"/>
              <a:t>client-side</a:t>
            </a:r>
            <a:r>
              <a:rPr lang="nl-NL" dirty="0" smtClean="0"/>
              <a:t> code of the web </a:t>
            </a:r>
            <a:r>
              <a:rPr lang="nl-NL" dirty="0" err="1" smtClean="0"/>
              <a:t>application</a:t>
            </a:r>
            <a:r>
              <a:rPr lang="nl-NL" dirty="0" smtClean="0"/>
              <a:t>”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CSV more </a:t>
            </a:r>
            <a:r>
              <a:rPr lang="nl-NL" dirty="0" err="1" smtClean="0"/>
              <a:t>common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ever </a:t>
            </a:r>
            <a:r>
              <a:rPr lang="nl-NL" dirty="0" err="1" smtClean="0"/>
              <a:t>due</a:t>
            </a:r>
            <a:r>
              <a:rPr lang="nl-NL" dirty="0" smtClean="0"/>
              <a:t> to the </a:t>
            </a:r>
            <a:r>
              <a:rPr lang="nl-NL" dirty="0" err="1" smtClean="0"/>
              <a:t>increased</a:t>
            </a:r>
            <a:r>
              <a:rPr lang="nl-NL" dirty="0" smtClean="0"/>
              <a:t> </a:t>
            </a:r>
            <a:r>
              <a:rPr lang="nl-NL" dirty="0" err="1" smtClean="0"/>
              <a:t>complexity</a:t>
            </a:r>
            <a:r>
              <a:rPr lang="nl-NL" dirty="0" smtClean="0"/>
              <a:t> of </a:t>
            </a:r>
            <a:r>
              <a:rPr lang="nl-NL" dirty="0" err="1" smtClean="0"/>
              <a:t>JavaScript</a:t>
            </a:r>
            <a:r>
              <a:rPr lang="nl-NL" dirty="0" smtClean="0"/>
              <a:t> </a:t>
            </a:r>
            <a:r>
              <a:rPr lang="nl-NL" dirty="0" err="1" smtClean="0"/>
              <a:t>applications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DFC2-9CCA-49D2-942A-01B1D472E2B5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FLAX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DFC2-9CCA-49D2-942A-01B1D472E2B5}" type="slidenum">
              <a:rPr lang="nl-NL" smtClean="0">
                <a:solidFill>
                  <a:schemeClr val="accent1"/>
                </a:solidFill>
              </a:rPr>
              <a:t>3</a:t>
            </a:fld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Tool to </a:t>
            </a:r>
            <a:r>
              <a:rPr lang="nl-NL" dirty="0" err="1" smtClean="0"/>
              <a:t>analyze</a:t>
            </a:r>
            <a:r>
              <a:rPr lang="nl-NL" dirty="0" smtClean="0"/>
              <a:t> a web </a:t>
            </a:r>
            <a:r>
              <a:rPr lang="nl-NL" dirty="0" err="1" smtClean="0"/>
              <a:t>application</a:t>
            </a:r>
            <a:r>
              <a:rPr lang="nl-NL" dirty="0" smtClean="0"/>
              <a:t> in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end-to-end</a:t>
            </a:r>
            <a:r>
              <a:rPr lang="nl-NL" dirty="0" smtClean="0"/>
              <a:t> </a:t>
            </a:r>
            <a:r>
              <a:rPr lang="nl-NL" dirty="0" err="1" smtClean="0"/>
              <a:t>manner</a:t>
            </a:r>
            <a:r>
              <a:rPr lang="nl-NL" dirty="0" smtClean="0"/>
              <a:t>, </a:t>
            </a:r>
            <a:r>
              <a:rPr lang="nl-NL" dirty="0" err="1" smtClean="0"/>
              <a:t>aimed</a:t>
            </a:r>
            <a:r>
              <a:rPr lang="nl-NL" dirty="0" smtClean="0"/>
              <a:t> to discover </a:t>
            </a:r>
            <a:r>
              <a:rPr lang="nl-NL" dirty="0" err="1" smtClean="0"/>
              <a:t>vulnerabilities</a:t>
            </a:r>
            <a:r>
              <a:rPr lang="nl-NL" dirty="0" smtClean="0"/>
              <a:t> in the </a:t>
            </a:r>
            <a:r>
              <a:rPr lang="nl-NL" dirty="0" err="1" smtClean="0"/>
              <a:t>client-side</a:t>
            </a:r>
            <a:r>
              <a:rPr lang="nl-NL" dirty="0" smtClean="0"/>
              <a:t> code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framework</a:t>
            </a:r>
            <a:r>
              <a:rPr lang="nl-NL" dirty="0" smtClean="0"/>
              <a:t> </a:t>
            </a:r>
            <a:r>
              <a:rPr lang="nl-NL" dirty="0" err="1" smtClean="0"/>
              <a:t>simplifies</a:t>
            </a:r>
            <a:r>
              <a:rPr lang="nl-NL" dirty="0" smtClean="0"/>
              <a:t> </a:t>
            </a:r>
            <a:r>
              <a:rPr lang="nl-NL" dirty="0" err="1" smtClean="0"/>
              <a:t>JavaScript</a:t>
            </a:r>
            <a:r>
              <a:rPr lang="nl-NL" dirty="0" smtClean="0"/>
              <a:t> </a:t>
            </a:r>
            <a:r>
              <a:rPr lang="nl-NL" dirty="0" err="1" smtClean="0"/>
              <a:t>analysis</a:t>
            </a:r>
            <a:r>
              <a:rPr lang="nl-NL" dirty="0" smtClean="0"/>
              <a:t> and </a:t>
            </a:r>
            <a:r>
              <a:rPr lang="nl-NL" dirty="0" err="1" smtClean="0"/>
              <a:t>explicitly</a:t>
            </a:r>
            <a:r>
              <a:rPr lang="nl-NL" dirty="0" smtClean="0"/>
              <a:t> models </a:t>
            </a:r>
            <a:r>
              <a:rPr lang="nl-NL" dirty="0" err="1" smtClean="0"/>
              <a:t>reflected</a:t>
            </a:r>
            <a:r>
              <a:rPr lang="nl-NL" dirty="0" smtClean="0"/>
              <a:t> </a:t>
            </a:r>
            <a:r>
              <a:rPr lang="nl-NL" dirty="0" err="1" smtClean="0"/>
              <a:t>flows</a:t>
            </a:r>
            <a:r>
              <a:rPr lang="nl-NL" dirty="0" smtClean="0"/>
              <a:t> and </a:t>
            </a:r>
            <a:r>
              <a:rPr lang="nl-NL" dirty="0" err="1" smtClean="0"/>
              <a:t>path</a:t>
            </a:r>
            <a:r>
              <a:rPr lang="nl-NL" dirty="0" smtClean="0"/>
              <a:t> </a:t>
            </a:r>
            <a:r>
              <a:rPr lang="nl-NL" dirty="0" err="1" smtClean="0"/>
              <a:t>constraints</a:t>
            </a:r>
            <a:r>
              <a:rPr lang="nl-NL" dirty="0" smtClean="0"/>
              <a:t>.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err="1" smtClean="0"/>
              <a:t>Challenges</a:t>
            </a:r>
            <a:r>
              <a:rPr lang="nl-NL" dirty="0" smtClean="0"/>
              <a:t>:</a:t>
            </a:r>
          </a:p>
          <a:p>
            <a:pPr>
              <a:buNone/>
            </a:pPr>
            <a:r>
              <a:rPr lang="nl-NL" dirty="0" smtClean="0"/>
              <a:t>	</a:t>
            </a:r>
            <a:r>
              <a:rPr lang="nl-NL" sz="2000" dirty="0" smtClean="0"/>
              <a:t>- </a:t>
            </a:r>
            <a:r>
              <a:rPr lang="nl-NL" sz="2000" dirty="0" err="1" smtClean="0"/>
              <a:t>Complexity</a:t>
            </a:r>
            <a:r>
              <a:rPr lang="nl-NL" sz="2000" dirty="0" smtClean="0"/>
              <a:t> of </a:t>
            </a:r>
            <a:r>
              <a:rPr lang="nl-NL" sz="2000" dirty="0" err="1" smtClean="0"/>
              <a:t>JavaScript</a:t>
            </a: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	</a:t>
            </a:r>
            <a:r>
              <a:rPr lang="nl-NL" sz="2000" dirty="0" smtClean="0"/>
              <a:t>- </a:t>
            </a:r>
            <a:r>
              <a:rPr lang="nl-NL" sz="2000" dirty="0" err="1" smtClean="0"/>
              <a:t>Parsing</a:t>
            </a:r>
            <a:r>
              <a:rPr lang="nl-NL" sz="2000" dirty="0" smtClean="0"/>
              <a:t> </a:t>
            </a:r>
            <a:r>
              <a:rPr lang="nl-NL" sz="2000" dirty="0" err="1" smtClean="0"/>
              <a:t>operations</a:t>
            </a:r>
            <a:r>
              <a:rPr lang="nl-NL" sz="2000" dirty="0" smtClean="0"/>
              <a:t> are </a:t>
            </a:r>
            <a:r>
              <a:rPr lang="nl-NL" sz="2000" dirty="0" err="1" smtClean="0"/>
              <a:t>syntactically</a:t>
            </a:r>
            <a:r>
              <a:rPr lang="nl-NL" sz="2000" dirty="0" smtClean="0"/>
              <a:t> </a:t>
            </a:r>
            <a:r>
              <a:rPr lang="nl-NL" sz="2000" dirty="0" err="1" smtClean="0"/>
              <a:t>indistinguishable</a:t>
            </a:r>
            <a:r>
              <a:rPr lang="nl-NL" sz="2000" dirty="0" smtClean="0"/>
              <a:t> </a:t>
            </a:r>
            <a:r>
              <a:rPr lang="nl-NL" sz="2000" dirty="0" err="1" smtClean="0"/>
              <a:t>from</a:t>
            </a:r>
            <a:r>
              <a:rPr lang="nl-NL" sz="2000" dirty="0" smtClean="0"/>
              <a:t> </a:t>
            </a:r>
            <a:r>
              <a:rPr lang="nl-NL" sz="2000" dirty="0" err="1" smtClean="0"/>
              <a:t>validation</a:t>
            </a:r>
            <a:r>
              <a:rPr lang="nl-NL" sz="2000" dirty="0" smtClean="0"/>
              <a:t>  </a:t>
            </a:r>
          </a:p>
          <a:p>
            <a:pPr>
              <a:buNone/>
            </a:pPr>
            <a:r>
              <a:rPr lang="nl-NL" sz="2000" dirty="0" smtClean="0"/>
              <a:t>	 </a:t>
            </a:r>
            <a:r>
              <a:rPr lang="nl-NL" sz="2000" dirty="0" smtClean="0"/>
              <a:t>  </a:t>
            </a:r>
            <a:r>
              <a:rPr lang="nl-NL" sz="2000" dirty="0" err="1" smtClean="0"/>
              <a:t>checks</a:t>
            </a: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	</a:t>
            </a:r>
            <a:r>
              <a:rPr lang="nl-NL" sz="2000" dirty="0" smtClean="0"/>
              <a:t>- </a:t>
            </a:r>
            <a:r>
              <a:rPr lang="nl-NL" sz="2000" dirty="0" err="1" smtClean="0"/>
              <a:t>Difficulties</a:t>
            </a:r>
            <a:r>
              <a:rPr lang="nl-NL" sz="2000" dirty="0" smtClean="0"/>
              <a:t> </a:t>
            </a:r>
            <a:r>
              <a:rPr lang="nl-NL" sz="2000" dirty="0" err="1" smtClean="0"/>
              <a:t>with</a:t>
            </a:r>
            <a:r>
              <a:rPr lang="nl-NL" sz="2000" dirty="0" smtClean="0"/>
              <a:t> the </a:t>
            </a:r>
            <a:r>
              <a:rPr lang="nl-NL" sz="2000" dirty="0" err="1" smtClean="0"/>
              <a:t>reflected</a:t>
            </a:r>
            <a:r>
              <a:rPr lang="nl-NL" sz="2000" dirty="0" smtClean="0"/>
              <a:t> </a:t>
            </a:r>
            <a:r>
              <a:rPr lang="nl-NL" sz="2000" dirty="0" err="1" smtClean="0"/>
              <a:t>flows</a:t>
            </a:r>
            <a:endParaRPr lang="nl-N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Existing</a:t>
            </a:r>
            <a:r>
              <a:rPr lang="nl-NL" dirty="0" smtClean="0"/>
              <a:t> </a:t>
            </a:r>
            <a:r>
              <a:rPr lang="nl-NL" dirty="0" err="1" smtClean="0"/>
              <a:t>Approaches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DFC2-9CCA-49D2-942A-01B1D472E2B5}" type="slidenum">
              <a:rPr lang="nl-NL" smtClean="0">
                <a:solidFill>
                  <a:schemeClr val="accent1"/>
                </a:solidFill>
              </a:rPr>
              <a:t>4</a:t>
            </a:fld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err="1" smtClean="0"/>
              <a:t>Fuzzing</a:t>
            </a:r>
            <a:r>
              <a:rPr lang="nl-NL" dirty="0" smtClean="0"/>
              <a:t>/Black Box </a:t>
            </a:r>
            <a:r>
              <a:rPr lang="nl-NL" dirty="0" err="1" smtClean="0"/>
              <a:t>Testing</a:t>
            </a:r>
            <a:endParaRPr lang="nl-NL" dirty="0" smtClean="0"/>
          </a:p>
          <a:p>
            <a:r>
              <a:rPr lang="nl-NL" dirty="0" err="1" smtClean="0"/>
              <a:t>Dynamic</a:t>
            </a:r>
            <a:r>
              <a:rPr lang="nl-NL" dirty="0" smtClean="0"/>
              <a:t> </a:t>
            </a:r>
            <a:r>
              <a:rPr lang="nl-NL" dirty="0" err="1" smtClean="0"/>
              <a:t>Taint-Tracking</a:t>
            </a:r>
            <a:endParaRPr lang="nl-NL" dirty="0" smtClean="0"/>
          </a:p>
          <a:p>
            <a:r>
              <a:rPr lang="nl-NL" dirty="0" err="1" smtClean="0"/>
              <a:t>Symbolic</a:t>
            </a:r>
            <a:r>
              <a:rPr lang="nl-NL" dirty="0" smtClean="0"/>
              <a:t> </a:t>
            </a:r>
            <a:r>
              <a:rPr lang="nl-NL" dirty="0" err="1" smtClean="0"/>
              <a:t>Execution</a:t>
            </a:r>
            <a:r>
              <a:rPr lang="nl-NL" dirty="0" smtClean="0"/>
              <a:t> </a:t>
            </a:r>
            <a:r>
              <a:rPr lang="nl-NL" dirty="0" err="1" smtClean="0"/>
              <a:t>Techniques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FLAX is a </a:t>
            </a:r>
            <a:r>
              <a:rPr lang="nl-NL" dirty="0" err="1" smtClean="0"/>
              <a:t>hybrid</a:t>
            </a:r>
            <a:r>
              <a:rPr lang="nl-NL" dirty="0" smtClean="0"/>
              <a:t> </a:t>
            </a:r>
            <a:r>
              <a:rPr lang="nl-NL" dirty="0" err="1" smtClean="0"/>
              <a:t>approach</a:t>
            </a:r>
            <a:r>
              <a:rPr lang="nl-NL" dirty="0" smtClean="0"/>
              <a:t> </a:t>
            </a:r>
            <a:r>
              <a:rPr lang="nl-NL" dirty="0" err="1" smtClean="0"/>
              <a:t>named</a:t>
            </a:r>
            <a:r>
              <a:rPr lang="nl-NL" dirty="0" smtClean="0"/>
              <a:t> a ‘</a:t>
            </a:r>
            <a:r>
              <a:rPr lang="nl-NL" dirty="0" err="1" smtClean="0"/>
              <a:t>taint</a:t>
            </a:r>
            <a:r>
              <a:rPr lang="nl-NL" dirty="0" smtClean="0"/>
              <a:t> </a:t>
            </a:r>
            <a:r>
              <a:rPr lang="nl-NL" dirty="0" err="1" smtClean="0"/>
              <a:t>enhanced</a:t>
            </a:r>
            <a:r>
              <a:rPr lang="nl-NL" dirty="0" smtClean="0"/>
              <a:t> </a:t>
            </a:r>
            <a:r>
              <a:rPr lang="nl-NL" dirty="0" err="1" smtClean="0"/>
              <a:t>blackbox</a:t>
            </a:r>
            <a:r>
              <a:rPr lang="nl-NL" dirty="0" smtClean="0"/>
              <a:t> </a:t>
            </a:r>
            <a:r>
              <a:rPr lang="nl-NL" dirty="0" err="1" smtClean="0"/>
              <a:t>fuzzing</a:t>
            </a:r>
            <a:r>
              <a:rPr lang="nl-NL" dirty="0" smtClean="0"/>
              <a:t> </a:t>
            </a:r>
            <a:r>
              <a:rPr lang="nl-NL" dirty="0" err="1" smtClean="0"/>
              <a:t>approach</a:t>
            </a:r>
            <a:r>
              <a:rPr lang="nl-NL" dirty="0" smtClean="0"/>
              <a:t>’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Attacks</a:t>
            </a:r>
            <a:r>
              <a:rPr lang="nl-NL" dirty="0" smtClean="0"/>
              <a:t> </a:t>
            </a:r>
            <a:r>
              <a:rPr lang="nl-NL" dirty="0" err="1" smtClean="0"/>
              <a:t>resulting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CSV </a:t>
            </a:r>
            <a:r>
              <a:rPr lang="nl-NL" dirty="0" err="1" smtClean="0"/>
              <a:t>Vulnerabilities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DFC2-9CCA-49D2-942A-01B1D472E2B5}" type="slidenum">
              <a:rPr lang="nl-NL" smtClean="0">
                <a:solidFill>
                  <a:schemeClr val="accent1"/>
                </a:solidFill>
              </a:rPr>
              <a:t>5</a:t>
            </a:fld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184576"/>
          </a:xfrm>
        </p:spPr>
        <p:txBody>
          <a:bodyPr>
            <a:normAutofit/>
          </a:bodyPr>
          <a:lstStyle/>
          <a:p>
            <a:r>
              <a:rPr lang="nl-NL" dirty="0" err="1" smtClean="0"/>
              <a:t>Origin</a:t>
            </a:r>
            <a:r>
              <a:rPr lang="nl-NL" dirty="0" smtClean="0"/>
              <a:t> </a:t>
            </a:r>
            <a:r>
              <a:rPr lang="nl-NL" dirty="0" err="1" smtClean="0"/>
              <a:t>Misattribution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sz="1800" dirty="0" smtClean="0">
                <a:sym typeface="Wingdings" pitchFamily="2" charset="2"/>
              </a:rPr>
              <a:t> </a:t>
            </a:r>
            <a:r>
              <a:rPr lang="nl-NL" sz="1800" dirty="0" err="1" smtClean="0">
                <a:sym typeface="Wingdings" pitchFamily="2" charset="2"/>
              </a:rPr>
              <a:t>Arises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because</a:t>
            </a:r>
            <a:r>
              <a:rPr lang="nl-NL" sz="1800" dirty="0" smtClean="0">
                <a:sym typeface="Wingdings" pitchFamily="2" charset="2"/>
              </a:rPr>
              <a:t> the </a:t>
            </a:r>
            <a:r>
              <a:rPr lang="nl-NL" sz="1800" dirty="0" err="1" smtClean="0">
                <a:sym typeface="Wingdings" pitchFamily="2" charset="2"/>
              </a:rPr>
              <a:t>application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checks</a:t>
            </a:r>
            <a:r>
              <a:rPr lang="nl-NL" sz="1800" dirty="0" smtClean="0">
                <a:sym typeface="Wingdings" pitchFamily="2" charset="2"/>
              </a:rPr>
              <a:t> the domain field of the </a:t>
            </a:r>
            <a:r>
              <a:rPr lang="nl-NL" sz="1800" dirty="0" err="1" smtClean="0">
                <a:sym typeface="Wingdings" pitchFamily="2" charset="2"/>
              </a:rPr>
              <a:t>origin</a:t>
            </a:r>
            <a:r>
              <a:rPr lang="nl-NL" sz="1800" dirty="0" smtClean="0">
                <a:sym typeface="Wingdings" pitchFamily="2" charset="2"/>
              </a:rPr>
              <a:t> parameter </a:t>
            </a:r>
            <a:r>
              <a:rPr lang="nl-NL" sz="1800" dirty="0" err="1" smtClean="0">
                <a:sym typeface="Wingdings" pitchFamily="2" charset="2"/>
              </a:rPr>
              <a:t>insufficiently</a:t>
            </a:r>
            <a:r>
              <a:rPr lang="nl-NL" sz="1800" dirty="0" smtClean="0">
                <a:sym typeface="Wingdings" pitchFamily="2" charset="2"/>
              </a:rPr>
              <a:t>, </a:t>
            </a:r>
            <a:r>
              <a:rPr lang="nl-NL" sz="1800" dirty="0" err="1" smtClean="0">
                <a:sym typeface="Wingdings" pitchFamily="2" charset="2"/>
              </a:rPr>
              <a:t>though</a:t>
            </a:r>
            <a:r>
              <a:rPr lang="nl-NL" sz="1800" dirty="0" smtClean="0">
                <a:sym typeface="Wingdings" pitchFamily="2" charset="2"/>
              </a:rPr>
              <a:t> the protocol  </a:t>
            </a:r>
            <a:r>
              <a:rPr lang="nl-NL" sz="1800" dirty="0" err="1" smtClean="0">
                <a:sym typeface="Wingdings" pitchFamily="2" charset="2"/>
              </a:rPr>
              <a:t>sub-field</a:t>
            </a:r>
            <a:r>
              <a:rPr lang="nl-NL" sz="1800" dirty="0" smtClean="0">
                <a:sym typeface="Wingdings" pitchFamily="2" charset="2"/>
              </a:rPr>
              <a:t> is </a:t>
            </a:r>
            <a:r>
              <a:rPr lang="nl-NL" sz="1800" dirty="0" err="1" smtClean="0">
                <a:sym typeface="Wingdings" pitchFamily="2" charset="2"/>
              </a:rPr>
              <a:t>correctly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validated</a:t>
            </a:r>
            <a:endParaRPr lang="nl-NL" sz="1800" dirty="0" smtClean="0"/>
          </a:p>
          <a:p>
            <a:r>
              <a:rPr lang="nl-NL" dirty="0" smtClean="0"/>
              <a:t>Code </a:t>
            </a:r>
            <a:r>
              <a:rPr lang="nl-NL" dirty="0" err="1" smtClean="0"/>
              <a:t>Injection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sz="1800" dirty="0" smtClean="0">
                <a:sym typeface="Wingdings" pitchFamily="2" charset="2"/>
              </a:rPr>
              <a:t> </a:t>
            </a:r>
            <a:r>
              <a:rPr lang="nl-NL" sz="1800" dirty="0" err="1" smtClean="0">
                <a:sym typeface="Wingdings" pitchFamily="2" charset="2"/>
              </a:rPr>
              <a:t>Possible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because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JavaScript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can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dynamically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evaluate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both</a:t>
            </a:r>
            <a:r>
              <a:rPr lang="nl-NL" sz="1800" dirty="0" smtClean="0">
                <a:sym typeface="Wingdings" pitchFamily="2" charset="2"/>
              </a:rPr>
              <a:t> HTML and script code </a:t>
            </a:r>
            <a:r>
              <a:rPr lang="nl-NL" sz="1800" dirty="0" err="1" smtClean="0">
                <a:sym typeface="Wingdings" pitchFamily="2" charset="2"/>
              </a:rPr>
              <a:t>using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various</a:t>
            </a:r>
            <a:r>
              <a:rPr lang="nl-NL" sz="1800" dirty="0" smtClean="0">
                <a:sym typeface="Wingdings" pitchFamily="2" charset="2"/>
              </a:rPr>
              <a:t> DOM </a:t>
            </a:r>
            <a:r>
              <a:rPr lang="nl-NL" sz="1800" dirty="0" err="1" smtClean="0">
                <a:sym typeface="Wingdings" pitchFamily="2" charset="2"/>
              </a:rPr>
              <a:t>methods</a:t>
            </a:r>
            <a:r>
              <a:rPr lang="nl-NL" sz="1800" dirty="0" smtClean="0">
                <a:sym typeface="Wingdings" pitchFamily="2" charset="2"/>
              </a:rPr>
              <a:t> as </a:t>
            </a:r>
            <a:r>
              <a:rPr lang="nl-NL" sz="1800" dirty="0" err="1" smtClean="0">
                <a:sym typeface="Wingdings" pitchFamily="2" charset="2"/>
              </a:rPr>
              <a:t>well</a:t>
            </a:r>
            <a:r>
              <a:rPr lang="nl-NL" sz="1800" dirty="0" smtClean="0">
                <a:sym typeface="Wingdings" pitchFamily="2" charset="2"/>
              </a:rPr>
              <a:t> as </a:t>
            </a:r>
            <a:r>
              <a:rPr lang="nl-NL" sz="1800" dirty="0" err="1" smtClean="0">
                <a:sym typeface="Wingdings" pitchFamily="2" charset="2"/>
              </a:rPr>
              <a:t>JavaScript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native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constructs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smtClean="0">
                <a:sym typeface="Wingdings" pitchFamily="2" charset="2"/>
              </a:rPr>
              <a:t>(</a:t>
            </a:r>
            <a:r>
              <a:rPr lang="nl-NL" sz="1800" dirty="0" err="1" smtClean="0">
                <a:sym typeface="Wingdings" pitchFamily="2" charset="2"/>
              </a:rPr>
              <a:t>often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referred</a:t>
            </a:r>
            <a:r>
              <a:rPr lang="nl-NL" sz="1800" dirty="0" smtClean="0">
                <a:sym typeface="Wingdings" pitchFamily="2" charset="2"/>
              </a:rPr>
              <a:t> to as </a:t>
            </a:r>
            <a:r>
              <a:rPr lang="nl-NL" sz="1800" dirty="0" err="1" smtClean="0">
                <a:sym typeface="Wingdings" pitchFamily="2" charset="2"/>
              </a:rPr>
              <a:t>DOM-based</a:t>
            </a:r>
            <a:r>
              <a:rPr lang="nl-NL" sz="1800" dirty="0" smtClean="0">
                <a:sym typeface="Wingdings" pitchFamily="2" charset="2"/>
              </a:rPr>
              <a:t> XSS)</a:t>
            </a:r>
            <a:endParaRPr lang="nl-NL" sz="1800" dirty="0" smtClean="0"/>
          </a:p>
          <a:p>
            <a:r>
              <a:rPr lang="nl-NL" dirty="0" err="1" smtClean="0"/>
              <a:t>Command</a:t>
            </a:r>
            <a:r>
              <a:rPr lang="nl-NL" dirty="0" smtClean="0"/>
              <a:t> </a:t>
            </a:r>
            <a:r>
              <a:rPr lang="nl-NL" dirty="0" err="1" smtClean="0"/>
              <a:t>Injection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sz="1800" dirty="0" smtClean="0">
                <a:sym typeface="Wingdings" pitchFamily="2" charset="2"/>
              </a:rPr>
              <a:t> </a:t>
            </a:r>
            <a:r>
              <a:rPr lang="nl-NL" sz="1800" dirty="0" err="1" smtClean="0">
                <a:sym typeface="Wingdings" pitchFamily="2" charset="2"/>
              </a:rPr>
              <a:t>Allows</a:t>
            </a:r>
            <a:r>
              <a:rPr lang="nl-NL" sz="1800" dirty="0" smtClean="0">
                <a:sym typeface="Wingdings" pitchFamily="2" charset="2"/>
              </a:rPr>
              <a:t> the </a:t>
            </a:r>
            <a:r>
              <a:rPr lang="nl-NL" sz="1800" dirty="0" err="1" smtClean="0">
                <a:sym typeface="Wingdings" pitchFamily="2" charset="2"/>
              </a:rPr>
              <a:t>attacker</a:t>
            </a:r>
            <a:r>
              <a:rPr lang="nl-NL" sz="1800" dirty="0" smtClean="0">
                <a:sym typeface="Wingdings" pitchFamily="2" charset="2"/>
              </a:rPr>
              <a:t> to </a:t>
            </a:r>
            <a:r>
              <a:rPr lang="nl-NL" sz="1800" dirty="0" err="1" smtClean="0">
                <a:sym typeface="Wingdings" pitchFamily="2" charset="2"/>
              </a:rPr>
              <a:t>perform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unintended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actions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on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behalf</a:t>
            </a:r>
            <a:r>
              <a:rPr lang="nl-NL" sz="1800" dirty="0" smtClean="0">
                <a:sym typeface="Wingdings" pitchFamily="2" charset="2"/>
              </a:rPr>
              <a:t> of the user.</a:t>
            </a:r>
            <a:endParaRPr lang="nl-NL" sz="1800" dirty="0" smtClean="0"/>
          </a:p>
          <a:p>
            <a:r>
              <a:rPr lang="nl-NL" dirty="0" err="1" smtClean="0"/>
              <a:t>Cookie-Sink</a:t>
            </a:r>
            <a:r>
              <a:rPr lang="nl-NL" dirty="0" smtClean="0"/>
              <a:t> </a:t>
            </a:r>
            <a:r>
              <a:rPr lang="nl-NL" dirty="0" err="1" smtClean="0"/>
              <a:t>Vulnerabilities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sz="1800" dirty="0" smtClean="0">
                <a:sym typeface="Wingdings" pitchFamily="2" charset="2"/>
              </a:rPr>
              <a:t> </a:t>
            </a:r>
            <a:r>
              <a:rPr lang="nl-NL" sz="1800" dirty="0" err="1" smtClean="0">
                <a:sym typeface="Wingdings" pitchFamily="2" charset="2"/>
              </a:rPr>
              <a:t>An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attacker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could</a:t>
            </a:r>
            <a:r>
              <a:rPr lang="nl-NL" sz="1800" dirty="0" smtClean="0">
                <a:sym typeface="Wingdings" pitchFamily="2" charset="2"/>
              </a:rPr>
              <a:t>, </a:t>
            </a:r>
            <a:r>
              <a:rPr lang="nl-NL" sz="1800" dirty="0" err="1" smtClean="0">
                <a:sym typeface="Wingdings" pitchFamily="2" charset="2"/>
              </a:rPr>
              <a:t>among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others</a:t>
            </a:r>
            <a:r>
              <a:rPr lang="nl-NL" sz="1800" dirty="0" smtClean="0">
                <a:sym typeface="Wingdings" pitchFamily="2" charset="2"/>
              </a:rPr>
              <a:t>, </a:t>
            </a:r>
            <a:r>
              <a:rPr lang="nl-NL" sz="1800" dirty="0" err="1" smtClean="0">
                <a:sym typeface="Wingdings" pitchFamily="2" charset="2"/>
              </a:rPr>
              <a:t>fix</a:t>
            </a:r>
            <a:r>
              <a:rPr lang="nl-NL" sz="1800" dirty="0" smtClean="0">
                <a:sym typeface="Wingdings" pitchFamily="2" charset="2"/>
              </a:rPr>
              <a:t> the </a:t>
            </a:r>
            <a:r>
              <a:rPr lang="nl-NL" sz="1800" dirty="0" err="1" smtClean="0">
                <a:sym typeface="Wingdings" pitchFamily="2" charset="2"/>
              </a:rPr>
              <a:t>values</a:t>
            </a:r>
            <a:r>
              <a:rPr lang="nl-NL" sz="1800" dirty="0" smtClean="0">
                <a:sym typeface="Wingdings" pitchFamily="2" charset="2"/>
              </a:rPr>
              <a:t> of the </a:t>
            </a:r>
            <a:r>
              <a:rPr lang="nl-NL" sz="1800" dirty="0" err="1" smtClean="0">
                <a:sym typeface="Wingdings" pitchFamily="2" charset="2"/>
              </a:rPr>
              <a:t>session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identifiers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which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may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result</a:t>
            </a:r>
            <a:r>
              <a:rPr lang="nl-NL" sz="1800" dirty="0" smtClean="0">
                <a:sym typeface="Wingdings" pitchFamily="2" charset="2"/>
              </a:rPr>
              <a:t> in a </a:t>
            </a:r>
            <a:r>
              <a:rPr lang="nl-NL" sz="1800" dirty="0" err="1" smtClean="0">
                <a:sym typeface="Wingdings" pitchFamily="2" charset="2"/>
              </a:rPr>
              <a:t>session</a:t>
            </a:r>
            <a:r>
              <a:rPr lang="nl-NL" sz="1800" dirty="0" smtClean="0">
                <a:sym typeface="Wingdings" pitchFamily="2" charset="2"/>
              </a:rPr>
              <a:t> </a:t>
            </a:r>
            <a:r>
              <a:rPr lang="nl-NL" sz="1800" dirty="0" err="1" smtClean="0">
                <a:sym typeface="Wingdings" pitchFamily="2" charset="2"/>
              </a:rPr>
              <a:t>fixation</a:t>
            </a:r>
            <a:endParaRPr lang="nl-NL" sz="1800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FLAX</a:t>
            </a:r>
            <a:br>
              <a:rPr lang="nl-NL" dirty="0" smtClean="0"/>
            </a:br>
            <a:r>
              <a:rPr lang="nl-NL" sz="2700" dirty="0" err="1" smtClean="0"/>
              <a:t>Technical</a:t>
            </a:r>
            <a:r>
              <a:rPr lang="nl-NL" sz="2700" dirty="0" smtClean="0"/>
              <a:t> </a:t>
            </a:r>
            <a:r>
              <a:rPr lang="nl-NL" sz="2700" dirty="0" err="1" smtClean="0"/>
              <a:t>Challenges</a:t>
            </a:r>
            <a:r>
              <a:rPr lang="nl-NL" sz="2700" dirty="0" smtClean="0"/>
              <a:t> and Design </a:t>
            </a:r>
            <a:r>
              <a:rPr lang="nl-NL" sz="2700" dirty="0" err="1" smtClean="0"/>
              <a:t>Points</a:t>
            </a:r>
            <a:endParaRPr lang="nl-NL" sz="27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DFC2-9CCA-49D2-942A-01B1D472E2B5}" type="slidenum">
              <a:rPr lang="nl-NL" smtClean="0">
                <a:solidFill>
                  <a:schemeClr val="accent1"/>
                </a:solidFill>
              </a:rPr>
              <a:t>6</a:t>
            </a:fld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/>
          </a:bodyPr>
          <a:lstStyle/>
          <a:p>
            <a:r>
              <a:rPr lang="nl-NL" dirty="0" err="1" smtClean="0"/>
              <a:t>Modeling</a:t>
            </a:r>
            <a:r>
              <a:rPr lang="nl-NL" dirty="0" smtClean="0"/>
              <a:t> </a:t>
            </a:r>
            <a:r>
              <a:rPr lang="nl-NL" dirty="0" err="1" smtClean="0"/>
              <a:t>p</a:t>
            </a:r>
            <a:r>
              <a:rPr lang="nl-NL" dirty="0" err="1" smtClean="0"/>
              <a:t>ath</a:t>
            </a:r>
            <a:r>
              <a:rPr lang="nl-NL" dirty="0" smtClean="0"/>
              <a:t> </a:t>
            </a:r>
            <a:r>
              <a:rPr lang="nl-NL" dirty="0" err="1" smtClean="0"/>
              <a:t>constraints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sz="1800" dirty="0" err="1" smtClean="0"/>
              <a:t>Improvement</a:t>
            </a:r>
            <a:r>
              <a:rPr lang="nl-NL" sz="1800" dirty="0" smtClean="0"/>
              <a:t> </a:t>
            </a:r>
            <a:r>
              <a:rPr lang="nl-NL" sz="1800" dirty="0" err="1" smtClean="0"/>
              <a:t>Saner</a:t>
            </a:r>
            <a:r>
              <a:rPr lang="nl-NL" sz="1800" dirty="0" smtClean="0"/>
              <a:t> </a:t>
            </a:r>
            <a:r>
              <a:rPr lang="nl-NL" sz="1800" dirty="0" err="1" smtClean="0"/>
              <a:t>by</a:t>
            </a:r>
            <a:r>
              <a:rPr lang="nl-NL" sz="1800" dirty="0" smtClean="0"/>
              <a:t> </a:t>
            </a:r>
            <a:r>
              <a:rPr lang="nl-NL" sz="1800" dirty="0" err="1" smtClean="0"/>
              <a:t>enabling</a:t>
            </a:r>
            <a:r>
              <a:rPr lang="nl-NL" sz="1800" dirty="0" smtClean="0"/>
              <a:t> FLAX to </a:t>
            </a:r>
            <a:r>
              <a:rPr lang="nl-NL" sz="1800" dirty="0" err="1" smtClean="0"/>
              <a:t>capture</a:t>
            </a:r>
            <a:r>
              <a:rPr lang="nl-NL" sz="1800" dirty="0" smtClean="0"/>
              <a:t> the </a:t>
            </a:r>
            <a:r>
              <a:rPr lang="nl-NL" sz="1800" dirty="0" err="1" smtClean="0"/>
              <a:t>validation</a:t>
            </a:r>
            <a:r>
              <a:rPr lang="nl-NL" sz="1800" dirty="0" smtClean="0"/>
              <a:t> </a:t>
            </a:r>
            <a:r>
              <a:rPr lang="nl-NL" sz="1800" dirty="0" err="1" smtClean="0"/>
              <a:t>checks</a:t>
            </a:r>
            <a:r>
              <a:rPr lang="nl-NL" sz="1800" dirty="0" smtClean="0"/>
              <a:t> as </a:t>
            </a:r>
            <a:r>
              <a:rPr lang="nl-NL" sz="1800" dirty="0" err="1" smtClean="0"/>
              <a:t>branch</a:t>
            </a:r>
            <a:r>
              <a:rPr lang="nl-NL" sz="1800" dirty="0" smtClean="0"/>
              <a:t> </a:t>
            </a:r>
            <a:r>
              <a:rPr lang="nl-NL" sz="1800" dirty="0" err="1" smtClean="0"/>
              <a:t>conditions</a:t>
            </a:r>
            <a:endParaRPr lang="nl-NL" sz="1800" dirty="0" smtClean="0"/>
          </a:p>
          <a:p>
            <a:r>
              <a:rPr lang="nl-NL" dirty="0" err="1" smtClean="0"/>
              <a:t>Simplifying</a:t>
            </a:r>
            <a:r>
              <a:rPr lang="nl-NL" dirty="0" smtClean="0"/>
              <a:t> </a:t>
            </a:r>
            <a:r>
              <a:rPr lang="nl-NL" dirty="0" err="1" smtClean="0"/>
              <a:t>JavaScript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sz="1800" dirty="0" err="1" smtClean="0"/>
              <a:t>By</a:t>
            </a:r>
            <a:r>
              <a:rPr lang="nl-NL" sz="1800" dirty="0" smtClean="0"/>
              <a:t> the </a:t>
            </a:r>
            <a:r>
              <a:rPr lang="nl-NL" sz="1800" dirty="0" err="1" smtClean="0"/>
              <a:t>use</a:t>
            </a:r>
            <a:r>
              <a:rPr lang="nl-NL" sz="1800" dirty="0" smtClean="0"/>
              <a:t> of JASIL</a:t>
            </a:r>
          </a:p>
          <a:p>
            <a:r>
              <a:rPr lang="nl-NL" dirty="0" err="1" smtClean="0"/>
              <a:t>Dealing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reflected</a:t>
            </a:r>
            <a:r>
              <a:rPr lang="nl-NL" dirty="0" smtClean="0"/>
              <a:t> </a:t>
            </a:r>
            <a:r>
              <a:rPr lang="nl-NL" dirty="0" err="1" smtClean="0"/>
              <a:t>flows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sz="1900" dirty="0" err="1" smtClean="0"/>
              <a:t>This</a:t>
            </a:r>
            <a:r>
              <a:rPr lang="nl-NL" sz="1900" dirty="0" smtClean="0"/>
              <a:t> is </a:t>
            </a:r>
            <a:r>
              <a:rPr lang="nl-NL" sz="1900" dirty="0" err="1" smtClean="0"/>
              <a:t>done</a:t>
            </a:r>
            <a:r>
              <a:rPr lang="nl-NL" sz="1900" dirty="0" smtClean="0"/>
              <a:t> </a:t>
            </a:r>
            <a:r>
              <a:rPr lang="nl-NL" sz="1900" dirty="0" err="1" smtClean="0"/>
              <a:t>by</a:t>
            </a:r>
            <a:r>
              <a:rPr lang="nl-NL" sz="1900" dirty="0" smtClean="0"/>
              <a:t> </a:t>
            </a:r>
            <a:r>
              <a:rPr lang="nl-NL" sz="1900" dirty="0" err="1" smtClean="0"/>
              <a:t>testing</a:t>
            </a:r>
            <a:r>
              <a:rPr lang="nl-NL" sz="1900" dirty="0" smtClean="0"/>
              <a:t> the </a:t>
            </a:r>
            <a:r>
              <a:rPr lang="nl-NL" sz="1900" dirty="0" err="1" smtClean="0"/>
              <a:t>client-side</a:t>
            </a:r>
            <a:r>
              <a:rPr lang="nl-NL" sz="1900" dirty="0" smtClean="0"/>
              <a:t> code </a:t>
            </a:r>
            <a:r>
              <a:rPr lang="nl-NL" sz="1900" dirty="0" err="1" smtClean="0"/>
              <a:t>independently</a:t>
            </a:r>
            <a:r>
              <a:rPr lang="nl-NL" sz="1900" dirty="0" smtClean="0"/>
              <a:t> of the </a:t>
            </a:r>
            <a:r>
              <a:rPr lang="nl-NL" sz="1900" dirty="0" err="1" smtClean="0"/>
              <a:t>server-side</a:t>
            </a:r>
            <a:r>
              <a:rPr lang="nl-NL" sz="1900" dirty="0" smtClean="0"/>
              <a:t> </a:t>
            </a:r>
            <a:r>
              <a:rPr lang="nl-NL" sz="1900" dirty="0" err="1" smtClean="0"/>
              <a:t>cody</a:t>
            </a:r>
            <a:r>
              <a:rPr lang="nl-NL" sz="1900" dirty="0" smtClean="0"/>
              <a:t> </a:t>
            </a:r>
            <a:r>
              <a:rPr lang="nl-NL" sz="1900" dirty="0" err="1" smtClean="0"/>
              <a:t>by</a:t>
            </a:r>
            <a:r>
              <a:rPr lang="nl-NL" sz="1900" dirty="0" smtClean="0"/>
              <a:t> </a:t>
            </a:r>
            <a:r>
              <a:rPr lang="nl-NL" sz="1900" dirty="0" err="1" smtClean="0"/>
              <a:t>generating</a:t>
            </a:r>
            <a:r>
              <a:rPr lang="nl-NL" sz="1900" dirty="0" smtClean="0"/>
              <a:t> </a:t>
            </a:r>
            <a:r>
              <a:rPr lang="nl-NL" sz="1900" dirty="0" err="1" smtClean="0"/>
              <a:t>candidate</a:t>
            </a:r>
            <a:r>
              <a:rPr lang="nl-NL" sz="1900" dirty="0" smtClean="0"/>
              <a:t> </a:t>
            </a:r>
            <a:r>
              <a:rPr lang="nl-NL" sz="1900" dirty="0" err="1" smtClean="0"/>
              <a:t>inputs</a:t>
            </a:r>
            <a:r>
              <a:rPr lang="nl-NL" sz="1900" dirty="0" smtClean="0"/>
              <a:t> </a:t>
            </a:r>
            <a:r>
              <a:rPr lang="nl-NL" sz="1900" dirty="0" err="1" smtClean="0"/>
              <a:t>that</a:t>
            </a:r>
            <a:r>
              <a:rPr lang="nl-NL" sz="1900" dirty="0" smtClean="0"/>
              <a:t> </a:t>
            </a:r>
            <a:r>
              <a:rPr lang="nl-NL" sz="1900" dirty="0" err="1" smtClean="0"/>
              <a:t>make</a:t>
            </a:r>
            <a:r>
              <a:rPr lang="nl-NL" sz="1900" dirty="0" smtClean="0"/>
              <a:t> </a:t>
            </a:r>
            <a:r>
              <a:rPr lang="nl-NL" sz="1900" dirty="0" err="1" smtClean="0"/>
              <a:t>simple</a:t>
            </a:r>
            <a:r>
              <a:rPr lang="nl-NL" sz="1900" dirty="0" smtClean="0"/>
              <a:t> </a:t>
            </a:r>
            <a:r>
              <a:rPr lang="nl-NL" sz="1900" dirty="0" err="1" smtClean="0"/>
              <a:t>assumptions</a:t>
            </a:r>
            <a:r>
              <a:rPr lang="nl-NL" sz="1900" dirty="0" smtClean="0"/>
              <a:t> </a:t>
            </a:r>
            <a:r>
              <a:rPr lang="nl-NL" sz="1900" dirty="0" err="1" smtClean="0"/>
              <a:t>about</a:t>
            </a:r>
            <a:r>
              <a:rPr lang="nl-NL" sz="1900" dirty="0" smtClean="0"/>
              <a:t> the </a:t>
            </a:r>
            <a:r>
              <a:rPr lang="nl-NL" sz="1900" dirty="0" err="1" smtClean="0"/>
              <a:t>transformations</a:t>
            </a:r>
            <a:r>
              <a:rPr lang="nl-NL" sz="1900" dirty="0" smtClean="0"/>
              <a:t> </a:t>
            </a:r>
            <a:r>
              <a:rPr lang="nl-NL" sz="1900" dirty="0" err="1" smtClean="0"/>
              <a:t>occurring</a:t>
            </a:r>
            <a:r>
              <a:rPr lang="nl-NL" sz="1900" dirty="0" smtClean="0"/>
              <a:t> in </a:t>
            </a:r>
            <a:r>
              <a:rPr lang="nl-NL" sz="1900" dirty="0" err="1" smtClean="0"/>
              <a:t>reflected</a:t>
            </a:r>
            <a:r>
              <a:rPr lang="nl-NL" sz="1900" dirty="0" smtClean="0"/>
              <a:t> </a:t>
            </a:r>
            <a:r>
              <a:rPr lang="nl-NL" sz="1900" dirty="0" err="1" smtClean="0"/>
              <a:t>flows</a:t>
            </a:r>
            <a:r>
              <a:rPr lang="nl-NL" sz="1900" dirty="0" smtClean="0"/>
              <a:t>. </a:t>
            </a:r>
            <a:r>
              <a:rPr lang="nl-NL" sz="1900" dirty="0" err="1" smtClean="0"/>
              <a:t>Subsequently</a:t>
            </a:r>
            <a:r>
              <a:rPr lang="nl-NL" sz="1900" dirty="0" smtClean="0"/>
              <a:t>, the tool </a:t>
            </a:r>
            <a:r>
              <a:rPr lang="nl-NL" sz="1900" dirty="0" err="1" smtClean="0"/>
              <a:t>verifies</a:t>
            </a:r>
            <a:r>
              <a:rPr lang="nl-NL" sz="1900" dirty="0" smtClean="0"/>
              <a:t> the </a:t>
            </a:r>
            <a:r>
              <a:rPr lang="nl-NL" sz="1900" dirty="0" err="1" smtClean="0"/>
              <a:t>assumption</a:t>
            </a:r>
            <a:r>
              <a:rPr lang="nl-NL" sz="1900" dirty="0" smtClean="0"/>
              <a:t> </a:t>
            </a:r>
            <a:r>
              <a:rPr lang="nl-NL" sz="1900" dirty="0" err="1" smtClean="0"/>
              <a:t>by</a:t>
            </a:r>
            <a:r>
              <a:rPr lang="nl-NL" sz="1900" dirty="0" smtClean="0"/>
              <a:t> running the </a:t>
            </a:r>
            <a:r>
              <a:rPr lang="nl-NL" sz="1900" dirty="0" err="1" smtClean="0"/>
              <a:t>candidate</a:t>
            </a:r>
            <a:r>
              <a:rPr lang="nl-NL" sz="1900" dirty="0" smtClean="0"/>
              <a:t> </a:t>
            </a:r>
            <a:r>
              <a:rPr lang="nl-NL" sz="1900" dirty="0" err="1" smtClean="0"/>
              <a:t>attack</a:t>
            </a:r>
            <a:r>
              <a:rPr lang="nl-NL" sz="1900" dirty="0" smtClean="0"/>
              <a:t> </a:t>
            </a:r>
            <a:r>
              <a:rPr lang="nl-NL" sz="1900" dirty="0" err="1" smtClean="0"/>
              <a:t>concretely</a:t>
            </a:r>
            <a:r>
              <a:rPr lang="nl-NL" sz="1900" dirty="0" smtClean="0"/>
              <a:t>, and reports a </a:t>
            </a:r>
            <a:r>
              <a:rPr lang="nl-NL" sz="1900" dirty="0" err="1" smtClean="0"/>
              <a:t>vulnerability</a:t>
            </a:r>
            <a:r>
              <a:rPr lang="nl-NL" sz="1900" dirty="0" smtClean="0"/>
              <a:t> </a:t>
            </a:r>
            <a:r>
              <a:rPr lang="nl-NL" sz="1900" dirty="0" err="1" smtClean="0"/>
              <a:t>if</a:t>
            </a:r>
            <a:r>
              <a:rPr lang="nl-NL" sz="1900" dirty="0" smtClean="0"/>
              <a:t> the concrete test </a:t>
            </a:r>
            <a:r>
              <a:rPr lang="nl-NL" sz="1900" dirty="0" err="1" smtClean="0"/>
              <a:t>succeeds</a:t>
            </a:r>
            <a:endParaRPr lang="nl-NL" sz="1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System’s</a:t>
            </a:r>
            <a:r>
              <a:rPr lang="nl-NL" dirty="0" smtClean="0"/>
              <a:t> </a:t>
            </a:r>
            <a:r>
              <a:rPr lang="nl-NL" dirty="0" err="1" smtClean="0"/>
              <a:t>Architecture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DFC2-9CCA-49D2-942A-01B1D472E2B5}" type="slidenum">
              <a:rPr lang="nl-NL" smtClean="0"/>
              <a:t>7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The </a:t>
            </a:r>
            <a:r>
              <a:rPr lang="nl-NL" dirty="0" err="1" smtClean="0"/>
              <a:t>taint</a:t>
            </a:r>
            <a:r>
              <a:rPr lang="nl-NL" dirty="0" smtClean="0"/>
              <a:t> </a:t>
            </a:r>
            <a:r>
              <a:rPr lang="nl-NL" dirty="0" err="1" smtClean="0"/>
              <a:t>enhanced</a:t>
            </a:r>
            <a:r>
              <a:rPr lang="nl-NL" dirty="0" smtClean="0"/>
              <a:t> </a:t>
            </a:r>
            <a:r>
              <a:rPr lang="nl-NL" dirty="0" err="1" smtClean="0"/>
              <a:t>blackbox</a:t>
            </a:r>
            <a:r>
              <a:rPr lang="nl-NL" dirty="0" smtClean="0"/>
              <a:t> </a:t>
            </a:r>
            <a:r>
              <a:rPr lang="nl-NL" dirty="0" err="1" smtClean="0"/>
              <a:t>fuzzing</a:t>
            </a:r>
            <a:r>
              <a:rPr lang="nl-NL" dirty="0" smtClean="0"/>
              <a:t> </a:t>
            </a:r>
            <a:r>
              <a:rPr lang="nl-NL" dirty="0" err="1" smtClean="0"/>
              <a:t>algorithm</a:t>
            </a:r>
            <a:r>
              <a:rPr lang="nl-NL" dirty="0" smtClean="0"/>
              <a:t> </a:t>
            </a:r>
            <a:r>
              <a:rPr lang="nl-NL" dirty="0" err="1" smtClean="0"/>
              <a:t>consists</a:t>
            </a:r>
            <a:r>
              <a:rPr lang="nl-NL" dirty="0" smtClean="0"/>
              <a:t> of </a:t>
            </a:r>
            <a:r>
              <a:rPr lang="nl-NL" dirty="0" err="1" smtClean="0"/>
              <a:t>five</a:t>
            </a:r>
            <a:r>
              <a:rPr lang="nl-NL" dirty="0" smtClean="0"/>
              <a:t> steps at a high level:</a:t>
            </a:r>
          </a:p>
          <a:p>
            <a:pPr>
              <a:buNone/>
            </a:pPr>
            <a:endParaRPr lang="nl-NL" dirty="0" smtClean="0"/>
          </a:p>
          <a:p>
            <a:pPr marL="514350" indent="-514350">
              <a:buAutoNum type="arabicPeriod"/>
            </a:pPr>
            <a:r>
              <a:rPr lang="nl-NL" sz="1800" dirty="0" err="1" smtClean="0"/>
              <a:t>Dynamic</a:t>
            </a:r>
            <a:r>
              <a:rPr lang="nl-NL" sz="1800" dirty="0" smtClean="0"/>
              <a:t> </a:t>
            </a:r>
            <a:r>
              <a:rPr lang="nl-NL" sz="1800" dirty="0" err="1" smtClean="0"/>
              <a:t>trace</a:t>
            </a:r>
            <a:r>
              <a:rPr lang="nl-NL" sz="1800" dirty="0" smtClean="0"/>
              <a:t> </a:t>
            </a:r>
            <a:r>
              <a:rPr lang="nl-NL" sz="1800" dirty="0" err="1" smtClean="0"/>
              <a:t>generation</a:t>
            </a:r>
            <a:r>
              <a:rPr lang="nl-NL" sz="1800" dirty="0" smtClean="0"/>
              <a:t> and </a:t>
            </a:r>
            <a:r>
              <a:rPr lang="nl-NL" sz="1800" dirty="0" err="1" smtClean="0"/>
              <a:t>conversion</a:t>
            </a:r>
            <a:r>
              <a:rPr lang="nl-NL" sz="1800" dirty="0" smtClean="0"/>
              <a:t> to JASIL</a:t>
            </a:r>
          </a:p>
          <a:p>
            <a:pPr marL="514350" indent="-514350">
              <a:buAutoNum type="arabicPeriod"/>
            </a:pPr>
            <a:r>
              <a:rPr lang="nl-NL" sz="1800" dirty="0" err="1" smtClean="0"/>
              <a:t>Dynamic</a:t>
            </a:r>
            <a:r>
              <a:rPr lang="nl-NL" sz="1800" dirty="0" smtClean="0"/>
              <a:t> </a:t>
            </a:r>
            <a:r>
              <a:rPr lang="nl-NL" sz="1800" dirty="0" err="1" smtClean="0"/>
              <a:t>taint</a:t>
            </a:r>
            <a:r>
              <a:rPr lang="nl-NL" sz="1800" dirty="0" smtClean="0"/>
              <a:t> </a:t>
            </a:r>
            <a:r>
              <a:rPr lang="nl-NL" sz="1800" dirty="0" err="1" smtClean="0"/>
              <a:t>analysis</a:t>
            </a:r>
            <a:endParaRPr lang="nl-NL" sz="1800" dirty="0" smtClean="0"/>
          </a:p>
          <a:p>
            <a:pPr marL="514350" indent="-514350">
              <a:buAutoNum type="arabicPeriod"/>
            </a:pPr>
            <a:r>
              <a:rPr lang="nl-NL" sz="1800" dirty="0" err="1" smtClean="0"/>
              <a:t>Generate</a:t>
            </a:r>
            <a:r>
              <a:rPr lang="nl-NL" sz="1800" dirty="0" smtClean="0"/>
              <a:t> </a:t>
            </a:r>
            <a:r>
              <a:rPr lang="nl-NL" sz="1800" dirty="0" err="1" smtClean="0"/>
              <a:t>an</a:t>
            </a:r>
            <a:r>
              <a:rPr lang="nl-NL" sz="1800" dirty="0" smtClean="0"/>
              <a:t> </a:t>
            </a:r>
            <a:r>
              <a:rPr lang="nl-NL" sz="1800" dirty="0" err="1" smtClean="0"/>
              <a:t>acceptor</a:t>
            </a:r>
            <a:r>
              <a:rPr lang="nl-NL" sz="1800" dirty="0" smtClean="0"/>
              <a:t> slice</a:t>
            </a:r>
          </a:p>
          <a:p>
            <a:pPr marL="514350" indent="-514350">
              <a:buAutoNum type="arabicPeriod"/>
            </a:pPr>
            <a:r>
              <a:rPr lang="nl-NL" sz="1800" dirty="0" err="1" smtClean="0"/>
              <a:t>Sink-aware</a:t>
            </a:r>
            <a:r>
              <a:rPr lang="nl-NL" sz="1800" dirty="0" smtClean="0"/>
              <a:t> random </a:t>
            </a:r>
            <a:r>
              <a:rPr lang="nl-NL" sz="1800" dirty="0" err="1" smtClean="0"/>
              <a:t>testing</a:t>
            </a:r>
            <a:endParaRPr lang="nl-NL" sz="1800" dirty="0" smtClean="0"/>
          </a:p>
          <a:p>
            <a:pPr marL="514350" indent="-514350">
              <a:buAutoNum type="arabicPeriod"/>
            </a:pPr>
            <a:r>
              <a:rPr lang="nl-NL" sz="1800" dirty="0" err="1" smtClean="0"/>
              <a:t>Verification</a:t>
            </a:r>
            <a:r>
              <a:rPr lang="nl-NL" sz="1800" dirty="0" smtClean="0"/>
              <a:t> of </a:t>
            </a:r>
            <a:r>
              <a:rPr lang="nl-NL" sz="1800" dirty="0" err="1" smtClean="0"/>
              <a:t>candidate</a:t>
            </a:r>
            <a:r>
              <a:rPr lang="nl-NL" sz="1800" dirty="0" smtClean="0"/>
              <a:t> </a:t>
            </a:r>
            <a:r>
              <a:rPr lang="nl-NL" sz="1800" dirty="0" err="1" smtClean="0"/>
              <a:t>inputs</a:t>
            </a:r>
            <a:endParaRPr lang="nl-NL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Evaluation</a:t>
            </a:r>
            <a:r>
              <a:rPr lang="nl-NL" dirty="0" smtClean="0"/>
              <a:t> FLAX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DFC2-9CCA-49D2-942A-01B1D472E2B5}" type="slidenum">
              <a:rPr lang="nl-NL" smtClean="0"/>
              <a:t>8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600" dirty="0" smtClean="0"/>
              <a:t>FLAX </a:t>
            </a:r>
            <a:r>
              <a:rPr lang="nl-NL" sz="2600" dirty="0" err="1" smtClean="0"/>
              <a:t>discovered</a:t>
            </a:r>
            <a:r>
              <a:rPr lang="nl-NL" sz="2600" dirty="0" smtClean="0"/>
              <a:t> </a:t>
            </a:r>
            <a:r>
              <a:rPr lang="nl-NL" sz="2600" dirty="0" err="1" smtClean="0"/>
              <a:t>several</a:t>
            </a:r>
            <a:r>
              <a:rPr lang="nl-NL" sz="2600" dirty="0" smtClean="0"/>
              <a:t> </a:t>
            </a:r>
            <a:r>
              <a:rPr lang="nl-NL" sz="2600" dirty="0" err="1" smtClean="0"/>
              <a:t>real-world</a:t>
            </a:r>
            <a:r>
              <a:rPr lang="nl-NL" sz="2600" dirty="0" smtClean="0"/>
              <a:t> bugs (incl. </a:t>
            </a:r>
            <a:r>
              <a:rPr lang="nl-NL" sz="2600" dirty="0" err="1" smtClean="0"/>
              <a:t>several</a:t>
            </a:r>
            <a:r>
              <a:rPr lang="nl-NL" sz="2600" dirty="0" smtClean="0"/>
              <a:t> </a:t>
            </a:r>
            <a:r>
              <a:rPr lang="nl-NL" sz="2600" dirty="0" err="1" smtClean="0"/>
              <a:t>iGoogle</a:t>
            </a:r>
            <a:r>
              <a:rPr lang="nl-NL" sz="2600" dirty="0" smtClean="0"/>
              <a:t> gadgets, websites and AJAX </a:t>
            </a:r>
            <a:r>
              <a:rPr lang="nl-NL" sz="2600" dirty="0" err="1" smtClean="0"/>
              <a:t>applications</a:t>
            </a:r>
            <a:r>
              <a:rPr lang="nl-NL" sz="2600" dirty="0" smtClean="0"/>
              <a:t> </a:t>
            </a:r>
            <a:r>
              <a:rPr lang="nl-NL" sz="2600" dirty="0" err="1" smtClean="0"/>
              <a:t>for</a:t>
            </a:r>
            <a:r>
              <a:rPr lang="nl-NL" sz="2600" dirty="0" smtClean="0"/>
              <a:t> </a:t>
            </a:r>
            <a:r>
              <a:rPr lang="nl-NL" sz="2600" dirty="0" err="1" smtClean="0"/>
              <a:t>instance</a:t>
            </a:r>
            <a:r>
              <a:rPr lang="nl-NL" sz="2600" dirty="0" smtClean="0"/>
              <a:t>)</a:t>
            </a:r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r>
              <a:rPr lang="nl-NL" sz="2600" dirty="0" smtClean="0"/>
              <a:t>11 of the </a:t>
            </a:r>
            <a:r>
              <a:rPr lang="nl-NL" sz="2600" dirty="0" err="1" smtClean="0"/>
              <a:t>founded</a:t>
            </a:r>
            <a:r>
              <a:rPr lang="nl-NL" sz="2600" dirty="0" smtClean="0"/>
              <a:t> </a:t>
            </a:r>
            <a:r>
              <a:rPr lang="nl-NL" sz="2600" dirty="0" err="1" smtClean="0"/>
              <a:t>vulnerabilities</a:t>
            </a:r>
            <a:r>
              <a:rPr lang="nl-NL" sz="2600" dirty="0" smtClean="0"/>
              <a:t> </a:t>
            </a:r>
            <a:r>
              <a:rPr lang="nl-NL" sz="2600" dirty="0" err="1" smtClean="0"/>
              <a:t>were</a:t>
            </a:r>
            <a:r>
              <a:rPr lang="nl-NL" sz="2600" dirty="0" smtClean="0"/>
              <a:t> </a:t>
            </a:r>
            <a:r>
              <a:rPr lang="nl-NL" sz="2600" dirty="0" err="1" smtClean="0"/>
              <a:t>unknown</a:t>
            </a:r>
            <a:r>
              <a:rPr lang="nl-NL" sz="2600" dirty="0" smtClean="0"/>
              <a:t> </a:t>
            </a:r>
            <a:r>
              <a:rPr lang="nl-NL" sz="2600" dirty="0" err="1" smtClean="0"/>
              <a:t>before</a:t>
            </a:r>
            <a:r>
              <a:rPr lang="nl-NL" sz="2600" dirty="0" smtClean="0"/>
              <a:t>, </a:t>
            </a:r>
            <a:r>
              <a:rPr lang="nl-NL" sz="2600" dirty="0" err="1" smtClean="0"/>
              <a:t>so</a:t>
            </a:r>
            <a:r>
              <a:rPr lang="nl-NL" sz="2600" dirty="0" smtClean="0"/>
              <a:t> </a:t>
            </a:r>
            <a:r>
              <a:rPr lang="nl-NL" sz="2600" dirty="0" err="1" smtClean="0"/>
              <a:t>it</a:t>
            </a:r>
            <a:r>
              <a:rPr lang="nl-NL" sz="2600" dirty="0" smtClean="0"/>
              <a:t> </a:t>
            </a:r>
            <a:r>
              <a:rPr lang="nl-NL" sz="2600" dirty="0" err="1" smtClean="0"/>
              <a:t>proves</a:t>
            </a:r>
            <a:r>
              <a:rPr lang="nl-NL" sz="2600" dirty="0" smtClean="0"/>
              <a:t> </a:t>
            </a:r>
            <a:r>
              <a:rPr lang="nl-NL" sz="2600" dirty="0" err="1" smtClean="0"/>
              <a:t>that</a:t>
            </a:r>
            <a:r>
              <a:rPr lang="nl-NL" sz="2600" dirty="0" smtClean="0"/>
              <a:t> the tool is a </a:t>
            </a:r>
            <a:r>
              <a:rPr lang="nl-NL" sz="2600" dirty="0" err="1" smtClean="0"/>
              <a:t>valuable</a:t>
            </a:r>
            <a:r>
              <a:rPr lang="nl-NL" sz="2600" dirty="0" smtClean="0"/>
              <a:t> resource </a:t>
            </a:r>
            <a:r>
              <a:rPr lang="nl-NL" sz="2600" dirty="0" err="1" smtClean="0"/>
              <a:t>for</a:t>
            </a:r>
            <a:r>
              <a:rPr lang="nl-NL" sz="2600" dirty="0" smtClean="0"/>
              <a:t> </a:t>
            </a:r>
            <a:r>
              <a:rPr lang="nl-NL" sz="2600" dirty="0" err="1" smtClean="0"/>
              <a:t>security</a:t>
            </a:r>
            <a:r>
              <a:rPr lang="nl-NL" sz="2600" dirty="0" smtClean="0"/>
              <a:t> </a:t>
            </a:r>
            <a:r>
              <a:rPr lang="nl-NL" sz="2600" dirty="0" err="1" smtClean="0"/>
              <a:t>analysts</a:t>
            </a:r>
            <a:r>
              <a:rPr lang="nl-NL" sz="2600" dirty="0" smtClean="0"/>
              <a:t> and </a:t>
            </a:r>
            <a:r>
              <a:rPr lang="nl-NL" sz="2600" dirty="0" err="1" smtClean="0"/>
              <a:t>developers</a:t>
            </a:r>
            <a:r>
              <a:rPr lang="nl-NL" sz="2600" dirty="0" smtClean="0"/>
              <a:t> of </a:t>
            </a:r>
            <a:r>
              <a:rPr lang="nl-NL" sz="2600" dirty="0" err="1" smtClean="0"/>
              <a:t>rich</a:t>
            </a:r>
            <a:r>
              <a:rPr lang="nl-NL" sz="2600" dirty="0" smtClean="0"/>
              <a:t> web </a:t>
            </a:r>
            <a:r>
              <a:rPr lang="nl-NL" sz="2600" dirty="0" err="1" smtClean="0"/>
              <a:t>applications</a:t>
            </a:r>
            <a:endParaRPr lang="nl-NL" sz="2600" dirty="0" smtClean="0"/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r>
              <a:rPr lang="nl-NL" sz="2600" dirty="0" smtClean="0"/>
              <a:t>The </a:t>
            </a:r>
            <a:r>
              <a:rPr lang="nl-NL" sz="2600" dirty="0" err="1" smtClean="0"/>
              <a:t>technique</a:t>
            </a:r>
            <a:r>
              <a:rPr lang="nl-NL" sz="2600" dirty="0" smtClean="0"/>
              <a:t> is </a:t>
            </a:r>
            <a:r>
              <a:rPr lang="nl-NL" sz="2600" dirty="0" err="1" smtClean="0"/>
              <a:t>light-weight</a:t>
            </a:r>
            <a:r>
              <a:rPr lang="nl-NL" sz="2600" dirty="0" smtClean="0"/>
              <a:t> </a:t>
            </a:r>
            <a:r>
              <a:rPr lang="nl-NL" sz="2600" dirty="0" err="1" smtClean="0"/>
              <a:t>compared</a:t>
            </a:r>
            <a:r>
              <a:rPr lang="nl-NL" sz="2600" dirty="0" smtClean="0"/>
              <a:t> to </a:t>
            </a:r>
            <a:r>
              <a:rPr lang="nl-NL" sz="2600" dirty="0" err="1" smtClean="0"/>
              <a:t>symbolic</a:t>
            </a:r>
            <a:r>
              <a:rPr lang="nl-NL" sz="2600" dirty="0" smtClean="0"/>
              <a:t> </a:t>
            </a:r>
            <a:r>
              <a:rPr lang="nl-NL" sz="2600" dirty="0" err="1" smtClean="0"/>
              <a:t>execution</a:t>
            </a:r>
            <a:r>
              <a:rPr lang="nl-NL" sz="2600" dirty="0" smtClean="0"/>
              <a:t> </a:t>
            </a:r>
            <a:r>
              <a:rPr lang="nl-NL" sz="2600" dirty="0" err="1" smtClean="0"/>
              <a:t>techniques</a:t>
            </a:r>
            <a:r>
              <a:rPr lang="nl-NL" sz="2600" dirty="0" smtClean="0"/>
              <a:t>, has </a:t>
            </a:r>
            <a:r>
              <a:rPr lang="nl-NL" sz="2600" dirty="0" err="1" smtClean="0"/>
              <a:t>no</a:t>
            </a:r>
            <a:r>
              <a:rPr lang="nl-NL" sz="2600" dirty="0" smtClean="0"/>
              <a:t> </a:t>
            </a:r>
            <a:r>
              <a:rPr lang="nl-NL" sz="2600" dirty="0" err="1" smtClean="0"/>
              <a:t>false</a:t>
            </a:r>
            <a:r>
              <a:rPr lang="nl-NL" sz="2600" dirty="0" smtClean="0"/>
              <a:t> </a:t>
            </a:r>
            <a:r>
              <a:rPr lang="nl-NL" sz="2600" dirty="0" err="1" smtClean="0"/>
              <a:t>positives</a:t>
            </a:r>
            <a:r>
              <a:rPr lang="nl-NL" sz="2600" dirty="0" smtClean="0"/>
              <a:t> and is </a:t>
            </a:r>
            <a:r>
              <a:rPr lang="nl-NL" sz="2600" dirty="0" err="1" smtClean="0"/>
              <a:t>scalable</a:t>
            </a:r>
            <a:r>
              <a:rPr lang="nl-NL" sz="2600" dirty="0" smtClean="0"/>
              <a:t> </a:t>
            </a:r>
            <a:r>
              <a:rPr lang="nl-NL" sz="2600" dirty="0" err="1" smtClean="0"/>
              <a:t>enough</a:t>
            </a:r>
            <a:r>
              <a:rPr lang="nl-NL" sz="2600" dirty="0" smtClean="0"/>
              <a:t> to </a:t>
            </a:r>
            <a:r>
              <a:rPr lang="nl-NL" sz="2600" dirty="0" err="1" smtClean="0"/>
              <a:t>use</a:t>
            </a:r>
            <a:r>
              <a:rPr lang="nl-NL" sz="2600" dirty="0" smtClean="0"/>
              <a:t> </a:t>
            </a:r>
            <a:r>
              <a:rPr lang="nl-NL" sz="2600" dirty="0" err="1" smtClean="0"/>
              <a:t>on</a:t>
            </a:r>
            <a:r>
              <a:rPr lang="nl-NL" sz="2600" dirty="0" smtClean="0"/>
              <a:t> </a:t>
            </a:r>
            <a:r>
              <a:rPr lang="nl-NL" sz="2600" dirty="0" err="1" smtClean="0"/>
              <a:t>real-world</a:t>
            </a:r>
            <a:r>
              <a:rPr lang="nl-NL" sz="2600" dirty="0" smtClean="0"/>
              <a:t> </a:t>
            </a:r>
            <a:r>
              <a:rPr lang="nl-NL" sz="2600" dirty="0" err="1" smtClean="0"/>
              <a:t>applications</a:t>
            </a:r>
            <a:endParaRPr lang="nl-NL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618</TotalTime>
  <Words>253</Words>
  <Application>Microsoft Office PowerPoint</Application>
  <PresentationFormat>Diavoorstelling (4:3)</PresentationFormat>
  <Paragraphs>73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Civiel</vt:lpstr>
      <vt:lpstr>FLAX: Systematic Discovery of Client-Side Validation Vulnerabilities in Rich Web Applications</vt:lpstr>
      <vt:lpstr>Client-Side Validation (CSV) Vulnerabilities</vt:lpstr>
      <vt:lpstr>FLAX</vt:lpstr>
      <vt:lpstr>Existing Approaches</vt:lpstr>
      <vt:lpstr>Attacks resulting from CSV Vulnerabilities</vt:lpstr>
      <vt:lpstr>FLAX Technical Challenges and Design Points</vt:lpstr>
      <vt:lpstr>The System’s Architecture</vt:lpstr>
      <vt:lpstr>Evaluation FLAX</vt:lpstr>
    </vt:vector>
  </TitlesOfParts>
  <Company>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FLAX: Systematic Discovery of Client-Side Validation Vulnerabilities in Rich Web Applications</dc:title>
  <dc:creator>Jorina</dc:creator>
  <cp:lastModifiedBy>Jorina</cp:lastModifiedBy>
  <cp:revision>7</cp:revision>
  <dcterms:created xsi:type="dcterms:W3CDTF">2011-04-25T03:11:00Z</dcterms:created>
  <dcterms:modified xsi:type="dcterms:W3CDTF">2011-04-25T13:29:14Z</dcterms:modified>
</cp:coreProperties>
</file>