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sldIdLst>
    <p:sldId id="256" r:id="rId2"/>
    <p:sldId id="262" r:id="rId3"/>
    <p:sldId id="257" r:id="rId4"/>
    <p:sldId id="258" r:id="rId5"/>
    <p:sldId id="260" r:id="rId6"/>
    <p:sldId id="266" r:id="rId7"/>
    <p:sldId id="267" r:id="rId8"/>
    <p:sldId id="268" r:id="rId9"/>
    <p:sldId id="269" r:id="rId10"/>
    <p:sldId id="270" r:id="rId11"/>
    <p:sldId id="259" r:id="rId12"/>
    <p:sldId id="265" r:id="rId13"/>
    <p:sldId id="271" r:id="rId14"/>
    <p:sldId id="273" r:id="rId15"/>
    <p:sldId id="274" r:id="rId16"/>
    <p:sldId id="276" r:id="rId17"/>
    <p:sldId id="275" r:id="rId18"/>
    <p:sldId id="277" r:id="rId19"/>
    <p:sldId id="278" r:id="rId20"/>
    <p:sldId id="263" r:id="rId21"/>
    <p:sldId id="279" r:id="rId22"/>
    <p:sldId id="280" r:id="rId23"/>
    <p:sldId id="281" r:id="rId24"/>
    <p:sldId id="282" r:id="rId25"/>
    <p:sldId id="283" r:id="rId26"/>
    <p:sldId id="264" r:id="rId27"/>
    <p:sldId id="285" r:id="rId28"/>
    <p:sldId id="286" r:id="rId29"/>
    <p:sldId id="287" r:id="rId30"/>
    <p:sldId id="290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06" r:id="rId49"/>
    <p:sldId id="308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9" autoAdjust="0"/>
    <p:restoredTop sz="84656" autoAdjust="0"/>
  </p:normalViewPr>
  <p:slideViewPr>
    <p:cSldViewPr>
      <p:cViewPr>
        <p:scale>
          <a:sx n="75" d="100"/>
          <a:sy n="75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0AF3-262D-44A0-8F1B-47566A2863EF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07765-8941-4B49-A54D-7CAD1EE14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84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488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5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one key element in an effective methodology for hacking web applications — that is, the use of automation to strengthen and accelerate bespoke attacks</a:t>
            </a:r>
          </a:p>
          <a:p>
            <a:r>
              <a:rPr lang="en-US" altLang="zh-TW" dirty="0" smtClean="0"/>
              <a:t>Performing bespoke attacks manually can be extremely laborious and is prone to mistakes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1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authors’ experience, the HTTP status code and response length indicators have been found to provide a highly reliable means of identifying anomalous responses in the majority of cases.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1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You can use automation</a:t>
            </a:r>
            <a:r>
              <a:rPr lang="en-US" altLang="zh-TW" baseline="0" dirty="0" smtClean="0"/>
              <a:t> in a fully bespoke way to work through a list of possible identifiers or cycle through the syntactic range of identifiers believed to be in use of the application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41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suppose that we have identified the following URL, which returns a 200 response code when a valid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docID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 is submitted, and a 500 response code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otherwise: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97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856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JAttack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capable of issuing hundreds of individual requests per minute and outputting the pertinent details, enabling you to very quickly identify valid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identifiers for further investigation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05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an access control defect, you may be able to view the personal profile page of any application user —but only one user at a time. To harvest this data for every user might require thousands of individual requests.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working manually, you can use a bespoke automated attack to quickly capture all of this data in a useful form.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Not only interested in a binary result (a hit or miss), but </a:t>
            </a:r>
            <a:r>
              <a:rPr lang="en-US" altLang="zh-TW" baseline="0" dirty="0" smtClean="0"/>
              <a:t>are seeking to extract some of the content of each response in a useable form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49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the application’s responses for any anomalies that indicate that the flaw may be present.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quickly generate huge numbers of requests containing common attack strings, and quickly assess the server’s responses to home in on interesting cases that merit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investigation. This technique is often referred to as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fuzzing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07765-8941-4B49-A54D-7CAD1EE143E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97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E1EF44-5D3D-45CF-A8B2-A4C82D51400A}" type="datetimeFigureOut">
              <a:rPr lang="zh-TW" altLang="en-US" smtClean="0"/>
              <a:t>4/12/11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8EDA9-1675-4CAF-BA40-21C98DC7B1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Automating Bespoke Attack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TW" dirty="0" err="1" smtClean="0"/>
              <a:t>Ruei-Jiun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91072" y="68503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Chapter 13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550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 Delays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time taken to return the response may differ between valid and invalid parameters are submitted</a:t>
            </a:r>
          </a:p>
          <a:p>
            <a:r>
              <a:rPr lang="en-US" altLang="zh-TW" dirty="0" smtClean="0"/>
              <a:t>When an invalid username is submitted, the application may respond immediately</a:t>
            </a:r>
          </a:p>
          <a:p>
            <a:r>
              <a:rPr lang="en-US" altLang="zh-TW" dirty="0" smtClean="0"/>
              <a:t>However, when a valid username is submitted, the application may perform some computationally intensive validation of supplied credentials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7742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Enumerating Valid Identifiers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904" y="1600200"/>
            <a:ext cx="8229600" cy="4853136"/>
          </a:xfrm>
        </p:spPr>
        <p:txBody>
          <a:bodyPr/>
          <a:lstStyle/>
          <a:p>
            <a:r>
              <a:rPr lang="en-US" altLang="zh-TW" dirty="0" smtClean="0"/>
              <a:t>Various kinds of name and identifiers are used to refer to individual items of data and resources</a:t>
            </a:r>
          </a:p>
          <a:p>
            <a:pPr lvl="1"/>
            <a:r>
              <a:rPr lang="en-US" altLang="zh-TW" dirty="0" smtClean="0"/>
              <a:t>Such as account no., usernames, document IDs</a:t>
            </a:r>
          </a:p>
          <a:p>
            <a:pPr lvl="1"/>
            <a:r>
              <a:rPr lang="en-US" altLang="zh-TW" sz="2000" i="1" dirty="0" smtClean="0"/>
              <a:t>https</a:t>
            </a:r>
            <a:r>
              <a:rPr lang="en-US" altLang="zh-TW" sz="2000" i="1" dirty="0"/>
              <a:t>://</a:t>
            </a:r>
            <a:r>
              <a:rPr lang="en-US" altLang="zh-TW" sz="2000" i="1" dirty="0" smtClean="0"/>
              <a:t>wahh-app.com/app/showPage.jsp?</a:t>
            </a:r>
            <a:r>
              <a:rPr lang="en-US" altLang="zh-TW" sz="2400" i="1" dirty="0" smtClean="0">
                <a:solidFill>
                  <a:srgbClr val="FF0000"/>
                </a:solidFill>
              </a:rPr>
              <a:t>PageNo=244197</a:t>
            </a:r>
          </a:p>
          <a:p>
            <a:pPr lvl="1"/>
            <a:endParaRPr lang="en-US" altLang="zh-TW" sz="2400" i="1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As </a:t>
            </a:r>
            <a:r>
              <a:rPr lang="en-US" altLang="zh-TW" dirty="0"/>
              <a:t>an attacker your task </a:t>
            </a:r>
            <a:r>
              <a:rPr lang="en-US" altLang="zh-TW" dirty="0" smtClean="0"/>
              <a:t>is to discover </a:t>
            </a:r>
            <a:r>
              <a:rPr lang="en-US" altLang="zh-TW" dirty="0"/>
              <a:t>some or all of the valid identifiers in use.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766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Enumerating Valid </a:t>
            </a:r>
            <a:r>
              <a:rPr lang="en-US" altLang="zh-TW" dirty="0" smtClean="0"/>
              <a:t>Identifiers</a:t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en-US" altLang="zh-TW" i="1" dirty="0" smtClean="0"/>
              <a:t>Scripting the Attack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http</a:t>
            </a:r>
            <a:r>
              <a:rPr lang="en-US" altLang="zh-TW" sz="2800" dirty="0"/>
              <a:t>://wahh-app.com/ShowDoc.jsp?docID=3801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9" y="2492896"/>
            <a:ext cx="24574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8" y="3558520"/>
            <a:ext cx="8229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58908" y="2492896"/>
            <a:ext cx="8361563" cy="2736304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56" y="5106722"/>
            <a:ext cx="5429250" cy="165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0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/>
          <a:stretch/>
        </p:blipFill>
        <p:spPr bwMode="auto">
          <a:xfrm>
            <a:off x="1259632" y="1887714"/>
            <a:ext cx="7560840" cy="506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TW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Enumerating </a:t>
            </a:r>
            <a:r>
              <a:rPr lang="en-US" altLang="zh-TW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identifiers - </a:t>
            </a:r>
            <a:r>
              <a:rPr lang="en-US" altLang="zh-TW" sz="4400" i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JAttack</a:t>
            </a:r>
            <a:endParaRPr lang="zh-TW" altLang="en-US" sz="4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2920" y="1196752"/>
            <a:ext cx="8229600" cy="4929411"/>
          </a:xfrm>
        </p:spPr>
        <p:txBody>
          <a:bodyPr/>
          <a:lstStyle/>
          <a:p>
            <a:r>
              <a:rPr lang="en-US" altLang="zh-TW" dirty="0" smtClean="0"/>
              <a:t>Request parameter class</a:t>
            </a:r>
          </a:p>
          <a:p>
            <a:pPr marL="0" indent="0">
              <a:buNone/>
            </a:pPr>
            <a:r>
              <a:rPr lang="en-US" altLang="zh-TW" dirty="0" smtClean="0"/>
              <a:t>                                       </a:t>
            </a:r>
            <a:r>
              <a:rPr lang="en-US" altLang="zh-TW" sz="2800" dirty="0" smtClean="0"/>
              <a:t>- hold parameter details</a:t>
            </a:r>
          </a:p>
          <a:p>
            <a:pPr marL="0" indent="0">
              <a:buNone/>
            </a:pPr>
            <a:r>
              <a:rPr lang="en-US" altLang="zh-TW" sz="2800" dirty="0" smtClean="0"/>
              <a:t>                                            - can be manipulated</a:t>
            </a:r>
          </a:p>
          <a:p>
            <a:pPr marL="0" indent="0">
              <a:buNone/>
            </a:pPr>
            <a:r>
              <a:rPr lang="en-US" altLang="zh-TW" sz="2800" dirty="0" smtClean="0"/>
              <a:t>                                            - attached to a request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7108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TW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Enumerating </a:t>
            </a:r>
            <a:r>
              <a:rPr lang="en-US" altLang="zh-TW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identifiers - </a:t>
            </a:r>
            <a:r>
              <a:rPr lang="en-US" altLang="zh-TW" sz="4400" i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JAttack</a:t>
            </a:r>
            <a:endParaRPr lang="zh-TW" altLang="en-US" sz="4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zh-TW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52" y="1772816"/>
            <a:ext cx="2736304" cy="143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02" y="1382131"/>
            <a:ext cx="4163938" cy="543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10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TW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Enumerating </a:t>
            </a:r>
            <a:r>
              <a:rPr lang="en-US" altLang="zh-TW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identifiers - </a:t>
            </a:r>
            <a:r>
              <a:rPr lang="en-US" altLang="zh-TW" sz="4400" i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JAttack</a:t>
            </a:r>
            <a:endParaRPr lang="zh-TW" altLang="en-US" sz="4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2920" y="1196752"/>
            <a:ext cx="8229600" cy="4929411"/>
          </a:xfrm>
        </p:spPr>
        <p:txBody>
          <a:bodyPr/>
          <a:lstStyle/>
          <a:p>
            <a:r>
              <a:rPr lang="en-US" altLang="zh-TW" sz="2800" dirty="0" smtClean="0"/>
              <a:t>Specify URL details</a:t>
            </a:r>
            <a:endParaRPr lang="zh-TW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70" y="1916832"/>
            <a:ext cx="660299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339752" y="2590304"/>
            <a:ext cx="100811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14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62630"/>
            <a:ext cx="617921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TW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Enumerating </a:t>
            </a:r>
            <a:r>
              <a:rPr lang="en-US" altLang="zh-TW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identifiers - </a:t>
            </a:r>
            <a:r>
              <a:rPr lang="en-US" altLang="zh-TW" sz="4400" i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JAttack</a:t>
            </a:r>
            <a:endParaRPr lang="zh-TW" altLang="en-US" sz="4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09921"/>
            <a:ext cx="3275856" cy="36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9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62" y="3934916"/>
            <a:ext cx="57721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>
            <a:off x="1567780" y="910580"/>
            <a:ext cx="5524500" cy="30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kern="1200" dirty="0">
                <a:solidFill>
                  <a:schemeClr val="tx1"/>
                </a:solidFill>
              </a:rPr>
              <a:t>Enumerating identifiers - </a:t>
            </a:r>
            <a:r>
              <a:rPr lang="en-US" altLang="zh-TW" sz="4400" i="1" kern="1200" dirty="0" err="1">
                <a:solidFill>
                  <a:schemeClr val="tx1"/>
                </a:solidFill>
              </a:rPr>
              <a:t>JAttack</a:t>
            </a:r>
            <a:r>
              <a:rPr lang="zh-TW" altLang="en-US" sz="4400" i="1" kern="1200" dirty="0">
                <a:solidFill>
                  <a:schemeClr val="tx1"/>
                </a:solidFill>
              </a:rPr>
              <a:t/>
            </a:r>
            <a:br>
              <a:rPr lang="zh-TW" altLang="en-US" sz="4400" i="1" kern="1200" dirty="0">
                <a:solidFill>
                  <a:schemeClr val="tx1"/>
                </a:solidFill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40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kern="1200" dirty="0">
                <a:solidFill>
                  <a:schemeClr val="tx1"/>
                </a:solidFill>
              </a:rPr>
              <a:t>Enumerating identifiers - </a:t>
            </a:r>
            <a:r>
              <a:rPr lang="en-US" altLang="zh-TW" sz="4400" i="1" kern="1200" dirty="0" err="1">
                <a:solidFill>
                  <a:schemeClr val="tx1"/>
                </a:solidFill>
              </a:rPr>
              <a:t>JAttack</a:t>
            </a:r>
            <a:r>
              <a:rPr lang="zh-TW" altLang="en-US" sz="4400" i="1" kern="1200" dirty="0">
                <a:solidFill>
                  <a:schemeClr val="tx1"/>
                </a:solidFill>
              </a:rPr>
              <a:t/>
            </a:r>
            <a:br>
              <a:rPr lang="zh-TW" altLang="en-US" sz="4400" i="1" kern="1200" dirty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" y="1124744"/>
            <a:ext cx="73814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 rtl="0">
              <a:spcBef>
                <a:spcPct val="0"/>
              </a:spcBef>
            </a:pPr>
            <a:endParaRPr lang="zh-TW" altLang="en-US" sz="4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992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Enumerating identifiers - </a:t>
            </a:r>
            <a:r>
              <a:rPr lang="en-US" altLang="zh-TW" i="1" dirty="0" err="1" smtClean="0"/>
              <a:t>JAttack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0952" y="1600200"/>
            <a:ext cx="8229600" cy="5257800"/>
          </a:xfrm>
        </p:spPr>
        <p:txBody>
          <a:bodyPr/>
          <a:lstStyle/>
          <a:p>
            <a:r>
              <a:rPr lang="en-US" altLang="zh-TW" dirty="0" smtClean="0"/>
              <a:t>Compile and run </a:t>
            </a:r>
            <a:r>
              <a:rPr lang="en-US" altLang="zh-TW" i="1" dirty="0" err="1" smtClean="0"/>
              <a:t>Jattack</a:t>
            </a:r>
            <a:endParaRPr lang="en-US" altLang="zh-TW" i="1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 smtClean="0"/>
              <a:t>Outout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52" y="2417536"/>
            <a:ext cx="2505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52" y="4077072"/>
            <a:ext cx="38290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81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Uses of bespoke automation</a:t>
            </a:r>
          </a:p>
          <a:p>
            <a:pPr lvl="1"/>
            <a:r>
              <a:rPr lang="en-US" altLang="zh-TW" dirty="0" smtClean="0"/>
              <a:t>Enumerating identifiers</a:t>
            </a:r>
          </a:p>
          <a:p>
            <a:pPr lvl="1"/>
            <a:r>
              <a:rPr lang="en-US" altLang="zh-TW" dirty="0" smtClean="0"/>
              <a:t>Harvesting data</a:t>
            </a:r>
          </a:p>
          <a:p>
            <a:pPr lvl="1"/>
            <a:r>
              <a:rPr lang="en-US" altLang="zh-TW" dirty="0" smtClean="0"/>
              <a:t>Web application fuzzing</a:t>
            </a:r>
            <a:endParaRPr lang="en-US" altLang="zh-TW" dirty="0"/>
          </a:p>
          <a:p>
            <a:r>
              <a:rPr lang="en-US" altLang="zh-TW" dirty="0" err="1" smtClean="0"/>
              <a:t>JAttack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dirty="0"/>
              <a:t>a simple bespoke automation tool based on Java </a:t>
            </a:r>
          </a:p>
          <a:p>
            <a:r>
              <a:rPr lang="en-US" altLang="zh-TW" dirty="0" smtClean="0"/>
              <a:t>Burp Intruder (an intruder tool in Burp Suite)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261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Harvesting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There are many vulnerabilities that enables you to extract useful data from web applications</a:t>
            </a:r>
          </a:p>
          <a:p>
            <a:r>
              <a:rPr lang="en-US" altLang="zh-TW" dirty="0"/>
              <a:t>For example, a personal </a:t>
            </a:r>
            <a:r>
              <a:rPr lang="en-US" altLang="zh-TW" dirty="0" smtClean="0"/>
              <a:t>profile page </a:t>
            </a:r>
            <a:r>
              <a:rPr lang="en-US" altLang="zh-TW" dirty="0"/>
              <a:t>may display the personal and banking details of the current </a:t>
            </a:r>
            <a:r>
              <a:rPr lang="en-US" altLang="zh-TW" dirty="0" smtClean="0"/>
              <a:t>user and </a:t>
            </a:r>
            <a:r>
              <a:rPr lang="en-US" altLang="zh-TW" dirty="0"/>
              <a:t>indicate that user’s privilege level within the </a:t>
            </a:r>
            <a:r>
              <a:rPr lang="en-US" altLang="zh-TW" dirty="0" smtClean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27172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Harvesting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3264" y="1484784"/>
            <a:ext cx="8579296" cy="537321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Consider this request used by an online retailer, which displays the details of a specific order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Assume there is an access control vulnerability that any user can view the details of any order</a:t>
            </a:r>
          </a:p>
          <a:p>
            <a:endParaRPr lang="en-US" altLang="zh-TW" i="1" dirty="0"/>
          </a:p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84" y="3140968"/>
            <a:ext cx="6097860" cy="218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57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Harvesting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format of parameter </a:t>
            </a:r>
            <a:r>
              <a:rPr lang="en-US" altLang="zh-TW" i="1" dirty="0" err="1"/>
              <a:t>OrderRef</a:t>
            </a:r>
            <a:r>
              <a:rPr lang="en-US" altLang="zh-TW" i="1" dirty="0"/>
              <a:t>  : </a:t>
            </a:r>
          </a:p>
          <a:p>
            <a:pPr marL="0" indent="0">
              <a:buNone/>
            </a:pPr>
            <a:r>
              <a:rPr lang="en-US" altLang="zh-TW" i="1" dirty="0"/>
              <a:t>    6-digit date + 4-digit number</a:t>
            </a:r>
          </a:p>
          <a:p>
            <a:r>
              <a:rPr lang="en-US" altLang="zh-TW" dirty="0"/>
              <a:t>When the details for an order are displayed, the page source contains </a:t>
            </a:r>
            <a:r>
              <a:rPr lang="en-US" altLang="zh-TW" dirty="0" smtClean="0"/>
              <a:t>the personal </a:t>
            </a:r>
            <a:r>
              <a:rPr lang="en-US" altLang="zh-TW" dirty="0"/>
              <a:t>data within an HTML table like the following</a:t>
            </a:r>
            <a:endParaRPr lang="en-US" altLang="zh-TW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11" y="4581128"/>
            <a:ext cx="57245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6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Harvesting </a:t>
            </a:r>
            <a:r>
              <a:rPr lang="en-US" altLang="zh-TW" dirty="0" smtClean="0"/>
              <a:t>Data </a:t>
            </a:r>
            <a:r>
              <a:rPr lang="en-US" altLang="zh-TW" i="1" dirty="0" smtClean="0"/>
              <a:t>-</a:t>
            </a:r>
            <a:r>
              <a:rPr lang="en-US" altLang="zh-TW" i="1" dirty="0" err="1" smtClean="0"/>
              <a:t>JAttack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Modify the response parsing to search the response and extract what we want 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829"/>
            <a:ext cx="5472608" cy="3861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0" y="2545780"/>
            <a:ext cx="4630040" cy="902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Harvesting Data </a:t>
            </a:r>
            <a:r>
              <a:rPr lang="en-US" altLang="zh-TW" i="1" dirty="0"/>
              <a:t>-</a:t>
            </a:r>
            <a:r>
              <a:rPr lang="en-US" altLang="zh-TW" i="1" dirty="0" err="1"/>
              <a:t>JAttack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/>
          <a:lstStyle/>
          <a:p>
            <a:r>
              <a:rPr lang="en-US" altLang="zh-TW" dirty="0" smtClean="0"/>
              <a:t>Configure the request to what we are interested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81" y="2708920"/>
            <a:ext cx="782600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45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Harvesting Data </a:t>
            </a:r>
            <a:r>
              <a:rPr lang="en-US" altLang="zh-TW" i="1" dirty="0"/>
              <a:t>-</a:t>
            </a:r>
            <a:r>
              <a:rPr lang="en-US" altLang="zh-TW" i="1" dirty="0" err="1"/>
              <a:t>JAttack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Output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6"/>
          <a:stretch/>
        </p:blipFill>
        <p:spPr bwMode="auto">
          <a:xfrm>
            <a:off x="323528" y="2420888"/>
            <a:ext cx="8515672" cy="4144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 Application Fuzzing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Using </a:t>
            </a:r>
            <a:r>
              <a:rPr lang="en-US" altLang="zh-TW" dirty="0"/>
              <a:t>bespoke </a:t>
            </a:r>
            <a:r>
              <a:rPr lang="en-US" altLang="zh-TW" dirty="0" smtClean="0"/>
              <a:t>automation, you can quickly </a:t>
            </a:r>
            <a:r>
              <a:rPr lang="en-US" altLang="zh-TW" dirty="0"/>
              <a:t>generate huge numbers of requests containing common attack strings, and quickly assess the server’s </a:t>
            </a:r>
            <a:r>
              <a:rPr lang="en-US" altLang="zh-TW" dirty="0" smtClean="0"/>
              <a:t>responses. This </a:t>
            </a:r>
            <a:r>
              <a:rPr lang="en-US" altLang="zh-TW" dirty="0"/>
              <a:t>technique is often referred to as </a:t>
            </a:r>
            <a:r>
              <a:rPr lang="en-US" altLang="zh-TW" i="1" dirty="0"/>
              <a:t>fuzzing</a:t>
            </a:r>
            <a:r>
              <a:rPr lang="en-US" altLang="zh-TW" dirty="0"/>
              <a:t>.</a:t>
            </a:r>
            <a:endParaRPr lang="zh-TW" altLang="en-US" dirty="0"/>
          </a:p>
          <a:p>
            <a:r>
              <a:rPr lang="en-US" altLang="zh-TW" dirty="0" smtClean="0"/>
              <a:t>Various attack strings designed to cause anomalous behavior are submitted to see if particular common vulnerabilities are exist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75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 Application </a:t>
            </a:r>
            <a:r>
              <a:rPr lang="en-US" altLang="zh-TW" dirty="0" smtClean="0"/>
              <a:t>Fuzzing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Consider the example request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5" y="2348880"/>
            <a:ext cx="9017655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2195736" y="4869160"/>
            <a:ext cx="266429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0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 Application </a:t>
            </a:r>
            <a:r>
              <a:rPr lang="en-US" altLang="zh-TW" dirty="0" smtClean="0"/>
              <a:t>Fuzzing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904" y="1600200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en-US" altLang="zh-TW" b="1" dirty="0">
                <a:solidFill>
                  <a:schemeClr val="accent3"/>
                </a:solidFill>
              </a:rPr>
              <a:t>‘</a:t>
            </a:r>
            <a:r>
              <a:rPr lang="en-US" altLang="zh-TW" dirty="0"/>
              <a:t> — This will generate an error in some instances of SQL injection.</a:t>
            </a:r>
          </a:p>
          <a:p>
            <a:r>
              <a:rPr lang="en-US" altLang="zh-TW" b="1" dirty="0" smtClean="0">
                <a:solidFill>
                  <a:schemeClr val="accent3"/>
                </a:solidFill>
              </a:rPr>
              <a:t>;/</a:t>
            </a:r>
            <a:r>
              <a:rPr lang="en-US" altLang="zh-TW" b="1" dirty="0">
                <a:solidFill>
                  <a:schemeClr val="accent3"/>
                </a:solidFill>
              </a:rPr>
              <a:t>bin/</a:t>
            </a:r>
            <a:r>
              <a:rPr lang="en-US" altLang="zh-TW" b="1" dirty="0" err="1">
                <a:solidFill>
                  <a:schemeClr val="accent3"/>
                </a:solidFill>
              </a:rPr>
              <a:t>ls</a:t>
            </a:r>
            <a:r>
              <a:rPr lang="en-US" altLang="zh-TW" b="1" dirty="0">
                <a:solidFill>
                  <a:schemeClr val="accent3"/>
                </a:solidFill>
              </a:rPr>
              <a:t> </a:t>
            </a:r>
            <a:r>
              <a:rPr lang="en-US" altLang="zh-TW" dirty="0"/>
              <a:t>— This string will cause unexpected behavior in some </a:t>
            </a:r>
            <a:r>
              <a:rPr lang="en-US" altLang="zh-TW" dirty="0" smtClean="0"/>
              <a:t>cases of </a:t>
            </a:r>
            <a:r>
              <a:rPr lang="en-US" altLang="zh-TW" dirty="0"/>
              <a:t>command injection.</a:t>
            </a:r>
          </a:p>
          <a:p>
            <a:r>
              <a:rPr lang="en-US" altLang="zh-TW" b="1" dirty="0">
                <a:solidFill>
                  <a:schemeClr val="accent3"/>
                </a:solidFill>
              </a:rPr>
              <a:t>../../../../../</a:t>
            </a:r>
            <a:r>
              <a:rPr lang="en-US" altLang="zh-TW" b="1" dirty="0" err="1">
                <a:solidFill>
                  <a:schemeClr val="accent3"/>
                </a:solidFill>
              </a:rPr>
              <a:t>etc</a:t>
            </a:r>
            <a:r>
              <a:rPr lang="en-US" altLang="zh-TW" b="1" dirty="0">
                <a:solidFill>
                  <a:schemeClr val="accent3"/>
                </a:solidFill>
              </a:rPr>
              <a:t>/</a:t>
            </a:r>
            <a:r>
              <a:rPr lang="en-US" altLang="zh-TW" b="1" dirty="0" err="1">
                <a:solidFill>
                  <a:schemeClr val="accent3"/>
                </a:solidFill>
              </a:rPr>
              <a:t>passwd</a:t>
            </a:r>
            <a:r>
              <a:rPr lang="en-US" altLang="zh-TW" b="1" dirty="0">
                <a:solidFill>
                  <a:schemeClr val="accent3"/>
                </a:solidFill>
              </a:rPr>
              <a:t> </a:t>
            </a:r>
            <a:r>
              <a:rPr lang="en-US" altLang="zh-TW" dirty="0"/>
              <a:t>— This string will cause a </a:t>
            </a:r>
            <a:r>
              <a:rPr lang="en-US" altLang="zh-TW" dirty="0" smtClean="0"/>
              <a:t>different response </a:t>
            </a:r>
            <a:r>
              <a:rPr lang="en-US" altLang="zh-TW" dirty="0"/>
              <a:t>in some cases where a path traversal flaw exists.</a:t>
            </a:r>
          </a:p>
          <a:p>
            <a:r>
              <a:rPr lang="en-US" altLang="zh-TW" b="1" dirty="0" err="1">
                <a:solidFill>
                  <a:schemeClr val="accent3"/>
                </a:solidFill>
              </a:rPr>
              <a:t>xsstest</a:t>
            </a:r>
            <a:r>
              <a:rPr lang="en-US" altLang="zh-TW" b="1" dirty="0">
                <a:solidFill>
                  <a:schemeClr val="accent3"/>
                </a:solidFill>
              </a:rPr>
              <a:t> </a:t>
            </a:r>
            <a:r>
              <a:rPr lang="en-US" altLang="zh-TW" dirty="0"/>
              <a:t>— If this string is copied into the server’s response then </a:t>
            </a:r>
            <a:r>
              <a:rPr lang="en-US" altLang="zh-TW" dirty="0" smtClean="0"/>
              <a:t>the application </a:t>
            </a:r>
            <a:r>
              <a:rPr lang="en-US" altLang="zh-TW" dirty="0"/>
              <a:t>may be vulnerable to cross-site scripting.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56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Web Application </a:t>
            </a:r>
            <a:r>
              <a:rPr lang="en-US" altLang="zh-TW" dirty="0" smtClean="0"/>
              <a:t>Fuzzing </a:t>
            </a:r>
            <a:r>
              <a:rPr lang="en-US" altLang="zh-TW" i="1" dirty="0" smtClean="0"/>
              <a:t>- </a:t>
            </a:r>
            <a:r>
              <a:rPr lang="en-US" altLang="zh-TW" i="1" dirty="0" err="1" smtClean="0"/>
              <a:t>JAttack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Implement new payload containing fuzz strings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563026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39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Why automating bespoke attacks?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Performing </a:t>
            </a:r>
            <a:r>
              <a:rPr lang="en-US" altLang="zh-TW" dirty="0"/>
              <a:t>bespoke attacks manually can </a:t>
            </a:r>
            <a:r>
              <a:rPr lang="en-US" altLang="zh-TW" dirty="0" smtClean="0"/>
              <a:t>be extremely </a:t>
            </a:r>
            <a:r>
              <a:rPr lang="en-US" altLang="zh-TW" dirty="0"/>
              <a:t>laborious and is prone to </a:t>
            </a:r>
            <a:r>
              <a:rPr lang="en-US" altLang="zh-TW" dirty="0" smtClean="0"/>
              <a:t>mistakes</a:t>
            </a:r>
            <a:endParaRPr lang="en-US" altLang="zh-TW" dirty="0"/>
          </a:p>
          <a:p>
            <a:r>
              <a:rPr lang="en-US" altLang="zh-TW" dirty="0"/>
              <a:t>The use of automation  strengthen and accelerate bespoke attacks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044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Web Application Fuzzing </a:t>
            </a:r>
            <a:r>
              <a:rPr lang="en-US" altLang="zh-TW" i="1" dirty="0"/>
              <a:t>- </a:t>
            </a:r>
            <a:r>
              <a:rPr lang="en-US" altLang="zh-TW" i="1" dirty="0" err="1"/>
              <a:t>JAttack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4928" y="1196752"/>
            <a:ext cx="8229600" cy="4929411"/>
          </a:xfrm>
        </p:spPr>
        <p:txBody>
          <a:bodyPr/>
          <a:lstStyle/>
          <a:p>
            <a:r>
              <a:rPr lang="en-US" altLang="zh-TW" dirty="0" smtClean="0"/>
              <a:t>Configure request details</a:t>
            </a: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28" y="1952625"/>
            <a:ext cx="63055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02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Web Application </a:t>
            </a:r>
            <a:r>
              <a:rPr lang="en-US" altLang="zh-TW" dirty="0" smtClean="0"/>
              <a:t>Fuzzing </a:t>
            </a:r>
            <a:r>
              <a:rPr lang="en-US" altLang="zh-TW" i="1" dirty="0" smtClean="0"/>
              <a:t>- </a:t>
            </a:r>
            <a:r>
              <a:rPr lang="en-US" altLang="zh-TW" i="1" dirty="0" err="1" smtClean="0"/>
              <a:t>JAttack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Modify response parsing </a:t>
            </a:r>
            <a:endParaRPr lang="zh-TW" alt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772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14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Web Application Fuzzing </a:t>
            </a:r>
            <a:r>
              <a:rPr lang="en-US" altLang="zh-TW" i="1" dirty="0"/>
              <a:t>- </a:t>
            </a:r>
            <a:r>
              <a:rPr lang="en-US" altLang="zh-TW" i="1" dirty="0" err="1"/>
              <a:t>JAttack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Output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7136"/>
            <a:ext cx="8486775" cy="332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9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Burp Intruder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unique tool that implements all the functionality that we described</a:t>
            </a:r>
          </a:p>
          <a:p>
            <a:r>
              <a:rPr lang="en-US" altLang="zh-TW" dirty="0" smtClean="0"/>
              <a:t>Enable us to perform all kinds of bespoke automated attacks with a minimum of configuration</a:t>
            </a:r>
          </a:p>
          <a:p>
            <a:r>
              <a:rPr lang="en-US" altLang="zh-TW" dirty="0" smtClean="0"/>
              <a:t>Fully integrated with the other Burp Suite tools like proxy and spider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135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Burp Intruder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3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Positioning payloads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Choosing payloads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Configuring Response Analysis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786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Burp Intruder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lvl="1" indent="0">
              <a:buNone/>
            </a:pPr>
            <a:r>
              <a:rPr lang="en-US" altLang="zh-TW" dirty="0" smtClean="0"/>
              <a:t>1. Positioning </a:t>
            </a:r>
            <a:r>
              <a:rPr lang="en-US" altLang="zh-TW" dirty="0"/>
              <a:t>payloads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974"/>
          <a:stretch/>
        </p:blipFill>
        <p:spPr bwMode="auto">
          <a:xfrm>
            <a:off x="767283" y="1832545"/>
            <a:ext cx="7477125" cy="483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8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Burp Intruder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1" indent="0">
              <a:buNone/>
            </a:pPr>
            <a:r>
              <a:rPr lang="en-US" altLang="zh-TW" dirty="0" smtClean="0"/>
              <a:t>2. Choosing </a:t>
            </a:r>
            <a:r>
              <a:rPr lang="en-US" altLang="zh-TW" dirty="0"/>
              <a:t>payloads</a:t>
            </a:r>
          </a:p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900"/>
            <a:ext cx="4686300" cy="247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46863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1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Burp Intruder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1" indent="0">
              <a:buNone/>
            </a:pPr>
            <a:r>
              <a:rPr lang="en-US" altLang="zh-TW" dirty="0" smtClean="0"/>
              <a:t>3. Configuring </a:t>
            </a:r>
            <a:r>
              <a:rPr lang="en-US" altLang="zh-TW" dirty="0"/>
              <a:t>Response Analysis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 r="18750" b="9185"/>
          <a:stretch/>
        </p:blipFill>
        <p:spPr bwMode="auto">
          <a:xfrm>
            <a:off x="7640" y="1916832"/>
            <a:ext cx="4953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7148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11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Burp Intruder</a:t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en-US" altLang="zh-TW" i="1" dirty="0"/>
              <a:t>– Enumerating Identifiers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Consider the following session tokens that you logged in for several times to get</a:t>
            </a:r>
          </a:p>
          <a:p>
            <a:r>
              <a:rPr lang="en-US" altLang="zh-TW" dirty="0" smtClean="0"/>
              <a:t>Modifying second potion of the tokens does not invalidate the tokens 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41148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32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Burp Intruder</a:t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en-US" altLang="zh-TW" i="1" dirty="0"/>
              <a:t>– Enumerating Identifiers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 Configure the payload position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6" y="2181978"/>
            <a:ext cx="6798392" cy="46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4" y="5170388"/>
            <a:ext cx="3676838" cy="1591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225800" y="5257800"/>
            <a:ext cx="342900" cy="1339552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8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Uses for Bespoke Automation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There are three main situations in which bespoke automated techniques can </a:t>
            </a:r>
            <a:r>
              <a:rPr lang="en-US" altLang="zh-TW" dirty="0" smtClean="0"/>
              <a:t>be employed </a:t>
            </a:r>
            <a:r>
              <a:rPr lang="en-US" altLang="zh-TW" dirty="0"/>
              <a:t>to assist you in attacking a web </a:t>
            </a:r>
            <a:r>
              <a:rPr lang="en-US" altLang="zh-TW" dirty="0" smtClean="0"/>
              <a:t>application</a:t>
            </a:r>
          </a:p>
          <a:p>
            <a:pPr lvl="1"/>
            <a:r>
              <a:rPr lang="en-US" altLang="zh-TW" b="1" dirty="0"/>
              <a:t>Enumerating </a:t>
            </a:r>
            <a:r>
              <a:rPr lang="en-US" altLang="zh-TW" b="1" dirty="0" smtClean="0"/>
              <a:t>identifiers</a:t>
            </a:r>
          </a:p>
          <a:p>
            <a:pPr lvl="1"/>
            <a:r>
              <a:rPr lang="en-US" altLang="zh-TW" b="1" dirty="0"/>
              <a:t>Harvesting </a:t>
            </a:r>
            <a:r>
              <a:rPr lang="en-US" altLang="zh-TW" b="1" dirty="0" smtClean="0"/>
              <a:t>data</a:t>
            </a:r>
          </a:p>
          <a:p>
            <a:pPr lvl="1"/>
            <a:r>
              <a:rPr lang="en-US" altLang="zh-TW" b="1" dirty="0"/>
              <a:t>Web application fuzzing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653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Burp Intruder</a:t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en-US" altLang="zh-TW" i="1" dirty="0"/>
              <a:t>– Enumerating Identifiers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2. Configure the payload source to generate hexadecimal numbers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/>
          <a:stretch/>
        </p:blipFill>
        <p:spPr bwMode="auto">
          <a:xfrm>
            <a:off x="1475656" y="2576632"/>
            <a:ext cx="7272808" cy="428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1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Burp Intruder</a:t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en-US" altLang="zh-TW" i="1" dirty="0"/>
              <a:t>– Enumerating Identifiers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 Launch the attack to see the results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624736" cy="477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995936" y="2924944"/>
            <a:ext cx="79208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824736" y="3581400"/>
            <a:ext cx="834752" cy="20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24736" y="4221088"/>
            <a:ext cx="834752" cy="20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30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Burp </a:t>
            </a:r>
            <a:r>
              <a:rPr lang="en-US" altLang="zh-TW" dirty="0" smtClean="0"/>
              <a:t>Intruder </a:t>
            </a:r>
            <a:r>
              <a:rPr lang="en-US" altLang="zh-TW" i="1" dirty="0"/>
              <a:t>– </a:t>
            </a:r>
            <a:r>
              <a:rPr lang="en-US" altLang="zh-TW" i="1" dirty="0" smtClean="0"/>
              <a:t>Harvesting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Suppose you found that you have access to a logging function using the more privileged session token, and log file entries are accessed using the following request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8464251" cy="1951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8244408" y="5733256"/>
            <a:ext cx="576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97408" y="5987256"/>
            <a:ext cx="576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84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Burp Intruder </a:t>
            </a:r>
            <a:r>
              <a:rPr lang="en-US" altLang="zh-TW" i="1" dirty="0"/>
              <a:t>– Harvesting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 Use a numeric payload source to generate integers within the range of identifiers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6"/>
          <a:stretch/>
        </p:blipFill>
        <p:spPr bwMode="auto">
          <a:xfrm>
            <a:off x="772219" y="2636912"/>
            <a:ext cx="7419975" cy="431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 flipH="1">
            <a:off x="1547664" y="5085184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1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Burp Intruder </a:t>
            </a:r>
            <a:r>
              <a:rPr lang="en-US" altLang="zh-TW" i="1" dirty="0"/>
              <a:t>– Harvesting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2. Configure Intruder to capture information in a usable form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3"/>
          <a:stretch/>
        </p:blipFill>
        <p:spPr bwMode="auto">
          <a:xfrm>
            <a:off x="2915816" y="2285454"/>
            <a:ext cx="6042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90024"/>
            <a:ext cx="3384376" cy="102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3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Burp Intruder </a:t>
            </a:r>
            <a:r>
              <a:rPr lang="en-US" altLang="zh-TW" i="1" dirty="0"/>
              <a:t>– Harvesting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2297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5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Burp Intruder </a:t>
            </a:r>
            <a:r>
              <a:rPr lang="en-US" altLang="zh-TW" i="1" dirty="0"/>
              <a:t>– </a:t>
            </a:r>
            <a:r>
              <a:rPr lang="en-US" altLang="zh-TW" i="1" dirty="0" smtClean="0"/>
              <a:t>Fussing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1256" y="1600200"/>
            <a:ext cx="8363272" cy="4525963"/>
          </a:xfrm>
        </p:spPr>
        <p:txBody>
          <a:bodyPr/>
          <a:lstStyle/>
          <a:p>
            <a:r>
              <a:rPr lang="en-US" altLang="zh-TW" dirty="0" smtClean="0"/>
              <a:t>Functionality that can be reached only by privileged users is often less secure because it is assumed that only trusted users will access 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546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Burp Intruder </a:t>
            </a:r>
            <a:r>
              <a:rPr lang="en-US" altLang="zh-TW" i="1" dirty="0"/>
              <a:t>– Fussing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6"/>
          <a:stretch/>
        </p:blipFill>
        <p:spPr bwMode="auto">
          <a:xfrm>
            <a:off x="104353" y="1268760"/>
            <a:ext cx="7419975" cy="431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069929" y="3145284"/>
            <a:ext cx="826964" cy="33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86" y="4149080"/>
            <a:ext cx="4686300" cy="247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4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Burp Intruder </a:t>
            </a:r>
            <a:r>
              <a:rPr lang="en-US" altLang="zh-TW" i="1" dirty="0"/>
              <a:t>– Fussing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0" y="2348880"/>
            <a:ext cx="8724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0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 is possible to automate virtually any manual procedure to use the power and reliability of the computer to attack</a:t>
            </a:r>
          </a:p>
          <a:p>
            <a:r>
              <a:rPr lang="en-US" altLang="zh-TW" dirty="0" smtClean="0"/>
              <a:t>Using bespoke automation in an effective way requires experience, skill, and imagination</a:t>
            </a:r>
          </a:p>
          <a:p>
            <a:r>
              <a:rPr lang="en-US" altLang="zh-TW" dirty="0" smtClean="0"/>
              <a:t>Tools will help you</a:t>
            </a:r>
          </a:p>
        </p:txBody>
      </p:sp>
    </p:spTree>
    <p:extLst>
      <p:ext uri="{BB962C8B-B14F-4D97-AF65-F5344CB8AC3E}">
        <p14:creationId xmlns:p14="http://schemas.microsoft.com/office/powerpoint/2010/main" val="9544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Detecting Hits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506916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There are numerous attributes of responses in which systematic </a:t>
            </a:r>
            <a:r>
              <a:rPr lang="en-US" altLang="zh-TW" dirty="0" smtClean="0"/>
              <a:t>variations may </a:t>
            </a:r>
            <a:r>
              <a:rPr lang="en-US" altLang="zh-TW" dirty="0"/>
              <a:t>be </a:t>
            </a:r>
            <a:r>
              <a:rPr lang="en-US" altLang="zh-TW" dirty="0" smtClean="0"/>
              <a:t>detected, and which may provide the basis for an automated attack</a:t>
            </a:r>
          </a:p>
          <a:p>
            <a:pPr lvl="1"/>
            <a:r>
              <a:rPr lang="en-US" altLang="zh-TW" b="1" i="1" dirty="0"/>
              <a:t>HTTP </a:t>
            </a:r>
            <a:r>
              <a:rPr lang="en-US" altLang="zh-TW" b="1" i="1" dirty="0" smtClean="0"/>
              <a:t>Status Code</a:t>
            </a:r>
          </a:p>
          <a:p>
            <a:pPr lvl="1"/>
            <a:r>
              <a:rPr lang="en-US" altLang="zh-TW" b="1" i="1" dirty="0"/>
              <a:t>Response </a:t>
            </a:r>
            <a:r>
              <a:rPr lang="en-US" altLang="zh-TW" b="1" i="1" dirty="0" smtClean="0"/>
              <a:t>Length</a:t>
            </a:r>
          </a:p>
          <a:p>
            <a:pPr lvl="1"/>
            <a:r>
              <a:rPr lang="en-US" altLang="zh-TW" b="1" i="1" dirty="0"/>
              <a:t>Response </a:t>
            </a:r>
            <a:r>
              <a:rPr lang="en-US" altLang="zh-TW" b="1" i="1" dirty="0" smtClean="0"/>
              <a:t>Body</a:t>
            </a:r>
          </a:p>
          <a:p>
            <a:pPr lvl="1"/>
            <a:r>
              <a:rPr lang="en-US" altLang="zh-TW" b="1" i="1" dirty="0"/>
              <a:t>Location </a:t>
            </a:r>
            <a:r>
              <a:rPr lang="en-US" altLang="zh-TW" b="1" i="1" dirty="0" smtClean="0"/>
              <a:t>Header</a:t>
            </a:r>
          </a:p>
          <a:p>
            <a:pPr lvl="1"/>
            <a:r>
              <a:rPr lang="en-US" altLang="zh-TW" b="1" i="1" dirty="0"/>
              <a:t>Set-Cookie </a:t>
            </a:r>
            <a:r>
              <a:rPr lang="en-US" altLang="zh-TW" b="1" i="1" dirty="0" smtClean="0"/>
              <a:t>Header</a:t>
            </a:r>
          </a:p>
          <a:p>
            <a:pPr lvl="1"/>
            <a:r>
              <a:rPr lang="en-US" altLang="zh-TW" b="1" i="1" dirty="0"/>
              <a:t>Time Delays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643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HTTP Status Code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dirty="0"/>
              <a:t>200 </a:t>
            </a:r>
            <a:r>
              <a:rPr lang="en-US" altLang="zh-TW" dirty="0"/>
              <a:t>– The default response code, meaning “ok.”</a:t>
            </a:r>
          </a:p>
          <a:p>
            <a:r>
              <a:rPr lang="en-US" altLang="zh-TW" b="1" dirty="0" smtClean="0"/>
              <a:t>301 </a:t>
            </a:r>
            <a:r>
              <a:rPr lang="en-US" altLang="zh-TW" b="1" dirty="0"/>
              <a:t>or 302 </a:t>
            </a:r>
            <a:r>
              <a:rPr lang="en-US" altLang="zh-TW" dirty="0"/>
              <a:t>– A redirection to a different URL.</a:t>
            </a:r>
          </a:p>
          <a:p>
            <a:r>
              <a:rPr lang="en-US" altLang="zh-TW" b="1" dirty="0" smtClean="0"/>
              <a:t>401 </a:t>
            </a:r>
            <a:r>
              <a:rPr lang="en-US" altLang="zh-TW" b="1" dirty="0"/>
              <a:t>or 403 </a:t>
            </a:r>
            <a:r>
              <a:rPr lang="en-US" altLang="zh-TW" dirty="0"/>
              <a:t>– The request was not authorized or allowed.</a:t>
            </a:r>
          </a:p>
          <a:p>
            <a:r>
              <a:rPr lang="en-US" altLang="zh-TW" b="1" dirty="0" smtClean="0"/>
              <a:t>404 </a:t>
            </a:r>
            <a:r>
              <a:rPr lang="en-US" altLang="zh-TW" dirty="0"/>
              <a:t>– The requested resource was not found.</a:t>
            </a:r>
          </a:p>
          <a:p>
            <a:r>
              <a:rPr lang="en-US" altLang="zh-TW" b="1" dirty="0" smtClean="0"/>
              <a:t>500 </a:t>
            </a:r>
            <a:r>
              <a:rPr lang="en-US" altLang="zh-TW" dirty="0"/>
              <a:t>– The server encountered an error when processing the request.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70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Response Length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600200"/>
            <a:ext cx="8244408" cy="50691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Dynamic application pages construct responses using a page template which has a fixed length and insert per-response content into template</a:t>
            </a:r>
          </a:p>
          <a:p>
            <a:r>
              <a:rPr lang="en-US" altLang="zh-TW" dirty="0" smtClean="0"/>
              <a:t>If the per-response content does not exist or is invalid, the application might return an empty template</a:t>
            </a:r>
          </a:p>
          <a:p>
            <a:r>
              <a:rPr lang="en-US" altLang="zh-TW" dirty="0" smtClean="0"/>
              <a:t>Different response lengths may point towards the occurrence of an error or the existence of additional functionality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484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Response Body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 is common for the returned data to contain literal strings or patterns such as </a:t>
            </a:r>
            <a:r>
              <a:rPr lang="en-US" altLang="zh-TW" i="1" dirty="0" smtClean="0"/>
              <a:t>not found, error, exception, illegal, invalid</a:t>
            </a:r>
            <a:r>
              <a:rPr lang="en-US" altLang="zh-TW" dirty="0" smtClean="0"/>
              <a:t>, that can be used to detect hits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594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Location Header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some cases, the application will respond to every request for a </a:t>
            </a:r>
            <a:r>
              <a:rPr lang="en-US" altLang="zh-TW" dirty="0" smtClean="0"/>
              <a:t>particular URL </a:t>
            </a:r>
            <a:r>
              <a:rPr lang="en-US" altLang="zh-TW" dirty="0"/>
              <a:t>with an HTTP </a:t>
            </a:r>
            <a:r>
              <a:rPr lang="en-US" altLang="zh-TW" dirty="0" smtClean="0"/>
              <a:t>redirect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 target of HTTP redirect is specified in the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r>
              <a:rPr lang="en-US" altLang="zh-TW" dirty="0" smtClean="0"/>
              <a:t> header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47664" y="3658540"/>
            <a:ext cx="165618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Request Parameters</a:t>
            </a:r>
            <a:endParaRPr lang="zh-TW" altLang="en-US" dirty="0"/>
          </a:p>
        </p:txBody>
      </p:sp>
      <p:cxnSp>
        <p:nvCxnSpPr>
          <p:cNvPr id="6" name="直線單箭頭接點 5"/>
          <p:cNvCxnSpPr>
            <a:stCxn id="4" idx="3"/>
          </p:cNvCxnSpPr>
          <p:nvPr/>
        </p:nvCxnSpPr>
        <p:spPr>
          <a:xfrm flipV="1">
            <a:off x="3203848" y="3573016"/>
            <a:ext cx="1368152" cy="481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>
            <a:stCxn id="4" idx="3"/>
          </p:cNvCxnSpPr>
          <p:nvPr/>
        </p:nvCxnSpPr>
        <p:spPr>
          <a:xfrm>
            <a:off x="3203848" y="4054584"/>
            <a:ext cx="187220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491880" y="3284984"/>
            <a:ext cx="936104" cy="373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correct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671900" y="4355812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incorrect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716016" y="328498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 smtClean="0"/>
              <a:t>.../</a:t>
            </a:r>
            <a:r>
              <a:rPr lang="en-US" altLang="zh-TW" sz="2400" i="1" dirty="0" err="1" smtClean="0"/>
              <a:t>download.jsp</a:t>
            </a:r>
            <a:endParaRPr lang="zh-TW" altLang="en-US" sz="2400" i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220072" y="425260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 smtClean="0"/>
              <a:t>.../</a:t>
            </a:r>
            <a:r>
              <a:rPr lang="en-US" altLang="zh-TW" sz="2400" i="1" dirty="0" err="1" smtClean="0"/>
              <a:t>error.jsp</a:t>
            </a:r>
            <a:endParaRPr lang="zh-TW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3064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1541</TotalTime>
  <Words>1484</Words>
  <Application>Microsoft Macintosh PowerPoint</Application>
  <PresentationFormat>On-screen Show (4:3)</PresentationFormat>
  <Paragraphs>182</Paragraphs>
  <Slides>49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夏至</vt:lpstr>
      <vt:lpstr>Automating Bespoke Attack</vt:lpstr>
      <vt:lpstr>Outline</vt:lpstr>
      <vt:lpstr>Why automating bespoke attacks?</vt:lpstr>
      <vt:lpstr>Uses for Bespoke Automation</vt:lpstr>
      <vt:lpstr>Detecting Hits</vt:lpstr>
      <vt:lpstr>HTTP Status Code</vt:lpstr>
      <vt:lpstr>Response Length</vt:lpstr>
      <vt:lpstr>Response Body</vt:lpstr>
      <vt:lpstr>Location Header</vt:lpstr>
      <vt:lpstr>Time Delays</vt:lpstr>
      <vt:lpstr>Enumerating Valid Identifiers</vt:lpstr>
      <vt:lpstr>Enumerating Valid Identifiers -Scripting the Attack</vt:lpstr>
      <vt:lpstr>Enumerating identifiers - JAttack</vt:lpstr>
      <vt:lpstr>Enumerating identifiers - JAttack</vt:lpstr>
      <vt:lpstr>Enumerating identifiers - JAttack</vt:lpstr>
      <vt:lpstr>Enumerating identifiers - JAttack</vt:lpstr>
      <vt:lpstr>Enumerating identifiers - JAttack </vt:lpstr>
      <vt:lpstr>Enumerating identifiers - JAttack </vt:lpstr>
      <vt:lpstr>Enumerating identifiers - JAttack</vt:lpstr>
      <vt:lpstr>Harvesting Data</vt:lpstr>
      <vt:lpstr>Harvesting Data</vt:lpstr>
      <vt:lpstr>Harvesting Data</vt:lpstr>
      <vt:lpstr>Harvesting Data -JAttack</vt:lpstr>
      <vt:lpstr>Harvesting Data -JAttack</vt:lpstr>
      <vt:lpstr>Harvesting Data -JAttack</vt:lpstr>
      <vt:lpstr>Web Application Fuzzing</vt:lpstr>
      <vt:lpstr>Web Application Fuzzing</vt:lpstr>
      <vt:lpstr>Web Application Fuzzing</vt:lpstr>
      <vt:lpstr>Web Application Fuzzing - JAttack</vt:lpstr>
      <vt:lpstr>Web Application Fuzzing - JAttack</vt:lpstr>
      <vt:lpstr>Web Application Fuzzing - JAttack</vt:lpstr>
      <vt:lpstr>Web Application Fuzzing - JAttack</vt:lpstr>
      <vt:lpstr>Burp Intruder</vt:lpstr>
      <vt:lpstr>Burp Intruder</vt:lpstr>
      <vt:lpstr>Burp Intruder</vt:lpstr>
      <vt:lpstr>Burp Intruder</vt:lpstr>
      <vt:lpstr>Burp Intruder</vt:lpstr>
      <vt:lpstr>Burp Intruder  – Enumerating Identifiers</vt:lpstr>
      <vt:lpstr>Burp Intruder  – Enumerating Identifiers</vt:lpstr>
      <vt:lpstr>Burp Intruder  – Enumerating Identifiers</vt:lpstr>
      <vt:lpstr>Burp Intruder  – Enumerating Identifiers</vt:lpstr>
      <vt:lpstr>Burp Intruder – Harvesting Data</vt:lpstr>
      <vt:lpstr>Burp Intruder – Harvesting Data</vt:lpstr>
      <vt:lpstr>Burp Intruder – Harvesting Data</vt:lpstr>
      <vt:lpstr>Burp Intruder – Harvesting Data</vt:lpstr>
      <vt:lpstr>Burp Intruder – Fussing</vt:lpstr>
      <vt:lpstr>Burp Intruder – Fussing</vt:lpstr>
      <vt:lpstr>Burp Intruder – Fussing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Bespoke Attack</dc:title>
  <dc:creator>a</dc:creator>
  <cp:lastModifiedBy>Fang Yu</cp:lastModifiedBy>
  <cp:revision>131</cp:revision>
  <dcterms:created xsi:type="dcterms:W3CDTF">2011-03-30T07:50:45Z</dcterms:created>
  <dcterms:modified xsi:type="dcterms:W3CDTF">2011-04-12T00:58:49Z</dcterms:modified>
</cp:coreProperties>
</file>