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22.bin" ContentType="application/vnd.openxmlformats-officedocument.oleObject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Default Extension="wmf" ContentType="image/x-wmf"/>
  <Override PartName="/ppt/embeddings/Microsoft_Equation12.bin" ContentType="application/vnd.openxmlformats-officedocument.oleObject"/>
  <Override PartName="/ppt/embeddings/Microsoft_Equation20.bin" ContentType="application/vnd.openxmlformats-officedocument.oleObject"/>
  <Override PartName="/ppt/embeddings/Microsoft_Equation19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8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embeddings/Microsoft_Equation3.bin" ContentType="application/vnd.openxmlformats-officedocument.oleObject"/>
  <Override PartName="/ppt/slideLayouts/slideLayout19.xml" ContentType="application/vnd.openxmlformats-officedocument.presentationml.slideLayout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16.bin" ContentType="application/vnd.openxmlformats-officedocument.oleObject"/>
  <Default Extension="xml" ContentType="application/xml"/>
  <Override PartName="/ppt/embeddings/Microsoft_Equation14.bin" ContentType="application/vnd.openxmlformats-officedocument.oleObjec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Layouts/slideLayout18.xml" ContentType="application/vnd.openxmlformats-officedocument.presentationml.slideLayout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embeddings/Microsoft_Equation7.bin" ContentType="application/vnd.openxmlformats-officedocument.oleObject"/>
  <Override PartName="/ppt/slideLayouts/slideLayout1.xml" ContentType="application/vnd.openxmlformats-officedocument.presentationml.slideLayout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embeddings/Microsoft_Equation17.bin" ContentType="application/vnd.openxmlformats-officedocument.oleObject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Microsoft_Equation21.bin" ContentType="application/vnd.openxmlformats-officedocument.oleObject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notesMasterIdLst>
    <p:notesMasterId r:id="rId49"/>
  </p:notesMasterIdLst>
  <p:sldIdLst>
    <p:sldId id="256" r:id="rId2"/>
    <p:sldId id="310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25" r:id="rId20"/>
    <p:sldId id="426" r:id="rId21"/>
    <p:sldId id="427" r:id="rId22"/>
    <p:sldId id="428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29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37" r:id="rId46"/>
    <p:sldId id="438" r:id="rId47"/>
    <p:sldId id="439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printerSettings" Target="printerSettings/printerSettings1.bin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viewProps" Target="viewProps.xml"/><Relationship Id="rId54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3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3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3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ict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3186E-627A-3F4A-8E7E-B544FA4DA940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45FB-B1A1-DD48-81E3-686E4C00E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1" Type="http://schemas.openxmlformats.org/officeDocument/2006/relationships/vmlDrawing" Target="../drawings/vmlDrawing5.v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9.bin"/><Relationship Id="rId1" Type="http://schemas.openxmlformats.org/officeDocument/2006/relationships/vmlDrawing" Target="../drawings/vmlDrawing7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Relationship Id="rId1" Type="http://schemas.openxmlformats.org/officeDocument/2006/relationships/vmlDrawing" Target="../drawings/vmlDrawing8.v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3.bin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6.bin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7.bin"/><Relationship Id="rId5" Type="http://schemas.openxmlformats.org/officeDocument/2006/relationships/oleObject" Target="../embeddings/Microsoft_Equation19.bin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1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22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1436688" y="4054475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7" idx="0"/>
            <a:endCxn id="12" idx="2"/>
          </p:cNvCxnSpPr>
          <p:nvPr/>
        </p:nvCxnSpPr>
        <p:spPr bwMode="auto">
          <a:xfrm flipV="1">
            <a:off x="969963" y="5089525"/>
            <a:ext cx="46672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9" idx="0"/>
            <a:endCxn id="1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8" idx="0"/>
          </p:cNvCxnSpPr>
          <p:nvPr/>
        </p:nvCxnSpPr>
        <p:spPr bwMode="auto">
          <a:xfrm>
            <a:off x="1436688" y="5089525"/>
            <a:ext cx="5080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  <a:endCxn id="20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2  7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1  6</a:t>
            </a:r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609600" y="5668963"/>
            <a:ext cx="8229600" cy="427037"/>
            <a:chOff x="384" y="3571"/>
            <a:chExt cx="5184" cy="269"/>
          </a:xfrm>
        </p:grpSpPr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384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7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7</a:t>
              </a: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1006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2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2</a:t>
              </a: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1725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9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9</a:t>
              </a:r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2351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4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4</a:t>
              </a:r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>
              <a:off x="3168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3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3</a:t>
              </a:r>
            </a:p>
          </p:txBody>
        </p:sp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>
              <a:off x="3790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8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8</a:t>
              </a:r>
            </a:p>
          </p:txBody>
        </p:sp>
        <p:sp>
          <p:nvSpPr>
            <p:cNvPr id="23" name="AutoShape 24"/>
            <p:cNvSpPr>
              <a:spLocks noChangeArrowheads="1"/>
            </p:cNvSpPr>
            <p:nvPr/>
          </p:nvSpPr>
          <p:spPr bwMode="auto">
            <a:xfrm>
              <a:off x="4509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6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6</a:t>
              </a:r>
            </a:p>
          </p:txBody>
        </p:sp>
        <p:sp>
          <p:nvSpPr>
            <p:cNvPr id="24" name="AutoShape 25"/>
            <p:cNvSpPr>
              <a:spLocks noChangeArrowheads="1"/>
            </p:cNvSpPr>
            <p:nvPr/>
          </p:nvSpPr>
          <p:spPr bwMode="auto">
            <a:xfrm>
              <a:off x="5135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1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1</a:t>
              </a:r>
            </a:p>
          </p:txBody>
        </p:sp>
      </p:grpSp>
      <p:cxnSp>
        <p:nvCxnSpPr>
          <p:cNvPr id="25" name="AutoShape 26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7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8"/>
          <p:cNvCxnSpPr>
            <a:cxnSpLocks noChangeShapeType="1"/>
            <a:stCxn id="21" idx="0"/>
            <a:endCxn id="1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9"/>
          <p:cNvCxnSpPr>
            <a:cxnSpLocks noChangeShapeType="1"/>
            <a:stCxn id="23" idx="0"/>
            <a:endCxn id="1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30"/>
          <p:cNvCxnSpPr>
            <a:cxnSpLocks noChangeShapeType="1"/>
            <a:stCxn id="14" idx="2"/>
            <a:endCxn id="22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AutoShape 31"/>
          <p:cNvCxnSpPr>
            <a:cxnSpLocks noChangeShapeType="1"/>
            <a:stCxn id="15" idx="2"/>
            <a:endCxn id="24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2" name="AutoShape 33"/>
          <p:cNvCxnSpPr>
            <a:cxnSpLocks noChangeShapeType="1"/>
            <a:stCxn id="10" idx="0"/>
            <a:endCxn id="31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34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1219200" y="4191000"/>
            <a:ext cx="533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Recur: base case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4" idx="0"/>
            <a:endCxn id="10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7" idx="0"/>
            <a:endCxn id="13" idx="2"/>
          </p:cNvCxnSpPr>
          <p:nvPr/>
        </p:nvCxnSpPr>
        <p:spPr bwMode="auto">
          <a:xfrm flipV="1">
            <a:off x="969963" y="5080000"/>
            <a:ext cx="46672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9" idx="0"/>
            <a:endCxn id="14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3" idx="2"/>
            <a:endCxn id="18" idx="0"/>
          </p:cNvCxnSpPr>
          <p:nvPr/>
        </p:nvCxnSpPr>
        <p:spPr bwMode="auto">
          <a:xfrm>
            <a:off x="14366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4" idx="2"/>
            <a:endCxn id="20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742950" y="4643438"/>
            <a:ext cx="7996238" cy="427037"/>
            <a:chOff x="468" y="3168"/>
            <a:chExt cx="5037" cy="26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468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7 </a:t>
              </a:r>
              <a:r>
                <a:rPr lang="en-US" sz="1800" b="1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</a:t>
              </a:r>
              <a:r>
                <a:rPr lang="en-US" sz="1800"/>
                <a:t> 2</a:t>
              </a:r>
              <a:r>
                <a:rPr lang="en-US" sz="1800">
                  <a:solidFill>
                    <a:schemeClr val="accent1"/>
                  </a:solidFill>
                </a:rPr>
                <a:t>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2  7</a:t>
              </a: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79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9  4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4  9</a:t>
              </a:r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3252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3  8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3  8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4563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6  1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1  6</a:t>
              </a:r>
            </a:p>
          </p:txBody>
        </p:sp>
      </p:grp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15970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2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2</a:t>
            </a: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6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1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25" name="AutoShape 26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7"/>
          <p:cNvCxnSpPr>
            <a:cxnSpLocks noChangeShapeType="1"/>
            <a:stCxn id="16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8"/>
          <p:cNvCxnSpPr>
            <a:cxnSpLocks noChangeShapeType="1"/>
            <a:stCxn id="21" idx="0"/>
            <a:endCxn id="15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9"/>
          <p:cNvCxnSpPr>
            <a:cxnSpLocks noChangeShapeType="1"/>
            <a:stCxn id="23" idx="0"/>
            <a:endCxn id="16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30"/>
          <p:cNvCxnSpPr>
            <a:cxnSpLocks noChangeShapeType="1"/>
            <a:stCxn id="15" idx="2"/>
            <a:endCxn id="22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AutoShape 31"/>
          <p:cNvCxnSpPr>
            <a:cxnSpLocks noChangeShapeType="1"/>
            <a:stCxn id="16" idx="2"/>
            <a:endCxn id="24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2" name="AutoShape 33"/>
          <p:cNvCxnSpPr>
            <a:cxnSpLocks noChangeShapeType="1"/>
            <a:stCxn id="10" idx="0"/>
            <a:endCxn id="31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34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62000" y="51816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Recur: Base case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6" idx="0"/>
            <a:endCxn id="12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8" idx="0"/>
            <a:endCxn id="1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7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2  7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2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6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1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24" name="AutoShape 26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7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8"/>
          <p:cNvCxnSpPr>
            <a:cxnSpLocks noChangeShapeType="1"/>
            <a:stCxn id="20" idx="0"/>
            <a:endCxn id="1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9"/>
          <p:cNvCxnSpPr>
            <a:cxnSpLocks noChangeShapeType="1"/>
            <a:stCxn id="22" idx="0"/>
            <a:endCxn id="1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30"/>
          <p:cNvCxnSpPr>
            <a:cxnSpLocks noChangeShapeType="1"/>
            <a:stCxn id="14" idx="2"/>
            <a:endCxn id="2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31"/>
          <p:cNvCxnSpPr>
            <a:cxnSpLocks noChangeShapeType="1"/>
            <a:stCxn id="15" idx="2"/>
            <a:endCxn id="2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1" name="AutoShape 33"/>
          <p:cNvCxnSpPr>
            <a:cxnSpLocks noChangeShapeType="1"/>
            <a:stCxn id="10" idx="0"/>
            <a:endCxn id="30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34"/>
          <p:cNvCxnSpPr>
            <a:cxnSpLocks noChangeShapeType="1"/>
            <a:stCxn id="11" idx="0"/>
            <a:endCxn id="30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1752600" y="51816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1447800" y="4054475"/>
            <a:ext cx="105727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6" idx="0"/>
            <a:endCxn id="12" idx="2"/>
          </p:cNvCxnSpPr>
          <p:nvPr/>
        </p:nvCxnSpPr>
        <p:spPr bwMode="auto">
          <a:xfrm flipV="1">
            <a:off x="969963" y="5089525"/>
            <a:ext cx="47783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8" idx="0"/>
            <a:endCxn id="1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7" idx="0"/>
          </p:cNvCxnSpPr>
          <p:nvPr/>
        </p:nvCxnSpPr>
        <p:spPr bwMode="auto">
          <a:xfrm>
            <a:off x="1447800" y="5089525"/>
            <a:ext cx="4953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4643438"/>
            <a:ext cx="1524000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2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6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1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24" name="AutoShape 25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6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7"/>
          <p:cNvCxnSpPr>
            <a:cxnSpLocks noChangeShapeType="1"/>
            <a:stCxn id="20" idx="0"/>
            <a:endCxn id="1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8"/>
          <p:cNvCxnSpPr>
            <a:cxnSpLocks noChangeShapeType="1"/>
            <a:stCxn id="22" idx="0"/>
            <a:endCxn id="1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9"/>
          <p:cNvCxnSpPr>
            <a:cxnSpLocks noChangeShapeType="1"/>
            <a:stCxn id="14" idx="2"/>
            <a:endCxn id="2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30"/>
          <p:cNvCxnSpPr>
            <a:cxnSpLocks noChangeShapeType="1"/>
            <a:stCxn id="15" idx="2"/>
            <a:endCxn id="2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AutoShape 31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1" name="AutoShape 32"/>
          <p:cNvCxnSpPr>
            <a:cxnSpLocks noChangeShapeType="1"/>
            <a:stCxn id="10" idx="0"/>
            <a:endCxn id="30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33"/>
          <p:cNvCxnSpPr>
            <a:cxnSpLocks noChangeShapeType="1"/>
            <a:stCxn id="11" idx="0"/>
            <a:endCxn id="30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7620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7526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call,…, merge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5400000" flipH="1" flipV="1">
            <a:off x="1677194" y="3815556"/>
            <a:ext cx="598488" cy="105727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rot="16200000" flipV="1">
            <a:off x="2739232" y="3810794"/>
            <a:ext cx="598488" cy="1066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6" idx="0"/>
            <a:endCxn id="12" idx="2"/>
          </p:cNvCxnSpPr>
          <p:nvPr/>
        </p:nvCxnSpPr>
        <p:spPr bwMode="auto">
          <a:xfrm rot="5400000" flipH="1" flipV="1">
            <a:off x="909637" y="5130801"/>
            <a:ext cx="598488" cy="477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endCxn id="13" idx="2"/>
          </p:cNvCxnSpPr>
          <p:nvPr/>
        </p:nvCxnSpPr>
        <p:spPr bwMode="auto">
          <a:xfrm rot="5400000" flipH="1" flipV="1">
            <a:off x="3037681" y="5125244"/>
            <a:ext cx="588964" cy="47942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7" idx="0"/>
          </p:cNvCxnSpPr>
          <p:nvPr/>
        </p:nvCxnSpPr>
        <p:spPr bwMode="auto">
          <a:xfrm rot="16200000" flipH="1">
            <a:off x="1396206" y="5122069"/>
            <a:ext cx="598488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</p:cNvCxnSpPr>
          <p:nvPr/>
        </p:nvCxnSpPr>
        <p:spPr bwMode="auto">
          <a:xfrm rot="16200000" flipH="1">
            <a:off x="3529807" y="5112544"/>
            <a:ext cx="588963" cy="5048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85800" y="4643438"/>
            <a:ext cx="1524000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9  4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4  9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2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6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1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22" name="AutoShape 24"/>
          <p:cNvCxnSpPr>
            <a:cxnSpLocks noChangeShapeType="1"/>
            <a:stCxn id="14" idx="0"/>
            <a:endCxn id="11" idx="2"/>
          </p:cNvCxnSpPr>
          <p:nvPr/>
        </p:nvCxnSpPr>
        <p:spPr bwMode="auto">
          <a:xfrm rot="5400000" flipH="1" flipV="1">
            <a:off x="6091238" y="3810000"/>
            <a:ext cx="598488" cy="1068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25"/>
          <p:cNvCxnSpPr>
            <a:cxnSpLocks noChangeShapeType="1"/>
            <a:stCxn id="15" idx="0"/>
            <a:endCxn id="11" idx="2"/>
          </p:cNvCxnSpPr>
          <p:nvPr/>
        </p:nvCxnSpPr>
        <p:spPr bwMode="auto">
          <a:xfrm rot="16200000" flipV="1">
            <a:off x="7158832" y="3810794"/>
            <a:ext cx="598488" cy="1066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26"/>
          <p:cNvCxnSpPr>
            <a:cxnSpLocks noChangeShapeType="1"/>
            <a:stCxn id="18" idx="0"/>
            <a:endCxn id="14" idx="2"/>
          </p:cNvCxnSpPr>
          <p:nvPr/>
        </p:nvCxnSpPr>
        <p:spPr bwMode="auto">
          <a:xfrm rot="5400000" flipH="1" flipV="1">
            <a:off x="5323681" y="5136357"/>
            <a:ext cx="598488" cy="466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7"/>
          <p:cNvCxnSpPr>
            <a:cxnSpLocks noChangeShapeType="1"/>
            <a:stCxn id="20" idx="0"/>
            <a:endCxn id="15" idx="2"/>
          </p:cNvCxnSpPr>
          <p:nvPr/>
        </p:nvCxnSpPr>
        <p:spPr bwMode="auto">
          <a:xfrm rot="5400000" flipH="1" flipV="1">
            <a:off x="7452122" y="5129610"/>
            <a:ext cx="598488" cy="4802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8"/>
          <p:cNvCxnSpPr>
            <a:cxnSpLocks noChangeShapeType="1"/>
            <a:stCxn id="14" idx="2"/>
            <a:endCxn id="19" idx="0"/>
          </p:cNvCxnSpPr>
          <p:nvPr/>
        </p:nvCxnSpPr>
        <p:spPr bwMode="auto">
          <a:xfrm rot="16200000" flipH="1">
            <a:off x="5810647" y="5116116"/>
            <a:ext cx="598488" cy="50720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9"/>
          <p:cNvCxnSpPr>
            <a:cxnSpLocks noChangeShapeType="1"/>
            <a:stCxn id="15" idx="2"/>
            <a:endCxn id="21" idx="0"/>
          </p:cNvCxnSpPr>
          <p:nvPr/>
        </p:nvCxnSpPr>
        <p:spPr bwMode="auto">
          <a:xfrm rot="16200000" flipH="1">
            <a:off x="7944247" y="5117703"/>
            <a:ext cx="598488" cy="50403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29" name="AutoShape 31"/>
          <p:cNvCxnSpPr>
            <a:cxnSpLocks noChangeShapeType="1"/>
            <a:stCxn id="10" idx="0"/>
            <a:endCxn id="28" idx="2"/>
          </p:cNvCxnSpPr>
          <p:nvPr/>
        </p:nvCxnSpPr>
        <p:spPr bwMode="auto">
          <a:xfrm rot="5400000" flipH="1" flipV="1">
            <a:off x="3316288" y="2209801"/>
            <a:ext cx="596900" cy="22193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AutoShape 32"/>
          <p:cNvCxnSpPr>
            <a:cxnSpLocks noChangeShapeType="1"/>
            <a:stCxn id="11" idx="0"/>
            <a:endCxn id="28" idx="2"/>
          </p:cNvCxnSpPr>
          <p:nvPr/>
        </p:nvCxnSpPr>
        <p:spPr bwMode="auto">
          <a:xfrm rot="16200000" flipV="1">
            <a:off x="5526088" y="2219325"/>
            <a:ext cx="596900" cy="220027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Line 33"/>
          <p:cNvSpPr>
            <a:spLocks noChangeShapeType="1"/>
          </p:cNvSpPr>
          <p:nvPr/>
        </p:nvSpPr>
        <p:spPr bwMode="auto">
          <a:xfrm flipH="1">
            <a:off x="28956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38862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35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34" name="AutoShape 36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1436688" y="4064000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H="1" flipV="1">
            <a:off x="2505075" y="4064000"/>
            <a:ext cx="109855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6" idx="0"/>
            <a:endCxn id="12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8" idx="0"/>
            <a:endCxn id="13" idx="2"/>
          </p:cNvCxnSpPr>
          <p:nvPr/>
        </p:nvCxnSpPr>
        <p:spPr bwMode="auto">
          <a:xfrm flipV="1">
            <a:off x="3092450" y="5080000"/>
            <a:ext cx="5111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7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3603625" y="5080000"/>
            <a:ext cx="473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805113" y="4643438"/>
            <a:ext cx="1595437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9  4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4  9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2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6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1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24" name="AutoShape 25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6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7"/>
          <p:cNvCxnSpPr>
            <a:cxnSpLocks noChangeShapeType="1"/>
            <a:stCxn id="20" idx="0"/>
            <a:endCxn id="1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8"/>
          <p:cNvCxnSpPr>
            <a:cxnSpLocks noChangeShapeType="1"/>
            <a:stCxn id="22" idx="0"/>
            <a:endCxn id="1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9"/>
          <p:cNvCxnSpPr>
            <a:cxnSpLocks noChangeShapeType="1"/>
            <a:stCxn id="14" idx="2"/>
            <a:endCxn id="2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30"/>
          <p:cNvCxnSpPr>
            <a:cxnSpLocks noChangeShapeType="1"/>
            <a:stCxn id="15" idx="2"/>
            <a:endCxn id="2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AutoShape 31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1" name="AutoShape 32"/>
          <p:cNvCxnSpPr>
            <a:cxnSpLocks noChangeShapeType="1"/>
            <a:stCxn id="10" idx="0"/>
            <a:endCxn id="30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33"/>
          <p:cNvCxnSpPr>
            <a:cxnSpLocks noChangeShapeType="1"/>
            <a:stCxn id="11" idx="0"/>
            <a:endCxn id="30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11430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3276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call, …, merge, </a:t>
            </a:r>
            <a:r>
              <a:rPr lang="en-US" dirty="0" smtClean="0"/>
              <a:t>merge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H="1" flipV="1">
            <a:off x="2505075" y="4054475"/>
            <a:ext cx="109855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6" idx="0"/>
            <a:endCxn id="12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8" idx="0"/>
            <a:endCxn id="13" idx="2"/>
          </p:cNvCxnSpPr>
          <p:nvPr/>
        </p:nvCxnSpPr>
        <p:spPr bwMode="auto">
          <a:xfrm flipV="1">
            <a:off x="3092450" y="5080000"/>
            <a:ext cx="5111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7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3603625" y="5080000"/>
            <a:ext cx="473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3  8  6  1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1  3  6  8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805113" y="4643438"/>
            <a:ext cx="1595437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9  4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4  9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3  8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3  8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6  1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1  6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2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8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6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cxnSp>
        <p:nvCxnSpPr>
          <p:cNvPr id="24" name="AutoShape 24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5856288" y="4064000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5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69246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6"/>
          <p:cNvCxnSpPr>
            <a:cxnSpLocks noChangeShapeType="1"/>
            <a:stCxn id="20" idx="0"/>
            <a:endCxn id="1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7"/>
          <p:cNvCxnSpPr>
            <a:cxnSpLocks noChangeShapeType="1"/>
            <a:stCxn id="22" idx="0"/>
            <a:endCxn id="1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8"/>
          <p:cNvCxnSpPr>
            <a:cxnSpLocks noChangeShapeType="1"/>
            <a:stCxn id="14" idx="2"/>
            <a:endCxn id="2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29"/>
          <p:cNvCxnSpPr>
            <a:cxnSpLocks noChangeShapeType="1"/>
            <a:stCxn id="15" idx="2"/>
            <a:endCxn id="2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1" name="AutoShape 31"/>
          <p:cNvCxnSpPr>
            <a:cxnSpLocks noChangeShapeType="1"/>
            <a:stCxn id="10" idx="0"/>
            <a:endCxn id="30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32"/>
          <p:cNvCxnSpPr>
            <a:cxnSpLocks noChangeShapeType="1"/>
            <a:stCxn id="11" idx="0"/>
            <a:endCxn id="30" idx="2"/>
          </p:cNvCxnSpPr>
          <p:nvPr/>
        </p:nvCxnSpPr>
        <p:spPr bwMode="auto">
          <a:xfrm flipH="1" flipV="1">
            <a:off x="4724400" y="3030538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5562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76962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H="1" flipV="1">
            <a:off x="2505075" y="4054475"/>
            <a:ext cx="109855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6" idx="0"/>
            <a:endCxn id="12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18" idx="0"/>
            <a:endCxn id="13" idx="2"/>
          </p:cNvCxnSpPr>
          <p:nvPr/>
        </p:nvCxnSpPr>
        <p:spPr bwMode="auto">
          <a:xfrm flipV="1">
            <a:off x="3092450" y="5080000"/>
            <a:ext cx="5111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2" idx="2"/>
            <a:endCxn id="17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3603625" y="5080000"/>
            <a:ext cx="473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3  8  6  1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1  3  6  8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2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805113" y="4643438"/>
            <a:ext cx="1595437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9  4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4  9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3  8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3  8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6  1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1  6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2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8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6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cxnSp>
        <p:nvCxnSpPr>
          <p:cNvPr id="24" name="AutoShape 24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5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26"/>
          <p:cNvCxnSpPr>
            <a:cxnSpLocks noChangeShapeType="1"/>
            <a:stCxn id="20" idx="0"/>
            <a:endCxn id="1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7"/>
          <p:cNvCxnSpPr>
            <a:cxnSpLocks noChangeShapeType="1"/>
            <a:stCxn id="22" idx="0"/>
            <a:endCxn id="1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8"/>
          <p:cNvCxnSpPr>
            <a:cxnSpLocks noChangeShapeType="1"/>
            <a:stCxn id="14" idx="2"/>
            <a:endCxn id="2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29"/>
          <p:cNvCxnSpPr>
            <a:cxnSpLocks noChangeShapeType="1"/>
            <a:stCxn id="15" idx="2"/>
            <a:endCxn id="2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tx2"/>
                </a:solidFill>
              </a:rPr>
              <a:t>1  2  3  4  6  7  8  9</a:t>
            </a:r>
          </a:p>
        </p:txBody>
      </p:sp>
      <p:cxnSp>
        <p:nvCxnSpPr>
          <p:cNvPr id="31" name="AutoShape 31"/>
          <p:cNvCxnSpPr>
            <a:cxnSpLocks noChangeShapeType="1"/>
            <a:stCxn id="10" idx="0"/>
            <a:endCxn id="30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32"/>
          <p:cNvCxnSpPr>
            <a:cxnSpLocks noChangeShapeType="1"/>
            <a:stCxn id="11" idx="0"/>
            <a:endCxn id="30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27432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Analysis of Merge-sort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03" y="1760497"/>
            <a:ext cx="8302569" cy="22780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height </a:t>
            </a:r>
            <a:r>
              <a:rPr lang="en-US" b="1" i="1" dirty="0" err="1" smtClean="0">
                <a:latin typeface="Times New Roman" pitchFamily="-109" charset="0"/>
              </a:rPr>
              <a:t>h</a:t>
            </a:r>
            <a:r>
              <a:rPr lang="en-US" dirty="0" smtClean="0"/>
              <a:t> of the merge-sort tree is </a:t>
            </a:r>
            <a:r>
              <a:rPr lang="en-US" b="1" i="1" dirty="0" err="1" smtClean="0">
                <a:latin typeface="Times New Roman" pitchFamily="-109" charset="0"/>
              </a:rPr>
              <a:t>O</a:t>
            </a:r>
            <a:r>
              <a:rPr lang="en-US" dirty="0" err="1" smtClean="0">
                <a:latin typeface="Times New Roman" pitchFamily="-109" charset="0"/>
              </a:rPr>
              <a:t>(log</a:t>
            </a:r>
            <a:r>
              <a:rPr lang="en-US" dirty="0" smtClean="0">
                <a:latin typeface="Times New Roman" pitchFamily="-109" charset="0"/>
              </a:rPr>
              <a:t> 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 each recursive call we divide in half the sequence, </a:t>
            </a:r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/>
              <a:t>The overall amount or work done at the nodes of depth </a:t>
            </a:r>
            <a:r>
              <a:rPr lang="en-US" b="1" i="1" dirty="0" err="1" smtClean="0">
                <a:latin typeface="Times New Roman" pitchFamily="-109" charset="0"/>
              </a:rPr>
              <a:t>i</a:t>
            </a:r>
            <a:r>
              <a:rPr lang="en-US" b="1" i="1" dirty="0" smtClean="0">
                <a:latin typeface="Times New Roman" pitchFamily="-109" charset="0"/>
              </a:rPr>
              <a:t> </a:t>
            </a:r>
            <a:r>
              <a:rPr lang="en-US" dirty="0" smtClean="0"/>
              <a:t>is </a:t>
            </a:r>
            <a:r>
              <a:rPr lang="en-US" b="1" i="1" dirty="0" err="1" smtClean="0">
                <a:latin typeface="Times New Roman" pitchFamily="-109" charset="0"/>
              </a:rPr>
              <a:t>O</a:t>
            </a:r>
            <a:r>
              <a:rPr lang="en-US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partition and merge </a:t>
            </a:r>
            <a:r>
              <a:rPr lang="en-US" dirty="0" smtClean="0">
                <a:latin typeface="Times New Roman" pitchFamily="-109" charset="0"/>
              </a:rPr>
              <a:t>2</a:t>
            </a:r>
            <a:r>
              <a:rPr lang="en-US" b="1" i="1" baseline="30000" dirty="0" smtClean="0">
                <a:latin typeface="Times New Roman" pitchFamily="-109" charset="0"/>
              </a:rPr>
              <a:t>i</a:t>
            </a:r>
            <a:r>
              <a:rPr lang="en-US" dirty="0" smtClean="0"/>
              <a:t> sequences of size </a:t>
            </a:r>
            <a:r>
              <a:rPr lang="en-US" b="1" i="1" dirty="0" smtClean="0">
                <a:latin typeface="Times New Roman" pitchFamily="-109" charset="0"/>
              </a:rPr>
              <a:t>n</a:t>
            </a:r>
            <a:r>
              <a:rPr lang="en-US" b="1" dirty="0" smtClean="0">
                <a:latin typeface="Symbol" pitchFamily="-109" charset="2"/>
              </a:rPr>
              <a:t>/</a:t>
            </a:r>
            <a:r>
              <a:rPr lang="en-US" dirty="0" smtClean="0">
                <a:latin typeface="Times New Roman" pitchFamily="-109" charset="0"/>
              </a:rPr>
              <a:t>2</a:t>
            </a:r>
            <a:r>
              <a:rPr lang="en-US" b="1" i="1" baseline="30000" dirty="0" smtClean="0">
                <a:latin typeface="Times New Roman" pitchFamily="-109" charset="0"/>
              </a:rPr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make </a:t>
            </a:r>
            <a:r>
              <a:rPr lang="en-US" dirty="0" smtClean="0">
                <a:latin typeface="Times New Roman" pitchFamily="-109" charset="0"/>
              </a:rPr>
              <a:t>2</a:t>
            </a:r>
            <a:r>
              <a:rPr lang="en-US" b="1" i="1" baseline="30000" dirty="0" smtClean="0">
                <a:latin typeface="Times New Roman" pitchFamily="-109" charset="0"/>
              </a:rPr>
              <a:t>i</a:t>
            </a:r>
            <a:r>
              <a:rPr lang="en-US" baseline="30000" dirty="0" smtClean="0">
                <a:latin typeface="Symbol" pitchFamily="-109" charset="2"/>
              </a:rPr>
              <a:t>+</a:t>
            </a:r>
            <a:r>
              <a:rPr lang="en-US" baseline="30000" dirty="0" smtClean="0">
                <a:latin typeface="Times New Roman" pitchFamily="-109" charset="0"/>
              </a:rPr>
              <a:t>1</a:t>
            </a:r>
            <a:r>
              <a:rPr lang="en-US" dirty="0" smtClean="0"/>
              <a:t> recursive calls</a:t>
            </a:r>
          </a:p>
          <a:p>
            <a:r>
              <a:rPr lang="en-US" dirty="0" smtClean="0"/>
              <a:t>Thus, the total running time of merge-sort is </a:t>
            </a:r>
            <a:r>
              <a:rPr lang="en-US" b="1" i="1" dirty="0" err="1" smtClean="0">
                <a:latin typeface="Times New Roman" pitchFamily="-109" charset="0"/>
              </a:rPr>
              <a:t>O</a:t>
            </a:r>
            <a:r>
              <a:rPr lang="en-US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 log 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)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356240" y="4761477"/>
            <a:ext cx="4191000" cy="1785938"/>
            <a:chOff x="384" y="1632"/>
            <a:chExt cx="5184" cy="2208"/>
          </a:xfrm>
        </p:grpSpPr>
        <p:cxnSp>
          <p:nvCxnSpPr>
            <p:cNvPr id="5" name="AutoShape 4"/>
            <p:cNvCxnSpPr>
              <a:cxnSpLocks noChangeShapeType="1"/>
              <a:stCxn id="32" idx="0"/>
              <a:endCxn id="11" idx="2"/>
            </p:cNvCxnSpPr>
            <p:nvPr/>
          </p:nvCxnSpPr>
          <p:spPr bwMode="auto">
            <a:xfrm flipV="1">
              <a:off x="905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" name="AutoShape 5"/>
            <p:cNvCxnSpPr>
              <a:cxnSpLocks noChangeShapeType="1"/>
              <a:stCxn id="33" idx="0"/>
              <a:endCxn id="11" idx="2"/>
            </p:cNvCxnSpPr>
            <p:nvPr/>
          </p:nvCxnSpPr>
          <p:spPr bwMode="auto">
            <a:xfrm flipH="1" flipV="1">
              <a:off x="1578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  <a:stCxn id="24" idx="0"/>
              <a:endCxn id="32" idx="2"/>
            </p:cNvCxnSpPr>
            <p:nvPr/>
          </p:nvCxnSpPr>
          <p:spPr bwMode="auto">
            <a:xfrm flipV="1">
              <a:off x="611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  <a:stCxn id="26" idx="0"/>
              <a:endCxn id="33" idx="2"/>
            </p:cNvCxnSpPr>
            <p:nvPr/>
          </p:nvCxnSpPr>
          <p:spPr bwMode="auto">
            <a:xfrm flipV="1">
              <a:off x="1948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  <a:stCxn id="32" idx="2"/>
              <a:endCxn id="25" idx="0"/>
            </p:cNvCxnSpPr>
            <p:nvPr/>
          </p:nvCxnSpPr>
          <p:spPr bwMode="auto">
            <a:xfrm>
              <a:off x="905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" name="AutoShape 9"/>
            <p:cNvCxnSpPr>
              <a:cxnSpLocks noChangeShapeType="1"/>
              <a:stCxn id="33" idx="2"/>
              <a:endCxn id="27" idx="0"/>
            </p:cNvCxnSpPr>
            <p:nvPr/>
          </p:nvCxnSpPr>
          <p:spPr bwMode="auto">
            <a:xfrm>
              <a:off x="2250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771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555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468" y="2925"/>
              <a:ext cx="5037" cy="269"/>
              <a:chOff x="468" y="3168"/>
              <a:chExt cx="5037" cy="269"/>
            </a:xfrm>
          </p:grpSpPr>
          <p:sp>
            <p:nvSpPr>
              <p:cNvPr id="32" name="AutoShape 13"/>
              <p:cNvSpPr>
                <a:spLocks noChangeArrowheads="1"/>
              </p:cNvSpPr>
              <p:nvPr/>
            </p:nvSpPr>
            <p:spPr bwMode="auto">
              <a:xfrm>
                <a:off x="468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3" name="AutoShape 14"/>
              <p:cNvSpPr>
                <a:spLocks noChangeArrowheads="1"/>
              </p:cNvSpPr>
              <p:nvPr/>
            </p:nvSpPr>
            <p:spPr bwMode="auto">
              <a:xfrm>
                <a:off x="1779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AutoShape 15"/>
              <p:cNvSpPr>
                <a:spLocks noChangeArrowheads="1"/>
              </p:cNvSpPr>
              <p:nvPr/>
            </p:nvSpPr>
            <p:spPr bwMode="auto">
              <a:xfrm>
                <a:off x="3252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5" name="AutoShape 16"/>
              <p:cNvSpPr>
                <a:spLocks noChangeArrowheads="1"/>
              </p:cNvSpPr>
              <p:nvPr/>
            </p:nvSpPr>
            <p:spPr bwMode="auto">
              <a:xfrm>
                <a:off x="4563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384" y="3571"/>
              <a:ext cx="5184" cy="269"/>
              <a:chOff x="384" y="3571"/>
              <a:chExt cx="5184" cy="269"/>
            </a:xfrm>
          </p:grpSpPr>
          <p:sp>
            <p:nvSpPr>
              <p:cNvPr id="24" name="AutoShape 18"/>
              <p:cNvSpPr>
                <a:spLocks noChangeArrowheads="1"/>
              </p:cNvSpPr>
              <p:nvPr/>
            </p:nvSpPr>
            <p:spPr bwMode="auto">
              <a:xfrm>
                <a:off x="384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5" name="AutoShape 19"/>
              <p:cNvSpPr>
                <a:spLocks noChangeArrowheads="1"/>
              </p:cNvSpPr>
              <p:nvPr/>
            </p:nvSpPr>
            <p:spPr bwMode="auto">
              <a:xfrm>
                <a:off x="1006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6" name="AutoShape 20"/>
              <p:cNvSpPr>
                <a:spLocks noChangeArrowheads="1"/>
              </p:cNvSpPr>
              <p:nvPr/>
            </p:nvSpPr>
            <p:spPr bwMode="auto">
              <a:xfrm>
                <a:off x="1725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7" name="AutoShape 21"/>
              <p:cNvSpPr>
                <a:spLocks noChangeArrowheads="1"/>
              </p:cNvSpPr>
              <p:nvPr/>
            </p:nvSpPr>
            <p:spPr bwMode="auto">
              <a:xfrm>
                <a:off x="2351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" name="AutoShape 22"/>
              <p:cNvSpPr>
                <a:spLocks noChangeArrowheads="1"/>
              </p:cNvSpPr>
              <p:nvPr/>
            </p:nvSpPr>
            <p:spPr bwMode="auto">
              <a:xfrm>
                <a:off x="3168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AutoShape 23"/>
              <p:cNvSpPr>
                <a:spLocks noChangeArrowheads="1"/>
              </p:cNvSpPr>
              <p:nvPr/>
            </p:nvSpPr>
            <p:spPr bwMode="auto">
              <a:xfrm>
                <a:off x="3790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0" name="AutoShape 24"/>
              <p:cNvSpPr>
                <a:spLocks noChangeArrowheads="1"/>
              </p:cNvSpPr>
              <p:nvPr/>
            </p:nvSpPr>
            <p:spPr bwMode="auto">
              <a:xfrm>
                <a:off x="4509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" name="AutoShape 25"/>
              <p:cNvSpPr>
                <a:spLocks noChangeArrowheads="1"/>
              </p:cNvSpPr>
              <p:nvPr/>
            </p:nvSpPr>
            <p:spPr bwMode="auto">
              <a:xfrm>
                <a:off x="5135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</p:grpSp>
        <p:cxnSp>
          <p:nvCxnSpPr>
            <p:cNvPr id="15" name="AutoShape 26"/>
            <p:cNvCxnSpPr>
              <a:cxnSpLocks noChangeShapeType="1"/>
              <a:stCxn id="34" idx="0"/>
              <a:endCxn id="12" idx="2"/>
            </p:cNvCxnSpPr>
            <p:nvPr/>
          </p:nvCxnSpPr>
          <p:spPr bwMode="auto">
            <a:xfrm flipV="1">
              <a:off x="3689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27"/>
            <p:cNvCxnSpPr>
              <a:cxnSpLocks noChangeShapeType="1"/>
              <a:stCxn id="35" idx="0"/>
              <a:endCxn id="12" idx="2"/>
            </p:cNvCxnSpPr>
            <p:nvPr/>
          </p:nvCxnSpPr>
          <p:spPr bwMode="auto">
            <a:xfrm flipH="1" flipV="1">
              <a:off x="4362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28"/>
            <p:cNvCxnSpPr>
              <a:cxnSpLocks noChangeShapeType="1"/>
              <a:stCxn id="28" idx="0"/>
              <a:endCxn id="34" idx="2"/>
            </p:cNvCxnSpPr>
            <p:nvPr/>
          </p:nvCxnSpPr>
          <p:spPr bwMode="auto">
            <a:xfrm flipV="1">
              <a:off x="3395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29"/>
            <p:cNvCxnSpPr>
              <a:cxnSpLocks noChangeShapeType="1"/>
              <a:stCxn id="30" idx="0"/>
              <a:endCxn id="35" idx="2"/>
            </p:cNvCxnSpPr>
            <p:nvPr/>
          </p:nvCxnSpPr>
          <p:spPr bwMode="auto">
            <a:xfrm flipV="1">
              <a:off x="4732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30"/>
            <p:cNvCxnSpPr>
              <a:cxnSpLocks noChangeShapeType="1"/>
              <a:stCxn id="34" idx="2"/>
              <a:endCxn id="29" idx="0"/>
            </p:cNvCxnSpPr>
            <p:nvPr/>
          </p:nvCxnSpPr>
          <p:spPr bwMode="auto">
            <a:xfrm>
              <a:off x="3689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1"/>
            <p:cNvCxnSpPr>
              <a:cxnSpLocks noChangeShapeType="1"/>
              <a:stCxn id="35" idx="2"/>
              <a:endCxn id="31" idx="0"/>
            </p:cNvCxnSpPr>
            <p:nvPr/>
          </p:nvCxnSpPr>
          <p:spPr bwMode="auto">
            <a:xfrm>
              <a:off x="5034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AutoShape 32"/>
            <p:cNvSpPr>
              <a:spLocks noChangeArrowheads="1"/>
            </p:cNvSpPr>
            <p:nvPr/>
          </p:nvSpPr>
          <p:spPr bwMode="auto">
            <a:xfrm>
              <a:off x="1440" y="1632"/>
              <a:ext cx="3072" cy="2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cxnSp>
          <p:nvCxnSpPr>
            <p:cNvPr id="22" name="AutoShape 33"/>
            <p:cNvCxnSpPr>
              <a:cxnSpLocks noChangeShapeType="1"/>
              <a:stCxn id="11" idx="0"/>
              <a:endCxn id="21" idx="2"/>
            </p:cNvCxnSpPr>
            <p:nvPr/>
          </p:nvCxnSpPr>
          <p:spPr bwMode="auto">
            <a:xfrm flipV="1">
              <a:off x="1578" y="1903"/>
              <a:ext cx="1398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34"/>
            <p:cNvCxnSpPr>
              <a:cxnSpLocks noChangeShapeType="1"/>
              <a:stCxn id="12" idx="0"/>
              <a:endCxn id="21" idx="2"/>
            </p:cNvCxnSpPr>
            <p:nvPr/>
          </p:nvCxnSpPr>
          <p:spPr bwMode="auto">
            <a:xfrm flipH="1" flipV="1">
              <a:off x="2976" y="1903"/>
              <a:ext cx="1386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36" name="Group 165"/>
          <p:cNvGraphicFramePr>
            <a:graphicFrameLocks noGrp="1"/>
          </p:cNvGraphicFramePr>
          <p:nvPr/>
        </p:nvGraphicFramePr>
        <p:xfrm>
          <a:off x="886575" y="4311756"/>
          <a:ext cx="2057400" cy="2381251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#seqs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size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-109" charset="2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endParaRPr kumimoji="0" lang="en-US" sz="1800" b="1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i</a:t>
                      </a:r>
                      <a:endParaRPr kumimoji="0" 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-109" charset="2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536013" cy="3916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A randomized </a:t>
            </a:r>
            <a:r>
              <a:rPr lang="en-US" sz="2400" dirty="0" smtClean="0"/>
              <a:t>sorting algorithm based on the divide-and-conquer paradigm:</a:t>
            </a:r>
          </a:p>
          <a:p>
            <a:r>
              <a:rPr lang="en-US" sz="2200" dirty="0" smtClean="0"/>
              <a:t>Divide: pick a random element </a:t>
            </a:r>
            <a:r>
              <a:rPr lang="en-US" sz="2200" b="1" i="1" dirty="0" err="1" smtClean="0">
                <a:latin typeface="Times New Roman" pitchFamily="-109" charset="0"/>
              </a:rPr>
              <a:t>x</a:t>
            </a:r>
            <a:r>
              <a:rPr lang="en-US" sz="2200" dirty="0" smtClean="0"/>
              <a:t> (called pivot) and partition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dirty="0" smtClean="0"/>
              <a:t> into </a:t>
            </a:r>
          </a:p>
          <a:p>
            <a:pPr lvl="1"/>
            <a:r>
              <a:rPr lang="en-US" b="1" i="1" dirty="0" smtClean="0">
                <a:latin typeface="Times New Roman" pitchFamily="-109" charset="0"/>
              </a:rPr>
              <a:t>L </a:t>
            </a:r>
            <a:r>
              <a:rPr lang="en-US" dirty="0" smtClean="0"/>
              <a:t>elements less than </a:t>
            </a:r>
            <a:r>
              <a:rPr lang="en-US" b="1" i="1" dirty="0" err="1" smtClean="0">
                <a:latin typeface="Times New Roman" pitchFamily="-109" charset="0"/>
              </a:rPr>
              <a:t>x</a:t>
            </a:r>
            <a:endParaRPr lang="en-US" b="1" i="1" dirty="0" smtClean="0">
              <a:latin typeface="Times New Roman" pitchFamily="-109" charset="0"/>
            </a:endParaRPr>
          </a:p>
          <a:p>
            <a:pPr lvl="1"/>
            <a:r>
              <a:rPr lang="en-US" b="1" i="1" dirty="0" smtClean="0">
                <a:latin typeface="Times New Roman" pitchFamily="-109" charset="0"/>
              </a:rPr>
              <a:t>E </a:t>
            </a:r>
            <a:r>
              <a:rPr lang="en-US" dirty="0" smtClean="0"/>
              <a:t>elements equal </a:t>
            </a:r>
            <a:r>
              <a:rPr lang="en-US" b="1" i="1" dirty="0" err="1" smtClean="0">
                <a:latin typeface="Times New Roman" pitchFamily="-109" charset="0"/>
              </a:rPr>
              <a:t>x</a:t>
            </a:r>
            <a:endParaRPr lang="en-US" dirty="0" smtClean="0"/>
          </a:p>
          <a:p>
            <a:pPr lvl="1"/>
            <a:r>
              <a:rPr lang="en-US" b="1" i="1" dirty="0" smtClean="0">
                <a:latin typeface="Times New Roman" pitchFamily="-109" charset="0"/>
              </a:rPr>
              <a:t>G </a:t>
            </a:r>
            <a:r>
              <a:rPr lang="en-US" dirty="0" smtClean="0"/>
              <a:t>elements greater than </a:t>
            </a:r>
            <a:r>
              <a:rPr lang="en-US" b="1" i="1" dirty="0" err="1" smtClean="0">
                <a:latin typeface="Times New Roman" pitchFamily="-109" charset="0"/>
              </a:rPr>
              <a:t>x</a:t>
            </a:r>
            <a:endParaRPr lang="en-US" dirty="0" smtClean="0"/>
          </a:p>
          <a:p>
            <a:r>
              <a:rPr lang="en-US" sz="2200" dirty="0" smtClean="0"/>
              <a:t>Recur: sort </a:t>
            </a:r>
            <a:r>
              <a:rPr lang="en-US" sz="2200" b="1" i="1" dirty="0" smtClean="0">
                <a:latin typeface="Times New Roman" pitchFamily="-109" charset="0"/>
              </a:rPr>
              <a:t>L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latin typeface="Times New Roman" pitchFamily="-109" charset="0"/>
              </a:rPr>
              <a:t>G</a:t>
            </a:r>
            <a:endParaRPr lang="en-US" sz="2200" dirty="0" smtClean="0"/>
          </a:p>
          <a:p>
            <a:r>
              <a:rPr lang="en-US" sz="2200" dirty="0" smtClean="0"/>
              <a:t>Conquer: join </a:t>
            </a:r>
            <a:r>
              <a:rPr lang="en-US" sz="2200" b="1" i="1" dirty="0" smtClean="0">
                <a:latin typeface="Times New Roman" pitchFamily="-109" charset="0"/>
              </a:rPr>
              <a:t>L</a:t>
            </a:r>
            <a:r>
              <a:rPr lang="en-US" sz="2200" dirty="0" smtClean="0"/>
              <a:t>, </a:t>
            </a:r>
            <a:r>
              <a:rPr lang="en-US" sz="2200" b="1" i="1" dirty="0" smtClean="0">
                <a:latin typeface="Times New Roman" pitchFamily="-109" charset="0"/>
              </a:rPr>
              <a:t>E</a:t>
            </a:r>
            <a:r>
              <a:rPr lang="en-US" sz="2200" b="1" i="1" dirty="0" smtClean="0"/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latin typeface="Times New Roman" pitchFamily="-109" charset="0"/>
              </a:rPr>
              <a:t>G</a:t>
            </a:r>
          </a:p>
          <a:p>
            <a:endParaRPr lang="en-US" dirty="0"/>
          </a:p>
        </p:txBody>
      </p:sp>
      <p:sp>
        <p:nvSpPr>
          <p:cNvPr id="4" name="Rectangle 50"/>
          <p:cNvSpPr>
            <a:spLocks noChangeArrowheads="1"/>
          </p:cNvSpPr>
          <p:nvPr/>
        </p:nvSpPr>
        <p:spPr bwMode="auto">
          <a:xfrm>
            <a:off x="5994400" y="6102350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88000" y="2066925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994400" y="2670175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07200" y="2841625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213600" y="2498725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 i="1">
                <a:latin typeface="Times New Roman" pitchFamily="-109" charset="0"/>
              </a:rPr>
              <a:t>x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620000" y="2155825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8026400" y="2784475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6400800" y="2327275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7721600" y="3527425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8559800" y="3616325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8140700" y="3787775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5289550" y="4137025"/>
            <a:ext cx="1054100" cy="457200"/>
            <a:chOff x="3320" y="2304"/>
            <a:chExt cx="664" cy="384"/>
          </a:xfrm>
        </p:grpSpPr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3320" y="2304"/>
              <a:ext cx="14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3580" y="2448"/>
              <a:ext cx="144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3840" y="2400"/>
              <a:ext cx="144" cy="28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6921500" y="3965575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 i="1">
                <a:latin typeface="Times New Roman" pitchFamily="-109" charset="0"/>
              </a:rPr>
              <a:t>x</a:t>
            </a:r>
          </a:p>
        </p:txBody>
      </p:sp>
      <p:sp>
        <p:nvSpPr>
          <p:cNvPr id="20" name="AutoShape 33"/>
          <p:cNvSpPr>
            <a:spLocks/>
          </p:cNvSpPr>
          <p:nvPr/>
        </p:nvSpPr>
        <p:spPr bwMode="auto">
          <a:xfrm rot="16200000">
            <a:off x="5664200" y="4117975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eaVert" wrap="none" tIns="0" rIns="548640" bIns="0">
            <a:prstTxWarp prst="textNoShape">
              <a:avLst/>
            </a:prstTxWarp>
          </a:bodyPr>
          <a:lstStyle/>
          <a:p>
            <a:r>
              <a:rPr lang="en-US" sz="2000" b="1" i="1">
                <a:latin typeface="Times New Roman" pitchFamily="-109" charset="0"/>
              </a:rPr>
              <a:t>L</a:t>
            </a:r>
          </a:p>
        </p:txBody>
      </p:sp>
      <p:sp>
        <p:nvSpPr>
          <p:cNvPr id="21" name="AutoShape 35"/>
          <p:cNvSpPr>
            <a:spLocks/>
          </p:cNvSpPr>
          <p:nvPr/>
        </p:nvSpPr>
        <p:spPr bwMode="auto">
          <a:xfrm rot="16200000">
            <a:off x="8102600" y="4117975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eaVert" wrap="none" tIns="0" rIns="548640" bIns="0">
            <a:prstTxWarp prst="textNoShape">
              <a:avLst/>
            </a:prstTxWarp>
          </a:bodyPr>
          <a:lstStyle/>
          <a:p>
            <a:r>
              <a:rPr lang="en-US" sz="2000" b="1" i="1">
                <a:latin typeface="Times New Roman" pitchFamily="-109" charset="0"/>
              </a:rPr>
              <a:t>G</a:t>
            </a:r>
          </a:p>
        </p:txBody>
      </p:sp>
      <p:sp>
        <p:nvSpPr>
          <p:cNvPr id="22" name="AutoShape 36"/>
          <p:cNvSpPr>
            <a:spLocks/>
          </p:cNvSpPr>
          <p:nvPr/>
        </p:nvSpPr>
        <p:spPr bwMode="auto">
          <a:xfrm rot="16200000">
            <a:off x="6883400" y="4422775"/>
            <a:ext cx="304800" cy="609600"/>
          </a:xfrm>
          <a:prstGeom prst="lef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eaVert" wrap="none" tIns="0" rIns="548640" bIns="0">
            <a:prstTxWarp prst="textNoShape">
              <a:avLst/>
            </a:prstTxWarp>
          </a:bodyPr>
          <a:lstStyle/>
          <a:p>
            <a:r>
              <a:rPr lang="en-US" sz="2000" b="1" i="1">
                <a:latin typeface="Times New Roman" pitchFamily="-109" charset="0"/>
              </a:rPr>
              <a:t>E</a:t>
            </a:r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7620000" y="5473700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8026400" y="5384800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6400800" y="5988050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6807200" y="5816600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b="1" i="1">
                <a:latin typeface="Times New Roman" pitchFamily="-109" charset="0"/>
              </a:rPr>
              <a:t>x</a:t>
            </a:r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5588000" y="6159500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7213600" y="5645150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Fundamental Algorithms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1338" y="4824414"/>
            <a:ext cx="6064169" cy="1320800"/>
          </a:xfrm>
        </p:spPr>
        <p:txBody>
          <a:bodyPr/>
          <a:lstStyle/>
          <a:p>
            <a:r>
              <a:rPr lang="en-US" dirty="0" smtClean="0"/>
              <a:t>Divide and Conquer: Merge-sort, Quick-sort, and Recurrence Analysis </a:t>
            </a:r>
            <a:endParaRPr lang="en-US" dirty="0"/>
          </a:p>
        </p:txBody>
      </p:sp>
      <p:grpSp>
        <p:nvGrpSpPr>
          <p:cNvPr id="4" name="Group 396"/>
          <p:cNvGrpSpPr>
            <a:grpSpLocks/>
          </p:cNvGrpSpPr>
          <p:nvPr/>
        </p:nvGrpSpPr>
        <p:grpSpPr bwMode="auto">
          <a:xfrm>
            <a:off x="1058592" y="1067714"/>
            <a:ext cx="4486275" cy="2011362"/>
            <a:chOff x="1608" y="1824"/>
            <a:chExt cx="3426" cy="1536"/>
          </a:xfrm>
        </p:grpSpPr>
        <p:sp>
          <p:nvSpPr>
            <p:cNvPr id="5" name="AutoShape 383"/>
            <p:cNvSpPr>
              <a:spLocks noChangeArrowheads="1"/>
            </p:cNvSpPr>
            <p:nvPr/>
          </p:nvSpPr>
          <p:spPr bwMode="auto">
            <a:xfrm>
              <a:off x="2160" y="1824"/>
              <a:ext cx="230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7  2 </a:t>
              </a:r>
              <a:r>
                <a:rPr lang="en-US" sz="1800" b="1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</a:t>
              </a:r>
              <a:r>
                <a:rPr lang="en-US" sz="1800"/>
                <a:t> 9  4 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 </a:t>
              </a:r>
              <a:r>
                <a:rPr lang="en-US" sz="1800">
                  <a:solidFill>
                    <a:schemeClr val="tx2"/>
                  </a:solidFill>
                </a:rPr>
                <a:t>2  4  7  9</a:t>
              </a:r>
            </a:p>
          </p:txBody>
        </p:sp>
        <p:sp>
          <p:nvSpPr>
            <p:cNvPr id="6" name="AutoShape 384"/>
            <p:cNvSpPr>
              <a:spLocks noChangeArrowheads="1"/>
            </p:cNvSpPr>
            <p:nvPr/>
          </p:nvSpPr>
          <p:spPr bwMode="auto">
            <a:xfrm>
              <a:off x="1680" y="2400"/>
              <a:ext cx="13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7 </a:t>
              </a:r>
              <a:r>
                <a:rPr lang="en-US" sz="1800" b="1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</a:t>
              </a:r>
              <a:r>
                <a:rPr lang="en-US" sz="1800"/>
                <a:t> 2 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 </a:t>
              </a:r>
              <a:r>
                <a:rPr lang="en-US" sz="1800">
                  <a:solidFill>
                    <a:schemeClr val="tx2"/>
                  </a:solidFill>
                </a:rPr>
                <a:t>2  7</a:t>
              </a:r>
            </a:p>
          </p:txBody>
        </p:sp>
        <p:sp>
          <p:nvSpPr>
            <p:cNvPr id="7" name="AutoShape 385"/>
            <p:cNvSpPr>
              <a:spLocks noChangeArrowheads="1"/>
            </p:cNvSpPr>
            <p:nvPr/>
          </p:nvSpPr>
          <p:spPr bwMode="auto">
            <a:xfrm>
              <a:off x="3600" y="2400"/>
              <a:ext cx="13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9 </a:t>
              </a:r>
              <a:r>
                <a:rPr lang="en-US" sz="1800" b="1">
                  <a:solidFill>
                    <a:schemeClr val="tx2"/>
                  </a:solidFill>
                  <a:latin typeface="Symbol" pitchFamily="-109" charset="2"/>
                  <a:sym typeface="Symbol" pitchFamily="-109" charset="2"/>
                </a:rPr>
                <a:t></a:t>
              </a:r>
              <a:r>
                <a:rPr lang="en-US" sz="1800"/>
                <a:t> 4 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 </a:t>
              </a:r>
              <a:r>
                <a:rPr lang="en-US" sz="1800">
                  <a:solidFill>
                    <a:schemeClr val="tx2"/>
                  </a:solidFill>
                </a:rPr>
                <a:t>4  9</a:t>
              </a:r>
            </a:p>
          </p:txBody>
        </p:sp>
        <p:sp>
          <p:nvSpPr>
            <p:cNvPr id="8" name="AutoShape 386"/>
            <p:cNvSpPr>
              <a:spLocks noChangeArrowheads="1"/>
            </p:cNvSpPr>
            <p:nvPr/>
          </p:nvSpPr>
          <p:spPr bwMode="auto">
            <a:xfrm>
              <a:off x="1608" y="2976"/>
              <a:ext cx="648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7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9" name="AutoShape 387"/>
            <p:cNvSpPr>
              <a:spLocks noChangeArrowheads="1"/>
            </p:cNvSpPr>
            <p:nvPr/>
          </p:nvSpPr>
          <p:spPr bwMode="auto">
            <a:xfrm>
              <a:off x="2496" y="2976"/>
              <a:ext cx="62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2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0" name="AutoShape 388"/>
            <p:cNvSpPr>
              <a:spLocks noChangeArrowheads="1"/>
            </p:cNvSpPr>
            <p:nvPr/>
          </p:nvSpPr>
          <p:spPr bwMode="auto">
            <a:xfrm>
              <a:off x="3522" y="2976"/>
              <a:ext cx="636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9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11" name="AutoShape 389"/>
            <p:cNvSpPr>
              <a:spLocks noChangeArrowheads="1"/>
            </p:cNvSpPr>
            <p:nvPr/>
          </p:nvSpPr>
          <p:spPr bwMode="auto">
            <a:xfrm>
              <a:off x="4416" y="2976"/>
              <a:ext cx="618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/>
                <a:t>4 </a:t>
              </a:r>
              <a:r>
                <a:rPr lang="en-US" sz="1800" b="1">
                  <a:solidFill>
                    <a:srgbClr val="000000"/>
                  </a:solidFill>
                  <a:sym typeface="Symbol" pitchFamily="-109" charset="2"/>
                </a:rPr>
                <a:t>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2" name="AutoShape 390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flipV="1">
              <a:off x="2352" y="2214"/>
              <a:ext cx="960" cy="1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3" name="AutoShape 391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flipH="1" flipV="1">
              <a:off x="3312" y="2214"/>
              <a:ext cx="960" cy="1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4" name="AutoShape 392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flipV="1">
              <a:off x="1932" y="2790"/>
              <a:ext cx="420" cy="1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5" name="AutoShape 393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flipV="1">
              <a:off x="3840" y="2790"/>
              <a:ext cx="432" cy="1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6" name="AutoShape 394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>
              <a:off x="2352" y="2790"/>
              <a:ext cx="456" cy="1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7" name="AutoShape 395"/>
            <p:cNvCxnSpPr>
              <a:cxnSpLocks noChangeShapeType="1"/>
              <a:stCxn id="7" idx="2"/>
              <a:endCxn id="11" idx="0"/>
            </p:cNvCxnSpPr>
            <p:nvPr/>
          </p:nvCxnSpPr>
          <p:spPr bwMode="auto">
            <a:xfrm>
              <a:off x="4272" y="2790"/>
              <a:ext cx="453" cy="1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4191001" cy="3916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partition an input sequence as follows:</a:t>
            </a:r>
          </a:p>
          <a:p>
            <a:pPr lvl="1"/>
            <a:r>
              <a:rPr lang="en-US" dirty="0" smtClean="0"/>
              <a:t>We remove, in turn, each element </a:t>
            </a:r>
            <a:r>
              <a:rPr lang="en-US" b="1" i="1" dirty="0" err="1" smtClean="0">
                <a:latin typeface="Times New Roman" pitchFamily="-109" charset="0"/>
              </a:rPr>
              <a:t>y</a:t>
            </a:r>
            <a:r>
              <a:rPr lang="en-US" dirty="0" smtClean="0"/>
              <a:t> from </a:t>
            </a:r>
            <a:r>
              <a:rPr lang="en-US" b="1" i="1" dirty="0" smtClean="0">
                <a:latin typeface="Times New Roman" pitchFamily="-109" charset="0"/>
              </a:rPr>
              <a:t>S</a:t>
            </a:r>
            <a:r>
              <a:rPr lang="en-US" dirty="0" smtClean="0"/>
              <a:t> and </a:t>
            </a:r>
          </a:p>
          <a:p>
            <a:pPr lvl="1"/>
            <a:r>
              <a:rPr lang="en-US" dirty="0" smtClean="0"/>
              <a:t>We insert </a:t>
            </a:r>
            <a:r>
              <a:rPr lang="en-US" b="1" i="1" dirty="0" err="1" smtClean="0">
                <a:latin typeface="Times New Roman" pitchFamily="-109" charset="0"/>
              </a:rPr>
              <a:t>y</a:t>
            </a:r>
            <a:r>
              <a:rPr lang="en-US" dirty="0" smtClean="0"/>
              <a:t> into </a:t>
            </a:r>
            <a:r>
              <a:rPr lang="en-US" b="1" i="1" dirty="0" smtClean="0">
                <a:latin typeface="Times New Roman" pitchFamily="-109" charset="0"/>
              </a:rPr>
              <a:t>L</a:t>
            </a:r>
            <a:r>
              <a:rPr lang="en-US" dirty="0" smtClean="0"/>
              <a:t>, </a:t>
            </a:r>
            <a:r>
              <a:rPr lang="en-US" b="1" i="1" dirty="0" smtClean="0">
                <a:latin typeface="Times New Roman" pitchFamily="-109" charset="0"/>
              </a:rPr>
              <a:t>E</a:t>
            </a:r>
            <a:r>
              <a:rPr lang="en-US" b="1" i="1" dirty="0" smtClean="0"/>
              <a:t> </a:t>
            </a:r>
            <a:r>
              <a:rPr lang="en-US" dirty="0" smtClean="0"/>
              <a:t>or </a:t>
            </a:r>
            <a:r>
              <a:rPr lang="en-US" b="1" i="1" dirty="0" smtClean="0">
                <a:latin typeface="Times New Roman" pitchFamily="-109" charset="0"/>
              </a:rPr>
              <a:t>G</a:t>
            </a:r>
            <a:r>
              <a:rPr lang="en-US" dirty="0" smtClean="0"/>
              <a:t>,</a:t>
            </a:r>
            <a:r>
              <a:rPr lang="en-US" b="1" i="1" dirty="0" smtClean="0">
                <a:latin typeface="Times New Roman" pitchFamily="-109" charset="0"/>
              </a:rPr>
              <a:t> </a:t>
            </a:r>
            <a:r>
              <a:rPr lang="en-US" dirty="0" smtClean="0"/>
              <a:t>depending on the result of the comparison with the pivot </a:t>
            </a:r>
            <a:r>
              <a:rPr lang="en-US" b="1" i="1" dirty="0" err="1" smtClean="0">
                <a:latin typeface="Times New Roman" pitchFamily="-109" charset="0"/>
              </a:rPr>
              <a:t>x</a:t>
            </a:r>
            <a:endParaRPr lang="en-US" b="1" i="1" dirty="0" smtClean="0">
              <a:latin typeface="Times New Roman" pitchFamily="-109" charset="0"/>
            </a:endParaRPr>
          </a:p>
          <a:p>
            <a:r>
              <a:rPr lang="en-US" dirty="0" smtClean="0"/>
              <a:t>Each insertion and removal is at the beginning or at the end of a sequence, and hence takes </a:t>
            </a:r>
            <a:r>
              <a:rPr lang="en-US" b="1" i="1" dirty="0" smtClean="0">
                <a:latin typeface="Times New Roman" pitchFamily="-109" charset="0"/>
              </a:rPr>
              <a:t>O</a:t>
            </a:r>
            <a:r>
              <a:rPr lang="en-US" dirty="0" smtClean="0">
                <a:latin typeface="Times New Roman" pitchFamily="-109" charset="0"/>
              </a:rPr>
              <a:t>(1)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Thus, the partition step of quick-sort takes </a:t>
            </a:r>
            <a:r>
              <a:rPr lang="en-US" b="1" i="1" dirty="0" err="1" smtClean="0">
                <a:latin typeface="Times New Roman" pitchFamily="-109" charset="0"/>
              </a:rPr>
              <a:t>O</a:t>
            </a:r>
            <a:r>
              <a:rPr lang="en-US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)</a:t>
            </a:r>
            <a:r>
              <a:rPr lang="en-US" dirty="0" smtClean="0"/>
              <a:t> time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48200" y="1595438"/>
            <a:ext cx="4114800" cy="478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Algorithm</a:t>
            </a:r>
            <a:r>
              <a:rPr lang="en-US" sz="1800"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partition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S,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p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)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Input</a:t>
            </a:r>
            <a:r>
              <a:rPr lang="en-US" sz="1800">
                <a:latin typeface="Times New Roman" pitchFamily="-109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sequence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, position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p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of pivot 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Output</a:t>
            </a:r>
            <a:r>
              <a:rPr lang="en-US" sz="1800">
                <a:latin typeface="Times New Roman" pitchFamily="-109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subsequences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E, G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of the </a:t>
            </a:r>
            <a:br>
              <a:rPr lang="en-US" sz="1800">
                <a:solidFill>
                  <a:schemeClr val="accent2"/>
                </a:solidFill>
                <a:latin typeface="Times New Roman" pitchFamily="-109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	elements of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less than, equal to,</a:t>
            </a:r>
            <a:br>
              <a:rPr lang="en-US" sz="1800">
                <a:solidFill>
                  <a:schemeClr val="accent2"/>
                </a:solidFill>
                <a:latin typeface="Times New Roman" pitchFamily="-109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	or greater than the pivot, resp.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E, G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empty sequences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x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S.remove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p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 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while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pitchFamily="-109" charset="2"/>
                <a:sym typeface="Symbol" pitchFamily="-109" charset="2"/>
              </a:rPr>
              <a:t>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S.isEmpty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y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S.remove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S.first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())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&lt;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x</a:t>
            </a:r>
            <a:endParaRPr lang="en-US" sz="1800">
              <a:solidFill>
                <a:schemeClr val="accent2"/>
              </a:solidFill>
              <a:latin typeface="Times New Roman" pitchFamily="-109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L.addLast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else if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x</a:t>
            </a:r>
            <a:endParaRPr lang="en-US" sz="1800">
              <a:solidFill>
                <a:schemeClr val="tx2"/>
              </a:solidFill>
              <a:latin typeface="Times New Roman" pitchFamily="-109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	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E.addLast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else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>
                <a:latin typeface="Times New Roman" pitchFamily="-109" charset="0"/>
              </a:rPr>
              <a:t>{ </a:t>
            </a:r>
            <a:r>
              <a:rPr lang="en-US" sz="1800" b="1" i="1">
                <a:latin typeface="Times New Roman" pitchFamily="-109" charset="0"/>
              </a:rPr>
              <a:t>y</a:t>
            </a:r>
            <a:r>
              <a:rPr lang="en-US" sz="1800">
                <a:latin typeface="Times New Roman" pitchFamily="-109" charset="0"/>
                <a:sym typeface="Symbol" pitchFamily="-109" charset="2"/>
              </a:rPr>
              <a:t> &gt; </a:t>
            </a:r>
            <a:r>
              <a:rPr lang="en-US" sz="1800" b="1" i="1">
                <a:latin typeface="Times New Roman" pitchFamily="-109" charset="0"/>
              </a:rPr>
              <a:t>x </a:t>
            </a:r>
            <a:r>
              <a:rPr lang="en-US" sz="1800">
                <a:latin typeface="Times New Roman" pitchFamily="-109" charset="0"/>
              </a:rPr>
              <a:t>}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G.addLast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return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E,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3000"/>
          </a:xfrm>
        </p:spPr>
        <p:txBody>
          <a:bodyPr/>
          <a:lstStyle/>
          <a:p>
            <a:r>
              <a:rPr lang="en-US" dirty="0" smtClean="0"/>
              <a:t>Quick-Sort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011623"/>
            <a:ext cx="8686801" cy="2330994"/>
          </a:xfrm>
        </p:spPr>
        <p:txBody>
          <a:bodyPr/>
          <a:lstStyle/>
          <a:p>
            <a:r>
              <a:rPr lang="en-US" dirty="0" smtClean="0"/>
              <a:t>An execution of quick-sort is depicted by a binary tree</a:t>
            </a:r>
          </a:p>
          <a:p>
            <a:pPr lvl="1"/>
            <a:r>
              <a:rPr lang="en-US" dirty="0" smtClean="0"/>
              <a:t>Each node represents a recursive call of quick-sort and stores</a:t>
            </a:r>
          </a:p>
          <a:p>
            <a:pPr lvl="2"/>
            <a:r>
              <a:rPr lang="en-US" sz="1600" dirty="0" smtClean="0"/>
              <a:t>Unsorted sequence before the execution and its pivot</a:t>
            </a:r>
          </a:p>
          <a:p>
            <a:pPr lvl="2"/>
            <a:r>
              <a:rPr lang="en-US" sz="1600" dirty="0" smtClean="0"/>
              <a:t>Sorted sequence at the end of the execution</a:t>
            </a:r>
          </a:p>
          <a:p>
            <a:pPr lvl="1"/>
            <a:r>
              <a:rPr lang="en-US" dirty="0" smtClean="0"/>
              <a:t>The root is the initial call </a:t>
            </a:r>
          </a:p>
          <a:p>
            <a:pPr lvl="1"/>
            <a:r>
              <a:rPr lang="en-US" dirty="0" smtClean="0"/>
              <a:t>The leaves are calls on subsequences of size 0 or 1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698376" y="1509169"/>
            <a:ext cx="4267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7  4  9  </a:t>
            </a:r>
            <a:r>
              <a:rPr lang="en-US" u="sng" dirty="0">
                <a:solidFill>
                  <a:srgbClr val="000000"/>
                </a:solidFill>
              </a:rPr>
              <a:t>6</a:t>
            </a:r>
            <a:r>
              <a:rPr lang="en-US" dirty="0"/>
              <a:t>  2  </a:t>
            </a:r>
            <a:r>
              <a:rPr lang="en-US" b="1" dirty="0" err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dirty="0"/>
              <a:t>  </a:t>
            </a:r>
            <a:r>
              <a:rPr lang="en-US" dirty="0">
                <a:solidFill>
                  <a:schemeClr val="tx2"/>
                </a:solidFill>
              </a:rPr>
              <a:t>2  4  </a:t>
            </a:r>
            <a:r>
              <a:rPr lang="en-US" u="sng" dirty="0">
                <a:solidFill>
                  <a:srgbClr val="000000"/>
                </a:solidFill>
              </a:rPr>
              <a:t>6</a:t>
            </a:r>
            <a:r>
              <a:rPr lang="en-US" dirty="0">
                <a:solidFill>
                  <a:schemeClr val="tx2"/>
                </a:solidFill>
              </a:rPr>
              <a:t>  7  9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253876" y="2423569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u="sng">
                <a:solidFill>
                  <a:srgbClr val="000000"/>
                </a:solidFill>
              </a:rPr>
              <a:t>4</a:t>
            </a:r>
            <a:r>
              <a:rPr lang="en-US"/>
              <a:t>  2 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</a:t>
            </a:r>
            <a:r>
              <a:rPr lang="en-US" u="sng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01876" y="2423569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u="sng">
                <a:solidFill>
                  <a:srgbClr val="000000"/>
                </a:solidFill>
              </a:rPr>
              <a:t>7</a:t>
            </a:r>
            <a:r>
              <a:rPr lang="en-US"/>
              <a:t>  9 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 </a:t>
            </a:r>
            <a:r>
              <a:rPr lang="en-US" u="sng">
                <a:solidFill>
                  <a:srgbClr val="000000"/>
                </a:solidFill>
              </a:rPr>
              <a:t>7</a:t>
            </a:r>
            <a:r>
              <a:rPr lang="en-US">
                <a:solidFill>
                  <a:schemeClr val="tx2"/>
                </a:solidFill>
              </a:rPr>
              <a:t>  9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139576" y="3337969"/>
            <a:ext cx="10287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2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549276" y="3337969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5178051" y="3337969"/>
            <a:ext cx="100965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6597276" y="3337969"/>
            <a:ext cx="981075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9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9</a:t>
            </a:r>
          </a:p>
        </p:txBody>
      </p:sp>
      <p:cxnSp>
        <p:nvCxnSpPr>
          <p:cNvPr id="11" name="AutoShape 11"/>
          <p:cNvCxnSpPr>
            <a:cxnSpLocks noChangeShapeType="1"/>
            <a:stCxn id="5" idx="0"/>
            <a:endCxn id="4" idx="2"/>
          </p:cNvCxnSpPr>
          <p:nvPr/>
        </p:nvCxnSpPr>
        <p:spPr bwMode="auto">
          <a:xfrm flipV="1">
            <a:off x="3320676" y="1975894"/>
            <a:ext cx="15113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2"/>
          <p:cNvCxnSpPr>
            <a:cxnSpLocks noChangeShapeType="1"/>
            <a:stCxn id="6" idx="0"/>
            <a:endCxn id="4" idx="2"/>
          </p:cNvCxnSpPr>
          <p:nvPr/>
        </p:nvCxnSpPr>
        <p:spPr bwMode="auto">
          <a:xfrm flipH="1" flipV="1">
            <a:off x="4831976" y="1975894"/>
            <a:ext cx="15367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3"/>
          <p:cNvCxnSpPr>
            <a:cxnSpLocks noChangeShapeType="1"/>
            <a:stCxn id="7" idx="0"/>
            <a:endCxn id="5" idx="2"/>
          </p:cNvCxnSpPr>
          <p:nvPr/>
        </p:nvCxnSpPr>
        <p:spPr bwMode="auto">
          <a:xfrm flipV="1">
            <a:off x="2653926" y="2890294"/>
            <a:ext cx="6667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4"/>
          <p:cNvCxnSpPr>
            <a:cxnSpLocks noChangeShapeType="1"/>
            <a:stCxn id="9" idx="0"/>
            <a:endCxn id="6" idx="2"/>
          </p:cNvCxnSpPr>
          <p:nvPr/>
        </p:nvCxnSpPr>
        <p:spPr bwMode="auto">
          <a:xfrm flipV="1">
            <a:off x="5682876" y="2890294"/>
            <a:ext cx="685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15"/>
          <p:cNvCxnSpPr>
            <a:cxnSpLocks noChangeShapeType="1"/>
            <a:stCxn id="5" idx="2"/>
            <a:endCxn id="8" idx="0"/>
          </p:cNvCxnSpPr>
          <p:nvPr/>
        </p:nvCxnSpPr>
        <p:spPr bwMode="auto">
          <a:xfrm>
            <a:off x="3320676" y="2890294"/>
            <a:ext cx="7239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16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6368676" y="2890294"/>
            <a:ext cx="719138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Pivot selection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7" idx="0"/>
            <a:endCxn id="6" idx="2"/>
          </p:cNvCxnSpPr>
          <p:nvPr/>
        </p:nvCxnSpPr>
        <p:spPr bwMode="auto">
          <a:xfrm flipV="1">
            <a:off x="1414463" y="4155485"/>
            <a:ext cx="1090612" cy="584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8" idx="0"/>
            <a:endCxn id="6" idx="2"/>
          </p:cNvCxnSpPr>
          <p:nvPr/>
        </p:nvCxnSpPr>
        <p:spPr bwMode="auto">
          <a:xfrm flipH="1" flipV="1">
            <a:off x="2505075" y="415548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223963" y="371892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7  2  9  4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066800" y="4749210"/>
            <a:ext cx="693738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2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2</a:t>
            </a:r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2286000" y="269181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9" name="AutoShape 34"/>
          <p:cNvCxnSpPr>
            <a:cxnSpLocks noChangeShapeType="1"/>
            <a:stCxn id="6" idx="0"/>
            <a:endCxn id="8" idx="2"/>
          </p:cNvCxnSpPr>
          <p:nvPr/>
        </p:nvCxnSpPr>
        <p:spPr bwMode="auto">
          <a:xfrm flipV="1">
            <a:off x="2505075" y="314107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35"/>
          <p:cNvCxnSpPr>
            <a:cxnSpLocks noChangeShapeType="1"/>
            <a:stCxn id="11" idx="0"/>
            <a:endCxn id="8" idx="2"/>
          </p:cNvCxnSpPr>
          <p:nvPr/>
        </p:nvCxnSpPr>
        <p:spPr bwMode="auto">
          <a:xfrm flipH="1" flipV="1">
            <a:off x="4724400" y="314107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5643563" y="371892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" name="AutoShape 37"/>
          <p:cNvSpPr>
            <a:spLocks noChangeArrowheads="1"/>
          </p:cNvSpPr>
          <p:nvPr/>
        </p:nvSpPr>
        <p:spPr bwMode="auto">
          <a:xfrm>
            <a:off x="5486400" y="474762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7620000" y="474762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4" name="AutoShape 39"/>
          <p:cNvCxnSpPr>
            <a:cxnSpLocks noChangeShapeType="1"/>
            <a:stCxn id="12" idx="0"/>
            <a:endCxn id="11" idx="2"/>
          </p:cNvCxnSpPr>
          <p:nvPr/>
        </p:nvCxnSpPr>
        <p:spPr bwMode="auto">
          <a:xfrm flipV="1">
            <a:off x="5846763" y="415548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40"/>
          <p:cNvCxnSpPr>
            <a:cxnSpLocks noChangeShapeType="1"/>
            <a:stCxn id="13" idx="0"/>
            <a:endCxn id="11" idx="2"/>
          </p:cNvCxnSpPr>
          <p:nvPr/>
        </p:nvCxnSpPr>
        <p:spPr bwMode="auto">
          <a:xfrm flipH="1" flipV="1">
            <a:off x="6924675" y="415548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41"/>
          <p:cNvCxnSpPr>
            <a:cxnSpLocks noChangeShapeType="1"/>
            <a:stCxn id="19" idx="0"/>
            <a:endCxn id="18" idx="2"/>
          </p:cNvCxnSpPr>
          <p:nvPr/>
        </p:nvCxnSpPr>
        <p:spPr bwMode="auto">
          <a:xfrm flipV="1">
            <a:off x="3092450" y="518101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42"/>
          <p:cNvCxnSpPr>
            <a:cxnSpLocks noChangeShapeType="1"/>
            <a:stCxn id="18" idx="2"/>
            <a:endCxn id="20" idx="0"/>
          </p:cNvCxnSpPr>
          <p:nvPr/>
        </p:nvCxnSpPr>
        <p:spPr bwMode="auto">
          <a:xfrm>
            <a:off x="3571875" y="518101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AutoShape 43"/>
          <p:cNvSpPr>
            <a:spLocks noChangeArrowheads="1"/>
          </p:cNvSpPr>
          <p:nvPr/>
        </p:nvSpPr>
        <p:spPr bwMode="auto">
          <a:xfrm>
            <a:off x="2824163" y="474444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9" name="AutoShape 44"/>
          <p:cNvSpPr>
            <a:spLocks noChangeArrowheads="1"/>
          </p:cNvSpPr>
          <p:nvPr/>
        </p:nvSpPr>
        <p:spPr bwMode="auto">
          <a:xfrm>
            <a:off x="2738438" y="576997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0" name="AutoShape 45"/>
          <p:cNvSpPr>
            <a:spLocks noChangeArrowheads="1"/>
          </p:cNvSpPr>
          <p:nvPr/>
        </p:nvSpPr>
        <p:spPr bwMode="auto">
          <a:xfrm>
            <a:off x="3732213" y="576997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9" charset="0"/>
              </a:rPr>
              <a:t>Quick-Sort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43738-C9A3-A946-A78B-C5693904D64F}" type="slidenum">
              <a:rPr lang="en-US"/>
              <a:pPr/>
              <a:t>23</a:t>
            </a:fld>
            <a:endParaRPr lang="en-US"/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84094" y="1828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Partition, recursive call, pivot selection</a:t>
            </a:r>
          </a:p>
        </p:txBody>
      </p:sp>
      <p:cxnSp>
        <p:nvCxnSpPr>
          <p:cNvPr id="11270" name="AutoShape 4"/>
          <p:cNvCxnSpPr>
            <a:cxnSpLocks noChangeShapeType="1"/>
            <a:stCxn id="11287" idx="0"/>
            <a:endCxn id="11274" idx="2"/>
          </p:cNvCxnSpPr>
          <p:nvPr/>
        </p:nvCxnSpPr>
        <p:spPr bwMode="auto">
          <a:xfrm flipV="1">
            <a:off x="1414463" y="4064000"/>
            <a:ext cx="1090612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1" name="AutoShape 5"/>
          <p:cNvCxnSpPr>
            <a:cxnSpLocks noChangeShapeType="1"/>
            <a:stCxn id="11275" idx="0"/>
            <a:endCxn id="11274" idx="2"/>
          </p:cNvCxnSpPr>
          <p:nvPr/>
        </p:nvCxnSpPr>
        <p:spPr bwMode="auto">
          <a:xfrm flipH="1" flipV="1">
            <a:off x="25050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2" name="AutoShape 7"/>
          <p:cNvCxnSpPr>
            <a:cxnSpLocks noChangeShapeType="1"/>
            <a:stCxn id="11276" idx="0"/>
            <a:endCxn id="1127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3" name="AutoShape 9"/>
          <p:cNvCxnSpPr>
            <a:cxnSpLocks noChangeShapeType="1"/>
            <a:stCxn id="11275" idx="2"/>
            <a:endCxn id="11277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4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275" name="AutoShape 15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1276" name="AutoShape 21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1277" name="AutoShape 22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1278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1279" name="AutoShape 34"/>
          <p:cNvCxnSpPr>
            <a:cxnSpLocks noChangeShapeType="1"/>
            <a:stCxn id="11274" idx="0"/>
            <a:endCxn id="11278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0" name="AutoShape 35"/>
          <p:cNvCxnSpPr>
            <a:cxnSpLocks noChangeShapeType="1"/>
            <a:stCxn id="11282" idx="0"/>
            <a:endCxn id="11278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1" name="Line 37"/>
          <p:cNvSpPr>
            <a:spLocks noChangeShapeType="1"/>
          </p:cNvSpPr>
          <p:nvPr/>
        </p:nvSpPr>
        <p:spPr bwMode="auto">
          <a:xfrm flipH="1">
            <a:off x="2438400" y="3200400"/>
            <a:ext cx="5334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2" name="AutoShape 39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1283" name="AutoShape 40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1284" name="AutoShape 41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1285" name="AutoShape 42"/>
          <p:cNvCxnSpPr>
            <a:cxnSpLocks noChangeShapeType="1"/>
            <a:stCxn id="11283" idx="0"/>
            <a:endCxn id="11282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6" name="AutoShape 43"/>
          <p:cNvCxnSpPr>
            <a:cxnSpLocks noChangeShapeType="1"/>
            <a:stCxn id="11284" idx="0"/>
            <a:endCxn id="11282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7" name="AutoShape 44"/>
          <p:cNvSpPr>
            <a:spLocks noChangeArrowheads="1"/>
          </p:cNvSpPr>
          <p:nvPr/>
        </p:nvSpPr>
        <p:spPr bwMode="auto">
          <a:xfrm>
            <a:off x="1066800" y="4648200"/>
            <a:ext cx="693738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2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9" charset="0"/>
              </a:rPr>
              <a:t>Quick-Sort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6AB5F-D779-F549-83B7-F3BBF80E0132}" type="slidenum">
              <a:rPr lang="en-US"/>
              <a:pPr/>
              <a:t>24</a:t>
            </a:fld>
            <a:endParaRPr lang="en-US"/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Partition, recursive call, base case</a:t>
            </a:r>
          </a:p>
        </p:txBody>
      </p:sp>
      <p:cxnSp>
        <p:nvCxnSpPr>
          <p:cNvPr id="12294" name="AutoShape 4"/>
          <p:cNvCxnSpPr>
            <a:cxnSpLocks noChangeShapeType="1"/>
            <a:stCxn id="12299" idx="0"/>
            <a:endCxn id="12298" idx="2"/>
          </p:cNvCxnSpPr>
          <p:nvPr/>
        </p:nvCxnSpPr>
        <p:spPr bwMode="auto">
          <a:xfrm flipV="1">
            <a:off x="1524000" y="4054475"/>
            <a:ext cx="98107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5" name="AutoShape 5"/>
          <p:cNvCxnSpPr>
            <a:cxnSpLocks noChangeShapeType="1"/>
            <a:stCxn id="12300" idx="0"/>
            <a:endCxn id="12298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6" name="AutoShape 7"/>
          <p:cNvCxnSpPr>
            <a:cxnSpLocks noChangeShapeType="1"/>
            <a:stCxn id="12301" idx="0"/>
            <a:endCxn id="12300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7" name="AutoShape 9"/>
          <p:cNvCxnSpPr>
            <a:cxnSpLocks noChangeShapeType="1"/>
            <a:stCxn id="12300" idx="2"/>
            <a:endCxn id="12302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</a:t>
            </a:r>
            <a:r>
              <a:rPr lang="en-US" sz="1800">
                <a:solidFill>
                  <a:schemeClr val="accent1"/>
                </a:solidFill>
              </a:rPr>
              <a:t>  2  4  7  </a:t>
            </a:r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9  4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2301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2302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4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2303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2304" name="AutoShape 33"/>
          <p:cNvCxnSpPr>
            <a:cxnSpLocks noChangeShapeType="1"/>
            <a:stCxn id="12298" idx="0"/>
            <a:endCxn id="12303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5" name="AutoShape 34"/>
          <p:cNvCxnSpPr>
            <a:cxnSpLocks noChangeShapeType="1"/>
            <a:stCxn id="12307" idx="0"/>
            <a:endCxn id="12303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6" name="Line 35"/>
          <p:cNvSpPr>
            <a:spLocks noChangeShapeType="1"/>
          </p:cNvSpPr>
          <p:nvPr/>
        </p:nvSpPr>
        <p:spPr bwMode="auto">
          <a:xfrm flipH="1">
            <a:off x="1219200" y="4191000"/>
            <a:ext cx="533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7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308" name="AutoShape 37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2309" name="AutoShape 38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2310" name="AutoShape 39"/>
          <p:cNvCxnSpPr>
            <a:cxnSpLocks noChangeShapeType="1"/>
            <a:stCxn id="12308" idx="0"/>
            <a:endCxn id="12307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1" name="AutoShape 40"/>
          <p:cNvCxnSpPr>
            <a:cxnSpLocks noChangeShapeType="1"/>
            <a:stCxn id="12309" idx="0"/>
            <a:endCxn id="12307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9" charset="0"/>
              </a:rPr>
              <a:t>Quick-Sort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4F6EEC-89BB-3D46-B632-AB3D76E2283D}" type="slidenum">
              <a:rPr lang="en-US"/>
              <a:pPr/>
              <a:t>25</a:t>
            </a:fld>
            <a:endParaRPr lang="en-US"/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Recursive call, …, base case, join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3319" name="AutoShape 22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3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3320" name="AutoShape 23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3321" name="AutoShape 26"/>
          <p:cNvCxnSpPr>
            <a:cxnSpLocks noChangeShapeType="1"/>
            <a:stCxn id="13319" idx="0"/>
            <a:endCxn id="13318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2" name="AutoShape 27"/>
          <p:cNvCxnSpPr>
            <a:cxnSpLocks noChangeShapeType="1"/>
            <a:stCxn id="13320" idx="0"/>
            <a:endCxn id="13318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3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3324" name="AutoShape 33"/>
          <p:cNvCxnSpPr>
            <a:cxnSpLocks noChangeShapeType="1"/>
            <a:stCxn id="13330" idx="0"/>
            <a:endCxn id="13323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5" name="AutoShape 34"/>
          <p:cNvCxnSpPr>
            <a:cxnSpLocks noChangeShapeType="1"/>
            <a:stCxn id="13318" idx="0"/>
            <a:endCxn id="13323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6" name="AutoShape 36"/>
          <p:cNvCxnSpPr>
            <a:cxnSpLocks noChangeShapeType="1"/>
            <a:stCxn id="13331" idx="0"/>
            <a:endCxn id="13330" idx="2"/>
          </p:cNvCxnSpPr>
          <p:nvPr/>
        </p:nvCxnSpPr>
        <p:spPr bwMode="auto">
          <a:xfrm flipV="1">
            <a:off x="1524000" y="4064000"/>
            <a:ext cx="981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7" name="AutoShape 37"/>
          <p:cNvCxnSpPr>
            <a:cxnSpLocks noChangeShapeType="1"/>
            <a:stCxn id="13332" idx="0"/>
            <a:endCxn id="13330" idx="2"/>
          </p:cNvCxnSpPr>
          <p:nvPr/>
        </p:nvCxnSpPr>
        <p:spPr bwMode="auto">
          <a:xfrm flipH="1" flipV="1">
            <a:off x="2505075" y="4064000"/>
            <a:ext cx="106680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8" name="AutoShape 38"/>
          <p:cNvCxnSpPr>
            <a:cxnSpLocks noChangeShapeType="1"/>
            <a:stCxn id="13333" idx="0"/>
            <a:endCxn id="13332" idx="2"/>
          </p:cNvCxnSpPr>
          <p:nvPr/>
        </p:nvCxnSpPr>
        <p:spPr bwMode="auto">
          <a:xfrm flipV="1">
            <a:off x="3092450" y="5081588"/>
            <a:ext cx="4794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9" name="AutoShape 39"/>
          <p:cNvCxnSpPr>
            <a:cxnSpLocks noChangeShapeType="1"/>
            <a:stCxn id="13332" idx="2"/>
            <a:endCxn id="13334" idx="0"/>
          </p:cNvCxnSpPr>
          <p:nvPr/>
        </p:nvCxnSpPr>
        <p:spPr bwMode="auto">
          <a:xfrm>
            <a:off x="3571875" y="5081588"/>
            <a:ext cx="5048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330" name="AutoShape 4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3331" name="AutoShape 41"/>
          <p:cNvSpPr>
            <a:spLocks noChangeArrowheads="1"/>
          </p:cNvSpPr>
          <p:nvPr/>
        </p:nvSpPr>
        <p:spPr bwMode="auto">
          <a:xfrm>
            <a:off x="1066800" y="4645025"/>
            <a:ext cx="914400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3332" name="AutoShape 42"/>
          <p:cNvSpPr>
            <a:spLocks noChangeArrowheads="1"/>
          </p:cNvSpPr>
          <p:nvPr/>
        </p:nvSpPr>
        <p:spPr bwMode="auto">
          <a:xfrm>
            <a:off x="2824163" y="4645025"/>
            <a:ext cx="1495425" cy="427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333" name="AutoShape 43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3334" name="AutoShape 44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335" name="Line 46"/>
          <p:cNvSpPr>
            <a:spLocks noChangeShapeType="1"/>
          </p:cNvSpPr>
          <p:nvPr/>
        </p:nvSpPr>
        <p:spPr bwMode="auto">
          <a:xfrm flipH="1">
            <a:off x="11430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6" name="Line 47"/>
          <p:cNvSpPr>
            <a:spLocks noChangeShapeType="1"/>
          </p:cNvSpPr>
          <p:nvPr/>
        </p:nvSpPr>
        <p:spPr bwMode="auto">
          <a:xfrm>
            <a:off x="3276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9" charset="0"/>
              </a:rPr>
              <a:t>Quick-Sort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AB482-FB36-8A4F-A7D5-491FBF3D4DF2}" type="slidenum">
              <a:rPr lang="en-US"/>
              <a:pPr/>
              <a:t>26</a:t>
            </a:fld>
            <a:endParaRPr lang="en-US"/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Recursive call, pivot selection</a:t>
            </a:r>
          </a:p>
        </p:txBody>
      </p:sp>
      <p:sp>
        <p:nvSpPr>
          <p:cNvPr id="14342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7  9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>
                <a:solidFill>
                  <a:schemeClr val="accent1"/>
                </a:solidFill>
              </a:rPr>
              <a:t>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4343" name="AutoShape 40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4344" name="AutoShape 43"/>
          <p:cNvCxnSpPr>
            <a:cxnSpLocks noChangeShapeType="1"/>
            <a:stCxn id="14343" idx="0"/>
            <a:endCxn id="14342" idx="2"/>
          </p:cNvCxnSpPr>
          <p:nvPr/>
        </p:nvCxnSpPr>
        <p:spPr bwMode="auto">
          <a:xfrm flipV="1">
            <a:off x="5834063" y="4064000"/>
            <a:ext cx="1090612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5" name="AutoShape 44"/>
          <p:cNvCxnSpPr>
            <a:cxnSpLocks noChangeShapeType="1"/>
            <a:stCxn id="14359" idx="0"/>
            <a:endCxn id="14342" idx="2"/>
          </p:cNvCxnSpPr>
          <p:nvPr/>
        </p:nvCxnSpPr>
        <p:spPr bwMode="auto">
          <a:xfrm flipH="1" flipV="1">
            <a:off x="6924675" y="4064000"/>
            <a:ext cx="1042988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6" name="AutoShape 49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4347" name="AutoShape 50"/>
          <p:cNvCxnSpPr>
            <a:cxnSpLocks noChangeShapeType="1"/>
            <a:stCxn id="14353" idx="0"/>
            <a:endCxn id="14346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AutoShape 51"/>
          <p:cNvCxnSpPr>
            <a:cxnSpLocks noChangeShapeType="1"/>
            <a:stCxn id="14342" idx="0"/>
            <a:endCxn id="14346" idx="2"/>
          </p:cNvCxnSpPr>
          <p:nvPr/>
        </p:nvCxnSpPr>
        <p:spPr bwMode="auto">
          <a:xfrm flipH="1" flipV="1">
            <a:off x="4724400" y="3030538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AutoShape 52"/>
          <p:cNvCxnSpPr>
            <a:cxnSpLocks noChangeShapeType="1"/>
            <a:stCxn id="14354" idx="0"/>
            <a:endCxn id="14353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0" name="AutoShape 53"/>
          <p:cNvCxnSpPr>
            <a:cxnSpLocks noChangeShapeType="1"/>
            <a:stCxn id="14355" idx="0"/>
            <a:endCxn id="14353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1" name="AutoShape 54"/>
          <p:cNvCxnSpPr>
            <a:cxnSpLocks noChangeShapeType="1"/>
            <a:stCxn id="14356" idx="0"/>
            <a:endCxn id="1435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2" name="AutoShape 55"/>
          <p:cNvCxnSpPr>
            <a:cxnSpLocks noChangeShapeType="1"/>
            <a:stCxn id="14355" idx="2"/>
            <a:endCxn id="14357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3" name="AutoShape 56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4354" name="AutoShape 57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355" name="AutoShape 58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4356" name="AutoShape 5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4357" name="AutoShape 6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4358" name="Line 63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9" name="AutoShape 64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9" charset="0"/>
              </a:rPr>
              <a:t>Quick-Sort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07A9C-B813-0D4B-B0A9-382C85976049}" type="slidenum">
              <a:rPr lang="en-US"/>
              <a:pPr/>
              <a:t>27</a:t>
            </a:fld>
            <a:endParaRPr lang="en-US"/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Partition, …, recursive call, base case</a:t>
            </a:r>
          </a:p>
        </p:txBody>
      </p:sp>
      <p:sp>
        <p:nvSpPr>
          <p:cNvPr id="15366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7  9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>
                <a:solidFill>
                  <a:schemeClr val="accent1"/>
                </a:solidFill>
              </a:rPr>
              <a:t>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5367" name="AutoShape 37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5368" name="AutoShape 38"/>
          <p:cNvCxnSpPr>
            <a:cxnSpLocks noChangeShapeType="1"/>
            <a:stCxn id="15367" idx="0"/>
            <a:endCxn id="15366" idx="2"/>
          </p:cNvCxnSpPr>
          <p:nvPr/>
        </p:nvCxnSpPr>
        <p:spPr bwMode="auto">
          <a:xfrm flipV="1">
            <a:off x="5834063" y="4054475"/>
            <a:ext cx="10906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9" name="AutoShape 39"/>
          <p:cNvCxnSpPr>
            <a:cxnSpLocks noChangeShapeType="1"/>
            <a:stCxn id="15383" idx="0"/>
            <a:endCxn id="15366" idx="2"/>
          </p:cNvCxnSpPr>
          <p:nvPr/>
        </p:nvCxnSpPr>
        <p:spPr bwMode="auto">
          <a:xfrm flipH="1" flipV="1">
            <a:off x="6924675" y="4054475"/>
            <a:ext cx="1042988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0" name="AutoShape 4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5371" name="AutoShape 41"/>
          <p:cNvCxnSpPr>
            <a:cxnSpLocks noChangeShapeType="1"/>
            <a:stCxn id="15377" idx="0"/>
            <a:endCxn id="15370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AutoShape 42"/>
          <p:cNvCxnSpPr>
            <a:cxnSpLocks noChangeShapeType="1"/>
            <a:stCxn id="15366" idx="0"/>
            <a:endCxn id="15370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AutoShape 43"/>
          <p:cNvCxnSpPr>
            <a:cxnSpLocks noChangeShapeType="1"/>
            <a:stCxn id="15378" idx="0"/>
            <a:endCxn id="15377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AutoShape 44"/>
          <p:cNvCxnSpPr>
            <a:cxnSpLocks noChangeShapeType="1"/>
            <a:stCxn id="15379" idx="0"/>
            <a:endCxn id="15377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5" name="AutoShape 45"/>
          <p:cNvCxnSpPr>
            <a:cxnSpLocks noChangeShapeType="1"/>
            <a:stCxn id="15380" idx="0"/>
            <a:endCxn id="15379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AutoShape 46"/>
          <p:cNvCxnSpPr>
            <a:cxnSpLocks noChangeShapeType="1"/>
            <a:stCxn id="15379" idx="2"/>
            <a:endCxn id="15381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7" name="AutoShape 47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5378" name="AutoShape 48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5379" name="AutoShape 49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5380" name="AutoShape 5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5381" name="AutoShape 5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5382" name="Line 52"/>
          <p:cNvSpPr>
            <a:spLocks noChangeShapeType="1"/>
          </p:cNvSpPr>
          <p:nvPr/>
        </p:nvSpPr>
        <p:spPr bwMode="auto">
          <a:xfrm rot="793333">
            <a:off x="7467600" y="41910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3" name="AutoShape 53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9" charset="0"/>
              </a:rPr>
              <a:t>Quick-Sort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BBD63-E01C-8745-AA39-6E223157A698}" type="slidenum">
              <a:rPr lang="en-US"/>
              <a:pPr/>
              <a:t>28</a:t>
            </a:fld>
            <a:endParaRPr lang="en-US"/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Join, join</a:t>
            </a:r>
          </a:p>
        </p:txBody>
      </p:sp>
      <p:sp>
        <p:nvSpPr>
          <p:cNvPr id="16390" name="AutoShape 35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000000"/>
                </a:solidFill>
              </a:rPr>
              <a:t>7</a:t>
            </a:r>
            <a:r>
              <a:rPr lang="en-US" sz="1800"/>
              <a:t>  9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</a:t>
            </a:r>
            <a:r>
              <a:rPr lang="en-US" sz="1800">
                <a:solidFill>
                  <a:srgbClr val="000000"/>
                </a:solidFill>
              </a:rPr>
              <a:t>7</a:t>
            </a:r>
            <a:r>
              <a:rPr lang="en-US" sz="1800"/>
              <a:t>  </a:t>
            </a:r>
            <a:r>
              <a:rPr lang="en-US" sz="1800" u="sng">
                <a:solidFill>
                  <a:srgbClr val="000000"/>
                </a:solidFill>
              </a:rPr>
              <a:t>7</a:t>
            </a:r>
            <a:r>
              <a:rPr lang="en-US" sz="1800"/>
              <a:t> 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6391" name="AutoShape 36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8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6392" name="AutoShape 37"/>
          <p:cNvCxnSpPr>
            <a:cxnSpLocks noChangeShapeType="1"/>
            <a:stCxn id="16391" idx="0"/>
            <a:endCxn id="16390" idx="2"/>
          </p:cNvCxnSpPr>
          <p:nvPr/>
        </p:nvCxnSpPr>
        <p:spPr bwMode="auto">
          <a:xfrm flipV="1">
            <a:off x="5834063" y="4054475"/>
            <a:ext cx="10906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3" name="AutoShape 38"/>
          <p:cNvCxnSpPr>
            <a:cxnSpLocks noChangeShapeType="1"/>
            <a:stCxn id="16406" idx="0"/>
            <a:endCxn id="16390" idx="2"/>
          </p:cNvCxnSpPr>
          <p:nvPr/>
        </p:nvCxnSpPr>
        <p:spPr bwMode="auto">
          <a:xfrm flipH="1" flipV="1">
            <a:off x="6924675" y="4054475"/>
            <a:ext cx="1042988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4" name="AutoShape 39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7  2  9  4  3  7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/>
              <a:t>  1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/>
              <a:t> </a:t>
            </a:r>
            <a:r>
              <a:rPr lang="en-US" sz="1800">
                <a:solidFill>
                  <a:schemeClr val="tx2"/>
                </a:solidFill>
              </a:rPr>
              <a:t>1  2  3  4  </a:t>
            </a:r>
            <a:r>
              <a:rPr lang="en-US" sz="1800" u="sng">
                <a:solidFill>
                  <a:srgbClr val="000000"/>
                </a:solidFill>
              </a:rPr>
              <a:t>6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7  7  9</a:t>
            </a:r>
          </a:p>
        </p:txBody>
      </p:sp>
      <p:cxnSp>
        <p:nvCxnSpPr>
          <p:cNvPr id="16395" name="AutoShape 40"/>
          <p:cNvCxnSpPr>
            <a:cxnSpLocks noChangeShapeType="1"/>
            <a:stCxn id="16401" idx="0"/>
            <a:endCxn id="16394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AutoShape 41"/>
          <p:cNvCxnSpPr>
            <a:cxnSpLocks noChangeShapeType="1"/>
            <a:stCxn id="16390" idx="0"/>
            <a:endCxn id="16394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AutoShape 42"/>
          <p:cNvCxnSpPr>
            <a:cxnSpLocks noChangeShapeType="1"/>
            <a:stCxn id="16402" idx="0"/>
            <a:endCxn id="16401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8" name="AutoShape 43"/>
          <p:cNvCxnSpPr>
            <a:cxnSpLocks noChangeShapeType="1"/>
            <a:stCxn id="16403" idx="0"/>
            <a:endCxn id="16401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9" name="AutoShape 44"/>
          <p:cNvCxnSpPr>
            <a:cxnSpLocks noChangeShapeType="1"/>
            <a:stCxn id="16404" idx="0"/>
            <a:endCxn id="1640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AutoShape 45"/>
          <p:cNvCxnSpPr>
            <a:cxnSpLocks noChangeShapeType="1"/>
            <a:stCxn id="16403" idx="2"/>
            <a:endCxn id="16405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1" name="AutoShape 46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/>
              <a:t>  4  3  1 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tx2"/>
                </a:solidFill>
              </a:rPr>
              <a:t>  1  </a:t>
            </a:r>
            <a:r>
              <a:rPr lang="en-US" sz="1800" u="sng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6402" name="AutoShape 47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1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6403" name="AutoShape 48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 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/>
              <a:t> 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u="sng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04" name="AutoShape 4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folHlink"/>
                </a:solidFill>
              </a:rPr>
              <a:t>9 </a:t>
            </a:r>
            <a:r>
              <a:rPr lang="en-US" sz="1800" b="1">
                <a:solidFill>
                  <a:schemeClr val="folHlink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6405" name="AutoShape 5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06" name="AutoShape 52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9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6407" name="Line 53"/>
          <p:cNvSpPr>
            <a:spLocks noChangeShapeType="1"/>
          </p:cNvSpPr>
          <p:nvPr/>
        </p:nvSpPr>
        <p:spPr bwMode="auto">
          <a:xfrm flipH="1">
            <a:off x="27432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Line 54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Quick-sort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651463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Quick-sort can be implemented to run in-place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 the partition step, we use replace operations to rearrange the elements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recursive calls consider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elements with rank less than </a:t>
            </a:r>
            <a:r>
              <a:rPr lang="en-US" b="1" i="1" dirty="0" err="1" smtClean="0">
                <a:latin typeface="Times New Roman" pitchFamily="-109" charset="0"/>
              </a:rPr>
              <a:t>h</a:t>
            </a:r>
            <a:endParaRPr lang="en-US" b="1" i="1" dirty="0" smtClean="0">
              <a:latin typeface="Times New Roman" pitchFamily="-109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elements with rank greater than </a:t>
            </a:r>
            <a:r>
              <a:rPr lang="en-US" b="1" i="1" dirty="0" err="1" smtClean="0">
                <a:latin typeface="Times New Roman" pitchFamily="-109" charset="0"/>
              </a:rPr>
              <a:t>k</a:t>
            </a:r>
            <a:endParaRPr lang="en-US" b="1" i="1" dirty="0" smtClean="0">
              <a:latin typeface="Times New Roman" pitchFamily="-109" charset="0"/>
            </a:endParaRPr>
          </a:p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84376" y="2209800"/>
            <a:ext cx="3962400" cy="3573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Algorithm</a:t>
            </a:r>
            <a:r>
              <a:rPr lang="en-US" sz="1800"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inPlaceQuickSort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S,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l,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-109" charset="0"/>
              </a:rPr>
              <a:t>r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)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Input</a:t>
            </a:r>
            <a:r>
              <a:rPr lang="en-US" sz="1800">
                <a:latin typeface="Times New Roman" pitchFamily="-109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sequence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, ranks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and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r</a:t>
            </a:r>
            <a:endParaRPr lang="en-US" sz="1800">
              <a:solidFill>
                <a:schemeClr val="accent2"/>
              </a:solidFill>
              <a:latin typeface="Times New Roman" pitchFamily="-109" charset="0"/>
            </a:endParaRP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Output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sequence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with the</a:t>
            </a:r>
            <a:br>
              <a:rPr lang="en-US" sz="1800">
                <a:solidFill>
                  <a:schemeClr val="accent2"/>
                </a:solidFill>
                <a:latin typeface="Times New Roman" pitchFamily="-109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	elements of rank between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and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r</a:t>
            </a:r>
            <a:b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</a:b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		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rearranged in increasing order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 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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r</a:t>
            </a:r>
            <a:endParaRPr lang="en-US" sz="1800">
              <a:solidFill>
                <a:schemeClr val="accent2"/>
              </a:solidFill>
              <a:latin typeface="Times New Roman" pitchFamily="-109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	 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return</a:t>
            </a:r>
            <a:endParaRPr lang="en-US" sz="1800">
              <a:solidFill>
                <a:schemeClr val="accent2"/>
              </a:solidFill>
              <a:latin typeface="Times New Roman" pitchFamily="-109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i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a random integer between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and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r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endParaRPr lang="en-US" sz="1800">
              <a:solidFill>
                <a:schemeClr val="accent2"/>
              </a:solidFill>
              <a:latin typeface="Times New Roman" pitchFamily="-109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x </a:t>
            </a:r>
            <a:r>
              <a:rPr lang="en-US" sz="180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S.elemAtRank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i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  <a:r>
              <a:rPr lang="en-US" sz="1800" b="1">
                <a:solidFill>
                  <a:srgbClr val="000000"/>
                </a:solidFill>
                <a:latin typeface="Times New Roman" pitchFamily="-109" charset="0"/>
              </a:rPr>
              <a:t> 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h,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 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inPlacePartition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x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inPlaceQuickSort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l,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h </a:t>
            </a:r>
            <a:r>
              <a:rPr lang="en-US" sz="1800">
                <a:solidFill>
                  <a:schemeClr val="accent2"/>
                </a:solidFill>
                <a:latin typeface="Symbol" pitchFamily="-109" charset="2"/>
                <a:sym typeface="Symbol" pitchFamily="-109" charset="2"/>
              </a:rPr>
              <a:t>-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1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inPlaceQuickSort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S,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k </a:t>
            </a:r>
            <a:r>
              <a:rPr lang="en-US" sz="1800">
                <a:solidFill>
                  <a:schemeClr val="accent2"/>
                </a:solidFill>
                <a:latin typeface="Symbol" pitchFamily="-109" charset="2"/>
                <a:sym typeface="Symbol" pitchFamily="-109" charset="2"/>
              </a:rPr>
              <a:t>+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1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,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-109" charset="0"/>
              </a:rPr>
              <a:t>r</a:t>
            </a:r>
            <a:r>
              <a:rPr lang="en-US" sz="180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15132" cy="39163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A general </a:t>
            </a:r>
            <a:r>
              <a:rPr lang="en-US" dirty="0" smtClean="0"/>
              <a:t>algorithm design </a:t>
            </a:r>
            <a:r>
              <a:rPr lang="en-US" dirty="0" smtClean="0"/>
              <a:t>paradigm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Divide</a:t>
            </a:r>
            <a:r>
              <a:rPr lang="en-US" dirty="0" smtClean="0"/>
              <a:t>: divide the input data </a:t>
            </a:r>
            <a:r>
              <a:rPr lang="en-US" b="1" i="1" dirty="0" smtClean="0">
                <a:latin typeface="Times New Roman" pitchFamily="-109" charset="0"/>
              </a:rPr>
              <a:t>S</a:t>
            </a:r>
            <a:r>
              <a:rPr lang="en-US" dirty="0" smtClean="0"/>
              <a:t> in two or more disjoint subsets </a:t>
            </a:r>
            <a:r>
              <a:rPr lang="en-US" b="1" i="1" dirty="0" smtClean="0">
                <a:latin typeface="Times New Roman" pitchFamily="-109" charset="0"/>
              </a:rPr>
              <a:t>S</a:t>
            </a:r>
            <a:r>
              <a:rPr lang="en-US" baseline="-25000" dirty="0" smtClean="0">
                <a:latin typeface="Times New Roman" pitchFamily="-109" charset="0"/>
              </a:rPr>
              <a:t>1</a:t>
            </a:r>
            <a:r>
              <a:rPr lang="en-US" b="1" i="1" dirty="0" smtClean="0">
                <a:latin typeface="Times New Roman" pitchFamily="-109" charset="0"/>
              </a:rPr>
              <a:t>, S</a:t>
            </a:r>
            <a:r>
              <a:rPr lang="en-US" baseline="-25000" dirty="0" smtClean="0">
                <a:latin typeface="Times New Roman" pitchFamily="-109" charset="0"/>
              </a:rPr>
              <a:t>2</a:t>
            </a:r>
            <a:r>
              <a:rPr lang="en-US" dirty="0" smtClean="0">
                <a:latin typeface="Times New Roman" pitchFamily="-109" charset="0"/>
              </a:rPr>
              <a:t>, </a:t>
            </a:r>
            <a:r>
              <a:rPr lang="en-US" dirty="0" smtClean="0">
                <a:latin typeface="Times New Roman" pitchFamily="-109" charset="0"/>
              </a:rPr>
              <a:t>…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Recur</a:t>
            </a:r>
            <a:r>
              <a:rPr lang="en-US" dirty="0" smtClean="0"/>
              <a:t>: solve the </a:t>
            </a:r>
            <a:r>
              <a:rPr lang="en-US" dirty="0" smtClean="0"/>
              <a:t>sub problems recursively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Conquer</a:t>
            </a:r>
            <a:r>
              <a:rPr lang="en-US" dirty="0" smtClean="0"/>
              <a:t>: combine the solutions for </a:t>
            </a:r>
            <a:r>
              <a:rPr lang="en-US" b="1" i="1" dirty="0" smtClean="0">
                <a:latin typeface="Times New Roman" pitchFamily="-109" charset="0"/>
              </a:rPr>
              <a:t>S</a:t>
            </a:r>
            <a:r>
              <a:rPr lang="en-US" baseline="-25000" dirty="0" smtClean="0">
                <a:latin typeface="Times New Roman" pitchFamily="-109" charset="0"/>
              </a:rPr>
              <a:t>1</a:t>
            </a:r>
            <a:r>
              <a:rPr lang="en-US" b="1" i="1" dirty="0" smtClean="0">
                <a:latin typeface="Times New Roman" pitchFamily="-109" charset="0"/>
              </a:rPr>
              <a:t>,</a:t>
            </a:r>
            <a:r>
              <a:rPr lang="en-US" dirty="0" smtClean="0"/>
              <a:t> </a:t>
            </a:r>
            <a:r>
              <a:rPr lang="en-US" b="1" i="1" dirty="0" smtClean="0">
                <a:latin typeface="Times New Roman" pitchFamily="-109" charset="0"/>
              </a:rPr>
              <a:t>S</a:t>
            </a:r>
            <a:r>
              <a:rPr lang="en-US" baseline="-25000" dirty="0" smtClean="0">
                <a:latin typeface="Times New Roman" pitchFamily="-109" charset="0"/>
              </a:rPr>
              <a:t>2</a:t>
            </a:r>
            <a:r>
              <a:rPr lang="en-US" dirty="0" smtClean="0"/>
              <a:t>, …, into a solution for </a:t>
            </a:r>
            <a:r>
              <a:rPr lang="en-US" b="1" i="1" dirty="0" smtClean="0">
                <a:latin typeface="Times New Roman" pitchFamily="-109" charset="0"/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base case for the recursion are </a:t>
            </a:r>
            <a:r>
              <a:rPr lang="en-US" dirty="0" err="1" smtClean="0"/>
              <a:t>subproblems</a:t>
            </a:r>
            <a:r>
              <a:rPr lang="en-US" dirty="0" smtClean="0"/>
              <a:t> of constant size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Analysis can be done using recurrence equations</a:t>
            </a:r>
          </a:p>
          <a:p>
            <a:pPr>
              <a:lnSpc>
                <a:spcPct val="90000"/>
              </a:lnSpc>
            </a:pPr>
            <a:endParaRPr lang="en-US" b="1" i="1" dirty="0" smtClean="0">
              <a:latin typeface="Times New Roman" pitchFamily="-10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</a:t>
            </a:r>
            <a:r>
              <a:rPr lang="en-US" dirty="0" smtClean="0"/>
              <a:t> Quick-Sort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88138" cy="36575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Perform the partition using two indices to split S into </a:t>
            </a:r>
            <a:r>
              <a:rPr lang="en-US" sz="2400" dirty="0" smtClean="0"/>
              <a:t>L, E, G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Repeat </a:t>
            </a:r>
            <a:r>
              <a:rPr lang="en-US" sz="2400" dirty="0" smtClean="0"/>
              <a:t>until </a:t>
            </a:r>
            <a:r>
              <a:rPr lang="en-US" sz="2400" dirty="0" err="1" smtClean="0"/>
              <a:t>j</a:t>
            </a:r>
            <a:r>
              <a:rPr lang="en-US" sz="2400" dirty="0" smtClean="0"/>
              <a:t> and </a:t>
            </a:r>
            <a:r>
              <a:rPr lang="en-US" sz="2400" dirty="0" err="1" smtClean="0"/>
              <a:t>k</a:t>
            </a:r>
            <a:r>
              <a:rPr lang="en-US" sz="2400" dirty="0" smtClean="0"/>
              <a:t> cross: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Scan </a:t>
            </a:r>
            <a:r>
              <a:rPr lang="en-US" sz="2000" dirty="0" err="1" smtClean="0"/>
              <a:t>j</a:t>
            </a:r>
            <a:r>
              <a:rPr lang="en-US" sz="2000" dirty="0" smtClean="0"/>
              <a:t> to the right until finding an element </a:t>
            </a:r>
            <a:r>
              <a:rPr lang="en-US" sz="2000" u="sng" dirty="0" smtClean="0"/>
              <a:t>&gt;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dirty="0" smtClean="0"/>
              <a:t> or </a:t>
            </a:r>
            <a:r>
              <a:rPr lang="en-US" sz="2000" dirty="0" err="1" smtClean="0"/>
              <a:t>j</a:t>
            </a:r>
            <a:r>
              <a:rPr lang="en-US" sz="2000" dirty="0" smtClean="0"/>
              <a:t>=</a:t>
            </a:r>
            <a:r>
              <a:rPr lang="en-US" sz="2000" dirty="0" err="1" smtClean="0"/>
              <a:t>k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Scan </a:t>
            </a:r>
            <a:r>
              <a:rPr lang="en-US" sz="2000" dirty="0" err="1" smtClean="0"/>
              <a:t>k</a:t>
            </a:r>
            <a:r>
              <a:rPr lang="en-US" sz="2000" dirty="0" smtClean="0"/>
              <a:t> to the left until finding an element &lt; </a:t>
            </a:r>
            <a:r>
              <a:rPr lang="en-US" sz="2000" dirty="0" err="1" smtClean="0"/>
              <a:t>x</a:t>
            </a:r>
            <a:r>
              <a:rPr lang="en-US" sz="2000" dirty="0" smtClean="0"/>
              <a:t> or </a:t>
            </a:r>
            <a:r>
              <a:rPr lang="en-US" sz="2000" dirty="0" err="1" smtClean="0"/>
              <a:t>j</a:t>
            </a:r>
            <a:r>
              <a:rPr lang="en-US" sz="2000" dirty="0" smtClean="0"/>
              <a:t>=</a:t>
            </a:r>
            <a:r>
              <a:rPr lang="en-US" sz="2000" dirty="0" err="1" smtClean="0"/>
              <a:t>k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Swap elements at indices </a:t>
            </a:r>
            <a:r>
              <a:rPr lang="en-US" sz="2000" dirty="0" err="1" smtClean="0"/>
              <a:t>j</a:t>
            </a:r>
            <a:r>
              <a:rPr lang="en-US" sz="2000" dirty="0" smtClean="0"/>
              <a:t> and </a:t>
            </a:r>
            <a:r>
              <a:rPr lang="en-US" sz="2000" dirty="0" err="1" smtClean="0"/>
              <a:t>k</a:t>
            </a:r>
            <a:r>
              <a:rPr lang="en-US" sz="2000" dirty="0" smtClean="0"/>
              <a:t> (or swap pivot with </a:t>
            </a:r>
            <a:r>
              <a:rPr lang="en-US" sz="2000" dirty="0" err="1" smtClean="0"/>
              <a:t>j</a:t>
            </a:r>
            <a:r>
              <a:rPr lang="en-US" sz="2000" dirty="0" smtClean="0"/>
              <a:t> when </a:t>
            </a:r>
            <a:r>
              <a:rPr lang="en-US" sz="2000" dirty="0" err="1" smtClean="0"/>
              <a:t>j</a:t>
            </a:r>
            <a:r>
              <a:rPr lang="en-US" sz="2000" dirty="0" smtClean="0"/>
              <a:t>=</a:t>
            </a:r>
            <a:r>
              <a:rPr lang="en-US" sz="2000" dirty="0" err="1" smtClean="0"/>
              <a:t>k</a:t>
            </a:r>
            <a:r>
              <a:rPr lang="en-US" sz="2000" dirty="0" smtClean="0"/>
              <a:t> and return (</a:t>
            </a:r>
            <a:r>
              <a:rPr lang="en-US" sz="2000" dirty="0" err="1" smtClean="0"/>
              <a:t>j,j</a:t>
            </a:r>
            <a:r>
              <a:rPr lang="en-US" sz="2000" dirty="0" smtClean="0"/>
              <a:t>))</a:t>
            </a:r>
          </a:p>
          <a:p>
            <a:endParaRPr lang="en-US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71600" y="3260808"/>
            <a:ext cx="4876800" cy="430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3  2  5  1  0  7  3  5  9  2  7  9  8  9  7  </a:t>
            </a:r>
            <a:r>
              <a:rPr lang="en-US" sz="1800" b="1" u="sng">
                <a:solidFill>
                  <a:srgbClr val="000000"/>
                </a:solidFill>
              </a:rPr>
              <a:t>6</a:t>
            </a:r>
            <a:r>
              <a:rPr lang="en-US" sz="1800"/>
              <a:t>  9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0" y="2727408"/>
            <a:ext cx="269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91200" y="2727408"/>
            <a:ext cx="336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511925" y="3233820"/>
            <a:ext cx="16557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(pivot = 6)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635403" y="6043248"/>
            <a:ext cx="4876800" cy="430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3  2  5  1  0  7  3  5  9  2  7  9  8  9  7  </a:t>
            </a:r>
            <a:r>
              <a:rPr lang="en-US" sz="1800" b="1" u="sng">
                <a:solidFill>
                  <a:srgbClr val="000000"/>
                </a:solidFill>
              </a:rPr>
              <a:t>6</a:t>
            </a:r>
            <a:r>
              <a:rPr lang="en-US" sz="1800"/>
              <a:t>  9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930525" y="5509848"/>
            <a:ext cx="269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962400" y="5509848"/>
            <a:ext cx="336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1600200" y="578766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4343400" y="578766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895600" y="5940060"/>
            <a:ext cx="304800" cy="609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962400" y="5940060"/>
            <a:ext cx="304800" cy="609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3276600" y="6625860"/>
            <a:ext cx="685800" cy="152400"/>
          </a:xfrm>
          <a:custGeom>
            <a:avLst/>
            <a:gdLst>
              <a:gd name="T0" fmla="*/ 0 w 432"/>
              <a:gd name="T1" fmla="*/ 0 h 96"/>
              <a:gd name="T2" fmla="*/ 192 w 432"/>
              <a:gd name="T3" fmla="*/ 96 h 96"/>
              <a:gd name="T4" fmla="*/ 432 w 432"/>
              <a:gd name="T5" fmla="*/ 0 h 96"/>
              <a:gd name="T6" fmla="*/ 0 60000 65536"/>
              <a:gd name="T7" fmla="*/ 0 60000 65536"/>
              <a:gd name="T8" fmla="*/ 0 60000 65536"/>
              <a:gd name="T9" fmla="*/ 0 w 432"/>
              <a:gd name="T10" fmla="*/ 0 h 96"/>
              <a:gd name="T11" fmla="*/ 432 w 43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96">
                <a:moveTo>
                  <a:pt x="0" y="0"/>
                </a:moveTo>
                <a:cubicBezTo>
                  <a:pt x="60" y="48"/>
                  <a:pt x="120" y="96"/>
                  <a:pt x="192" y="96"/>
                </a:cubicBezTo>
                <a:cubicBezTo>
                  <a:pt x="264" y="96"/>
                  <a:pt x="348" y="48"/>
                  <a:pt x="43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Summary of Sorting Algorithms</a:t>
            </a:r>
            <a:endParaRPr lang="en-US" dirty="0"/>
          </a:p>
        </p:txBody>
      </p:sp>
      <p:graphicFrame>
        <p:nvGraphicFramePr>
          <p:cNvPr id="5" name="Group 1284"/>
          <p:cNvGraphicFramePr>
            <a:graphicFrameLocks noGrp="1"/>
          </p:cNvGraphicFramePr>
          <p:nvPr/>
        </p:nvGraphicFramePr>
        <p:xfrm>
          <a:off x="457199" y="2049103"/>
          <a:ext cx="7905750" cy="4563745"/>
        </p:xfrm>
        <a:graphic>
          <a:graphicData uri="http://schemas.openxmlformats.org/drawingml/2006/table">
            <a:tbl>
              <a:tblPr/>
              <a:tblGrid>
                <a:gridCol w="2376488"/>
                <a:gridCol w="1995487"/>
                <a:gridCol w="35337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-109" charset="0"/>
                        </a:rPr>
                        <a:t>Algorithm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-109" charset="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-109" charset="0"/>
                        </a:rPr>
                        <a:t>Notes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selection-sort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slow (good for small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insertion-sort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slow (good for small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quick-sort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)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expected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in-place, randomized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fastest (good for large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heap-sort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fast (good for large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merge-sort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sequential data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-109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 fast  (good for huge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Equation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71669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conquer step of merge-sort consists of merging two sorted sequences, each with </a:t>
            </a:r>
            <a:r>
              <a:rPr lang="en-US" b="1" i="1" dirty="0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Symbol" pitchFamily="-109" charset="2"/>
              </a:rPr>
              <a:t>/</a:t>
            </a:r>
            <a:r>
              <a:rPr lang="en-US" dirty="0" smtClean="0">
                <a:latin typeface="Times New Roman" pitchFamily="-109" charset="0"/>
              </a:rPr>
              <a:t>2</a:t>
            </a:r>
            <a:r>
              <a:rPr lang="en-US" dirty="0" smtClean="0"/>
              <a:t> elements and implemented by means of a doubly linked list, takes at most </a:t>
            </a:r>
            <a:r>
              <a:rPr lang="en-US" b="1" i="1" dirty="0" err="1" smtClean="0">
                <a:latin typeface="Times New Roman" pitchFamily="-109" charset="0"/>
              </a:rPr>
              <a:t>bn</a:t>
            </a:r>
            <a:r>
              <a:rPr lang="en-US" dirty="0" smtClean="0"/>
              <a:t> steps, for some constant </a:t>
            </a:r>
            <a:r>
              <a:rPr lang="en-US" b="1" i="1" dirty="0" err="1" smtClean="0">
                <a:latin typeface="Times New Roman" pitchFamily="-109" charset="0"/>
              </a:rPr>
              <a:t>b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Likewise, the basis case 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i="1" dirty="0" smtClean="0">
                <a:latin typeface="Times New Roman" pitchFamily="-109" charset="0"/>
              </a:rPr>
              <a:t> </a:t>
            </a:r>
            <a:r>
              <a:rPr lang="en-US" dirty="0" smtClean="0">
                <a:latin typeface="Times New Roman" pitchFamily="-109" charset="0"/>
              </a:rPr>
              <a:t>&lt; 2) </a:t>
            </a:r>
            <a:r>
              <a:rPr lang="en-US" dirty="0" smtClean="0"/>
              <a:t>will take at </a:t>
            </a:r>
            <a:r>
              <a:rPr lang="en-US" b="1" i="1" dirty="0" err="1" smtClean="0">
                <a:latin typeface="Times New Roman" pitchFamily="-109" charset="0"/>
              </a:rPr>
              <a:t>b</a:t>
            </a:r>
            <a:r>
              <a:rPr lang="en-US" dirty="0" smtClean="0"/>
              <a:t> most steps.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Therefore, if we let </a:t>
            </a:r>
            <a:r>
              <a:rPr lang="en-US" b="1" i="1" dirty="0" err="1" smtClean="0">
                <a:latin typeface="Times New Roman" pitchFamily="-109" charset="0"/>
              </a:rPr>
              <a:t>T</a:t>
            </a:r>
            <a:r>
              <a:rPr lang="en-US" b="1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b="1" dirty="0" smtClean="0">
                <a:latin typeface="Times New Roman" pitchFamily="-109" charset="0"/>
              </a:rPr>
              <a:t>) </a:t>
            </a:r>
            <a:r>
              <a:rPr lang="en-US" dirty="0" smtClean="0"/>
              <a:t>denote the running time of merge-sort: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16738" name="Object 5"/>
          <p:cNvGraphicFramePr>
            <a:graphicFrameLocks noChangeAspect="1"/>
          </p:cNvGraphicFramePr>
          <p:nvPr/>
        </p:nvGraphicFramePr>
        <p:xfrm>
          <a:off x="1284457" y="4959350"/>
          <a:ext cx="5181600" cy="1166813"/>
        </p:xfrm>
        <a:graphic>
          <a:graphicData uri="http://schemas.openxmlformats.org/presentationml/2006/ole">
            <p:oleObj spid="_x0000_s116738" name="Equation" r:id="rId3" imgW="2031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Equation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can therefore analyze the running time of merge-sort by finding a closed form solution to the above equation.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That is, a solution that has </a:t>
            </a:r>
            <a:r>
              <a:rPr lang="en-US" b="1" i="1" dirty="0" err="1" smtClean="0">
                <a:latin typeface="Times New Roman" pitchFamily="-109" charset="0"/>
              </a:rPr>
              <a:t>T</a:t>
            </a:r>
            <a:r>
              <a:rPr lang="en-US" b="1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b="1" dirty="0" smtClean="0">
                <a:latin typeface="Times New Roman" pitchFamily="-109" charset="0"/>
              </a:rPr>
              <a:t>) </a:t>
            </a:r>
            <a:r>
              <a:rPr lang="en-US" dirty="0" smtClean="0"/>
              <a:t>only on the left-hand side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can achieve this by iterative substitution: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the iterative substitution, or “plug-and-chug,” technique, we iteratively apply the recurrence equation to itself and see if we can find a </a:t>
            </a:r>
            <a:r>
              <a:rPr lang="en-US" dirty="0" smtClean="0"/>
              <a:t>pattern</a:t>
            </a:r>
            <a:endParaRPr lang="en-US" b="1" dirty="0" smtClean="0">
              <a:latin typeface="Times New Roman" pitchFamily="-10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255" y="2209800"/>
            <a:ext cx="3933357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Note that base, </a:t>
            </a:r>
            <a:r>
              <a:rPr lang="en-US" dirty="0" err="1" smtClean="0"/>
              <a:t>T(n</a:t>
            </a:r>
            <a:r>
              <a:rPr lang="en-US" dirty="0" smtClean="0"/>
              <a:t>)=</a:t>
            </a:r>
            <a:r>
              <a:rPr lang="en-US" dirty="0" err="1" smtClean="0"/>
              <a:t>b</a:t>
            </a:r>
            <a:r>
              <a:rPr lang="en-US" dirty="0" smtClean="0"/>
              <a:t>, case occurs when 2</a:t>
            </a:r>
            <a:r>
              <a:rPr lang="en-US" baseline="30000" dirty="0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That </a:t>
            </a:r>
            <a:r>
              <a:rPr lang="en-US" dirty="0" smtClean="0"/>
              <a:t>is, </a:t>
            </a:r>
            <a:r>
              <a:rPr lang="en-US" dirty="0" err="1" smtClean="0"/>
              <a:t>i</a:t>
            </a:r>
            <a:r>
              <a:rPr lang="en-US" dirty="0" smtClean="0"/>
              <a:t> = log </a:t>
            </a:r>
            <a:r>
              <a:rPr lang="en-US" dirty="0" err="1" smtClean="0"/>
              <a:t>n</a:t>
            </a:r>
            <a:r>
              <a:rPr lang="en-US" dirty="0" smtClean="0"/>
              <a:t>.</a:t>
            </a:r>
            <a:r>
              <a:rPr lang="en-US" dirty="0" smtClean="0"/>
              <a:t> So,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Thus</a:t>
            </a:r>
            <a:r>
              <a:rPr lang="en-US" dirty="0" smtClean="0"/>
              <a:t>, </a:t>
            </a:r>
            <a:r>
              <a:rPr lang="en-US" dirty="0" err="1" smtClean="0"/>
              <a:t>T(n</a:t>
            </a:r>
            <a:r>
              <a:rPr lang="en-US" dirty="0" smtClean="0"/>
              <a:t>) is </a:t>
            </a:r>
            <a:r>
              <a:rPr lang="en-US" dirty="0" err="1" smtClean="0"/>
              <a:t>O(n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118786" name="Object 4"/>
          <p:cNvGraphicFramePr>
            <a:graphicFrameLocks noChangeAspect="1"/>
          </p:cNvGraphicFramePr>
          <p:nvPr/>
        </p:nvGraphicFramePr>
        <p:xfrm>
          <a:off x="457199" y="2209800"/>
          <a:ext cx="3849687" cy="2935288"/>
        </p:xfrm>
        <a:graphic>
          <a:graphicData uri="http://schemas.openxmlformats.org/presentationml/2006/ole">
            <p:oleObj spid="_x0000_s118786" name="Equation" r:id="rId3" imgW="2184120" imgH="1663560" progId="Equation.3">
              <p:embed/>
            </p:oleObj>
          </a:graphicData>
        </a:graphic>
      </p:graphicFrame>
      <p:graphicFrame>
        <p:nvGraphicFramePr>
          <p:cNvPr id="118787" name="Object 6"/>
          <p:cNvGraphicFramePr>
            <a:graphicFrameLocks noChangeAspect="1"/>
          </p:cNvGraphicFramePr>
          <p:nvPr/>
        </p:nvGraphicFramePr>
        <p:xfrm>
          <a:off x="4806950" y="3566267"/>
          <a:ext cx="2216150" cy="358775"/>
        </p:xfrm>
        <a:graphic>
          <a:graphicData uri="http://schemas.openxmlformats.org/presentationml/2006/ole">
            <p:oleObj spid="_x0000_s118787" name="Equation" r:id="rId4" imgW="12571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17" y="342900"/>
            <a:ext cx="6508377" cy="1143000"/>
          </a:xfrm>
        </p:spPr>
        <p:txBody>
          <a:bodyPr/>
          <a:lstStyle/>
          <a:p>
            <a:r>
              <a:rPr lang="en-US" dirty="0" smtClean="0"/>
              <a:t>The Recursion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917" y="1646238"/>
            <a:ext cx="6508377" cy="3916363"/>
          </a:xfrm>
        </p:spPr>
        <p:txBody>
          <a:bodyPr/>
          <a:lstStyle/>
          <a:p>
            <a:r>
              <a:rPr lang="en-US" dirty="0" smtClean="0"/>
              <a:t>Draw the recursion tree for the recurrence relation and look for a pattern: </a:t>
            </a:r>
          </a:p>
          <a:p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124200" y="3845475"/>
            <a:ext cx="4191000" cy="1785938"/>
            <a:chOff x="384" y="1632"/>
            <a:chExt cx="5184" cy="2208"/>
          </a:xfrm>
        </p:grpSpPr>
        <p:cxnSp>
          <p:nvCxnSpPr>
            <p:cNvPr id="5" name="AutoShape 4"/>
            <p:cNvCxnSpPr>
              <a:cxnSpLocks noChangeShapeType="1"/>
              <a:stCxn id="32" idx="0"/>
              <a:endCxn id="11" idx="2"/>
            </p:cNvCxnSpPr>
            <p:nvPr/>
          </p:nvCxnSpPr>
          <p:spPr bwMode="auto">
            <a:xfrm flipV="1">
              <a:off x="905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" name="AutoShape 5"/>
            <p:cNvCxnSpPr>
              <a:cxnSpLocks noChangeShapeType="1"/>
              <a:stCxn id="33" idx="0"/>
              <a:endCxn id="11" idx="2"/>
            </p:cNvCxnSpPr>
            <p:nvPr/>
          </p:nvCxnSpPr>
          <p:spPr bwMode="auto">
            <a:xfrm flipH="1" flipV="1">
              <a:off x="1578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  <a:stCxn id="24" idx="0"/>
              <a:endCxn id="32" idx="2"/>
            </p:cNvCxnSpPr>
            <p:nvPr/>
          </p:nvCxnSpPr>
          <p:spPr bwMode="auto">
            <a:xfrm flipV="1">
              <a:off x="611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  <a:stCxn id="26" idx="0"/>
              <a:endCxn id="33" idx="2"/>
            </p:cNvCxnSpPr>
            <p:nvPr/>
          </p:nvCxnSpPr>
          <p:spPr bwMode="auto">
            <a:xfrm flipV="1">
              <a:off x="1948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  <a:stCxn id="32" idx="2"/>
              <a:endCxn id="25" idx="0"/>
            </p:cNvCxnSpPr>
            <p:nvPr/>
          </p:nvCxnSpPr>
          <p:spPr bwMode="auto">
            <a:xfrm>
              <a:off x="905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" name="AutoShape 9"/>
            <p:cNvCxnSpPr>
              <a:cxnSpLocks noChangeShapeType="1"/>
              <a:stCxn id="33" idx="2"/>
              <a:endCxn id="27" idx="0"/>
            </p:cNvCxnSpPr>
            <p:nvPr/>
          </p:nvCxnSpPr>
          <p:spPr bwMode="auto">
            <a:xfrm>
              <a:off x="2250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771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555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468" y="2925"/>
              <a:ext cx="5037" cy="269"/>
              <a:chOff x="468" y="3168"/>
              <a:chExt cx="5037" cy="269"/>
            </a:xfrm>
          </p:grpSpPr>
          <p:sp>
            <p:nvSpPr>
              <p:cNvPr id="32" name="AutoShape 13"/>
              <p:cNvSpPr>
                <a:spLocks noChangeArrowheads="1"/>
              </p:cNvSpPr>
              <p:nvPr/>
            </p:nvSpPr>
            <p:spPr bwMode="auto">
              <a:xfrm>
                <a:off x="468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3" name="AutoShape 14"/>
              <p:cNvSpPr>
                <a:spLocks noChangeArrowheads="1"/>
              </p:cNvSpPr>
              <p:nvPr/>
            </p:nvSpPr>
            <p:spPr bwMode="auto">
              <a:xfrm>
                <a:off x="1779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AutoShape 15"/>
              <p:cNvSpPr>
                <a:spLocks noChangeArrowheads="1"/>
              </p:cNvSpPr>
              <p:nvPr/>
            </p:nvSpPr>
            <p:spPr bwMode="auto">
              <a:xfrm>
                <a:off x="3252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5" name="AutoShape 16"/>
              <p:cNvSpPr>
                <a:spLocks noChangeArrowheads="1"/>
              </p:cNvSpPr>
              <p:nvPr/>
            </p:nvSpPr>
            <p:spPr bwMode="auto">
              <a:xfrm>
                <a:off x="4563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384" y="3571"/>
              <a:ext cx="5184" cy="269"/>
              <a:chOff x="384" y="3571"/>
              <a:chExt cx="5184" cy="269"/>
            </a:xfrm>
          </p:grpSpPr>
          <p:sp>
            <p:nvSpPr>
              <p:cNvPr id="24" name="AutoShape 18"/>
              <p:cNvSpPr>
                <a:spLocks noChangeArrowheads="1"/>
              </p:cNvSpPr>
              <p:nvPr/>
            </p:nvSpPr>
            <p:spPr bwMode="auto">
              <a:xfrm>
                <a:off x="384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5" name="AutoShape 19"/>
              <p:cNvSpPr>
                <a:spLocks noChangeArrowheads="1"/>
              </p:cNvSpPr>
              <p:nvPr/>
            </p:nvSpPr>
            <p:spPr bwMode="auto">
              <a:xfrm>
                <a:off x="1006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6" name="AutoShape 20"/>
              <p:cNvSpPr>
                <a:spLocks noChangeArrowheads="1"/>
              </p:cNvSpPr>
              <p:nvPr/>
            </p:nvSpPr>
            <p:spPr bwMode="auto">
              <a:xfrm>
                <a:off x="1725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7" name="AutoShape 21"/>
              <p:cNvSpPr>
                <a:spLocks noChangeArrowheads="1"/>
              </p:cNvSpPr>
              <p:nvPr/>
            </p:nvSpPr>
            <p:spPr bwMode="auto">
              <a:xfrm>
                <a:off x="2351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" name="AutoShape 22"/>
              <p:cNvSpPr>
                <a:spLocks noChangeArrowheads="1"/>
              </p:cNvSpPr>
              <p:nvPr/>
            </p:nvSpPr>
            <p:spPr bwMode="auto">
              <a:xfrm>
                <a:off x="3168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AutoShape 23"/>
              <p:cNvSpPr>
                <a:spLocks noChangeArrowheads="1"/>
              </p:cNvSpPr>
              <p:nvPr/>
            </p:nvSpPr>
            <p:spPr bwMode="auto">
              <a:xfrm>
                <a:off x="3790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0" name="AutoShape 24"/>
              <p:cNvSpPr>
                <a:spLocks noChangeArrowheads="1"/>
              </p:cNvSpPr>
              <p:nvPr/>
            </p:nvSpPr>
            <p:spPr bwMode="auto">
              <a:xfrm>
                <a:off x="4509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" name="AutoShape 25"/>
              <p:cNvSpPr>
                <a:spLocks noChangeArrowheads="1"/>
              </p:cNvSpPr>
              <p:nvPr/>
            </p:nvSpPr>
            <p:spPr bwMode="auto">
              <a:xfrm>
                <a:off x="5135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</p:grpSp>
        <p:cxnSp>
          <p:nvCxnSpPr>
            <p:cNvPr id="15" name="AutoShape 26"/>
            <p:cNvCxnSpPr>
              <a:cxnSpLocks noChangeShapeType="1"/>
              <a:stCxn id="34" idx="0"/>
              <a:endCxn id="12" idx="2"/>
            </p:cNvCxnSpPr>
            <p:nvPr/>
          </p:nvCxnSpPr>
          <p:spPr bwMode="auto">
            <a:xfrm flipV="1">
              <a:off x="3689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27"/>
            <p:cNvCxnSpPr>
              <a:cxnSpLocks noChangeShapeType="1"/>
              <a:stCxn id="35" idx="0"/>
              <a:endCxn id="12" idx="2"/>
            </p:cNvCxnSpPr>
            <p:nvPr/>
          </p:nvCxnSpPr>
          <p:spPr bwMode="auto">
            <a:xfrm flipH="1" flipV="1">
              <a:off x="4362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28"/>
            <p:cNvCxnSpPr>
              <a:cxnSpLocks noChangeShapeType="1"/>
              <a:stCxn id="28" idx="0"/>
              <a:endCxn id="34" idx="2"/>
            </p:cNvCxnSpPr>
            <p:nvPr/>
          </p:nvCxnSpPr>
          <p:spPr bwMode="auto">
            <a:xfrm flipV="1">
              <a:off x="3395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29"/>
            <p:cNvCxnSpPr>
              <a:cxnSpLocks noChangeShapeType="1"/>
              <a:stCxn id="30" idx="0"/>
              <a:endCxn id="35" idx="2"/>
            </p:cNvCxnSpPr>
            <p:nvPr/>
          </p:nvCxnSpPr>
          <p:spPr bwMode="auto">
            <a:xfrm flipV="1">
              <a:off x="4732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30"/>
            <p:cNvCxnSpPr>
              <a:cxnSpLocks noChangeShapeType="1"/>
              <a:stCxn id="34" idx="2"/>
              <a:endCxn id="29" idx="0"/>
            </p:cNvCxnSpPr>
            <p:nvPr/>
          </p:nvCxnSpPr>
          <p:spPr bwMode="auto">
            <a:xfrm>
              <a:off x="3689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1"/>
            <p:cNvCxnSpPr>
              <a:cxnSpLocks noChangeShapeType="1"/>
              <a:stCxn id="35" idx="2"/>
              <a:endCxn id="31" idx="0"/>
            </p:cNvCxnSpPr>
            <p:nvPr/>
          </p:nvCxnSpPr>
          <p:spPr bwMode="auto">
            <a:xfrm>
              <a:off x="5034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AutoShape 32"/>
            <p:cNvSpPr>
              <a:spLocks noChangeArrowheads="1"/>
            </p:cNvSpPr>
            <p:nvPr/>
          </p:nvSpPr>
          <p:spPr bwMode="auto">
            <a:xfrm>
              <a:off x="1440" y="1632"/>
              <a:ext cx="3072" cy="2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cxnSp>
          <p:nvCxnSpPr>
            <p:cNvPr id="22" name="AutoShape 33"/>
            <p:cNvCxnSpPr>
              <a:cxnSpLocks noChangeShapeType="1"/>
              <a:stCxn id="11" idx="0"/>
              <a:endCxn id="21" idx="2"/>
            </p:cNvCxnSpPr>
            <p:nvPr/>
          </p:nvCxnSpPr>
          <p:spPr bwMode="auto">
            <a:xfrm flipV="1">
              <a:off x="1578" y="1903"/>
              <a:ext cx="1398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34"/>
            <p:cNvCxnSpPr>
              <a:cxnSpLocks noChangeShapeType="1"/>
              <a:stCxn id="12" idx="0"/>
              <a:endCxn id="21" idx="2"/>
            </p:cNvCxnSpPr>
            <p:nvPr/>
          </p:nvCxnSpPr>
          <p:spPr bwMode="auto">
            <a:xfrm flipH="1" flipV="1">
              <a:off x="2976" y="1903"/>
              <a:ext cx="1386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36" name="Group 165"/>
          <p:cNvGraphicFramePr>
            <a:graphicFrameLocks noGrp="1"/>
          </p:cNvGraphicFramePr>
          <p:nvPr/>
        </p:nvGraphicFramePr>
        <p:xfrm>
          <a:off x="914400" y="3397800"/>
          <a:ext cx="2057400" cy="2381251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T’s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size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-109" charset="2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endParaRPr kumimoji="0" lang="en-US" sz="1800" b="1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i</a:t>
                      </a:r>
                      <a:endParaRPr kumimoji="0" 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-109" charset="2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Group 201"/>
          <p:cNvGraphicFramePr>
            <a:graphicFrameLocks noGrp="1"/>
          </p:cNvGraphicFramePr>
          <p:nvPr/>
        </p:nvGraphicFramePr>
        <p:xfrm>
          <a:off x="7772400" y="3264450"/>
          <a:ext cx="685800" cy="2438401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time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bn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bn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bn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 Box 202"/>
          <p:cNvSpPr txBox="1">
            <a:spLocks noChangeArrowheads="1"/>
          </p:cNvSpPr>
          <p:nvPr/>
        </p:nvSpPr>
        <p:spPr bwMode="auto">
          <a:xfrm>
            <a:off x="5181600" y="5702850"/>
            <a:ext cx="36337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Total time = </a:t>
            </a:r>
            <a:r>
              <a:rPr lang="en-US" b="1" i="1">
                <a:latin typeface="Times New Roman" pitchFamily="-109" charset="0"/>
              </a:rPr>
              <a:t>bn</a:t>
            </a:r>
            <a:r>
              <a:rPr lang="en-US">
                <a:latin typeface="Times New Roman" pitchFamily="-109" charset="0"/>
              </a:rPr>
              <a:t> + </a:t>
            </a:r>
            <a:r>
              <a:rPr lang="en-US" b="1" i="1">
                <a:latin typeface="Times New Roman" pitchFamily="-109" charset="0"/>
              </a:rPr>
              <a:t>bn</a:t>
            </a:r>
            <a:r>
              <a:rPr lang="en-US">
                <a:latin typeface="Times New Roman" pitchFamily="-109" charset="0"/>
              </a:rPr>
              <a:t> log </a:t>
            </a:r>
            <a:r>
              <a:rPr lang="en-US" b="1" i="1">
                <a:latin typeface="Times New Roman" pitchFamily="-109" charset="0"/>
              </a:rPr>
              <a:t>n</a:t>
            </a:r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5257800" y="6160050"/>
            <a:ext cx="35718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(last level plus all previous levels)</a:t>
            </a:r>
          </a:p>
        </p:txBody>
      </p:sp>
      <p:graphicFrame>
        <p:nvGraphicFramePr>
          <p:cNvPr id="119810" name="Object 167"/>
          <p:cNvGraphicFramePr>
            <a:graphicFrameLocks noChangeAspect="1"/>
          </p:cNvGraphicFramePr>
          <p:nvPr/>
        </p:nvGraphicFramePr>
        <p:xfrm>
          <a:off x="3413346" y="2417762"/>
          <a:ext cx="3200400" cy="720725"/>
        </p:xfrm>
        <a:graphic>
          <a:graphicData uri="http://schemas.openxmlformats.org/presentationml/2006/ole">
            <p:oleObj spid="_x0000_s119810" name="Equation" r:id="rId3" imgW="2031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Guess-and-Test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guess-and-test method, we guess a closed form solution and then try to prove it is true by induction: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Guess: </a:t>
            </a:r>
            <a:r>
              <a:rPr lang="en-US" dirty="0" err="1" smtClean="0"/>
              <a:t>T(n</a:t>
            </a:r>
            <a:r>
              <a:rPr lang="en-US" dirty="0" smtClean="0"/>
              <a:t>) &lt; </a:t>
            </a:r>
            <a:r>
              <a:rPr lang="en-US" dirty="0" err="1" smtClean="0"/>
              <a:t>cn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endParaRPr lang="en-US" dirty="0"/>
          </a:p>
        </p:txBody>
      </p:sp>
      <p:graphicFrame>
        <p:nvGraphicFramePr>
          <p:cNvPr id="120834" name="Object 7"/>
          <p:cNvGraphicFramePr>
            <a:graphicFrameLocks noChangeAspect="1"/>
          </p:cNvGraphicFramePr>
          <p:nvPr/>
        </p:nvGraphicFramePr>
        <p:xfrm>
          <a:off x="796132" y="3969122"/>
          <a:ext cx="3700462" cy="720725"/>
        </p:xfrm>
        <a:graphic>
          <a:graphicData uri="http://schemas.openxmlformats.org/presentationml/2006/ole">
            <p:oleObj spid="_x0000_s120834" name="Equation" r:id="rId3" imgW="23493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Guess-and-Test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100638"/>
            <a:ext cx="7465557" cy="963613"/>
          </a:xfrm>
        </p:spPr>
        <p:txBody>
          <a:bodyPr/>
          <a:lstStyle/>
          <a:p>
            <a:r>
              <a:rPr lang="en-US" dirty="0" smtClean="0"/>
              <a:t>Wrong! 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cannot make this last line be less than </a:t>
            </a:r>
            <a:r>
              <a:rPr lang="en-US" dirty="0" err="1" smtClean="0"/>
              <a:t>cn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21858" name="Object 4"/>
          <p:cNvGraphicFramePr>
            <a:graphicFrameLocks noChangeAspect="1"/>
          </p:cNvGraphicFramePr>
          <p:nvPr/>
        </p:nvGraphicFramePr>
        <p:xfrm>
          <a:off x="933430" y="2496442"/>
          <a:ext cx="3871912" cy="1927225"/>
        </p:xfrm>
        <a:graphic>
          <a:graphicData uri="http://schemas.openxmlformats.org/presentationml/2006/ole">
            <p:oleObj spid="_x0000_s121858" name="Equation" r:id="rId3" imgW="2197100" imgH="1092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Guess-and-Test Method,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Recall the recurrence equation: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Guess #2: </a:t>
            </a:r>
            <a:r>
              <a:rPr lang="en-US" dirty="0" err="1" smtClean="0"/>
              <a:t>T(n</a:t>
            </a:r>
            <a:r>
              <a:rPr lang="en-US" dirty="0" smtClean="0"/>
              <a:t>) &lt; </a:t>
            </a:r>
            <a:r>
              <a:rPr lang="en-US" dirty="0" err="1" smtClean="0"/>
              <a:t>cn</a:t>
            </a:r>
            <a:r>
              <a:rPr lang="en-US" dirty="0" smtClean="0"/>
              <a:t> 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22882" name="Object 7"/>
          <p:cNvGraphicFramePr>
            <a:graphicFrameLocks noChangeAspect="1"/>
          </p:cNvGraphicFramePr>
          <p:nvPr/>
        </p:nvGraphicFramePr>
        <p:xfrm>
          <a:off x="469649" y="2756977"/>
          <a:ext cx="3700462" cy="720725"/>
        </p:xfrm>
        <a:graphic>
          <a:graphicData uri="http://schemas.openxmlformats.org/presentationml/2006/ole">
            <p:oleObj spid="_x0000_s122882" name="Equation" r:id="rId3" imgW="2349360" imgH="457200" progId="Equation.3">
              <p:embed/>
            </p:oleObj>
          </a:graphicData>
        </a:graphic>
      </p:graphicFrame>
      <p:graphicFrame>
        <p:nvGraphicFramePr>
          <p:cNvPr id="122883" name="Object 1028"/>
          <p:cNvGraphicFramePr>
            <a:graphicFrameLocks noChangeAspect="1"/>
          </p:cNvGraphicFramePr>
          <p:nvPr/>
        </p:nvGraphicFramePr>
        <p:xfrm>
          <a:off x="469649" y="4225372"/>
          <a:ext cx="4500563" cy="2062162"/>
        </p:xfrm>
        <a:graphic>
          <a:graphicData uri="http://schemas.openxmlformats.org/presentationml/2006/ole">
            <p:oleObj spid="_x0000_s122883" name="Equation" r:id="rId4" imgW="2552700" imgH="1168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7269" y="5941497"/>
            <a:ext cx="98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(if </a:t>
            </a:r>
            <a:r>
              <a:rPr lang="en-US" dirty="0" err="1" smtClean="0"/>
              <a:t>c</a:t>
            </a:r>
            <a:r>
              <a:rPr lang="en-US" dirty="0" smtClean="0"/>
              <a:t>&gt;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0994" y="4718085"/>
            <a:ext cx="3573086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So, </a:t>
            </a:r>
            <a:r>
              <a:rPr lang="en-US" dirty="0" err="1" smtClean="0"/>
              <a:t>T(n</a:t>
            </a:r>
            <a:r>
              <a:rPr lang="en-US" dirty="0" smtClean="0"/>
              <a:t>) is </a:t>
            </a:r>
            <a:r>
              <a:rPr lang="en-US" dirty="0" err="1" smtClean="0"/>
              <a:t>O(n</a:t>
            </a:r>
            <a:r>
              <a:rPr lang="en-US" dirty="0" smtClean="0"/>
              <a:t> 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In general, to use this method, you need to have a good guess and you need to be good at induction proofs.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divide-and-conquer recurrence equations have the form:</a:t>
            </a:r>
          </a:p>
          <a:p>
            <a:endParaRPr lang="en-US" dirty="0"/>
          </a:p>
        </p:txBody>
      </p:sp>
      <p:graphicFrame>
        <p:nvGraphicFramePr>
          <p:cNvPr id="123906" name="Object 6"/>
          <p:cNvGraphicFramePr>
            <a:graphicFrameLocks noChangeAspect="1"/>
          </p:cNvGraphicFramePr>
          <p:nvPr/>
        </p:nvGraphicFramePr>
        <p:xfrm>
          <a:off x="1122982" y="3519926"/>
          <a:ext cx="5138737" cy="1069975"/>
        </p:xfrm>
        <a:graphic>
          <a:graphicData uri="http://schemas.openxmlformats.org/presentationml/2006/ole">
            <p:oleObj spid="_x0000_s123906" name="Equation" r:id="rId3" imgW="21970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Merge-sort is a sorting algorithm based on the divide-and-conquer paradigm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Like heap-sort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uses a comparator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has </a:t>
            </a:r>
            <a:r>
              <a:rPr lang="en-US" b="1" i="1" dirty="0" err="1" smtClean="0">
                <a:latin typeface="Times New Roman" pitchFamily="-109" charset="0"/>
              </a:rPr>
              <a:t>O</a:t>
            </a:r>
            <a:r>
              <a:rPr lang="en-US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 log 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) </a:t>
            </a:r>
            <a:r>
              <a:rPr lang="en-US" dirty="0" smtClean="0"/>
              <a:t>running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Unlike heap-sort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does not use an auxiliary priority queue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accesses data in a sequential manner (suitable to sort data on a disk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Master Theorem:</a:t>
            </a:r>
          </a:p>
          <a:p>
            <a:endParaRPr lang="en-US" dirty="0"/>
          </a:p>
        </p:txBody>
      </p:sp>
      <p:graphicFrame>
        <p:nvGraphicFramePr>
          <p:cNvPr id="124930" name="Object 8"/>
          <p:cNvGraphicFramePr>
            <a:graphicFrameLocks noChangeAspect="1"/>
          </p:cNvGraphicFramePr>
          <p:nvPr/>
        </p:nvGraphicFramePr>
        <p:xfrm>
          <a:off x="457199" y="3015932"/>
          <a:ext cx="7731125" cy="2089150"/>
        </p:xfrm>
        <a:graphic>
          <a:graphicData uri="http://schemas.openxmlformats.org/presentationml/2006/ole">
            <p:oleObj spid="_x0000_s124930" name="Equation" r:id="rId3" imgW="356868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3000"/>
          </a:xfrm>
        </p:spPr>
        <p:txBody>
          <a:bodyPr/>
          <a:lstStyle/>
          <a:p>
            <a:r>
              <a:rPr lang="en-US" dirty="0" smtClean="0"/>
              <a:t>Master Method,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43825" cy="44137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form: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Master Theorem: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dirty="0" smtClean="0"/>
              <a:t> = 4, </a:t>
            </a:r>
            <a:r>
              <a:rPr lang="en-US" dirty="0" err="1" smtClean="0"/>
              <a:t>b</a:t>
            </a:r>
            <a:r>
              <a:rPr lang="en-US" dirty="0" smtClean="0"/>
              <a:t> =2, </a:t>
            </a:r>
            <a:r>
              <a:rPr lang="en-US" dirty="0" err="1" smtClean="0"/>
              <a:t>f(n</a:t>
            </a:r>
            <a:r>
              <a:rPr lang="en-US" dirty="0" smtClean="0"/>
              <a:t>) is </a:t>
            </a:r>
            <a:r>
              <a:rPr lang="en-US" dirty="0" err="1" smtClean="0"/>
              <a:t>n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err="1" smtClean="0"/>
              <a:t>a</a:t>
            </a:r>
            <a:r>
              <a:rPr lang="en-US" dirty="0" smtClean="0"/>
              <a:t>=2, so case 1 says </a:t>
            </a:r>
            <a:r>
              <a:rPr lang="en-US" dirty="0" err="1" smtClean="0"/>
              <a:t>T(n</a:t>
            </a:r>
            <a:r>
              <a:rPr lang="en-US" dirty="0" smtClean="0"/>
              <a:t>)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</p:txBody>
      </p:sp>
      <p:graphicFrame>
        <p:nvGraphicFramePr>
          <p:cNvPr id="125954" name="Object 4"/>
          <p:cNvGraphicFramePr>
            <a:graphicFrameLocks noChangeAspect="1"/>
          </p:cNvGraphicFramePr>
          <p:nvPr/>
        </p:nvGraphicFramePr>
        <p:xfrm>
          <a:off x="2131639" y="2209800"/>
          <a:ext cx="3919537" cy="815975"/>
        </p:xfrm>
        <a:graphic>
          <a:graphicData uri="http://schemas.openxmlformats.org/presentationml/2006/ole">
            <p:oleObj spid="_x0000_s125954" name="Equation" r:id="rId3" imgW="2197080" imgH="457200" progId="Equation.3">
              <p:embed/>
            </p:oleObj>
          </a:graphicData>
        </a:graphic>
      </p:graphicFrame>
      <p:graphicFrame>
        <p:nvGraphicFramePr>
          <p:cNvPr id="125955" name="Object 6"/>
          <p:cNvGraphicFramePr>
            <a:graphicFrameLocks noChangeAspect="1"/>
          </p:cNvGraphicFramePr>
          <p:nvPr/>
        </p:nvGraphicFramePr>
        <p:xfrm>
          <a:off x="945776" y="3506563"/>
          <a:ext cx="6019800" cy="1627187"/>
        </p:xfrm>
        <a:graphic>
          <a:graphicData uri="http://schemas.openxmlformats.org/presentationml/2006/ole">
            <p:oleObj spid="_x0000_s125955" name="Equation" r:id="rId4" imgW="3568680" imgH="965160" progId="Equation.3">
              <p:embed/>
            </p:oleObj>
          </a:graphicData>
        </a:graphic>
      </p:graphicFrame>
      <p:graphicFrame>
        <p:nvGraphicFramePr>
          <p:cNvPr id="125956" name="Object 8"/>
          <p:cNvGraphicFramePr>
            <a:graphicFrameLocks noChangeAspect="1"/>
          </p:cNvGraphicFramePr>
          <p:nvPr/>
        </p:nvGraphicFramePr>
        <p:xfrm>
          <a:off x="701156" y="1143000"/>
          <a:ext cx="3429000" cy="571500"/>
        </p:xfrm>
        <a:graphic>
          <a:graphicData uri="http://schemas.openxmlformats.org/presentationml/2006/ole">
            <p:oleObj spid="_x0000_s125956" name="Equation" r:id="rId5" imgW="1218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Master Method, Example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43825" cy="44137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form: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Master Theorem: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dirty="0" smtClean="0"/>
              <a:t> = 2, </a:t>
            </a:r>
            <a:r>
              <a:rPr lang="en-US" dirty="0" err="1" smtClean="0"/>
              <a:t>b</a:t>
            </a:r>
            <a:r>
              <a:rPr lang="en-US" dirty="0" smtClean="0"/>
              <a:t> =2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Solution: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err="1" smtClean="0"/>
              <a:t>a</a:t>
            </a:r>
            <a:r>
              <a:rPr lang="en-US" dirty="0" smtClean="0"/>
              <a:t>=1, so case 2 says </a:t>
            </a:r>
            <a:r>
              <a:rPr lang="en-US" dirty="0" err="1" smtClean="0"/>
              <a:t>T(n</a:t>
            </a:r>
            <a:r>
              <a:rPr lang="en-US" dirty="0" smtClean="0"/>
              <a:t>) is </a:t>
            </a:r>
            <a:r>
              <a:rPr lang="en-US" dirty="0" err="1" smtClean="0"/>
              <a:t>O(n</a:t>
            </a:r>
            <a:r>
              <a:rPr lang="en-US" dirty="0" smtClean="0"/>
              <a:t> log</a:t>
            </a:r>
            <a:r>
              <a:rPr lang="en-US" baseline="30000" dirty="0" smtClean="0"/>
              <a:t>2 </a:t>
            </a:r>
            <a:r>
              <a:rPr lang="en-US" dirty="0" err="1" smtClean="0"/>
              <a:t>n</a:t>
            </a:r>
            <a:r>
              <a:rPr lang="en-US" dirty="0" smtClean="0"/>
              <a:t>).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125954" name="Object 4"/>
          <p:cNvGraphicFramePr>
            <a:graphicFrameLocks noChangeAspect="1"/>
          </p:cNvGraphicFramePr>
          <p:nvPr/>
        </p:nvGraphicFramePr>
        <p:xfrm>
          <a:off x="2131639" y="2209800"/>
          <a:ext cx="3919537" cy="815975"/>
        </p:xfrm>
        <a:graphic>
          <a:graphicData uri="http://schemas.openxmlformats.org/presentationml/2006/ole">
            <p:oleObj spid="_x0000_s126978" name="Equation" r:id="rId3" imgW="2197080" imgH="457200" progId="Equation.3">
              <p:embed/>
            </p:oleObj>
          </a:graphicData>
        </a:graphic>
      </p:graphicFrame>
      <p:graphicFrame>
        <p:nvGraphicFramePr>
          <p:cNvPr id="125955" name="Object 6"/>
          <p:cNvGraphicFramePr>
            <a:graphicFrameLocks noChangeAspect="1"/>
          </p:cNvGraphicFramePr>
          <p:nvPr/>
        </p:nvGraphicFramePr>
        <p:xfrm>
          <a:off x="945776" y="3520993"/>
          <a:ext cx="6019800" cy="1627187"/>
        </p:xfrm>
        <a:graphic>
          <a:graphicData uri="http://schemas.openxmlformats.org/presentationml/2006/ole">
            <p:oleObj spid="_x0000_s126979" name="Equation" r:id="rId4" imgW="3568680" imgH="965160" progId="Equation.3">
              <p:embed/>
            </p:oleObj>
          </a:graphicData>
        </a:graphic>
      </p:graphicFrame>
      <p:graphicFrame>
        <p:nvGraphicFramePr>
          <p:cNvPr id="126981" name="Object 7"/>
          <p:cNvGraphicFramePr>
            <a:graphicFrameLocks noChangeAspect="1"/>
          </p:cNvGraphicFramePr>
          <p:nvPr/>
        </p:nvGraphicFramePr>
        <p:xfrm>
          <a:off x="457199" y="1638300"/>
          <a:ext cx="4322762" cy="571500"/>
        </p:xfrm>
        <a:graphic>
          <a:graphicData uri="http://schemas.openxmlformats.org/presentationml/2006/ole">
            <p:oleObj spid="_x0000_s126981" name="Equation" r:id="rId5" imgW="15364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Master Method, Example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43825" cy="44137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form: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Master Theorem: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dirty="0" smtClean="0"/>
              <a:t> = 1, </a:t>
            </a:r>
            <a:r>
              <a:rPr lang="en-US" dirty="0" err="1" smtClean="0"/>
              <a:t>b</a:t>
            </a:r>
            <a:r>
              <a:rPr lang="en-US" dirty="0" smtClean="0"/>
              <a:t> =3</a:t>
            </a:r>
          </a:p>
          <a:p>
            <a:pPr lvl="1"/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err="1" smtClean="0"/>
              <a:t>a</a:t>
            </a:r>
            <a:r>
              <a:rPr lang="en-US" dirty="0" smtClean="0"/>
              <a:t>=0, so case 3 says </a:t>
            </a:r>
            <a:r>
              <a:rPr lang="en-US" dirty="0" err="1" smtClean="0"/>
              <a:t>T(n</a:t>
            </a:r>
            <a:r>
              <a:rPr lang="en-US" dirty="0" smtClean="0"/>
              <a:t>) is </a:t>
            </a:r>
            <a:r>
              <a:rPr lang="en-US" dirty="0" err="1" smtClean="0"/>
              <a:t>O(n</a:t>
            </a:r>
            <a:r>
              <a:rPr lang="en-US" dirty="0" smtClean="0"/>
              <a:t> log</a:t>
            </a:r>
            <a:r>
              <a:rPr lang="en-US" baseline="30000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125954" name="Object 4"/>
          <p:cNvGraphicFramePr>
            <a:graphicFrameLocks noChangeAspect="1"/>
          </p:cNvGraphicFramePr>
          <p:nvPr/>
        </p:nvGraphicFramePr>
        <p:xfrm>
          <a:off x="2131639" y="2209800"/>
          <a:ext cx="3919537" cy="815975"/>
        </p:xfrm>
        <a:graphic>
          <a:graphicData uri="http://schemas.openxmlformats.org/presentationml/2006/ole">
            <p:oleObj spid="_x0000_s128002" name="Equation" r:id="rId3" imgW="2197080" imgH="457200" progId="Equation.3">
              <p:embed/>
            </p:oleObj>
          </a:graphicData>
        </a:graphic>
      </p:graphicFrame>
      <p:graphicFrame>
        <p:nvGraphicFramePr>
          <p:cNvPr id="125955" name="Object 6"/>
          <p:cNvGraphicFramePr>
            <a:graphicFrameLocks noChangeAspect="1"/>
          </p:cNvGraphicFramePr>
          <p:nvPr/>
        </p:nvGraphicFramePr>
        <p:xfrm>
          <a:off x="945776" y="3520993"/>
          <a:ext cx="6019800" cy="1627187"/>
        </p:xfrm>
        <a:graphic>
          <a:graphicData uri="http://schemas.openxmlformats.org/presentationml/2006/ole">
            <p:oleObj spid="_x0000_s128003" name="Equation" r:id="rId4" imgW="3568680" imgH="965160" progId="Equation.3">
              <p:embed/>
            </p:oleObj>
          </a:graphicData>
        </a:graphic>
      </p:graphicFrame>
      <p:graphicFrame>
        <p:nvGraphicFramePr>
          <p:cNvPr id="128005" name="Object 7"/>
          <p:cNvGraphicFramePr>
            <a:graphicFrameLocks noChangeAspect="1"/>
          </p:cNvGraphicFramePr>
          <p:nvPr/>
        </p:nvGraphicFramePr>
        <p:xfrm>
          <a:off x="457199" y="1638300"/>
          <a:ext cx="4071938" cy="571500"/>
        </p:xfrm>
        <a:graphic>
          <a:graphicData uri="http://schemas.openxmlformats.org/presentationml/2006/ole">
            <p:oleObj spid="_x0000_s128005" name="Equation" r:id="rId5" imgW="14475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Master Method, Example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43825" cy="44137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form: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Master Theorem: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dirty="0" smtClean="0"/>
              <a:t> = 8, </a:t>
            </a:r>
            <a:r>
              <a:rPr lang="en-US" dirty="0" err="1" smtClean="0"/>
              <a:t>b</a:t>
            </a:r>
            <a:r>
              <a:rPr lang="en-US" dirty="0" smtClean="0"/>
              <a:t> =2</a:t>
            </a:r>
          </a:p>
          <a:p>
            <a:pPr lvl="1"/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err="1" smtClean="0"/>
              <a:t>a</a:t>
            </a:r>
            <a:r>
              <a:rPr lang="en-US" dirty="0" smtClean="0"/>
              <a:t>=3, so case 1 says </a:t>
            </a:r>
            <a:r>
              <a:rPr lang="en-US" dirty="0" err="1" smtClean="0"/>
              <a:t>T(n</a:t>
            </a:r>
            <a:r>
              <a:rPr lang="en-US" dirty="0" smtClean="0"/>
              <a:t>) is O(n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  <a:endParaRPr lang="en-US" dirty="0" smtClean="0"/>
          </a:p>
        </p:txBody>
      </p:sp>
      <p:graphicFrame>
        <p:nvGraphicFramePr>
          <p:cNvPr id="125954" name="Object 4"/>
          <p:cNvGraphicFramePr>
            <a:graphicFrameLocks noChangeAspect="1"/>
          </p:cNvGraphicFramePr>
          <p:nvPr/>
        </p:nvGraphicFramePr>
        <p:xfrm>
          <a:off x="2131639" y="2209800"/>
          <a:ext cx="3919537" cy="815975"/>
        </p:xfrm>
        <a:graphic>
          <a:graphicData uri="http://schemas.openxmlformats.org/presentationml/2006/ole">
            <p:oleObj spid="_x0000_s129026" name="Equation" r:id="rId3" imgW="2197080" imgH="457200" progId="Equation.3">
              <p:embed/>
            </p:oleObj>
          </a:graphicData>
        </a:graphic>
      </p:graphicFrame>
      <p:graphicFrame>
        <p:nvGraphicFramePr>
          <p:cNvPr id="125955" name="Object 6"/>
          <p:cNvGraphicFramePr>
            <a:graphicFrameLocks noChangeAspect="1"/>
          </p:cNvGraphicFramePr>
          <p:nvPr/>
        </p:nvGraphicFramePr>
        <p:xfrm>
          <a:off x="945776" y="3520993"/>
          <a:ext cx="6019800" cy="1627187"/>
        </p:xfrm>
        <a:graphic>
          <a:graphicData uri="http://schemas.openxmlformats.org/presentationml/2006/ole">
            <p:oleObj spid="_x0000_s129027" name="Equation" r:id="rId4" imgW="3568680" imgH="965160" progId="Equation.3">
              <p:embed/>
            </p:oleObj>
          </a:graphicData>
        </a:graphic>
      </p:graphicFrame>
      <p:graphicFrame>
        <p:nvGraphicFramePr>
          <p:cNvPr id="129029" name="Object 7"/>
          <p:cNvGraphicFramePr>
            <a:graphicFrameLocks noChangeAspect="1"/>
          </p:cNvGraphicFramePr>
          <p:nvPr/>
        </p:nvGraphicFramePr>
        <p:xfrm>
          <a:off x="457199" y="1566862"/>
          <a:ext cx="3571875" cy="642938"/>
        </p:xfrm>
        <a:graphic>
          <a:graphicData uri="http://schemas.openxmlformats.org/presentationml/2006/ole">
            <p:oleObj spid="_x0000_s129029" name="Equation" r:id="rId5" imgW="12697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HW9 (Due on Nov.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Quick sort keywords!</a:t>
            </a:r>
          </a:p>
          <a:p>
            <a:r>
              <a:rPr lang="en-US" dirty="0" smtClean="0"/>
              <a:t>Implement </a:t>
            </a:r>
            <a:r>
              <a:rPr lang="en-US" dirty="0" smtClean="0"/>
              <a:t>a quick sort algorithm for keywords</a:t>
            </a:r>
            <a:endParaRPr lang="en-US" dirty="0" smtClean="0"/>
          </a:p>
          <a:p>
            <a:r>
              <a:rPr lang="en-US" dirty="0" smtClean="0"/>
              <a:t>Add each keyword into an array/linked list </a:t>
            </a:r>
            <a:r>
              <a:rPr lang="en-US" dirty="0" err="1" smtClean="0"/>
              <a:t>unorder</a:t>
            </a:r>
            <a:endParaRPr lang="en-US" dirty="0" smtClean="0"/>
          </a:p>
          <a:p>
            <a:r>
              <a:rPr lang="en-US" dirty="0" smtClean="0"/>
              <a:t> Sort the keywords upon request</a:t>
            </a:r>
          </a:p>
          <a:p>
            <a:r>
              <a:rPr lang="en-US" dirty="0" smtClean="0"/>
              <a:t>Output all the keywords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4003664"/>
          <a:ext cx="83150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92"/>
                <a:gridCol w="5447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add(Keyword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a keyword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 to</a:t>
                      </a:r>
                      <a:r>
                        <a:rPr lang="en-US" dirty="0" smtClean="0"/>
                        <a:t> an</a:t>
                      </a:r>
                      <a:r>
                        <a:rPr lang="en-US" baseline="0" dirty="0" smtClean="0"/>
                        <a:t> 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sort(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Sort </a:t>
                      </a: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keywords using quick sort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Output all keywords in</a:t>
                      </a:r>
                      <a:r>
                        <a:rPr lang="en-US" dirty="0" smtClean="0"/>
                        <a:t> the</a:t>
                      </a:r>
                      <a:r>
                        <a:rPr lang="en-US" baseline="0" dirty="0" smtClean="0"/>
                        <a:t> array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199" y="2505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Given a sequence of operations in a txt file, parse the txt file and execute each operation accordingly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input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1003" y="2422334"/>
            <a:ext cx="16115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Fang 3</a:t>
            </a:r>
          </a:p>
          <a:p>
            <a:r>
              <a:rPr lang="en-US" dirty="0" smtClean="0"/>
              <a:t>add Yu 5</a:t>
            </a:r>
          </a:p>
          <a:p>
            <a:r>
              <a:rPr lang="en-US" dirty="0" smtClean="0"/>
              <a:t>add NCCU 2</a:t>
            </a:r>
          </a:p>
          <a:p>
            <a:r>
              <a:rPr lang="en-US" dirty="0" smtClean="0"/>
              <a:t>add UCSB 1</a:t>
            </a:r>
            <a:endParaRPr lang="en-US" dirty="0" smtClean="0"/>
          </a:p>
          <a:p>
            <a:r>
              <a:rPr lang="en-US" dirty="0" smtClean="0"/>
              <a:t>output</a:t>
            </a:r>
            <a:endParaRPr lang="en-US" dirty="0" smtClean="0"/>
          </a:p>
          <a:p>
            <a:r>
              <a:rPr lang="en-US" dirty="0" smtClean="0"/>
              <a:t>add MIS 4</a:t>
            </a:r>
            <a:endParaRPr lang="en-US" dirty="0" smtClean="0"/>
          </a:p>
          <a:p>
            <a:r>
              <a:rPr lang="en-US" dirty="0" smtClean="0"/>
              <a:t>Sort</a:t>
            </a:r>
            <a:endParaRPr lang="en-US" dirty="0" smtClean="0"/>
          </a:p>
          <a:p>
            <a:r>
              <a:rPr lang="en-US" dirty="0" smtClean="0"/>
              <a:t>output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2843982"/>
            <a:ext cx="3918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You need to read the sequence of operations from a txt file</a:t>
            </a:r>
          </a:p>
          <a:p>
            <a:r>
              <a:rPr lang="en-US" dirty="0" smtClean="0"/>
              <a:t>2. The format is firm</a:t>
            </a:r>
          </a:p>
          <a:p>
            <a:r>
              <a:rPr lang="en-US" dirty="0" smtClean="0"/>
              <a:t>3. Raise an exception if the input</a:t>
            </a:r>
          </a:p>
          <a:p>
            <a:r>
              <a:rPr lang="en-US" dirty="0" smtClean="0"/>
              <a:t> does not match the format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2422334"/>
            <a:ext cx="18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to </a:t>
            </a:r>
            <a:r>
              <a:rPr lang="en-US" dirty="0" smtClean="0"/>
              <a:t>HW7,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5398043"/>
            <a:ext cx="868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[Fang, 3][Yu, 5][NCCU, 2][UCSB, 1]</a:t>
            </a:r>
          </a:p>
          <a:p>
            <a:endParaRPr lang="en-US" dirty="0" smtClean="0"/>
          </a:p>
          <a:p>
            <a:r>
              <a:rPr lang="en-US" dirty="0" smtClean="0"/>
              <a:t>[UCSB, </a:t>
            </a:r>
            <a:r>
              <a:rPr lang="en-US" dirty="0" smtClean="0"/>
              <a:t>1][NCCU, 2][Fang, 3][MIS, 4] [Yu, 5]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222376" cy="39163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Merge-sort on an input sequence </a:t>
            </a:r>
            <a:r>
              <a:rPr lang="en-US" sz="2400" b="1" i="1" dirty="0" smtClean="0">
                <a:latin typeface="Times New Roman" pitchFamily="-109" charset="0"/>
              </a:rPr>
              <a:t>S</a:t>
            </a:r>
            <a:r>
              <a:rPr lang="en-US" sz="2400" dirty="0" smtClean="0"/>
              <a:t> with </a:t>
            </a:r>
            <a:r>
              <a:rPr lang="en-US" sz="2400" b="1" i="1" dirty="0" err="1" smtClean="0">
                <a:latin typeface="Times New Roman" pitchFamily="-109" charset="0"/>
              </a:rPr>
              <a:t>n</a:t>
            </a:r>
            <a:r>
              <a:rPr lang="en-US" sz="2400" dirty="0" smtClean="0"/>
              <a:t> elements consists of three steps: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Divide: partition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dirty="0" smtClean="0"/>
              <a:t> into two sequences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baseline="-25000" dirty="0" smtClean="0">
                <a:latin typeface="Times New Roman" pitchFamily="-109" charset="0"/>
              </a:rPr>
              <a:t>1</a:t>
            </a:r>
            <a:r>
              <a:rPr lang="en-US" sz="2200" b="1" i="1" dirty="0" smtClean="0">
                <a:latin typeface="Times New Roman" pitchFamily="-109" charset="0"/>
              </a:rPr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baseline="-25000" dirty="0" smtClean="0">
                <a:latin typeface="Times New Roman" pitchFamily="-109" charset="0"/>
              </a:rPr>
              <a:t>2</a:t>
            </a:r>
            <a:r>
              <a:rPr lang="en-US" sz="2200" dirty="0" smtClean="0"/>
              <a:t> of about </a:t>
            </a:r>
            <a:r>
              <a:rPr lang="en-US" sz="2200" b="1" i="1" dirty="0" smtClean="0">
                <a:latin typeface="Times New Roman" pitchFamily="-109" charset="0"/>
              </a:rPr>
              <a:t>n</a:t>
            </a:r>
            <a:r>
              <a:rPr lang="en-US" sz="2200" dirty="0" smtClean="0">
                <a:latin typeface="Symbol" pitchFamily="-109" charset="2"/>
              </a:rPr>
              <a:t>/</a:t>
            </a:r>
            <a:r>
              <a:rPr lang="en-US" sz="2200" dirty="0" smtClean="0">
                <a:latin typeface="Times New Roman" pitchFamily="-109" charset="0"/>
              </a:rPr>
              <a:t>2</a:t>
            </a:r>
            <a:r>
              <a:rPr lang="en-US" sz="2200" dirty="0" smtClean="0"/>
              <a:t> elements each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Recur: recursively sort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baseline="-25000" dirty="0" smtClean="0">
                <a:latin typeface="Times New Roman" pitchFamily="-109" charset="0"/>
              </a:rPr>
              <a:t>1</a:t>
            </a:r>
            <a:r>
              <a:rPr lang="en-US" sz="2200" b="1" i="1" dirty="0" smtClean="0">
                <a:latin typeface="Times New Roman" pitchFamily="-109" charset="0"/>
              </a:rPr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baseline="-25000" dirty="0" smtClean="0">
                <a:latin typeface="Times New Roman" pitchFamily="-109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Conquer: merge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baseline="-25000" dirty="0" smtClean="0">
                <a:latin typeface="Times New Roman" pitchFamily="-109" charset="0"/>
              </a:rPr>
              <a:t>1</a:t>
            </a:r>
            <a:r>
              <a:rPr lang="en-US" sz="2200" b="1" i="1" dirty="0" smtClean="0">
                <a:latin typeface="Times New Roman" pitchFamily="-109" charset="0"/>
              </a:rPr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latin typeface="Times New Roman" pitchFamily="-109" charset="0"/>
              </a:rPr>
              <a:t>S</a:t>
            </a:r>
            <a:r>
              <a:rPr lang="en-US" sz="2200" baseline="-25000" dirty="0" smtClean="0">
                <a:latin typeface="Times New Roman" pitchFamily="-109" charset="0"/>
              </a:rPr>
              <a:t>2 </a:t>
            </a:r>
            <a:r>
              <a:rPr lang="en-US" sz="2200" dirty="0" smtClean="0"/>
              <a:t>into a unique sorted sequence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9576" y="2209800"/>
            <a:ext cx="3777136" cy="3329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-109" charset="0"/>
              </a:rPr>
              <a:t>Algorithm</a:t>
            </a:r>
            <a:r>
              <a:rPr lang="en-US" sz="2000" dirty="0" smtClean="0">
                <a:latin typeface="Times New Roman" pitchFamily="-109" charset="0"/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  <a:latin typeface="Times New Roman" pitchFamily="-109" charset="0"/>
              </a:rPr>
              <a:t>mergeSort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-109" charset="0"/>
              </a:rPr>
              <a:t>(</a:t>
            </a:r>
            <a:r>
              <a:rPr lang="en-US" sz="2000" b="1" i="1" dirty="0" err="1" smtClean="0">
                <a:solidFill>
                  <a:schemeClr val="tx2"/>
                </a:solidFill>
                <a:latin typeface="Times New Roman" pitchFamily="-109" charset="0"/>
              </a:rPr>
              <a:t>S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-109" charset="0"/>
              </a:rPr>
              <a:t>, 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-109" charset="0"/>
              </a:rPr>
              <a:t>)</a:t>
            </a:r>
          </a:p>
          <a:p>
            <a:pPr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-10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-109" charset="0"/>
              </a:rPr>
              <a:t>Input</a:t>
            </a:r>
            <a:r>
              <a:rPr lang="en-US" sz="2000" dirty="0" smtClean="0">
                <a:latin typeface="Times New Roman" pitchFamily="-10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sequence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with 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 			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	elements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, comparator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C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 </a:t>
            </a:r>
          </a:p>
          <a:p>
            <a:pPr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-109" charset="0"/>
              </a:rPr>
              <a:t>Output</a:t>
            </a:r>
            <a:r>
              <a:rPr lang="en-US" sz="2000" dirty="0" smtClean="0">
                <a:latin typeface="Times New Roman" pitchFamily="-10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sequence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 sorted</a:t>
            </a:r>
          </a:p>
          <a:p>
            <a:pPr marL="342900" lvl="1" defTabSz="342900"/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	according to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C</a:t>
            </a:r>
            <a:endParaRPr lang="en-US" sz="2000" dirty="0" smtClean="0">
              <a:solidFill>
                <a:schemeClr val="tx2"/>
              </a:solidFill>
              <a:latin typeface="Times New Roman" pitchFamily="-109" charset="0"/>
            </a:endParaRP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-109" charset="0"/>
              </a:rPr>
              <a:t>if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S.size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() 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&gt;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1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baseline="-25000" dirty="0" smtClean="0">
                <a:solidFill>
                  <a:schemeClr val="accent2"/>
                </a:solidFill>
                <a:latin typeface="Times New Roman" pitchFamily="-109" charset="0"/>
              </a:rPr>
              <a:t>1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baseline="-25000" dirty="0" smtClean="0">
                <a:solidFill>
                  <a:schemeClr val="accent2"/>
                </a:solidFill>
                <a:latin typeface="Times New Roman" pitchFamily="-109" charset="0"/>
              </a:rPr>
              <a:t>2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)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partition</a:t>
            </a:r>
            <a:r>
              <a:rPr lang="en-US" sz="2000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,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 n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/2) 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mergeSort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baseline="-25000" dirty="0" smtClean="0">
                <a:solidFill>
                  <a:schemeClr val="accent2"/>
                </a:solidFill>
                <a:latin typeface="Times New Roman" pitchFamily="-109" charset="0"/>
              </a:rPr>
              <a:t>1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,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 C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mergeSort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baseline="-25000" dirty="0" smtClean="0">
                <a:solidFill>
                  <a:schemeClr val="accent2"/>
                </a:solidFill>
                <a:latin typeface="Times New Roman" pitchFamily="-109" charset="0"/>
              </a:rPr>
              <a:t>2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,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 C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	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merge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r>
              <a:rPr lang="en-US" sz="2000" baseline="-25000" dirty="0" smtClean="0">
                <a:solidFill>
                  <a:schemeClr val="accent2"/>
                </a:solidFill>
                <a:latin typeface="Times New Roman" pitchFamily="-109" charset="0"/>
              </a:rPr>
              <a:t>1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,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-109" charset="0"/>
              </a:rPr>
              <a:t> S</a:t>
            </a:r>
            <a:r>
              <a:rPr lang="en-US" sz="2000" baseline="-25000" dirty="0" smtClean="0">
                <a:solidFill>
                  <a:schemeClr val="accent2"/>
                </a:solidFill>
                <a:latin typeface="Times New Roman" pitchFamily="-109" charset="0"/>
              </a:rPr>
              <a:t>2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-109" charset="0"/>
              </a:rPr>
              <a:t>)</a:t>
            </a:r>
            <a:endParaRPr lang="en-US" sz="2000" b="1" i="1" dirty="0">
              <a:solidFill>
                <a:schemeClr val="accent2"/>
              </a:solidFill>
              <a:latin typeface="Times New Roman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Sorted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540257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conquer step of merge-sort consists of merging two sorted sequences </a:t>
            </a:r>
            <a:r>
              <a:rPr lang="en-US" b="1" i="1" dirty="0" smtClean="0">
                <a:latin typeface="Times New Roman" pitchFamily="-109" charset="0"/>
              </a:rPr>
              <a:t>A </a:t>
            </a:r>
            <a:r>
              <a:rPr lang="en-US" dirty="0" smtClean="0"/>
              <a:t>and </a:t>
            </a:r>
            <a:r>
              <a:rPr lang="en-US" b="1" i="1" dirty="0" smtClean="0">
                <a:latin typeface="Times New Roman" pitchFamily="-109" charset="0"/>
              </a:rPr>
              <a:t>B</a:t>
            </a:r>
            <a:r>
              <a:rPr lang="en-US" dirty="0" smtClean="0"/>
              <a:t> into a sorted sequence </a:t>
            </a:r>
            <a:r>
              <a:rPr lang="en-US" b="1" i="1" dirty="0" smtClean="0">
                <a:latin typeface="Times New Roman" pitchFamily="-109" charset="0"/>
              </a:rPr>
              <a:t>S </a:t>
            </a:r>
            <a:r>
              <a:rPr lang="en-US" dirty="0" smtClean="0"/>
              <a:t>containing the union of the elements of </a:t>
            </a:r>
            <a:r>
              <a:rPr lang="en-US" b="1" i="1" dirty="0" smtClean="0">
                <a:latin typeface="Times New Roman" pitchFamily="-109" charset="0"/>
              </a:rPr>
              <a:t>A </a:t>
            </a:r>
            <a:r>
              <a:rPr lang="en-US" dirty="0" smtClean="0"/>
              <a:t>and </a:t>
            </a:r>
            <a:r>
              <a:rPr lang="en-US" b="1" i="1" dirty="0" smtClean="0">
                <a:latin typeface="Times New Roman" pitchFamily="-109" charset="0"/>
              </a:rPr>
              <a:t>B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Merging two sorted sequences, each with </a:t>
            </a:r>
            <a:r>
              <a:rPr lang="en-US" b="1" i="1" dirty="0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Symbol" pitchFamily="-109" charset="2"/>
              </a:rPr>
              <a:t>/</a:t>
            </a:r>
            <a:r>
              <a:rPr lang="en-US" dirty="0" smtClean="0">
                <a:latin typeface="Times New Roman" pitchFamily="-109" charset="0"/>
              </a:rPr>
              <a:t>2</a:t>
            </a:r>
            <a:r>
              <a:rPr lang="en-US" dirty="0" smtClean="0"/>
              <a:t> elements and implemented by means of a doubly linked list, takes </a:t>
            </a:r>
            <a:r>
              <a:rPr lang="en-US" b="1" i="1" dirty="0" err="1" smtClean="0">
                <a:latin typeface="Times New Roman" pitchFamily="-109" charset="0"/>
              </a:rPr>
              <a:t>O</a:t>
            </a:r>
            <a:r>
              <a:rPr lang="en-US" dirty="0" err="1" smtClean="0">
                <a:latin typeface="Times New Roman" pitchFamily="-109" charset="0"/>
              </a:rPr>
              <a:t>(</a:t>
            </a:r>
            <a:r>
              <a:rPr lang="en-US" b="1" i="1" dirty="0" err="1" smtClean="0">
                <a:latin typeface="Times New Roman" pitchFamily="-109" charset="0"/>
              </a:rPr>
              <a:t>n</a:t>
            </a:r>
            <a:r>
              <a:rPr lang="en-US" dirty="0" smtClean="0">
                <a:latin typeface="Times New Roman" pitchFamily="-109" charset="0"/>
              </a:rPr>
              <a:t>)</a:t>
            </a:r>
            <a:r>
              <a:rPr lang="en-US" dirty="0" smtClean="0"/>
              <a:t> time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02199" y="2057400"/>
            <a:ext cx="4572000" cy="464896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Algorithm</a:t>
            </a:r>
            <a:r>
              <a:rPr lang="en-US" dirty="0" smtClean="0">
                <a:latin typeface="Times New Roman" pitchFamily="-109" charset="0"/>
              </a:rPr>
              <a:t> </a:t>
            </a:r>
            <a:r>
              <a:rPr lang="en-US" b="1" i="1" dirty="0" err="1" smtClean="0">
                <a:solidFill>
                  <a:schemeClr val="tx2"/>
                </a:solidFill>
                <a:latin typeface="Times New Roman" pitchFamily="-109" charset="0"/>
              </a:rPr>
              <a:t>merge</a:t>
            </a:r>
            <a:r>
              <a:rPr lang="en-US" dirty="0" err="1" smtClean="0">
                <a:solidFill>
                  <a:schemeClr val="tx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tx2"/>
                </a:solidFill>
                <a:latin typeface="Times New Roman" pitchFamily="-109" charset="0"/>
              </a:rPr>
              <a:t>A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-109" charset="0"/>
              </a:rPr>
              <a:t>, B</a:t>
            </a:r>
            <a:r>
              <a:rPr lang="en-US" dirty="0" smtClean="0">
                <a:solidFill>
                  <a:schemeClr val="tx2"/>
                </a:solidFill>
                <a:latin typeface="Times New Roman" pitchFamily="-109" charset="0"/>
              </a:rPr>
              <a:t>)</a:t>
            </a:r>
          </a:p>
          <a:p>
            <a:pPr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tx2"/>
                </a:solidFill>
                <a:latin typeface="Times New Roman" pitchFamily="-10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Input</a:t>
            </a:r>
            <a:r>
              <a:rPr lang="en-US" dirty="0" smtClean="0">
                <a:latin typeface="Times New Roman" pitchFamily="-10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sequences 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and 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B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 with</a:t>
            </a:r>
            <a:b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</a:b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		 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Symbol" pitchFamily="-109" charset="2"/>
              </a:rPr>
              <a:t>/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2 elements each </a:t>
            </a:r>
          </a:p>
          <a:p>
            <a:pPr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Output</a:t>
            </a:r>
            <a:r>
              <a:rPr lang="en-US" dirty="0" smtClean="0">
                <a:latin typeface="Times New Roman" pitchFamily="-10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sorted sequence of 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A </a:t>
            </a:r>
            <a:r>
              <a:rPr lang="en-US" sz="2000" dirty="0" err="1" smtClean="0">
                <a:latin typeface="Symbol" pitchFamily="-109" charset="2"/>
                <a:sym typeface="Symbol" pitchFamily="-109" charset="2"/>
              </a:rPr>
              <a:t>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 B</a:t>
            </a:r>
            <a:endParaRPr lang="en-US" dirty="0" smtClean="0">
              <a:solidFill>
                <a:schemeClr val="accent2"/>
              </a:solidFill>
              <a:latin typeface="Times New Roman" pitchFamily="-109" charset="0"/>
            </a:endParaRP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endParaRPr lang="en-US" sz="800" b="1" i="1" dirty="0" smtClean="0">
              <a:solidFill>
                <a:schemeClr val="accent2"/>
              </a:solidFill>
              <a:latin typeface="Times New Roman" pitchFamily="-109" charset="0"/>
            </a:endParaRP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S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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empty sequence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while</a:t>
            </a:r>
            <a:r>
              <a:rPr lang="en-US" dirty="0" smtClean="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ymbol" pitchFamily="-109" charset="2"/>
                <a:sym typeface="Symbol" pitchFamily="-109" charset="2"/>
              </a:rPr>
              <a:t>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A.isEmpty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  </a:t>
            </a:r>
            <a:r>
              <a:rPr lang="en-US" sz="2000" b="1" dirty="0" err="1" smtClean="0">
                <a:solidFill>
                  <a:srgbClr val="000000"/>
                </a:solidFill>
                <a:latin typeface="Symbol" pitchFamily="-109" charset="2"/>
                <a:sym typeface="Symbol" pitchFamily="-109" charset="2"/>
              </a:rPr>
              <a:t></a:t>
            </a:r>
            <a:r>
              <a:rPr lang="en-US" dirty="0" smtClean="0">
                <a:latin typeface="Symbol" pitchFamily="-109" charset="2"/>
                <a:sym typeface="Symbol" pitchFamily="-109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ymbol" pitchFamily="-109" charset="2"/>
                <a:sym typeface="Symbol" pitchFamily="-109" charset="2"/>
              </a:rPr>
              <a:t>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B.isEmpty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</a:t>
            </a:r>
            <a:endParaRPr lang="en-US" dirty="0" smtClean="0">
              <a:solidFill>
                <a:schemeClr val="accent2"/>
              </a:solidFill>
              <a:latin typeface="Times New Roman" pitchFamily="-109" charset="0"/>
              <a:sym typeface="Symbol" pitchFamily="-109" charset="2"/>
            </a:endParaRP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if</a:t>
            </a:r>
            <a:r>
              <a:rPr lang="en-US" dirty="0" smtClean="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A.first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()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.element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-109" charset="0"/>
                <a:sym typeface="Symbol" pitchFamily="-109" charset="2"/>
              </a:rPr>
              <a:t>&lt;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  <a:sym typeface="Symbol" pitchFamily="-109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B.first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()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.element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S.addLast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A.remove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A.first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()))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else</a:t>
            </a:r>
            <a:endParaRPr lang="en-US" dirty="0" smtClean="0">
              <a:solidFill>
                <a:schemeClr val="tx2"/>
              </a:solidFill>
              <a:latin typeface="Times New Roman" pitchFamily="-109" charset="0"/>
            </a:endParaRP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S.addLast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B.remove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B.first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()))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while</a:t>
            </a:r>
            <a:r>
              <a:rPr lang="en-US" dirty="0" smtClean="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ymbol" pitchFamily="-109" charset="2"/>
                <a:sym typeface="Symbol" pitchFamily="-109" charset="2"/>
              </a:rPr>
              <a:t>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A.isEmpty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S.addLast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A.remove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A.first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()))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while</a:t>
            </a:r>
            <a:r>
              <a:rPr lang="en-US" dirty="0" smtClean="0">
                <a:solidFill>
                  <a:schemeClr val="tx2"/>
                </a:solidFill>
                <a:latin typeface="Times New Roman" pitchFamily="-10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ymbol" pitchFamily="-109" charset="2"/>
                <a:sym typeface="Symbol" pitchFamily="-109" charset="2"/>
              </a:rPr>
              <a:t>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B.isEmpty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S.addLast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B.remove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-109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-109" charset="0"/>
              </a:rPr>
              <a:t>B.first</a:t>
            </a:r>
            <a:r>
              <a:rPr lang="en-US" dirty="0" smtClean="0">
                <a:solidFill>
                  <a:schemeClr val="accent2"/>
                </a:solidFill>
                <a:latin typeface="Times New Roman" pitchFamily="-109" charset="0"/>
              </a:rPr>
              <a:t>()))</a:t>
            </a:r>
          </a:p>
          <a:p>
            <a:pPr marL="342900" lvl="1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b="1" dirty="0" smtClean="0">
                <a:solidFill>
                  <a:srgbClr val="000000"/>
                </a:solidFill>
                <a:latin typeface="Times New Roman" pitchFamily="-109" charset="0"/>
              </a:rPr>
              <a:t>return 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-109" charset="0"/>
              </a:rPr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11" y="342900"/>
            <a:ext cx="6508377" cy="1143000"/>
          </a:xfrm>
        </p:spPr>
        <p:txBody>
          <a:bodyPr/>
          <a:lstStyle/>
          <a:p>
            <a:r>
              <a:rPr lang="en-US" dirty="0" smtClean="0"/>
              <a:t>Merge-Sort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28" y="4487823"/>
            <a:ext cx="8013944" cy="212165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An execution of merge-sort is depicted by a binary tree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each node represents a recursive call of merge-sort and stores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unsorted sequence before the execution and its partition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sorted sequence at the end of the execution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root is the initial call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leaves are calls on subsequences of size 0 or 1</a:t>
            </a:r>
          </a:p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438400" y="1983620"/>
            <a:ext cx="3657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/>
              <a:t> 9  4 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676400" y="2898020"/>
            <a:ext cx="2133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7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/>
              <a:t> 2 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724400" y="2898020"/>
            <a:ext cx="2133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9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/>
              <a:t> 4 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4  9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562100" y="3812420"/>
            <a:ext cx="1028700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7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971800" y="3812420"/>
            <a:ext cx="990600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2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600575" y="3812420"/>
            <a:ext cx="1009650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9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6019800" y="3812420"/>
            <a:ext cx="981075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4 </a:t>
            </a:r>
            <a:r>
              <a:rPr lang="en-US" b="1">
                <a:solidFill>
                  <a:srgbClr val="000000"/>
                </a:solidFill>
                <a:sym typeface="Symbol" pitchFamily="-109" charset="2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1" name="AutoShape 11"/>
          <p:cNvCxnSpPr>
            <a:cxnSpLocks noChangeShapeType="1"/>
            <a:stCxn id="5" idx="0"/>
            <a:endCxn id="4" idx="2"/>
          </p:cNvCxnSpPr>
          <p:nvPr/>
        </p:nvCxnSpPr>
        <p:spPr bwMode="auto">
          <a:xfrm flipV="1">
            <a:off x="2743200" y="2602745"/>
            <a:ext cx="15240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2"/>
          <p:cNvCxnSpPr>
            <a:cxnSpLocks noChangeShapeType="1"/>
            <a:stCxn id="6" idx="0"/>
            <a:endCxn id="4" idx="2"/>
          </p:cNvCxnSpPr>
          <p:nvPr/>
        </p:nvCxnSpPr>
        <p:spPr bwMode="auto">
          <a:xfrm flipH="1" flipV="1">
            <a:off x="4267200" y="2602745"/>
            <a:ext cx="15240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3"/>
          <p:cNvCxnSpPr>
            <a:cxnSpLocks noChangeShapeType="1"/>
            <a:stCxn id="7" idx="0"/>
            <a:endCxn id="5" idx="2"/>
          </p:cNvCxnSpPr>
          <p:nvPr/>
        </p:nvCxnSpPr>
        <p:spPr bwMode="auto">
          <a:xfrm flipV="1">
            <a:off x="2076450" y="3517145"/>
            <a:ext cx="6667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4"/>
          <p:cNvCxnSpPr>
            <a:cxnSpLocks noChangeShapeType="1"/>
            <a:stCxn id="9" idx="0"/>
            <a:endCxn id="6" idx="2"/>
          </p:cNvCxnSpPr>
          <p:nvPr/>
        </p:nvCxnSpPr>
        <p:spPr bwMode="auto">
          <a:xfrm flipV="1">
            <a:off x="5105400" y="3517145"/>
            <a:ext cx="6858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15"/>
          <p:cNvCxnSpPr>
            <a:cxnSpLocks noChangeShapeType="1"/>
            <a:stCxn id="5" idx="2"/>
            <a:endCxn id="8" idx="0"/>
          </p:cNvCxnSpPr>
          <p:nvPr/>
        </p:nvCxnSpPr>
        <p:spPr bwMode="auto">
          <a:xfrm>
            <a:off x="2743200" y="3517145"/>
            <a:ext cx="7239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16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5791200" y="3517145"/>
            <a:ext cx="719138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execution example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4" idx="0"/>
            <a:endCxn id="11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9" idx="0"/>
            <a:endCxn id="14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21" idx="0"/>
            <a:endCxn id="1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4" idx="2"/>
            <a:endCxn id="20" idx="0"/>
          </p:cNvCxnSpPr>
          <p:nvPr/>
        </p:nvCxnSpPr>
        <p:spPr bwMode="auto">
          <a:xfrm>
            <a:off x="14366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5" idx="2"/>
            <a:endCxn id="22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223963" y="3617913"/>
            <a:ext cx="6981825" cy="427037"/>
            <a:chOff x="771" y="2764"/>
            <a:chExt cx="4398" cy="269"/>
          </a:xfrm>
        </p:grpSpPr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771" y="2764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7  2  9  4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2  4  7  9</a:t>
              </a: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3555" y="2764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3  8  6  1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1  3  8  6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42950" y="4643438"/>
            <a:ext cx="7996238" cy="427037"/>
            <a:chOff x="468" y="3168"/>
            <a:chExt cx="5037" cy="269"/>
          </a:xfrm>
        </p:grpSpPr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468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7  2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2  7</a:t>
              </a:r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1779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9  4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4  9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3252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3  8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3  8</a:t>
              </a: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563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6  1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1  6</a:t>
              </a:r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609600" y="5668963"/>
            <a:ext cx="8229600" cy="427037"/>
            <a:chOff x="384" y="3571"/>
            <a:chExt cx="5184" cy="269"/>
          </a:xfrm>
        </p:grpSpPr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384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7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7</a:t>
              </a:r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1006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2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2</a:t>
              </a:r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1725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9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9</a:t>
              </a: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2351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4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4</a:t>
              </a:r>
            </a:p>
          </p:txBody>
        </p:sp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3168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3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3</a:t>
              </a:r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3790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8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8</a:t>
              </a:r>
            </a:p>
          </p:txBody>
        </p:sp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4509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6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6</a:t>
              </a:r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5135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1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1</a:t>
              </a:r>
            </a:p>
          </p:txBody>
        </p:sp>
      </p:grpSp>
      <p:cxnSp>
        <p:nvCxnSpPr>
          <p:cNvPr id="27" name="AutoShape 27"/>
          <p:cNvCxnSpPr>
            <a:cxnSpLocks noChangeShapeType="1"/>
            <a:stCxn id="16" idx="0"/>
            <a:endCxn id="12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8"/>
          <p:cNvCxnSpPr>
            <a:cxnSpLocks noChangeShapeType="1"/>
            <a:stCxn id="17" idx="0"/>
            <a:endCxn id="12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29"/>
          <p:cNvCxnSpPr>
            <a:cxnSpLocks noChangeShapeType="1"/>
            <a:stCxn id="23" idx="0"/>
            <a:endCxn id="16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AutoShape 30"/>
          <p:cNvCxnSpPr>
            <a:cxnSpLocks noChangeShapeType="1"/>
            <a:stCxn id="25" idx="0"/>
            <a:endCxn id="17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31"/>
          <p:cNvCxnSpPr>
            <a:cxnSpLocks noChangeShapeType="1"/>
            <a:stCxn id="16" idx="2"/>
            <a:endCxn id="24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32"/>
          <p:cNvCxnSpPr>
            <a:cxnSpLocks noChangeShapeType="1"/>
            <a:stCxn id="17" idx="2"/>
            <a:endCxn id="26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4" name="AutoShape 34"/>
          <p:cNvCxnSpPr>
            <a:cxnSpLocks noChangeShapeType="1"/>
            <a:stCxn id="11" idx="0"/>
            <a:endCxn id="33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35"/>
          <p:cNvCxnSpPr>
            <a:cxnSpLocks noChangeShapeType="1"/>
            <a:stCxn id="12" idx="0"/>
            <a:endCxn id="33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</a:t>
            </a:r>
            <a:endParaRPr lang="en-US" dirty="0"/>
          </a:p>
        </p:txBody>
      </p:sp>
      <p:cxnSp>
        <p:nvCxnSpPr>
          <p:cNvPr id="4" name="AutoShape 4"/>
          <p:cNvCxnSpPr>
            <a:cxnSpLocks noChangeShapeType="1"/>
            <a:stCxn id="13" idx="0"/>
            <a:endCxn id="10" idx="2"/>
          </p:cNvCxnSpPr>
          <p:nvPr/>
        </p:nvCxnSpPr>
        <p:spPr bwMode="auto">
          <a:xfrm flipV="1">
            <a:off x="1436688" y="4064000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14" idx="0"/>
            <a:endCxn id="10" idx="2"/>
          </p:cNvCxnSpPr>
          <p:nvPr/>
        </p:nvCxnSpPr>
        <p:spPr bwMode="auto">
          <a:xfrm flipH="1" flipV="1">
            <a:off x="25050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8" idx="0"/>
            <a:endCxn id="13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7"/>
          <p:cNvCxnSpPr>
            <a:cxnSpLocks noChangeShapeType="1"/>
            <a:stCxn id="20" idx="0"/>
            <a:endCxn id="14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8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14366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9"/>
          <p:cNvCxnSpPr>
            <a:cxnSpLocks noChangeShapeType="1"/>
            <a:stCxn id="14" idx="2"/>
            <a:endCxn id="21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 7  2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9  4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accent1"/>
                </a:solidFill>
              </a:rPr>
              <a:t>3  8  6  1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>
                <a:solidFill>
                  <a:schemeClr val="accent1"/>
                </a:solidFill>
              </a:rPr>
              <a:t>  1  3  8  6</a:t>
            </a:r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42950" y="4643438"/>
            <a:ext cx="7996238" cy="427037"/>
            <a:chOff x="468" y="3168"/>
            <a:chExt cx="5037" cy="269"/>
          </a:xfrm>
        </p:grpSpPr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468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7  2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2  7</a:t>
              </a:r>
            </a:p>
          </p:txBody>
        </p: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1779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9  4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4  9</a:t>
              </a:r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3252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3  8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3  8</a:t>
              </a:r>
            </a:p>
          </p:txBody>
        </p: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4563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accent1"/>
                  </a:solidFill>
                </a:rPr>
                <a:t>6  1  </a:t>
              </a:r>
              <a:r>
                <a:rPr lang="en-US" sz="1800" b="1">
                  <a:solidFill>
                    <a:schemeClr val="accent1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accent1"/>
                  </a:solidFill>
                </a:rPr>
                <a:t>  1  6</a:t>
              </a:r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609600" y="5668963"/>
            <a:ext cx="8229600" cy="427037"/>
            <a:chOff x="384" y="3571"/>
            <a:chExt cx="5184" cy="269"/>
          </a:xfrm>
        </p:grpSpPr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84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7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7</a:t>
              </a: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1006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2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2</a:t>
              </a:r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1725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9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9</a:t>
              </a:r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>
              <a:off x="2351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4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4</a:t>
              </a:r>
            </a:p>
          </p:txBody>
        </p:sp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>
              <a:off x="3168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3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3</a:t>
              </a:r>
            </a:p>
          </p:txBody>
        </p:sp>
        <p:sp>
          <p:nvSpPr>
            <p:cNvPr id="23" name="AutoShape 24"/>
            <p:cNvSpPr>
              <a:spLocks noChangeArrowheads="1"/>
            </p:cNvSpPr>
            <p:nvPr/>
          </p:nvSpPr>
          <p:spPr bwMode="auto">
            <a:xfrm>
              <a:off x="3790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8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8</a:t>
              </a:r>
            </a:p>
          </p:txBody>
        </p:sp>
        <p:sp>
          <p:nvSpPr>
            <p:cNvPr id="24" name="AutoShape 25"/>
            <p:cNvSpPr>
              <a:spLocks noChangeArrowheads="1"/>
            </p:cNvSpPr>
            <p:nvPr/>
          </p:nvSpPr>
          <p:spPr bwMode="auto">
            <a:xfrm>
              <a:off x="4509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6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6</a:t>
              </a:r>
            </a:p>
          </p:txBody>
        </p:sp>
        <p:sp>
          <p:nvSpPr>
            <p:cNvPr id="25" name="AutoShape 26"/>
            <p:cNvSpPr>
              <a:spLocks noChangeArrowheads="1"/>
            </p:cNvSpPr>
            <p:nvPr/>
          </p:nvSpPr>
          <p:spPr bwMode="auto">
            <a:xfrm>
              <a:off x="5135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1 </a:t>
              </a:r>
              <a:r>
                <a:rPr lang="en-US" sz="1800" b="1">
                  <a:solidFill>
                    <a:schemeClr val="folHlink"/>
                  </a:solidFill>
                  <a:sym typeface="Symbol" pitchFamily="-109" charset="2"/>
                </a:rPr>
                <a:t></a:t>
              </a:r>
              <a:r>
                <a:rPr lang="en-US" sz="1800">
                  <a:solidFill>
                    <a:schemeClr val="folHlink"/>
                  </a:solidFill>
                </a:rPr>
                <a:t> 1</a:t>
              </a:r>
            </a:p>
          </p:txBody>
        </p:sp>
      </p:grpSp>
      <p:cxnSp>
        <p:nvCxnSpPr>
          <p:cNvPr id="26" name="AutoShape 27"/>
          <p:cNvCxnSpPr>
            <a:cxnSpLocks noChangeShapeType="1"/>
            <a:stCxn id="15" idx="0"/>
            <a:endCxn id="1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8"/>
          <p:cNvCxnSpPr>
            <a:cxnSpLocks noChangeShapeType="1"/>
            <a:stCxn id="16" idx="0"/>
            <a:endCxn id="1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29"/>
          <p:cNvCxnSpPr>
            <a:cxnSpLocks noChangeShapeType="1"/>
            <a:stCxn id="22" idx="0"/>
            <a:endCxn id="15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30"/>
          <p:cNvCxnSpPr>
            <a:cxnSpLocks noChangeShapeType="1"/>
            <a:stCxn id="24" idx="0"/>
            <a:endCxn id="16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AutoShape 31"/>
          <p:cNvCxnSpPr>
            <a:cxnSpLocks noChangeShapeType="1"/>
            <a:stCxn id="15" idx="2"/>
            <a:endCxn id="23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32"/>
          <p:cNvCxnSpPr>
            <a:cxnSpLocks noChangeShapeType="1"/>
            <a:stCxn id="16" idx="2"/>
            <a:endCxn id="25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7  2  9  4 </a:t>
            </a:r>
            <a:r>
              <a:rPr lang="en-US" sz="1800" b="1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</a:t>
            </a:r>
            <a:r>
              <a:rPr lang="en-US" sz="1800"/>
              <a:t> 3  8  6  1</a:t>
            </a:r>
            <a:r>
              <a:rPr lang="en-US" sz="1800">
                <a:solidFill>
                  <a:schemeClr val="accent1"/>
                </a:solidFill>
              </a:rPr>
              <a:t>  </a:t>
            </a:r>
            <a:r>
              <a:rPr lang="en-US" sz="1800" b="1">
                <a:solidFill>
                  <a:schemeClr val="accent1"/>
                </a:solidFill>
                <a:sym typeface="Symbol" pitchFamily="-109" charset="2"/>
              </a:rPr>
              <a:t></a:t>
            </a:r>
            <a:r>
              <a:rPr lang="en-US" sz="1800"/>
              <a:t>  </a:t>
            </a:r>
            <a:r>
              <a:rPr 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33" name="AutoShape 34"/>
          <p:cNvCxnSpPr>
            <a:cxnSpLocks noChangeShapeType="1"/>
            <a:stCxn id="10" idx="0"/>
            <a:endCxn id="32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35"/>
          <p:cNvCxnSpPr>
            <a:cxnSpLocks noChangeShapeType="1"/>
            <a:stCxn id="11" idx="0"/>
            <a:endCxn id="32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5" name="Line 37"/>
          <p:cNvSpPr>
            <a:spLocks noChangeShapeType="1"/>
          </p:cNvSpPr>
          <p:nvPr/>
        </p:nvSpPr>
        <p:spPr bwMode="auto">
          <a:xfrm flipH="1">
            <a:off x="2438400" y="3200400"/>
            <a:ext cx="5334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11665</TotalTime>
  <Words>3597</Words>
  <Application>Microsoft Macintosh PowerPoint</Application>
  <PresentationFormat>On-screen Show (4:3)</PresentationFormat>
  <Paragraphs>573</Paragraphs>
  <Slides>47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Plaza</vt:lpstr>
      <vt:lpstr>Microsoft Equation</vt:lpstr>
      <vt:lpstr>Microsoft Equation 3.0</vt:lpstr>
      <vt:lpstr> Data Structures Lecture 9</vt:lpstr>
      <vt:lpstr>Fundamental Algorithms</vt:lpstr>
      <vt:lpstr>Divide-and-Conquer</vt:lpstr>
      <vt:lpstr>Merge-sort</vt:lpstr>
      <vt:lpstr>Merge-sort</vt:lpstr>
      <vt:lpstr>Merging Two Sorted Sequences</vt:lpstr>
      <vt:lpstr>Merge-Sort Tree</vt:lpstr>
      <vt:lpstr>An execution example</vt:lpstr>
      <vt:lpstr>Partition</vt:lpstr>
      <vt:lpstr>Partition</vt:lpstr>
      <vt:lpstr>Recur: base case</vt:lpstr>
      <vt:lpstr>Recur: Base case</vt:lpstr>
      <vt:lpstr>Merge</vt:lpstr>
      <vt:lpstr>Recursive call,…, merge</vt:lpstr>
      <vt:lpstr>Merge</vt:lpstr>
      <vt:lpstr>Recursive call, …, merge, merge</vt:lpstr>
      <vt:lpstr>Merge</vt:lpstr>
      <vt:lpstr>Analysis of Merge-sort</vt:lpstr>
      <vt:lpstr>Quick-sort</vt:lpstr>
      <vt:lpstr>Partition</vt:lpstr>
      <vt:lpstr>Quick-Sort Tree</vt:lpstr>
      <vt:lpstr>Execution Example</vt:lpstr>
      <vt:lpstr>Slide 23</vt:lpstr>
      <vt:lpstr>Slide 24</vt:lpstr>
      <vt:lpstr>Slide 25</vt:lpstr>
      <vt:lpstr>Slide 26</vt:lpstr>
      <vt:lpstr>Slide 27</vt:lpstr>
      <vt:lpstr>Slide 28</vt:lpstr>
      <vt:lpstr>In-place Quick-sort</vt:lpstr>
      <vt:lpstr>In-Place Quick-Sort</vt:lpstr>
      <vt:lpstr>Summary of Sorting Algorithms</vt:lpstr>
      <vt:lpstr>Recurrence Equation Analysis</vt:lpstr>
      <vt:lpstr>Recurrence Equation Analysis</vt:lpstr>
      <vt:lpstr>Iterative Substitution</vt:lpstr>
      <vt:lpstr>The Recursion Tree</vt:lpstr>
      <vt:lpstr>Guess-and-Test Method</vt:lpstr>
      <vt:lpstr>Guess-and-Test Method</vt:lpstr>
      <vt:lpstr>Guess-and-Test Method, (cont.)</vt:lpstr>
      <vt:lpstr>Master Method</vt:lpstr>
      <vt:lpstr>Master Method</vt:lpstr>
      <vt:lpstr>Master Method, Example 1</vt:lpstr>
      <vt:lpstr>Master Method, Example 2</vt:lpstr>
      <vt:lpstr>Master Method, Example 3</vt:lpstr>
      <vt:lpstr>Master Method, Example 4</vt:lpstr>
      <vt:lpstr>HW9 (Due on Nov. 18)</vt:lpstr>
      <vt:lpstr>Operations</vt:lpstr>
      <vt:lpstr>An input file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126</cp:revision>
  <dcterms:created xsi:type="dcterms:W3CDTF">2010-11-10T03:49:19Z</dcterms:created>
  <dcterms:modified xsi:type="dcterms:W3CDTF">2010-11-11T02:54:10Z</dcterms:modified>
</cp:coreProperties>
</file>