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Default Extension="xls" ContentType="application/vnd.ms-exce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charts/chart1.xml" ContentType="application/vnd.openxmlformats-officedocument.drawingml.chart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embeddings/oleObject2.bin" ContentType="application/vnd.openxmlformats-officedocument.oleObject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8.xml" ContentType="application/vnd.openxmlformats-officedocument.presentationml.slideLayout+xml"/>
  <Override PartName="/ppt/embeddings/oleObject1.bin" ContentType="application/vnd.openxmlformats-officedocument.oleObject"/>
  <Override PartName="/ppt/slides/slide34.xml" ContentType="application/vnd.openxmlformats-officedocument.presentationml.slide+xml"/>
  <Default Extension="package" ContentType="application/vnd.openxmlformats-officedocument.package"/>
  <Default Extension="pict" ContentType="image/pi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embeddings/oleObject3.bin" ContentType="application/vnd.openxmlformats-officedocument.oleObject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Layouts/slideLayout19.xml" ContentType="application/vnd.openxmlformats-officedocument.presentationml.slideLayout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1" r:id="rId1"/>
  </p:sldMasterIdLst>
  <p:notesMasterIdLst>
    <p:notesMasterId r:id="rId37"/>
  </p:notesMasterIdLst>
  <p:sldIdLst>
    <p:sldId id="256" r:id="rId2"/>
    <p:sldId id="310" r:id="rId3"/>
    <p:sldId id="362" r:id="rId4"/>
    <p:sldId id="363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72" r:id="rId13"/>
    <p:sldId id="373" r:id="rId14"/>
    <p:sldId id="374" r:id="rId15"/>
    <p:sldId id="375" r:id="rId16"/>
    <p:sldId id="376" r:id="rId17"/>
    <p:sldId id="377" r:id="rId18"/>
    <p:sldId id="378" r:id="rId19"/>
    <p:sldId id="379" r:id="rId20"/>
    <p:sldId id="380" r:id="rId21"/>
    <p:sldId id="381" r:id="rId22"/>
    <p:sldId id="382" r:id="rId23"/>
    <p:sldId id="383" r:id="rId24"/>
    <p:sldId id="384" r:id="rId25"/>
    <p:sldId id="385" r:id="rId26"/>
    <p:sldId id="386" r:id="rId27"/>
    <p:sldId id="387" r:id="rId28"/>
    <p:sldId id="388" r:id="rId29"/>
    <p:sldId id="389" r:id="rId30"/>
    <p:sldId id="390" r:id="rId31"/>
    <p:sldId id="391" r:id="rId32"/>
    <p:sldId id="392" r:id="rId33"/>
    <p:sldId id="393" r:id="rId34"/>
    <p:sldId id="394" r:id="rId35"/>
    <p:sldId id="395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tableStyles" Target="tableStyles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printerSettings" Target="printerSettings/printerSettings1.bin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1.package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2.package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3.packag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105185825878774"/>
          <c:y val="0.0584021890880661"/>
          <c:w val="0.83322901508644"/>
          <c:h val="0.809102826806994"/>
        </c:manualLayout>
      </c:layout>
      <c:scatterChart>
        <c:scatterStyle val="smoothMarker"/>
        <c:ser>
          <c:idx val="2"/>
          <c:order val="0"/>
          <c:tx>
            <c:v>Quadratic</c:v>
          </c:tx>
          <c:spPr>
            <a:ln w="25536">
              <a:solidFill>
                <a:srgbClr val="63AAFE"/>
              </a:solidFill>
              <a:prstDash val="sysDash"/>
            </a:ln>
          </c:spPr>
          <c:marker>
            <c:symbol val="none"/>
          </c:marker>
          <c:xVal>
            <c:numRef>
              <c:f>Sheet1!$A$2:$A$12</c:f>
              <c:numCache>
                <c:formatCode>0</c:formatCode>
                <c:ptCount val="11"/>
                <c:pt idx="0">
                  <c:v>1.0</c:v>
                </c:pt>
                <c:pt idx="1">
                  <c:v>10.0</c:v>
                </c:pt>
                <c:pt idx="2">
                  <c:v>100.0</c:v>
                </c:pt>
                <c:pt idx="3">
                  <c:v>1000.0</c:v>
                </c:pt>
                <c:pt idx="4">
                  <c:v>10000.0</c:v>
                </c:pt>
                <c:pt idx="5">
                  <c:v>100000.0</c:v>
                </c:pt>
                <c:pt idx="6">
                  <c:v>1.0E6</c:v>
                </c:pt>
                <c:pt idx="7">
                  <c:v>1.0E7</c:v>
                </c:pt>
                <c:pt idx="8">
                  <c:v>1.0E8</c:v>
                </c:pt>
                <c:pt idx="9">
                  <c:v>1.0E9</c:v>
                </c:pt>
                <c:pt idx="10">
                  <c:v>1.0E10</c:v>
                </c:pt>
              </c:numCache>
            </c:numRef>
          </c:xVal>
          <c:yVal>
            <c:numRef>
              <c:f>Sheet1!$E$2:$E$12</c:f>
              <c:numCache>
                <c:formatCode>0</c:formatCode>
                <c:ptCount val="11"/>
                <c:pt idx="0">
                  <c:v>1.001E8</c:v>
                </c:pt>
                <c:pt idx="1">
                  <c:v>1.01E9</c:v>
                </c:pt>
                <c:pt idx="2">
                  <c:v>1.1E10</c:v>
                </c:pt>
                <c:pt idx="3">
                  <c:v>2.0E11</c:v>
                </c:pt>
                <c:pt idx="4">
                  <c:v>1.1E13</c:v>
                </c:pt>
                <c:pt idx="5">
                  <c:v>1.01E15</c:v>
                </c:pt>
                <c:pt idx="6">
                  <c:v>1.001E17</c:v>
                </c:pt>
                <c:pt idx="7">
                  <c:v>1.0001E19</c:v>
                </c:pt>
                <c:pt idx="8">
                  <c:v>1.00001E21</c:v>
                </c:pt>
                <c:pt idx="9">
                  <c:v>1.000001E23</c:v>
                </c:pt>
                <c:pt idx="10">
                  <c:v>1.0000001E25</c:v>
                </c:pt>
              </c:numCache>
            </c:numRef>
          </c:yVal>
          <c:smooth val="1"/>
        </c:ser>
        <c:ser>
          <c:idx val="1"/>
          <c:order val="1"/>
          <c:tx>
            <c:v>Quadratic</c:v>
          </c:tx>
          <c:spPr>
            <a:ln w="25536">
              <a:solidFill>
                <a:srgbClr val="63AAFE"/>
              </a:solidFill>
              <a:prstDash val="solid"/>
            </a:ln>
          </c:spPr>
          <c:marker>
            <c:symbol val="none"/>
          </c:marker>
          <c:xVal>
            <c:numRef>
              <c:f>Sheet1!$A$2:$A$12</c:f>
              <c:numCache>
                <c:formatCode>0</c:formatCode>
                <c:ptCount val="11"/>
                <c:pt idx="0">
                  <c:v>1.0</c:v>
                </c:pt>
                <c:pt idx="1">
                  <c:v>10.0</c:v>
                </c:pt>
                <c:pt idx="2">
                  <c:v>100.0</c:v>
                </c:pt>
                <c:pt idx="3">
                  <c:v>1000.0</c:v>
                </c:pt>
                <c:pt idx="4">
                  <c:v>10000.0</c:v>
                </c:pt>
                <c:pt idx="5">
                  <c:v>100000.0</c:v>
                </c:pt>
                <c:pt idx="6">
                  <c:v>1.0E6</c:v>
                </c:pt>
                <c:pt idx="7">
                  <c:v>1.0E7</c:v>
                </c:pt>
                <c:pt idx="8">
                  <c:v>1.0E8</c:v>
                </c:pt>
                <c:pt idx="9">
                  <c:v>1.0E9</c:v>
                </c:pt>
                <c:pt idx="10">
                  <c:v>1.0E10</c:v>
                </c:pt>
              </c:numCache>
            </c:numRef>
          </c:xVal>
          <c:yVal>
            <c:numRef>
              <c:f>Sheet1!$D$2:$D$12</c:f>
              <c:numCache>
                <c:formatCode>0</c:formatCode>
                <c:ptCount val="11"/>
                <c:pt idx="0">
                  <c:v>1.0</c:v>
                </c:pt>
                <c:pt idx="1">
                  <c:v>100.0</c:v>
                </c:pt>
                <c:pt idx="2">
                  <c:v>10000.0</c:v>
                </c:pt>
                <c:pt idx="3">
                  <c:v>1.0E6</c:v>
                </c:pt>
                <c:pt idx="4">
                  <c:v>1.0E8</c:v>
                </c:pt>
                <c:pt idx="5">
                  <c:v>1.0E10</c:v>
                </c:pt>
                <c:pt idx="6">
                  <c:v>1.0E12</c:v>
                </c:pt>
                <c:pt idx="7">
                  <c:v>1.0E14</c:v>
                </c:pt>
                <c:pt idx="8">
                  <c:v>1.0E16</c:v>
                </c:pt>
                <c:pt idx="9">
                  <c:v>1.0E18</c:v>
                </c:pt>
                <c:pt idx="10">
                  <c:v>1.0E20</c:v>
                </c:pt>
              </c:numCache>
            </c:numRef>
          </c:yVal>
          <c:smooth val="1"/>
        </c:ser>
        <c:ser>
          <c:idx val="0"/>
          <c:order val="2"/>
          <c:tx>
            <c:v>Linear</c:v>
          </c:tx>
          <c:spPr>
            <a:ln w="25536">
              <a:solidFill>
                <a:srgbClr val="DD2D32"/>
              </a:solidFill>
              <a:prstDash val="sysDash"/>
            </a:ln>
          </c:spPr>
          <c:marker>
            <c:symbol val="none"/>
          </c:marker>
          <c:xVal>
            <c:numRef>
              <c:f>Sheet1!$A$2:$A$12</c:f>
              <c:numCache>
                <c:formatCode>0</c:formatCode>
                <c:ptCount val="11"/>
                <c:pt idx="0">
                  <c:v>1.0</c:v>
                </c:pt>
                <c:pt idx="1">
                  <c:v>10.0</c:v>
                </c:pt>
                <c:pt idx="2">
                  <c:v>100.0</c:v>
                </c:pt>
                <c:pt idx="3">
                  <c:v>1000.0</c:v>
                </c:pt>
                <c:pt idx="4">
                  <c:v>10000.0</c:v>
                </c:pt>
                <c:pt idx="5">
                  <c:v>100000.0</c:v>
                </c:pt>
                <c:pt idx="6">
                  <c:v>1.0E6</c:v>
                </c:pt>
                <c:pt idx="7">
                  <c:v>1.0E7</c:v>
                </c:pt>
                <c:pt idx="8">
                  <c:v>1.0E8</c:v>
                </c:pt>
                <c:pt idx="9">
                  <c:v>1.0E9</c:v>
                </c:pt>
                <c:pt idx="10">
                  <c:v>1.0E10</c:v>
                </c:pt>
              </c:numCache>
            </c:numRef>
          </c:xVal>
          <c:yVal>
            <c:numRef>
              <c:f>Sheet1!$C$2:$C$12</c:f>
              <c:numCache>
                <c:formatCode>0</c:formatCode>
                <c:ptCount val="11"/>
                <c:pt idx="0">
                  <c:v>100100.0</c:v>
                </c:pt>
                <c:pt idx="1">
                  <c:v>101000.0</c:v>
                </c:pt>
                <c:pt idx="2">
                  <c:v>110000.0</c:v>
                </c:pt>
                <c:pt idx="3">
                  <c:v>200000.0</c:v>
                </c:pt>
                <c:pt idx="4">
                  <c:v>1.1E6</c:v>
                </c:pt>
                <c:pt idx="5">
                  <c:v>1.01E7</c:v>
                </c:pt>
                <c:pt idx="6">
                  <c:v>1.001E8</c:v>
                </c:pt>
                <c:pt idx="7">
                  <c:v>1.0001E9</c:v>
                </c:pt>
                <c:pt idx="8">
                  <c:v>1.00001E10</c:v>
                </c:pt>
                <c:pt idx="9">
                  <c:v>1.000001E11</c:v>
                </c:pt>
                <c:pt idx="10">
                  <c:v>1.0000001E12</c:v>
                </c:pt>
              </c:numCache>
            </c:numRef>
          </c:yVal>
          <c:smooth val="1"/>
        </c:ser>
        <c:ser>
          <c:idx val="3"/>
          <c:order val="3"/>
          <c:tx>
            <c:v>Linear</c:v>
          </c:tx>
          <c:spPr>
            <a:ln w="25536">
              <a:solidFill>
                <a:srgbClr val="DD2D32"/>
              </a:solidFill>
              <a:prstDash val="solid"/>
            </a:ln>
          </c:spPr>
          <c:marker>
            <c:symbol val="none"/>
          </c:marker>
          <c:xVal>
            <c:numRef>
              <c:f>Sheet1!$A$2:$A$12</c:f>
              <c:numCache>
                <c:formatCode>0</c:formatCode>
                <c:ptCount val="11"/>
                <c:pt idx="0">
                  <c:v>1.0</c:v>
                </c:pt>
                <c:pt idx="1">
                  <c:v>10.0</c:v>
                </c:pt>
                <c:pt idx="2">
                  <c:v>100.0</c:v>
                </c:pt>
                <c:pt idx="3">
                  <c:v>1000.0</c:v>
                </c:pt>
                <c:pt idx="4">
                  <c:v>10000.0</c:v>
                </c:pt>
                <c:pt idx="5">
                  <c:v>100000.0</c:v>
                </c:pt>
                <c:pt idx="6">
                  <c:v>1.0E6</c:v>
                </c:pt>
                <c:pt idx="7">
                  <c:v>1.0E7</c:v>
                </c:pt>
                <c:pt idx="8">
                  <c:v>1.0E8</c:v>
                </c:pt>
                <c:pt idx="9">
                  <c:v>1.0E9</c:v>
                </c:pt>
                <c:pt idx="10">
                  <c:v>1.0E10</c:v>
                </c:pt>
              </c:numCache>
            </c:numRef>
          </c:xVal>
          <c:yVal>
            <c:numRef>
              <c:f>Sheet1!$B$2:$B$12</c:f>
              <c:numCache>
                <c:formatCode>0</c:formatCode>
                <c:ptCount val="11"/>
                <c:pt idx="0">
                  <c:v>1.0</c:v>
                </c:pt>
                <c:pt idx="1">
                  <c:v>10.0</c:v>
                </c:pt>
                <c:pt idx="2">
                  <c:v>100.0</c:v>
                </c:pt>
                <c:pt idx="3">
                  <c:v>1000.0</c:v>
                </c:pt>
                <c:pt idx="4">
                  <c:v>10000.0</c:v>
                </c:pt>
                <c:pt idx="5">
                  <c:v>100000.0</c:v>
                </c:pt>
                <c:pt idx="6">
                  <c:v>1.0E6</c:v>
                </c:pt>
                <c:pt idx="7">
                  <c:v>1.0E7</c:v>
                </c:pt>
                <c:pt idx="8">
                  <c:v>1.0E8</c:v>
                </c:pt>
                <c:pt idx="9">
                  <c:v>1.0E9</c:v>
                </c:pt>
                <c:pt idx="10">
                  <c:v>1.0E10</c:v>
                </c:pt>
              </c:numCache>
            </c:numRef>
          </c:yVal>
          <c:smooth val="1"/>
        </c:ser>
        <c:axId val="512994664"/>
        <c:axId val="551688744"/>
      </c:scatterChart>
      <c:valAx>
        <c:axId val="512994664"/>
        <c:scaling>
          <c:logBase val="10.0"/>
          <c:orientation val="minMax"/>
        </c:scaling>
        <c:axPos val="b"/>
        <c:majorGridlines>
          <c:spPr>
            <a:ln w="2128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800" b="1" i="1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 sz="1800"/>
                  <a:t>n</a:t>
                </a:r>
              </a:p>
            </c:rich>
          </c:tx>
          <c:layout>
            <c:manualLayout>
              <c:xMode val="edge"/>
              <c:yMode val="edge"/>
              <c:x val="0.560570071258907"/>
              <c:y val="0.921311475409836"/>
            </c:manualLayout>
          </c:layout>
          <c:spPr>
            <a:noFill/>
            <a:ln w="17024">
              <a:noFill/>
            </a:ln>
          </c:spPr>
        </c:title>
        <c:numFmt formatCode="0E+0" sourceLinked="0"/>
        <c:tickLblPos val="nextTo"/>
        <c:spPr>
          <a:ln w="851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551688744"/>
        <c:crosses val="autoZero"/>
        <c:crossBetween val="midCat"/>
      </c:valAx>
      <c:valAx>
        <c:axId val="551688744"/>
        <c:scaling>
          <c:logBase val="10.0"/>
          <c:orientation val="minMax"/>
        </c:scaling>
        <c:axPos val="l"/>
        <c:majorGridlines>
          <c:spPr>
            <a:ln w="8512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800" b="1" i="1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 sz="1800" b="1" i="1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rPr>
                  <a:t>T</a:t>
                </a:r>
                <a:r>
                  <a:rPr lang="en-US" sz="1800" b="1" i="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rPr>
                  <a:t>(</a:t>
                </a:r>
                <a:r>
                  <a:rPr lang="en-US" sz="1800" b="1" i="1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rPr>
                  <a:t>n</a:t>
                </a:r>
                <a:r>
                  <a:rPr lang="en-US" sz="1800" b="1" i="0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rPr>
                  <a:t>)</a:t>
                </a:r>
              </a:p>
            </c:rich>
          </c:tx>
          <c:layout>
            <c:manualLayout>
              <c:xMode val="edge"/>
              <c:yMode val="edge"/>
              <c:x val="0.00239377618192699"/>
              <c:y val="0.359586083654437"/>
            </c:manualLayout>
          </c:layout>
          <c:spPr>
            <a:noFill/>
            <a:ln w="17024">
              <a:noFill/>
            </a:ln>
          </c:spPr>
        </c:title>
        <c:numFmt formatCode="0E+0" sourceLinked="0"/>
        <c:tickLblPos val="nextTo"/>
        <c:spPr>
          <a:ln w="212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512994664"/>
        <c:crosses val="autoZero"/>
        <c:crossBetween val="midCat"/>
      </c:valAx>
      <c:spPr>
        <a:noFill/>
        <a:ln w="8512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17833632555356"/>
          <c:y val="0.0883851007985704"/>
          <c:w val="0.280007916425169"/>
          <c:h val="0.162841570335623"/>
        </c:manualLayout>
      </c:layout>
      <c:spPr>
        <a:solidFill>
          <a:srgbClr val="FFFFFF"/>
        </a:solidFill>
        <a:ln w="2128">
          <a:solidFill>
            <a:srgbClr val="000000"/>
          </a:solidFill>
          <a:prstDash val="solid"/>
        </a:ln>
      </c:spPr>
      <c:txPr>
        <a:bodyPr/>
        <a:lstStyle/>
        <a:p>
          <a:pPr>
            <a:defRPr sz="1233" b="0" i="0" u="none" strike="noStrike" baseline="0">
              <a:solidFill>
                <a:srgbClr val="000000"/>
              </a:solidFill>
              <a:latin typeface="Tahoma"/>
              <a:ea typeface="Tahoma"/>
              <a:cs typeface="Tahoma"/>
            </a:defRPr>
          </a:pPr>
          <a:endParaRPr lang="en-US"/>
        </a:p>
      </c:txPr>
    </c:legend>
    <c:dispBlanksAs val="gap"/>
  </c:chart>
  <c:spPr>
    <a:noFill/>
    <a:ln>
      <a:noFill/>
    </a:ln>
  </c:spPr>
  <c:txPr>
    <a:bodyPr/>
    <a:lstStyle/>
    <a:p>
      <a:pPr>
        <a:defRPr sz="704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18957345971564"/>
          <c:y val="0.0379310344827586"/>
          <c:w val="0.725118483412322"/>
          <c:h val="0.782758620689655"/>
        </c:manualLayout>
      </c:layout>
      <c:scatterChart>
        <c:scatterStyle val="smoothMarker"/>
        <c:ser>
          <c:idx val="1"/>
          <c:order val="0"/>
          <c:tx>
            <c:v>3n</c:v>
          </c:tx>
          <c:spPr>
            <a:ln w="22092">
              <a:solidFill>
                <a:srgbClr val="63AAFE"/>
              </a:solidFill>
              <a:prstDash val="sysDash"/>
            </a:ln>
          </c:spPr>
          <c:marker>
            <c:symbol val="none"/>
          </c:marker>
          <c:xVal>
            <c:numRef>
              <c:f>Sheet1!$A$2:$A$12</c:f>
              <c:numCache>
                <c:formatCode>0</c:formatCode>
                <c:ptCount val="11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  <c:pt idx="5">
                  <c:v>32.0</c:v>
                </c:pt>
                <c:pt idx="6">
                  <c:v>64.0</c:v>
                </c:pt>
                <c:pt idx="7">
                  <c:v>128.0</c:v>
                </c:pt>
                <c:pt idx="8">
                  <c:v>256.0</c:v>
                </c:pt>
                <c:pt idx="9">
                  <c:v>512.0</c:v>
                </c:pt>
                <c:pt idx="10">
                  <c:v>1024.0</c:v>
                </c:pt>
              </c:numCache>
            </c:numRef>
          </c:xVal>
          <c:yVal>
            <c:numRef>
              <c:f>Sheet1!$D$2:$D$12</c:f>
              <c:numCache>
                <c:formatCode>0</c:formatCode>
                <c:ptCount val="11"/>
                <c:pt idx="0">
                  <c:v>3.0</c:v>
                </c:pt>
                <c:pt idx="1">
                  <c:v>6.0</c:v>
                </c:pt>
                <c:pt idx="2">
                  <c:v>12.0</c:v>
                </c:pt>
                <c:pt idx="3">
                  <c:v>24.0</c:v>
                </c:pt>
                <c:pt idx="4">
                  <c:v>48.0</c:v>
                </c:pt>
                <c:pt idx="5">
                  <c:v>96.0</c:v>
                </c:pt>
                <c:pt idx="6">
                  <c:v>192.0</c:v>
                </c:pt>
                <c:pt idx="7">
                  <c:v>384.0</c:v>
                </c:pt>
                <c:pt idx="8">
                  <c:v>768.0</c:v>
                </c:pt>
                <c:pt idx="9">
                  <c:v>1536.0</c:v>
                </c:pt>
                <c:pt idx="10">
                  <c:v>3072.0</c:v>
                </c:pt>
              </c:numCache>
            </c:numRef>
          </c:yVal>
          <c:smooth val="1"/>
        </c:ser>
        <c:ser>
          <c:idx val="3"/>
          <c:order val="1"/>
          <c:tx>
            <c:v>2n+10</c:v>
          </c:tx>
          <c:spPr>
            <a:ln w="22092">
              <a:solidFill>
                <a:srgbClr val="FFF58C"/>
              </a:solidFill>
              <a:prstDash val="solid"/>
            </a:ln>
          </c:spPr>
          <c:marker>
            <c:symbol val="none"/>
          </c:marker>
          <c:xVal>
            <c:numRef>
              <c:f>Sheet1!$A$2:$A$12</c:f>
              <c:numCache>
                <c:formatCode>0</c:formatCode>
                <c:ptCount val="11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  <c:pt idx="5">
                  <c:v>32.0</c:v>
                </c:pt>
                <c:pt idx="6">
                  <c:v>64.0</c:v>
                </c:pt>
                <c:pt idx="7">
                  <c:v>128.0</c:v>
                </c:pt>
                <c:pt idx="8">
                  <c:v>256.0</c:v>
                </c:pt>
                <c:pt idx="9">
                  <c:v>512.0</c:v>
                </c:pt>
                <c:pt idx="10">
                  <c:v>1024.0</c:v>
                </c:pt>
              </c:numCache>
            </c:numRef>
          </c:xVal>
          <c:yVal>
            <c:numRef>
              <c:f>Sheet1!$C$2:$C$12</c:f>
              <c:numCache>
                <c:formatCode>0</c:formatCode>
                <c:ptCount val="11"/>
                <c:pt idx="0">
                  <c:v>12.0</c:v>
                </c:pt>
                <c:pt idx="1">
                  <c:v>14.0</c:v>
                </c:pt>
                <c:pt idx="2">
                  <c:v>18.0</c:v>
                </c:pt>
                <c:pt idx="3">
                  <c:v>26.0</c:v>
                </c:pt>
                <c:pt idx="4">
                  <c:v>42.0</c:v>
                </c:pt>
                <c:pt idx="5">
                  <c:v>74.0</c:v>
                </c:pt>
                <c:pt idx="6">
                  <c:v>138.0</c:v>
                </c:pt>
                <c:pt idx="7">
                  <c:v>266.0</c:v>
                </c:pt>
                <c:pt idx="8">
                  <c:v>522.0</c:v>
                </c:pt>
                <c:pt idx="9">
                  <c:v>1034.0</c:v>
                </c:pt>
                <c:pt idx="10">
                  <c:v>2058.0</c:v>
                </c:pt>
              </c:numCache>
            </c:numRef>
          </c:yVal>
          <c:smooth val="1"/>
        </c:ser>
        <c:ser>
          <c:idx val="0"/>
          <c:order val="2"/>
          <c:tx>
            <c:v>n</c:v>
          </c:tx>
          <c:spPr>
            <a:ln w="22092">
              <a:solidFill>
                <a:srgbClr val="63AAFE"/>
              </a:solidFill>
              <a:prstDash val="solid"/>
            </a:ln>
          </c:spPr>
          <c:marker>
            <c:symbol val="none"/>
          </c:marker>
          <c:xVal>
            <c:numRef>
              <c:f>Sheet1!$A$2:$A$12</c:f>
              <c:numCache>
                <c:formatCode>0</c:formatCode>
                <c:ptCount val="11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  <c:pt idx="5">
                  <c:v>32.0</c:v>
                </c:pt>
                <c:pt idx="6">
                  <c:v>64.0</c:v>
                </c:pt>
                <c:pt idx="7">
                  <c:v>128.0</c:v>
                </c:pt>
                <c:pt idx="8">
                  <c:v>256.0</c:v>
                </c:pt>
                <c:pt idx="9">
                  <c:v>512.0</c:v>
                </c:pt>
                <c:pt idx="10">
                  <c:v>1024.0</c:v>
                </c:pt>
              </c:numCache>
            </c:numRef>
          </c:xVal>
          <c:yVal>
            <c:numRef>
              <c:f>Sheet1!$B$2:$B$12</c:f>
              <c:numCache>
                <c:formatCode>0</c:formatCode>
                <c:ptCount val="11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  <c:pt idx="5">
                  <c:v>32.0</c:v>
                </c:pt>
                <c:pt idx="6">
                  <c:v>64.0</c:v>
                </c:pt>
                <c:pt idx="7">
                  <c:v>128.0</c:v>
                </c:pt>
                <c:pt idx="8">
                  <c:v>256.0</c:v>
                </c:pt>
                <c:pt idx="9">
                  <c:v>512.0</c:v>
                </c:pt>
                <c:pt idx="10">
                  <c:v>1024.0</c:v>
                </c:pt>
              </c:numCache>
            </c:numRef>
          </c:yVal>
          <c:smooth val="1"/>
        </c:ser>
        <c:axId val="597591688"/>
        <c:axId val="639574072"/>
      </c:scatterChart>
      <c:valAx>
        <c:axId val="597591688"/>
        <c:scaling>
          <c:logBase val="10.0"/>
          <c:orientation val="minMax"/>
          <c:max val="1000.0"/>
        </c:scaling>
        <c:axPos val="b"/>
        <c:majorGridlines>
          <c:spPr>
            <a:ln w="1841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1" i="1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 sz="2000"/>
                  <a:t>n</a:t>
                </a:r>
              </a:p>
            </c:rich>
          </c:tx>
          <c:layout>
            <c:manualLayout>
              <c:xMode val="edge"/>
              <c:yMode val="edge"/>
              <c:x val="0.533175355450237"/>
              <c:y val="0.886206896551724"/>
            </c:manualLayout>
          </c:layout>
          <c:spPr>
            <a:noFill/>
            <a:ln w="14728">
              <a:noFill/>
            </a:ln>
          </c:spPr>
        </c:title>
        <c:numFmt formatCode="#,##0" sourceLinked="0"/>
        <c:tickLblPos val="nextTo"/>
        <c:spPr>
          <a:ln w="736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639574072"/>
        <c:crosses val="autoZero"/>
        <c:crossBetween val="midCat"/>
      </c:valAx>
      <c:valAx>
        <c:axId val="639574072"/>
        <c:scaling>
          <c:logBase val="10.0"/>
          <c:orientation val="minMax"/>
        </c:scaling>
        <c:axPos val="l"/>
        <c:majorGridlines>
          <c:spPr>
            <a:ln w="7364">
              <a:solidFill>
                <a:srgbClr val="000000"/>
              </a:solidFill>
              <a:prstDash val="solid"/>
            </a:ln>
          </c:spPr>
        </c:majorGridlines>
        <c:minorGridlines>
          <c:spPr>
            <a:ln w="1841">
              <a:solidFill>
                <a:srgbClr val="C0C0C0"/>
              </a:solidFill>
              <a:prstDash val="solid"/>
            </a:ln>
          </c:spPr>
        </c:minorGridlines>
        <c:numFmt formatCode="#,##0" sourceLinked="0"/>
        <c:tickLblPos val="nextTo"/>
        <c:spPr>
          <a:ln w="184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597591688"/>
        <c:crosses val="autoZero"/>
        <c:crossBetween val="midCat"/>
      </c:valAx>
      <c:spPr>
        <a:noFill/>
        <a:ln w="7364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7087271515032"/>
          <c:y val="0.0711111111111111"/>
          <c:w val="0.219648697758934"/>
          <c:h val="0.230932400116652"/>
        </c:manualLayout>
      </c:layout>
      <c:spPr>
        <a:solidFill>
          <a:srgbClr val="FFFFFF"/>
        </a:solidFill>
        <a:ln w="1841">
          <a:solidFill>
            <a:srgbClr val="000000"/>
          </a:solidFill>
          <a:prstDash val="solid"/>
        </a:ln>
      </c:spPr>
      <c:txPr>
        <a:bodyPr/>
        <a:lstStyle/>
        <a:p>
          <a:pPr>
            <a:defRPr sz="1279" b="0" i="0" u="none" strike="noStrike" baseline="0">
              <a:solidFill>
                <a:srgbClr val="000000"/>
              </a:solidFill>
              <a:latin typeface="Tahoma"/>
              <a:ea typeface="Tahoma"/>
              <a:cs typeface="Tahoma"/>
            </a:defRPr>
          </a:pPr>
          <a:endParaRPr lang="en-US"/>
        </a:p>
      </c:txPr>
    </c:legend>
    <c:dispBlanksAs val="gap"/>
  </c:chart>
  <c:spPr>
    <a:noFill/>
    <a:ln>
      <a:noFill/>
    </a:ln>
  </c:spPr>
  <c:txPr>
    <a:bodyPr/>
    <a:lstStyle/>
    <a:p>
      <a:pPr>
        <a:defRPr sz="60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23960880195599"/>
          <c:y val="0.0348101265822785"/>
          <c:w val="0.672371638141809"/>
          <c:h val="0.791139240506329"/>
        </c:manualLayout>
      </c:layout>
      <c:scatterChart>
        <c:scatterStyle val="smoothMarker"/>
        <c:ser>
          <c:idx val="1"/>
          <c:order val="0"/>
          <c:tx>
            <c:v>n^2</c:v>
          </c:tx>
          <c:spPr>
            <a:ln w="23237">
              <a:solidFill>
                <a:srgbClr val="FFF58C"/>
              </a:solidFill>
              <a:prstDash val="solid"/>
            </a:ln>
          </c:spPr>
          <c:marker>
            <c:symbol val="none"/>
          </c:marker>
          <c:xVal>
            <c:numRef>
              <c:f>Sheet1!$A$3:$A$13</c:f>
              <c:numCache>
                <c:formatCode>0</c:formatCode>
                <c:ptCount val="11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  <c:pt idx="5">
                  <c:v>32.0</c:v>
                </c:pt>
                <c:pt idx="6">
                  <c:v>64.0</c:v>
                </c:pt>
                <c:pt idx="7">
                  <c:v>128.0</c:v>
                </c:pt>
                <c:pt idx="8">
                  <c:v>256.0</c:v>
                </c:pt>
                <c:pt idx="9">
                  <c:v>512.0</c:v>
                </c:pt>
                <c:pt idx="10">
                  <c:v>1024.0</c:v>
                </c:pt>
              </c:numCache>
            </c:numRef>
          </c:xVal>
          <c:yVal>
            <c:numRef>
              <c:f>Sheet1!$E$3:$E$13</c:f>
              <c:numCache>
                <c:formatCode>0</c:formatCode>
                <c:ptCount val="11"/>
                <c:pt idx="0">
                  <c:v>1.0</c:v>
                </c:pt>
                <c:pt idx="1">
                  <c:v>4.0</c:v>
                </c:pt>
                <c:pt idx="2">
                  <c:v>16.0</c:v>
                </c:pt>
                <c:pt idx="3">
                  <c:v>64.0</c:v>
                </c:pt>
                <c:pt idx="4">
                  <c:v>256.0</c:v>
                </c:pt>
                <c:pt idx="5">
                  <c:v>1024.0</c:v>
                </c:pt>
                <c:pt idx="6">
                  <c:v>4096.0</c:v>
                </c:pt>
                <c:pt idx="7">
                  <c:v>16384.0</c:v>
                </c:pt>
                <c:pt idx="8">
                  <c:v>65536.0</c:v>
                </c:pt>
                <c:pt idx="9">
                  <c:v>262144.0</c:v>
                </c:pt>
                <c:pt idx="10">
                  <c:v>1.048576E6</c:v>
                </c:pt>
              </c:numCache>
            </c:numRef>
          </c:yVal>
          <c:smooth val="1"/>
        </c:ser>
        <c:ser>
          <c:idx val="4"/>
          <c:order val="1"/>
          <c:tx>
            <c:v>100n</c:v>
          </c:tx>
          <c:spPr>
            <a:ln w="23237">
              <a:solidFill>
                <a:srgbClr val="63AAFE"/>
              </a:solidFill>
              <a:prstDash val="sysDash"/>
            </a:ln>
          </c:spPr>
          <c:marker>
            <c:symbol val="none"/>
          </c:marker>
          <c:xVal>
            <c:numRef>
              <c:f>Sheet1!$A$3:$A$13</c:f>
              <c:numCache>
                <c:formatCode>0</c:formatCode>
                <c:ptCount val="11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  <c:pt idx="5">
                  <c:v>32.0</c:v>
                </c:pt>
                <c:pt idx="6">
                  <c:v>64.0</c:v>
                </c:pt>
                <c:pt idx="7">
                  <c:v>128.0</c:v>
                </c:pt>
                <c:pt idx="8">
                  <c:v>256.0</c:v>
                </c:pt>
                <c:pt idx="9">
                  <c:v>512.0</c:v>
                </c:pt>
                <c:pt idx="10">
                  <c:v>1024.0</c:v>
                </c:pt>
              </c:numCache>
            </c:numRef>
          </c:xVal>
          <c:yVal>
            <c:numRef>
              <c:f>Sheet1!$D$3:$D$13</c:f>
              <c:numCache>
                <c:formatCode>0</c:formatCode>
                <c:ptCount val="11"/>
                <c:pt idx="0">
                  <c:v>100.0</c:v>
                </c:pt>
                <c:pt idx="1">
                  <c:v>200.0</c:v>
                </c:pt>
                <c:pt idx="2">
                  <c:v>400.0</c:v>
                </c:pt>
                <c:pt idx="3">
                  <c:v>800.0</c:v>
                </c:pt>
                <c:pt idx="4">
                  <c:v>1600.0</c:v>
                </c:pt>
                <c:pt idx="5">
                  <c:v>3200.0</c:v>
                </c:pt>
                <c:pt idx="6">
                  <c:v>6400.0</c:v>
                </c:pt>
                <c:pt idx="7">
                  <c:v>12800.0</c:v>
                </c:pt>
                <c:pt idx="8">
                  <c:v>25600.0</c:v>
                </c:pt>
                <c:pt idx="9">
                  <c:v>51200.0</c:v>
                </c:pt>
                <c:pt idx="10">
                  <c:v>102400.0</c:v>
                </c:pt>
              </c:numCache>
            </c:numRef>
          </c:yVal>
          <c:smooth val="1"/>
        </c:ser>
        <c:ser>
          <c:idx val="2"/>
          <c:order val="2"/>
          <c:tx>
            <c:v>10n</c:v>
          </c:tx>
          <c:spPr>
            <a:ln w="23237">
              <a:solidFill>
                <a:srgbClr val="63AAFE"/>
              </a:solidFill>
              <a:prstDash val="sysDash"/>
            </a:ln>
          </c:spPr>
          <c:marker>
            <c:symbol val="none"/>
          </c:marker>
          <c:xVal>
            <c:numRef>
              <c:f>Sheet1!$A$3:$A$13</c:f>
              <c:numCache>
                <c:formatCode>0</c:formatCode>
                <c:ptCount val="11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  <c:pt idx="5">
                  <c:v>32.0</c:v>
                </c:pt>
                <c:pt idx="6">
                  <c:v>64.0</c:v>
                </c:pt>
                <c:pt idx="7">
                  <c:v>128.0</c:v>
                </c:pt>
                <c:pt idx="8">
                  <c:v>256.0</c:v>
                </c:pt>
                <c:pt idx="9">
                  <c:v>512.0</c:v>
                </c:pt>
                <c:pt idx="10">
                  <c:v>1024.0</c:v>
                </c:pt>
              </c:numCache>
            </c:numRef>
          </c:xVal>
          <c:yVal>
            <c:numRef>
              <c:f>Sheet1!$C$3:$C$13</c:f>
              <c:numCache>
                <c:formatCode>0</c:formatCode>
                <c:ptCount val="11"/>
                <c:pt idx="0">
                  <c:v>10.0</c:v>
                </c:pt>
                <c:pt idx="1">
                  <c:v>20.0</c:v>
                </c:pt>
                <c:pt idx="2">
                  <c:v>40.0</c:v>
                </c:pt>
                <c:pt idx="3">
                  <c:v>80.0</c:v>
                </c:pt>
                <c:pt idx="4">
                  <c:v>160.0</c:v>
                </c:pt>
                <c:pt idx="5">
                  <c:v>320.0</c:v>
                </c:pt>
                <c:pt idx="6">
                  <c:v>640.0</c:v>
                </c:pt>
                <c:pt idx="7">
                  <c:v>1280.0</c:v>
                </c:pt>
                <c:pt idx="8">
                  <c:v>2560.0</c:v>
                </c:pt>
                <c:pt idx="9">
                  <c:v>5120.0</c:v>
                </c:pt>
                <c:pt idx="10">
                  <c:v>10240.0</c:v>
                </c:pt>
              </c:numCache>
            </c:numRef>
          </c:yVal>
          <c:smooth val="1"/>
        </c:ser>
        <c:ser>
          <c:idx val="0"/>
          <c:order val="3"/>
          <c:tx>
            <c:v>n</c:v>
          </c:tx>
          <c:spPr>
            <a:ln w="23237">
              <a:solidFill>
                <a:srgbClr val="63AAFE"/>
              </a:solidFill>
              <a:prstDash val="solid"/>
            </a:ln>
          </c:spPr>
          <c:marker>
            <c:symbol val="none"/>
          </c:marker>
          <c:xVal>
            <c:numRef>
              <c:f>Sheet1!$A$3:$A$13</c:f>
              <c:numCache>
                <c:formatCode>0</c:formatCode>
                <c:ptCount val="11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  <c:pt idx="5">
                  <c:v>32.0</c:v>
                </c:pt>
                <c:pt idx="6">
                  <c:v>64.0</c:v>
                </c:pt>
                <c:pt idx="7">
                  <c:v>128.0</c:v>
                </c:pt>
                <c:pt idx="8">
                  <c:v>256.0</c:v>
                </c:pt>
                <c:pt idx="9">
                  <c:v>512.0</c:v>
                </c:pt>
                <c:pt idx="10">
                  <c:v>1024.0</c:v>
                </c:pt>
              </c:numCache>
            </c:numRef>
          </c:xVal>
          <c:yVal>
            <c:numRef>
              <c:f>Sheet1!$B$3:$B$13</c:f>
              <c:numCache>
                <c:formatCode>0</c:formatCode>
                <c:ptCount val="11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  <c:pt idx="5">
                  <c:v>32.0</c:v>
                </c:pt>
                <c:pt idx="6">
                  <c:v>64.0</c:v>
                </c:pt>
                <c:pt idx="7">
                  <c:v>128.0</c:v>
                </c:pt>
                <c:pt idx="8">
                  <c:v>256.0</c:v>
                </c:pt>
                <c:pt idx="9">
                  <c:v>512.0</c:v>
                </c:pt>
                <c:pt idx="10">
                  <c:v>1024.0</c:v>
                </c:pt>
              </c:numCache>
            </c:numRef>
          </c:yVal>
          <c:smooth val="1"/>
        </c:ser>
        <c:axId val="513063240"/>
        <c:axId val="543168648"/>
      </c:scatterChart>
      <c:valAx>
        <c:axId val="513063240"/>
        <c:scaling>
          <c:logBase val="10.0"/>
          <c:orientation val="minMax"/>
          <c:max val="1000.0"/>
        </c:scaling>
        <c:axPos val="b"/>
        <c:majorGridlines>
          <c:spPr>
            <a:ln w="1936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1" i="1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 sz="2000"/>
                  <a:t>n</a:t>
                </a:r>
              </a:p>
            </c:rich>
          </c:tx>
          <c:layout>
            <c:manualLayout>
              <c:xMode val="edge"/>
              <c:yMode val="edge"/>
              <c:x val="0.559960993785204"/>
              <c:y val="0.913152041561815"/>
            </c:manualLayout>
          </c:layout>
          <c:spPr>
            <a:noFill/>
            <a:ln w="15491">
              <a:noFill/>
            </a:ln>
          </c:spPr>
        </c:title>
        <c:numFmt formatCode="#,##0" sourceLinked="0"/>
        <c:tickLblPos val="nextTo"/>
        <c:spPr>
          <a:ln w="774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543168648"/>
        <c:crosses val="autoZero"/>
        <c:crossBetween val="midCat"/>
      </c:valAx>
      <c:valAx>
        <c:axId val="543168648"/>
        <c:scaling>
          <c:logBase val="10.0"/>
          <c:orientation val="minMax"/>
          <c:max val="1.0E6"/>
        </c:scaling>
        <c:axPos val="l"/>
        <c:majorGridlines>
          <c:spPr>
            <a:ln w="7746">
              <a:solidFill>
                <a:srgbClr val="000000"/>
              </a:solidFill>
              <a:prstDash val="solid"/>
            </a:ln>
          </c:spPr>
        </c:majorGridlines>
        <c:minorGridlines>
          <c:spPr>
            <a:ln w="1936">
              <a:solidFill>
                <a:srgbClr val="C0C0C0"/>
              </a:solidFill>
              <a:prstDash val="solid"/>
            </a:ln>
          </c:spPr>
        </c:minorGridlines>
        <c:numFmt formatCode="#,##0" sourceLinked="0"/>
        <c:tickLblPos val="nextTo"/>
        <c:spPr>
          <a:ln w="193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513063240"/>
        <c:crosses val="autoZero"/>
        <c:crossBetween val="midCat"/>
      </c:valAx>
      <c:spPr>
        <a:noFill/>
        <a:ln w="7746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94025159978847"/>
          <c:y val="0.0742268041237113"/>
          <c:w val="0.221749748933879"/>
          <c:h val="0.256157372081067"/>
        </c:manualLayout>
      </c:layout>
      <c:spPr>
        <a:solidFill>
          <a:srgbClr val="FFFFFF"/>
        </a:solidFill>
        <a:ln w="1936">
          <a:solidFill>
            <a:srgbClr val="000000"/>
          </a:solidFill>
          <a:prstDash val="solid"/>
        </a:ln>
      </c:spPr>
      <c:txPr>
        <a:bodyPr/>
        <a:lstStyle/>
        <a:p>
          <a:pPr>
            <a:defRPr sz="1345" b="0" i="0" u="none" strike="noStrike" baseline="0">
              <a:solidFill>
                <a:srgbClr val="000000"/>
              </a:solidFill>
              <a:latin typeface="Tahoma"/>
              <a:ea typeface="Tahoma"/>
              <a:cs typeface="Tahoma"/>
            </a:defRPr>
          </a:pPr>
          <a:endParaRPr lang="en-US"/>
        </a:p>
      </c:txPr>
    </c:legend>
    <c:dispBlanksAs val="gap"/>
  </c:chart>
  <c:spPr>
    <a:noFill/>
    <a:ln>
      <a:noFill/>
    </a:ln>
  </c:spPr>
  <c:txPr>
    <a:bodyPr/>
    <a:lstStyle/>
    <a:p>
      <a:pPr>
        <a:defRPr sz="6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3186E-627A-3F4A-8E7E-B544FA4DA940}" type="datetimeFigureOut">
              <a:rPr lang="en-US" smtClean="0"/>
              <a:pPr/>
              <a:t>11/3/10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B45FB-B1A1-DD48-81E3-686E4C00E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B45FB-B1A1-DD48-81E3-686E4C00E28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B419239-0D02-1148-91D6-66C18BC00F3C}" type="datetimeFigureOut">
              <a:rPr lang="en-US" smtClean="0"/>
              <a:pPr/>
              <a:t>11/3/10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DB6EF64-FB19-411E-965E-9F52AA474456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8B419239-0D02-1148-91D6-66C18BC00F3C}" type="datetimeFigureOut">
              <a:rPr lang="en-US" smtClean="0"/>
              <a:pPr/>
              <a:t>11/3/10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11/3/10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8B419239-0D02-1148-91D6-66C18BC00F3C}" type="datetimeFigureOut">
              <a:rPr lang="en-US" smtClean="0"/>
              <a:pPr/>
              <a:t>11/3/10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11/3/10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11/3/10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11/3/10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B419239-0D02-1148-91D6-66C18BC00F3C}" type="datetimeFigureOut">
              <a:rPr lang="en-US" smtClean="0"/>
              <a:pPr/>
              <a:t>11/3/10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6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xcel_97_-_2004_Worksheet1.xls"/><Relationship Id="rId1" Type="http://schemas.openxmlformats.org/officeDocument/2006/relationships/vmlDrawing" Target="../drawings/vmlDrawing3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.bin"/><Relationship Id="rId1" Type="http://schemas.openxmlformats.org/officeDocument/2006/relationships/vmlDrawing" Target="../drawings/vmlDrawing4.v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.bin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520012"/>
            <a:ext cx="5458968" cy="10486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Structures</a:t>
            </a:r>
            <a:br>
              <a:rPr lang="en-US" dirty="0" smtClean="0"/>
            </a:br>
            <a:r>
              <a:rPr lang="en-US" dirty="0" smtClean="0"/>
              <a:t>Lecture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721093"/>
            <a:ext cx="5458968" cy="6217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Fang Yu</a:t>
            </a:r>
          </a:p>
          <a:p>
            <a:r>
              <a:rPr lang="en-US" dirty="0" smtClean="0"/>
              <a:t>Department of Management Information Systems</a:t>
            </a:r>
          </a:p>
          <a:p>
            <a:r>
              <a:rPr lang="en-US" dirty="0" smtClean="0"/>
              <a:t>National </a:t>
            </a:r>
            <a:r>
              <a:rPr lang="en-US" dirty="0" err="1" smtClean="0"/>
              <a:t>Chengchi</a:t>
            </a:r>
            <a:r>
              <a:rPr lang="en-US" dirty="0" smtClean="0"/>
              <a:t>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4936" y="274136"/>
            <a:ext cx="1122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Fall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Random Access Machine (RAM)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3892550" cy="3916363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chemeClr val="accent2"/>
                </a:solidFill>
              </a:rPr>
              <a:t>CPU</a:t>
            </a:r>
            <a:endParaRPr lang="en-US" dirty="0" smtClean="0"/>
          </a:p>
          <a:p>
            <a:r>
              <a:rPr lang="en-US" dirty="0" smtClean="0"/>
              <a:t>An potentially unbounded bank of </a:t>
            </a:r>
            <a:r>
              <a:rPr lang="en-US" b="1" dirty="0" smtClean="0">
                <a:solidFill>
                  <a:schemeClr val="accent2"/>
                </a:solidFill>
              </a:rPr>
              <a:t>memory</a:t>
            </a:r>
            <a:r>
              <a:rPr lang="en-US" dirty="0" smtClean="0"/>
              <a:t> cells, each of which can hold an arbitrary number or </a:t>
            </a:r>
            <a:r>
              <a:rPr lang="en-US" dirty="0" smtClean="0"/>
              <a:t>character</a:t>
            </a:r>
          </a:p>
          <a:p>
            <a:r>
              <a:rPr lang="en-US" dirty="0" smtClean="0"/>
              <a:t>Memory cells are numbered and accessing any cell in memory takes unit time.</a:t>
            </a: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4" name="Group 2052"/>
          <p:cNvGrpSpPr>
            <a:grpSpLocks/>
          </p:cNvGrpSpPr>
          <p:nvPr/>
        </p:nvGrpSpPr>
        <p:grpSpPr bwMode="auto">
          <a:xfrm>
            <a:off x="4694875" y="2700964"/>
            <a:ext cx="3886200" cy="2914650"/>
            <a:chOff x="3024" y="960"/>
            <a:chExt cx="2448" cy="1836"/>
          </a:xfrm>
        </p:grpSpPr>
        <p:grpSp>
          <p:nvGrpSpPr>
            <p:cNvPr id="5" name="Group 2053"/>
            <p:cNvGrpSpPr>
              <a:grpSpLocks/>
            </p:cNvGrpSpPr>
            <p:nvPr/>
          </p:nvGrpSpPr>
          <p:grpSpPr bwMode="auto">
            <a:xfrm>
              <a:off x="3024" y="960"/>
              <a:ext cx="898" cy="516"/>
              <a:chOff x="3166" y="1602"/>
              <a:chExt cx="898" cy="516"/>
            </a:xfrm>
          </p:grpSpPr>
          <p:grpSp>
            <p:nvGrpSpPr>
              <p:cNvPr id="15" name="Group 2054"/>
              <p:cNvGrpSpPr>
                <a:grpSpLocks/>
              </p:cNvGrpSpPr>
              <p:nvPr/>
            </p:nvGrpSpPr>
            <p:grpSpPr bwMode="auto">
              <a:xfrm>
                <a:off x="3166" y="1969"/>
                <a:ext cx="898" cy="149"/>
                <a:chOff x="3166" y="1969"/>
                <a:chExt cx="898" cy="149"/>
              </a:xfrm>
            </p:grpSpPr>
            <p:grpSp>
              <p:nvGrpSpPr>
                <p:cNvPr id="92" name="Group 2055"/>
                <p:cNvGrpSpPr>
                  <a:grpSpLocks/>
                </p:cNvGrpSpPr>
                <p:nvPr/>
              </p:nvGrpSpPr>
              <p:grpSpPr bwMode="auto">
                <a:xfrm>
                  <a:off x="3166" y="1969"/>
                  <a:ext cx="367" cy="89"/>
                  <a:chOff x="3166" y="1969"/>
                  <a:chExt cx="367" cy="89"/>
                </a:xfrm>
              </p:grpSpPr>
              <p:sp>
                <p:nvSpPr>
                  <p:cNvPr id="94" name="Freeform 2056"/>
                  <p:cNvSpPr>
                    <a:spLocks/>
                  </p:cNvSpPr>
                  <p:nvPr/>
                </p:nvSpPr>
                <p:spPr bwMode="auto">
                  <a:xfrm>
                    <a:off x="3192" y="1969"/>
                    <a:ext cx="252" cy="70"/>
                  </a:xfrm>
                  <a:custGeom>
                    <a:avLst/>
                    <a:gdLst>
                      <a:gd name="T0" fmla="*/ 0 w 252"/>
                      <a:gd name="T1" fmla="*/ 38 h 70"/>
                      <a:gd name="T2" fmla="*/ 109 w 252"/>
                      <a:gd name="T3" fmla="*/ 32 h 70"/>
                      <a:gd name="T4" fmla="*/ 252 w 252"/>
                      <a:gd name="T5" fmla="*/ 0 h 70"/>
                      <a:gd name="T6" fmla="*/ 252 w 252"/>
                      <a:gd name="T7" fmla="*/ 47 h 70"/>
                      <a:gd name="T8" fmla="*/ 103 w 252"/>
                      <a:gd name="T9" fmla="*/ 67 h 70"/>
                      <a:gd name="T10" fmla="*/ 0 w 252"/>
                      <a:gd name="T11" fmla="*/ 70 h 70"/>
                      <a:gd name="T12" fmla="*/ 0 w 252"/>
                      <a:gd name="T13" fmla="*/ 38 h 7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52"/>
                      <a:gd name="T22" fmla="*/ 0 h 70"/>
                      <a:gd name="T23" fmla="*/ 252 w 252"/>
                      <a:gd name="T24" fmla="*/ 70 h 7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52" h="70">
                        <a:moveTo>
                          <a:pt x="0" y="38"/>
                        </a:moveTo>
                        <a:lnTo>
                          <a:pt x="109" y="32"/>
                        </a:lnTo>
                        <a:lnTo>
                          <a:pt x="252" y="0"/>
                        </a:lnTo>
                        <a:lnTo>
                          <a:pt x="252" y="47"/>
                        </a:lnTo>
                        <a:lnTo>
                          <a:pt x="103" y="67"/>
                        </a:lnTo>
                        <a:lnTo>
                          <a:pt x="0" y="70"/>
                        </a:lnTo>
                        <a:lnTo>
                          <a:pt x="0" y="3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95" name="Group 2057"/>
                  <p:cNvGrpSpPr>
                    <a:grpSpLocks/>
                  </p:cNvGrpSpPr>
                  <p:nvPr/>
                </p:nvGrpSpPr>
                <p:grpSpPr bwMode="auto">
                  <a:xfrm>
                    <a:off x="3166" y="1974"/>
                    <a:ext cx="367" cy="84"/>
                    <a:chOff x="3166" y="1974"/>
                    <a:chExt cx="367" cy="84"/>
                  </a:xfrm>
                </p:grpSpPr>
                <p:sp>
                  <p:nvSpPr>
                    <p:cNvPr id="96" name="Rectangle 20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97" y="2022"/>
                      <a:ext cx="18" cy="32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 w="127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97" name="Group 20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66" y="1974"/>
                      <a:ext cx="367" cy="84"/>
                      <a:chOff x="3166" y="1974"/>
                      <a:chExt cx="367" cy="84"/>
                    </a:xfrm>
                  </p:grpSpPr>
                  <p:sp>
                    <p:nvSpPr>
                      <p:cNvPr id="98" name="Freeform 206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66" y="1974"/>
                        <a:ext cx="367" cy="84"/>
                      </a:xfrm>
                      <a:custGeom>
                        <a:avLst/>
                        <a:gdLst>
                          <a:gd name="T0" fmla="*/ 367 w 367"/>
                          <a:gd name="T1" fmla="*/ 0 h 84"/>
                          <a:gd name="T2" fmla="*/ 137 w 367"/>
                          <a:gd name="T3" fmla="*/ 48 h 84"/>
                          <a:gd name="T4" fmla="*/ 0 w 367"/>
                          <a:gd name="T5" fmla="*/ 56 h 84"/>
                          <a:gd name="T6" fmla="*/ 0 w 367"/>
                          <a:gd name="T7" fmla="*/ 84 h 84"/>
                          <a:gd name="T8" fmla="*/ 141 w 367"/>
                          <a:gd name="T9" fmla="*/ 77 h 84"/>
                          <a:gd name="T10" fmla="*/ 367 w 367"/>
                          <a:gd name="T11" fmla="*/ 54 h 84"/>
                          <a:gd name="T12" fmla="*/ 367 w 367"/>
                          <a:gd name="T13" fmla="*/ 0 h 8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367"/>
                          <a:gd name="T22" fmla="*/ 0 h 84"/>
                          <a:gd name="T23" fmla="*/ 367 w 367"/>
                          <a:gd name="T24" fmla="*/ 84 h 84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367" h="84">
                            <a:moveTo>
                              <a:pt x="367" y="0"/>
                            </a:moveTo>
                            <a:lnTo>
                              <a:pt x="137" y="48"/>
                            </a:lnTo>
                            <a:lnTo>
                              <a:pt x="0" y="56"/>
                            </a:lnTo>
                            <a:lnTo>
                              <a:pt x="0" y="84"/>
                            </a:lnTo>
                            <a:lnTo>
                              <a:pt x="141" y="77"/>
                            </a:lnTo>
                            <a:lnTo>
                              <a:pt x="367" y="54"/>
                            </a:lnTo>
                            <a:lnTo>
                              <a:pt x="367" y="0"/>
                            </a:lnTo>
                            <a:close/>
                          </a:path>
                        </a:pathLst>
                      </a:custGeom>
                      <a:solidFill>
                        <a:srgbClr val="C0C0C0"/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9" name="Freeform 206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83" y="1990"/>
                        <a:ext cx="338" cy="52"/>
                      </a:xfrm>
                      <a:custGeom>
                        <a:avLst/>
                        <a:gdLst>
                          <a:gd name="T0" fmla="*/ 0 w 338"/>
                          <a:gd name="T1" fmla="*/ 52 h 52"/>
                          <a:gd name="T2" fmla="*/ 126 w 338"/>
                          <a:gd name="T3" fmla="*/ 44 h 52"/>
                          <a:gd name="T4" fmla="*/ 338 w 338"/>
                          <a:gd name="T5" fmla="*/ 0 h 52"/>
                          <a:gd name="T6" fmla="*/ 0 60000 65536"/>
                          <a:gd name="T7" fmla="*/ 0 60000 65536"/>
                          <a:gd name="T8" fmla="*/ 0 60000 65536"/>
                          <a:gd name="T9" fmla="*/ 0 w 338"/>
                          <a:gd name="T10" fmla="*/ 0 h 52"/>
                          <a:gd name="T11" fmla="*/ 338 w 338"/>
                          <a:gd name="T12" fmla="*/ 52 h 52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338" h="52">
                            <a:moveTo>
                              <a:pt x="0" y="52"/>
                            </a:moveTo>
                            <a:lnTo>
                              <a:pt x="126" y="44"/>
                            </a:lnTo>
                            <a:lnTo>
                              <a:pt x="338" y="0"/>
                            </a:lnTo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sp>
              <p:nvSpPr>
                <p:cNvPr id="93" name="Freeform 2062"/>
                <p:cNvSpPr>
                  <a:spLocks/>
                </p:cNvSpPr>
                <p:nvPr/>
              </p:nvSpPr>
              <p:spPr bwMode="auto">
                <a:xfrm>
                  <a:off x="3504" y="2023"/>
                  <a:ext cx="560" cy="95"/>
                </a:xfrm>
                <a:custGeom>
                  <a:avLst/>
                  <a:gdLst>
                    <a:gd name="T0" fmla="*/ 0 w 560"/>
                    <a:gd name="T1" fmla="*/ 36 h 95"/>
                    <a:gd name="T2" fmla="*/ 6 w 560"/>
                    <a:gd name="T3" fmla="*/ 59 h 95"/>
                    <a:gd name="T4" fmla="*/ 15 w 560"/>
                    <a:gd name="T5" fmla="*/ 72 h 95"/>
                    <a:gd name="T6" fmla="*/ 30 w 560"/>
                    <a:gd name="T7" fmla="*/ 84 h 95"/>
                    <a:gd name="T8" fmla="*/ 46 w 560"/>
                    <a:gd name="T9" fmla="*/ 90 h 95"/>
                    <a:gd name="T10" fmla="*/ 66 w 560"/>
                    <a:gd name="T11" fmla="*/ 92 h 95"/>
                    <a:gd name="T12" fmla="*/ 82 w 560"/>
                    <a:gd name="T13" fmla="*/ 86 h 95"/>
                    <a:gd name="T14" fmla="*/ 105 w 560"/>
                    <a:gd name="T15" fmla="*/ 78 h 95"/>
                    <a:gd name="T16" fmla="*/ 133 w 560"/>
                    <a:gd name="T17" fmla="*/ 71 h 95"/>
                    <a:gd name="T18" fmla="*/ 165 w 560"/>
                    <a:gd name="T19" fmla="*/ 68 h 95"/>
                    <a:gd name="T20" fmla="*/ 205 w 560"/>
                    <a:gd name="T21" fmla="*/ 72 h 95"/>
                    <a:gd name="T22" fmla="*/ 240 w 560"/>
                    <a:gd name="T23" fmla="*/ 80 h 95"/>
                    <a:gd name="T24" fmla="*/ 276 w 560"/>
                    <a:gd name="T25" fmla="*/ 90 h 95"/>
                    <a:gd name="T26" fmla="*/ 310 w 560"/>
                    <a:gd name="T27" fmla="*/ 95 h 95"/>
                    <a:gd name="T28" fmla="*/ 334 w 560"/>
                    <a:gd name="T29" fmla="*/ 92 h 95"/>
                    <a:gd name="T30" fmla="*/ 373 w 560"/>
                    <a:gd name="T31" fmla="*/ 86 h 95"/>
                    <a:gd name="T32" fmla="*/ 416 w 560"/>
                    <a:gd name="T33" fmla="*/ 80 h 95"/>
                    <a:gd name="T34" fmla="*/ 458 w 560"/>
                    <a:gd name="T35" fmla="*/ 72 h 95"/>
                    <a:gd name="T36" fmla="*/ 503 w 560"/>
                    <a:gd name="T37" fmla="*/ 63 h 95"/>
                    <a:gd name="T38" fmla="*/ 530 w 560"/>
                    <a:gd name="T39" fmla="*/ 56 h 95"/>
                    <a:gd name="T40" fmla="*/ 543 w 560"/>
                    <a:gd name="T41" fmla="*/ 51 h 95"/>
                    <a:gd name="T42" fmla="*/ 554 w 560"/>
                    <a:gd name="T43" fmla="*/ 44 h 95"/>
                    <a:gd name="T44" fmla="*/ 560 w 560"/>
                    <a:gd name="T45" fmla="*/ 33 h 95"/>
                    <a:gd name="T46" fmla="*/ 555 w 560"/>
                    <a:gd name="T47" fmla="*/ 17 h 95"/>
                    <a:gd name="T48" fmla="*/ 546 w 560"/>
                    <a:gd name="T49" fmla="*/ 8 h 95"/>
                    <a:gd name="T50" fmla="*/ 530 w 560"/>
                    <a:gd name="T51" fmla="*/ 0 h 95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560"/>
                    <a:gd name="T79" fmla="*/ 0 h 95"/>
                    <a:gd name="T80" fmla="*/ 560 w 560"/>
                    <a:gd name="T81" fmla="*/ 95 h 95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560" h="95">
                      <a:moveTo>
                        <a:pt x="0" y="36"/>
                      </a:moveTo>
                      <a:lnTo>
                        <a:pt x="6" y="59"/>
                      </a:lnTo>
                      <a:lnTo>
                        <a:pt x="15" y="72"/>
                      </a:lnTo>
                      <a:lnTo>
                        <a:pt x="30" y="84"/>
                      </a:lnTo>
                      <a:lnTo>
                        <a:pt x="46" y="90"/>
                      </a:lnTo>
                      <a:lnTo>
                        <a:pt x="66" y="92"/>
                      </a:lnTo>
                      <a:lnTo>
                        <a:pt x="82" y="86"/>
                      </a:lnTo>
                      <a:lnTo>
                        <a:pt x="105" y="78"/>
                      </a:lnTo>
                      <a:lnTo>
                        <a:pt x="133" y="71"/>
                      </a:lnTo>
                      <a:lnTo>
                        <a:pt x="165" y="68"/>
                      </a:lnTo>
                      <a:lnTo>
                        <a:pt x="205" y="72"/>
                      </a:lnTo>
                      <a:lnTo>
                        <a:pt x="240" y="80"/>
                      </a:lnTo>
                      <a:lnTo>
                        <a:pt x="276" y="90"/>
                      </a:lnTo>
                      <a:lnTo>
                        <a:pt x="310" y="95"/>
                      </a:lnTo>
                      <a:lnTo>
                        <a:pt x="334" y="92"/>
                      </a:lnTo>
                      <a:lnTo>
                        <a:pt x="373" y="86"/>
                      </a:lnTo>
                      <a:lnTo>
                        <a:pt x="416" y="80"/>
                      </a:lnTo>
                      <a:lnTo>
                        <a:pt x="458" y="72"/>
                      </a:lnTo>
                      <a:lnTo>
                        <a:pt x="503" y="63"/>
                      </a:lnTo>
                      <a:lnTo>
                        <a:pt x="530" y="56"/>
                      </a:lnTo>
                      <a:lnTo>
                        <a:pt x="543" y="51"/>
                      </a:lnTo>
                      <a:lnTo>
                        <a:pt x="554" y="44"/>
                      </a:lnTo>
                      <a:lnTo>
                        <a:pt x="560" y="33"/>
                      </a:lnTo>
                      <a:lnTo>
                        <a:pt x="555" y="17"/>
                      </a:lnTo>
                      <a:lnTo>
                        <a:pt x="546" y="8"/>
                      </a:lnTo>
                      <a:lnTo>
                        <a:pt x="530" y="0"/>
                      </a:lnTo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2063"/>
              <p:cNvGrpSpPr>
                <a:grpSpLocks/>
              </p:cNvGrpSpPr>
              <p:nvPr/>
            </p:nvGrpSpPr>
            <p:grpSpPr bwMode="auto">
              <a:xfrm>
                <a:off x="3542" y="1602"/>
                <a:ext cx="484" cy="465"/>
                <a:chOff x="3542" y="1602"/>
                <a:chExt cx="484" cy="465"/>
              </a:xfrm>
            </p:grpSpPr>
            <p:grpSp>
              <p:nvGrpSpPr>
                <p:cNvPr id="17" name="Group 2064"/>
                <p:cNvGrpSpPr>
                  <a:grpSpLocks/>
                </p:cNvGrpSpPr>
                <p:nvPr/>
              </p:nvGrpSpPr>
              <p:grpSpPr bwMode="auto">
                <a:xfrm>
                  <a:off x="3558" y="1855"/>
                  <a:ext cx="468" cy="212"/>
                  <a:chOff x="3558" y="1855"/>
                  <a:chExt cx="468" cy="212"/>
                </a:xfrm>
              </p:grpSpPr>
              <p:grpSp>
                <p:nvGrpSpPr>
                  <p:cNvPr id="46" name="Group 2065"/>
                  <p:cNvGrpSpPr>
                    <a:grpSpLocks/>
                  </p:cNvGrpSpPr>
                  <p:nvPr/>
                </p:nvGrpSpPr>
                <p:grpSpPr bwMode="auto">
                  <a:xfrm>
                    <a:off x="3558" y="1873"/>
                    <a:ext cx="468" cy="194"/>
                    <a:chOff x="3558" y="1873"/>
                    <a:chExt cx="468" cy="194"/>
                  </a:xfrm>
                </p:grpSpPr>
                <p:sp>
                  <p:nvSpPr>
                    <p:cNvPr id="48" name="Rectangle 20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58" y="1873"/>
                      <a:ext cx="468" cy="182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127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49" name="Group 20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80" y="1890"/>
                      <a:ext cx="434" cy="177"/>
                      <a:chOff x="3580" y="1890"/>
                      <a:chExt cx="434" cy="177"/>
                    </a:xfrm>
                  </p:grpSpPr>
                  <p:grpSp>
                    <p:nvGrpSpPr>
                      <p:cNvPr id="50" name="Group 206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580" y="1890"/>
                        <a:ext cx="434" cy="100"/>
                        <a:chOff x="3580" y="1890"/>
                        <a:chExt cx="434" cy="100"/>
                      </a:xfrm>
                    </p:grpSpPr>
                    <p:grpSp>
                      <p:nvGrpSpPr>
                        <p:cNvPr id="84" name="Group 206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580" y="1890"/>
                          <a:ext cx="433" cy="37"/>
                          <a:chOff x="3580" y="1890"/>
                          <a:chExt cx="433" cy="37"/>
                        </a:xfrm>
                      </p:grpSpPr>
                      <p:sp>
                        <p:nvSpPr>
                          <p:cNvPr id="89" name="Line 207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581" y="1890"/>
                            <a:ext cx="432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0" name="Line 207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580" y="1908"/>
                            <a:ext cx="433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91" name="Line 207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581" y="1926"/>
                            <a:ext cx="432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85" name="Group 207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581" y="1953"/>
                          <a:ext cx="433" cy="37"/>
                          <a:chOff x="3581" y="1953"/>
                          <a:chExt cx="433" cy="37"/>
                        </a:xfrm>
                      </p:grpSpPr>
                      <p:sp>
                        <p:nvSpPr>
                          <p:cNvPr id="86" name="Line 207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582" y="1953"/>
                            <a:ext cx="432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7" name="Line 207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581" y="1971"/>
                            <a:ext cx="433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88" name="Line 207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582" y="1989"/>
                            <a:ext cx="432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51" name="Group 207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581" y="2017"/>
                        <a:ext cx="412" cy="50"/>
                        <a:chOff x="3581" y="2017"/>
                        <a:chExt cx="412" cy="50"/>
                      </a:xfrm>
                    </p:grpSpPr>
                    <p:grpSp>
                      <p:nvGrpSpPr>
                        <p:cNvPr id="52" name="Group 207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581" y="2017"/>
                          <a:ext cx="153" cy="49"/>
                          <a:chOff x="3581" y="2017"/>
                          <a:chExt cx="153" cy="49"/>
                        </a:xfrm>
                      </p:grpSpPr>
                      <p:grpSp>
                        <p:nvGrpSpPr>
                          <p:cNvPr id="72" name="Group 2079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581" y="2018"/>
                            <a:ext cx="65" cy="48"/>
                            <a:chOff x="3581" y="2018"/>
                            <a:chExt cx="65" cy="48"/>
                          </a:xfrm>
                        </p:grpSpPr>
                        <p:grpSp>
                          <p:nvGrpSpPr>
                            <p:cNvPr id="79" name="Group 208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581" y="2018"/>
                              <a:ext cx="21" cy="48"/>
                              <a:chOff x="3581" y="2018"/>
                              <a:chExt cx="21" cy="48"/>
                            </a:xfrm>
                          </p:grpSpPr>
                          <p:sp>
                            <p:nvSpPr>
                              <p:cNvPr id="82" name="Line 208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581" y="2018"/>
                                <a:ext cx="1" cy="47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83" name="Line 208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601" y="2019"/>
                                <a:ext cx="1" cy="47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80" name="Line 2083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625" y="2018"/>
                              <a:ext cx="1" cy="47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81" name="Line 2084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645" y="2018"/>
                              <a:ext cx="1" cy="47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  <p:grpSp>
                        <p:nvGrpSpPr>
                          <p:cNvPr id="73" name="Group 208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669" y="2017"/>
                            <a:ext cx="65" cy="48"/>
                            <a:chOff x="3669" y="2017"/>
                            <a:chExt cx="65" cy="48"/>
                          </a:xfrm>
                        </p:grpSpPr>
                        <p:grpSp>
                          <p:nvGrpSpPr>
                            <p:cNvPr id="74" name="Group 208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669" y="2017"/>
                              <a:ext cx="21" cy="48"/>
                              <a:chOff x="3669" y="2017"/>
                              <a:chExt cx="21" cy="48"/>
                            </a:xfrm>
                          </p:grpSpPr>
                          <p:sp>
                            <p:nvSpPr>
                              <p:cNvPr id="77" name="Line 208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669" y="2017"/>
                                <a:ext cx="1" cy="47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78" name="Line 208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689" y="2018"/>
                                <a:ext cx="1" cy="47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75" name="Line 2089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713" y="2017"/>
                              <a:ext cx="1" cy="47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76" name="Line 2090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733" y="2017"/>
                              <a:ext cx="1" cy="47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53" name="Group 209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755" y="2018"/>
                          <a:ext cx="153" cy="49"/>
                          <a:chOff x="3755" y="2018"/>
                          <a:chExt cx="153" cy="49"/>
                        </a:xfrm>
                      </p:grpSpPr>
                      <p:grpSp>
                        <p:nvGrpSpPr>
                          <p:cNvPr id="60" name="Group 2092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755" y="2019"/>
                            <a:ext cx="65" cy="48"/>
                            <a:chOff x="3755" y="2019"/>
                            <a:chExt cx="65" cy="48"/>
                          </a:xfrm>
                        </p:grpSpPr>
                        <p:grpSp>
                          <p:nvGrpSpPr>
                            <p:cNvPr id="67" name="Group 2093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755" y="2019"/>
                              <a:ext cx="21" cy="48"/>
                              <a:chOff x="3755" y="2019"/>
                              <a:chExt cx="21" cy="48"/>
                            </a:xfrm>
                          </p:grpSpPr>
                          <p:sp>
                            <p:nvSpPr>
                              <p:cNvPr id="70" name="Line 2094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755" y="2019"/>
                                <a:ext cx="1" cy="47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71" name="Line 209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775" y="2020"/>
                                <a:ext cx="1" cy="47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68" name="Line 2096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799" y="2019"/>
                              <a:ext cx="1" cy="47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69" name="Line 2097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819" y="2019"/>
                              <a:ext cx="1" cy="47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  <p:grpSp>
                        <p:nvGrpSpPr>
                          <p:cNvPr id="61" name="Group 209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843" y="2018"/>
                            <a:ext cx="65" cy="48"/>
                            <a:chOff x="3843" y="2018"/>
                            <a:chExt cx="65" cy="48"/>
                          </a:xfrm>
                        </p:grpSpPr>
                        <p:grpSp>
                          <p:nvGrpSpPr>
                            <p:cNvPr id="62" name="Group 209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843" y="2018"/>
                              <a:ext cx="21" cy="48"/>
                              <a:chOff x="3843" y="2018"/>
                              <a:chExt cx="21" cy="48"/>
                            </a:xfrm>
                          </p:grpSpPr>
                          <p:sp>
                            <p:nvSpPr>
                              <p:cNvPr id="65" name="Line 210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843" y="2018"/>
                                <a:ext cx="1" cy="47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66" name="Line 210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3863" y="2019"/>
                                <a:ext cx="1" cy="47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63" name="Line 2102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887" y="2018"/>
                              <a:ext cx="1" cy="47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64" name="Line 2103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907" y="2018"/>
                              <a:ext cx="1" cy="47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54" name="Group 210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928" y="2018"/>
                          <a:ext cx="65" cy="48"/>
                          <a:chOff x="3928" y="2018"/>
                          <a:chExt cx="65" cy="48"/>
                        </a:xfrm>
                      </p:grpSpPr>
                      <p:grpSp>
                        <p:nvGrpSpPr>
                          <p:cNvPr id="55" name="Group 210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928" y="2018"/>
                            <a:ext cx="21" cy="48"/>
                            <a:chOff x="3928" y="2018"/>
                            <a:chExt cx="21" cy="48"/>
                          </a:xfrm>
                        </p:grpSpPr>
                        <p:sp>
                          <p:nvSpPr>
                            <p:cNvPr id="58" name="Line 2106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928" y="2018"/>
                              <a:ext cx="1" cy="47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59" name="Line 2107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948" y="2019"/>
                              <a:ext cx="1" cy="47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  <p:sp>
                        <p:nvSpPr>
                          <p:cNvPr id="56" name="Line 210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972" y="2018"/>
                            <a:ext cx="1" cy="47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57" name="Line 210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992" y="2018"/>
                            <a:ext cx="1" cy="47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sp>
                <p:nvSpPr>
                  <p:cNvPr id="47" name="Freeform 2110"/>
                  <p:cNvSpPr>
                    <a:spLocks/>
                  </p:cNvSpPr>
                  <p:nvPr/>
                </p:nvSpPr>
                <p:spPr bwMode="auto">
                  <a:xfrm>
                    <a:off x="3574" y="1855"/>
                    <a:ext cx="373" cy="12"/>
                  </a:xfrm>
                  <a:custGeom>
                    <a:avLst/>
                    <a:gdLst>
                      <a:gd name="T0" fmla="*/ 373 w 373"/>
                      <a:gd name="T1" fmla="*/ 12 h 12"/>
                      <a:gd name="T2" fmla="*/ 0 w 373"/>
                      <a:gd name="T3" fmla="*/ 12 h 12"/>
                      <a:gd name="T4" fmla="*/ 0 w 373"/>
                      <a:gd name="T5" fmla="*/ 0 h 12"/>
                      <a:gd name="T6" fmla="*/ 372 w 373"/>
                      <a:gd name="T7" fmla="*/ 0 h 12"/>
                      <a:gd name="T8" fmla="*/ 373 w 373"/>
                      <a:gd name="T9" fmla="*/ 12 h 1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73"/>
                      <a:gd name="T16" fmla="*/ 0 h 12"/>
                      <a:gd name="T17" fmla="*/ 373 w 373"/>
                      <a:gd name="T18" fmla="*/ 12 h 1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73" h="12">
                        <a:moveTo>
                          <a:pt x="373" y="12"/>
                        </a:moveTo>
                        <a:lnTo>
                          <a:pt x="0" y="12"/>
                        </a:lnTo>
                        <a:lnTo>
                          <a:pt x="0" y="0"/>
                        </a:lnTo>
                        <a:lnTo>
                          <a:pt x="372" y="0"/>
                        </a:lnTo>
                        <a:lnTo>
                          <a:pt x="373" y="12"/>
                        </a:lnTo>
                        <a:close/>
                      </a:path>
                    </a:pathLst>
                  </a:custGeom>
                  <a:solidFill>
                    <a:srgbClr val="3F3F3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" name="Group 2111"/>
                <p:cNvGrpSpPr>
                  <a:grpSpLocks/>
                </p:cNvGrpSpPr>
                <p:nvPr/>
              </p:nvGrpSpPr>
              <p:grpSpPr bwMode="auto">
                <a:xfrm>
                  <a:off x="3542" y="1602"/>
                  <a:ext cx="428" cy="260"/>
                  <a:chOff x="3542" y="1602"/>
                  <a:chExt cx="428" cy="260"/>
                </a:xfrm>
              </p:grpSpPr>
              <p:grpSp>
                <p:nvGrpSpPr>
                  <p:cNvPr id="19" name="Group 2112"/>
                  <p:cNvGrpSpPr>
                    <a:grpSpLocks/>
                  </p:cNvGrpSpPr>
                  <p:nvPr/>
                </p:nvGrpSpPr>
                <p:grpSpPr bwMode="auto">
                  <a:xfrm>
                    <a:off x="3679" y="1627"/>
                    <a:ext cx="291" cy="226"/>
                    <a:chOff x="3679" y="1627"/>
                    <a:chExt cx="291" cy="226"/>
                  </a:xfrm>
                </p:grpSpPr>
                <p:sp>
                  <p:nvSpPr>
                    <p:cNvPr id="23" name="Freeform 2113"/>
                    <p:cNvSpPr>
                      <a:spLocks/>
                    </p:cNvSpPr>
                    <p:nvPr/>
                  </p:nvSpPr>
                  <p:spPr bwMode="auto">
                    <a:xfrm>
                      <a:off x="3679" y="1627"/>
                      <a:ext cx="291" cy="226"/>
                    </a:xfrm>
                    <a:custGeom>
                      <a:avLst/>
                      <a:gdLst>
                        <a:gd name="T0" fmla="*/ 0 w 291"/>
                        <a:gd name="T1" fmla="*/ 226 h 226"/>
                        <a:gd name="T2" fmla="*/ 279 w 291"/>
                        <a:gd name="T3" fmla="*/ 226 h 226"/>
                        <a:gd name="T4" fmla="*/ 287 w 291"/>
                        <a:gd name="T5" fmla="*/ 220 h 226"/>
                        <a:gd name="T6" fmla="*/ 291 w 291"/>
                        <a:gd name="T7" fmla="*/ 206 h 226"/>
                        <a:gd name="T8" fmla="*/ 291 w 291"/>
                        <a:gd name="T9" fmla="*/ 21 h 226"/>
                        <a:gd name="T10" fmla="*/ 289 w 291"/>
                        <a:gd name="T11" fmla="*/ 6 h 226"/>
                        <a:gd name="T12" fmla="*/ 281 w 291"/>
                        <a:gd name="T13" fmla="*/ 0 h 226"/>
                        <a:gd name="T14" fmla="*/ 0 w 291"/>
                        <a:gd name="T15" fmla="*/ 0 h 226"/>
                        <a:gd name="T16" fmla="*/ 0 w 291"/>
                        <a:gd name="T17" fmla="*/ 226 h 22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291"/>
                        <a:gd name="T28" fmla="*/ 0 h 226"/>
                        <a:gd name="T29" fmla="*/ 291 w 291"/>
                        <a:gd name="T30" fmla="*/ 226 h 226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291" h="226">
                          <a:moveTo>
                            <a:pt x="0" y="226"/>
                          </a:moveTo>
                          <a:lnTo>
                            <a:pt x="279" y="226"/>
                          </a:lnTo>
                          <a:lnTo>
                            <a:pt x="287" y="220"/>
                          </a:lnTo>
                          <a:lnTo>
                            <a:pt x="291" y="206"/>
                          </a:lnTo>
                          <a:lnTo>
                            <a:pt x="291" y="21"/>
                          </a:lnTo>
                          <a:lnTo>
                            <a:pt x="289" y="6"/>
                          </a:lnTo>
                          <a:lnTo>
                            <a:pt x="281" y="0"/>
                          </a:lnTo>
                          <a:lnTo>
                            <a:pt x="0" y="0"/>
                          </a:lnTo>
                          <a:lnTo>
                            <a:pt x="0" y="226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4" name="Group 21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94" y="1646"/>
                      <a:ext cx="268" cy="165"/>
                      <a:chOff x="3694" y="1646"/>
                      <a:chExt cx="268" cy="165"/>
                    </a:xfrm>
                  </p:grpSpPr>
                  <p:grpSp>
                    <p:nvGrpSpPr>
                      <p:cNvPr id="25" name="Group 211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694" y="1646"/>
                        <a:ext cx="267" cy="44"/>
                        <a:chOff x="3694" y="1646"/>
                        <a:chExt cx="267" cy="44"/>
                      </a:xfrm>
                    </p:grpSpPr>
                    <p:grpSp>
                      <p:nvGrpSpPr>
                        <p:cNvPr id="40" name="Group 211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694" y="1646"/>
                          <a:ext cx="267" cy="15"/>
                          <a:chOff x="3694" y="1646"/>
                          <a:chExt cx="267" cy="15"/>
                        </a:xfrm>
                      </p:grpSpPr>
                      <p:sp>
                        <p:nvSpPr>
                          <p:cNvPr id="44" name="Line 211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694" y="1646"/>
                            <a:ext cx="266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45" name="Line 211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3694" y="1659"/>
                            <a:ext cx="267" cy="2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41" name="Group 2119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694" y="1676"/>
                          <a:ext cx="267" cy="14"/>
                          <a:chOff x="3694" y="1676"/>
                          <a:chExt cx="267" cy="14"/>
                        </a:xfrm>
                      </p:grpSpPr>
                      <p:sp>
                        <p:nvSpPr>
                          <p:cNvPr id="42" name="Line 212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694" y="1676"/>
                            <a:ext cx="266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43" name="Line 212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3694" y="1689"/>
                            <a:ext cx="267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6" name="Group 212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695" y="1706"/>
                        <a:ext cx="267" cy="45"/>
                        <a:chOff x="3695" y="1706"/>
                        <a:chExt cx="267" cy="45"/>
                      </a:xfrm>
                    </p:grpSpPr>
                    <p:grpSp>
                      <p:nvGrpSpPr>
                        <p:cNvPr id="34" name="Group 212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695" y="1706"/>
                          <a:ext cx="267" cy="14"/>
                          <a:chOff x="3695" y="1706"/>
                          <a:chExt cx="267" cy="14"/>
                        </a:xfrm>
                      </p:grpSpPr>
                      <p:sp>
                        <p:nvSpPr>
                          <p:cNvPr id="38" name="Line 212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695" y="1706"/>
                            <a:ext cx="266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39" name="Line 212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3695" y="1719"/>
                            <a:ext cx="267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35" name="Group 212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695" y="1736"/>
                          <a:ext cx="267" cy="15"/>
                          <a:chOff x="3695" y="1736"/>
                          <a:chExt cx="267" cy="15"/>
                        </a:xfrm>
                      </p:grpSpPr>
                      <p:sp>
                        <p:nvSpPr>
                          <p:cNvPr id="36" name="Line 212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695" y="1736"/>
                            <a:ext cx="266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37" name="Line 212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3695" y="1749"/>
                            <a:ext cx="267" cy="2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27" name="Group 212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694" y="1766"/>
                        <a:ext cx="267" cy="45"/>
                        <a:chOff x="3694" y="1766"/>
                        <a:chExt cx="267" cy="45"/>
                      </a:xfrm>
                    </p:grpSpPr>
                    <p:grpSp>
                      <p:nvGrpSpPr>
                        <p:cNvPr id="28" name="Group 2130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694" y="1766"/>
                          <a:ext cx="267" cy="15"/>
                          <a:chOff x="3694" y="1766"/>
                          <a:chExt cx="267" cy="15"/>
                        </a:xfrm>
                      </p:grpSpPr>
                      <p:sp>
                        <p:nvSpPr>
                          <p:cNvPr id="32" name="Line 213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694" y="1766"/>
                            <a:ext cx="266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33" name="Line 213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3694" y="1779"/>
                            <a:ext cx="267" cy="2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29" name="Group 213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694" y="1797"/>
                          <a:ext cx="267" cy="14"/>
                          <a:chOff x="3694" y="1797"/>
                          <a:chExt cx="267" cy="14"/>
                        </a:xfrm>
                      </p:grpSpPr>
                      <p:sp>
                        <p:nvSpPr>
                          <p:cNvPr id="30" name="Line 213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694" y="1797"/>
                            <a:ext cx="266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31" name="Line 213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3694" y="1810"/>
                            <a:ext cx="267" cy="1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20" name="Group 2136"/>
                  <p:cNvGrpSpPr>
                    <a:grpSpLocks/>
                  </p:cNvGrpSpPr>
                  <p:nvPr/>
                </p:nvGrpSpPr>
                <p:grpSpPr bwMode="auto">
                  <a:xfrm>
                    <a:off x="3542" y="1602"/>
                    <a:ext cx="135" cy="260"/>
                    <a:chOff x="3542" y="1602"/>
                    <a:chExt cx="135" cy="260"/>
                  </a:xfrm>
                </p:grpSpPr>
                <p:sp>
                  <p:nvSpPr>
                    <p:cNvPr id="21" name="Freeform 2137"/>
                    <p:cNvSpPr>
                      <a:spLocks/>
                    </p:cNvSpPr>
                    <p:nvPr/>
                  </p:nvSpPr>
                  <p:spPr bwMode="auto">
                    <a:xfrm>
                      <a:off x="3542" y="1602"/>
                      <a:ext cx="135" cy="250"/>
                    </a:xfrm>
                    <a:custGeom>
                      <a:avLst/>
                      <a:gdLst>
                        <a:gd name="T0" fmla="*/ 135 w 135"/>
                        <a:gd name="T1" fmla="*/ 0 h 250"/>
                        <a:gd name="T2" fmla="*/ 135 w 135"/>
                        <a:gd name="T3" fmla="*/ 250 h 250"/>
                        <a:gd name="T4" fmla="*/ 9 w 135"/>
                        <a:gd name="T5" fmla="*/ 250 h 250"/>
                        <a:gd name="T6" fmla="*/ 4 w 135"/>
                        <a:gd name="T7" fmla="*/ 248 h 250"/>
                        <a:gd name="T8" fmla="*/ 1 w 135"/>
                        <a:gd name="T9" fmla="*/ 241 h 250"/>
                        <a:gd name="T10" fmla="*/ 0 w 135"/>
                        <a:gd name="T11" fmla="*/ 234 h 250"/>
                        <a:gd name="T12" fmla="*/ 0 w 135"/>
                        <a:gd name="T13" fmla="*/ 14 h 250"/>
                        <a:gd name="T14" fmla="*/ 2 w 135"/>
                        <a:gd name="T15" fmla="*/ 7 h 250"/>
                        <a:gd name="T16" fmla="*/ 6 w 135"/>
                        <a:gd name="T17" fmla="*/ 1 h 250"/>
                        <a:gd name="T18" fmla="*/ 12 w 135"/>
                        <a:gd name="T19" fmla="*/ 0 h 250"/>
                        <a:gd name="T20" fmla="*/ 135 w 135"/>
                        <a:gd name="T21" fmla="*/ 0 h 250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135"/>
                        <a:gd name="T34" fmla="*/ 0 h 250"/>
                        <a:gd name="T35" fmla="*/ 135 w 135"/>
                        <a:gd name="T36" fmla="*/ 250 h 250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135" h="250">
                          <a:moveTo>
                            <a:pt x="135" y="0"/>
                          </a:moveTo>
                          <a:lnTo>
                            <a:pt x="135" y="250"/>
                          </a:lnTo>
                          <a:lnTo>
                            <a:pt x="9" y="250"/>
                          </a:lnTo>
                          <a:lnTo>
                            <a:pt x="4" y="248"/>
                          </a:lnTo>
                          <a:lnTo>
                            <a:pt x="1" y="241"/>
                          </a:lnTo>
                          <a:lnTo>
                            <a:pt x="0" y="234"/>
                          </a:lnTo>
                          <a:lnTo>
                            <a:pt x="0" y="14"/>
                          </a:lnTo>
                          <a:lnTo>
                            <a:pt x="2" y="7"/>
                          </a:lnTo>
                          <a:lnTo>
                            <a:pt x="6" y="1"/>
                          </a:lnTo>
                          <a:lnTo>
                            <a:pt x="12" y="0"/>
                          </a:lnTo>
                          <a:lnTo>
                            <a:pt x="135" y="0"/>
                          </a:lnTo>
                          <a:close/>
                        </a:path>
                      </a:pathLst>
                    </a:custGeom>
                    <a:solidFill>
                      <a:srgbClr val="C0C0C0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" name="Line 21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57" y="1604"/>
                      <a:ext cx="1" cy="25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6" name="AutoShape 2139"/>
            <p:cNvSpPr>
              <a:spLocks noChangeArrowheads="1"/>
            </p:cNvSpPr>
            <p:nvPr/>
          </p:nvSpPr>
          <p:spPr bwMode="auto">
            <a:xfrm>
              <a:off x="4512" y="1836"/>
              <a:ext cx="960" cy="768"/>
            </a:xfrm>
            <a:prstGeom prst="flowChartMultidocumen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AutoShape 2140"/>
            <p:cNvSpPr>
              <a:spLocks noChangeArrowheads="1"/>
            </p:cNvSpPr>
            <p:nvPr/>
          </p:nvSpPr>
          <p:spPr bwMode="auto">
            <a:xfrm>
              <a:off x="4320" y="2028"/>
              <a:ext cx="960" cy="768"/>
            </a:xfrm>
            <a:prstGeom prst="flowChartMultidocumen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Text Box 2141"/>
            <p:cNvSpPr txBox="1">
              <a:spLocks noChangeArrowheads="1"/>
            </p:cNvSpPr>
            <p:nvPr/>
          </p:nvSpPr>
          <p:spPr bwMode="auto">
            <a:xfrm>
              <a:off x="4108" y="202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charset="0"/>
                </a:rPr>
                <a:t>0</a:t>
              </a:r>
            </a:p>
          </p:txBody>
        </p:sp>
        <p:sp>
          <p:nvSpPr>
            <p:cNvPr id="9" name="Text Box 2142"/>
            <p:cNvSpPr txBox="1">
              <a:spLocks noChangeArrowheads="1"/>
            </p:cNvSpPr>
            <p:nvPr/>
          </p:nvSpPr>
          <p:spPr bwMode="auto">
            <a:xfrm>
              <a:off x="4204" y="188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charset="0"/>
                </a:rPr>
                <a:t>1</a:t>
              </a:r>
            </a:p>
          </p:txBody>
        </p:sp>
        <p:sp>
          <p:nvSpPr>
            <p:cNvPr id="10" name="Text Box 2143"/>
            <p:cNvSpPr txBox="1">
              <a:spLocks noChangeArrowheads="1"/>
            </p:cNvSpPr>
            <p:nvPr/>
          </p:nvSpPr>
          <p:spPr bwMode="auto">
            <a:xfrm>
              <a:off x="4300" y="174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Times New Roman" charset="0"/>
                </a:rPr>
                <a:t>2</a:t>
              </a:r>
            </a:p>
          </p:txBody>
        </p:sp>
        <p:sp>
          <p:nvSpPr>
            <p:cNvPr id="11" name="Oval 2144"/>
            <p:cNvSpPr>
              <a:spLocks noChangeArrowheads="1"/>
            </p:cNvSpPr>
            <p:nvPr/>
          </p:nvSpPr>
          <p:spPr bwMode="auto">
            <a:xfrm>
              <a:off x="4512" y="1740"/>
              <a:ext cx="48" cy="48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2145"/>
            <p:cNvSpPr>
              <a:spLocks noChangeArrowheads="1"/>
            </p:cNvSpPr>
            <p:nvPr/>
          </p:nvSpPr>
          <p:spPr bwMode="auto">
            <a:xfrm>
              <a:off x="4608" y="1644"/>
              <a:ext cx="48" cy="48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2146"/>
            <p:cNvSpPr>
              <a:spLocks noChangeArrowheads="1"/>
            </p:cNvSpPr>
            <p:nvPr/>
          </p:nvSpPr>
          <p:spPr bwMode="auto">
            <a:xfrm>
              <a:off x="4704" y="1548"/>
              <a:ext cx="48" cy="48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AutoShape 2147"/>
            <p:cNvSpPr>
              <a:spLocks noChangeArrowheads="1"/>
            </p:cNvSpPr>
            <p:nvPr/>
          </p:nvSpPr>
          <p:spPr bwMode="auto">
            <a:xfrm flipV="1">
              <a:off x="4032" y="1056"/>
              <a:ext cx="672" cy="432"/>
            </a:xfrm>
            <a:custGeom>
              <a:avLst/>
              <a:gdLst>
                <a:gd name="T0" fmla="*/ 15 w 21600"/>
                <a:gd name="T1" fmla="*/ 0 h 21600"/>
                <a:gd name="T2" fmla="*/ 9 w 21600"/>
                <a:gd name="T3" fmla="*/ 3 h 21600"/>
                <a:gd name="T4" fmla="*/ 0 w 21600"/>
                <a:gd name="T5" fmla="*/ 7 h 21600"/>
                <a:gd name="T6" fmla="*/ 9 w 21600"/>
                <a:gd name="T7" fmla="*/ 9 h 21600"/>
                <a:gd name="T8" fmla="*/ 18 w 21600"/>
                <a:gd name="T9" fmla="*/ 6 h 21600"/>
                <a:gd name="T10" fmla="*/ 21 w 21600"/>
                <a:gd name="T11" fmla="*/ 3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14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Seven Important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dirty="0" smtClean="0"/>
              <a:t>Seven functions that often appear in algorithm analysis:</a:t>
            </a:r>
          </a:p>
          <a:p>
            <a:pPr lvl="1">
              <a:lnSpc>
                <a:spcPct val="110000"/>
              </a:lnSpc>
              <a:defRPr/>
            </a:pPr>
            <a:r>
              <a:rPr lang="en-US" dirty="0" smtClean="0"/>
              <a:t>Constant </a:t>
            </a:r>
            <a:r>
              <a:rPr lang="en-US" dirty="0" err="1" smtClean="0">
                <a:sym typeface="Symbol" pitchFamily="18" charset="2"/>
              </a:rPr>
              <a:t>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i="1" dirty="0" smtClean="0">
                <a:latin typeface="Times New Roman" pitchFamily="18" charset="0"/>
                <a:sym typeface="Symbol" pitchFamily="18" charset="2"/>
              </a:rPr>
              <a:t>1</a:t>
            </a:r>
          </a:p>
          <a:p>
            <a:pPr lvl="1">
              <a:lnSpc>
                <a:spcPct val="110000"/>
              </a:lnSpc>
              <a:defRPr/>
            </a:pPr>
            <a:r>
              <a:rPr lang="en-US" dirty="0" smtClean="0"/>
              <a:t>Logarithmic </a:t>
            </a:r>
            <a:r>
              <a:rPr lang="en-US" dirty="0" err="1" smtClean="0">
                <a:sym typeface="Symbol" pitchFamily="18" charset="2"/>
              </a:rPr>
              <a:t></a:t>
            </a:r>
            <a:r>
              <a:rPr lang="en-US" dirty="0" smtClean="0">
                <a:sym typeface="Symbol" pitchFamily="18" charset="2"/>
              </a:rPr>
              <a:t> log </a:t>
            </a:r>
            <a:r>
              <a:rPr lang="en-US" b="1" i="1" dirty="0" err="1" smtClean="0">
                <a:latin typeface="Times New Roman" pitchFamily="18" charset="0"/>
                <a:sym typeface="Symbol" pitchFamily="18" charset="2"/>
              </a:rPr>
              <a:t>n</a:t>
            </a:r>
            <a:endParaRPr lang="en-US" dirty="0" smtClean="0"/>
          </a:p>
          <a:p>
            <a:pPr lvl="1">
              <a:lnSpc>
                <a:spcPct val="110000"/>
              </a:lnSpc>
              <a:defRPr/>
            </a:pPr>
            <a:r>
              <a:rPr lang="en-US" dirty="0" smtClean="0"/>
              <a:t>Linear </a:t>
            </a:r>
            <a:r>
              <a:rPr lang="en-US" dirty="0" err="1" smtClean="0">
                <a:sym typeface="Symbol" pitchFamily="18" charset="2"/>
              </a:rPr>
              <a:t>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i="1" dirty="0" err="1" smtClean="0">
                <a:latin typeface="Times New Roman" pitchFamily="18" charset="0"/>
                <a:sym typeface="Symbol" pitchFamily="18" charset="2"/>
              </a:rPr>
              <a:t>n</a:t>
            </a:r>
            <a:endParaRPr lang="en-US" b="1" i="1" dirty="0" smtClean="0">
              <a:latin typeface="Times New Roman" pitchFamily="18" charset="0"/>
              <a:sym typeface="Symbol" pitchFamily="18" charset="2"/>
            </a:endParaRPr>
          </a:p>
          <a:p>
            <a:pPr lvl="1">
              <a:lnSpc>
                <a:spcPct val="110000"/>
              </a:lnSpc>
              <a:defRPr/>
            </a:pPr>
            <a:r>
              <a:rPr lang="en-US" dirty="0" smtClean="0"/>
              <a:t>N-Log-N </a:t>
            </a:r>
            <a:r>
              <a:rPr lang="en-US" dirty="0" err="1" smtClean="0">
                <a:sym typeface="Symbol" pitchFamily="18" charset="2"/>
              </a:rPr>
              <a:t>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i="1" dirty="0" err="1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b="1" i="1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log </a:t>
            </a:r>
            <a:r>
              <a:rPr lang="en-US" b="1" i="1" dirty="0" err="1" smtClean="0">
                <a:latin typeface="Times New Roman" pitchFamily="18" charset="0"/>
                <a:sym typeface="Symbol" pitchFamily="18" charset="2"/>
              </a:rPr>
              <a:t>n</a:t>
            </a:r>
            <a:endParaRPr lang="en-US" b="1" i="1" dirty="0" smtClean="0">
              <a:latin typeface="Times New Roman" pitchFamily="18" charset="0"/>
              <a:sym typeface="Symbol" pitchFamily="18" charset="2"/>
            </a:endParaRPr>
          </a:p>
          <a:p>
            <a:pPr lvl="1">
              <a:lnSpc>
                <a:spcPct val="110000"/>
              </a:lnSpc>
              <a:defRPr/>
            </a:pPr>
            <a:r>
              <a:rPr lang="en-US" dirty="0" smtClean="0"/>
              <a:t>Quadratic </a:t>
            </a:r>
            <a:r>
              <a:rPr lang="en-US" dirty="0" err="1" smtClean="0">
                <a:sym typeface="Symbol" pitchFamily="18" charset="2"/>
              </a:rPr>
              <a:t>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i="1" dirty="0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baseline="30000" dirty="0" smtClean="0">
                <a:latin typeface="Times New Roman" pitchFamily="18" charset="0"/>
                <a:sym typeface="Symbol" pitchFamily="18" charset="2"/>
              </a:rPr>
              <a:t>2</a:t>
            </a:r>
          </a:p>
          <a:p>
            <a:pPr lvl="1">
              <a:lnSpc>
                <a:spcPct val="110000"/>
              </a:lnSpc>
              <a:defRPr/>
            </a:pPr>
            <a:r>
              <a:rPr lang="en-US" dirty="0" smtClean="0"/>
              <a:t>Cubic </a:t>
            </a:r>
            <a:r>
              <a:rPr lang="en-US" dirty="0" err="1" smtClean="0">
                <a:sym typeface="Symbol" pitchFamily="18" charset="2"/>
              </a:rPr>
              <a:t>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i="1" dirty="0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baseline="30000" dirty="0" smtClean="0">
                <a:latin typeface="Times New Roman" pitchFamily="18" charset="0"/>
                <a:sym typeface="Symbol" pitchFamily="18" charset="2"/>
              </a:rPr>
              <a:t>3</a:t>
            </a:r>
          </a:p>
          <a:p>
            <a:pPr lvl="1">
              <a:lnSpc>
                <a:spcPct val="110000"/>
              </a:lnSpc>
              <a:defRPr/>
            </a:pPr>
            <a:r>
              <a:rPr lang="en-US" dirty="0" smtClean="0"/>
              <a:t>Exponential </a:t>
            </a:r>
            <a:r>
              <a:rPr lang="en-US" dirty="0" err="1" smtClean="0">
                <a:sym typeface="Symbol" pitchFamily="18" charset="2"/>
              </a:rPr>
              <a:t>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i="1" baseline="30000" dirty="0" smtClean="0">
                <a:latin typeface="Times New Roman" pitchFamily="18" charset="0"/>
                <a:sym typeface="Symbol" pitchFamily="18" charset="2"/>
              </a:rPr>
              <a:t>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smtClean="0"/>
              <a:t>Functions Graphed </a:t>
            </a:r>
            <a:br>
              <a:rPr lang="en-US" dirty="0" smtClean="0"/>
            </a:br>
            <a:r>
              <a:rPr lang="en-US" dirty="0" smtClean="0"/>
              <a:t>Using “Normal” Scale</a:t>
            </a:r>
            <a:endParaRPr lang="en-US" dirty="0"/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558800" y="2209800"/>
            <a:ext cx="2819400" cy="1219200"/>
            <a:chOff x="838200" y="1752600"/>
            <a:chExt cx="2819400" cy="1219200"/>
          </a:xfrm>
        </p:grpSpPr>
        <p:pic>
          <p:nvPicPr>
            <p:cNvPr id="5" name="Content Placeholder 3"/>
            <p:cNvPicPr>
              <a:picLocks noChangeArrowheads="1"/>
            </p:cNvPicPr>
            <p:nvPr/>
          </p:nvPicPr>
          <p:blipFill>
            <a:blip r:embed="rId2"/>
            <a:srcRect t="20000"/>
            <a:stretch>
              <a:fillRect/>
            </a:stretch>
          </p:blipFill>
          <p:spPr bwMode="auto">
            <a:xfrm>
              <a:off x="838200" y="1752600"/>
              <a:ext cx="2819400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1035"/>
            <p:cNvSpPr txBox="1">
              <a:spLocks noChangeArrowheads="1"/>
            </p:cNvSpPr>
            <p:nvPr/>
          </p:nvSpPr>
          <p:spPr bwMode="auto">
            <a:xfrm>
              <a:off x="1371600" y="2071687"/>
              <a:ext cx="9779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err="1"/>
                <a:t>g(n</a:t>
              </a:r>
              <a:r>
                <a:rPr lang="en-US" dirty="0"/>
                <a:t>) = 1</a:t>
              </a:r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457200" y="3092450"/>
            <a:ext cx="2971800" cy="1371600"/>
            <a:chOff x="762000" y="3124200"/>
            <a:chExt cx="2971800" cy="1371600"/>
          </a:xfrm>
        </p:grpSpPr>
        <p:pic>
          <p:nvPicPr>
            <p:cNvPr id="8" name="Content Placeholder 3"/>
            <p:cNvPicPr>
              <a:picLocks noChangeArrowheads="1"/>
            </p:cNvPicPr>
            <p:nvPr/>
          </p:nvPicPr>
          <p:blipFill>
            <a:blip r:embed="rId3"/>
            <a:srcRect t="25000"/>
            <a:stretch>
              <a:fillRect/>
            </a:stretch>
          </p:blipFill>
          <p:spPr bwMode="auto">
            <a:xfrm>
              <a:off x="762000" y="3124200"/>
              <a:ext cx="29718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 Box 1036"/>
            <p:cNvSpPr txBox="1">
              <a:spLocks noChangeArrowheads="1"/>
            </p:cNvSpPr>
            <p:nvPr/>
          </p:nvSpPr>
          <p:spPr bwMode="auto">
            <a:xfrm>
              <a:off x="1295400" y="3810000"/>
              <a:ext cx="1219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g(n) = lg n</a:t>
              </a:r>
            </a:p>
          </p:txBody>
        </p:sp>
      </p:grpSp>
      <p:grpSp>
        <p:nvGrpSpPr>
          <p:cNvPr id="10" name="Group 28"/>
          <p:cNvGrpSpPr>
            <a:grpSpLocks/>
          </p:cNvGrpSpPr>
          <p:nvPr/>
        </p:nvGrpSpPr>
        <p:grpSpPr bwMode="auto">
          <a:xfrm>
            <a:off x="457200" y="4814888"/>
            <a:ext cx="2895600" cy="1585912"/>
            <a:chOff x="304800" y="4343400"/>
            <a:chExt cx="2895600" cy="1585913"/>
          </a:xfrm>
        </p:grpSpPr>
        <p:pic>
          <p:nvPicPr>
            <p:cNvPr id="11" name="Content Placeholder 3"/>
            <p:cNvPicPr>
              <a:picLocks noChangeArrowheads="1"/>
            </p:cNvPicPr>
            <p:nvPr/>
          </p:nvPicPr>
          <p:blipFill>
            <a:blip r:embed="rId4"/>
            <a:srcRect t="22379"/>
            <a:stretch>
              <a:fillRect/>
            </a:stretch>
          </p:blipFill>
          <p:spPr bwMode="auto">
            <a:xfrm>
              <a:off x="304800" y="4343400"/>
              <a:ext cx="2895600" cy="158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 Box 1038"/>
            <p:cNvSpPr txBox="1">
              <a:spLocks noChangeArrowheads="1"/>
            </p:cNvSpPr>
            <p:nvPr/>
          </p:nvSpPr>
          <p:spPr bwMode="auto">
            <a:xfrm>
              <a:off x="838200" y="4648200"/>
              <a:ext cx="9779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err="1"/>
                <a:t>g(n</a:t>
              </a:r>
              <a:r>
                <a:rPr lang="en-US" dirty="0"/>
                <a:t>) = </a:t>
              </a:r>
              <a:r>
                <a:rPr lang="en-US" dirty="0" err="1"/>
                <a:t>n</a:t>
              </a:r>
              <a:endParaRPr lang="en-US" dirty="0"/>
            </a:p>
          </p:txBody>
        </p:sp>
      </p:grpSp>
      <p:grpSp>
        <p:nvGrpSpPr>
          <p:cNvPr id="13" name="Group 29"/>
          <p:cNvGrpSpPr>
            <a:grpSpLocks/>
          </p:cNvGrpSpPr>
          <p:nvPr/>
        </p:nvGrpSpPr>
        <p:grpSpPr bwMode="auto">
          <a:xfrm>
            <a:off x="5943600" y="3198813"/>
            <a:ext cx="3048000" cy="1616075"/>
            <a:chOff x="2743200" y="4343400"/>
            <a:chExt cx="3048000" cy="1616075"/>
          </a:xfrm>
        </p:grpSpPr>
        <p:pic>
          <p:nvPicPr>
            <p:cNvPr id="14" name="Content Placeholder 3"/>
            <p:cNvPicPr>
              <a:picLocks noChangeArrowheads="1"/>
            </p:cNvPicPr>
            <p:nvPr/>
          </p:nvPicPr>
          <p:blipFill>
            <a:blip r:embed="rId5"/>
            <a:srcRect t="24815"/>
            <a:stretch>
              <a:fillRect/>
            </a:stretch>
          </p:blipFill>
          <p:spPr bwMode="auto">
            <a:xfrm>
              <a:off x="2743200" y="4343400"/>
              <a:ext cx="3048000" cy="1616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 Box 1034"/>
            <p:cNvSpPr txBox="1">
              <a:spLocks noChangeArrowheads="1"/>
            </p:cNvSpPr>
            <p:nvPr/>
          </p:nvSpPr>
          <p:spPr bwMode="auto">
            <a:xfrm>
              <a:off x="3886200" y="5029200"/>
              <a:ext cx="10636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g(n) = 2</a:t>
              </a:r>
              <a:r>
                <a:rPr lang="en-US" baseline="30000"/>
                <a:t>n</a:t>
              </a:r>
              <a:endParaRPr lang="en-US"/>
            </a:p>
          </p:txBody>
        </p:sp>
      </p:grpSp>
      <p:pic>
        <p:nvPicPr>
          <p:cNvPr id="16" name="Content Placeholder 3"/>
          <p:cNvPicPr>
            <a:picLocks noChangeArrowheads="1"/>
          </p:cNvPicPr>
          <p:nvPr/>
        </p:nvPicPr>
        <p:blipFill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t="18182"/>
          <a:stretch>
            <a:fillRect/>
          </a:stretch>
        </p:blipFill>
        <p:spPr bwMode="auto">
          <a:xfrm>
            <a:off x="3429000" y="1704975"/>
            <a:ext cx="2743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oup 31"/>
          <p:cNvGrpSpPr>
            <a:grpSpLocks/>
          </p:cNvGrpSpPr>
          <p:nvPr/>
        </p:nvGrpSpPr>
        <p:grpSpPr bwMode="auto">
          <a:xfrm>
            <a:off x="3429000" y="3305175"/>
            <a:ext cx="3124200" cy="1676400"/>
            <a:chOff x="5943600" y="3124200"/>
            <a:chExt cx="3124200" cy="1676400"/>
          </a:xfrm>
        </p:grpSpPr>
        <p:pic>
          <p:nvPicPr>
            <p:cNvPr id="18" name="Content Placeholder 3"/>
            <p:cNvPicPr>
              <a:picLocks noChangeArrowheads="1"/>
            </p:cNvPicPr>
            <p:nvPr/>
          </p:nvPicPr>
          <p:blipFill>
            <a:blip r:embed="rId7" cstate="print"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t="23919"/>
            <a:stretch>
              <a:fillRect/>
            </a:stretch>
          </p:blipFill>
          <p:spPr bwMode="auto">
            <a:xfrm>
              <a:off x="5943600" y="3124200"/>
              <a:ext cx="3124200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Text Box 1039"/>
            <p:cNvSpPr txBox="1">
              <a:spLocks noChangeArrowheads="1"/>
            </p:cNvSpPr>
            <p:nvPr/>
          </p:nvSpPr>
          <p:spPr bwMode="auto">
            <a:xfrm>
              <a:off x="6629400" y="3390900"/>
              <a:ext cx="10636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g(n) = n</a:t>
              </a:r>
              <a:r>
                <a:rPr lang="en-US" baseline="30000"/>
                <a:t>2</a:t>
              </a:r>
              <a:endParaRPr lang="en-US"/>
            </a:p>
          </p:txBody>
        </p:sp>
      </p:grpSp>
      <p:grpSp>
        <p:nvGrpSpPr>
          <p:cNvPr id="20" name="Group 30"/>
          <p:cNvGrpSpPr>
            <a:grpSpLocks/>
          </p:cNvGrpSpPr>
          <p:nvPr/>
        </p:nvGrpSpPr>
        <p:grpSpPr bwMode="auto">
          <a:xfrm>
            <a:off x="3429000" y="5210175"/>
            <a:ext cx="2819400" cy="1371600"/>
            <a:chOff x="5943600" y="5029200"/>
            <a:chExt cx="2819400" cy="1371600"/>
          </a:xfrm>
        </p:grpSpPr>
        <p:pic>
          <p:nvPicPr>
            <p:cNvPr id="21" name="Content Placeholder 3"/>
            <p:cNvPicPr>
              <a:picLocks noChangeArrowheads="1"/>
            </p:cNvPicPr>
            <p:nvPr/>
          </p:nvPicPr>
          <p:blipFill>
            <a:blip r:embed="rId8" cstate="print"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t="18182"/>
            <a:stretch>
              <a:fillRect/>
            </a:stretch>
          </p:blipFill>
          <p:spPr bwMode="auto">
            <a:xfrm>
              <a:off x="5943600" y="5029200"/>
              <a:ext cx="28194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Text Box 1040"/>
            <p:cNvSpPr txBox="1">
              <a:spLocks noChangeArrowheads="1"/>
            </p:cNvSpPr>
            <p:nvPr/>
          </p:nvSpPr>
          <p:spPr bwMode="auto">
            <a:xfrm>
              <a:off x="6632575" y="5334000"/>
              <a:ext cx="10636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err="1"/>
                <a:t>g(n</a:t>
              </a:r>
              <a:r>
                <a:rPr lang="en-US" dirty="0"/>
                <a:t>) = n</a:t>
              </a:r>
              <a:r>
                <a:rPr lang="en-US" baseline="30000" dirty="0"/>
                <a:t>3</a:t>
              </a:r>
              <a:endParaRPr lang="en-US" dirty="0"/>
            </a:p>
          </p:txBody>
        </p:sp>
      </p:grpSp>
      <p:sp>
        <p:nvSpPr>
          <p:cNvPr id="23" name="Text Box 1037"/>
          <p:cNvSpPr txBox="1">
            <a:spLocks noChangeArrowheads="1"/>
          </p:cNvSpPr>
          <p:nvPr/>
        </p:nvSpPr>
        <p:spPr bwMode="auto">
          <a:xfrm>
            <a:off x="3771900" y="1843087"/>
            <a:ext cx="1409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g(n</a:t>
            </a:r>
            <a:r>
              <a:rPr lang="en-US" dirty="0"/>
              <a:t>) = </a:t>
            </a:r>
            <a:r>
              <a:rPr lang="en-US" dirty="0" err="1"/>
              <a:t>n</a:t>
            </a:r>
            <a:r>
              <a:rPr lang="en-US" dirty="0"/>
              <a:t> </a:t>
            </a:r>
            <a:r>
              <a:rPr lang="en-US" dirty="0" err="1"/>
              <a:t>lg</a:t>
            </a:r>
            <a:r>
              <a:rPr lang="en-US" dirty="0"/>
              <a:t> </a:t>
            </a:r>
            <a:r>
              <a:rPr lang="en-US" dirty="0" err="1"/>
              <a:t>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77917" cy="4292702"/>
          </a:xfrm>
        </p:spPr>
        <p:txBody>
          <a:bodyPr>
            <a:normAutofit fontScale="77500" lnSpcReduction="20000"/>
          </a:bodyPr>
          <a:lstStyle/>
          <a:p>
            <a:r>
              <a:rPr lang="en-US" sz="2571" dirty="0" smtClean="0"/>
              <a:t>Basic computations performed by an algorithm</a:t>
            </a:r>
          </a:p>
          <a:p>
            <a:r>
              <a:rPr lang="en-US" sz="2571" dirty="0" smtClean="0"/>
              <a:t>Identifiable in </a:t>
            </a:r>
            <a:r>
              <a:rPr lang="en-US" sz="2571" dirty="0" err="1" smtClean="0"/>
              <a:t>pseudocode</a:t>
            </a:r>
            <a:endParaRPr lang="en-US" sz="2571" dirty="0" smtClean="0"/>
          </a:p>
          <a:p>
            <a:r>
              <a:rPr lang="en-US" sz="2571" dirty="0" smtClean="0"/>
              <a:t>Largely independent from the programming language</a:t>
            </a:r>
          </a:p>
          <a:p>
            <a:r>
              <a:rPr lang="en-US" sz="2571" dirty="0" smtClean="0"/>
              <a:t>Exact definition not important (we will see why later)</a:t>
            </a:r>
          </a:p>
          <a:p>
            <a:r>
              <a:rPr lang="en-US" sz="2571" dirty="0" smtClean="0"/>
              <a:t>Assumed to take a constant amount of time in the RAM model</a:t>
            </a:r>
            <a:endParaRPr lang="en-US" sz="2857" dirty="0" smtClean="0"/>
          </a:p>
          <a:p>
            <a:r>
              <a:rPr lang="en-US" sz="2400" dirty="0" smtClean="0"/>
              <a:t>Examples:</a:t>
            </a:r>
          </a:p>
          <a:p>
            <a:pPr lvl="1"/>
            <a:r>
              <a:rPr lang="en-US" sz="2000" dirty="0" smtClean="0"/>
              <a:t>Evaluating an expression</a:t>
            </a:r>
          </a:p>
          <a:p>
            <a:pPr lvl="1"/>
            <a:r>
              <a:rPr lang="en-US" sz="2000" dirty="0" smtClean="0"/>
              <a:t>Assigning a value to a variable</a:t>
            </a:r>
          </a:p>
          <a:p>
            <a:pPr lvl="1"/>
            <a:r>
              <a:rPr lang="en-US" sz="2000" dirty="0" smtClean="0"/>
              <a:t>Indexing into an array</a:t>
            </a:r>
          </a:p>
          <a:p>
            <a:pPr lvl="1"/>
            <a:r>
              <a:rPr lang="en-US" sz="2000" dirty="0" smtClean="0"/>
              <a:t>Calling a method</a:t>
            </a:r>
          </a:p>
          <a:p>
            <a:pPr lvl="1"/>
            <a:r>
              <a:rPr lang="en-US" sz="2000" dirty="0" smtClean="0"/>
              <a:t>Returning from a method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Primitive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50307" cy="3916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By inspecting the </a:t>
            </a:r>
            <a:r>
              <a:rPr lang="en-US" dirty="0" err="1" smtClean="0"/>
              <a:t>pseudocode</a:t>
            </a:r>
            <a:r>
              <a:rPr lang="en-US" dirty="0" smtClean="0"/>
              <a:t>, we can determine the maximum number of primitive operations executed by an algorithm, as a function of the input size</a:t>
            </a:r>
            <a:endParaRPr lang="en-US" dirty="0"/>
          </a:p>
        </p:txBody>
      </p:sp>
      <p:sp>
        <p:nvSpPr>
          <p:cNvPr id="5" name="Rectangle 4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08966" y="3216737"/>
            <a:ext cx="7010400" cy="3276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Algorithm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</a:t>
            </a:r>
            <a:r>
              <a:rPr kumimoji="0" lang="en-US" sz="2400" b="1" i="1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arrayMax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(</a:t>
            </a:r>
            <a:r>
              <a:rPr kumimoji="0" lang="en-US" sz="2400" b="1" i="1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A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, </a:t>
            </a:r>
            <a:r>
              <a:rPr kumimoji="0" lang="en-US" sz="2400" b="1" i="1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n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	</a:t>
            </a: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				</a:t>
            </a:r>
            <a:r>
              <a:rPr kumimoji="0" lang="en-US" sz="2400" b="1" i="1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	    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 operations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	</a:t>
            </a:r>
            <a:r>
              <a:rPr kumimoji="0" lang="en-US" sz="2400" b="1" i="1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currentMax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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 </a:t>
            </a:r>
            <a:r>
              <a:rPr kumimoji="0" lang="en-US" sz="2400" b="1" i="1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A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[0]			    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2</a:t>
            </a: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	</a:t>
            </a: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for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</a:t>
            </a:r>
            <a:r>
              <a:rPr kumimoji="0" lang="en-US" sz="2400" b="1" i="1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i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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1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 </a:t>
            </a: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to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 </a:t>
            </a:r>
            <a:r>
              <a:rPr kumimoji="0" lang="en-US" sz="2400" b="1" i="1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n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Symbol" charset="2"/>
                <a:ea typeface="+mn-ea"/>
                <a:cs typeface="+mn-cs"/>
                <a:sym typeface="Symbol" charset="2"/>
              </a:rPr>
              <a:t>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 1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 </a:t>
            </a: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do			   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2</a:t>
            </a:r>
            <a:r>
              <a:rPr kumimoji="0" lang="en-US" sz="2400" b="1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n</a:t>
            </a:r>
            <a:endParaRPr kumimoji="0" lang="en-US" sz="24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  <a:sym typeface="Symbol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		</a:t>
            </a: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if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 </a:t>
            </a:r>
            <a:r>
              <a:rPr kumimoji="0" lang="en-US" sz="2400" b="1" i="1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A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[</a:t>
            </a:r>
            <a:r>
              <a:rPr kumimoji="0" lang="en-US" sz="2400" b="0" i="1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i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]  </a:t>
            </a:r>
            <a:r>
              <a:rPr kumimoji="0" lang="en-US" sz="2400" b="1" i="1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currentMax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 </a:t>
            </a: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then		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2(</a:t>
            </a:r>
            <a:r>
              <a:rPr kumimoji="0" lang="en-US" sz="2400" b="1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n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charset="2"/>
                <a:ea typeface="+mn-ea"/>
                <a:cs typeface="+mn-cs"/>
                <a:sym typeface="Symbol" charset="2"/>
              </a:rPr>
              <a:t>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 1)</a:t>
            </a:r>
            <a:endParaRPr kumimoji="0" lang="en-US" sz="24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  <a:sym typeface="Symbol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			</a:t>
            </a:r>
            <a:r>
              <a:rPr kumimoji="0" lang="en-US" sz="2400" b="1" i="1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currentMax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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 </a:t>
            </a:r>
            <a:r>
              <a:rPr kumimoji="0" lang="en-US" sz="2400" b="1" i="1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A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[</a:t>
            </a:r>
            <a:r>
              <a:rPr kumimoji="0" lang="en-US" sz="2400" b="1" i="1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i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]		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2(</a:t>
            </a:r>
            <a:r>
              <a:rPr kumimoji="0" lang="en-US" sz="2400" b="1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n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charset="2"/>
                <a:ea typeface="+mn-ea"/>
                <a:cs typeface="+mn-cs"/>
                <a:sym typeface="Symbol" charset="2"/>
              </a:rPr>
              <a:t>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 1)</a:t>
            </a: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mes New Roman" charset="0"/>
              <a:ea typeface="+mn-ea"/>
              <a:cs typeface="+mn-cs"/>
              <a:sym typeface="Symbol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	{ increment counter </a:t>
            </a:r>
            <a:r>
              <a:rPr kumimoji="0" lang="en-US" sz="2400" b="1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i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 }			2(</a:t>
            </a:r>
            <a:r>
              <a:rPr kumimoji="0" lang="en-US" sz="2400" b="1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n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charset="2"/>
                <a:ea typeface="+mn-ea"/>
                <a:cs typeface="+mn-cs"/>
                <a:sym typeface="Symbol" charset="2"/>
              </a:rPr>
              <a:t>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 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	return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 </a:t>
            </a:r>
            <a:r>
              <a:rPr kumimoji="0" lang="en-US" sz="2400" b="1" i="1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currentMax			     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1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						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charset="2"/>
              </a:rPr>
              <a:t>Total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	 8</a:t>
            </a:r>
            <a:r>
              <a:rPr kumimoji="0" lang="en-US" sz="2400" b="1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n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charset="2"/>
                <a:ea typeface="+mn-ea"/>
                <a:cs typeface="+mn-cs"/>
                <a:sym typeface="Symbol" charset="2"/>
              </a:rPr>
              <a:t>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  <a:sym typeface="Symbol" charset="2"/>
              </a:rPr>
              <a:t> 2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  <a:sym typeface="Symbol" charset="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 </a:t>
            </a:r>
            <a:r>
              <a:rPr lang="en-US" b="1" i="1" dirty="0" err="1" smtClean="0">
                <a:latin typeface="Times New Roman" charset="0"/>
              </a:rPr>
              <a:t>arrayMax</a:t>
            </a:r>
            <a:r>
              <a:rPr lang="en-US" dirty="0" smtClean="0"/>
              <a:t> executes </a:t>
            </a:r>
            <a:r>
              <a:rPr lang="en-US" dirty="0" smtClean="0">
                <a:latin typeface="Times New Roman" charset="0"/>
                <a:sym typeface="Symbol" charset="2"/>
              </a:rPr>
              <a:t>8</a:t>
            </a:r>
            <a:r>
              <a:rPr lang="en-US" b="1" i="1" dirty="0" smtClean="0">
                <a:latin typeface="Times New Roman" charset="0"/>
                <a:sym typeface="Symbol" charset="2"/>
              </a:rPr>
              <a:t>n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r>
              <a:rPr lang="en-US" dirty="0" err="1" smtClean="0">
                <a:latin typeface="Symbol" charset="2"/>
                <a:sym typeface="Symbol" charset="2"/>
              </a:rPr>
              <a:t></a:t>
            </a:r>
            <a:r>
              <a:rPr lang="en-US" dirty="0" smtClean="0">
                <a:latin typeface="Times New Roman" charset="0"/>
                <a:sym typeface="Symbol" charset="2"/>
              </a:rPr>
              <a:t> 2 </a:t>
            </a:r>
            <a:r>
              <a:rPr lang="en-US" dirty="0" smtClean="0"/>
              <a:t>primitive operations in the worst case.  Define:</a:t>
            </a:r>
          </a:p>
          <a:p>
            <a:pPr lvl="1">
              <a:buSzTx/>
              <a:buNone/>
            </a:pPr>
            <a:r>
              <a:rPr lang="en-US" b="1" i="1" dirty="0" smtClean="0">
                <a:latin typeface="Times New Roman" charset="0"/>
              </a:rPr>
              <a:t>a</a:t>
            </a:r>
            <a:r>
              <a:rPr lang="en-US" dirty="0" smtClean="0"/>
              <a:t>	= Time taken by the fastest primitive operation</a:t>
            </a:r>
          </a:p>
          <a:p>
            <a:pPr lvl="1">
              <a:buNone/>
            </a:pPr>
            <a:r>
              <a:rPr lang="en-US" b="1" i="1" dirty="0" err="1" smtClean="0">
                <a:latin typeface="Times New Roman" charset="0"/>
              </a:rPr>
              <a:t>b</a:t>
            </a:r>
            <a:r>
              <a:rPr lang="en-US" dirty="0" smtClean="0"/>
              <a:t> 	= Time taken by the slowest primitive operation</a:t>
            </a:r>
          </a:p>
          <a:p>
            <a:r>
              <a:rPr lang="en-US" dirty="0" smtClean="0"/>
              <a:t>Let 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T</a:t>
            </a:r>
            <a:r>
              <a:rPr lang="en-US" dirty="0" err="1" smtClean="0">
                <a:latin typeface="Times New Roman" charset="0"/>
                <a:sym typeface="Symbol" charset="2"/>
              </a:rPr>
              <a:t>(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dirty="0" smtClean="0">
                <a:latin typeface="Times New Roman" charset="0"/>
                <a:sym typeface="Symbol" charset="2"/>
              </a:rPr>
              <a:t>)</a:t>
            </a:r>
            <a:r>
              <a:rPr lang="en-US" dirty="0" smtClean="0"/>
              <a:t> be worst-case time of </a:t>
            </a:r>
            <a:r>
              <a:rPr lang="en-US" b="1" i="1" dirty="0" err="1" smtClean="0">
                <a:latin typeface="Times New Roman" charset="0"/>
              </a:rPr>
              <a:t>arrayMax</a:t>
            </a:r>
            <a:r>
              <a:rPr lang="en-US" b="1" i="1" dirty="0" smtClean="0">
                <a:latin typeface="Times New Roman" charset="0"/>
              </a:rPr>
              <a:t>.</a:t>
            </a:r>
            <a:r>
              <a:rPr lang="en-US" b="1" dirty="0" smtClean="0">
                <a:latin typeface="Times New Roman" charset="0"/>
              </a:rPr>
              <a:t> </a:t>
            </a:r>
            <a:r>
              <a:rPr lang="en-US" dirty="0" smtClean="0"/>
              <a:t>Then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b="1" i="1" dirty="0" smtClean="0">
                <a:latin typeface="Times New Roman" charset="0"/>
                <a:sym typeface="Symbol" charset="2"/>
              </a:rPr>
              <a:t>a </a:t>
            </a:r>
            <a:r>
              <a:rPr lang="en-US" dirty="0" smtClean="0">
                <a:latin typeface="Times New Roman" charset="0"/>
                <a:sym typeface="Symbol" charset="2"/>
              </a:rPr>
              <a:t>(8</a:t>
            </a:r>
            <a:r>
              <a:rPr lang="en-US" b="1" i="1" dirty="0" smtClean="0">
                <a:latin typeface="Times New Roman" charset="0"/>
                <a:sym typeface="Symbol" charset="2"/>
              </a:rPr>
              <a:t>n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r>
              <a:rPr lang="en-US" dirty="0" err="1" smtClean="0">
                <a:latin typeface="Symbol" charset="2"/>
                <a:sym typeface="Symbol" charset="2"/>
              </a:rPr>
              <a:t></a:t>
            </a:r>
            <a:r>
              <a:rPr lang="en-US" dirty="0" smtClean="0">
                <a:latin typeface="Times New Roman" charset="0"/>
                <a:sym typeface="Symbol" charset="2"/>
              </a:rPr>
              <a:t> 2) </a:t>
            </a:r>
            <a:r>
              <a:rPr lang="en-US" dirty="0" err="1" smtClean="0">
                <a:latin typeface="Symbol" charset="2"/>
                <a:sym typeface="Symbol" charset="2"/>
              </a:rPr>
              <a:t>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T</a:t>
            </a:r>
            <a:r>
              <a:rPr lang="en-US" dirty="0" err="1" smtClean="0">
                <a:latin typeface="Times New Roman" charset="0"/>
                <a:sym typeface="Symbol" charset="2"/>
              </a:rPr>
              <a:t>(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dirty="0" smtClean="0">
                <a:latin typeface="Times New Roman" charset="0"/>
                <a:sym typeface="Symbol" charset="2"/>
              </a:rPr>
              <a:t>)</a:t>
            </a:r>
            <a:r>
              <a:rPr lang="en-US" dirty="0" smtClean="0"/>
              <a:t> </a:t>
            </a:r>
            <a:r>
              <a:rPr lang="en-US" dirty="0" err="1" smtClean="0">
                <a:latin typeface="Symbol" charset="2"/>
                <a:sym typeface="Symbol" charset="2"/>
              </a:rPr>
              <a:t></a:t>
            </a:r>
            <a:r>
              <a:rPr lang="en-US" dirty="0" smtClean="0"/>
              <a:t> </a:t>
            </a:r>
            <a:r>
              <a:rPr lang="en-US" b="1" i="1" dirty="0" smtClean="0">
                <a:latin typeface="Times New Roman" charset="0"/>
                <a:sym typeface="Symbol" charset="2"/>
              </a:rPr>
              <a:t>b</a:t>
            </a:r>
            <a:r>
              <a:rPr lang="en-US" dirty="0" smtClean="0">
                <a:latin typeface="Times New Roman" charset="0"/>
                <a:sym typeface="Symbol" charset="2"/>
              </a:rPr>
              <a:t>(8</a:t>
            </a:r>
            <a:r>
              <a:rPr lang="en-US" b="1" i="1" dirty="0" smtClean="0">
                <a:latin typeface="Times New Roman" charset="0"/>
                <a:sym typeface="Symbol" charset="2"/>
              </a:rPr>
              <a:t>n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r>
              <a:rPr lang="en-US" dirty="0" err="1" smtClean="0">
                <a:latin typeface="Symbol" charset="2"/>
                <a:sym typeface="Symbol" charset="2"/>
              </a:rPr>
              <a:t></a:t>
            </a:r>
            <a:r>
              <a:rPr lang="en-US" dirty="0" smtClean="0">
                <a:latin typeface="Times New Roman" charset="0"/>
                <a:sym typeface="Symbol" charset="2"/>
              </a:rPr>
              <a:t> 2)</a:t>
            </a:r>
          </a:p>
          <a:p>
            <a:r>
              <a:rPr lang="en-US" dirty="0" smtClean="0"/>
              <a:t>Hence, the running time 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T</a:t>
            </a:r>
            <a:r>
              <a:rPr lang="en-US" dirty="0" err="1" smtClean="0">
                <a:latin typeface="Times New Roman" charset="0"/>
                <a:sym typeface="Symbol" charset="2"/>
              </a:rPr>
              <a:t>(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dirty="0" smtClean="0">
                <a:latin typeface="Times New Roman" charset="0"/>
                <a:sym typeface="Symbol" charset="2"/>
              </a:rPr>
              <a:t>)</a:t>
            </a:r>
            <a:r>
              <a:rPr lang="en-US" dirty="0" smtClean="0"/>
              <a:t> is bounded by two linear functions</a:t>
            </a:r>
            <a:endParaRPr lang="en-US" dirty="0" smtClean="0">
              <a:sym typeface="Symbol" charset="2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Rate of 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Changing the hardware/ software environment </a:t>
            </a:r>
          </a:p>
          <a:p>
            <a:pPr lvl="1"/>
            <a:r>
              <a:rPr lang="en-US" dirty="0" smtClean="0"/>
              <a:t>Affects 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T</a:t>
            </a:r>
            <a:r>
              <a:rPr lang="en-US" dirty="0" err="1" smtClean="0">
                <a:latin typeface="Times New Roman" charset="0"/>
                <a:sym typeface="Symbol" charset="2"/>
              </a:rPr>
              <a:t>(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dirty="0" smtClean="0">
                <a:latin typeface="Times New Roman" charset="0"/>
                <a:sym typeface="Symbol" charset="2"/>
              </a:rPr>
              <a:t>)</a:t>
            </a:r>
            <a:r>
              <a:rPr lang="en-US" dirty="0" smtClean="0"/>
              <a:t> by a constant factor, but</a:t>
            </a:r>
          </a:p>
          <a:p>
            <a:pPr lvl="1"/>
            <a:r>
              <a:rPr lang="en-US" dirty="0" smtClean="0"/>
              <a:t>Does not alter the growth rate of 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T</a:t>
            </a:r>
            <a:r>
              <a:rPr lang="en-US" dirty="0" err="1" smtClean="0">
                <a:latin typeface="Times New Roman" charset="0"/>
                <a:sym typeface="Symbol" charset="2"/>
              </a:rPr>
              <a:t>(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dirty="0" smtClean="0">
                <a:latin typeface="Times New Roman" charset="0"/>
                <a:sym typeface="Symbol" charset="2"/>
              </a:rPr>
              <a:t>)</a:t>
            </a:r>
            <a:endParaRPr lang="en-US" dirty="0" smtClean="0"/>
          </a:p>
          <a:p>
            <a:r>
              <a:rPr lang="en-US" dirty="0" smtClean="0"/>
              <a:t>The linear growth rate of the running time 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T</a:t>
            </a:r>
            <a:r>
              <a:rPr lang="en-US" dirty="0" err="1" smtClean="0">
                <a:latin typeface="Times New Roman" charset="0"/>
                <a:sym typeface="Symbol" charset="2"/>
              </a:rPr>
              <a:t>(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dirty="0" smtClean="0">
                <a:latin typeface="Times New Roman" charset="0"/>
                <a:sym typeface="Symbol" charset="2"/>
              </a:rPr>
              <a:t>)</a:t>
            </a:r>
            <a:r>
              <a:rPr lang="en-US" dirty="0" smtClean="0"/>
              <a:t> is an intrinsic property of algorithm </a:t>
            </a:r>
            <a:r>
              <a:rPr lang="en-US" b="1" i="1" dirty="0" err="1" smtClean="0">
                <a:latin typeface="Times New Roman" charset="0"/>
              </a:rPr>
              <a:t>arrayMax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Why Growth Rate Matters</a:t>
            </a:r>
            <a:endParaRPr lang="en-US" dirty="0"/>
          </a:p>
        </p:txBody>
      </p:sp>
      <p:graphicFrame>
        <p:nvGraphicFramePr>
          <p:cNvPr id="4" name="Group 3"/>
          <p:cNvGraphicFramePr>
            <a:graphicFrameLocks noGrp="1"/>
          </p:cNvGraphicFramePr>
          <p:nvPr/>
        </p:nvGraphicFramePr>
        <p:xfrm>
          <a:off x="678077" y="2232930"/>
          <a:ext cx="6477000" cy="4092623"/>
        </p:xfrm>
        <a:graphic>
          <a:graphicData uri="http://schemas.openxmlformats.org/drawingml/2006/table">
            <a:tbl>
              <a:tblPr/>
              <a:tblGrid>
                <a:gridCol w="1524000"/>
                <a:gridCol w="1752600"/>
                <a:gridCol w="1524000"/>
                <a:gridCol w="1676400"/>
              </a:tblGrid>
              <a:tr h="65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if runtime is...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time for n + 1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time for 2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time for 4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c lg 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c lg (n + 1)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c (lg n + 1)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c(lg n + 2)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9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c 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c (n + 1)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2c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4c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7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c n lg 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~ c n lg 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 +  c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2c n lg n + 2cn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4c n lg n + 4cn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1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c n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~ c n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 + 2c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4c n</a:t>
                      </a:r>
                      <a:r>
                        <a:rPr kumimoji="0" 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8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16c n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c n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~ c n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 + 3c n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8c n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64c n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1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c 2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c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 2 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n+1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c 2 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2n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c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 2 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-128"/>
                          <a:cs typeface="ＭＳ Ｐゴシック" charset="-128"/>
                        </a:rPr>
                        <a:t>4n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47"/>
          <p:cNvSpPr txBox="1">
            <a:spLocks noChangeArrowheads="1"/>
          </p:cNvSpPr>
          <p:nvPr/>
        </p:nvSpPr>
        <p:spPr bwMode="auto">
          <a:xfrm>
            <a:off x="7346950" y="3549650"/>
            <a:ext cx="17970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runtime</a:t>
            </a:r>
          </a:p>
          <a:p>
            <a:r>
              <a:rPr lang="en-US" sz="2000" dirty="0">
                <a:solidFill>
                  <a:srgbClr val="C00000"/>
                </a:solidFill>
              </a:rPr>
              <a:t>quadruples</a:t>
            </a:r>
          </a:p>
          <a:p>
            <a:r>
              <a:rPr lang="en-US" sz="2000" dirty="0">
                <a:solidFill>
                  <a:srgbClr val="C00000"/>
                </a:solidFill>
              </a:rPr>
              <a:t>when problem</a:t>
            </a:r>
          </a:p>
          <a:p>
            <a:r>
              <a:rPr lang="en-US" sz="2000" dirty="0">
                <a:solidFill>
                  <a:srgbClr val="C00000"/>
                </a:solidFill>
              </a:rPr>
              <a:t>size doubles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6" name="Line 46"/>
          <p:cNvSpPr>
            <a:spLocks noChangeShapeType="1"/>
          </p:cNvSpPr>
          <p:nvPr/>
        </p:nvSpPr>
        <p:spPr bwMode="auto">
          <a:xfrm flipV="1">
            <a:off x="5136776" y="4376419"/>
            <a:ext cx="2210174" cy="500381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Comparison of Two Algorithms</a:t>
            </a: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013" y="2070138"/>
            <a:ext cx="41560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876800" y="2070138"/>
            <a:ext cx="297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insertion sort is</a:t>
            </a:r>
          </a:p>
          <a:p>
            <a:r>
              <a:rPr lang="en-US" sz="2000" dirty="0"/>
              <a:t>	n</a:t>
            </a:r>
            <a:r>
              <a:rPr lang="en-US" sz="2000" baseline="30000" dirty="0"/>
              <a:t>2</a:t>
            </a:r>
            <a:r>
              <a:rPr lang="en-US" sz="2000" dirty="0"/>
              <a:t> / 4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4876800" y="2784513"/>
            <a:ext cx="2276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merge sort is</a:t>
            </a:r>
          </a:p>
          <a:p>
            <a:r>
              <a:rPr lang="en-US" sz="2000"/>
              <a:t>	2 n lg n</a:t>
            </a:r>
            <a:endParaRPr lang="en-US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4876800" y="3470313"/>
            <a:ext cx="329565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sort a million items?</a:t>
            </a:r>
          </a:p>
          <a:p>
            <a:r>
              <a:rPr lang="en-US" dirty="0"/>
              <a:t>	</a:t>
            </a:r>
            <a:r>
              <a:rPr lang="en-US" sz="2000" dirty="0"/>
              <a:t>insertion sort takes</a:t>
            </a:r>
          </a:p>
          <a:p>
            <a:r>
              <a:rPr lang="en-US" sz="2000" dirty="0"/>
              <a:t> 	roughly </a:t>
            </a:r>
            <a:r>
              <a:rPr lang="en-US" sz="2000" dirty="0">
                <a:solidFill>
                  <a:srgbClr val="C00000"/>
                </a:solidFill>
              </a:rPr>
              <a:t>70 hours</a:t>
            </a:r>
          </a:p>
          <a:p>
            <a:r>
              <a:rPr lang="en-US" sz="2000" dirty="0"/>
              <a:t>while</a:t>
            </a:r>
          </a:p>
          <a:p>
            <a:r>
              <a:rPr lang="en-US" sz="2000" dirty="0"/>
              <a:t>	merge sort takes</a:t>
            </a:r>
          </a:p>
          <a:p>
            <a:r>
              <a:rPr lang="en-US" sz="2000" dirty="0"/>
              <a:t>	roughly </a:t>
            </a:r>
            <a:r>
              <a:rPr lang="en-US" sz="2000" dirty="0">
                <a:solidFill>
                  <a:srgbClr val="C00000"/>
                </a:solidFill>
              </a:rPr>
              <a:t>40 seconds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876800" y="5651538"/>
            <a:ext cx="39417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This is a slow machine, but if</a:t>
            </a:r>
          </a:p>
          <a:p>
            <a:r>
              <a:rPr lang="en-US" sz="2000"/>
              <a:t>100 x as fast then it’s </a:t>
            </a:r>
            <a:r>
              <a:rPr lang="en-US" sz="2000">
                <a:solidFill>
                  <a:srgbClr val="C00000"/>
                </a:solidFill>
              </a:rPr>
              <a:t>40 minutes</a:t>
            </a:r>
          </a:p>
          <a:p>
            <a:r>
              <a:rPr lang="en-US" sz="2000"/>
              <a:t>versus less than </a:t>
            </a:r>
            <a:r>
              <a:rPr lang="en-US" sz="2000">
                <a:solidFill>
                  <a:srgbClr val="C00000"/>
                </a:solidFill>
              </a:rPr>
              <a:t>0.5 seconds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3560018" cy="3916363"/>
          </a:xfrm>
        </p:spPr>
        <p:txBody>
          <a:bodyPr/>
          <a:lstStyle/>
          <a:p>
            <a:r>
              <a:rPr lang="en-US" dirty="0" smtClean="0"/>
              <a:t>The growth rate is not affected by</a:t>
            </a:r>
          </a:p>
          <a:p>
            <a:pPr lvl="1"/>
            <a:r>
              <a:rPr lang="en-US" dirty="0" smtClean="0"/>
              <a:t>constant factors or </a:t>
            </a:r>
          </a:p>
          <a:p>
            <a:pPr lvl="1"/>
            <a:r>
              <a:rPr lang="en-US" dirty="0" smtClean="0"/>
              <a:t>lower-order terms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>
                <a:latin typeface="Times New Roman" charset="0"/>
                <a:sym typeface="Symbol" charset="2"/>
              </a:rPr>
              <a:t>10</a:t>
            </a:r>
            <a:r>
              <a:rPr lang="en-US" baseline="30000" dirty="0" smtClean="0">
                <a:latin typeface="Times New Roman" charset="0"/>
                <a:sym typeface="Symbol" charset="2"/>
              </a:rPr>
              <a:t>2</a:t>
            </a:r>
            <a:r>
              <a:rPr lang="en-US" b="1" i="1" dirty="0" smtClean="0">
                <a:latin typeface="Times New Roman" charset="0"/>
                <a:sym typeface="Symbol" charset="2"/>
              </a:rPr>
              <a:t>n</a:t>
            </a:r>
            <a:r>
              <a:rPr lang="en-US" b="1" dirty="0" smtClean="0">
                <a:latin typeface="Times New Roman" charset="0"/>
                <a:sym typeface="Symbol" charset="2"/>
              </a:rPr>
              <a:t> </a:t>
            </a:r>
            <a:r>
              <a:rPr lang="en-US" b="1" dirty="0" smtClean="0">
                <a:latin typeface="Symbol" charset="2"/>
                <a:sym typeface="Symbol" charset="2"/>
              </a:rPr>
              <a:t>+</a:t>
            </a:r>
            <a:r>
              <a:rPr lang="en-US" b="1" dirty="0" smtClean="0">
                <a:latin typeface="Times New Roman" charset="0"/>
                <a:sym typeface="Symbol" charset="2"/>
              </a:rPr>
              <a:t> </a:t>
            </a:r>
            <a:r>
              <a:rPr lang="en-US" dirty="0" smtClean="0">
                <a:latin typeface="Times New Roman" charset="0"/>
                <a:sym typeface="Symbol" charset="2"/>
              </a:rPr>
              <a:t>10</a:t>
            </a:r>
            <a:r>
              <a:rPr lang="en-US" baseline="30000" dirty="0" smtClean="0">
                <a:latin typeface="Times New Roman" charset="0"/>
                <a:sym typeface="Symbol" charset="2"/>
              </a:rPr>
              <a:t>5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r>
              <a:rPr lang="en-US" dirty="0" smtClean="0"/>
              <a:t>is a linear function</a:t>
            </a:r>
          </a:p>
          <a:p>
            <a:pPr lvl="1"/>
            <a:r>
              <a:rPr lang="en-US" dirty="0" smtClean="0">
                <a:latin typeface="Times New Roman" charset="0"/>
                <a:sym typeface="Symbol" charset="2"/>
              </a:rPr>
              <a:t>10</a:t>
            </a:r>
            <a:r>
              <a:rPr lang="en-US" baseline="30000" dirty="0" smtClean="0">
                <a:latin typeface="Times New Roman" charset="0"/>
                <a:sym typeface="Symbol" charset="2"/>
              </a:rPr>
              <a:t>5</a:t>
            </a:r>
            <a:r>
              <a:rPr lang="en-US" b="1" i="1" dirty="0" smtClean="0">
                <a:latin typeface="Times New Roman" charset="0"/>
                <a:sym typeface="Symbol" charset="2"/>
              </a:rPr>
              <a:t>n</a:t>
            </a:r>
            <a:r>
              <a:rPr lang="en-US" baseline="30000" dirty="0" smtClean="0">
                <a:latin typeface="Times New Roman" charset="0"/>
                <a:sym typeface="Symbol" charset="2"/>
              </a:rPr>
              <a:t>2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r>
              <a:rPr lang="en-US" b="1" dirty="0" smtClean="0">
                <a:latin typeface="Symbol" charset="2"/>
                <a:sym typeface="Symbol" charset="2"/>
              </a:rPr>
              <a:t>+</a:t>
            </a:r>
            <a:r>
              <a:rPr lang="en-US" dirty="0" smtClean="0">
                <a:latin typeface="Times New Roman" charset="0"/>
                <a:sym typeface="Symbol" charset="2"/>
              </a:rPr>
              <a:t> 10</a:t>
            </a:r>
            <a:r>
              <a:rPr lang="en-US" baseline="30000" dirty="0" smtClean="0">
                <a:latin typeface="Times New Roman" charset="0"/>
                <a:sym typeface="Symbol" charset="2"/>
              </a:rPr>
              <a:t>8</a:t>
            </a:r>
            <a:r>
              <a:rPr lang="en-US" b="1" i="1" dirty="0" smtClean="0">
                <a:latin typeface="Times New Roman" charset="0"/>
                <a:sym typeface="Symbol" charset="2"/>
              </a:rPr>
              <a:t>n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r>
              <a:rPr lang="en-US" dirty="0" smtClean="0"/>
              <a:t>is a quadratic function</a:t>
            </a:r>
          </a:p>
          <a:p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3526989" y="2057400"/>
          <a:ext cx="5617011" cy="4324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29000"/>
            <a:ext cx="7675507" cy="1398494"/>
          </a:xfrm>
        </p:spPr>
        <p:txBody>
          <a:bodyPr/>
          <a:lstStyle/>
          <a:p>
            <a:r>
              <a:rPr lang="en-US" sz="4000" dirty="0" smtClean="0"/>
              <a:t>Analysis of Algorithms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9061" y="4824414"/>
            <a:ext cx="4966446" cy="1320800"/>
          </a:xfrm>
        </p:spPr>
        <p:txBody>
          <a:bodyPr/>
          <a:lstStyle/>
          <a:p>
            <a:r>
              <a:rPr lang="en-US" dirty="0" smtClean="0"/>
              <a:t>How good is your program?</a:t>
            </a:r>
            <a:endParaRPr lang="en-US" dirty="0"/>
          </a:p>
        </p:txBody>
      </p:sp>
      <p:sp>
        <p:nvSpPr>
          <p:cNvPr id="270" name="Rectangle 9"/>
          <p:cNvSpPr>
            <a:spLocks noChangeArrowheads="1"/>
          </p:cNvSpPr>
          <p:nvPr/>
        </p:nvSpPr>
        <p:spPr bwMode="auto">
          <a:xfrm>
            <a:off x="4570413" y="3622675"/>
            <a:ext cx="13541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solidFill>
                  <a:srgbClr val="000000"/>
                </a:solidFill>
                <a:latin typeface="Times" charset="0"/>
              </a:rPr>
              <a:t>Algorithm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71" name="Rectangle 10"/>
          <p:cNvSpPr>
            <a:spLocks noChangeArrowheads="1"/>
          </p:cNvSpPr>
          <p:nvPr/>
        </p:nvSpPr>
        <p:spPr bwMode="auto">
          <a:xfrm>
            <a:off x="3105150" y="3621087"/>
            <a:ext cx="730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latin typeface="Times" charset="0"/>
              </a:rPr>
              <a:t>Input</a:t>
            </a:r>
            <a:endParaRPr lang="en-US"/>
          </a:p>
        </p:txBody>
      </p:sp>
      <p:grpSp>
        <p:nvGrpSpPr>
          <p:cNvPr id="272" name="Group 158"/>
          <p:cNvGrpSpPr>
            <a:grpSpLocks/>
          </p:cNvGrpSpPr>
          <p:nvPr/>
        </p:nvGrpSpPr>
        <p:grpSpPr bwMode="auto">
          <a:xfrm>
            <a:off x="6408738" y="2549525"/>
            <a:ext cx="1236662" cy="976312"/>
            <a:chOff x="4193" y="2328"/>
            <a:chExt cx="779" cy="615"/>
          </a:xfrm>
        </p:grpSpPr>
        <p:sp>
          <p:nvSpPr>
            <p:cNvPr id="273" name="Freeform 12"/>
            <p:cNvSpPr>
              <a:spLocks/>
            </p:cNvSpPr>
            <p:nvPr/>
          </p:nvSpPr>
          <p:spPr bwMode="auto">
            <a:xfrm>
              <a:off x="4862" y="2823"/>
              <a:ext cx="65" cy="88"/>
            </a:xfrm>
            <a:custGeom>
              <a:avLst/>
              <a:gdLst>
                <a:gd name="T0" fmla="*/ 0 w 65"/>
                <a:gd name="T1" fmla="*/ 0 h 88"/>
                <a:gd name="T2" fmla="*/ 6 w 65"/>
                <a:gd name="T3" fmla="*/ 56 h 88"/>
                <a:gd name="T4" fmla="*/ 6 w 65"/>
                <a:gd name="T5" fmla="*/ 80 h 88"/>
                <a:gd name="T6" fmla="*/ 26 w 65"/>
                <a:gd name="T7" fmla="*/ 88 h 88"/>
                <a:gd name="T8" fmla="*/ 32 w 65"/>
                <a:gd name="T9" fmla="*/ 80 h 88"/>
                <a:gd name="T10" fmla="*/ 45 w 65"/>
                <a:gd name="T11" fmla="*/ 88 h 88"/>
                <a:gd name="T12" fmla="*/ 65 w 65"/>
                <a:gd name="T13" fmla="*/ 80 h 88"/>
                <a:gd name="T14" fmla="*/ 58 w 65"/>
                <a:gd name="T15" fmla="*/ 64 h 88"/>
                <a:gd name="T16" fmla="*/ 65 w 65"/>
                <a:gd name="T17" fmla="*/ 0 h 88"/>
                <a:gd name="T18" fmla="*/ 52 w 65"/>
                <a:gd name="T19" fmla="*/ 8 h 88"/>
                <a:gd name="T20" fmla="*/ 0 w 65"/>
                <a:gd name="T21" fmla="*/ 0 h 8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5"/>
                <a:gd name="T34" fmla="*/ 0 h 88"/>
                <a:gd name="T35" fmla="*/ 65 w 65"/>
                <a:gd name="T36" fmla="*/ 88 h 8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5" h="88">
                  <a:moveTo>
                    <a:pt x="0" y="0"/>
                  </a:moveTo>
                  <a:lnTo>
                    <a:pt x="6" y="56"/>
                  </a:lnTo>
                  <a:lnTo>
                    <a:pt x="6" y="80"/>
                  </a:lnTo>
                  <a:lnTo>
                    <a:pt x="26" y="88"/>
                  </a:lnTo>
                  <a:lnTo>
                    <a:pt x="32" y="80"/>
                  </a:lnTo>
                  <a:lnTo>
                    <a:pt x="45" y="88"/>
                  </a:lnTo>
                  <a:lnTo>
                    <a:pt x="65" y="80"/>
                  </a:lnTo>
                  <a:lnTo>
                    <a:pt x="58" y="64"/>
                  </a:lnTo>
                  <a:lnTo>
                    <a:pt x="65" y="0"/>
                  </a:lnTo>
                  <a:lnTo>
                    <a:pt x="52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Freeform 13"/>
            <p:cNvSpPr>
              <a:spLocks/>
            </p:cNvSpPr>
            <p:nvPr/>
          </p:nvSpPr>
          <p:spPr bwMode="auto">
            <a:xfrm>
              <a:off x="4907" y="2376"/>
              <a:ext cx="39" cy="56"/>
            </a:xfrm>
            <a:custGeom>
              <a:avLst/>
              <a:gdLst>
                <a:gd name="T0" fmla="*/ 0 w 39"/>
                <a:gd name="T1" fmla="*/ 8 h 56"/>
                <a:gd name="T2" fmla="*/ 7 w 39"/>
                <a:gd name="T3" fmla="*/ 0 h 56"/>
                <a:gd name="T4" fmla="*/ 20 w 39"/>
                <a:gd name="T5" fmla="*/ 8 h 56"/>
                <a:gd name="T6" fmla="*/ 33 w 39"/>
                <a:gd name="T7" fmla="*/ 24 h 56"/>
                <a:gd name="T8" fmla="*/ 39 w 39"/>
                <a:gd name="T9" fmla="*/ 32 h 56"/>
                <a:gd name="T10" fmla="*/ 33 w 39"/>
                <a:gd name="T11" fmla="*/ 56 h 56"/>
                <a:gd name="T12" fmla="*/ 26 w 39"/>
                <a:gd name="T13" fmla="*/ 48 h 56"/>
                <a:gd name="T14" fmla="*/ 20 w 39"/>
                <a:gd name="T15" fmla="*/ 40 h 56"/>
                <a:gd name="T16" fmla="*/ 13 w 39"/>
                <a:gd name="T17" fmla="*/ 16 h 56"/>
                <a:gd name="T18" fmla="*/ 0 w 39"/>
                <a:gd name="T19" fmla="*/ 8 h 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9"/>
                <a:gd name="T31" fmla="*/ 0 h 56"/>
                <a:gd name="T32" fmla="*/ 39 w 39"/>
                <a:gd name="T33" fmla="*/ 56 h 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9" h="56">
                  <a:moveTo>
                    <a:pt x="0" y="8"/>
                  </a:moveTo>
                  <a:lnTo>
                    <a:pt x="7" y="0"/>
                  </a:lnTo>
                  <a:lnTo>
                    <a:pt x="20" y="8"/>
                  </a:lnTo>
                  <a:lnTo>
                    <a:pt x="33" y="24"/>
                  </a:lnTo>
                  <a:lnTo>
                    <a:pt x="39" y="32"/>
                  </a:lnTo>
                  <a:lnTo>
                    <a:pt x="33" y="56"/>
                  </a:lnTo>
                  <a:lnTo>
                    <a:pt x="26" y="48"/>
                  </a:lnTo>
                  <a:lnTo>
                    <a:pt x="20" y="40"/>
                  </a:lnTo>
                  <a:lnTo>
                    <a:pt x="13" y="1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14"/>
            <p:cNvSpPr>
              <a:spLocks/>
            </p:cNvSpPr>
            <p:nvPr/>
          </p:nvSpPr>
          <p:spPr bwMode="auto">
            <a:xfrm>
              <a:off x="4842" y="2352"/>
              <a:ext cx="72" cy="96"/>
            </a:xfrm>
            <a:custGeom>
              <a:avLst/>
              <a:gdLst>
                <a:gd name="T0" fmla="*/ 13 w 72"/>
                <a:gd name="T1" fmla="*/ 40 h 96"/>
                <a:gd name="T2" fmla="*/ 7 w 72"/>
                <a:gd name="T3" fmla="*/ 32 h 96"/>
                <a:gd name="T4" fmla="*/ 0 w 72"/>
                <a:gd name="T5" fmla="*/ 40 h 96"/>
                <a:gd name="T6" fmla="*/ 0 w 72"/>
                <a:gd name="T7" fmla="*/ 56 h 96"/>
                <a:gd name="T8" fmla="*/ 13 w 72"/>
                <a:gd name="T9" fmla="*/ 56 h 96"/>
                <a:gd name="T10" fmla="*/ 20 w 72"/>
                <a:gd name="T11" fmla="*/ 80 h 96"/>
                <a:gd name="T12" fmla="*/ 46 w 72"/>
                <a:gd name="T13" fmla="*/ 96 h 96"/>
                <a:gd name="T14" fmla="*/ 59 w 72"/>
                <a:gd name="T15" fmla="*/ 96 h 96"/>
                <a:gd name="T16" fmla="*/ 65 w 72"/>
                <a:gd name="T17" fmla="*/ 72 h 96"/>
                <a:gd name="T18" fmla="*/ 72 w 72"/>
                <a:gd name="T19" fmla="*/ 48 h 96"/>
                <a:gd name="T20" fmla="*/ 65 w 72"/>
                <a:gd name="T21" fmla="*/ 16 h 96"/>
                <a:gd name="T22" fmla="*/ 39 w 72"/>
                <a:gd name="T23" fmla="*/ 0 h 96"/>
                <a:gd name="T24" fmla="*/ 20 w 72"/>
                <a:gd name="T25" fmla="*/ 16 h 96"/>
                <a:gd name="T26" fmla="*/ 13 w 72"/>
                <a:gd name="T27" fmla="*/ 40 h 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2"/>
                <a:gd name="T43" fmla="*/ 0 h 96"/>
                <a:gd name="T44" fmla="*/ 72 w 72"/>
                <a:gd name="T45" fmla="*/ 96 h 9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2" h="96">
                  <a:moveTo>
                    <a:pt x="13" y="40"/>
                  </a:moveTo>
                  <a:lnTo>
                    <a:pt x="7" y="32"/>
                  </a:lnTo>
                  <a:lnTo>
                    <a:pt x="0" y="40"/>
                  </a:lnTo>
                  <a:lnTo>
                    <a:pt x="0" y="56"/>
                  </a:lnTo>
                  <a:lnTo>
                    <a:pt x="13" y="56"/>
                  </a:lnTo>
                  <a:lnTo>
                    <a:pt x="20" y="80"/>
                  </a:lnTo>
                  <a:lnTo>
                    <a:pt x="46" y="96"/>
                  </a:lnTo>
                  <a:lnTo>
                    <a:pt x="59" y="96"/>
                  </a:lnTo>
                  <a:lnTo>
                    <a:pt x="65" y="72"/>
                  </a:lnTo>
                  <a:lnTo>
                    <a:pt x="72" y="48"/>
                  </a:lnTo>
                  <a:lnTo>
                    <a:pt x="65" y="16"/>
                  </a:lnTo>
                  <a:lnTo>
                    <a:pt x="39" y="0"/>
                  </a:lnTo>
                  <a:lnTo>
                    <a:pt x="20" y="16"/>
                  </a:lnTo>
                  <a:lnTo>
                    <a:pt x="13" y="4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Freeform 15"/>
            <p:cNvSpPr>
              <a:spLocks/>
            </p:cNvSpPr>
            <p:nvPr/>
          </p:nvSpPr>
          <p:spPr bwMode="auto">
            <a:xfrm>
              <a:off x="4836" y="2328"/>
              <a:ext cx="84" cy="80"/>
            </a:xfrm>
            <a:custGeom>
              <a:avLst/>
              <a:gdLst>
                <a:gd name="T0" fmla="*/ 78 w 84"/>
                <a:gd name="T1" fmla="*/ 48 h 80"/>
                <a:gd name="T2" fmla="*/ 84 w 84"/>
                <a:gd name="T3" fmla="*/ 40 h 80"/>
                <a:gd name="T4" fmla="*/ 84 w 84"/>
                <a:gd name="T5" fmla="*/ 24 h 80"/>
                <a:gd name="T6" fmla="*/ 71 w 84"/>
                <a:gd name="T7" fmla="*/ 16 h 80"/>
                <a:gd name="T8" fmla="*/ 58 w 84"/>
                <a:gd name="T9" fmla="*/ 0 h 80"/>
                <a:gd name="T10" fmla="*/ 39 w 84"/>
                <a:gd name="T11" fmla="*/ 0 h 80"/>
                <a:gd name="T12" fmla="*/ 19 w 84"/>
                <a:gd name="T13" fmla="*/ 0 h 80"/>
                <a:gd name="T14" fmla="*/ 19 w 84"/>
                <a:gd name="T15" fmla="*/ 16 h 80"/>
                <a:gd name="T16" fmla="*/ 6 w 84"/>
                <a:gd name="T17" fmla="*/ 16 h 80"/>
                <a:gd name="T18" fmla="*/ 0 w 84"/>
                <a:gd name="T19" fmla="*/ 48 h 80"/>
                <a:gd name="T20" fmla="*/ 0 w 84"/>
                <a:gd name="T21" fmla="*/ 72 h 80"/>
                <a:gd name="T22" fmla="*/ 6 w 84"/>
                <a:gd name="T23" fmla="*/ 80 h 80"/>
                <a:gd name="T24" fmla="*/ 6 w 84"/>
                <a:gd name="T25" fmla="*/ 64 h 80"/>
                <a:gd name="T26" fmla="*/ 13 w 84"/>
                <a:gd name="T27" fmla="*/ 56 h 80"/>
                <a:gd name="T28" fmla="*/ 19 w 84"/>
                <a:gd name="T29" fmla="*/ 64 h 80"/>
                <a:gd name="T30" fmla="*/ 26 w 84"/>
                <a:gd name="T31" fmla="*/ 40 h 80"/>
                <a:gd name="T32" fmla="*/ 45 w 84"/>
                <a:gd name="T33" fmla="*/ 24 h 80"/>
                <a:gd name="T34" fmla="*/ 71 w 84"/>
                <a:gd name="T35" fmla="*/ 40 h 80"/>
                <a:gd name="T36" fmla="*/ 78 w 84"/>
                <a:gd name="T37" fmla="*/ 48 h 8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4"/>
                <a:gd name="T58" fmla="*/ 0 h 80"/>
                <a:gd name="T59" fmla="*/ 84 w 84"/>
                <a:gd name="T60" fmla="*/ 80 h 8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4" h="80">
                  <a:moveTo>
                    <a:pt x="78" y="48"/>
                  </a:moveTo>
                  <a:lnTo>
                    <a:pt x="84" y="40"/>
                  </a:lnTo>
                  <a:lnTo>
                    <a:pt x="84" y="24"/>
                  </a:lnTo>
                  <a:lnTo>
                    <a:pt x="71" y="16"/>
                  </a:lnTo>
                  <a:lnTo>
                    <a:pt x="58" y="0"/>
                  </a:lnTo>
                  <a:lnTo>
                    <a:pt x="39" y="0"/>
                  </a:lnTo>
                  <a:lnTo>
                    <a:pt x="19" y="0"/>
                  </a:lnTo>
                  <a:lnTo>
                    <a:pt x="19" y="16"/>
                  </a:lnTo>
                  <a:lnTo>
                    <a:pt x="6" y="16"/>
                  </a:lnTo>
                  <a:lnTo>
                    <a:pt x="0" y="48"/>
                  </a:lnTo>
                  <a:lnTo>
                    <a:pt x="0" y="72"/>
                  </a:lnTo>
                  <a:lnTo>
                    <a:pt x="6" y="80"/>
                  </a:lnTo>
                  <a:lnTo>
                    <a:pt x="6" y="64"/>
                  </a:lnTo>
                  <a:lnTo>
                    <a:pt x="13" y="56"/>
                  </a:lnTo>
                  <a:lnTo>
                    <a:pt x="19" y="64"/>
                  </a:lnTo>
                  <a:lnTo>
                    <a:pt x="26" y="40"/>
                  </a:lnTo>
                  <a:lnTo>
                    <a:pt x="45" y="24"/>
                  </a:lnTo>
                  <a:lnTo>
                    <a:pt x="71" y="40"/>
                  </a:lnTo>
                  <a:lnTo>
                    <a:pt x="78" y="4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Freeform 16"/>
            <p:cNvSpPr>
              <a:spLocks/>
            </p:cNvSpPr>
            <p:nvPr/>
          </p:nvSpPr>
          <p:spPr bwMode="auto">
            <a:xfrm>
              <a:off x="4803" y="2376"/>
              <a:ext cx="33" cy="56"/>
            </a:xfrm>
            <a:custGeom>
              <a:avLst/>
              <a:gdLst>
                <a:gd name="T0" fmla="*/ 33 w 33"/>
                <a:gd name="T1" fmla="*/ 16 h 56"/>
                <a:gd name="T2" fmla="*/ 33 w 33"/>
                <a:gd name="T3" fmla="*/ 0 h 56"/>
                <a:gd name="T4" fmla="*/ 20 w 33"/>
                <a:gd name="T5" fmla="*/ 8 h 56"/>
                <a:gd name="T6" fmla="*/ 0 w 33"/>
                <a:gd name="T7" fmla="*/ 24 h 56"/>
                <a:gd name="T8" fmla="*/ 0 w 33"/>
                <a:gd name="T9" fmla="*/ 40 h 56"/>
                <a:gd name="T10" fmla="*/ 0 w 33"/>
                <a:gd name="T11" fmla="*/ 56 h 56"/>
                <a:gd name="T12" fmla="*/ 13 w 33"/>
                <a:gd name="T13" fmla="*/ 56 h 56"/>
                <a:gd name="T14" fmla="*/ 13 w 33"/>
                <a:gd name="T15" fmla="*/ 40 h 56"/>
                <a:gd name="T16" fmla="*/ 26 w 33"/>
                <a:gd name="T17" fmla="*/ 16 h 56"/>
                <a:gd name="T18" fmla="*/ 33 w 33"/>
                <a:gd name="T19" fmla="*/ 16 h 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56"/>
                <a:gd name="T32" fmla="*/ 33 w 33"/>
                <a:gd name="T33" fmla="*/ 56 h 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56">
                  <a:moveTo>
                    <a:pt x="33" y="16"/>
                  </a:moveTo>
                  <a:lnTo>
                    <a:pt x="33" y="0"/>
                  </a:lnTo>
                  <a:lnTo>
                    <a:pt x="20" y="8"/>
                  </a:lnTo>
                  <a:lnTo>
                    <a:pt x="0" y="24"/>
                  </a:lnTo>
                  <a:lnTo>
                    <a:pt x="0" y="40"/>
                  </a:lnTo>
                  <a:lnTo>
                    <a:pt x="0" y="56"/>
                  </a:lnTo>
                  <a:lnTo>
                    <a:pt x="13" y="56"/>
                  </a:lnTo>
                  <a:lnTo>
                    <a:pt x="13" y="40"/>
                  </a:lnTo>
                  <a:lnTo>
                    <a:pt x="26" y="16"/>
                  </a:lnTo>
                  <a:lnTo>
                    <a:pt x="33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Freeform 17"/>
            <p:cNvSpPr>
              <a:spLocks/>
            </p:cNvSpPr>
            <p:nvPr/>
          </p:nvSpPr>
          <p:spPr bwMode="auto">
            <a:xfrm>
              <a:off x="4829" y="2368"/>
              <a:ext cx="13" cy="24"/>
            </a:xfrm>
            <a:custGeom>
              <a:avLst/>
              <a:gdLst>
                <a:gd name="T0" fmla="*/ 7 w 13"/>
                <a:gd name="T1" fmla="*/ 8 h 24"/>
                <a:gd name="T2" fmla="*/ 0 w 13"/>
                <a:gd name="T3" fmla="*/ 8 h 24"/>
                <a:gd name="T4" fmla="*/ 7 w 13"/>
                <a:gd name="T5" fmla="*/ 0 h 24"/>
                <a:gd name="T6" fmla="*/ 7 w 13"/>
                <a:gd name="T7" fmla="*/ 8 h 24"/>
                <a:gd name="T8" fmla="*/ 13 w 13"/>
                <a:gd name="T9" fmla="*/ 0 h 24"/>
                <a:gd name="T10" fmla="*/ 13 w 13"/>
                <a:gd name="T11" fmla="*/ 8 h 24"/>
                <a:gd name="T12" fmla="*/ 7 w 13"/>
                <a:gd name="T13" fmla="*/ 8 h 24"/>
                <a:gd name="T14" fmla="*/ 7 w 13"/>
                <a:gd name="T15" fmla="*/ 24 h 24"/>
                <a:gd name="T16" fmla="*/ 7 w 13"/>
                <a:gd name="T17" fmla="*/ 8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24"/>
                <a:gd name="T29" fmla="*/ 13 w 13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24">
                  <a:moveTo>
                    <a:pt x="7" y="8"/>
                  </a:moveTo>
                  <a:lnTo>
                    <a:pt x="0" y="8"/>
                  </a:lnTo>
                  <a:lnTo>
                    <a:pt x="7" y="0"/>
                  </a:lnTo>
                  <a:lnTo>
                    <a:pt x="7" y="8"/>
                  </a:lnTo>
                  <a:lnTo>
                    <a:pt x="13" y="0"/>
                  </a:lnTo>
                  <a:lnTo>
                    <a:pt x="13" y="8"/>
                  </a:lnTo>
                  <a:lnTo>
                    <a:pt x="7" y="8"/>
                  </a:lnTo>
                  <a:lnTo>
                    <a:pt x="7" y="24"/>
                  </a:lnTo>
                  <a:lnTo>
                    <a:pt x="7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18"/>
            <p:cNvSpPr>
              <a:spLocks/>
            </p:cNvSpPr>
            <p:nvPr/>
          </p:nvSpPr>
          <p:spPr bwMode="auto">
            <a:xfrm>
              <a:off x="4849" y="2408"/>
              <a:ext cx="45" cy="64"/>
            </a:xfrm>
            <a:custGeom>
              <a:avLst/>
              <a:gdLst>
                <a:gd name="T0" fmla="*/ 6 w 45"/>
                <a:gd name="T1" fmla="*/ 0 h 64"/>
                <a:gd name="T2" fmla="*/ 0 w 45"/>
                <a:gd name="T3" fmla="*/ 48 h 64"/>
                <a:gd name="T4" fmla="*/ 13 w 45"/>
                <a:gd name="T5" fmla="*/ 56 h 64"/>
                <a:gd name="T6" fmla="*/ 32 w 45"/>
                <a:gd name="T7" fmla="*/ 64 h 64"/>
                <a:gd name="T8" fmla="*/ 45 w 45"/>
                <a:gd name="T9" fmla="*/ 56 h 64"/>
                <a:gd name="T10" fmla="*/ 45 w 45"/>
                <a:gd name="T11" fmla="*/ 40 h 64"/>
                <a:gd name="T12" fmla="*/ 39 w 45"/>
                <a:gd name="T13" fmla="*/ 40 h 64"/>
                <a:gd name="T14" fmla="*/ 13 w 45"/>
                <a:gd name="T15" fmla="*/ 24 h 64"/>
                <a:gd name="T16" fmla="*/ 6 w 45"/>
                <a:gd name="T17" fmla="*/ 0 h 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5"/>
                <a:gd name="T28" fmla="*/ 0 h 64"/>
                <a:gd name="T29" fmla="*/ 45 w 45"/>
                <a:gd name="T30" fmla="*/ 64 h 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5" h="64">
                  <a:moveTo>
                    <a:pt x="6" y="0"/>
                  </a:moveTo>
                  <a:lnTo>
                    <a:pt x="0" y="48"/>
                  </a:lnTo>
                  <a:lnTo>
                    <a:pt x="13" y="56"/>
                  </a:lnTo>
                  <a:lnTo>
                    <a:pt x="32" y="64"/>
                  </a:lnTo>
                  <a:lnTo>
                    <a:pt x="45" y="56"/>
                  </a:lnTo>
                  <a:lnTo>
                    <a:pt x="45" y="40"/>
                  </a:lnTo>
                  <a:lnTo>
                    <a:pt x="39" y="40"/>
                  </a:lnTo>
                  <a:lnTo>
                    <a:pt x="13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Freeform 19"/>
            <p:cNvSpPr>
              <a:spLocks/>
            </p:cNvSpPr>
            <p:nvPr/>
          </p:nvSpPr>
          <p:spPr bwMode="auto">
            <a:xfrm>
              <a:off x="4790" y="2448"/>
              <a:ext cx="182" cy="375"/>
            </a:xfrm>
            <a:custGeom>
              <a:avLst/>
              <a:gdLst>
                <a:gd name="T0" fmla="*/ 59 w 182"/>
                <a:gd name="T1" fmla="*/ 8 h 375"/>
                <a:gd name="T2" fmla="*/ 26 w 182"/>
                <a:gd name="T3" fmla="*/ 16 h 375"/>
                <a:gd name="T4" fmla="*/ 13 w 182"/>
                <a:gd name="T5" fmla="*/ 8 h 375"/>
                <a:gd name="T6" fmla="*/ 0 w 182"/>
                <a:gd name="T7" fmla="*/ 24 h 375"/>
                <a:gd name="T8" fmla="*/ 0 w 182"/>
                <a:gd name="T9" fmla="*/ 47 h 375"/>
                <a:gd name="T10" fmla="*/ 0 w 182"/>
                <a:gd name="T11" fmla="*/ 79 h 375"/>
                <a:gd name="T12" fmla="*/ 20 w 182"/>
                <a:gd name="T13" fmla="*/ 95 h 375"/>
                <a:gd name="T14" fmla="*/ 33 w 182"/>
                <a:gd name="T15" fmla="*/ 95 h 375"/>
                <a:gd name="T16" fmla="*/ 39 w 182"/>
                <a:gd name="T17" fmla="*/ 175 h 375"/>
                <a:gd name="T18" fmla="*/ 13 w 182"/>
                <a:gd name="T19" fmla="*/ 319 h 375"/>
                <a:gd name="T20" fmla="*/ 13 w 182"/>
                <a:gd name="T21" fmla="*/ 359 h 375"/>
                <a:gd name="T22" fmla="*/ 59 w 182"/>
                <a:gd name="T23" fmla="*/ 367 h 375"/>
                <a:gd name="T24" fmla="*/ 117 w 182"/>
                <a:gd name="T25" fmla="*/ 375 h 375"/>
                <a:gd name="T26" fmla="*/ 150 w 182"/>
                <a:gd name="T27" fmla="*/ 367 h 375"/>
                <a:gd name="T28" fmla="*/ 182 w 182"/>
                <a:gd name="T29" fmla="*/ 343 h 375"/>
                <a:gd name="T30" fmla="*/ 176 w 182"/>
                <a:gd name="T31" fmla="*/ 311 h 375"/>
                <a:gd name="T32" fmla="*/ 143 w 182"/>
                <a:gd name="T33" fmla="*/ 167 h 375"/>
                <a:gd name="T34" fmla="*/ 137 w 182"/>
                <a:gd name="T35" fmla="*/ 95 h 375"/>
                <a:gd name="T36" fmla="*/ 156 w 182"/>
                <a:gd name="T37" fmla="*/ 87 h 375"/>
                <a:gd name="T38" fmla="*/ 163 w 182"/>
                <a:gd name="T39" fmla="*/ 79 h 375"/>
                <a:gd name="T40" fmla="*/ 163 w 182"/>
                <a:gd name="T41" fmla="*/ 31 h 375"/>
                <a:gd name="T42" fmla="*/ 150 w 182"/>
                <a:gd name="T43" fmla="*/ 8 h 375"/>
                <a:gd name="T44" fmla="*/ 130 w 182"/>
                <a:gd name="T45" fmla="*/ 16 h 375"/>
                <a:gd name="T46" fmla="*/ 104 w 182"/>
                <a:gd name="T47" fmla="*/ 0 h 375"/>
                <a:gd name="T48" fmla="*/ 104 w 182"/>
                <a:gd name="T49" fmla="*/ 16 h 375"/>
                <a:gd name="T50" fmla="*/ 91 w 182"/>
                <a:gd name="T51" fmla="*/ 24 h 375"/>
                <a:gd name="T52" fmla="*/ 72 w 182"/>
                <a:gd name="T53" fmla="*/ 16 h 375"/>
                <a:gd name="T54" fmla="*/ 59 w 182"/>
                <a:gd name="T55" fmla="*/ 8 h 37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82"/>
                <a:gd name="T85" fmla="*/ 0 h 375"/>
                <a:gd name="T86" fmla="*/ 182 w 182"/>
                <a:gd name="T87" fmla="*/ 375 h 375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82" h="375">
                  <a:moveTo>
                    <a:pt x="59" y="8"/>
                  </a:moveTo>
                  <a:lnTo>
                    <a:pt x="26" y="16"/>
                  </a:lnTo>
                  <a:lnTo>
                    <a:pt x="13" y="8"/>
                  </a:lnTo>
                  <a:lnTo>
                    <a:pt x="0" y="24"/>
                  </a:lnTo>
                  <a:lnTo>
                    <a:pt x="0" y="47"/>
                  </a:lnTo>
                  <a:lnTo>
                    <a:pt x="0" y="79"/>
                  </a:lnTo>
                  <a:lnTo>
                    <a:pt x="20" y="95"/>
                  </a:lnTo>
                  <a:lnTo>
                    <a:pt x="33" y="95"/>
                  </a:lnTo>
                  <a:lnTo>
                    <a:pt x="39" y="175"/>
                  </a:lnTo>
                  <a:lnTo>
                    <a:pt x="13" y="319"/>
                  </a:lnTo>
                  <a:lnTo>
                    <a:pt x="13" y="359"/>
                  </a:lnTo>
                  <a:lnTo>
                    <a:pt x="59" y="367"/>
                  </a:lnTo>
                  <a:lnTo>
                    <a:pt x="117" y="375"/>
                  </a:lnTo>
                  <a:lnTo>
                    <a:pt x="150" y="367"/>
                  </a:lnTo>
                  <a:lnTo>
                    <a:pt x="182" y="343"/>
                  </a:lnTo>
                  <a:lnTo>
                    <a:pt x="176" y="311"/>
                  </a:lnTo>
                  <a:lnTo>
                    <a:pt x="143" y="167"/>
                  </a:lnTo>
                  <a:lnTo>
                    <a:pt x="137" y="95"/>
                  </a:lnTo>
                  <a:lnTo>
                    <a:pt x="156" y="87"/>
                  </a:lnTo>
                  <a:lnTo>
                    <a:pt x="163" y="79"/>
                  </a:lnTo>
                  <a:lnTo>
                    <a:pt x="163" y="31"/>
                  </a:lnTo>
                  <a:lnTo>
                    <a:pt x="150" y="8"/>
                  </a:lnTo>
                  <a:lnTo>
                    <a:pt x="130" y="16"/>
                  </a:lnTo>
                  <a:lnTo>
                    <a:pt x="104" y="0"/>
                  </a:lnTo>
                  <a:lnTo>
                    <a:pt x="104" y="16"/>
                  </a:lnTo>
                  <a:lnTo>
                    <a:pt x="91" y="24"/>
                  </a:lnTo>
                  <a:lnTo>
                    <a:pt x="72" y="16"/>
                  </a:lnTo>
                  <a:lnTo>
                    <a:pt x="59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Line 20"/>
            <p:cNvSpPr>
              <a:spLocks noChangeShapeType="1"/>
            </p:cNvSpPr>
            <p:nvPr/>
          </p:nvSpPr>
          <p:spPr bwMode="auto">
            <a:xfrm flipV="1">
              <a:off x="4927" y="2511"/>
              <a:ext cx="6" cy="32"/>
            </a:xfrm>
            <a:prstGeom prst="line">
              <a:avLst/>
            </a:prstGeom>
            <a:noFill/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21"/>
            <p:cNvSpPr>
              <a:spLocks/>
            </p:cNvSpPr>
            <p:nvPr/>
          </p:nvSpPr>
          <p:spPr bwMode="auto">
            <a:xfrm>
              <a:off x="4797" y="2535"/>
              <a:ext cx="32" cy="32"/>
            </a:xfrm>
            <a:custGeom>
              <a:avLst/>
              <a:gdLst>
                <a:gd name="T0" fmla="*/ 0 w 32"/>
                <a:gd name="T1" fmla="*/ 0 h 32"/>
                <a:gd name="T2" fmla="*/ 6 w 32"/>
                <a:gd name="T3" fmla="*/ 24 h 32"/>
                <a:gd name="T4" fmla="*/ 13 w 32"/>
                <a:gd name="T5" fmla="*/ 32 h 32"/>
                <a:gd name="T6" fmla="*/ 32 w 32"/>
                <a:gd name="T7" fmla="*/ 24 h 32"/>
                <a:gd name="T8" fmla="*/ 26 w 32"/>
                <a:gd name="T9" fmla="*/ 8 h 32"/>
                <a:gd name="T10" fmla="*/ 13 w 32"/>
                <a:gd name="T11" fmla="*/ 8 h 32"/>
                <a:gd name="T12" fmla="*/ 0 w 32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"/>
                <a:gd name="T22" fmla="*/ 0 h 32"/>
                <a:gd name="T23" fmla="*/ 32 w 32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" h="32">
                  <a:moveTo>
                    <a:pt x="0" y="0"/>
                  </a:moveTo>
                  <a:lnTo>
                    <a:pt x="6" y="24"/>
                  </a:lnTo>
                  <a:lnTo>
                    <a:pt x="13" y="32"/>
                  </a:lnTo>
                  <a:lnTo>
                    <a:pt x="32" y="24"/>
                  </a:lnTo>
                  <a:lnTo>
                    <a:pt x="26" y="8"/>
                  </a:lnTo>
                  <a:lnTo>
                    <a:pt x="1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Freeform 22"/>
            <p:cNvSpPr>
              <a:spLocks/>
            </p:cNvSpPr>
            <p:nvPr/>
          </p:nvSpPr>
          <p:spPr bwMode="auto">
            <a:xfrm>
              <a:off x="4927" y="2527"/>
              <a:ext cx="26" cy="32"/>
            </a:xfrm>
            <a:custGeom>
              <a:avLst/>
              <a:gdLst>
                <a:gd name="T0" fmla="*/ 0 w 26"/>
                <a:gd name="T1" fmla="*/ 16 h 32"/>
                <a:gd name="T2" fmla="*/ 0 w 26"/>
                <a:gd name="T3" fmla="*/ 32 h 32"/>
                <a:gd name="T4" fmla="*/ 13 w 26"/>
                <a:gd name="T5" fmla="*/ 32 h 32"/>
                <a:gd name="T6" fmla="*/ 26 w 26"/>
                <a:gd name="T7" fmla="*/ 24 h 32"/>
                <a:gd name="T8" fmla="*/ 26 w 26"/>
                <a:gd name="T9" fmla="*/ 0 h 32"/>
                <a:gd name="T10" fmla="*/ 19 w 26"/>
                <a:gd name="T11" fmla="*/ 8 h 32"/>
                <a:gd name="T12" fmla="*/ 0 w 26"/>
                <a:gd name="T13" fmla="*/ 16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"/>
                <a:gd name="T22" fmla="*/ 0 h 32"/>
                <a:gd name="T23" fmla="*/ 26 w 26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" h="32">
                  <a:moveTo>
                    <a:pt x="0" y="16"/>
                  </a:moveTo>
                  <a:lnTo>
                    <a:pt x="0" y="32"/>
                  </a:lnTo>
                  <a:lnTo>
                    <a:pt x="13" y="32"/>
                  </a:lnTo>
                  <a:lnTo>
                    <a:pt x="26" y="24"/>
                  </a:lnTo>
                  <a:lnTo>
                    <a:pt x="26" y="0"/>
                  </a:lnTo>
                  <a:lnTo>
                    <a:pt x="19" y="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Freeform 23"/>
            <p:cNvSpPr>
              <a:spLocks/>
            </p:cNvSpPr>
            <p:nvPr/>
          </p:nvSpPr>
          <p:spPr bwMode="auto">
            <a:xfrm>
              <a:off x="4803" y="2559"/>
              <a:ext cx="111" cy="104"/>
            </a:xfrm>
            <a:custGeom>
              <a:avLst/>
              <a:gdLst>
                <a:gd name="T0" fmla="*/ 0 w 111"/>
                <a:gd name="T1" fmla="*/ 0 h 104"/>
                <a:gd name="T2" fmla="*/ 7 w 111"/>
                <a:gd name="T3" fmla="*/ 48 h 104"/>
                <a:gd name="T4" fmla="*/ 59 w 111"/>
                <a:gd name="T5" fmla="*/ 88 h 104"/>
                <a:gd name="T6" fmla="*/ 72 w 111"/>
                <a:gd name="T7" fmla="*/ 96 h 104"/>
                <a:gd name="T8" fmla="*/ 91 w 111"/>
                <a:gd name="T9" fmla="*/ 104 h 104"/>
                <a:gd name="T10" fmla="*/ 111 w 111"/>
                <a:gd name="T11" fmla="*/ 88 h 104"/>
                <a:gd name="T12" fmla="*/ 91 w 111"/>
                <a:gd name="T13" fmla="*/ 80 h 104"/>
                <a:gd name="T14" fmla="*/ 85 w 111"/>
                <a:gd name="T15" fmla="*/ 72 h 104"/>
                <a:gd name="T16" fmla="*/ 91 w 111"/>
                <a:gd name="T17" fmla="*/ 64 h 104"/>
                <a:gd name="T18" fmla="*/ 91 w 111"/>
                <a:gd name="T19" fmla="*/ 56 h 104"/>
                <a:gd name="T20" fmla="*/ 78 w 111"/>
                <a:gd name="T21" fmla="*/ 64 h 104"/>
                <a:gd name="T22" fmla="*/ 65 w 111"/>
                <a:gd name="T23" fmla="*/ 64 h 104"/>
                <a:gd name="T24" fmla="*/ 26 w 111"/>
                <a:gd name="T25" fmla="*/ 32 h 104"/>
                <a:gd name="T26" fmla="*/ 26 w 111"/>
                <a:gd name="T27" fmla="*/ 0 h 104"/>
                <a:gd name="T28" fmla="*/ 0 w 111"/>
                <a:gd name="T29" fmla="*/ 0 h 10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1"/>
                <a:gd name="T46" fmla="*/ 0 h 104"/>
                <a:gd name="T47" fmla="*/ 111 w 111"/>
                <a:gd name="T48" fmla="*/ 104 h 10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1" h="104">
                  <a:moveTo>
                    <a:pt x="0" y="0"/>
                  </a:moveTo>
                  <a:lnTo>
                    <a:pt x="7" y="48"/>
                  </a:lnTo>
                  <a:lnTo>
                    <a:pt x="59" y="88"/>
                  </a:lnTo>
                  <a:lnTo>
                    <a:pt x="72" y="96"/>
                  </a:lnTo>
                  <a:lnTo>
                    <a:pt x="91" y="104"/>
                  </a:lnTo>
                  <a:lnTo>
                    <a:pt x="111" y="88"/>
                  </a:lnTo>
                  <a:lnTo>
                    <a:pt x="91" y="80"/>
                  </a:lnTo>
                  <a:lnTo>
                    <a:pt x="85" y="72"/>
                  </a:lnTo>
                  <a:lnTo>
                    <a:pt x="91" y="64"/>
                  </a:lnTo>
                  <a:lnTo>
                    <a:pt x="91" y="56"/>
                  </a:lnTo>
                  <a:lnTo>
                    <a:pt x="78" y="64"/>
                  </a:lnTo>
                  <a:lnTo>
                    <a:pt x="65" y="64"/>
                  </a:lnTo>
                  <a:lnTo>
                    <a:pt x="26" y="32"/>
                  </a:lnTo>
                  <a:lnTo>
                    <a:pt x="2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Freeform 24"/>
            <p:cNvSpPr>
              <a:spLocks/>
            </p:cNvSpPr>
            <p:nvPr/>
          </p:nvSpPr>
          <p:spPr bwMode="auto">
            <a:xfrm>
              <a:off x="4888" y="2551"/>
              <a:ext cx="65" cy="96"/>
            </a:xfrm>
            <a:custGeom>
              <a:avLst/>
              <a:gdLst>
                <a:gd name="T0" fmla="*/ 39 w 65"/>
                <a:gd name="T1" fmla="*/ 8 h 96"/>
                <a:gd name="T2" fmla="*/ 39 w 65"/>
                <a:gd name="T3" fmla="*/ 48 h 96"/>
                <a:gd name="T4" fmla="*/ 19 w 65"/>
                <a:gd name="T5" fmla="*/ 72 h 96"/>
                <a:gd name="T6" fmla="*/ 6 w 65"/>
                <a:gd name="T7" fmla="*/ 64 h 96"/>
                <a:gd name="T8" fmla="*/ 6 w 65"/>
                <a:gd name="T9" fmla="*/ 72 h 96"/>
                <a:gd name="T10" fmla="*/ 0 w 65"/>
                <a:gd name="T11" fmla="*/ 80 h 96"/>
                <a:gd name="T12" fmla="*/ 6 w 65"/>
                <a:gd name="T13" fmla="*/ 88 h 96"/>
                <a:gd name="T14" fmla="*/ 26 w 65"/>
                <a:gd name="T15" fmla="*/ 96 h 96"/>
                <a:gd name="T16" fmla="*/ 32 w 65"/>
                <a:gd name="T17" fmla="*/ 88 h 96"/>
                <a:gd name="T18" fmla="*/ 39 w 65"/>
                <a:gd name="T19" fmla="*/ 80 h 96"/>
                <a:gd name="T20" fmla="*/ 58 w 65"/>
                <a:gd name="T21" fmla="*/ 56 h 96"/>
                <a:gd name="T22" fmla="*/ 65 w 65"/>
                <a:gd name="T23" fmla="*/ 0 h 96"/>
                <a:gd name="T24" fmla="*/ 52 w 65"/>
                <a:gd name="T25" fmla="*/ 8 h 96"/>
                <a:gd name="T26" fmla="*/ 39 w 65"/>
                <a:gd name="T27" fmla="*/ 8 h 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"/>
                <a:gd name="T43" fmla="*/ 0 h 96"/>
                <a:gd name="T44" fmla="*/ 65 w 65"/>
                <a:gd name="T45" fmla="*/ 96 h 9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" h="96">
                  <a:moveTo>
                    <a:pt x="39" y="8"/>
                  </a:moveTo>
                  <a:lnTo>
                    <a:pt x="39" y="48"/>
                  </a:lnTo>
                  <a:lnTo>
                    <a:pt x="19" y="72"/>
                  </a:lnTo>
                  <a:lnTo>
                    <a:pt x="6" y="64"/>
                  </a:lnTo>
                  <a:lnTo>
                    <a:pt x="6" y="72"/>
                  </a:lnTo>
                  <a:lnTo>
                    <a:pt x="0" y="80"/>
                  </a:lnTo>
                  <a:lnTo>
                    <a:pt x="6" y="88"/>
                  </a:lnTo>
                  <a:lnTo>
                    <a:pt x="26" y="96"/>
                  </a:lnTo>
                  <a:lnTo>
                    <a:pt x="32" y="88"/>
                  </a:lnTo>
                  <a:lnTo>
                    <a:pt x="39" y="80"/>
                  </a:lnTo>
                  <a:lnTo>
                    <a:pt x="58" y="56"/>
                  </a:lnTo>
                  <a:lnTo>
                    <a:pt x="65" y="0"/>
                  </a:lnTo>
                  <a:lnTo>
                    <a:pt x="52" y="8"/>
                  </a:lnTo>
                  <a:lnTo>
                    <a:pt x="39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Freeform 25"/>
            <p:cNvSpPr>
              <a:spLocks/>
            </p:cNvSpPr>
            <p:nvPr/>
          </p:nvSpPr>
          <p:spPr bwMode="auto">
            <a:xfrm>
              <a:off x="4836" y="2448"/>
              <a:ext cx="78" cy="47"/>
            </a:xfrm>
            <a:custGeom>
              <a:avLst/>
              <a:gdLst>
                <a:gd name="T0" fmla="*/ 13 w 78"/>
                <a:gd name="T1" fmla="*/ 8 h 47"/>
                <a:gd name="T2" fmla="*/ 0 w 78"/>
                <a:gd name="T3" fmla="*/ 16 h 47"/>
                <a:gd name="T4" fmla="*/ 0 w 78"/>
                <a:gd name="T5" fmla="*/ 31 h 47"/>
                <a:gd name="T6" fmla="*/ 19 w 78"/>
                <a:gd name="T7" fmla="*/ 47 h 47"/>
                <a:gd name="T8" fmla="*/ 32 w 78"/>
                <a:gd name="T9" fmla="*/ 47 h 47"/>
                <a:gd name="T10" fmla="*/ 45 w 78"/>
                <a:gd name="T11" fmla="*/ 31 h 47"/>
                <a:gd name="T12" fmla="*/ 52 w 78"/>
                <a:gd name="T13" fmla="*/ 47 h 47"/>
                <a:gd name="T14" fmla="*/ 65 w 78"/>
                <a:gd name="T15" fmla="*/ 47 h 47"/>
                <a:gd name="T16" fmla="*/ 78 w 78"/>
                <a:gd name="T17" fmla="*/ 31 h 47"/>
                <a:gd name="T18" fmla="*/ 71 w 78"/>
                <a:gd name="T19" fmla="*/ 8 h 47"/>
                <a:gd name="T20" fmla="*/ 58 w 78"/>
                <a:gd name="T21" fmla="*/ 0 h 47"/>
                <a:gd name="T22" fmla="*/ 58 w 78"/>
                <a:gd name="T23" fmla="*/ 16 h 47"/>
                <a:gd name="T24" fmla="*/ 45 w 78"/>
                <a:gd name="T25" fmla="*/ 24 h 47"/>
                <a:gd name="T26" fmla="*/ 26 w 78"/>
                <a:gd name="T27" fmla="*/ 16 h 47"/>
                <a:gd name="T28" fmla="*/ 13 w 78"/>
                <a:gd name="T29" fmla="*/ 8 h 4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8"/>
                <a:gd name="T46" fmla="*/ 0 h 47"/>
                <a:gd name="T47" fmla="*/ 78 w 78"/>
                <a:gd name="T48" fmla="*/ 47 h 4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8" h="47">
                  <a:moveTo>
                    <a:pt x="13" y="8"/>
                  </a:moveTo>
                  <a:lnTo>
                    <a:pt x="0" y="16"/>
                  </a:lnTo>
                  <a:lnTo>
                    <a:pt x="0" y="31"/>
                  </a:lnTo>
                  <a:lnTo>
                    <a:pt x="19" y="47"/>
                  </a:lnTo>
                  <a:lnTo>
                    <a:pt x="32" y="47"/>
                  </a:lnTo>
                  <a:lnTo>
                    <a:pt x="45" y="31"/>
                  </a:lnTo>
                  <a:lnTo>
                    <a:pt x="52" y="47"/>
                  </a:lnTo>
                  <a:lnTo>
                    <a:pt x="65" y="47"/>
                  </a:lnTo>
                  <a:lnTo>
                    <a:pt x="78" y="31"/>
                  </a:lnTo>
                  <a:lnTo>
                    <a:pt x="71" y="8"/>
                  </a:lnTo>
                  <a:lnTo>
                    <a:pt x="58" y="0"/>
                  </a:lnTo>
                  <a:lnTo>
                    <a:pt x="58" y="16"/>
                  </a:lnTo>
                  <a:lnTo>
                    <a:pt x="45" y="24"/>
                  </a:lnTo>
                  <a:lnTo>
                    <a:pt x="26" y="16"/>
                  </a:lnTo>
                  <a:lnTo>
                    <a:pt x="13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Freeform 26"/>
            <p:cNvSpPr>
              <a:spLocks/>
            </p:cNvSpPr>
            <p:nvPr/>
          </p:nvSpPr>
          <p:spPr bwMode="auto">
            <a:xfrm>
              <a:off x="4888" y="2823"/>
              <a:ext cx="6" cy="72"/>
            </a:xfrm>
            <a:custGeom>
              <a:avLst/>
              <a:gdLst>
                <a:gd name="T0" fmla="*/ 0 w 6"/>
                <a:gd name="T1" fmla="*/ 72 h 72"/>
                <a:gd name="T2" fmla="*/ 0 w 6"/>
                <a:gd name="T3" fmla="*/ 40 h 72"/>
                <a:gd name="T4" fmla="*/ 6 w 6"/>
                <a:gd name="T5" fmla="*/ 0 h 72"/>
                <a:gd name="T6" fmla="*/ 0 60000 65536"/>
                <a:gd name="T7" fmla="*/ 0 60000 65536"/>
                <a:gd name="T8" fmla="*/ 0 60000 65536"/>
                <a:gd name="T9" fmla="*/ 0 w 6"/>
                <a:gd name="T10" fmla="*/ 0 h 72"/>
                <a:gd name="T11" fmla="*/ 6 w 6"/>
                <a:gd name="T12" fmla="*/ 72 h 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72">
                  <a:moveTo>
                    <a:pt x="0" y="72"/>
                  </a:moveTo>
                  <a:lnTo>
                    <a:pt x="0" y="40"/>
                  </a:lnTo>
                  <a:lnTo>
                    <a:pt x="6" y="0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Freeform 27"/>
            <p:cNvSpPr>
              <a:spLocks/>
            </p:cNvSpPr>
            <p:nvPr/>
          </p:nvSpPr>
          <p:spPr bwMode="auto">
            <a:xfrm>
              <a:off x="4855" y="2895"/>
              <a:ext cx="98" cy="48"/>
            </a:xfrm>
            <a:custGeom>
              <a:avLst/>
              <a:gdLst>
                <a:gd name="T0" fmla="*/ 7 w 98"/>
                <a:gd name="T1" fmla="*/ 0 h 48"/>
                <a:gd name="T2" fmla="*/ 0 w 98"/>
                <a:gd name="T3" fmla="*/ 24 h 48"/>
                <a:gd name="T4" fmla="*/ 7 w 98"/>
                <a:gd name="T5" fmla="*/ 40 h 48"/>
                <a:gd name="T6" fmla="*/ 20 w 98"/>
                <a:gd name="T7" fmla="*/ 48 h 48"/>
                <a:gd name="T8" fmla="*/ 46 w 98"/>
                <a:gd name="T9" fmla="*/ 48 h 48"/>
                <a:gd name="T10" fmla="*/ 52 w 98"/>
                <a:gd name="T11" fmla="*/ 32 h 48"/>
                <a:gd name="T12" fmla="*/ 59 w 98"/>
                <a:gd name="T13" fmla="*/ 40 h 48"/>
                <a:gd name="T14" fmla="*/ 78 w 98"/>
                <a:gd name="T15" fmla="*/ 40 h 48"/>
                <a:gd name="T16" fmla="*/ 98 w 98"/>
                <a:gd name="T17" fmla="*/ 32 h 48"/>
                <a:gd name="T18" fmla="*/ 91 w 98"/>
                <a:gd name="T19" fmla="*/ 16 h 48"/>
                <a:gd name="T20" fmla="*/ 78 w 98"/>
                <a:gd name="T21" fmla="*/ 16 h 48"/>
                <a:gd name="T22" fmla="*/ 65 w 98"/>
                <a:gd name="T23" fmla="*/ 0 h 48"/>
                <a:gd name="T24" fmla="*/ 46 w 98"/>
                <a:gd name="T25" fmla="*/ 8 h 48"/>
                <a:gd name="T26" fmla="*/ 33 w 98"/>
                <a:gd name="T27" fmla="*/ 0 h 48"/>
                <a:gd name="T28" fmla="*/ 26 w 98"/>
                <a:gd name="T29" fmla="*/ 8 h 48"/>
                <a:gd name="T30" fmla="*/ 7 w 98"/>
                <a:gd name="T31" fmla="*/ 0 h 4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8"/>
                <a:gd name="T49" fmla="*/ 0 h 48"/>
                <a:gd name="T50" fmla="*/ 98 w 98"/>
                <a:gd name="T51" fmla="*/ 48 h 4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8" h="48">
                  <a:moveTo>
                    <a:pt x="7" y="0"/>
                  </a:moveTo>
                  <a:lnTo>
                    <a:pt x="0" y="24"/>
                  </a:lnTo>
                  <a:lnTo>
                    <a:pt x="7" y="40"/>
                  </a:lnTo>
                  <a:lnTo>
                    <a:pt x="20" y="48"/>
                  </a:lnTo>
                  <a:lnTo>
                    <a:pt x="46" y="48"/>
                  </a:lnTo>
                  <a:lnTo>
                    <a:pt x="52" y="32"/>
                  </a:lnTo>
                  <a:lnTo>
                    <a:pt x="59" y="40"/>
                  </a:lnTo>
                  <a:lnTo>
                    <a:pt x="78" y="40"/>
                  </a:lnTo>
                  <a:lnTo>
                    <a:pt x="98" y="32"/>
                  </a:lnTo>
                  <a:lnTo>
                    <a:pt x="91" y="16"/>
                  </a:lnTo>
                  <a:lnTo>
                    <a:pt x="78" y="16"/>
                  </a:lnTo>
                  <a:lnTo>
                    <a:pt x="65" y="0"/>
                  </a:lnTo>
                  <a:lnTo>
                    <a:pt x="46" y="8"/>
                  </a:lnTo>
                  <a:lnTo>
                    <a:pt x="33" y="0"/>
                  </a:lnTo>
                  <a:lnTo>
                    <a:pt x="26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Freeform 28"/>
            <p:cNvSpPr>
              <a:spLocks/>
            </p:cNvSpPr>
            <p:nvPr/>
          </p:nvSpPr>
          <p:spPr bwMode="auto">
            <a:xfrm>
              <a:off x="4427" y="2863"/>
              <a:ext cx="39" cy="48"/>
            </a:xfrm>
            <a:custGeom>
              <a:avLst/>
              <a:gdLst>
                <a:gd name="T0" fmla="*/ 0 w 39"/>
                <a:gd name="T1" fmla="*/ 0 h 48"/>
                <a:gd name="T2" fmla="*/ 0 w 39"/>
                <a:gd name="T3" fmla="*/ 32 h 48"/>
                <a:gd name="T4" fmla="*/ 0 w 39"/>
                <a:gd name="T5" fmla="*/ 48 h 48"/>
                <a:gd name="T6" fmla="*/ 13 w 39"/>
                <a:gd name="T7" fmla="*/ 48 h 48"/>
                <a:gd name="T8" fmla="*/ 19 w 39"/>
                <a:gd name="T9" fmla="*/ 48 h 48"/>
                <a:gd name="T10" fmla="*/ 26 w 39"/>
                <a:gd name="T11" fmla="*/ 48 h 48"/>
                <a:gd name="T12" fmla="*/ 39 w 39"/>
                <a:gd name="T13" fmla="*/ 48 h 48"/>
                <a:gd name="T14" fmla="*/ 39 w 39"/>
                <a:gd name="T15" fmla="*/ 32 h 48"/>
                <a:gd name="T16" fmla="*/ 39 w 39"/>
                <a:gd name="T17" fmla="*/ 0 h 48"/>
                <a:gd name="T18" fmla="*/ 32 w 39"/>
                <a:gd name="T19" fmla="*/ 0 h 48"/>
                <a:gd name="T20" fmla="*/ 0 w 39"/>
                <a:gd name="T21" fmla="*/ 0 h 4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9"/>
                <a:gd name="T34" fmla="*/ 0 h 48"/>
                <a:gd name="T35" fmla="*/ 39 w 39"/>
                <a:gd name="T36" fmla="*/ 48 h 4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9" h="48">
                  <a:moveTo>
                    <a:pt x="0" y="0"/>
                  </a:moveTo>
                  <a:lnTo>
                    <a:pt x="0" y="32"/>
                  </a:lnTo>
                  <a:lnTo>
                    <a:pt x="0" y="48"/>
                  </a:lnTo>
                  <a:lnTo>
                    <a:pt x="13" y="48"/>
                  </a:lnTo>
                  <a:lnTo>
                    <a:pt x="19" y="48"/>
                  </a:lnTo>
                  <a:lnTo>
                    <a:pt x="26" y="48"/>
                  </a:lnTo>
                  <a:lnTo>
                    <a:pt x="39" y="48"/>
                  </a:lnTo>
                  <a:lnTo>
                    <a:pt x="39" y="32"/>
                  </a:lnTo>
                  <a:lnTo>
                    <a:pt x="39" y="0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Freeform 29"/>
            <p:cNvSpPr>
              <a:spLocks/>
            </p:cNvSpPr>
            <p:nvPr/>
          </p:nvSpPr>
          <p:spPr bwMode="auto">
            <a:xfrm>
              <a:off x="4459" y="2567"/>
              <a:ext cx="20" cy="32"/>
            </a:xfrm>
            <a:custGeom>
              <a:avLst/>
              <a:gdLst>
                <a:gd name="T0" fmla="*/ 0 w 20"/>
                <a:gd name="T1" fmla="*/ 8 h 32"/>
                <a:gd name="T2" fmla="*/ 0 w 20"/>
                <a:gd name="T3" fmla="*/ 0 h 32"/>
                <a:gd name="T4" fmla="*/ 13 w 20"/>
                <a:gd name="T5" fmla="*/ 0 h 32"/>
                <a:gd name="T6" fmla="*/ 20 w 20"/>
                <a:gd name="T7" fmla="*/ 16 h 32"/>
                <a:gd name="T8" fmla="*/ 20 w 20"/>
                <a:gd name="T9" fmla="*/ 24 h 32"/>
                <a:gd name="T10" fmla="*/ 20 w 20"/>
                <a:gd name="T11" fmla="*/ 32 h 32"/>
                <a:gd name="T12" fmla="*/ 13 w 20"/>
                <a:gd name="T13" fmla="*/ 32 h 32"/>
                <a:gd name="T14" fmla="*/ 13 w 20"/>
                <a:gd name="T15" fmla="*/ 24 h 32"/>
                <a:gd name="T16" fmla="*/ 7 w 20"/>
                <a:gd name="T17" fmla="*/ 8 h 32"/>
                <a:gd name="T18" fmla="*/ 0 w 20"/>
                <a:gd name="T19" fmla="*/ 8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32"/>
                <a:gd name="T32" fmla="*/ 20 w 20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32">
                  <a:moveTo>
                    <a:pt x="0" y="8"/>
                  </a:moveTo>
                  <a:lnTo>
                    <a:pt x="0" y="0"/>
                  </a:lnTo>
                  <a:lnTo>
                    <a:pt x="13" y="0"/>
                  </a:lnTo>
                  <a:lnTo>
                    <a:pt x="20" y="16"/>
                  </a:lnTo>
                  <a:lnTo>
                    <a:pt x="20" y="24"/>
                  </a:lnTo>
                  <a:lnTo>
                    <a:pt x="20" y="32"/>
                  </a:lnTo>
                  <a:lnTo>
                    <a:pt x="13" y="32"/>
                  </a:lnTo>
                  <a:lnTo>
                    <a:pt x="13" y="24"/>
                  </a:lnTo>
                  <a:lnTo>
                    <a:pt x="7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Freeform 30"/>
            <p:cNvSpPr>
              <a:spLocks/>
            </p:cNvSpPr>
            <p:nvPr/>
          </p:nvSpPr>
          <p:spPr bwMode="auto">
            <a:xfrm>
              <a:off x="4414" y="2551"/>
              <a:ext cx="52" cy="64"/>
            </a:xfrm>
            <a:custGeom>
              <a:avLst/>
              <a:gdLst>
                <a:gd name="T0" fmla="*/ 13 w 52"/>
                <a:gd name="T1" fmla="*/ 24 h 64"/>
                <a:gd name="T2" fmla="*/ 7 w 52"/>
                <a:gd name="T3" fmla="*/ 24 h 64"/>
                <a:gd name="T4" fmla="*/ 0 w 52"/>
                <a:gd name="T5" fmla="*/ 32 h 64"/>
                <a:gd name="T6" fmla="*/ 0 w 52"/>
                <a:gd name="T7" fmla="*/ 40 h 64"/>
                <a:gd name="T8" fmla="*/ 7 w 52"/>
                <a:gd name="T9" fmla="*/ 40 h 64"/>
                <a:gd name="T10" fmla="*/ 13 w 52"/>
                <a:gd name="T11" fmla="*/ 56 h 64"/>
                <a:gd name="T12" fmla="*/ 32 w 52"/>
                <a:gd name="T13" fmla="*/ 64 h 64"/>
                <a:gd name="T14" fmla="*/ 39 w 52"/>
                <a:gd name="T15" fmla="*/ 64 h 64"/>
                <a:gd name="T16" fmla="*/ 45 w 52"/>
                <a:gd name="T17" fmla="*/ 48 h 64"/>
                <a:gd name="T18" fmla="*/ 52 w 52"/>
                <a:gd name="T19" fmla="*/ 32 h 64"/>
                <a:gd name="T20" fmla="*/ 45 w 52"/>
                <a:gd name="T21" fmla="*/ 8 h 64"/>
                <a:gd name="T22" fmla="*/ 26 w 52"/>
                <a:gd name="T23" fmla="*/ 0 h 64"/>
                <a:gd name="T24" fmla="*/ 13 w 52"/>
                <a:gd name="T25" fmla="*/ 16 h 64"/>
                <a:gd name="T26" fmla="*/ 13 w 52"/>
                <a:gd name="T27" fmla="*/ 24 h 6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2"/>
                <a:gd name="T43" fmla="*/ 0 h 64"/>
                <a:gd name="T44" fmla="*/ 52 w 52"/>
                <a:gd name="T45" fmla="*/ 64 h 6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2" h="64">
                  <a:moveTo>
                    <a:pt x="13" y="24"/>
                  </a:moveTo>
                  <a:lnTo>
                    <a:pt x="7" y="24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7" y="40"/>
                  </a:lnTo>
                  <a:lnTo>
                    <a:pt x="13" y="56"/>
                  </a:lnTo>
                  <a:lnTo>
                    <a:pt x="32" y="64"/>
                  </a:lnTo>
                  <a:lnTo>
                    <a:pt x="39" y="64"/>
                  </a:lnTo>
                  <a:lnTo>
                    <a:pt x="45" y="48"/>
                  </a:lnTo>
                  <a:lnTo>
                    <a:pt x="52" y="32"/>
                  </a:lnTo>
                  <a:lnTo>
                    <a:pt x="45" y="8"/>
                  </a:lnTo>
                  <a:lnTo>
                    <a:pt x="26" y="0"/>
                  </a:lnTo>
                  <a:lnTo>
                    <a:pt x="13" y="16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Freeform 31"/>
            <p:cNvSpPr>
              <a:spLocks/>
            </p:cNvSpPr>
            <p:nvPr/>
          </p:nvSpPr>
          <p:spPr bwMode="auto">
            <a:xfrm>
              <a:off x="4408" y="2535"/>
              <a:ext cx="58" cy="56"/>
            </a:xfrm>
            <a:custGeom>
              <a:avLst/>
              <a:gdLst>
                <a:gd name="T0" fmla="*/ 51 w 58"/>
                <a:gd name="T1" fmla="*/ 32 h 56"/>
                <a:gd name="T2" fmla="*/ 58 w 58"/>
                <a:gd name="T3" fmla="*/ 32 h 56"/>
                <a:gd name="T4" fmla="*/ 58 w 58"/>
                <a:gd name="T5" fmla="*/ 16 h 56"/>
                <a:gd name="T6" fmla="*/ 51 w 58"/>
                <a:gd name="T7" fmla="*/ 8 h 56"/>
                <a:gd name="T8" fmla="*/ 38 w 58"/>
                <a:gd name="T9" fmla="*/ 0 h 56"/>
                <a:gd name="T10" fmla="*/ 26 w 58"/>
                <a:gd name="T11" fmla="*/ 0 h 56"/>
                <a:gd name="T12" fmla="*/ 19 w 58"/>
                <a:gd name="T13" fmla="*/ 0 h 56"/>
                <a:gd name="T14" fmla="*/ 13 w 58"/>
                <a:gd name="T15" fmla="*/ 8 h 56"/>
                <a:gd name="T16" fmla="*/ 6 w 58"/>
                <a:gd name="T17" fmla="*/ 16 h 56"/>
                <a:gd name="T18" fmla="*/ 0 w 58"/>
                <a:gd name="T19" fmla="*/ 32 h 56"/>
                <a:gd name="T20" fmla="*/ 0 w 58"/>
                <a:gd name="T21" fmla="*/ 48 h 56"/>
                <a:gd name="T22" fmla="*/ 6 w 58"/>
                <a:gd name="T23" fmla="*/ 56 h 56"/>
                <a:gd name="T24" fmla="*/ 6 w 58"/>
                <a:gd name="T25" fmla="*/ 48 h 56"/>
                <a:gd name="T26" fmla="*/ 13 w 58"/>
                <a:gd name="T27" fmla="*/ 40 h 56"/>
                <a:gd name="T28" fmla="*/ 19 w 58"/>
                <a:gd name="T29" fmla="*/ 40 h 56"/>
                <a:gd name="T30" fmla="*/ 19 w 58"/>
                <a:gd name="T31" fmla="*/ 32 h 56"/>
                <a:gd name="T32" fmla="*/ 32 w 58"/>
                <a:gd name="T33" fmla="*/ 16 h 56"/>
                <a:gd name="T34" fmla="*/ 51 w 58"/>
                <a:gd name="T35" fmla="*/ 24 h 56"/>
                <a:gd name="T36" fmla="*/ 51 w 58"/>
                <a:gd name="T37" fmla="*/ 32 h 5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8"/>
                <a:gd name="T58" fmla="*/ 0 h 56"/>
                <a:gd name="T59" fmla="*/ 58 w 58"/>
                <a:gd name="T60" fmla="*/ 56 h 5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8" h="56">
                  <a:moveTo>
                    <a:pt x="51" y="32"/>
                  </a:moveTo>
                  <a:lnTo>
                    <a:pt x="58" y="32"/>
                  </a:lnTo>
                  <a:lnTo>
                    <a:pt x="58" y="16"/>
                  </a:lnTo>
                  <a:lnTo>
                    <a:pt x="51" y="8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8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0" y="48"/>
                  </a:lnTo>
                  <a:lnTo>
                    <a:pt x="6" y="56"/>
                  </a:lnTo>
                  <a:lnTo>
                    <a:pt x="6" y="48"/>
                  </a:lnTo>
                  <a:lnTo>
                    <a:pt x="13" y="40"/>
                  </a:lnTo>
                  <a:lnTo>
                    <a:pt x="19" y="40"/>
                  </a:lnTo>
                  <a:lnTo>
                    <a:pt x="19" y="32"/>
                  </a:lnTo>
                  <a:lnTo>
                    <a:pt x="32" y="16"/>
                  </a:lnTo>
                  <a:lnTo>
                    <a:pt x="51" y="24"/>
                  </a:lnTo>
                  <a:lnTo>
                    <a:pt x="51" y="3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Freeform 32"/>
            <p:cNvSpPr>
              <a:spLocks/>
            </p:cNvSpPr>
            <p:nvPr/>
          </p:nvSpPr>
          <p:spPr bwMode="auto">
            <a:xfrm>
              <a:off x="4388" y="2567"/>
              <a:ext cx="26" cy="40"/>
            </a:xfrm>
            <a:custGeom>
              <a:avLst/>
              <a:gdLst>
                <a:gd name="T0" fmla="*/ 26 w 26"/>
                <a:gd name="T1" fmla="*/ 8 h 40"/>
                <a:gd name="T2" fmla="*/ 20 w 26"/>
                <a:gd name="T3" fmla="*/ 0 h 40"/>
                <a:gd name="T4" fmla="*/ 13 w 26"/>
                <a:gd name="T5" fmla="*/ 8 h 40"/>
                <a:gd name="T6" fmla="*/ 0 w 26"/>
                <a:gd name="T7" fmla="*/ 16 h 40"/>
                <a:gd name="T8" fmla="*/ 0 w 26"/>
                <a:gd name="T9" fmla="*/ 24 h 40"/>
                <a:gd name="T10" fmla="*/ 0 w 26"/>
                <a:gd name="T11" fmla="*/ 40 h 40"/>
                <a:gd name="T12" fmla="*/ 7 w 26"/>
                <a:gd name="T13" fmla="*/ 32 h 40"/>
                <a:gd name="T14" fmla="*/ 13 w 26"/>
                <a:gd name="T15" fmla="*/ 24 h 40"/>
                <a:gd name="T16" fmla="*/ 20 w 26"/>
                <a:gd name="T17" fmla="*/ 16 h 40"/>
                <a:gd name="T18" fmla="*/ 26 w 26"/>
                <a:gd name="T19" fmla="*/ 8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"/>
                <a:gd name="T31" fmla="*/ 0 h 40"/>
                <a:gd name="T32" fmla="*/ 26 w 26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" h="40">
                  <a:moveTo>
                    <a:pt x="26" y="8"/>
                  </a:moveTo>
                  <a:lnTo>
                    <a:pt x="20" y="0"/>
                  </a:lnTo>
                  <a:lnTo>
                    <a:pt x="13" y="8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0" y="40"/>
                  </a:lnTo>
                  <a:lnTo>
                    <a:pt x="7" y="32"/>
                  </a:lnTo>
                  <a:lnTo>
                    <a:pt x="13" y="24"/>
                  </a:lnTo>
                  <a:lnTo>
                    <a:pt x="20" y="16"/>
                  </a:lnTo>
                  <a:lnTo>
                    <a:pt x="26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Freeform 33"/>
            <p:cNvSpPr>
              <a:spLocks/>
            </p:cNvSpPr>
            <p:nvPr/>
          </p:nvSpPr>
          <p:spPr bwMode="auto">
            <a:xfrm>
              <a:off x="4408" y="2559"/>
              <a:ext cx="6" cy="16"/>
            </a:xfrm>
            <a:custGeom>
              <a:avLst/>
              <a:gdLst>
                <a:gd name="T0" fmla="*/ 0 w 6"/>
                <a:gd name="T1" fmla="*/ 8 h 16"/>
                <a:gd name="T2" fmla="*/ 0 w 6"/>
                <a:gd name="T3" fmla="*/ 8 h 16"/>
                <a:gd name="T4" fmla="*/ 0 w 6"/>
                <a:gd name="T5" fmla="*/ 0 h 16"/>
                <a:gd name="T6" fmla="*/ 0 w 6"/>
                <a:gd name="T7" fmla="*/ 8 h 16"/>
                <a:gd name="T8" fmla="*/ 6 w 6"/>
                <a:gd name="T9" fmla="*/ 8 h 16"/>
                <a:gd name="T10" fmla="*/ 6 w 6"/>
                <a:gd name="T11" fmla="*/ 8 h 16"/>
                <a:gd name="T12" fmla="*/ 6 w 6"/>
                <a:gd name="T13" fmla="*/ 8 h 16"/>
                <a:gd name="T14" fmla="*/ 6 w 6"/>
                <a:gd name="T15" fmla="*/ 16 h 16"/>
                <a:gd name="T16" fmla="*/ 0 w 6"/>
                <a:gd name="T17" fmla="*/ 8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16"/>
                <a:gd name="T29" fmla="*/ 6 w 6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16">
                  <a:moveTo>
                    <a:pt x="0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lnTo>
                    <a:pt x="6" y="8"/>
                  </a:lnTo>
                  <a:lnTo>
                    <a:pt x="6" y="1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Freeform 34"/>
            <p:cNvSpPr>
              <a:spLocks/>
            </p:cNvSpPr>
            <p:nvPr/>
          </p:nvSpPr>
          <p:spPr bwMode="auto">
            <a:xfrm>
              <a:off x="4421" y="2591"/>
              <a:ext cx="25" cy="40"/>
            </a:xfrm>
            <a:custGeom>
              <a:avLst/>
              <a:gdLst>
                <a:gd name="T0" fmla="*/ 0 w 25"/>
                <a:gd name="T1" fmla="*/ 0 h 40"/>
                <a:gd name="T2" fmla="*/ 0 w 25"/>
                <a:gd name="T3" fmla="*/ 32 h 40"/>
                <a:gd name="T4" fmla="*/ 6 w 25"/>
                <a:gd name="T5" fmla="*/ 40 h 40"/>
                <a:gd name="T6" fmla="*/ 19 w 25"/>
                <a:gd name="T7" fmla="*/ 40 h 40"/>
                <a:gd name="T8" fmla="*/ 25 w 25"/>
                <a:gd name="T9" fmla="*/ 32 h 40"/>
                <a:gd name="T10" fmla="*/ 25 w 25"/>
                <a:gd name="T11" fmla="*/ 24 h 40"/>
                <a:gd name="T12" fmla="*/ 25 w 25"/>
                <a:gd name="T13" fmla="*/ 24 h 40"/>
                <a:gd name="T14" fmla="*/ 6 w 25"/>
                <a:gd name="T15" fmla="*/ 16 h 40"/>
                <a:gd name="T16" fmla="*/ 0 w 25"/>
                <a:gd name="T17" fmla="*/ 0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40"/>
                <a:gd name="T29" fmla="*/ 25 w 25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40">
                  <a:moveTo>
                    <a:pt x="0" y="0"/>
                  </a:moveTo>
                  <a:lnTo>
                    <a:pt x="0" y="32"/>
                  </a:lnTo>
                  <a:lnTo>
                    <a:pt x="6" y="40"/>
                  </a:lnTo>
                  <a:lnTo>
                    <a:pt x="19" y="40"/>
                  </a:lnTo>
                  <a:lnTo>
                    <a:pt x="25" y="32"/>
                  </a:lnTo>
                  <a:lnTo>
                    <a:pt x="25" y="24"/>
                  </a:lnTo>
                  <a:lnTo>
                    <a:pt x="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Freeform 35"/>
            <p:cNvSpPr>
              <a:spLocks/>
            </p:cNvSpPr>
            <p:nvPr/>
          </p:nvSpPr>
          <p:spPr bwMode="auto">
            <a:xfrm>
              <a:off x="4382" y="2615"/>
              <a:ext cx="116" cy="248"/>
            </a:xfrm>
            <a:custGeom>
              <a:avLst/>
              <a:gdLst>
                <a:gd name="T0" fmla="*/ 39 w 116"/>
                <a:gd name="T1" fmla="*/ 8 h 248"/>
                <a:gd name="T2" fmla="*/ 19 w 116"/>
                <a:gd name="T3" fmla="*/ 16 h 248"/>
                <a:gd name="T4" fmla="*/ 6 w 116"/>
                <a:gd name="T5" fmla="*/ 8 h 248"/>
                <a:gd name="T6" fmla="*/ 0 w 116"/>
                <a:gd name="T7" fmla="*/ 16 h 248"/>
                <a:gd name="T8" fmla="*/ 0 w 116"/>
                <a:gd name="T9" fmla="*/ 32 h 248"/>
                <a:gd name="T10" fmla="*/ 0 w 116"/>
                <a:gd name="T11" fmla="*/ 56 h 248"/>
                <a:gd name="T12" fmla="*/ 13 w 116"/>
                <a:gd name="T13" fmla="*/ 64 h 248"/>
                <a:gd name="T14" fmla="*/ 19 w 116"/>
                <a:gd name="T15" fmla="*/ 64 h 248"/>
                <a:gd name="T16" fmla="*/ 26 w 116"/>
                <a:gd name="T17" fmla="*/ 112 h 248"/>
                <a:gd name="T18" fmla="*/ 13 w 116"/>
                <a:gd name="T19" fmla="*/ 208 h 248"/>
                <a:gd name="T20" fmla="*/ 6 w 116"/>
                <a:gd name="T21" fmla="*/ 240 h 248"/>
                <a:gd name="T22" fmla="*/ 39 w 116"/>
                <a:gd name="T23" fmla="*/ 248 h 248"/>
                <a:gd name="T24" fmla="*/ 77 w 116"/>
                <a:gd name="T25" fmla="*/ 248 h 248"/>
                <a:gd name="T26" fmla="*/ 97 w 116"/>
                <a:gd name="T27" fmla="*/ 240 h 248"/>
                <a:gd name="T28" fmla="*/ 116 w 116"/>
                <a:gd name="T29" fmla="*/ 224 h 248"/>
                <a:gd name="T30" fmla="*/ 116 w 116"/>
                <a:gd name="T31" fmla="*/ 208 h 248"/>
                <a:gd name="T32" fmla="*/ 90 w 116"/>
                <a:gd name="T33" fmla="*/ 112 h 248"/>
                <a:gd name="T34" fmla="*/ 90 w 116"/>
                <a:gd name="T35" fmla="*/ 64 h 248"/>
                <a:gd name="T36" fmla="*/ 97 w 116"/>
                <a:gd name="T37" fmla="*/ 56 h 248"/>
                <a:gd name="T38" fmla="*/ 103 w 116"/>
                <a:gd name="T39" fmla="*/ 48 h 248"/>
                <a:gd name="T40" fmla="*/ 103 w 116"/>
                <a:gd name="T41" fmla="*/ 24 h 248"/>
                <a:gd name="T42" fmla="*/ 97 w 116"/>
                <a:gd name="T43" fmla="*/ 8 h 248"/>
                <a:gd name="T44" fmla="*/ 84 w 116"/>
                <a:gd name="T45" fmla="*/ 8 h 248"/>
                <a:gd name="T46" fmla="*/ 64 w 116"/>
                <a:gd name="T47" fmla="*/ 0 h 248"/>
                <a:gd name="T48" fmla="*/ 64 w 116"/>
                <a:gd name="T49" fmla="*/ 8 h 248"/>
                <a:gd name="T50" fmla="*/ 58 w 116"/>
                <a:gd name="T51" fmla="*/ 16 h 248"/>
                <a:gd name="T52" fmla="*/ 45 w 116"/>
                <a:gd name="T53" fmla="*/ 16 h 248"/>
                <a:gd name="T54" fmla="*/ 39 w 116"/>
                <a:gd name="T55" fmla="*/ 8 h 24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6"/>
                <a:gd name="T85" fmla="*/ 0 h 248"/>
                <a:gd name="T86" fmla="*/ 116 w 116"/>
                <a:gd name="T87" fmla="*/ 248 h 24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6" h="248">
                  <a:moveTo>
                    <a:pt x="39" y="8"/>
                  </a:moveTo>
                  <a:lnTo>
                    <a:pt x="19" y="16"/>
                  </a:lnTo>
                  <a:lnTo>
                    <a:pt x="6" y="8"/>
                  </a:lnTo>
                  <a:lnTo>
                    <a:pt x="0" y="16"/>
                  </a:lnTo>
                  <a:lnTo>
                    <a:pt x="0" y="32"/>
                  </a:lnTo>
                  <a:lnTo>
                    <a:pt x="0" y="56"/>
                  </a:lnTo>
                  <a:lnTo>
                    <a:pt x="13" y="64"/>
                  </a:lnTo>
                  <a:lnTo>
                    <a:pt x="19" y="64"/>
                  </a:lnTo>
                  <a:lnTo>
                    <a:pt x="26" y="112"/>
                  </a:lnTo>
                  <a:lnTo>
                    <a:pt x="13" y="208"/>
                  </a:lnTo>
                  <a:lnTo>
                    <a:pt x="6" y="240"/>
                  </a:lnTo>
                  <a:lnTo>
                    <a:pt x="39" y="248"/>
                  </a:lnTo>
                  <a:lnTo>
                    <a:pt x="77" y="248"/>
                  </a:lnTo>
                  <a:lnTo>
                    <a:pt x="97" y="240"/>
                  </a:lnTo>
                  <a:lnTo>
                    <a:pt x="116" y="224"/>
                  </a:lnTo>
                  <a:lnTo>
                    <a:pt x="116" y="208"/>
                  </a:lnTo>
                  <a:lnTo>
                    <a:pt x="90" y="112"/>
                  </a:lnTo>
                  <a:lnTo>
                    <a:pt x="90" y="64"/>
                  </a:lnTo>
                  <a:lnTo>
                    <a:pt x="97" y="56"/>
                  </a:lnTo>
                  <a:lnTo>
                    <a:pt x="103" y="48"/>
                  </a:lnTo>
                  <a:lnTo>
                    <a:pt x="103" y="24"/>
                  </a:lnTo>
                  <a:lnTo>
                    <a:pt x="97" y="8"/>
                  </a:lnTo>
                  <a:lnTo>
                    <a:pt x="84" y="8"/>
                  </a:lnTo>
                  <a:lnTo>
                    <a:pt x="64" y="0"/>
                  </a:lnTo>
                  <a:lnTo>
                    <a:pt x="64" y="8"/>
                  </a:lnTo>
                  <a:lnTo>
                    <a:pt x="58" y="16"/>
                  </a:lnTo>
                  <a:lnTo>
                    <a:pt x="45" y="16"/>
                  </a:lnTo>
                  <a:lnTo>
                    <a:pt x="39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Line 36"/>
            <p:cNvSpPr>
              <a:spLocks noChangeShapeType="1"/>
            </p:cNvSpPr>
            <p:nvPr/>
          </p:nvSpPr>
          <p:spPr bwMode="auto">
            <a:xfrm flipV="1">
              <a:off x="4472" y="2655"/>
              <a:ext cx="1" cy="24"/>
            </a:xfrm>
            <a:prstGeom prst="line">
              <a:avLst/>
            </a:prstGeom>
            <a:noFill/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Freeform 37"/>
            <p:cNvSpPr>
              <a:spLocks/>
            </p:cNvSpPr>
            <p:nvPr/>
          </p:nvSpPr>
          <p:spPr bwMode="auto">
            <a:xfrm>
              <a:off x="4388" y="2671"/>
              <a:ext cx="20" cy="24"/>
            </a:xfrm>
            <a:custGeom>
              <a:avLst/>
              <a:gdLst>
                <a:gd name="T0" fmla="*/ 0 w 20"/>
                <a:gd name="T1" fmla="*/ 0 h 24"/>
                <a:gd name="T2" fmla="*/ 0 w 20"/>
                <a:gd name="T3" fmla="*/ 24 h 24"/>
                <a:gd name="T4" fmla="*/ 7 w 20"/>
                <a:gd name="T5" fmla="*/ 24 h 24"/>
                <a:gd name="T6" fmla="*/ 20 w 20"/>
                <a:gd name="T7" fmla="*/ 24 h 24"/>
                <a:gd name="T8" fmla="*/ 13 w 20"/>
                <a:gd name="T9" fmla="*/ 8 h 24"/>
                <a:gd name="T10" fmla="*/ 7 w 20"/>
                <a:gd name="T11" fmla="*/ 8 h 24"/>
                <a:gd name="T12" fmla="*/ 0 w 20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24"/>
                <a:gd name="T23" fmla="*/ 20 w 20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24">
                  <a:moveTo>
                    <a:pt x="0" y="0"/>
                  </a:moveTo>
                  <a:lnTo>
                    <a:pt x="0" y="24"/>
                  </a:lnTo>
                  <a:lnTo>
                    <a:pt x="7" y="24"/>
                  </a:lnTo>
                  <a:lnTo>
                    <a:pt x="20" y="24"/>
                  </a:lnTo>
                  <a:lnTo>
                    <a:pt x="13" y="8"/>
                  </a:lnTo>
                  <a:lnTo>
                    <a:pt x="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Freeform 38"/>
            <p:cNvSpPr>
              <a:spLocks/>
            </p:cNvSpPr>
            <p:nvPr/>
          </p:nvSpPr>
          <p:spPr bwMode="auto">
            <a:xfrm>
              <a:off x="4472" y="2671"/>
              <a:ext cx="13" cy="16"/>
            </a:xfrm>
            <a:custGeom>
              <a:avLst/>
              <a:gdLst>
                <a:gd name="T0" fmla="*/ 0 w 13"/>
                <a:gd name="T1" fmla="*/ 8 h 16"/>
                <a:gd name="T2" fmla="*/ 0 w 13"/>
                <a:gd name="T3" fmla="*/ 16 h 16"/>
                <a:gd name="T4" fmla="*/ 7 w 13"/>
                <a:gd name="T5" fmla="*/ 16 h 16"/>
                <a:gd name="T6" fmla="*/ 13 w 13"/>
                <a:gd name="T7" fmla="*/ 16 h 16"/>
                <a:gd name="T8" fmla="*/ 13 w 13"/>
                <a:gd name="T9" fmla="*/ 0 h 16"/>
                <a:gd name="T10" fmla="*/ 7 w 13"/>
                <a:gd name="T11" fmla="*/ 0 h 16"/>
                <a:gd name="T12" fmla="*/ 0 w 13"/>
                <a:gd name="T13" fmla="*/ 8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"/>
                <a:gd name="T22" fmla="*/ 0 h 16"/>
                <a:gd name="T23" fmla="*/ 13 w 13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" h="16">
                  <a:moveTo>
                    <a:pt x="0" y="8"/>
                  </a:moveTo>
                  <a:lnTo>
                    <a:pt x="0" y="16"/>
                  </a:lnTo>
                  <a:lnTo>
                    <a:pt x="7" y="16"/>
                  </a:lnTo>
                  <a:lnTo>
                    <a:pt x="13" y="16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Freeform 39"/>
            <p:cNvSpPr>
              <a:spLocks/>
            </p:cNvSpPr>
            <p:nvPr/>
          </p:nvSpPr>
          <p:spPr bwMode="auto">
            <a:xfrm>
              <a:off x="4388" y="2695"/>
              <a:ext cx="71" cy="64"/>
            </a:xfrm>
            <a:custGeom>
              <a:avLst/>
              <a:gdLst>
                <a:gd name="T0" fmla="*/ 0 w 71"/>
                <a:gd name="T1" fmla="*/ 0 h 64"/>
                <a:gd name="T2" fmla="*/ 7 w 71"/>
                <a:gd name="T3" fmla="*/ 24 h 64"/>
                <a:gd name="T4" fmla="*/ 39 w 71"/>
                <a:gd name="T5" fmla="*/ 48 h 64"/>
                <a:gd name="T6" fmla="*/ 46 w 71"/>
                <a:gd name="T7" fmla="*/ 56 h 64"/>
                <a:gd name="T8" fmla="*/ 58 w 71"/>
                <a:gd name="T9" fmla="*/ 64 h 64"/>
                <a:gd name="T10" fmla="*/ 71 w 71"/>
                <a:gd name="T11" fmla="*/ 48 h 64"/>
                <a:gd name="T12" fmla="*/ 65 w 71"/>
                <a:gd name="T13" fmla="*/ 48 h 64"/>
                <a:gd name="T14" fmla="*/ 58 w 71"/>
                <a:gd name="T15" fmla="*/ 40 h 64"/>
                <a:gd name="T16" fmla="*/ 65 w 71"/>
                <a:gd name="T17" fmla="*/ 40 h 64"/>
                <a:gd name="T18" fmla="*/ 65 w 71"/>
                <a:gd name="T19" fmla="*/ 32 h 64"/>
                <a:gd name="T20" fmla="*/ 52 w 71"/>
                <a:gd name="T21" fmla="*/ 32 h 64"/>
                <a:gd name="T22" fmla="*/ 46 w 71"/>
                <a:gd name="T23" fmla="*/ 40 h 64"/>
                <a:gd name="T24" fmla="*/ 20 w 71"/>
                <a:gd name="T25" fmla="*/ 16 h 64"/>
                <a:gd name="T26" fmla="*/ 20 w 71"/>
                <a:gd name="T27" fmla="*/ 0 h 64"/>
                <a:gd name="T28" fmla="*/ 0 w 71"/>
                <a:gd name="T29" fmla="*/ 0 h 6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1"/>
                <a:gd name="T46" fmla="*/ 0 h 64"/>
                <a:gd name="T47" fmla="*/ 71 w 71"/>
                <a:gd name="T48" fmla="*/ 64 h 6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1" h="64">
                  <a:moveTo>
                    <a:pt x="0" y="0"/>
                  </a:moveTo>
                  <a:lnTo>
                    <a:pt x="7" y="24"/>
                  </a:lnTo>
                  <a:lnTo>
                    <a:pt x="39" y="48"/>
                  </a:lnTo>
                  <a:lnTo>
                    <a:pt x="46" y="56"/>
                  </a:lnTo>
                  <a:lnTo>
                    <a:pt x="58" y="64"/>
                  </a:lnTo>
                  <a:lnTo>
                    <a:pt x="71" y="48"/>
                  </a:lnTo>
                  <a:lnTo>
                    <a:pt x="65" y="48"/>
                  </a:lnTo>
                  <a:lnTo>
                    <a:pt x="58" y="40"/>
                  </a:lnTo>
                  <a:lnTo>
                    <a:pt x="65" y="40"/>
                  </a:lnTo>
                  <a:lnTo>
                    <a:pt x="65" y="32"/>
                  </a:lnTo>
                  <a:lnTo>
                    <a:pt x="52" y="32"/>
                  </a:lnTo>
                  <a:lnTo>
                    <a:pt x="46" y="40"/>
                  </a:lnTo>
                  <a:lnTo>
                    <a:pt x="20" y="16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Freeform 40"/>
            <p:cNvSpPr>
              <a:spLocks/>
            </p:cNvSpPr>
            <p:nvPr/>
          </p:nvSpPr>
          <p:spPr bwMode="auto">
            <a:xfrm>
              <a:off x="4446" y="2687"/>
              <a:ext cx="39" cy="56"/>
            </a:xfrm>
            <a:custGeom>
              <a:avLst/>
              <a:gdLst>
                <a:gd name="T0" fmla="*/ 26 w 39"/>
                <a:gd name="T1" fmla="*/ 0 h 56"/>
                <a:gd name="T2" fmla="*/ 26 w 39"/>
                <a:gd name="T3" fmla="*/ 32 h 56"/>
                <a:gd name="T4" fmla="*/ 13 w 39"/>
                <a:gd name="T5" fmla="*/ 40 h 56"/>
                <a:gd name="T6" fmla="*/ 7 w 39"/>
                <a:gd name="T7" fmla="*/ 40 h 56"/>
                <a:gd name="T8" fmla="*/ 7 w 39"/>
                <a:gd name="T9" fmla="*/ 48 h 56"/>
                <a:gd name="T10" fmla="*/ 0 w 39"/>
                <a:gd name="T11" fmla="*/ 48 h 56"/>
                <a:gd name="T12" fmla="*/ 7 w 39"/>
                <a:gd name="T13" fmla="*/ 56 h 56"/>
                <a:gd name="T14" fmla="*/ 13 w 39"/>
                <a:gd name="T15" fmla="*/ 56 h 56"/>
                <a:gd name="T16" fmla="*/ 20 w 39"/>
                <a:gd name="T17" fmla="*/ 56 h 56"/>
                <a:gd name="T18" fmla="*/ 26 w 39"/>
                <a:gd name="T19" fmla="*/ 48 h 56"/>
                <a:gd name="T20" fmla="*/ 39 w 39"/>
                <a:gd name="T21" fmla="*/ 32 h 56"/>
                <a:gd name="T22" fmla="*/ 39 w 39"/>
                <a:gd name="T23" fmla="*/ 0 h 56"/>
                <a:gd name="T24" fmla="*/ 33 w 39"/>
                <a:gd name="T25" fmla="*/ 0 h 56"/>
                <a:gd name="T26" fmla="*/ 26 w 39"/>
                <a:gd name="T27" fmla="*/ 0 h 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9"/>
                <a:gd name="T43" fmla="*/ 0 h 56"/>
                <a:gd name="T44" fmla="*/ 39 w 39"/>
                <a:gd name="T45" fmla="*/ 56 h 5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9" h="56">
                  <a:moveTo>
                    <a:pt x="26" y="0"/>
                  </a:moveTo>
                  <a:lnTo>
                    <a:pt x="26" y="32"/>
                  </a:lnTo>
                  <a:lnTo>
                    <a:pt x="13" y="40"/>
                  </a:lnTo>
                  <a:lnTo>
                    <a:pt x="7" y="40"/>
                  </a:lnTo>
                  <a:lnTo>
                    <a:pt x="7" y="48"/>
                  </a:lnTo>
                  <a:lnTo>
                    <a:pt x="0" y="48"/>
                  </a:lnTo>
                  <a:lnTo>
                    <a:pt x="7" y="56"/>
                  </a:lnTo>
                  <a:lnTo>
                    <a:pt x="13" y="56"/>
                  </a:lnTo>
                  <a:lnTo>
                    <a:pt x="20" y="56"/>
                  </a:lnTo>
                  <a:lnTo>
                    <a:pt x="26" y="48"/>
                  </a:lnTo>
                  <a:lnTo>
                    <a:pt x="39" y="32"/>
                  </a:lnTo>
                  <a:lnTo>
                    <a:pt x="39" y="0"/>
                  </a:lnTo>
                  <a:lnTo>
                    <a:pt x="33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Freeform 41"/>
            <p:cNvSpPr>
              <a:spLocks/>
            </p:cNvSpPr>
            <p:nvPr/>
          </p:nvSpPr>
          <p:spPr bwMode="auto">
            <a:xfrm>
              <a:off x="4408" y="2615"/>
              <a:ext cx="51" cy="32"/>
            </a:xfrm>
            <a:custGeom>
              <a:avLst/>
              <a:gdLst>
                <a:gd name="T0" fmla="*/ 13 w 51"/>
                <a:gd name="T1" fmla="*/ 8 h 32"/>
                <a:gd name="T2" fmla="*/ 0 w 51"/>
                <a:gd name="T3" fmla="*/ 8 h 32"/>
                <a:gd name="T4" fmla="*/ 0 w 51"/>
                <a:gd name="T5" fmla="*/ 24 h 32"/>
                <a:gd name="T6" fmla="*/ 19 w 51"/>
                <a:gd name="T7" fmla="*/ 32 h 32"/>
                <a:gd name="T8" fmla="*/ 26 w 51"/>
                <a:gd name="T9" fmla="*/ 32 h 32"/>
                <a:gd name="T10" fmla="*/ 32 w 51"/>
                <a:gd name="T11" fmla="*/ 24 h 32"/>
                <a:gd name="T12" fmla="*/ 38 w 51"/>
                <a:gd name="T13" fmla="*/ 32 h 32"/>
                <a:gd name="T14" fmla="*/ 45 w 51"/>
                <a:gd name="T15" fmla="*/ 32 h 32"/>
                <a:gd name="T16" fmla="*/ 51 w 51"/>
                <a:gd name="T17" fmla="*/ 16 h 32"/>
                <a:gd name="T18" fmla="*/ 51 w 51"/>
                <a:gd name="T19" fmla="*/ 8 h 32"/>
                <a:gd name="T20" fmla="*/ 38 w 51"/>
                <a:gd name="T21" fmla="*/ 0 h 32"/>
                <a:gd name="T22" fmla="*/ 38 w 51"/>
                <a:gd name="T23" fmla="*/ 8 h 32"/>
                <a:gd name="T24" fmla="*/ 32 w 51"/>
                <a:gd name="T25" fmla="*/ 16 h 32"/>
                <a:gd name="T26" fmla="*/ 19 w 51"/>
                <a:gd name="T27" fmla="*/ 16 h 32"/>
                <a:gd name="T28" fmla="*/ 13 w 51"/>
                <a:gd name="T29" fmla="*/ 8 h 3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1"/>
                <a:gd name="T46" fmla="*/ 0 h 32"/>
                <a:gd name="T47" fmla="*/ 51 w 51"/>
                <a:gd name="T48" fmla="*/ 32 h 3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1" h="32">
                  <a:moveTo>
                    <a:pt x="13" y="8"/>
                  </a:moveTo>
                  <a:lnTo>
                    <a:pt x="0" y="8"/>
                  </a:lnTo>
                  <a:lnTo>
                    <a:pt x="0" y="24"/>
                  </a:lnTo>
                  <a:lnTo>
                    <a:pt x="19" y="32"/>
                  </a:lnTo>
                  <a:lnTo>
                    <a:pt x="26" y="32"/>
                  </a:lnTo>
                  <a:lnTo>
                    <a:pt x="32" y="24"/>
                  </a:lnTo>
                  <a:lnTo>
                    <a:pt x="38" y="32"/>
                  </a:lnTo>
                  <a:lnTo>
                    <a:pt x="45" y="32"/>
                  </a:lnTo>
                  <a:lnTo>
                    <a:pt x="51" y="16"/>
                  </a:lnTo>
                  <a:lnTo>
                    <a:pt x="51" y="8"/>
                  </a:lnTo>
                  <a:lnTo>
                    <a:pt x="38" y="0"/>
                  </a:lnTo>
                  <a:lnTo>
                    <a:pt x="38" y="8"/>
                  </a:lnTo>
                  <a:lnTo>
                    <a:pt x="32" y="16"/>
                  </a:lnTo>
                  <a:lnTo>
                    <a:pt x="19" y="16"/>
                  </a:lnTo>
                  <a:lnTo>
                    <a:pt x="13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Freeform 42"/>
            <p:cNvSpPr>
              <a:spLocks/>
            </p:cNvSpPr>
            <p:nvPr/>
          </p:nvSpPr>
          <p:spPr bwMode="auto">
            <a:xfrm>
              <a:off x="4446" y="2863"/>
              <a:ext cx="1" cy="48"/>
            </a:xfrm>
            <a:custGeom>
              <a:avLst/>
              <a:gdLst>
                <a:gd name="T0" fmla="*/ 0 w 1"/>
                <a:gd name="T1" fmla="*/ 48 h 48"/>
                <a:gd name="T2" fmla="*/ 0 w 1"/>
                <a:gd name="T3" fmla="*/ 32 h 48"/>
                <a:gd name="T4" fmla="*/ 0 w 1"/>
                <a:gd name="T5" fmla="*/ 0 h 48"/>
                <a:gd name="T6" fmla="*/ 0 60000 65536"/>
                <a:gd name="T7" fmla="*/ 0 60000 65536"/>
                <a:gd name="T8" fmla="*/ 0 60000 65536"/>
                <a:gd name="T9" fmla="*/ 0 w 1"/>
                <a:gd name="T10" fmla="*/ 0 h 48"/>
                <a:gd name="T11" fmla="*/ 1 w 1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8">
                  <a:moveTo>
                    <a:pt x="0" y="48"/>
                  </a:moveTo>
                  <a:lnTo>
                    <a:pt x="0" y="32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Freeform 43"/>
            <p:cNvSpPr>
              <a:spLocks/>
            </p:cNvSpPr>
            <p:nvPr/>
          </p:nvSpPr>
          <p:spPr bwMode="auto">
            <a:xfrm>
              <a:off x="4427" y="2911"/>
              <a:ext cx="58" cy="32"/>
            </a:xfrm>
            <a:custGeom>
              <a:avLst/>
              <a:gdLst>
                <a:gd name="T0" fmla="*/ 0 w 58"/>
                <a:gd name="T1" fmla="*/ 0 h 32"/>
                <a:gd name="T2" fmla="*/ 0 w 58"/>
                <a:gd name="T3" fmla="*/ 16 h 32"/>
                <a:gd name="T4" fmla="*/ 0 w 58"/>
                <a:gd name="T5" fmla="*/ 24 h 32"/>
                <a:gd name="T6" fmla="*/ 7 w 58"/>
                <a:gd name="T7" fmla="*/ 32 h 32"/>
                <a:gd name="T8" fmla="*/ 26 w 58"/>
                <a:gd name="T9" fmla="*/ 32 h 32"/>
                <a:gd name="T10" fmla="*/ 32 w 58"/>
                <a:gd name="T11" fmla="*/ 24 h 32"/>
                <a:gd name="T12" fmla="*/ 32 w 58"/>
                <a:gd name="T13" fmla="*/ 24 h 32"/>
                <a:gd name="T14" fmla="*/ 45 w 58"/>
                <a:gd name="T15" fmla="*/ 24 h 32"/>
                <a:gd name="T16" fmla="*/ 58 w 58"/>
                <a:gd name="T17" fmla="*/ 16 h 32"/>
                <a:gd name="T18" fmla="*/ 58 w 58"/>
                <a:gd name="T19" fmla="*/ 8 h 32"/>
                <a:gd name="T20" fmla="*/ 45 w 58"/>
                <a:gd name="T21" fmla="*/ 8 h 32"/>
                <a:gd name="T22" fmla="*/ 39 w 58"/>
                <a:gd name="T23" fmla="*/ 0 h 32"/>
                <a:gd name="T24" fmla="*/ 26 w 58"/>
                <a:gd name="T25" fmla="*/ 0 h 32"/>
                <a:gd name="T26" fmla="*/ 19 w 58"/>
                <a:gd name="T27" fmla="*/ 0 h 32"/>
                <a:gd name="T28" fmla="*/ 13 w 58"/>
                <a:gd name="T29" fmla="*/ 0 h 32"/>
                <a:gd name="T30" fmla="*/ 0 w 58"/>
                <a:gd name="T31" fmla="*/ 0 h 3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8"/>
                <a:gd name="T49" fmla="*/ 0 h 32"/>
                <a:gd name="T50" fmla="*/ 58 w 58"/>
                <a:gd name="T51" fmla="*/ 32 h 3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8" h="32">
                  <a:moveTo>
                    <a:pt x="0" y="0"/>
                  </a:moveTo>
                  <a:lnTo>
                    <a:pt x="0" y="16"/>
                  </a:lnTo>
                  <a:lnTo>
                    <a:pt x="0" y="24"/>
                  </a:lnTo>
                  <a:lnTo>
                    <a:pt x="7" y="32"/>
                  </a:lnTo>
                  <a:lnTo>
                    <a:pt x="26" y="32"/>
                  </a:lnTo>
                  <a:lnTo>
                    <a:pt x="32" y="24"/>
                  </a:lnTo>
                  <a:lnTo>
                    <a:pt x="45" y="24"/>
                  </a:lnTo>
                  <a:lnTo>
                    <a:pt x="58" y="16"/>
                  </a:lnTo>
                  <a:lnTo>
                    <a:pt x="58" y="8"/>
                  </a:lnTo>
                  <a:lnTo>
                    <a:pt x="45" y="8"/>
                  </a:lnTo>
                  <a:lnTo>
                    <a:pt x="39" y="0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Freeform 44"/>
            <p:cNvSpPr>
              <a:spLocks/>
            </p:cNvSpPr>
            <p:nvPr/>
          </p:nvSpPr>
          <p:spPr bwMode="auto">
            <a:xfrm>
              <a:off x="4628" y="2839"/>
              <a:ext cx="52" cy="72"/>
            </a:xfrm>
            <a:custGeom>
              <a:avLst/>
              <a:gdLst>
                <a:gd name="T0" fmla="*/ 0 w 52"/>
                <a:gd name="T1" fmla="*/ 0 h 72"/>
                <a:gd name="T2" fmla="*/ 7 w 52"/>
                <a:gd name="T3" fmla="*/ 48 h 72"/>
                <a:gd name="T4" fmla="*/ 7 w 52"/>
                <a:gd name="T5" fmla="*/ 64 h 72"/>
                <a:gd name="T6" fmla="*/ 20 w 52"/>
                <a:gd name="T7" fmla="*/ 72 h 72"/>
                <a:gd name="T8" fmla="*/ 26 w 52"/>
                <a:gd name="T9" fmla="*/ 64 h 72"/>
                <a:gd name="T10" fmla="*/ 39 w 52"/>
                <a:gd name="T11" fmla="*/ 72 h 72"/>
                <a:gd name="T12" fmla="*/ 52 w 52"/>
                <a:gd name="T13" fmla="*/ 64 h 72"/>
                <a:gd name="T14" fmla="*/ 52 w 52"/>
                <a:gd name="T15" fmla="*/ 48 h 72"/>
                <a:gd name="T16" fmla="*/ 52 w 52"/>
                <a:gd name="T17" fmla="*/ 0 h 72"/>
                <a:gd name="T18" fmla="*/ 46 w 52"/>
                <a:gd name="T19" fmla="*/ 8 h 72"/>
                <a:gd name="T20" fmla="*/ 0 w 52"/>
                <a:gd name="T21" fmla="*/ 0 h 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2"/>
                <a:gd name="T34" fmla="*/ 0 h 72"/>
                <a:gd name="T35" fmla="*/ 52 w 52"/>
                <a:gd name="T36" fmla="*/ 72 h 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2" h="72">
                  <a:moveTo>
                    <a:pt x="0" y="0"/>
                  </a:moveTo>
                  <a:lnTo>
                    <a:pt x="7" y="48"/>
                  </a:lnTo>
                  <a:lnTo>
                    <a:pt x="7" y="64"/>
                  </a:lnTo>
                  <a:lnTo>
                    <a:pt x="20" y="72"/>
                  </a:lnTo>
                  <a:lnTo>
                    <a:pt x="26" y="64"/>
                  </a:lnTo>
                  <a:lnTo>
                    <a:pt x="39" y="72"/>
                  </a:lnTo>
                  <a:lnTo>
                    <a:pt x="52" y="64"/>
                  </a:lnTo>
                  <a:lnTo>
                    <a:pt x="52" y="48"/>
                  </a:lnTo>
                  <a:lnTo>
                    <a:pt x="52" y="0"/>
                  </a:lnTo>
                  <a:lnTo>
                    <a:pt x="46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Freeform 45"/>
            <p:cNvSpPr>
              <a:spLocks/>
            </p:cNvSpPr>
            <p:nvPr/>
          </p:nvSpPr>
          <p:spPr bwMode="auto">
            <a:xfrm>
              <a:off x="4667" y="2487"/>
              <a:ext cx="33" cy="40"/>
            </a:xfrm>
            <a:custGeom>
              <a:avLst/>
              <a:gdLst>
                <a:gd name="T0" fmla="*/ 0 w 33"/>
                <a:gd name="T1" fmla="*/ 8 h 40"/>
                <a:gd name="T2" fmla="*/ 7 w 33"/>
                <a:gd name="T3" fmla="*/ 0 h 40"/>
                <a:gd name="T4" fmla="*/ 20 w 33"/>
                <a:gd name="T5" fmla="*/ 0 h 40"/>
                <a:gd name="T6" fmla="*/ 33 w 33"/>
                <a:gd name="T7" fmla="*/ 16 h 40"/>
                <a:gd name="T8" fmla="*/ 33 w 33"/>
                <a:gd name="T9" fmla="*/ 24 h 40"/>
                <a:gd name="T10" fmla="*/ 33 w 33"/>
                <a:gd name="T11" fmla="*/ 40 h 40"/>
                <a:gd name="T12" fmla="*/ 20 w 33"/>
                <a:gd name="T13" fmla="*/ 40 h 40"/>
                <a:gd name="T14" fmla="*/ 20 w 33"/>
                <a:gd name="T15" fmla="*/ 32 h 40"/>
                <a:gd name="T16" fmla="*/ 13 w 33"/>
                <a:gd name="T17" fmla="*/ 8 h 40"/>
                <a:gd name="T18" fmla="*/ 0 w 33"/>
                <a:gd name="T19" fmla="*/ 8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40"/>
                <a:gd name="T32" fmla="*/ 33 w 33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40">
                  <a:moveTo>
                    <a:pt x="0" y="8"/>
                  </a:moveTo>
                  <a:lnTo>
                    <a:pt x="7" y="0"/>
                  </a:lnTo>
                  <a:lnTo>
                    <a:pt x="20" y="0"/>
                  </a:lnTo>
                  <a:lnTo>
                    <a:pt x="33" y="16"/>
                  </a:lnTo>
                  <a:lnTo>
                    <a:pt x="33" y="24"/>
                  </a:lnTo>
                  <a:lnTo>
                    <a:pt x="33" y="40"/>
                  </a:lnTo>
                  <a:lnTo>
                    <a:pt x="20" y="40"/>
                  </a:lnTo>
                  <a:lnTo>
                    <a:pt x="20" y="32"/>
                  </a:lnTo>
                  <a:lnTo>
                    <a:pt x="13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Freeform 46"/>
            <p:cNvSpPr>
              <a:spLocks/>
            </p:cNvSpPr>
            <p:nvPr/>
          </p:nvSpPr>
          <p:spPr bwMode="auto">
            <a:xfrm>
              <a:off x="4622" y="2464"/>
              <a:ext cx="52" cy="79"/>
            </a:xfrm>
            <a:custGeom>
              <a:avLst/>
              <a:gdLst>
                <a:gd name="T0" fmla="*/ 6 w 52"/>
                <a:gd name="T1" fmla="*/ 31 h 79"/>
                <a:gd name="T2" fmla="*/ 0 w 52"/>
                <a:gd name="T3" fmla="*/ 31 h 79"/>
                <a:gd name="T4" fmla="*/ 0 w 52"/>
                <a:gd name="T5" fmla="*/ 31 h 79"/>
                <a:gd name="T6" fmla="*/ 0 w 52"/>
                <a:gd name="T7" fmla="*/ 47 h 79"/>
                <a:gd name="T8" fmla="*/ 6 w 52"/>
                <a:gd name="T9" fmla="*/ 47 h 79"/>
                <a:gd name="T10" fmla="*/ 13 w 52"/>
                <a:gd name="T11" fmla="*/ 71 h 79"/>
                <a:gd name="T12" fmla="*/ 32 w 52"/>
                <a:gd name="T13" fmla="*/ 79 h 79"/>
                <a:gd name="T14" fmla="*/ 45 w 52"/>
                <a:gd name="T15" fmla="*/ 79 h 79"/>
                <a:gd name="T16" fmla="*/ 52 w 52"/>
                <a:gd name="T17" fmla="*/ 63 h 79"/>
                <a:gd name="T18" fmla="*/ 52 w 52"/>
                <a:gd name="T19" fmla="*/ 39 h 79"/>
                <a:gd name="T20" fmla="*/ 52 w 52"/>
                <a:gd name="T21" fmla="*/ 15 h 79"/>
                <a:gd name="T22" fmla="*/ 26 w 52"/>
                <a:gd name="T23" fmla="*/ 0 h 79"/>
                <a:gd name="T24" fmla="*/ 6 w 52"/>
                <a:gd name="T25" fmla="*/ 15 h 79"/>
                <a:gd name="T26" fmla="*/ 6 w 52"/>
                <a:gd name="T27" fmla="*/ 31 h 7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2"/>
                <a:gd name="T43" fmla="*/ 0 h 79"/>
                <a:gd name="T44" fmla="*/ 52 w 52"/>
                <a:gd name="T45" fmla="*/ 79 h 7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2" h="79">
                  <a:moveTo>
                    <a:pt x="6" y="31"/>
                  </a:moveTo>
                  <a:lnTo>
                    <a:pt x="0" y="31"/>
                  </a:lnTo>
                  <a:lnTo>
                    <a:pt x="0" y="47"/>
                  </a:lnTo>
                  <a:lnTo>
                    <a:pt x="6" y="47"/>
                  </a:lnTo>
                  <a:lnTo>
                    <a:pt x="13" y="71"/>
                  </a:lnTo>
                  <a:lnTo>
                    <a:pt x="32" y="79"/>
                  </a:lnTo>
                  <a:lnTo>
                    <a:pt x="45" y="79"/>
                  </a:lnTo>
                  <a:lnTo>
                    <a:pt x="52" y="63"/>
                  </a:lnTo>
                  <a:lnTo>
                    <a:pt x="52" y="39"/>
                  </a:lnTo>
                  <a:lnTo>
                    <a:pt x="52" y="15"/>
                  </a:lnTo>
                  <a:lnTo>
                    <a:pt x="26" y="0"/>
                  </a:lnTo>
                  <a:lnTo>
                    <a:pt x="6" y="15"/>
                  </a:lnTo>
                  <a:lnTo>
                    <a:pt x="6" y="3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Freeform 47"/>
            <p:cNvSpPr>
              <a:spLocks/>
            </p:cNvSpPr>
            <p:nvPr/>
          </p:nvSpPr>
          <p:spPr bwMode="auto">
            <a:xfrm>
              <a:off x="4609" y="2448"/>
              <a:ext cx="71" cy="63"/>
            </a:xfrm>
            <a:custGeom>
              <a:avLst/>
              <a:gdLst>
                <a:gd name="T0" fmla="*/ 65 w 71"/>
                <a:gd name="T1" fmla="*/ 39 h 63"/>
                <a:gd name="T2" fmla="*/ 71 w 71"/>
                <a:gd name="T3" fmla="*/ 31 h 63"/>
                <a:gd name="T4" fmla="*/ 71 w 71"/>
                <a:gd name="T5" fmla="*/ 16 h 63"/>
                <a:gd name="T6" fmla="*/ 58 w 71"/>
                <a:gd name="T7" fmla="*/ 8 h 63"/>
                <a:gd name="T8" fmla="*/ 52 w 71"/>
                <a:gd name="T9" fmla="*/ 0 h 63"/>
                <a:gd name="T10" fmla="*/ 32 w 71"/>
                <a:gd name="T11" fmla="*/ 0 h 63"/>
                <a:gd name="T12" fmla="*/ 19 w 71"/>
                <a:gd name="T13" fmla="*/ 0 h 63"/>
                <a:gd name="T14" fmla="*/ 19 w 71"/>
                <a:gd name="T15" fmla="*/ 8 h 63"/>
                <a:gd name="T16" fmla="*/ 6 w 71"/>
                <a:gd name="T17" fmla="*/ 16 h 63"/>
                <a:gd name="T18" fmla="*/ 0 w 71"/>
                <a:gd name="T19" fmla="*/ 31 h 63"/>
                <a:gd name="T20" fmla="*/ 0 w 71"/>
                <a:gd name="T21" fmla="*/ 55 h 63"/>
                <a:gd name="T22" fmla="*/ 13 w 71"/>
                <a:gd name="T23" fmla="*/ 63 h 63"/>
                <a:gd name="T24" fmla="*/ 13 w 71"/>
                <a:gd name="T25" fmla="*/ 47 h 63"/>
                <a:gd name="T26" fmla="*/ 13 w 71"/>
                <a:gd name="T27" fmla="*/ 47 h 63"/>
                <a:gd name="T28" fmla="*/ 19 w 71"/>
                <a:gd name="T29" fmla="*/ 47 h 63"/>
                <a:gd name="T30" fmla="*/ 19 w 71"/>
                <a:gd name="T31" fmla="*/ 31 h 63"/>
                <a:gd name="T32" fmla="*/ 39 w 71"/>
                <a:gd name="T33" fmla="*/ 16 h 63"/>
                <a:gd name="T34" fmla="*/ 65 w 71"/>
                <a:gd name="T35" fmla="*/ 31 h 63"/>
                <a:gd name="T36" fmla="*/ 65 w 71"/>
                <a:gd name="T37" fmla="*/ 39 h 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1"/>
                <a:gd name="T58" fmla="*/ 0 h 63"/>
                <a:gd name="T59" fmla="*/ 71 w 71"/>
                <a:gd name="T60" fmla="*/ 63 h 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1" h="63">
                  <a:moveTo>
                    <a:pt x="65" y="39"/>
                  </a:moveTo>
                  <a:lnTo>
                    <a:pt x="71" y="31"/>
                  </a:lnTo>
                  <a:lnTo>
                    <a:pt x="71" y="16"/>
                  </a:lnTo>
                  <a:lnTo>
                    <a:pt x="58" y="8"/>
                  </a:lnTo>
                  <a:lnTo>
                    <a:pt x="52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9" y="8"/>
                  </a:lnTo>
                  <a:lnTo>
                    <a:pt x="6" y="16"/>
                  </a:lnTo>
                  <a:lnTo>
                    <a:pt x="0" y="31"/>
                  </a:lnTo>
                  <a:lnTo>
                    <a:pt x="0" y="55"/>
                  </a:lnTo>
                  <a:lnTo>
                    <a:pt x="13" y="63"/>
                  </a:lnTo>
                  <a:lnTo>
                    <a:pt x="13" y="47"/>
                  </a:lnTo>
                  <a:lnTo>
                    <a:pt x="19" y="47"/>
                  </a:lnTo>
                  <a:lnTo>
                    <a:pt x="19" y="31"/>
                  </a:lnTo>
                  <a:lnTo>
                    <a:pt x="39" y="16"/>
                  </a:lnTo>
                  <a:lnTo>
                    <a:pt x="65" y="31"/>
                  </a:lnTo>
                  <a:lnTo>
                    <a:pt x="65" y="3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Freeform 48"/>
            <p:cNvSpPr>
              <a:spLocks/>
            </p:cNvSpPr>
            <p:nvPr/>
          </p:nvSpPr>
          <p:spPr bwMode="auto">
            <a:xfrm>
              <a:off x="4583" y="2487"/>
              <a:ext cx="32" cy="40"/>
            </a:xfrm>
            <a:custGeom>
              <a:avLst/>
              <a:gdLst>
                <a:gd name="T0" fmla="*/ 32 w 32"/>
                <a:gd name="T1" fmla="*/ 8 h 40"/>
                <a:gd name="T2" fmla="*/ 26 w 32"/>
                <a:gd name="T3" fmla="*/ 0 h 40"/>
                <a:gd name="T4" fmla="*/ 19 w 32"/>
                <a:gd name="T5" fmla="*/ 8 h 40"/>
                <a:gd name="T6" fmla="*/ 6 w 32"/>
                <a:gd name="T7" fmla="*/ 16 h 40"/>
                <a:gd name="T8" fmla="*/ 0 w 32"/>
                <a:gd name="T9" fmla="*/ 32 h 40"/>
                <a:gd name="T10" fmla="*/ 6 w 32"/>
                <a:gd name="T11" fmla="*/ 40 h 40"/>
                <a:gd name="T12" fmla="*/ 13 w 32"/>
                <a:gd name="T13" fmla="*/ 40 h 40"/>
                <a:gd name="T14" fmla="*/ 13 w 32"/>
                <a:gd name="T15" fmla="*/ 32 h 40"/>
                <a:gd name="T16" fmla="*/ 19 w 32"/>
                <a:gd name="T17" fmla="*/ 16 h 40"/>
                <a:gd name="T18" fmla="*/ 32 w 32"/>
                <a:gd name="T19" fmla="*/ 8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"/>
                <a:gd name="T31" fmla="*/ 0 h 40"/>
                <a:gd name="T32" fmla="*/ 32 w 32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" h="40">
                  <a:moveTo>
                    <a:pt x="32" y="8"/>
                  </a:moveTo>
                  <a:lnTo>
                    <a:pt x="26" y="0"/>
                  </a:lnTo>
                  <a:lnTo>
                    <a:pt x="19" y="8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6" y="40"/>
                  </a:lnTo>
                  <a:lnTo>
                    <a:pt x="13" y="40"/>
                  </a:lnTo>
                  <a:lnTo>
                    <a:pt x="13" y="32"/>
                  </a:lnTo>
                  <a:lnTo>
                    <a:pt x="19" y="16"/>
                  </a:lnTo>
                  <a:lnTo>
                    <a:pt x="32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Freeform 49"/>
            <p:cNvSpPr>
              <a:spLocks/>
            </p:cNvSpPr>
            <p:nvPr/>
          </p:nvSpPr>
          <p:spPr bwMode="auto">
            <a:xfrm>
              <a:off x="4609" y="2479"/>
              <a:ext cx="13" cy="16"/>
            </a:xfrm>
            <a:custGeom>
              <a:avLst/>
              <a:gdLst>
                <a:gd name="T0" fmla="*/ 0 w 13"/>
                <a:gd name="T1" fmla="*/ 8 h 16"/>
                <a:gd name="T2" fmla="*/ 0 w 13"/>
                <a:gd name="T3" fmla="*/ 8 h 16"/>
                <a:gd name="T4" fmla="*/ 0 w 13"/>
                <a:gd name="T5" fmla="*/ 0 h 16"/>
                <a:gd name="T6" fmla="*/ 6 w 13"/>
                <a:gd name="T7" fmla="*/ 8 h 16"/>
                <a:gd name="T8" fmla="*/ 6 w 13"/>
                <a:gd name="T9" fmla="*/ 0 h 16"/>
                <a:gd name="T10" fmla="*/ 13 w 13"/>
                <a:gd name="T11" fmla="*/ 8 h 16"/>
                <a:gd name="T12" fmla="*/ 6 w 13"/>
                <a:gd name="T13" fmla="*/ 8 h 16"/>
                <a:gd name="T14" fmla="*/ 6 w 13"/>
                <a:gd name="T15" fmla="*/ 16 h 16"/>
                <a:gd name="T16" fmla="*/ 0 w 13"/>
                <a:gd name="T17" fmla="*/ 8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6"/>
                <a:gd name="T29" fmla="*/ 13 w 13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6">
                  <a:moveTo>
                    <a:pt x="0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6" y="8"/>
                  </a:lnTo>
                  <a:lnTo>
                    <a:pt x="6" y="0"/>
                  </a:lnTo>
                  <a:lnTo>
                    <a:pt x="13" y="8"/>
                  </a:lnTo>
                  <a:lnTo>
                    <a:pt x="6" y="8"/>
                  </a:lnTo>
                  <a:lnTo>
                    <a:pt x="6" y="1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Freeform 50"/>
            <p:cNvSpPr>
              <a:spLocks/>
            </p:cNvSpPr>
            <p:nvPr/>
          </p:nvSpPr>
          <p:spPr bwMode="auto">
            <a:xfrm>
              <a:off x="4622" y="2511"/>
              <a:ext cx="39" cy="48"/>
            </a:xfrm>
            <a:custGeom>
              <a:avLst/>
              <a:gdLst>
                <a:gd name="T0" fmla="*/ 6 w 39"/>
                <a:gd name="T1" fmla="*/ 0 h 48"/>
                <a:gd name="T2" fmla="*/ 0 w 39"/>
                <a:gd name="T3" fmla="*/ 40 h 48"/>
                <a:gd name="T4" fmla="*/ 13 w 39"/>
                <a:gd name="T5" fmla="*/ 48 h 48"/>
                <a:gd name="T6" fmla="*/ 26 w 39"/>
                <a:gd name="T7" fmla="*/ 48 h 48"/>
                <a:gd name="T8" fmla="*/ 39 w 39"/>
                <a:gd name="T9" fmla="*/ 40 h 48"/>
                <a:gd name="T10" fmla="*/ 39 w 39"/>
                <a:gd name="T11" fmla="*/ 32 h 48"/>
                <a:gd name="T12" fmla="*/ 32 w 39"/>
                <a:gd name="T13" fmla="*/ 32 h 48"/>
                <a:gd name="T14" fmla="*/ 13 w 39"/>
                <a:gd name="T15" fmla="*/ 24 h 48"/>
                <a:gd name="T16" fmla="*/ 6 w 39"/>
                <a:gd name="T17" fmla="*/ 0 h 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9"/>
                <a:gd name="T28" fmla="*/ 0 h 48"/>
                <a:gd name="T29" fmla="*/ 39 w 39"/>
                <a:gd name="T30" fmla="*/ 48 h 4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9" h="48">
                  <a:moveTo>
                    <a:pt x="6" y="0"/>
                  </a:moveTo>
                  <a:lnTo>
                    <a:pt x="0" y="40"/>
                  </a:lnTo>
                  <a:lnTo>
                    <a:pt x="13" y="48"/>
                  </a:lnTo>
                  <a:lnTo>
                    <a:pt x="26" y="48"/>
                  </a:lnTo>
                  <a:lnTo>
                    <a:pt x="39" y="40"/>
                  </a:lnTo>
                  <a:lnTo>
                    <a:pt x="39" y="32"/>
                  </a:lnTo>
                  <a:lnTo>
                    <a:pt x="32" y="32"/>
                  </a:lnTo>
                  <a:lnTo>
                    <a:pt x="13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Freeform 51"/>
            <p:cNvSpPr>
              <a:spLocks/>
            </p:cNvSpPr>
            <p:nvPr/>
          </p:nvSpPr>
          <p:spPr bwMode="auto">
            <a:xfrm>
              <a:off x="4576" y="2543"/>
              <a:ext cx="149" cy="304"/>
            </a:xfrm>
            <a:custGeom>
              <a:avLst/>
              <a:gdLst>
                <a:gd name="T0" fmla="*/ 46 w 149"/>
                <a:gd name="T1" fmla="*/ 8 h 304"/>
                <a:gd name="T2" fmla="*/ 20 w 149"/>
                <a:gd name="T3" fmla="*/ 16 h 304"/>
                <a:gd name="T4" fmla="*/ 13 w 149"/>
                <a:gd name="T5" fmla="*/ 8 h 304"/>
                <a:gd name="T6" fmla="*/ 0 w 149"/>
                <a:gd name="T7" fmla="*/ 16 h 304"/>
                <a:gd name="T8" fmla="*/ 0 w 149"/>
                <a:gd name="T9" fmla="*/ 40 h 304"/>
                <a:gd name="T10" fmla="*/ 0 w 149"/>
                <a:gd name="T11" fmla="*/ 64 h 304"/>
                <a:gd name="T12" fmla="*/ 13 w 149"/>
                <a:gd name="T13" fmla="*/ 80 h 304"/>
                <a:gd name="T14" fmla="*/ 26 w 149"/>
                <a:gd name="T15" fmla="*/ 80 h 304"/>
                <a:gd name="T16" fmla="*/ 33 w 149"/>
                <a:gd name="T17" fmla="*/ 144 h 304"/>
                <a:gd name="T18" fmla="*/ 13 w 149"/>
                <a:gd name="T19" fmla="*/ 256 h 304"/>
                <a:gd name="T20" fmla="*/ 13 w 149"/>
                <a:gd name="T21" fmla="*/ 288 h 304"/>
                <a:gd name="T22" fmla="*/ 46 w 149"/>
                <a:gd name="T23" fmla="*/ 296 h 304"/>
                <a:gd name="T24" fmla="*/ 98 w 149"/>
                <a:gd name="T25" fmla="*/ 304 h 304"/>
                <a:gd name="T26" fmla="*/ 124 w 149"/>
                <a:gd name="T27" fmla="*/ 296 h 304"/>
                <a:gd name="T28" fmla="*/ 149 w 149"/>
                <a:gd name="T29" fmla="*/ 280 h 304"/>
                <a:gd name="T30" fmla="*/ 143 w 149"/>
                <a:gd name="T31" fmla="*/ 248 h 304"/>
                <a:gd name="T32" fmla="*/ 111 w 149"/>
                <a:gd name="T33" fmla="*/ 136 h 304"/>
                <a:gd name="T34" fmla="*/ 111 w 149"/>
                <a:gd name="T35" fmla="*/ 72 h 304"/>
                <a:gd name="T36" fmla="*/ 124 w 149"/>
                <a:gd name="T37" fmla="*/ 72 h 304"/>
                <a:gd name="T38" fmla="*/ 130 w 149"/>
                <a:gd name="T39" fmla="*/ 64 h 304"/>
                <a:gd name="T40" fmla="*/ 130 w 149"/>
                <a:gd name="T41" fmla="*/ 24 h 304"/>
                <a:gd name="T42" fmla="*/ 117 w 149"/>
                <a:gd name="T43" fmla="*/ 8 h 304"/>
                <a:gd name="T44" fmla="*/ 104 w 149"/>
                <a:gd name="T45" fmla="*/ 16 h 304"/>
                <a:gd name="T46" fmla="*/ 85 w 149"/>
                <a:gd name="T47" fmla="*/ 0 h 304"/>
                <a:gd name="T48" fmla="*/ 85 w 149"/>
                <a:gd name="T49" fmla="*/ 8 h 304"/>
                <a:gd name="T50" fmla="*/ 72 w 149"/>
                <a:gd name="T51" fmla="*/ 16 h 304"/>
                <a:gd name="T52" fmla="*/ 59 w 149"/>
                <a:gd name="T53" fmla="*/ 16 h 304"/>
                <a:gd name="T54" fmla="*/ 46 w 149"/>
                <a:gd name="T55" fmla="*/ 8 h 30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49"/>
                <a:gd name="T85" fmla="*/ 0 h 304"/>
                <a:gd name="T86" fmla="*/ 149 w 149"/>
                <a:gd name="T87" fmla="*/ 304 h 30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49" h="304">
                  <a:moveTo>
                    <a:pt x="46" y="8"/>
                  </a:moveTo>
                  <a:lnTo>
                    <a:pt x="20" y="16"/>
                  </a:lnTo>
                  <a:lnTo>
                    <a:pt x="13" y="8"/>
                  </a:lnTo>
                  <a:lnTo>
                    <a:pt x="0" y="16"/>
                  </a:lnTo>
                  <a:lnTo>
                    <a:pt x="0" y="40"/>
                  </a:lnTo>
                  <a:lnTo>
                    <a:pt x="0" y="64"/>
                  </a:lnTo>
                  <a:lnTo>
                    <a:pt x="13" y="80"/>
                  </a:lnTo>
                  <a:lnTo>
                    <a:pt x="26" y="80"/>
                  </a:lnTo>
                  <a:lnTo>
                    <a:pt x="33" y="144"/>
                  </a:lnTo>
                  <a:lnTo>
                    <a:pt x="13" y="256"/>
                  </a:lnTo>
                  <a:lnTo>
                    <a:pt x="13" y="288"/>
                  </a:lnTo>
                  <a:lnTo>
                    <a:pt x="46" y="296"/>
                  </a:lnTo>
                  <a:lnTo>
                    <a:pt x="98" y="304"/>
                  </a:lnTo>
                  <a:lnTo>
                    <a:pt x="124" y="296"/>
                  </a:lnTo>
                  <a:lnTo>
                    <a:pt x="149" y="280"/>
                  </a:lnTo>
                  <a:lnTo>
                    <a:pt x="143" y="248"/>
                  </a:lnTo>
                  <a:lnTo>
                    <a:pt x="111" y="136"/>
                  </a:lnTo>
                  <a:lnTo>
                    <a:pt x="111" y="72"/>
                  </a:lnTo>
                  <a:lnTo>
                    <a:pt x="124" y="72"/>
                  </a:lnTo>
                  <a:lnTo>
                    <a:pt x="130" y="64"/>
                  </a:lnTo>
                  <a:lnTo>
                    <a:pt x="130" y="24"/>
                  </a:lnTo>
                  <a:lnTo>
                    <a:pt x="117" y="8"/>
                  </a:lnTo>
                  <a:lnTo>
                    <a:pt x="104" y="16"/>
                  </a:lnTo>
                  <a:lnTo>
                    <a:pt x="85" y="0"/>
                  </a:lnTo>
                  <a:lnTo>
                    <a:pt x="85" y="8"/>
                  </a:lnTo>
                  <a:lnTo>
                    <a:pt x="72" y="16"/>
                  </a:lnTo>
                  <a:lnTo>
                    <a:pt x="59" y="16"/>
                  </a:lnTo>
                  <a:lnTo>
                    <a:pt x="46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Line 52"/>
            <p:cNvSpPr>
              <a:spLocks noChangeShapeType="1"/>
            </p:cNvSpPr>
            <p:nvPr/>
          </p:nvSpPr>
          <p:spPr bwMode="auto">
            <a:xfrm flipV="1">
              <a:off x="4687" y="2599"/>
              <a:ext cx="1" cy="16"/>
            </a:xfrm>
            <a:prstGeom prst="line">
              <a:avLst/>
            </a:prstGeom>
            <a:noFill/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Freeform 53"/>
            <p:cNvSpPr>
              <a:spLocks/>
            </p:cNvSpPr>
            <p:nvPr/>
          </p:nvSpPr>
          <p:spPr bwMode="auto">
            <a:xfrm>
              <a:off x="4583" y="2615"/>
              <a:ext cx="19" cy="24"/>
            </a:xfrm>
            <a:custGeom>
              <a:avLst/>
              <a:gdLst>
                <a:gd name="T0" fmla="*/ 0 w 19"/>
                <a:gd name="T1" fmla="*/ 0 h 24"/>
                <a:gd name="T2" fmla="*/ 0 w 19"/>
                <a:gd name="T3" fmla="*/ 24 h 24"/>
                <a:gd name="T4" fmla="*/ 13 w 19"/>
                <a:gd name="T5" fmla="*/ 24 h 24"/>
                <a:gd name="T6" fmla="*/ 19 w 19"/>
                <a:gd name="T7" fmla="*/ 24 h 24"/>
                <a:gd name="T8" fmla="*/ 19 w 19"/>
                <a:gd name="T9" fmla="*/ 8 h 24"/>
                <a:gd name="T10" fmla="*/ 6 w 19"/>
                <a:gd name="T11" fmla="*/ 8 h 24"/>
                <a:gd name="T12" fmla="*/ 0 w 19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24"/>
                <a:gd name="T23" fmla="*/ 19 w 19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24">
                  <a:moveTo>
                    <a:pt x="0" y="0"/>
                  </a:moveTo>
                  <a:lnTo>
                    <a:pt x="0" y="24"/>
                  </a:lnTo>
                  <a:lnTo>
                    <a:pt x="13" y="24"/>
                  </a:lnTo>
                  <a:lnTo>
                    <a:pt x="19" y="24"/>
                  </a:lnTo>
                  <a:lnTo>
                    <a:pt x="19" y="8"/>
                  </a:lnTo>
                  <a:lnTo>
                    <a:pt x="6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Freeform 54"/>
            <p:cNvSpPr>
              <a:spLocks/>
            </p:cNvSpPr>
            <p:nvPr/>
          </p:nvSpPr>
          <p:spPr bwMode="auto">
            <a:xfrm>
              <a:off x="4687" y="2607"/>
              <a:ext cx="19" cy="24"/>
            </a:xfrm>
            <a:custGeom>
              <a:avLst/>
              <a:gdLst>
                <a:gd name="T0" fmla="*/ 0 w 19"/>
                <a:gd name="T1" fmla="*/ 8 h 24"/>
                <a:gd name="T2" fmla="*/ 0 w 19"/>
                <a:gd name="T3" fmla="*/ 24 h 24"/>
                <a:gd name="T4" fmla="*/ 13 w 19"/>
                <a:gd name="T5" fmla="*/ 24 h 24"/>
                <a:gd name="T6" fmla="*/ 19 w 19"/>
                <a:gd name="T7" fmla="*/ 24 h 24"/>
                <a:gd name="T8" fmla="*/ 19 w 19"/>
                <a:gd name="T9" fmla="*/ 0 h 24"/>
                <a:gd name="T10" fmla="*/ 13 w 19"/>
                <a:gd name="T11" fmla="*/ 8 h 24"/>
                <a:gd name="T12" fmla="*/ 0 w 19"/>
                <a:gd name="T13" fmla="*/ 8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24"/>
                <a:gd name="T23" fmla="*/ 19 w 19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24">
                  <a:moveTo>
                    <a:pt x="0" y="8"/>
                  </a:moveTo>
                  <a:lnTo>
                    <a:pt x="0" y="24"/>
                  </a:lnTo>
                  <a:lnTo>
                    <a:pt x="13" y="24"/>
                  </a:lnTo>
                  <a:lnTo>
                    <a:pt x="19" y="24"/>
                  </a:lnTo>
                  <a:lnTo>
                    <a:pt x="19" y="0"/>
                  </a:lnTo>
                  <a:lnTo>
                    <a:pt x="13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Freeform 55"/>
            <p:cNvSpPr>
              <a:spLocks/>
            </p:cNvSpPr>
            <p:nvPr/>
          </p:nvSpPr>
          <p:spPr bwMode="auto">
            <a:xfrm>
              <a:off x="4583" y="2639"/>
              <a:ext cx="91" cy="72"/>
            </a:xfrm>
            <a:custGeom>
              <a:avLst/>
              <a:gdLst>
                <a:gd name="T0" fmla="*/ 0 w 91"/>
                <a:gd name="T1" fmla="*/ 0 h 72"/>
                <a:gd name="T2" fmla="*/ 6 w 91"/>
                <a:gd name="T3" fmla="*/ 32 h 72"/>
                <a:gd name="T4" fmla="*/ 45 w 91"/>
                <a:gd name="T5" fmla="*/ 64 h 72"/>
                <a:gd name="T6" fmla="*/ 58 w 91"/>
                <a:gd name="T7" fmla="*/ 72 h 72"/>
                <a:gd name="T8" fmla="*/ 78 w 91"/>
                <a:gd name="T9" fmla="*/ 72 h 72"/>
                <a:gd name="T10" fmla="*/ 91 w 91"/>
                <a:gd name="T11" fmla="*/ 64 h 72"/>
                <a:gd name="T12" fmla="*/ 78 w 91"/>
                <a:gd name="T13" fmla="*/ 56 h 72"/>
                <a:gd name="T14" fmla="*/ 71 w 91"/>
                <a:gd name="T15" fmla="*/ 56 h 72"/>
                <a:gd name="T16" fmla="*/ 78 w 91"/>
                <a:gd name="T17" fmla="*/ 48 h 72"/>
                <a:gd name="T18" fmla="*/ 78 w 91"/>
                <a:gd name="T19" fmla="*/ 40 h 72"/>
                <a:gd name="T20" fmla="*/ 65 w 91"/>
                <a:gd name="T21" fmla="*/ 40 h 72"/>
                <a:gd name="T22" fmla="*/ 58 w 91"/>
                <a:gd name="T23" fmla="*/ 48 h 72"/>
                <a:gd name="T24" fmla="*/ 26 w 91"/>
                <a:gd name="T25" fmla="*/ 24 h 72"/>
                <a:gd name="T26" fmla="*/ 19 w 91"/>
                <a:gd name="T27" fmla="*/ 0 h 72"/>
                <a:gd name="T28" fmla="*/ 0 w 91"/>
                <a:gd name="T29" fmla="*/ 0 h 7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1"/>
                <a:gd name="T46" fmla="*/ 0 h 72"/>
                <a:gd name="T47" fmla="*/ 91 w 91"/>
                <a:gd name="T48" fmla="*/ 72 h 7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1" h="72">
                  <a:moveTo>
                    <a:pt x="0" y="0"/>
                  </a:moveTo>
                  <a:lnTo>
                    <a:pt x="6" y="32"/>
                  </a:lnTo>
                  <a:lnTo>
                    <a:pt x="45" y="64"/>
                  </a:lnTo>
                  <a:lnTo>
                    <a:pt x="58" y="72"/>
                  </a:lnTo>
                  <a:lnTo>
                    <a:pt x="78" y="72"/>
                  </a:lnTo>
                  <a:lnTo>
                    <a:pt x="91" y="64"/>
                  </a:lnTo>
                  <a:lnTo>
                    <a:pt x="78" y="56"/>
                  </a:lnTo>
                  <a:lnTo>
                    <a:pt x="71" y="56"/>
                  </a:lnTo>
                  <a:lnTo>
                    <a:pt x="78" y="48"/>
                  </a:lnTo>
                  <a:lnTo>
                    <a:pt x="78" y="40"/>
                  </a:lnTo>
                  <a:lnTo>
                    <a:pt x="65" y="40"/>
                  </a:lnTo>
                  <a:lnTo>
                    <a:pt x="58" y="48"/>
                  </a:lnTo>
                  <a:lnTo>
                    <a:pt x="26" y="24"/>
                  </a:lnTo>
                  <a:lnTo>
                    <a:pt x="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Freeform 56"/>
            <p:cNvSpPr>
              <a:spLocks/>
            </p:cNvSpPr>
            <p:nvPr/>
          </p:nvSpPr>
          <p:spPr bwMode="auto">
            <a:xfrm>
              <a:off x="4654" y="2631"/>
              <a:ext cx="52" cy="72"/>
            </a:xfrm>
            <a:custGeom>
              <a:avLst/>
              <a:gdLst>
                <a:gd name="T0" fmla="*/ 33 w 52"/>
                <a:gd name="T1" fmla="*/ 0 h 72"/>
                <a:gd name="T2" fmla="*/ 33 w 52"/>
                <a:gd name="T3" fmla="*/ 32 h 72"/>
                <a:gd name="T4" fmla="*/ 20 w 52"/>
                <a:gd name="T5" fmla="*/ 48 h 72"/>
                <a:gd name="T6" fmla="*/ 7 w 52"/>
                <a:gd name="T7" fmla="*/ 48 h 72"/>
                <a:gd name="T8" fmla="*/ 7 w 52"/>
                <a:gd name="T9" fmla="*/ 56 h 72"/>
                <a:gd name="T10" fmla="*/ 0 w 52"/>
                <a:gd name="T11" fmla="*/ 64 h 72"/>
                <a:gd name="T12" fmla="*/ 7 w 52"/>
                <a:gd name="T13" fmla="*/ 64 h 72"/>
                <a:gd name="T14" fmla="*/ 20 w 52"/>
                <a:gd name="T15" fmla="*/ 72 h 72"/>
                <a:gd name="T16" fmla="*/ 26 w 52"/>
                <a:gd name="T17" fmla="*/ 64 h 72"/>
                <a:gd name="T18" fmla="*/ 33 w 52"/>
                <a:gd name="T19" fmla="*/ 56 h 72"/>
                <a:gd name="T20" fmla="*/ 46 w 52"/>
                <a:gd name="T21" fmla="*/ 40 h 72"/>
                <a:gd name="T22" fmla="*/ 52 w 52"/>
                <a:gd name="T23" fmla="*/ 0 h 72"/>
                <a:gd name="T24" fmla="*/ 46 w 52"/>
                <a:gd name="T25" fmla="*/ 0 h 72"/>
                <a:gd name="T26" fmla="*/ 33 w 52"/>
                <a:gd name="T27" fmla="*/ 0 h 7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2"/>
                <a:gd name="T43" fmla="*/ 0 h 72"/>
                <a:gd name="T44" fmla="*/ 52 w 52"/>
                <a:gd name="T45" fmla="*/ 72 h 7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2" h="72">
                  <a:moveTo>
                    <a:pt x="33" y="0"/>
                  </a:moveTo>
                  <a:lnTo>
                    <a:pt x="33" y="32"/>
                  </a:lnTo>
                  <a:lnTo>
                    <a:pt x="20" y="48"/>
                  </a:lnTo>
                  <a:lnTo>
                    <a:pt x="7" y="48"/>
                  </a:lnTo>
                  <a:lnTo>
                    <a:pt x="7" y="56"/>
                  </a:lnTo>
                  <a:lnTo>
                    <a:pt x="0" y="64"/>
                  </a:lnTo>
                  <a:lnTo>
                    <a:pt x="7" y="64"/>
                  </a:lnTo>
                  <a:lnTo>
                    <a:pt x="20" y="72"/>
                  </a:lnTo>
                  <a:lnTo>
                    <a:pt x="26" y="64"/>
                  </a:lnTo>
                  <a:lnTo>
                    <a:pt x="33" y="56"/>
                  </a:lnTo>
                  <a:lnTo>
                    <a:pt x="46" y="40"/>
                  </a:lnTo>
                  <a:lnTo>
                    <a:pt x="52" y="0"/>
                  </a:lnTo>
                  <a:lnTo>
                    <a:pt x="46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Freeform 57"/>
            <p:cNvSpPr>
              <a:spLocks/>
            </p:cNvSpPr>
            <p:nvPr/>
          </p:nvSpPr>
          <p:spPr bwMode="auto">
            <a:xfrm>
              <a:off x="4609" y="2543"/>
              <a:ext cx="65" cy="40"/>
            </a:xfrm>
            <a:custGeom>
              <a:avLst/>
              <a:gdLst>
                <a:gd name="T0" fmla="*/ 13 w 65"/>
                <a:gd name="T1" fmla="*/ 8 h 40"/>
                <a:gd name="T2" fmla="*/ 0 w 65"/>
                <a:gd name="T3" fmla="*/ 8 h 40"/>
                <a:gd name="T4" fmla="*/ 0 w 65"/>
                <a:gd name="T5" fmla="*/ 24 h 40"/>
                <a:gd name="T6" fmla="*/ 19 w 65"/>
                <a:gd name="T7" fmla="*/ 40 h 40"/>
                <a:gd name="T8" fmla="*/ 32 w 65"/>
                <a:gd name="T9" fmla="*/ 40 h 40"/>
                <a:gd name="T10" fmla="*/ 39 w 65"/>
                <a:gd name="T11" fmla="*/ 24 h 40"/>
                <a:gd name="T12" fmla="*/ 45 w 65"/>
                <a:gd name="T13" fmla="*/ 40 h 40"/>
                <a:gd name="T14" fmla="*/ 58 w 65"/>
                <a:gd name="T15" fmla="*/ 40 h 40"/>
                <a:gd name="T16" fmla="*/ 65 w 65"/>
                <a:gd name="T17" fmla="*/ 24 h 40"/>
                <a:gd name="T18" fmla="*/ 65 w 65"/>
                <a:gd name="T19" fmla="*/ 8 h 40"/>
                <a:gd name="T20" fmla="*/ 52 w 65"/>
                <a:gd name="T21" fmla="*/ 0 h 40"/>
                <a:gd name="T22" fmla="*/ 52 w 65"/>
                <a:gd name="T23" fmla="*/ 8 h 40"/>
                <a:gd name="T24" fmla="*/ 39 w 65"/>
                <a:gd name="T25" fmla="*/ 16 h 40"/>
                <a:gd name="T26" fmla="*/ 26 w 65"/>
                <a:gd name="T27" fmla="*/ 16 h 40"/>
                <a:gd name="T28" fmla="*/ 13 w 65"/>
                <a:gd name="T29" fmla="*/ 8 h 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5"/>
                <a:gd name="T46" fmla="*/ 0 h 40"/>
                <a:gd name="T47" fmla="*/ 65 w 65"/>
                <a:gd name="T48" fmla="*/ 40 h 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5" h="40">
                  <a:moveTo>
                    <a:pt x="13" y="8"/>
                  </a:moveTo>
                  <a:lnTo>
                    <a:pt x="0" y="8"/>
                  </a:lnTo>
                  <a:lnTo>
                    <a:pt x="0" y="24"/>
                  </a:lnTo>
                  <a:lnTo>
                    <a:pt x="19" y="40"/>
                  </a:lnTo>
                  <a:lnTo>
                    <a:pt x="32" y="40"/>
                  </a:lnTo>
                  <a:lnTo>
                    <a:pt x="39" y="24"/>
                  </a:lnTo>
                  <a:lnTo>
                    <a:pt x="45" y="40"/>
                  </a:lnTo>
                  <a:lnTo>
                    <a:pt x="58" y="40"/>
                  </a:lnTo>
                  <a:lnTo>
                    <a:pt x="65" y="24"/>
                  </a:lnTo>
                  <a:lnTo>
                    <a:pt x="65" y="8"/>
                  </a:lnTo>
                  <a:lnTo>
                    <a:pt x="52" y="0"/>
                  </a:lnTo>
                  <a:lnTo>
                    <a:pt x="52" y="8"/>
                  </a:lnTo>
                  <a:lnTo>
                    <a:pt x="39" y="16"/>
                  </a:lnTo>
                  <a:lnTo>
                    <a:pt x="26" y="16"/>
                  </a:lnTo>
                  <a:lnTo>
                    <a:pt x="13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Freeform 58"/>
            <p:cNvSpPr>
              <a:spLocks/>
            </p:cNvSpPr>
            <p:nvPr/>
          </p:nvSpPr>
          <p:spPr bwMode="auto">
            <a:xfrm>
              <a:off x="4654" y="2847"/>
              <a:ext cx="7" cy="56"/>
            </a:xfrm>
            <a:custGeom>
              <a:avLst/>
              <a:gdLst>
                <a:gd name="T0" fmla="*/ 0 w 7"/>
                <a:gd name="T1" fmla="*/ 56 h 56"/>
                <a:gd name="T2" fmla="*/ 0 w 7"/>
                <a:gd name="T3" fmla="*/ 32 h 56"/>
                <a:gd name="T4" fmla="*/ 7 w 7"/>
                <a:gd name="T5" fmla="*/ 0 h 56"/>
                <a:gd name="T6" fmla="*/ 0 60000 65536"/>
                <a:gd name="T7" fmla="*/ 0 60000 65536"/>
                <a:gd name="T8" fmla="*/ 0 60000 65536"/>
                <a:gd name="T9" fmla="*/ 0 w 7"/>
                <a:gd name="T10" fmla="*/ 0 h 56"/>
                <a:gd name="T11" fmla="*/ 7 w 7"/>
                <a:gd name="T12" fmla="*/ 56 h 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" h="56">
                  <a:moveTo>
                    <a:pt x="0" y="56"/>
                  </a:moveTo>
                  <a:lnTo>
                    <a:pt x="0" y="32"/>
                  </a:lnTo>
                  <a:lnTo>
                    <a:pt x="7" y="0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Freeform 59"/>
            <p:cNvSpPr>
              <a:spLocks/>
            </p:cNvSpPr>
            <p:nvPr/>
          </p:nvSpPr>
          <p:spPr bwMode="auto">
            <a:xfrm>
              <a:off x="4628" y="2903"/>
              <a:ext cx="78" cy="40"/>
            </a:xfrm>
            <a:custGeom>
              <a:avLst/>
              <a:gdLst>
                <a:gd name="T0" fmla="*/ 7 w 78"/>
                <a:gd name="T1" fmla="*/ 0 h 40"/>
                <a:gd name="T2" fmla="*/ 0 w 78"/>
                <a:gd name="T3" fmla="*/ 16 h 40"/>
                <a:gd name="T4" fmla="*/ 7 w 78"/>
                <a:gd name="T5" fmla="*/ 32 h 40"/>
                <a:gd name="T6" fmla="*/ 13 w 78"/>
                <a:gd name="T7" fmla="*/ 40 h 40"/>
                <a:gd name="T8" fmla="*/ 39 w 78"/>
                <a:gd name="T9" fmla="*/ 40 h 40"/>
                <a:gd name="T10" fmla="*/ 39 w 78"/>
                <a:gd name="T11" fmla="*/ 32 h 40"/>
                <a:gd name="T12" fmla="*/ 46 w 78"/>
                <a:gd name="T13" fmla="*/ 32 h 40"/>
                <a:gd name="T14" fmla="*/ 65 w 78"/>
                <a:gd name="T15" fmla="*/ 32 h 40"/>
                <a:gd name="T16" fmla="*/ 78 w 78"/>
                <a:gd name="T17" fmla="*/ 24 h 40"/>
                <a:gd name="T18" fmla="*/ 72 w 78"/>
                <a:gd name="T19" fmla="*/ 16 h 40"/>
                <a:gd name="T20" fmla="*/ 65 w 78"/>
                <a:gd name="T21" fmla="*/ 8 h 40"/>
                <a:gd name="T22" fmla="*/ 52 w 78"/>
                <a:gd name="T23" fmla="*/ 0 h 40"/>
                <a:gd name="T24" fmla="*/ 39 w 78"/>
                <a:gd name="T25" fmla="*/ 8 h 40"/>
                <a:gd name="T26" fmla="*/ 26 w 78"/>
                <a:gd name="T27" fmla="*/ 0 h 40"/>
                <a:gd name="T28" fmla="*/ 20 w 78"/>
                <a:gd name="T29" fmla="*/ 8 h 40"/>
                <a:gd name="T30" fmla="*/ 7 w 78"/>
                <a:gd name="T31" fmla="*/ 0 h 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8"/>
                <a:gd name="T49" fmla="*/ 0 h 40"/>
                <a:gd name="T50" fmla="*/ 78 w 78"/>
                <a:gd name="T51" fmla="*/ 40 h 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8" h="40">
                  <a:moveTo>
                    <a:pt x="7" y="0"/>
                  </a:moveTo>
                  <a:lnTo>
                    <a:pt x="0" y="16"/>
                  </a:lnTo>
                  <a:lnTo>
                    <a:pt x="7" y="32"/>
                  </a:lnTo>
                  <a:lnTo>
                    <a:pt x="13" y="40"/>
                  </a:lnTo>
                  <a:lnTo>
                    <a:pt x="39" y="40"/>
                  </a:lnTo>
                  <a:lnTo>
                    <a:pt x="39" y="32"/>
                  </a:lnTo>
                  <a:lnTo>
                    <a:pt x="46" y="32"/>
                  </a:lnTo>
                  <a:lnTo>
                    <a:pt x="65" y="32"/>
                  </a:lnTo>
                  <a:lnTo>
                    <a:pt x="78" y="24"/>
                  </a:lnTo>
                  <a:lnTo>
                    <a:pt x="72" y="16"/>
                  </a:lnTo>
                  <a:lnTo>
                    <a:pt x="65" y="8"/>
                  </a:lnTo>
                  <a:lnTo>
                    <a:pt x="52" y="0"/>
                  </a:lnTo>
                  <a:lnTo>
                    <a:pt x="39" y="8"/>
                  </a:lnTo>
                  <a:lnTo>
                    <a:pt x="26" y="0"/>
                  </a:lnTo>
                  <a:lnTo>
                    <a:pt x="20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Freeform 60"/>
            <p:cNvSpPr>
              <a:spLocks/>
            </p:cNvSpPr>
            <p:nvPr/>
          </p:nvSpPr>
          <p:spPr bwMode="auto">
            <a:xfrm>
              <a:off x="4232" y="2879"/>
              <a:ext cx="39" cy="40"/>
            </a:xfrm>
            <a:custGeom>
              <a:avLst/>
              <a:gdLst>
                <a:gd name="T0" fmla="*/ 0 w 39"/>
                <a:gd name="T1" fmla="*/ 0 h 40"/>
                <a:gd name="T2" fmla="*/ 0 w 39"/>
                <a:gd name="T3" fmla="*/ 24 h 40"/>
                <a:gd name="T4" fmla="*/ 0 w 39"/>
                <a:gd name="T5" fmla="*/ 40 h 40"/>
                <a:gd name="T6" fmla="*/ 13 w 39"/>
                <a:gd name="T7" fmla="*/ 40 h 40"/>
                <a:gd name="T8" fmla="*/ 20 w 39"/>
                <a:gd name="T9" fmla="*/ 40 h 40"/>
                <a:gd name="T10" fmla="*/ 26 w 39"/>
                <a:gd name="T11" fmla="*/ 40 h 40"/>
                <a:gd name="T12" fmla="*/ 39 w 39"/>
                <a:gd name="T13" fmla="*/ 40 h 40"/>
                <a:gd name="T14" fmla="*/ 33 w 39"/>
                <a:gd name="T15" fmla="*/ 24 h 40"/>
                <a:gd name="T16" fmla="*/ 39 w 39"/>
                <a:gd name="T17" fmla="*/ 0 h 40"/>
                <a:gd name="T18" fmla="*/ 33 w 39"/>
                <a:gd name="T19" fmla="*/ 0 h 40"/>
                <a:gd name="T20" fmla="*/ 0 w 39"/>
                <a:gd name="T21" fmla="*/ 0 h 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9"/>
                <a:gd name="T34" fmla="*/ 0 h 40"/>
                <a:gd name="T35" fmla="*/ 39 w 39"/>
                <a:gd name="T36" fmla="*/ 40 h 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9" h="40">
                  <a:moveTo>
                    <a:pt x="0" y="0"/>
                  </a:moveTo>
                  <a:lnTo>
                    <a:pt x="0" y="24"/>
                  </a:lnTo>
                  <a:lnTo>
                    <a:pt x="0" y="40"/>
                  </a:lnTo>
                  <a:lnTo>
                    <a:pt x="13" y="40"/>
                  </a:lnTo>
                  <a:lnTo>
                    <a:pt x="20" y="40"/>
                  </a:lnTo>
                  <a:lnTo>
                    <a:pt x="26" y="40"/>
                  </a:lnTo>
                  <a:lnTo>
                    <a:pt x="39" y="40"/>
                  </a:lnTo>
                  <a:lnTo>
                    <a:pt x="33" y="24"/>
                  </a:lnTo>
                  <a:lnTo>
                    <a:pt x="39" y="0"/>
                  </a:lnTo>
                  <a:lnTo>
                    <a:pt x="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Freeform 61"/>
            <p:cNvSpPr>
              <a:spLocks/>
            </p:cNvSpPr>
            <p:nvPr/>
          </p:nvSpPr>
          <p:spPr bwMode="auto">
            <a:xfrm>
              <a:off x="4265" y="2647"/>
              <a:ext cx="19" cy="24"/>
            </a:xfrm>
            <a:custGeom>
              <a:avLst/>
              <a:gdLst>
                <a:gd name="T0" fmla="*/ 0 w 19"/>
                <a:gd name="T1" fmla="*/ 0 h 24"/>
                <a:gd name="T2" fmla="*/ 0 w 19"/>
                <a:gd name="T3" fmla="*/ 0 h 24"/>
                <a:gd name="T4" fmla="*/ 6 w 19"/>
                <a:gd name="T5" fmla="*/ 0 h 24"/>
                <a:gd name="T6" fmla="*/ 19 w 19"/>
                <a:gd name="T7" fmla="*/ 8 h 24"/>
                <a:gd name="T8" fmla="*/ 19 w 19"/>
                <a:gd name="T9" fmla="*/ 16 h 24"/>
                <a:gd name="T10" fmla="*/ 19 w 19"/>
                <a:gd name="T11" fmla="*/ 24 h 24"/>
                <a:gd name="T12" fmla="*/ 13 w 19"/>
                <a:gd name="T13" fmla="*/ 24 h 24"/>
                <a:gd name="T14" fmla="*/ 6 w 19"/>
                <a:gd name="T15" fmla="*/ 16 h 24"/>
                <a:gd name="T16" fmla="*/ 6 w 19"/>
                <a:gd name="T17" fmla="*/ 8 h 24"/>
                <a:gd name="T18" fmla="*/ 0 w 19"/>
                <a:gd name="T19" fmla="*/ 0 h 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"/>
                <a:gd name="T31" fmla="*/ 0 h 24"/>
                <a:gd name="T32" fmla="*/ 19 w 19"/>
                <a:gd name="T33" fmla="*/ 24 h 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" h="24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9" y="8"/>
                  </a:lnTo>
                  <a:lnTo>
                    <a:pt x="19" y="16"/>
                  </a:lnTo>
                  <a:lnTo>
                    <a:pt x="19" y="24"/>
                  </a:lnTo>
                  <a:lnTo>
                    <a:pt x="13" y="24"/>
                  </a:lnTo>
                  <a:lnTo>
                    <a:pt x="6" y="16"/>
                  </a:lnTo>
                  <a:lnTo>
                    <a:pt x="6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Freeform 62"/>
            <p:cNvSpPr>
              <a:spLocks/>
            </p:cNvSpPr>
            <p:nvPr/>
          </p:nvSpPr>
          <p:spPr bwMode="auto">
            <a:xfrm>
              <a:off x="4226" y="2631"/>
              <a:ext cx="39" cy="56"/>
            </a:xfrm>
            <a:custGeom>
              <a:avLst/>
              <a:gdLst>
                <a:gd name="T0" fmla="*/ 6 w 39"/>
                <a:gd name="T1" fmla="*/ 24 h 56"/>
                <a:gd name="T2" fmla="*/ 0 w 39"/>
                <a:gd name="T3" fmla="*/ 16 h 56"/>
                <a:gd name="T4" fmla="*/ 0 w 39"/>
                <a:gd name="T5" fmla="*/ 24 h 56"/>
                <a:gd name="T6" fmla="*/ 0 w 39"/>
                <a:gd name="T7" fmla="*/ 32 h 56"/>
                <a:gd name="T8" fmla="*/ 6 w 39"/>
                <a:gd name="T9" fmla="*/ 32 h 56"/>
                <a:gd name="T10" fmla="*/ 13 w 39"/>
                <a:gd name="T11" fmla="*/ 40 h 56"/>
                <a:gd name="T12" fmla="*/ 26 w 39"/>
                <a:gd name="T13" fmla="*/ 56 h 56"/>
                <a:gd name="T14" fmla="*/ 32 w 39"/>
                <a:gd name="T15" fmla="*/ 48 h 56"/>
                <a:gd name="T16" fmla="*/ 39 w 39"/>
                <a:gd name="T17" fmla="*/ 40 h 56"/>
                <a:gd name="T18" fmla="*/ 39 w 39"/>
                <a:gd name="T19" fmla="*/ 24 h 56"/>
                <a:gd name="T20" fmla="*/ 39 w 39"/>
                <a:gd name="T21" fmla="*/ 8 h 56"/>
                <a:gd name="T22" fmla="*/ 19 w 39"/>
                <a:gd name="T23" fmla="*/ 0 h 56"/>
                <a:gd name="T24" fmla="*/ 6 w 39"/>
                <a:gd name="T25" fmla="*/ 8 h 56"/>
                <a:gd name="T26" fmla="*/ 6 w 39"/>
                <a:gd name="T27" fmla="*/ 24 h 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9"/>
                <a:gd name="T43" fmla="*/ 0 h 56"/>
                <a:gd name="T44" fmla="*/ 39 w 39"/>
                <a:gd name="T45" fmla="*/ 56 h 5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9" h="56">
                  <a:moveTo>
                    <a:pt x="6" y="24"/>
                  </a:moveTo>
                  <a:lnTo>
                    <a:pt x="0" y="16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13" y="40"/>
                  </a:lnTo>
                  <a:lnTo>
                    <a:pt x="26" y="56"/>
                  </a:lnTo>
                  <a:lnTo>
                    <a:pt x="32" y="48"/>
                  </a:lnTo>
                  <a:lnTo>
                    <a:pt x="39" y="40"/>
                  </a:lnTo>
                  <a:lnTo>
                    <a:pt x="39" y="24"/>
                  </a:lnTo>
                  <a:lnTo>
                    <a:pt x="39" y="8"/>
                  </a:lnTo>
                  <a:lnTo>
                    <a:pt x="19" y="0"/>
                  </a:lnTo>
                  <a:lnTo>
                    <a:pt x="6" y="8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Freeform 63"/>
            <p:cNvSpPr>
              <a:spLocks/>
            </p:cNvSpPr>
            <p:nvPr/>
          </p:nvSpPr>
          <p:spPr bwMode="auto">
            <a:xfrm>
              <a:off x="4219" y="2615"/>
              <a:ext cx="52" cy="48"/>
            </a:xfrm>
            <a:custGeom>
              <a:avLst/>
              <a:gdLst>
                <a:gd name="T0" fmla="*/ 46 w 52"/>
                <a:gd name="T1" fmla="*/ 32 h 48"/>
                <a:gd name="T2" fmla="*/ 52 w 52"/>
                <a:gd name="T3" fmla="*/ 24 h 48"/>
                <a:gd name="T4" fmla="*/ 52 w 52"/>
                <a:gd name="T5" fmla="*/ 16 h 48"/>
                <a:gd name="T6" fmla="*/ 46 w 52"/>
                <a:gd name="T7" fmla="*/ 8 h 48"/>
                <a:gd name="T8" fmla="*/ 33 w 52"/>
                <a:gd name="T9" fmla="*/ 8 h 48"/>
                <a:gd name="T10" fmla="*/ 20 w 52"/>
                <a:gd name="T11" fmla="*/ 0 h 48"/>
                <a:gd name="T12" fmla="*/ 13 w 52"/>
                <a:gd name="T13" fmla="*/ 8 h 48"/>
                <a:gd name="T14" fmla="*/ 13 w 52"/>
                <a:gd name="T15" fmla="*/ 8 h 48"/>
                <a:gd name="T16" fmla="*/ 7 w 52"/>
                <a:gd name="T17" fmla="*/ 16 h 48"/>
                <a:gd name="T18" fmla="*/ 0 w 52"/>
                <a:gd name="T19" fmla="*/ 24 h 48"/>
                <a:gd name="T20" fmla="*/ 0 w 52"/>
                <a:gd name="T21" fmla="*/ 40 h 48"/>
                <a:gd name="T22" fmla="*/ 7 w 52"/>
                <a:gd name="T23" fmla="*/ 48 h 48"/>
                <a:gd name="T24" fmla="*/ 7 w 52"/>
                <a:gd name="T25" fmla="*/ 40 h 48"/>
                <a:gd name="T26" fmla="*/ 7 w 52"/>
                <a:gd name="T27" fmla="*/ 32 h 48"/>
                <a:gd name="T28" fmla="*/ 13 w 52"/>
                <a:gd name="T29" fmla="*/ 40 h 48"/>
                <a:gd name="T30" fmla="*/ 13 w 52"/>
                <a:gd name="T31" fmla="*/ 24 h 48"/>
                <a:gd name="T32" fmla="*/ 26 w 52"/>
                <a:gd name="T33" fmla="*/ 16 h 48"/>
                <a:gd name="T34" fmla="*/ 46 w 52"/>
                <a:gd name="T35" fmla="*/ 24 h 48"/>
                <a:gd name="T36" fmla="*/ 46 w 52"/>
                <a:gd name="T37" fmla="*/ 32 h 4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2"/>
                <a:gd name="T58" fmla="*/ 0 h 48"/>
                <a:gd name="T59" fmla="*/ 52 w 52"/>
                <a:gd name="T60" fmla="*/ 48 h 4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2" h="48">
                  <a:moveTo>
                    <a:pt x="46" y="32"/>
                  </a:moveTo>
                  <a:lnTo>
                    <a:pt x="52" y="24"/>
                  </a:lnTo>
                  <a:lnTo>
                    <a:pt x="52" y="16"/>
                  </a:lnTo>
                  <a:lnTo>
                    <a:pt x="46" y="8"/>
                  </a:lnTo>
                  <a:lnTo>
                    <a:pt x="33" y="8"/>
                  </a:lnTo>
                  <a:lnTo>
                    <a:pt x="20" y="0"/>
                  </a:lnTo>
                  <a:lnTo>
                    <a:pt x="13" y="8"/>
                  </a:lnTo>
                  <a:lnTo>
                    <a:pt x="7" y="16"/>
                  </a:lnTo>
                  <a:lnTo>
                    <a:pt x="0" y="24"/>
                  </a:lnTo>
                  <a:lnTo>
                    <a:pt x="0" y="40"/>
                  </a:lnTo>
                  <a:lnTo>
                    <a:pt x="7" y="48"/>
                  </a:lnTo>
                  <a:lnTo>
                    <a:pt x="7" y="40"/>
                  </a:lnTo>
                  <a:lnTo>
                    <a:pt x="7" y="32"/>
                  </a:lnTo>
                  <a:lnTo>
                    <a:pt x="13" y="40"/>
                  </a:lnTo>
                  <a:lnTo>
                    <a:pt x="13" y="24"/>
                  </a:lnTo>
                  <a:lnTo>
                    <a:pt x="26" y="16"/>
                  </a:lnTo>
                  <a:lnTo>
                    <a:pt x="46" y="24"/>
                  </a:lnTo>
                  <a:lnTo>
                    <a:pt x="46" y="3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Freeform 64"/>
            <p:cNvSpPr>
              <a:spLocks/>
            </p:cNvSpPr>
            <p:nvPr/>
          </p:nvSpPr>
          <p:spPr bwMode="auto">
            <a:xfrm>
              <a:off x="4200" y="2647"/>
              <a:ext cx="19" cy="24"/>
            </a:xfrm>
            <a:custGeom>
              <a:avLst/>
              <a:gdLst>
                <a:gd name="T0" fmla="*/ 19 w 19"/>
                <a:gd name="T1" fmla="*/ 8 h 24"/>
                <a:gd name="T2" fmla="*/ 19 w 19"/>
                <a:gd name="T3" fmla="*/ 0 h 24"/>
                <a:gd name="T4" fmla="*/ 13 w 19"/>
                <a:gd name="T5" fmla="*/ 0 h 24"/>
                <a:gd name="T6" fmla="*/ 0 w 19"/>
                <a:gd name="T7" fmla="*/ 8 h 24"/>
                <a:gd name="T8" fmla="*/ 0 w 19"/>
                <a:gd name="T9" fmla="*/ 16 h 24"/>
                <a:gd name="T10" fmla="*/ 0 w 19"/>
                <a:gd name="T11" fmla="*/ 24 h 24"/>
                <a:gd name="T12" fmla="*/ 6 w 19"/>
                <a:gd name="T13" fmla="*/ 24 h 24"/>
                <a:gd name="T14" fmla="*/ 6 w 19"/>
                <a:gd name="T15" fmla="*/ 16 h 24"/>
                <a:gd name="T16" fmla="*/ 13 w 19"/>
                <a:gd name="T17" fmla="*/ 8 h 24"/>
                <a:gd name="T18" fmla="*/ 19 w 19"/>
                <a:gd name="T19" fmla="*/ 8 h 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"/>
                <a:gd name="T31" fmla="*/ 0 h 24"/>
                <a:gd name="T32" fmla="*/ 19 w 19"/>
                <a:gd name="T33" fmla="*/ 24 h 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" h="24">
                  <a:moveTo>
                    <a:pt x="19" y="8"/>
                  </a:moveTo>
                  <a:lnTo>
                    <a:pt x="19" y="0"/>
                  </a:lnTo>
                  <a:lnTo>
                    <a:pt x="13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6" y="24"/>
                  </a:lnTo>
                  <a:lnTo>
                    <a:pt x="6" y="16"/>
                  </a:lnTo>
                  <a:lnTo>
                    <a:pt x="13" y="8"/>
                  </a:lnTo>
                  <a:lnTo>
                    <a:pt x="19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Freeform 65"/>
            <p:cNvSpPr>
              <a:spLocks/>
            </p:cNvSpPr>
            <p:nvPr/>
          </p:nvSpPr>
          <p:spPr bwMode="auto">
            <a:xfrm>
              <a:off x="4213" y="2639"/>
              <a:ext cx="13" cy="16"/>
            </a:xfrm>
            <a:custGeom>
              <a:avLst/>
              <a:gdLst>
                <a:gd name="T0" fmla="*/ 6 w 13"/>
                <a:gd name="T1" fmla="*/ 8 h 16"/>
                <a:gd name="T2" fmla="*/ 0 w 13"/>
                <a:gd name="T3" fmla="*/ 8 h 16"/>
                <a:gd name="T4" fmla="*/ 6 w 13"/>
                <a:gd name="T5" fmla="*/ 0 h 16"/>
                <a:gd name="T6" fmla="*/ 6 w 13"/>
                <a:gd name="T7" fmla="*/ 8 h 16"/>
                <a:gd name="T8" fmla="*/ 6 w 13"/>
                <a:gd name="T9" fmla="*/ 0 h 16"/>
                <a:gd name="T10" fmla="*/ 13 w 13"/>
                <a:gd name="T11" fmla="*/ 8 h 16"/>
                <a:gd name="T12" fmla="*/ 6 w 13"/>
                <a:gd name="T13" fmla="*/ 8 h 16"/>
                <a:gd name="T14" fmla="*/ 6 w 13"/>
                <a:gd name="T15" fmla="*/ 16 h 16"/>
                <a:gd name="T16" fmla="*/ 6 w 13"/>
                <a:gd name="T17" fmla="*/ 8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6"/>
                <a:gd name="T29" fmla="*/ 13 w 13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6">
                  <a:moveTo>
                    <a:pt x="6" y="8"/>
                  </a:moveTo>
                  <a:lnTo>
                    <a:pt x="0" y="8"/>
                  </a:lnTo>
                  <a:lnTo>
                    <a:pt x="6" y="0"/>
                  </a:lnTo>
                  <a:lnTo>
                    <a:pt x="6" y="8"/>
                  </a:lnTo>
                  <a:lnTo>
                    <a:pt x="6" y="0"/>
                  </a:lnTo>
                  <a:lnTo>
                    <a:pt x="13" y="8"/>
                  </a:lnTo>
                  <a:lnTo>
                    <a:pt x="6" y="8"/>
                  </a:lnTo>
                  <a:lnTo>
                    <a:pt x="6" y="16"/>
                  </a:lnTo>
                  <a:lnTo>
                    <a:pt x="6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Freeform 66"/>
            <p:cNvSpPr>
              <a:spLocks/>
            </p:cNvSpPr>
            <p:nvPr/>
          </p:nvSpPr>
          <p:spPr bwMode="auto">
            <a:xfrm>
              <a:off x="4226" y="2663"/>
              <a:ext cx="26" cy="32"/>
            </a:xfrm>
            <a:custGeom>
              <a:avLst/>
              <a:gdLst>
                <a:gd name="T0" fmla="*/ 6 w 26"/>
                <a:gd name="T1" fmla="*/ 0 h 32"/>
                <a:gd name="T2" fmla="*/ 0 w 26"/>
                <a:gd name="T3" fmla="*/ 24 h 32"/>
                <a:gd name="T4" fmla="*/ 6 w 26"/>
                <a:gd name="T5" fmla="*/ 32 h 32"/>
                <a:gd name="T6" fmla="*/ 19 w 26"/>
                <a:gd name="T7" fmla="*/ 32 h 32"/>
                <a:gd name="T8" fmla="*/ 26 w 26"/>
                <a:gd name="T9" fmla="*/ 24 h 32"/>
                <a:gd name="T10" fmla="*/ 26 w 26"/>
                <a:gd name="T11" fmla="*/ 24 h 32"/>
                <a:gd name="T12" fmla="*/ 26 w 26"/>
                <a:gd name="T13" fmla="*/ 24 h 32"/>
                <a:gd name="T14" fmla="*/ 13 w 26"/>
                <a:gd name="T15" fmla="*/ 8 h 32"/>
                <a:gd name="T16" fmla="*/ 6 w 26"/>
                <a:gd name="T17" fmla="*/ 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32"/>
                <a:gd name="T29" fmla="*/ 26 w 26"/>
                <a:gd name="T30" fmla="*/ 32 h 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32">
                  <a:moveTo>
                    <a:pt x="6" y="0"/>
                  </a:moveTo>
                  <a:lnTo>
                    <a:pt x="0" y="24"/>
                  </a:lnTo>
                  <a:lnTo>
                    <a:pt x="6" y="32"/>
                  </a:lnTo>
                  <a:lnTo>
                    <a:pt x="19" y="32"/>
                  </a:lnTo>
                  <a:lnTo>
                    <a:pt x="26" y="24"/>
                  </a:lnTo>
                  <a:lnTo>
                    <a:pt x="13" y="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Freeform 67"/>
            <p:cNvSpPr>
              <a:spLocks/>
            </p:cNvSpPr>
            <p:nvPr/>
          </p:nvSpPr>
          <p:spPr bwMode="auto">
            <a:xfrm>
              <a:off x="4193" y="2687"/>
              <a:ext cx="111" cy="192"/>
            </a:xfrm>
            <a:custGeom>
              <a:avLst/>
              <a:gdLst>
                <a:gd name="T0" fmla="*/ 33 w 111"/>
                <a:gd name="T1" fmla="*/ 0 h 192"/>
                <a:gd name="T2" fmla="*/ 13 w 111"/>
                <a:gd name="T3" fmla="*/ 8 h 192"/>
                <a:gd name="T4" fmla="*/ 7 w 111"/>
                <a:gd name="T5" fmla="*/ 0 h 192"/>
                <a:gd name="T6" fmla="*/ 0 w 111"/>
                <a:gd name="T7" fmla="*/ 8 h 192"/>
                <a:gd name="T8" fmla="*/ 0 w 111"/>
                <a:gd name="T9" fmla="*/ 24 h 192"/>
                <a:gd name="T10" fmla="*/ 0 w 111"/>
                <a:gd name="T11" fmla="*/ 40 h 192"/>
                <a:gd name="T12" fmla="*/ 7 w 111"/>
                <a:gd name="T13" fmla="*/ 48 h 192"/>
                <a:gd name="T14" fmla="*/ 20 w 111"/>
                <a:gd name="T15" fmla="*/ 48 h 192"/>
                <a:gd name="T16" fmla="*/ 26 w 111"/>
                <a:gd name="T17" fmla="*/ 88 h 192"/>
                <a:gd name="T18" fmla="*/ 7 w 111"/>
                <a:gd name="T19" fmla="*/ 160 h 192"/>
                <a:gd name="T20" fmla="*/ 7 w 111"/>
                <a:gd name="T21" fmla="*/ 184 h 192"/>
                <a:gd name="T22" fmla="*/ 33 w 111"/>
                <a:gd name="T23" fmla="*/ 192 h 192"/>
                <a:gd name="T24" fmla="*/ 72 w 111"/>
                <a:gd name="T25" fmla="*/ 192 h 192"/>
                <a:gd name="T26" fmla="*/ 91 w 111"/>
                <a:gd name="T27" fmla="*/ 184 h 192"/>
                <a:gd name="T28" fmla="*/ 111 w 111"/>
                <a:gd name="T29" fmla="*/ 176 h 192"/>
                <a:gd name="T30" fmla="*/ 104 w 111"/>
                <a:gd name="T31" fmla="*/ 160 h 192"/>
                <a:gd name="T32" fmla="*/ 85 w 111"/>
                <a:gd name="T33" fmla="*/ 80 h 192"/>
                <a:gd name="T34" fmla="*/ 85 w 111"/>
                <a:gd name="T35" fmla="*/ 40 h 192"/>
                <a:gd name="T36" fmla="*/ 91 w 111"/>
                <a:gd name="T37" fmla="*/ 40 h 192"/>
                <a:gd name="T38" fmla="*/ 98 w 111"/>
                <a:gd name="T39" fmla="*/ 40 h 192"/>
                <a:gd name="T40" fmla="*/ 98 w 111"/>
                <a:gd name="T41" fmla="*/ 16 h 192"/>
                <a:gd name="T42" fmla="*/ 85 w 111"/>
                <a:gd name="T43" fmla="*/ 0 h 192"/>
                <a:gd name="T44" fmla="*/ 78 w 111"/>
                <a:gd name="T45" fmla="*/ 0 h 192"/>
                <a:gd name="T46" fmla="*/ 59 w 111"/>
                <a:gd name="T47" fmla="*/ 0 h 192"/>
                <a:gd name="T48" fmla="*/ 59 w 111"/>
                <a:gd name="T49" fmla="*/ 0 h 192"/>
                <a:gd name="T50" fmla="*/ 52 w 111"/>
                <a:gd name="T51" fmla="*/ 8 h 192"/>
                <a:gd name="T52" fmla="*/ 39 w 111"/>
                <a:gd name="T53" fmla="*/ 8 h 192"/>
                <a:gd name="T54" fmla="*/ 33 w 111"/>
                <a:gd name="T55" fmla="*/ 0 h 19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1"/>
                <a:gd name="T85" fmla="*/ 0 h 192"/>
                <a:gd name="T86" fmla="*/ 111 w 111"/>
                <a:gd name="T87" fmla="*/ 192 h 19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1" h="192">
                  <a:moveTo>
                    <a:pt x="33" y="0"/>
                  </a:moveTo>
                  <a:lnTo>
                    <a:pt x="13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0" y="24"/>
                  </a:lnTo>
                  <a:lnTo>
                    <a:pt x="0" y="40"/>
                  </a:lnTo>
                  <a:lnTo>
                    <a:pt x="7" y="48"/>
                  </a:lnTo>
                  <a:lnTo>
                    <a:pt x="20" y="48"/>
                  </a:lnTo>
                  <a:lnTo>
                    <a:pt x="26" y="88"/>
                  </a:lnTo>
                  <a:lnTo>
                    <a:pt x="7" y="160"/>
                  </a:lnTo>
                  <a:lnTo>
                    <a:pt x="7" y="184"/>
                  </a:lnTo>
                  <a:lnTo>
                    <a:pt x="33" y="192"/>
                  </a:lnTo>
                  <a:lnTo>
                    <a:pt x="72" y="192"/>
                  </a:lnTo>
                  <a:lnTo>
                    <a:pt x="91" y="184"/>
                  </a:lnTo>
                  <a:lnTo>
                    <a:pt x="111" y="176"/>
                  </a:lnTo>
                  <a:lnTo>
                    <a:pt x="104" y="160"/>
                  </a:lnTo>
                  <a:lnTo>
                    <a:pt x="85" y="80"/>
                  </a:lnTo>
                  <a:lnTo>
                    <a:pt x="85" y="40"/>
                  </a:lnTo>
                  <a:lnTo>
                    <a:pt x="91" y="40"/>
                  </a:lnTo>
                  <a:lnTo>
                    <a:pt x="98" y="40"/>
                  </a:lnTo>
                  <a:lnTo>
                    <a:pt x="98" y="16"/>
                  </a:lnTo>
                  <a:lnTo>
                    <a:pt x="85" y="0"/>
                  </a:lnTo>
                  <a:lnTo>
                    <a:pt x="78" y="0"/>
                  </a:lnTo>
                  <a:lnTo>
                    <a:pt x="59" y="0"/>
                  </a:lnTo>
                  <a:lnTo>
                    <a:pt x="52" y="8"/>
                  </a:lnTo>
                  <a:lnTo>
                    <a:pt x="39" y="8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Line 68"/>
            <p:cNvSpPr>
              <a:spLocks noChangeShapeType="1"/>
            </p:cNvSpPr>
            <p:nvPr/>
          </p:nvSpPr>
          <p:spPr bwMode="auto">
            <a:xfrm flipV="1">
              <a:off x="4278" y="2719"/>
              <a:ext cx="1" cy="8"/>
            </a:xfrm>
            <a:prstGeom prst="line">
              <a:avLst/>
            </a:prstGeom>
            <a:noFill/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Freeform 69"/>
            <p:cNvSpPr>
              <a:spLocks/>
            </p:cNvSpPr>
            <p:nvPr/>
          </p:nvSpPr>
          <p:spPr bwMode="auto">
            <a:xfrm>
              <a:off x="4193" y="2727"/>
              <a:ext cx="20" cy="16"/>
            </a:xfrm>
            <a:custGeom>
              <a:avLst/>
              <a:gdLst>
                <a:gd name="T0" fmla="*/ 0 w 20"/>
                <a:gd name="T1" fmla="*/ 0 h 16"/>
                <a:gd name="T2" fmla="*/ 7 w 20"/>
                <a:gd name="T3" fmla="*/ 16 h 16"/>
                <a:gd name="T4" fmla="*/ 13 w 20"/>
                <a:gd name="T5" fmla="*/ 16 h 16"/>
                <a:gd name="T6" fmla="*/ 20 w 20"/>
                <a:gd name="T7" fmla="*/ 16 h 16"/>
                <a:gd name="T8" fmla="*/ 20 w 20"/>
                <a:gd name="T9" fmla="*/ 8 h 16"/>
                <a:gd name="T10" fmla="*/ 7 w 20"/>
                <a:gd name="T11" fmla="*/ 8 h 16"/>
                <a:gd name="T12" fmla="*/ 0 w 20"/>
                <a:gd name="T13" fmla="*/ 0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16"/>
                <a:gd name="T23" fmla="*/ 20 w 20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16">
                  <a:moveTo>
                    <a:pt x="0" y="0"/>
                  </a:moveTo>
                  <a:lnTo>
                    <a:pt x="7" y="16"/>
                  </a:lnTo>
                  <a:lnTo>
                    <a:pt x="13" y="16"/>
                  </a:lnTo>
                  <a:lnTo>
                    <a:pt x="20" y="16"/>
                  </a:lnTo>
                  <a:lnTo>
                    <a:pt x="20" y="8"/>
                  </a:lnTo>
                  <a:lnTo>
                    <a:pt x="7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Freeform 70"/>
            <p:cNvSpPr>
              <a:spLocks/>
            </p:cNvSpPr>
            <p:nvPr/>
          </p:nvSpPr>
          <p:spPr bwMode="auto">
            <a:xfrm>
              <a:off x="4271" y="2727"/>
              <a:ext cx="20" cy="16"/>
            </a:xfrm>
            <a:custGeom>
              <a:avLst/>
              <a:gdLst>
                <a:gd name="T0" fmla="*/ 7 w 20"/>
                <a:gd name="T1" fmla="*/ 0 h 16"/>
                <a:gd name="T2" fmla="*/ 0 w 20"/>
                <a:gd name="T3" fmla="*/ 16 h 16"/>
                <a:gd name="T4" fmla="*/ 13 w 20"/>
                <a:gd name="T5" fmla="*/ 16 h 16"/>
                <a:gd name="T6" fmla="*/ 20 w 20"/>
                <a:gd name="T7" fmla="*/ 8 h 16"/>
                <a:gd name="T8" fmla="*/ 20 w 20"/>
                <a:gd name="T9" fmla="*/ 0 h 16"/>
                <a:gd name="T10" fmla="*/ 13 w 20"/>
                <a:gd name="T11" fmla="*/ 0 h 16"/>
                <a:gd name="T12" fmla="*/ 7 w 20"/>
                <a:gd name="T13" fmla="*/ 0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16"/>
                <a:gd name="T23" fmla="*/ 20 w 20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16">
                  <a:moveTo>
                    <a:pt x="7" y="0"/>
                  </a:moveTo>
                  <a:lnTo>
                    <a:pt x="0" y="16"/>
                  </a:lnTo>
                  <a:lnTo>
                    <a:pt x="13" y="16"/>
                  </a:lnTo>
                  <a:lnTo>
                    <a:pt x="20" y="8"/>
                  </a:lnTo>
                  <a:lnTo>
                    <a:pt x="20" y="0"/>
                  </a:lnTo>
                  <a:lnTo>
                    <a:pt x="13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Freeform 71"/>
            <p:cNvSpPr>
              <a:spLocks/>
            </p:cNvSpPr>
            <p:nvPr/>
          </p:nvSpPr>
          <p:spPr bwMode="auto">
            <a:xfrm>
              <a:off x="4200" y="2743"/>
              <a:ext cx="65" cy="48"/>
            </a:xfrm>
            <a:custGeom>
              <a:avLst/>
              <a:gdLst>
                <a:gd name="T0" fmla="*/ 0 w 65"/>
                <a:gd name="T1" fmla="*/ 0 h 48"/>
                <a:gd name="T2" fmla="*/ 6 w 65"/>
                <a:gd name="T3" fmla="*/ 24 h 48"/>
                <a:gd name="T4" fmla="*/ 32 w 65"/>
                <a:gd name="T5" fmla="*/ 40 h 48"/>
                <a:gd name="T6" fmla="*/ 45 w 65"/>
                <a:gd name="T7" fmla="*/ 48 h 48"/>
                <a:gd name="T8" fmla="*/ 52 w 65"/>
                <a:gd name="T9" fmla="*/ 48 h 48"/>
                <a:gd name="T10" fmla="*/ 65 w 65"/>
                <a:gd name="T11" fmla="*/ 40 h 48"/>
                <a:gd name="T12" fmla="*/ 58 w 65"/>
                <a:gd name="T13" fmla="*/ 40 h 48"/>
                <a:gd name="T14" fmla="*/ 52 w 65"/>
                <a:gd name="T15" fmla="*/ 32 h 48"/>
                <a:gd name="T16" fmla="*/ 52 w 65"/>
                <a:gd name="T17" fmla="*/ 32 h 48"/>
                <a:gd name="T18" fmla="*/ 58 w 65"/>
                <a:gd name="T19" fmla="*/ 32 h 48"/>
                <a:gd name="T20" fmla="*/ 45 w 65"/>
                <a:gd name="T21" fmla="*/ 32 h 48"/>
                <a:gd name="T22" fmla="*/ 39 w 65"/>
                <a:gd name="T23" fmla="*/ 32 h 48"/>
                <a:gd name="T24" fmla="*/ 19 w 65"/>
                <a:gd name="T25" fmla="*/ 16 h 48"/>
                <a:gd name="T26" fmla="*/ 13 w 65"/>
                <a:gd name="T27" fmla="*/ 0 h 48"/>
                <a:gd name="T28" fmla="*/ 0 w 65"/>
                <a:gd name="T29" fmla="*/ 0 h 4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5"/>
                <a:gd name="T46" fmla="*/ 0 h 48"/>
                <a:gd name="T47" fmla="*/ 65 w 65"/>
                <a:gd name="T48" fmla="*/ 48 h 4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5" h="48">
                  <a:moveTo>
                    <a:pt x="0" y="0"/>
                  </a:moveTo>
                  <a:lnTo>
                    <a:pt x="6" y="24"/>
                  </a:lnTo>
                  <a:lnTo>
                    <a:pt x="32" y="40"/>
                  </a:lnTo>
                  <a:lnTo>
                    <a:pt x="45" y="48"/>
                  </a:lnTo>
                  <a:lnTo>
                    <a:pt x="52" y="48"/>
                  </a:lnTo>
                  <a:lnTo>
                    <a:pt x="65" y="40"/>
                  </a:lnTo>
                  <a:lnTo>
                    <a:pt x="58" y="40"/>
                  </a:lnTo>
                  <a:lnTo>
                    <a:pt x="52" y="32"/>
                  </a:lnTo>
                  <a:lnTo>
                    <a:pt x="58" y="32"/>
                  </a:lnTo>
                  <a:lnTo>
                    <a:pt x="45" y="32"/>
                  </a:lnTo>
                  <a:lnTo>
                    <a:pt x="39" y="32"/>
                  </a:lnTo>
                  <a:lnTo>
                    <a:pt x="19" y="16"/>
                  </a:lnTo>
                  <a:lnTo>
                    <a:pt x="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Freeform 72"/>
            <p:cNvSpPr>
              <a:spLocks/>
            </p:cNvSpPr>
            <p:nvPr/>
          </p:nvSpPr>
          <p:spPr bwMode="auto">
            <a:xfrm>
              <a:off x="4252" y="2735"/>
              <a:ext cx="39" cy="48"/>
            </a:xfrm>
            <a:custGeom>
              <a:avLst/>
              <a:gdLst>
                <a:gd name="T0" fmla="*/ 19 w 39"/>
                <a:gd name="T1" fmla="*/ 8 h 48"/>
                <a:gd name="T2" fmla="*/ 19 w 39"/>
                <a:gd name="T3" fmla="*/ 24 h 48"/>
                <a:gd name="T4" fmla="*/ 13 w 39"/>
                <a:gd name="T5" fmla="*/ 40 h 48"/>
                <a:gd name="T6" fmla="*/ 6 w 39"/>
                <a:gd name="T7" fmla="*/ 40 h 48"/>
                <a:gd name="T8" fmla="*/ 0 w 39"/>
                <a:gd name="T9" fmla="*/ 40 h 48"/>
                <a:gd name="T10" fmla="*/ 0 w 39"/>
                <a:gd name="T11" fmla="*/ 40 h 48"/>
                <a:gd name="T12" fmla="*/ 6 w 39"/>
                <a:gd name="T13" fmla="*/ 48 h 48"/>
                <a:gd name="T14" fmla="*/ 13 w 39"/>
                <a:gd name="T15" fmla="*/ 48 h 48"/>
                <a:gd name="T16" fmla="*/ 19 w 39"/>
                <a:gd name="T17" fmla="*/ 48 h 48"/>
                <a:gd name="T18" fmla="*/ 19 w 39"/>
                <a:gd name="T19" fmla="*/ 40 h 48"/>
                <a:gd name="T20" fmla="*/ 32 w 39"/>
                <a:gd name="T21" fmla="*/ 32 h 48"/>
                <a:gd name="T22" fmla="*/ 39 w 39"/>
                <a:gd name="T23" fmla="*/ 0 h 48"/>
                <a:gd name="T24" fmla="*/ 32 w 39"/>
                <a:gd name="T25" fmla="*/ 8 h 48"/>
                <a:gd name="T26" fmla="*/ 19 w 39"/>
                <a:gd name="T27" fmla="*/ 8 h 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9"/>
                <a:gd name="T43" fmla="*/ 0 h 48"/>
                <a:gd name="T44" fmla="*/ 39 w 39"/>
                <a:gd name="T45" fmla="*/ 48 h 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9" h="48">
                  <a:moveTo>
                    <a:pt x="19" y="8"/>
                  </a:moveTo>
                  <a:lnTo>
                    <a:pt x="19" y="24"/>
                  </a:lnTo>
                  <a:lnTo>
                    <a:pt x="13" y="40"/>
                  </a:lnTo>
                  <a:lnTo>
                    <a:pt x="6" y="40"/>
                  </a:lnTo>
                  <a:lnTo>
                    <a:pt x="0" y="40"/>
                  </a:lnTo>
                  <a:lnTo>
                    <a:pt x="6" y="48"/>
                  </a:lnTo>
                  <a:lnTo>
                    <a:pt x="13" y="48"/>
                  </a:lnTo>
                  <a:lnTo>
                    <a:pt x="19" y="48"/>
                  </a:lnTo>
                  <a:lnTo>
                    <a:pt x="19" y="40"/>
                  </a:lnTo>
                  <a:lnTo>
                    <a:pt x="32" y="32"/>
                  </a:lnTo>
                  <a:lnTo>
                    <a:pt x="39" y="0"/>
                  </a:lnTo>
                  <a:lnTo>
                    <a:pt x="32" y="8"/>
                  </a:lnTo>
                  <a:lnTo>
                    <a:pt x="19" y="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Freeform 73"/>
            <p:cNvSpPr>
              <a:spLocks/>
            </p:cNvSpPr>
            <p:nvPr/>
          </p:nvSpPr>
          <p:spPr bwMode="auto">
            <a:xfrm>
              <a:off x="4219" y="2687"/>
              <a:ext cx="46" cy="24"/>
            </a:xfrm>
            <a:custGeom>
              <a:avLst/>
              <a:gdLst>
                <a:gd name="T0" fmla="*/ 7 w 46"/>
                <a:gd name="T1" fmla="*/ 0 h 24"/>
                <a:gd name="T2" fmla="*/ 0 w 46"/>
                <a:gd name="T3" fmla="*/ 0 h 24"/>
                <a:gd name="T4" fmla="*/ 0 w 46"/>
                <a:gd name="T5" fmla="*/ 8 h 24"/>
                <a:gd name="T6" fmla="*/ 13 w 46"/>
                <a:gd name="T7" fmla="*/ 24 h 24"/>
                <a:gd name="T8" fmla="*/ 20 w 46"/>
                <a:gd name="T9" fmla="*/ 24 h 24"/>
                <a:gd name="T10" fmla="*/ 26 w 46"/>
                <a:gd name="T11" fmla="*/ 16 h 24"/>
                <a:gd name="T12" fmla="*/ 33 w 46"/>
                <a:gd name="T13" fmla="*/ 24 h 24"/>
                <a:gd name="T14" fmla="*/ 39 w 46"/>
                <a:gd name="T15" fmla="*/ 16 h 24"/>
                <a:gd name="T16" fmla="*/ 46 w 46"/>
                <a:gd name="T17" fmla="*/ 8 h 24"/>
                <a:gd name="T18" fmla="*/ 46 w 46"/>
                <a:gd name="T19" fmla="*/ 0 h 24"/>
                <a:gd name="T20" fmla="*/ 33 w 46"/>
                <a:gd name="T21" fmla="*/ 0 h 24"/>
                <a:gd name="T22" fmla="*/ 33 w 46"/>
                <a:gd name="T23" fmla="*/ 0 h 24"/>
                <a:gd name="T24" fmla="*/ 26 w 46"/>
                <a:gd name="T25" fmla="*/ 8 h 24"/>
                <a:gd name="T26" fmla="*/ 13 w 46"/>
                <a:gd name="T27" fmla="*/ 8 h 24"/>
                <a:gd name="T28" fmla="*/ 7 w 46"/>
                <a:gd name="T29" fmla="*/ 0 h 2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6"/>
                <a:gd name="T46" fmla="*/ 0 h 24"/>
                <a:gd name="T47" fmla="*/ 46 w 46"/>
                <a:gd name="T48" fmla="*/ 24 h 2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6" h="24">
                  <a:moveTo>
                    <a:pt x="7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13" y="24"/>
                  </a:lnTo>
                  <a:lnTo>
                    <a:pt x="20" y="24"/>
                  </a:lnTo>
                  <a:lnTo>
                    <a:pt x="26" y="16"/>
                  </a:lnTo>
                  <a:lnTo>
                    <a:pt x="33" y="24"/>
                  </a:lnTo>
                  <a:lnTo>
                    <a:pt x="39" y="16"/>
                  </a:lnTo>
                  <a:lnTo>
                    <a:pt x="46" y="8"/>
                  </a:lnTo>
                  <a:lnTo>
                    <a:pt x="46" y="0"/>
                  </a:lnTo>
                  <a:lnTo>
                    <a:pt x="33" y="0"/>
                  </a:lnTo>
                  <a:lnTo>
                    <a:pt x="26" y="8"/>
                  </a:lnTo>
                  <a:lnTo>
                    <a:pt x="13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Freeform 74"/>
            <p:cNvSpPr>
              <a:spLocks/>
            </p:cNvSpPr>
            <p:nvPr/>
          </p:nvSpPr>
          <p:spPr bwMode="auto">
            <a:xfrm>
              <a:off x="4252" y="2879"/>
              <a:ext cx="1" cy="40"/>
            </a:xfrm>
            <a:custGeom>
              <a:avLst/>
              <a:gdLst>
                <a:gd name="T0" fmla="*/ 0 w 1"/>
                <a:gd name="T1" fmla="*/ 40 h 40"/>
                <a:gd name="T2" fmla="*/ 0 w 1"/>
                <a:gd name="T3" fmla="*/ 24 h 40"/>
                <a:gd name="T4" fmla="*/ 0 w 1"/>
                <a:gd name="T5" fmla="*/ 0 h 40"/>
                <a:gd name="T6" fmla="*/ 0 60000 65536"/>
                <a:gd name="T7" fmla="*/ 0 60000 65536"/>
                <a:gd name="T8" fmla="*/ 0 60000 65536"/>
                <a:gd name="T9" fmla="*/ 0 w 1"/>
                <a:gd name="T10" fmla="*/ 0 h 40"/>
                <a:gd name="T11" fmla="*/ 1 w 1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40">
                  <a:moveTo>
                    <a:pt x="0" y="40"/>
                  </a:moveTo>
                  <a:lnTo>
                    <a:pt x="0" y="24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Freeform 75"/>
            <p:cNvSpPr>
              <a:spLocks/>
            </p:cNvSpPr>
            <p:nvPr/>
          </p:nvSpPr>
          <p:spPr bwMode="auto">
            <a:xfrm>
              <a:off x="4232" y="2919"/>
              <a:ext cx="52" cy="24"/>
            </a:xfrm>
            <a:custGeom>
              <a:avLst/>
              <a:gdLst>
                <a:gd name="T0" fmla="*/ 0 w 52"/>
                <a:gd name="T1" fmla="*/ 0 h 24"/>
                <a:gd name="T2" fmla="*/ 0 w 52"/>
                <a:gd name="T3" fmla="*/ 8 h 24"/>
                <a:gd name="T4" fmla="*/ 0 w 52"/>
                <a:gd name="T5" fmla="*/ 16 h 24"/>
                <a:gd name="T6" fmla="*/ 7 w 52"/>
                <a:gd name="T7" fmla="*/ 24 h 24"/>
                <a:gd name="T8" fmla="*/ 26 w 52"/>
                <a:gd name="T9" fmla="*/ 24 h 24"/>
                <a:gd name="T10" fmla="*/ 26 w 52"/>
                <a:gd name="T11" fmla="*/ 16 h 24"/>
                <a:gd name="T12" fmla="*/ 33 w 52"/>
                <a:gd name="T13" fmla="*/ 16 h 24"/>
                <a:gd name="T14" fmla="*/ 46 w 52"/>
                <a:gd name="T15" fmla="*/ 16 h 24"/>
                <a:gd name="T16" fmla="*/ 52 w 52"/>
                <a:gd name="T17" fmla="*/ 16 h 24"/>
                <a:gd name="T18" fmla="*/ 52 w 52"/>
                <a:gd name="T19" fmla="*/ 8 h 24"/>
                <a:gd name="T20" fmla="*/ 46 w 52"/>
                <a:gd name="T21" fmla="*/ 8 h 24"/>
                <a:gd name="T22" fmla="*/ 39 w 52"/>
                <a:gd name="T23" fmla="*/ 0 h 24"/>
                <a:gd name="T24" fmla="*/ 26 w 52"/>
                <a:gd name="T25" fmla="*/ 0 h 24"/>
                <a:gd name="T26" fmla="*/ 20 w 52"/>
                <a:gd name="T27" fmla="*/ 0 h 24"/>
                <a:gd name="T28" fmla="*/ 13 w 52"/>
                <a:gd name="T29" fmla="*/ 0 h 24"/>
                <a:gd name="T30" fmla="*/ 0 w 52"/>
                <a:gd name="T31" fmla="*/ 0 h 2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2"/>
                <a:gd name="T49" fmla="*/ 0 h 24"/>
                <a:gd name="T50" fmla="*/ 52 w 52"/>
                <a:gd name="T51" fmla="*/ 24 h 2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2" h="24">
                  <a:moveTo>
                    <a:pt x="0" y="0"/>
                  </a:moveTo>
                  <a:lnTo>
                    <a:pt x="0" y="8"/>
                  </a:lnTo>
                  <a:lnTo>
                    <a:pt x="0" y="16"/>
                  </a:lnTo>
                  <a:lnTo>
                    <a:pt x="7" y="24"/>
                  </a:lnTo>
                  <a:lnTo>
                    <a:pt x="26" y="24"/>
                  </a:lnTo>
                  <a:lnTo>
                    <a:pt x="26" y="16"/>
                  </a:lnTo>
                  <a:lnTo>
                    <a:pt x="33" y="16"/>
                  </a:lnTo>
                  <a:lnTo>
                    <a:pt x="46" y="16"/>
                  </a:lnTo>
                  <a:lnTo>
                    <a:pt x="52" y="16"/>
                  </a:lnTo>
                  <a:lnTo>
                    <a:pt x="52" y="8"/>
                  </a:lnTo>
                  <a:lnTo>
                    <a:pt x="46" y="8"/>
                  </a:lnTo>
                  <a:lnTo>
                    <a:pt x="39" y="0"/>
                  </a:lnTo>
                  <a:lnTo>
                    <a:pt x="26" y="0"/>
                  </a:lnTo>
                  <a:lnTo>
                    <a:pt x="20" y="0"/>
                  </a:lnTo>
                  <a:lnTo>
                    <a:pt x="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E4BB0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7" name="Rectangle 76"/>
          <p:cNvSpPr>
            <a:spLocks noChangeArrowheads="1"/>
          </p:cNvSpPr>
          <p:nvPr/>
        </p:nvSpPr>
        <p:spPr bwMode="auto">
          <a:xfrm>
            <a:off x="6575425" y="3622675"/>
            <a:ext cx="949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solidFill>
                  <a:srgbClr val="E4BB0C"/>
                </a:solidFill>
                <a:latin typeface="Times" charset="0"/>
              </a:rPr>
              <a:t>Output</a:t>
            </a:r>
            <a:endParaRPr lang="en-US">
              <a:solidFill>
                <a:srgbClr val="E4BB0C"/>
              </a:solidFill>
            </a:endParaRPr>
          </a:p>
        </p:txBody>
      </p:sp>
      <p:grpSp>
        <p:nvGrpSpPr>
          <p:cNvPr id="338" name="Group 156"/>
          <p:cNvGrpSpPr>
            <a:grpSpLocks/>
          </p:cNvGrpSpPr>
          <p:nvPr/>
        </p:nvGrpSpPr>
        <p:grpSpPr bwMode="auto">
          <a:xfrm>
            <a:off x="2886075" y="2549525"/>
            <a:ext cx="1154113" cy="976312"/>
            <a:chOff x="1974" y="2320"/>
            <a:chExt cx="727" cy="615"/>
          </a:xfrm>
        </p:grpSpPr>
        <p:sp>
          <p:nvSpPr>
            <p:cNvPr id="339" name="Freeform 96"/>
            <p:cNvSpPr>
              <a:spLocks/>
            </p:cNvSpPr>
            <p:nvPr/>
          </p:nvSpPr>
          <p:spPr bwMode="auto">
            <a:xfrm>
              <a:off x="2013" y="2871"/>
              <a:ext cx="104" cy="48"/>
            </a:xfrm>
            <a:custGeom>
              <a:avLst/>
              <a:gdLst>
                <a:gd name="T0" fmla="*/ 0 w 104"/>
                <a:gd name="T1" fmla="*/ 8 h 48"/>
                <a:gd name="T2" fmla="*/ 0 w 104"/>
                <a:gd name="T3" fmla="*/ 32 h 48"/>
                <a:gd name="T4" fmla="*/ 0 w 104"/>
                <a:gd name="T5" fmla="*/ 40 h 48"/>
                <a:gd name="T6" fmla="*/ 13 w 104"/>
                <a:gd name="T7" fmla="*/ 48 h 48"/>
                <a:gd name="T8" fmla="*/ 33 w 104"/>
                <a:gd name="T9" fmla="*/ 48 h 48"/>
                <a:gd name="T10" fmla="*/ 52 w 104"/>
                <a:gd name="T11" fmla="*/ 48 h 48"/>
                <a:gd name="T12" fmla="*/ 52 w 104"/>
                <a:gd name="T13" fmla="*/ 40 h 48"/>
                <a:gd name="T14" fmla="*/ 72 w 104"/>
                <a:gd name="T15" fmla="*/ 40 h 48"/>
                <a:gd name="T16" fmla="*/ 85 w 104"/>
                <a:gd name="T17" fmla="*/ 40 h 48"/>
                <a:gd name="T18" fmla="*/ 104 w 104"/>
                <a:gd name="T19" fmla="*/ 40 h 48"/>
                <a:gd name="T20" fmla="*/ 104 w 104"/>
                <a:gd name="T21" fmla="*/ 32 h 48"/>
                <a:gd name="T22" fmla="*/ 104 w 104"/>
                <a:gd name="T23" fmla="*/ 16 h 48"/>
                <a:gd name="T24" fmla="*/ 91 w 104"/>
                <a:gd name="T25" fmla="*/ 16 h 48"/>
                <a:gd name="T26" fmla="*/ 78 w 104"/>
                <a:gd name="T27" fmla="*/ 8 h 48"/>
                <a:gd name="T28" fmla="*/ 72 w 104"/>
                <a:gd name="T29" fmla="*/ 0 h 48"/>
                <a:gd name="T30" fmla="*/ 59 w 104"/>
                <a:gd name="T31" fmla="*/ 8 h 48"/>
                <a:gd name="T32" fmla="*/ 39 w 104"/>
                <a:gd name="T33" fmla="*/ 0 h 48"/>
                <a:gd name="T34" fmla="*/ 33 w 104"/>
                <a:gd name="T35" fmla="*/ 8 h 48"/>
                <a:gd name="T36" fmla="*/ 13 w 104"/>
                <a:gd name="T37" fmla="*/ 8 h 48"/>
                <a:gd name="T38" fmla="*/ 0 w 104"/>
                <a:gd name="T39" fmla="*/ 8 h 4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04"/>
                <a:gd name="T61" fmla="*/ 0 h 48"/>
                <a:gd name="T62" fmla="*/ 104 w 104"/>
                <a:gd name="T63" fmla="*/ 48 h 4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04" h="48">
                  <a:moveTo>
                    <a:pt x="0" y="8"/>
                  </a:moveTo>
                  <a:lnTo>
                    <a:pt x="0" y="32"/>
                  </a:lnTo>
                  <a:lnTo>
                    <a:pt x="0" y="40"/>
                  </a:lnTo>
                  <a:lnTo>
                    <a:pt x="13" y="48"/>
                  </a:lnTo>
                  <a:lnTo>
                    <a:pt x="33" y="48"/>
                  </a:lnTo>
                  <a:lnTo>
                    <a:pt x="52" y="48"/>
                  </a:lnTo>
                  <a:lnTo>
                    <a:pt x="52" y="40"/>
                  </a:lnTo>
                  <a:lnTo>
                    <a:pt x="72" y="40"/>
                  </a:lnTo>
                  <a:lnTo>
                    <a:pt x="85" y="40"/>
                  </a:lnTo>
                  <a:lnTo>
                    <a:pt x="104" y="40"/>
                  </a:lnTo>
                  <a:lnTo>
                    <a:pt x="104" y="32"/>
                  </a:lnTo>
                  <a:lnTo>
                    <a:pt x="104" y="16"/>
                  </a:lnTo>
                  <a:lnTo>
                    <a:pt x="91" y="16"/>
                  </a:lnTo>
                  <a:lnTo>
                    <a:pt x="78" y="8"/>
                  </a:lnTo>
                  <a:lnTo>
                    <a:pt x="72" y="0"/>
                  </a:lnTo>
                  <a:lnTo>
                    <a:pt x="59" y="8"/>
                  </a:lnTo>
                  <a:lnTo>
                    <a:pt x="39" y="0"/>
                  </a:lnTo>
                  <a:lnTo>
                    <a:pt x="33" y="8"/>
                  </a:lnTo>
                  <a:lnTo>
                    <a:pt x="13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" name="Oval 97"/>
            <p:cNvSpPr>
              <a:spLocks noChangeArrowheads="1"/>
            </p:cNvSpPr>
            <p:nvPr/>
          </p:nvSpPr>
          <p:spPr bwMode="auto">
            <a:xfrm>
              <a:off x="2016" y="2890"/>
              <a:ext cx="7" cy="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" name="Oval 98"/>
            <p:cNvSpPr>
              <a:spLocks noChangeArrowheads="1"/>
            </p:cNvSpPr>
            <p:nvPr/>
          </p:nvSpPr>
          <p:spPr bwMode="auto">
            <a:xfrm>
              <a:off x="2062" y="2882"/>
              <a:ext cx="0" cy="1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Freeform 99"/>
            <p:cNvSpPr>
              <a:spLocks/>
            </p:cNvSpPr>
            <p:nvPr/>
          </p:nvSpPr>
          <p:spPr bwMode="auto">
            <a:xfrm>
              <a:off x="2052" y="2879"/>
              <a:ext cx="20" cy="32"/>
            </a:xfrm>
            <a:custGeom>
              <a:avLst/>
              <a:gdLst>
                <a:gd name="T0" fmla="*/ 13 w 20"/>
                <a:gd name="T1" fmla="*/ 32 h 32"/>
                <a:gd name="T2" fmla="*/ 20 w 20"/>
                <a:gd name="T3" fmla="*/ 16 h 32"/>
                <a:gd name="T4" fmla="*/ 13 w 20"/>
                <a:gd name="T5" fmla="*/ 8 h 32"/>
                <a:gd name="T6" fmla="*/ 0 w 20"/>
                <a:gd name="T7" fmla="*/ 8 h 32"/>
                <a:gd name="T8" fmla="*/ 0 w 20"/>
                <a:gd name="T9" fmla="*/ 0 h 32"/>
                <a:gd name="T10" fmla="*/ 13 w 20"/>
                <a:gd name="T11" fmla="*/ 32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32"/>
                <a:gd name="T20" fmla="*/ 20 w 20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32">
                  <a:moveTo>
                    <a:pt x="13" y="32"/>
                  </a:moveTo>
                  <a:lnTo>
                    <a:pt x="20" y="16"/>
                  </a:lnTo>
                  <a:lnTo>
                    <a:pt x="13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13" y="32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Freeform 100"/>
            <p:cNvSpPr>
              <a:spLocks/>
            </p:cNvSpPr>
            <p:nvPr/>
          </p:nvSpPr>
          <p:spPr bwMode="auto">
            <a:xfrm>
              <a:off x="2052" y="2879"/>
              <a:ext cx="20" cy="32"/>
            </a:xfrm>
            <a:custGeom>
              <a:avLst/>
              <a:gdLst>
                <a:gd name="T0" fmla="*/ 13 w 20"/>
                <a:gd name="T1" fmla="*/ 32 h 32"/>
                <a:gd name="T2" fmla="*/ 20 w 20"/>
                <a:gd name="T3" fmla="*/ 16 h 32"/>
                <a:gd name="T4" fmla="*/ 13 w 20"/>
                <a:gd name="T5" fmla="*/ 8 h 32"/>
                <a:gd name="T6" fmla="*/ 0 w 20"/>
                <a:gd name="T7" fmla="*/ 8 h 32"/>
                <a:gd name="T8" fmla="*/ 0 w 20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32"/>
                <a:gd name="T17" fmla="*/ 20 w 20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32">
                  <a:moveTo>
                    <a:pt x="13" y="32"/>
                  </a:moveTo>
                  <a:lnTo>
                    <a:pt x="20" y="16"/>
                  </a:lnTo>
                  <a:lnTo>
                    <a:pt x="13" y="8"/>
                  </a:lnTo>
                  <a:lnTo>
                    <a:pt x="0" y="8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" name="Freeform 101"/>
            <p:cNvSpPr>
              <a:spLocks/>
            </p:cNvSpPr>
            <p:nvPr/>
          </p:nvSpPr>
          <p:spPr bwMode="auto">
            <a:xfrm>
              <a:off x="2000" y="2671"/>
              <a:ext cx="91" cy="208"/>
            </a:xfrm>
            <a:custGeom>
              <a:avLst/>
              <a:gdLst>
                <a:gd name="T0" fmla="*/ 7 w 91"/>
                <a:gd name="T1" fmla="*/ 0 h 208"/>
                <a:gd name="T2" fmla="*/ 0 w 91"/>
                <a:gd name="T3" fmla="*/ 32 h 208"/>
                <a:gd name="T4" fmla="*/ 7 w 91"/>
                <a:gd name="T5" fmla="*/ 64 h 208"/>
                <a:gd name="T6" fmla="*/ 7 w 91"/>
                <a:gd name="T7" fmla="*/ 152 h 208"/>
                <a:gd name="T8" fmla="*/ 7 w 91"/>
                <a:gd name="T9" fmla="*/ 200 h 208"/>
                <a:gd name="T10" fmla="*/ 20 w 91"/>
                <a:gd name="T11" fmla="*/ 208 h 208"/>
                <a:gd name="T12" fmla="*/ 26 w 91"/>
                <a:gd name="T13" fmla="*/ 208 h 208"/>
                <a:gd name="T14" fmla="*/ 46 w 91"/>
                <a:gd name="T15" fmla="*/ 208 h 208"/>
                <a:gd name="T16" fmla="*/ 52 w 91"/>
                <a:gd name="T17" fmla="*/ 200 h 208"/>
                <a:gd name="T18" fmla="*/ 78 w 91"/>
                <a:gd name="T19" fmla="*/ 208 h 208"/>
                <a:gd name="T20" fmla="*/ 85 w 91"/>
                <a:gd name="T21" fmla="*/ 208 h 208"/>
                <a:gd name="T22" fmla="*/ 91 w 91"/>
                <a:gd name="T23" fmla="*/ 200 h 208"/>
                <a:gd name="T24" fmla="*/ 91 w 91"/>
                <a:gd name="T25" fmla="*/ 144 h 208"/>
                <a:gd name="T26" fmla="*/ 91 w 91"/>
                <a:gd name="T27" fmla="*/ 112 h 208"/>
                <a:gd name="T28" fmla="*/ 85 w 91"/>
                <a:gd name="T29" fmla="*/ 0 h 208"/>
                <a:gd name="T30" fmla="*/ 78 w 91"/>
                <a:gd name="T31" fmla="*/ 8 h 208"/>
                <a:gd name="T32" fmla="*/ 52 w 91"/>
                <a:gd name="T33" fmla="*/ 16 h 208"/>
                <a:gd name="T34" fmla="*/ 26 w 91"/>
                <a:gd name="T35" fmla="*/ 16 h 208"/>
                <a:gd name="T36" fmla="*/ 7 w 91"/>
                <a:gd name="T37" fmla="*/ 0 h 20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1"/>
                <a:gd name="T58" fmla="*/ 0 h 208"/>
                <a:gd name="T59" fmla="*/ 91 w 91"/>
                <a:gd name="T60" fmla="*/ 208 h 20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1" h="208">
                  <a:moveTo>
                    <a:pt x="7" y="0"/>
                  </a:moveTo>
                  <a:lnTo>
                    <a:pt x="0" y="32"/>
                  </a:lnTo>
                  <a:lnTo>
                    <a:pt x="7" y="64"/>
                  </a:lnTo>
                  <a:lnTo>
                    <a:pt x="7" y="152"/>
                  </a:lnTo>
                  <a:lnTo>
                    <a:pt x="7" y="200"/>
                  </a:lnTo>
                  <a:lnTo>
                    <a:pt x="20" y="208"/>
                  </a:lnTo>
                  <a:lnTo>
                    <a:pt x="26" y="208"/>
                  </a:lnTo>
                  <a:lnTo>
                    <a:pt x="46" y="208"/>
                  </a:lnTo>
                  <a:lnTo>
                    <a:pt x="52" y="200"/>
                  </a:lnTo>
                  <a:lnTo>
                    <a:pt x="78" y="208"/>
                  </a:lnTo>
                  <a:lnTo>
                    <a:pt x="85" y="208"/>
                  </a:lnTo>
                  <a:lnTo>
                    <a:pt x="91" y="200"/>
                  </a:lnTo>
                  <a:lnTo>
                    <a:pt x="91" y="144"/>
                  </a:lnTo>
                  <a:lnTo>
                    <a:pt x="91" y="112"/>
                  </a:lnTo>
                  <a:lnTo>
                    <a:pt x="85" y="0"/>
                  </a:lnTo>
                  <a:lnTo>
                    <a:pt x="78" y="8"/>
                  </a:lnTo>
                  <a:lnTo>
                    <a:pt x="52" y="16"/>
                  </a:lnTo>
                  <a:lnTo>
                    <a:pt x="26" y="1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" name="Freeform 102"/>
            <p:cNvSpPr>
              <a:spLocks/>
            </p:cNvSpPr>
            <p:nvPr/>
          </p:nvSpPr>
          <p:spPr bwMode="auto">
            <a:xfrm>
              <a:off x="2052" y="2743"/>
              <a:ext cx="7" cy="128"/>
            </a:xfrm>
            <a:custGeom>
              <a:avLst/>
              <a:gdLst>
                <a:gd name="T0" fmla="*/ 0 w 7"/>
                <a:gd name="T1" fmla="*/ 128 h 128"/>
                <a:gd name="T2" fmla="*/ 7 w 7"/>
                <a:gd name="T3" fmla="*/ 48 h 128"/>
                <a:gd name="T4" fmla="*/ 7 w 7"/>
                <a:gd name="T5" fmla="*/ 0 h 128"/>
                <a:gd name="T6" fmla="*/ 0 60000 65536"/>
                <a:gd name="T7" fmla="*/ 0 60000 65536"/>
                <a:gd name="T8" fmla="*/ 0 60000 65536"/>
                <a:gd name="T9" fmla="*/ 0 w 7"/>
                <a:gd name="T10" fmla="*/ 0 h 128"/>
                <a:gd name="T11" fmla="*/ 7 w 7"/>
                <a:gd name="T12" fmla="*/ 128 h 1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" h="128">
                  <a:moveTo>
                    <a:pt x="0" y="128"/>
                  </a:moveTo>
                  <a:lnTo>
                    <a:pt x="7" y="48"/>
                  </a:lnTo>
                  <a:lnTo>
                    <a:pt x="7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" name="Freeform 103"/>
            <p:cNvSpPr>
              <a:spLocks/>
            </p:cNvSpPr>
            <p:nvPr/>
          </p:nvSpPr>
          <p:spPr bwMode="auto">
            <a:xfrm>
              <a:off x="2013" y="2456"/>
              <a:ext cx="52" cy="71"/>
            </a:xfrm>
            <a:custGeom>
              <a:avLst/>
              <a:gdLst>
                <a:gd name="T0" fmla="*/ 7 w 52"/>
                <a:gd name="T1" fmla="*/ 23 h 71"/>
                <a:gd name="T2" fmla="*/ 0 w 52"/>
                <a:gd name="T3" fmla="*/ 23 h 71"/>
                <a:gd name="T4" fmla="*/ 0 w 52"/>
                <a:gd name="T5" fmla="*/ 31 h 71"/>
                <a:gd name="T6" fmla="*/ 0 w 52"/>
                <a:gd name="T7" fmla="*/ 39 h 71"/>
                <a:gd name="T8" fmla="*/ 7 w 52"/>
                <a:gd name="T9" fmla="*/ 39 h 71"/>
                <a:gd name="T10" fmla="*/ 13 w 52"/>
                <a:gd name="T11" fmla="*/ 55 h 71"/>
                <a:gd name="T12" fmla="*/ 26 w 52"/>
                <a:gd name="T13" fmla="*/ 71 h 71"/>
                <a:gd name="T14" fmla="*/ 46 w 52"/>
                <a:gd name="T15" fmla="*/ 71 h 71"/>
                <a:gd name="T16" fmla="*/ 52 w 52"/>
                <a:gd name="T17" fmla="*/ 55 h 71"/>
                <a:gd name="T18" fmla="*/ 52 w 52"/>
                <a:gd name="T19" fmla="*/ 47 h 71"/>
                <a:gd name="T20" fmla="*/ 52 w 52"/>
                <a:gd name="T21" fmla="*/ 16 h 71"/>
                <a:gd name="T22" fmla="*/ 46 w 52"/>
                <a:gd name="T23" fmla="*/ 0 h 71"/>
                <a:gd name="T24" fmla="*/ 20 w 52"/>
                <a:gd name="T25" fmla="*/ 16 h 71"/>
                <a:gd name="T26" fmla="*/ 7 w 52"/>
                <a:gd name="T27" fmla="*/ 8 h 71"/>
                <a:gd name="T28" fmla="*/ 7 w 52"/>
                <a:gd name="T29" fmla="*/ 23 h 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2"/>
                <a:gd name="T46" fmla="*/ 0 h 71"/>
                <a:gd name="T47" fmla="*/ 52 w 52"/>
                <a:gd name="T48" fmla="*/ 71 h 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2" h="71">
                  <a:moveTo>
                    <a:pt x="7" y="23"/>
                  </a:moveTo>
                  <a:lnTo>
                    <a:pt x="0" y="23"/>
                  </a:lnTo>
                  <a:lnTo>
                    <a:pt x="0" y="31"/>
                  </a:lnTo>
                  <a:lnTo>
                    <a:pt x="0" y="39"/>
                  </a:lnTo>
                  <a:lnTo>
                    <a:pt x="7" y="39"/>
                  </a:lnTo>
                  <a:lnTo>
                    <a:pt x="13" y="55"/>
                  </a:lnTo>
                  <a:lnTo>
                    <a:pt x="26" y="71"/>
                  </a:lnTo>
                  <a:lnTo>
                    <a:pt x="46" y="71"/>
                  </a:lnTo>
                  <a:lnTo>
                    <a:pt x="52" y="55"/>
                  </a:lnTo>
                  <a:lnTo>
                    <a:pt x="52" y="47"/>
                  </a:lnTo>
                  <a:lnTo>
                    <a:pt x="52" y="16"/>
                  </a:lnTo>
                  <a:lnTo>
                    <a:pt x="46" y="0"/>
                  </a:lnTo>
                  <a:lnTo>
                    <a:pt x="20" y="16"/>
                  </a:lnTo>
                  <a:lnTo>
                    <a:pt x="7" y="8"/>
                  </a:lnTo>
                  <a:lnTo>
                    <a:pt x="7" y="23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" name="Freeform 104"/>
            <p:cNvSpPr>
              <a:spLocks/>
            </p:cNvSpPr>
            <p:nvPr/>
          </p:nvSpPr>
          <p:spPr bwMode="auto">
            <a:xfrm>
              <a:off x="2000" y="2432"/>
              <a:ext cx="72" cy="63"/>
            </a:xfrm>
            <a:custGeom>
              <a:avLst/>
              <a:gdLst>
                <a:gd name="T0" fmla="*/ 65 w 72"/>
                <a:gd name="T1" fmla="*/ 40 h 63"/>
                <a:gd name="T2" fmla="*/ 72 w 72"/>
                <a:gd name="T3" fmla="*/ 32 h 63"/>
                <a:gd name="T4" fmla="*/ 72 w 72"/>
                <a:gd name="T5" fmla="*/ 16 h 63"/>
                <a:gd name="T6" fmla="*/ 65 w 72"/>
                <a:gd name="T7" fmla="*/ 8 h 63"/>
                <a:gd name="T8" fmla="*/ 52 w 72"/>
                <a:gd name="T9" fmla="*/ 0 h 63"/>
                <a:gd name="T10" fmla="*/ 33 w 72"/>
                <a:gd name="T11" fmla="*/ 0 h 63"/>
                <a:gd name="T12" fmla="*/ 20 w 72"/>
                <a:gd name="T13" fmla="*/ 0 h 63"/>
                <a:gd name="T14" fmla="*/ 13 w 72"/>
                <a:gd name="T15" fmla="*/ 8 h 63"/>
                <a:gd name="T16" fmla="*/ 7 w 72"/>
                <a:gd name="T17" fmla="*/ 0 h 63"/>
                <a:gd name="T18" fmla="*/ 13 w 72"/>
                <a:gd name="T19" fmla="*/ 8 h 63"/>
                <a:gd name="T20" fmla="*/ 7 w 72"/>
                <a:gd name="T21" fmla="*/ 8 h 63"/>
                <a:gd name="T22" fmla="*/ 7 w 72"/>
                <a:gd name="T23" fmla="*/ 8 h 63"/>
                <a:gd name="T24" fmla="*/ 0 w 72"/>
                <a:gd name="T25" fmla="*/ 16 h 63"/>
                <a:gd name="T26" fmla="*/ 0 w 72"/>
                <a:gd name="T27" fmla="*/ 40 h 63"/>
                <a:gd name="T28" fmla="*/ 13 w 72"/>
                <a:gd name="T29" fmla="*/ 63 h 63"/>
                <a:gd name="T30" fmla="*/ 13 w 72"/>
                <a:gd name="T31" fmla="*/ 55 h 63"/>
                <a:gd name="T32" fmla="*/ 13 w 72"/>
                <a:gd name="T33" fmla="*/ 47 h 63"/>
                <a:gd name="T34" fmla="*/ 20 w 72"/>
                <a:gd name="T35" fmla="*/ 47 h 63"/>
                <a:gd name="T36" fmla="*/ 20 w 72"/>
                <a:gd name="T37" fmla="*/ 32 h 63"/>
                <a:gd name="T38" fmla="*/ 33 w 72"/>
                <a:gd name="T39" fmla="*/ 40 h 63"/>
                <a:gd name="T40" fmla="*/ 59 w 72"/>
                <a:gd name="T41" fmla="*/ 24 h 63"/>
                <a:gd name="T42" fmla="*/ 65 w 72"/>
                <a:gd name="T43" fmla="*/ 40 h 6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2"/>
                <a:gd name="T67" fmla="*/ 0 h 63"/>
                <a:gd name="T68" fmla="*/ 72 w 72"/>
                <a:gd name="T69" fmla="*/ 63 h 6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2" h="63">
                  <a:moveTo>
                    <a:pt x="65" y="40"/>
                  </a:moveTo>
                  <a:lnTo>
                    <a:pt x="72" y="32"/>
                  </a:lnTo>
                  <a:lnTo>
                    <a:pt x="72" y="16"/>
                  </a:lnTo>
                  <a:lnTo>
                    <a:pt x="65" y="8"/>
                  </a:lnTo>
                  <a:lnTo>
                    <a:pt x="52" y="0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13" y="8"/>
                  </a:lnTo>
                  <a:lnTo>
                    <a:pt x="7" y="0"/>
                  </a:lnTo>
                  <a:lnTo>
                    <a:pt x="13" y="8"/>
                  </a:lnTo>
                  <a:lnTo>
                    <a:pt x="7" y="8"/>
                  </a:lnTo>
                  <a:lnTo>
                    <a:pt x="0" y="16"/>
                  </a:lnTo>
                  <a:lnTo>
                    <a:pt x="0" y="40"/>
                  </a:lnTo>
                  <a:lnTo>
                    <a:pt x="13" y="63"/>
                  </a:lnTo>
                  <a:lnTo>
                    <a:pt x="13" y="55"/>
                  </a:lnTo>
                  <a:lnTo>
                    <a:pt x="13" y="47"/>
                  </a:lnTo>
                  <a:lnTo>
                    <a:pt x="20" y="47"/>
                  </a:lnTo>
                  <a:lnTo>
                    <a:pt x="20" y="32"/>
                  </a:lnTo>
                  <a:lnTo>
                    <a:pt x="33" y="40"/>
                  </a:lnTo>
                  <a:lnTo>
                    <a:pt x="59" y="24"/>
                  </a:lnTo>
                  <a:lnTo>
                    <a:pt x="65" y="4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Freeform 105"/>
            <p:cNvSpPr>
              <a:spLocks/>
            </p:cNvSpPr>
            <p:nvPr/>
          </p:nvSpPr>
          <p:spPr bwMode="auto">
            <a:xfrm>
              <a:off x="2020" y="2495"/>
              <a:ext cx="39" cy="48"/>
            </a:xfrm>
            <a:custGeom>
              <a:avLst/>
              <a:gdLst>
                <a:gd name="T0" fmla="*/ 0 w 39"/>
                <a:gd name="T1" fmla="*/ 0 h 48"/>
                <a:gd name="T2" fmla="*/ 0 w 39"/>
                <a:gd name="T3" fmla="*/ 32 h 48"/>
                <a:gd name="T4" fmla="*/ 13 w 39"/>
                <a:gd name="T5" fmla="*/ 40 h 48"/>
                <a:gd name="T6" fmla="*/ 26 w 39"/>
                <a:gd name="T7" fmla="*/ 48 h 48"/>
                <a:gd name="T8" fmla="*/ 32 w 39"/>
                <a:gd name="T9" fmla="*/ 40 h 48"/>
                <a:gd name="T10" fmla="*/ 39 w 39"/>
                <a:gd name="T11" fmla="*/ 32 h 48"/>
                <a:gd name="T12" fmla="*/ 32 w 39"/>
                <a:gd name="T13" fmla="*/ 32 h 48"/>
                <a:gd name="T14" fmla="*/ 19 w 39"/>
                <a:gd name="T15" fmla="*/ 32 h 48"/>
                <a:gd name="T16" fmla="*/ 6 w 39"/>
                <a:gd name="T17" fmla="*/ 16 h 48"/>
                <a:gd name="T18" fmla="*/ 0 w 39"/>
                <a:gd name="T19" fmla="*/ 0 h 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9"/>
                <a:gd name="T31" fmla="*/ 0 h 48"/>
                <a:gd name="T32" fmla="*/ 39 w 39"/>
                <a:gd name="T33" fmla="*/ 48 h 4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9" h="48">
                  <a:moveTo>
                    <a:pt x="0" y="0"/>
                  </a:moveTo>
                  <a:lnTo>
                    <a:pt x="0" y="32"/>
                  </a:lnTo>
                  <a:lnTo>
                    <a:pt x="13" y="40"/>
                  </a:lnTo>
                  <a:lnTo>
                    <a:pt x="26" y="48"/>
                  </a:lnTo>
                  <a:lnTo>
                    <a:pt x="32" y="40"/>
                  </a:lnTo>
                  <a:lnTo>
                    <a:pt x="39" y="32"/>
                  </a:lnTo>
                  <a:lnTo>
                    <a:pt x="32" y="32"/>
                  </a:lnTo>
                  <a:lnTo>
                    <a:pt x="19" y="32"/>
                  </a:lnTo>
                  <a:lnTo>
                    <a:pt x="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Freeform 106"/>
            <p:cNvSpPr>
              <a:spLocks/>
            </p:cNvSpPr>
            <p:nvPr/>
          </p:nvSpPr>
          <p:spPr bwMode="auto">
            <a:xfrm>
              <a:off x="1974" y="2527"/>
              <a:ext cx="130" cy="160"/>
            </a:xfrm>
            <a:custGeom>
              <a:avLst/>
              <a:gdLst>
                <a:gd name="T0" fmla="*/ 46 w 130"/>
                <a:gd name="T1" fmla="*/ 0 h 160"/>
                <a:gd name="T2" fmla="*/ 26 w 130"/>
                <a:gd name="T3" fmla="*/ 8 h 160"/>
                <a:gd name="T4" fmla="*/ 13 w 130"/>
                <a:gd name="T5" fmla="*/ 24 h 160"/>
                <a:gd name="T6" fmla="*/ 0 w 130"/>
                <a:gd name="T7" fmla="*/ 56 h 160"/>
                <a:gd name="T8" fmla="*/ 0 w 130"/>
                <a:gd name="T9" fmla="*/ 96 h 160"/>
                <a:gd name="T10" fmla="*/ 13 w 130"/>
                <a:gd name="T11" fmla="*/ 104 h 160"/>
                <a:gd name="T12" fmla="*/ 26 w 130"/>
                <a:gd name="T13" fmla="*/ 96 h 160"/>
                <a:gd name="T14" fmla="*/ 26 w 130"/>
                <a:gd name="T15" fmla="*/ 80 h 160"/>
                <a:gd name="T16" fmla="*/ 26 w 130"/>
                <a:gd name="T17" fmla="*/ 144 h 160"/>
                <a:gd name="T18" fmla="*/ 52 w 130"/>
                <a:gd name="T19" fmla="*/ 160 h 160"/>
                <a:gd name="T20" fmla="*/ 78 w 130"/>
                <a:gd name="T21" fmla="*/ 160 h 160"/>
                <a:gd name="T22" fmla="*/ 104 w 130"/>
                <a:gd name="T23" fmla="*/ 160 h 160"/>
                <a:gd name="T24" fmla="*/ 117 w 130"/>
                <a:gd name="T25" fmla="*/ 144 h 160"/>
                <a:gd name="T26" fmla="*/ 111 w 130"/>
                <a:gd name="T27" fmla="*/ 80 h 160"/>
                <a:gd name="T28" fmla="*/ 124 w 130"/>
                <a:gd name="T29" fmla="*/ 88 h 160"/>
                <a:gd name="T30" fmla="*/ 130 w 130"/>
                <a:gd name="T31" fmla="*/ 80 h 160"/>
                <a:gd name="T32" fmla="*/ 124 w 130"/>
                <a:gd name="T33" fmla="*/ 40 h 160"/>
                <a:gd name="T34" fmla="*/ 111 w 130"/>
                <a:gd name="T35" fmla="*/ 16 h 160"/>
                <a:gd name="T36" fmla="*/ 98 w 130"/>
                <a:gd name="T37" fmla="*/ 0 h 160"/>
                <a:gd name="T38" fmla="*/ 78 w 130"/>
                <a:gd name="T39" fmla="*/ 0 h 160"/>
                <a:gd name="T40" fmla="*/ 78 w 130"/>
                <a:gd name="T41" fmla="*/ 8 h 160"/>
                <a:gd name="T42" fmla="*/ 72 w 130"/>
                <a:gd name="T43" fmla="*/ 16 h 160"/>
                <a:gd name="T44" fmla="*/ 59 w 130"/>
                <a:gd name="T45" fmla="*/ 8 h 160"/>
                <a:gd name="T46" fmla="*/ 46 w 130"/>
                <a:gd name="T47" fmla="*/ 0 h 16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30"/>
                <a:gd name="T73" fmla="*/ 0 h 160"/>
                <a:gd name="T74" fmla="*/ 130 w 130"/>
                <a:gd name="T75" fmla="*/ 160 h 16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30" h="160">
                  <a:moveTo>
                    <a:pt x="46" y="0"/>
                  </a:moveTo>
                  <a:lnTo>
                    <a:pt x="26" y="8"/>
                  </a:lnTo>
                  <a:lnTo>
                    <a:pt x="13" y="24"/>
                  </a:lnTo>
                  <a:lnTo>
                    <a:pt x="0" y="56"/>
                  </a:lnTo>
                  <a:lnTo>
                    <a:pt x="0" y="96"/>
                  </a:lnTo>
                  <a:lnTo>
                    <a:pt x="13" y="104"/>
                  </a:lnTo>
                  <a:lnTo>
                    <a:pt x="26" y="96"/>
                  </a:lnTo>
                  <a:lnTo>
                    <a:pt x="26" y="80"/>
                  </a:lnTo>
                  <a:lnTo>
                    <a:pt x="26" y="144"/>
                  </a:lnTo>
                  <a:lnTo>
                    <a:pt x="52" y="160"/>
                  </a:lnTo>
                  <a:lnTo>
                    <a:pt x="78" y="160"/>
                  </a:lnTo>
                  <a:lnTo>
                    <a:pt x="104" y="160"/>
                  </a:lnTo>
                  <a:lnTo>
                    <a:pt x="117" y="144"/>
                  </a:lnTo>
                  <a:lnTo>
                    <a:pt x="111" y="80"/>
                  </a:lnTo>
                  <a:lnTo>
                    <a:pt x="124" y="88"/>
                  </a:lnTo>
                  <a:lnTo>
                    <a:pt x="130" y="80"/>
                  </a:lnTo>
                  <a:lnTo>
                    <a:pt x="124" y="40"/>
                  </a:lnTo>
                  <a:lnTo>
                    <a:pt x="111" y="16"/>
                  </a:lnTo>
                  <a:lnTo>
                    <a:pt x="98" y="0"/>
                  </a:lnTo>
                  <a:lnTo>
                    <a:pt x="78" y="0"/>
                  </a:lnTo>
                  <a:lnTo>
                    <a:pt x="78" y="8"/>
                  </a:lnTo>
                  <a:lnTo>
                    <a:pt x="72" y="16"/>
                  </a:lnTo>
                  <a:lnTo>
                    <a:pt x="59" y="8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Line 107"/>
            <p:cNvSpPr>
              <a:spLocks noChangeShapeType="1"/>
            </p:cNvSpPr>
            <p:nvPr/>
          </p:nvSpPr>
          <p:spPr bwMode="auto">
            <a:xfrm flipV="1">
              <a:off x="2085" y="2591"/>
              <a:ext cx="1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Freeform 108"/>
            <p:cNvSpPr>
              <a:spLocks/>
            </p:cNvSpPr>
            <p:nvPr/>
          </p:nvSpPr>
          <p:spPr bwMode="auto">
            <a:xfrm>
              <a:off x="1974" y="2623"/>
              <a:ext cx="39" cy="88"/>
            </a:xfrm>
            <a:custGeom>
              <a:avLst/>
              <a:gdLst>
                <a:gd name="T0" fmla="*/ 26 w 39"/>
                <a:gd name="T1" fmla="*/ 0 h 88"/>
                <a:gd name="T2" fmla="*/ 26 w 39"/>
                <a:gd name="T3" fmla="*/ 32 h 88"/>
                <a:gd name="T4" fmla="*/ 39 w 39"/>
                <a:gd name="T5" fmla="*/ 72 h 88"/>
                <a:gd name="T6" fmla="*/ 33 w 39"/>
                <a:gd name="T7" fmla="*/ 88 h 88"/>
                <a:gd name="T8" fmla="*/ 7 w 39"/>
                <a:gd name="T9" fmla="*/ 40 h 88"/>
                <a:gd name="T10" fmla="*/ 0 w 39"/>
                <a:gd name="T11" fmla="*/ 0 h 88"/>
                <a:gd name="T12" fmla="*/ 13 w 39"/>
                <a:gd name="T13" fmla="*/ 8 h 88"/>
                <a:gd name="T14" fmla="*/ 26 w 39"/>
                <a:gd name="T15" fmla="*/ 0 h 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9"/>
                <a:gd name="T25" fmla="*/ 0 h 88"/>
                <a:gd name="T26" fmla="*/ 39 w 39"/>
                <a:gd name="T27" fmla="*/ 88 h 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9" h="88">
                  <a:moveTo>
                    <a:pt x="26" y="0"/>
                  </a:moveTo>
                  <a:lnTo>
                    <a:pt x="26" y="32"/>
                  </a:lnTo>
                  <a:lnTo>
                    <a:pt x="39" y="72"/>
                  </a:lnTo>
                  <a:lnTo>
                    <a:pt x="33" y="88"/>
                  </a:lnTo>
                  <a:lnTo>
                    <a:pt x="7" y="40"/>
                  </a:lnTo>
                  <a:lnTo>
                    <a:pt x="0" y="0"/>
                  </a:lnTo>
                  <a:lnTo>
                    <a:pt x="13" y="8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Freeform 109"/>
            <p:cNvSpPr>
              <a:spLocks/>
            </p:cNvSpPr>
            <p:nvPr/>
          </p:nvSpPr>
          <p:spPr bwMode="auto">
            <a:xfrm>
              <a:off x="2085" y="2607"/>
              <a:ext cx="19" cy="88"/>
            </a:xfrm>
            <a:custGeom>
              <a:avLst/>
              <a:gdLst>
                <a:gd name="T0" fmla="*/ 19 w 19"/>
                <a:gd name="T1" fmla="*/ 0 h 88"/>
                <a:gd name="T2" fmla="*/ 19 w 19"/>
                <a:gd name="T3" fmla="*/ 40 h 88"/>
                <a:gd name="T4" fmla="*/ 6 w 19"/>
                <a:gd name="T5" fmla="*/ 88 h 88"/>
                <a:gd name="T6" fmla="*/ 0 w 19"/>
                <a:gd name="T7" fmla="*/ 72 h 88"/>
                <a:gd name="T8" fmla="*/ 6 w 19"/>
                <a:gd name="T9" fmla="*/ 64 h 88"/>
                <a:gd name="T10" fmla="*/ 0 w 19"/>
                <a:gd name="T11" fmla="*/ 0 h 88"/>
                <a:gd name="T12" fmla="*/ 13 w 19"/>
                <a:gd name="T13" fmla="*/ 8 h 88"/>
                <a:gd name="T14" fmla="*/ 19 w 19"/>
                <a:gd name="T15" fmla="*/ 0 h 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"/>
                <a:gd name="T25" fmla="*/ 0 h 88"/>
                <a:gd name="T26" fmla="*/ 19 w 19"/>
                <a:gd name="T27" fmla="*/ 88 h 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" h="88">
                  <a:moveTo>
                    <a:pt x="19" y="0"/>
                  </a:moveTo>
                  <a:lnTo>
                    <a:pt x="19" y="40"/>
                  </a:lnTo>
                  <a:lnTo>
                    <a:pt x="6" y="88"/>
                  </a:lnTo>
                  <a:lnTo>
                    <a:pt x="0" y="72"/>
                  </a:lnTo>
                  <a:lnTo>
                    <a:pt x="6" y="64"/>
                  </a:lnTo>
                  <a:lnTo>
                    <a:pt x="0" y="0"/>
                  </a:lnTo>
                  <a:lnTo>
                    <a:pt x="13" y="8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" name="Freeform 110"/>
            <p:cNvSpPr>
              <a:spLocks/>
            </p:cNvSpPr>
            <p:nvPr/>
          </p:nvSpPr>
          <p:spPr bwMode="auto">
            <a:xfrm>
              <a:off x="2228" y="2871"/>
              <a:ext cx="136" cy="64"/>
            </a:xfrm>
            <a:custGeom>
              <a:avLst/>
              <a:gdLst>
                <a:gd name="T0" fmla="*/ 6 w 136"/>
                <a:gd name="T1" fmla="*/ 16 h 64"/>
                <a:gd name="T2" fmla="*/ 0 w 136"/>
                <a:gd name="T3" fmla="*/ 40 h 64"/>
                <a:gd name="T4" fmla="*/ 0 w 136"/>
                <a:gd name="T5" fmla="*/ 48 h 64"/>
                <a:gd name="T6" fmla="*/ 19 w 136"/>
                <a:gd name="T7" fmla="*/ 56 h 64"/>
                <a:gd name="T8" fmla="*/ 38 w 136"/>
                <a:gd name="T9" fmla="*/ 64 h 64"/>
                <a:gd name="T10" fmla="*/ 64 w 136"/>
                <a:gd name="T11" fmla="*/ 56 h 64"/>
                <a:gd name="T12" fmla="*/ 71 w 136"/>
                <a:gd name="T13" fmla="*/ 48 h 64"/>
                <a:gd name="T14" fmla="*/ 97 w 136"/>
                <a:gd name="T15" fmla="*/ 48 h 64"/>
                <a:gd name="T16" fmla="*/ 103 w 136"/>
                <a:gd name="T17" fmla="*/ 48 h 64"/>
                <a:gd name="T18" fmla="*/ 129 w 136"/>
                <a:gd name="T19" fmla="*/ 48 h 64"/>
                <a:gd name="T20" fmla="*/ 136 w 136"/>
                <a:gd name="T21" fmla="*/ 40 h 64"/>
                <a:gd name="T22" fmla="*/ 129 w 136"/>
                <a:gd name="T23" fmla="*/ 24 h 64"/>
                <a:gd name="T24" fmla="*/ 116 w 136"/>
                <a:gd name="T25" fmla="*/ 16 h 64"/>
                <a:gd name="T26" fmla="*/ 103 w 136"/>
                <a:gd name="T27" fmla="*/ 8 h 64"/>
                <a:gd name="T28" fmla="*/ 90 w 136"/>
                <a:gd name="T29" fmla="*/ 0 h 64"/>
                <a:gd name="T30" fmla="*/ 77 w 136"/>
                <a:gd name="T31" fmla="*/ 8 h 64"/>
                <a:gd name="T32" fmla="*/ 51 w 136"/>
                <a:gd name="T33" fmla="*/ 8 h 64"/>
                <a:gd name="T34" fmla="*/ 38 w 136"/>
                <a:gd name="T35" fmla="*/ 8 h 64"/>
                <a:gd name="T36" fmla="*/ 19 w 136"/>
                <a:gd name="T37" fmla="*/ 16 h 64"/>
                <a:gd name="T38" fmla="*/ 6 w 136"/>
                <a:gd name="T39" fmla="*/ 16 h 6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36"/>
                <a:gd name="T61" fmla="*/ 0 h 64"/>
                <a:gd name="T62" fmla="*/ 136 w 136"/>
                <a:gd name="T63" fmla="*/ 64 h 6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36" h="64">
                  <a:moveTo>
                    <a:pt x="6" y="16"/>
                  </a:moveTo>
                  <a:lnTo>
                    <a:pt x="0" y="40"/>
                  </a:lnTo>
                  <a:lnTo>
                    <a:pt x="0" y="48"/>
                  </a:lnTo>
                  <a:lnTo>
                    <a:pt x="19" y="56"/>
                  </a:lnTo>
                  <a:lnTo>
                    <a:pt x="38" y="64"/>
                  </a:lnTo>
                  <a:lnTo>
                    <a:pt x="64" y="56"/>
                  </a:lnTo>
                  <a:lnTo>
                    <a:pt x="71" y="48"/>
                  </a:lnTo>
                  <a:lnTo>
                    <a:pt x="97" y="48"/>
                  </a:lnTo>
                  <a:lnTo>
                    <a:pt x="103" y="48"/>
                  </a:lnTo>
                  <a:lnTo>
                    <a:pt x="129" y="48"/>
                  </a:lnTo>
                  <a:lnTo>
                    <a:pt x="136" y="40"/>
                  </a:lnTo>
                  <a:lnTo>
                    <a:pt x="129" y="24"/>
                  </a:lnTo>
                  <a:lnTo>
                    <a:pt x="116" y="16"/>
                  </a:lnTo>
                  <a:lnTo>
                    <a:pt x="103" y="8"/>
                  </a:lnTo>
                  <a:lnTo>
                    <a:pt x="90" y="0"/>
                  </a:lnTo>
                  <a:lnTo>
                    <a:pt x="77" y="8"/>
                  </a:lnTo>
                  <a:lnTo>
                    <a:pt x="51" y="8"/>
                  </a:lnTo>
                  <a:lnTo>
                    <a:pt x="38" y="8"/>
                  </a:lnTo>
                  <a:lnTo>
                    <a:pt x="19" y="16"/>
                  </a:lnTo>
                  <a:lnTo>
                    <a:pt x="6" y="16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Oval 111"/>
            <p:cNvSpPr>
              <a:spLocks noChangeArrowheads="1"/>
            </p:cNvSpPr>
            <p:nvPr/>
          </p:nvSpPr>
          <p:spPr bwMode="auto">
            <a:xfrm>
              <a:off x="2237" y="2890"/>
              <a:ext cx="1" cy="1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" name="Oval 112"/>
            <p:cNvSpPr>
              <a:spLocks noChangeArrowheads="1"/>
            </p:cNvSpPr>
            <p:nvPr/>
          </p:nvSpPr>
          <p:spPr bwMode="auto">
            <a:xfrm>
              <a:off x="2289" y="2882"/>
              <a:ext cx="0" cy="1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Freeform 113"/>
            <p:cNvSpPr>
              <a:spLocks/>
            </p:cNvSpPr>
            <p:nvPr/>
          </p:nvSpPr>
          <p:spPr bwMode="auto">
            <a:xfrm>
              <a:off x="2279" y="2879"/>
              <a:ext cx="20" cy="40"/>
            </a:xfrm>
            <a:custGeom>
              <a:avLst/>
              <a:gdLst>
                <a:gd name="T0" fmla="*/ 20 w 20"/>
                <a:gd name="T1" fmla="*/ 40 h 40"/>
                <a:gd name="T2" fmla="*/ 20 w 20"/>
                <a:gd name="T3" fmla="*/ 24 h 40"/>
                <a:gd name="T4" fmla="*/ 13 w 20"/>
                <a:gd name="T5" fmla="*/ 16 h 40"/>
                <a:gd name="T6" fmla="*/ 0 w 20"/>
                <a:gd name="T7" fmla="*/ 16 h 40"/>
                <a:gd name="T8" fmla="*/ 0 w 20"/>
                <a:gd name="T9" fmla="*/ 0 h 40"/>
                <a:gd name="T10" fmla="*/ 20 w 20"/>
                <a:gd name="T11" fmla="*/ 40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40"/>
                <a:gd name="T20" fmla="*/ 20 w 20"/>
                <a:gd name="T21" fmla="*/ 40 h 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40">
                  <a:moveTo>
                    <a:pt x="20" y="40"/>
                  </a:moveTo>
                  <a:lnTo>
                    <a:pt x="20" y="24"/>
                  </a:lnTo>
                  <a:lnTo>
                    <a:pt x="13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20" y="4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Freeform 114"/>
            <p:cNvSpPr>
              <a:spLocks/>
            </p:cNvSpPr>
            <p:nvPr/>
          </p:nvSpPr>
          <p:spPr bwMode="auto">
            <a:xfrm>
              <a:off x="2279" y="2879"/>
              <a:ext cx="20" cy="40"/>
            </a:xfrm>
            <a:custGeom>
              <a:avLst/>
              <a:gdLst>
                <a:gd name="T0" fmla="*/ 20 w 20"/>
                <a:gd name="T1" fmla="*/ 40 h 40"/>
                <a:gd name="T2" fmla="*/ 20 w 20"/>
                <a:gd name="T3" fmla="*/ 24 h 40"/>
                <a:gd name="T4" fmla="*/ 13 w 20"/>
                <a:gd name="T5" fmla="*/ 16 h 40"/>
                <a:gd name="T6" fmla="*/ 0 w 20"/>
                <a:gd name="T7" fmla="*/ 16 h 40"/>
                <a:gd name="T8" fmla="*/ 0 w 20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40"/>
                <a:gd name="T17" fmla="*/ 20 w 20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40">
                  <a:moveTo>
                    <a:pt x="20" y="40"/>
                  </a:moveTo>
                  <a:lnTo>
                    <a:pt x="20" y="24"/>
                  </a:lnTo>
                  <a:lnTo>
                    <a:pt x="1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" name="Freeform 115"/>
            <p:cNvSpPr>
              <a:spLocks/>
            </p:cNvSpPr>
            <p:nvPr/>
          </p:nvSpPr>
          <p:spPr bwMode="auto">
            <a:xfrm>
              <a:off x="2215" y="2623"/>
              <a:ext cx="116" cy="264"/>
            </a:xfrm>
            <a:custGeom>
              <a:avLst/>
              <a:gdLst>
                <a:gd name="T0" fmla="*/ 6 w 116"/>
                <a:gd name="T1" fmla="*/ 0 h 264"/>
                <a:gd name="T2" fmla="*/ 0 w 116"/>
                <a:gd name="T3" fmla="*/ 40 h 264"/>
                <a:gd name="T4" fmla="*/ 6 w 116"/>
                <a:gd name="T5" fmla="*/ 80 h 264"/>
                <a:gd name="T6" fmla="*/ 13 w 116"/>
                <a:gd name="T7" fmla="*/ 184 h 264"/>
                <a:gd name="T8" fmla="*/ 13 w 116"/>
                <a:gd name="T9" fmla="*/ 248 h 264"/>
                <a:gd name="T10" fmla="*/ 19 w 116"/>
                <a:gd name="T11" fmla="*/ 264 h 264"/>
                <a:gd name="T12" fmla="*/ 32 w 116"/>
                <a:gd name="T13" fmla="*/ 264 h 264"/>
                <a:gd name="T14" fmla="*/ 58 w 116"/>
                <a:gd name="T15" fmla="*/ 256 h 264"/>
                <a:gd name="T16" fmla="*/ 64 w 116"/>
                <a:gd name="T17" fmla="*/ 248 h 264"/>
                <a:gd name="T18" fmla="*/ 90 w 116"/>
                <a:gd name="T19" fmla="*/ 256 h 264"/>
                <a:gd name="T20" fmla="*/ 103 w 116"/>
                <a:gd name="T21" fmla="*/ 256 h 264"/>
                <a:gd name="T22" fmla="*/ 110 w 116"/>
                <a:gd name="T23" fmla="*/ 240 h 264"/>
                <a:gd name="T24" fmla="*/ 116 w 116"/>
                <a:gd name="T25" fmla="*/ 176 h 264"/>
                <a:gd name="T26" fmla="*/ 116 w 116"/>
                <a:gd name="T27" fmla="*/ 136 h 264"/>
                <a:gd name="T28" fmla="*/ 110 w 116"/>
                <a:gd name="T29" fmla="*/ 0 h 264"/>
                <a:gd name="T30" fmla="*/ 97 w 116"/>
                <a:gd name="T31" fmla="*/ 8 h 264"/>
                <a:gd name="T32" fmla="*/ 64 w 116"/>
                <a:gd name="T33" fmla="*/ 16 h 264"/>
                <a:gd name="T34" fmla="*/ 32 w 116"/>
                <a:gd name="T35" fmla="*/ 16 h 264"/>
                <a:gd name="T36" fmla="*/ 6 w 116"/>
                <a:gd name="T37" fmla="*/ 0 h 26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6"/>
                <a:gd name="T58" fmla="*/ 0 h 264"/>
                <a:gd name="T59" fmla="*/ 116 w 116"/>
                <a:gd name="T60" fmla="*/ 264 h 26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6" h="264">
                  <a:moveTo>
                    <a:pt x="6" y="0"/>
                  </a:moveTo>
                  <a:lnTo>
                    <a:pt x="0" y="40"/>
                  </a:lnTo>
                  <a:lnTo>
                    <a:pt x="6" y="80"/>
                  </a:lnTo>
                  <a:lnTo>
                    <a:pt x="13" y="184"/>
                  </a:lnTo>
                  <a:lnTo>
                    <a:pt x="13" y="248"/>
                  </a:lnTo>
                  <a:lnTo>
                    <a:pt x="19" y="264"/>
                  </a:lnTo>
                  <a:lnTo>
                    <a:pt x="32" y="264"/>
                  </a:lnTo>
                  <a:lnTo>
                    <a:pt x="58" y="256"/>
                  </a:lnTo>
                  <a:lnTo>
                    <a:pt x="64" y="248"/>
                  </a:lnTo>
                  <a:lnTo>
                    <a:pt x="90" y="256"/>
                  </a:lnTo>
                  <a:lnTo>
                    <a:pt x="103" y="256"/>
                  </a:lnTo>
                  <a:lnTo>
                    <a:pt x="110" y="240"/>
                  </a:lnTo>
                  <a:lnTo>
                    <a:pt x="116" y="176"/>
                  </a:lnTo>
                  <a:lnTo>
                    <a:pt x="116" y="136"/>
                  </a:lnTo>
                  <a:lnTo>
                    <a:pt x="110" y="0"/>
                  </a:lnTo>
                  <a:lnTo>
                    <a:pt x="97" y="8"/>
                  </a:lnTo>
                  <a:lnTo>
                    <a:pt x="64" y="16"/>
                  </a:lnTo>
                  <a:lnTo>
                    <a:pt x="32" y="1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" name="Freeform 116"/>
            <p:cNvSpPr>
              <a:spLocks/>
            </p:cNvSpPr>
            <p:nvPr/>
          </p:nvSpPr>
          <p:spPr bwMode="auto">
            <a:xfrm>
              <a:off x="2279" y="2703"/>
              <a:ext cx="7" cy="168"/>
            </a:xfrm>
            <a:custGeom>
              <a:avLst/>
              <a:gdLst>
                <a:gd name="T0" fmla="*/ 0 w 7"/>
                <a:gd name="T1" fmla="*/ 168 h 168"/>
                <a:gd name="T2" fmla="*/ 7 w 7"/>
                <a:gd name="T3" fmla="*/ 64 h 168"/>
                <a:gd name="T4" fmla="*/ 7 w 7"/>
                <a:gd name="T5" fmla="*/ 0 h 168"/>
                <a:gd name="T6" fmla="*/ 0 60000 65536"/>
                <a:gd name="T7" fmla="*/ 0 60000 65536"/>
                <a:gd name="T8" fmla="*/ 0 60000 65536"/>
                <a:gd name="T9" fmla="*/ 0 w 7"/>
                <a:gd name="T10" fmla="*/ 0 h 168"/>
                <a:gd name="T11" fmla="*/ 7 w 7"/>
                <a:gd name="T12" fmla="*/ 168 h 1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" h="168">
                  <a:moveTo>
                    <a:pt x="0" y="168"/>
                  </a:moveTo>
                  <a:lnTo>
                    <a:pt x="7" y="64"/>
                  </a:lnTo>
                  <a:lnTo>
                    <a:pt x="7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" name="Freeform 117"/>
            <p:cNvSpPr>
              <a:spLocks/>
            </p:cNvSpPr>
            <p:nvPr/>
          </p:nvSpPr>
          <p:spPr bwMode="auto">
            <a:xfrm>
              <a:off x="2228" y="2344"/>
              <a:ext cx="71" cy="96"/>
            </a:xfrm>
            <a:custGeom>
              <a:avLst/>
              <a:gdLst>
                <a:gd name="T0" fmla="*/ 13 w 71"/>
                <a:gd name="T1" fmla="*/ 40 h 96"/>
                <a:gd name="T2" fmla="*/ 6 w 71"/>
                <a:gd name="T3" fmla="*/ 40 h 96"/>
                <a:gd name="T4" fmla="*/ 0 w 71"/>
                <a:gd name="T5" fmla="*/ 48 h 96"/>
                <a:gd name="T6" fmla="*/ 0 w 71"/>
                <a:gd name="T7" fmla="*/ 56 h 96"/>
                <a:gd name="T8" fmla="*/ 13 w 71"/>
                <a:gd name="T9" fmla="*/ 64 h 96"/>
                <a:gd name="T10" fmla="*/ 19 w 71"/>
                <a:gd name="T11" fmla="*/ 80 h 96"/>
                <a:gd name="T12" fmla="*/ 38 w 71"/>
                <a:gd name="T13" fmla="*/ 96 h 96"/>
                <a:gd name="T14" fmla="*/ 58 w 71"/>
                <a:gd name="T15" fmla="*/ 96 h 96"/>
                <a:gd name="T16" fmla="*/ 64 w 71"/>
                <a:gd name="T17" fmla="*/ 80 h 96"/>
                <a:gd name="T18" fmla="*/ 71 w 71"/>
                <a:gd name="T19" fmla="*/ 64 h 96"/>
                <a:gd name="T20" fmla="*/ 71 w 71"/>
                <a:gd name="T21" fmla="*/ 32 h 96"/>
                <a:gd name="T22" fmla="*/ 64 w 71"/>
                <a:gd name="T23" fmla="*/ 0 h 96"/>
                <a:gd name="T24" fmla="*/ 25 w 71"/>
                <a:gd name="T25" fmla="*/ 24 h 96"/>
                <a:gd name="T26" fmla="*/ 13 w 71"/>
                <a:gd name="T27" fmla="*/ 24 h 96"/>
                <a:gd name="T28" fmla="*/ 13 w 71"/>
                <a:gd name="T29" fmla="*/ 40 h 9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1"/>
                <a:gd name="T46" fmla="*/ 0 h 96"/>
                <a:gd name="T47" fmla="*/ 71 w 71"/>
                <a:gd name="T48" fmla="*/ 96 h 9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1" h="96">
                  <a:moveTo>
                    <a:pt x="13" y="40"/>
                  </a:moveTo>
                  <a:lnTo>
                    <a:pt x="6" y="40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13" y="64"/>
                  </a:lnTo>
                  <a:lnTo>
                    <a:pt x="19" y="80"/>
                  </a:lnTo>
                  <a:lnTo>
                    <a:pt x="38" y="96"/>
                  </a:lnTo>
                  <a:lnTo>
                    <a:pt x="58" y="96"/>
                  </a:lnTo>
                  <a:lnTo>
                    <a:pt x="64" y="80"/>
                  </a:lnTo>
                  <a:lnTo>
                    <a:pt x="71" y="64"/>
                  </a:lnTo>
                  <a:lnTo>
                    <a:pt x="71" y="32"/>
                  </a:lnTo>
                  <a:lnTo>
                    <a:pt x="64" y="0"/>
                  </a:lnTo>
                  <a:lnTo>
                    <a:pt x="25" y="24"/>
                  </a:lnTo>
                  <a:lnTo>
                    <a:pt x="13" y="24"/>
                  </a:lnTo>
                  <a:lnTo>
                    <a:pt x="13" y="4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" name="Freeform 118"/>
            <p:cNvSpPr>
              <a:spLocks/>
            </p:cNvSpPr>
            <p:nvPr/>
          </p:nvSpPr>
          <p:spPr bwMode="auto">
            <a:xfrm>
              <a:off x="2215" y="2320"/>
              <a:ext cx="90" cy="80"/>
            </a:xfrm>
            <a:custGeom>
              <a:avLst/>
              <a:gdLst>
                <a:gd name="T0" fmla="*/ 84 w 90"/>
                <a:gd name="T1" fmla="*/ 56 h 80"/>
                <a:gd name="T2" fmla="*/ 84 w 90"/>
                <a:gd name="T3" fmla="*/ 40 h 80"/>
                <a:gd name="T4" fmla="*/ 90 w 90"/>
                <a:gd name="T5" fmla="*/ 24 h 80"/>
                <a:gd name="T6" fmla="*/ 77 w 90"/>
                <a:gd name="T7" fmla="*/ 8 h 80"/>
                <a:gd name="T8" fmla="*/ 64 w 90"/>
                <a:gd name="T9" fmla="*/ 0 h 80"/>
                <a:gd name="T10" fmla="*/ 38 w 90"/>
                <a:gd name="T11" fmla="*/ 0 h 80"/>
                <a:gd name="T12" fmla="*/ 19 w 90"/>
                <a:gd name="T13" fmla="*/ 0 h 80"/>
                <a:gd name="T14" fmla="*/ 13 w 90"/>
                <a:gd name="T15" fmla="*/ 8 h 80"/>
                <a:gd name="T16" fmla="*/ 6 w 90"/>
                <a:gd name="T17" fmla="*/ 0 h 80"/>
                <a:gd name="T18" fmla="*/ 13 w 90"/>
                <a:gd name="T19" fmla="*/ 8 h 80"/>
                <a:gd name="T20" fmla="*/ 6 w 90"/>
                <a:gd name="T21" fmla="*/ 8 h 80"/>
                <a:gd name="T22" fmla="*/ 13 w 90"/>
                <a:gd name="T23" fmla="*/ 16 h 80"/>
                <a:gd name="T24" fmla="*/ 0 w 90"/>
                <a:gd name="T25" fmla="*/ 24 h 80"/>
                <a:gd name="T26" fmla="*/ 0 w 90"/>
                <a:gd name="T27" fmla="*/ 56 h 80"/>
                <a:gd name="T28" fmla="*/ 13 w 90"/>
                <a:gd name="T29" fmla="*/ 80 h 80"/>
                <a:gd name="T30" fmla="*/ 13 w 90"/>
                <a:gd name="T31" fmla="*/ 72 h 80"/>
                <a:gd name="T32" fmla="*/ 19 w 90"/>
                <a:gd name="T33" fmla="*/ 64 h 80"/>
                <a:gd name="T34" fmla="*/ 26 w 90"/>
                <a:gd name="T35" fmla="*/ 64 h 80"/>
                <a:gd name="T36" fmla="*/ 26 w 90"/>
                <a:gd name="T37" fmla="*/ 48 h 80"/>
                <a:gd name="T38" fmla="*/ 38 w 90"/>
                <a:gd name="T39" fmla="*/ 48 h 80"/>
                <a:gd name="T40" fmla="*/ 77 w 90"/>
                <a:gd name="T41" fmla="*/ 24 h 80"/>
                <a:gd name="T42" fmla="*/ 84 w 90"/>
                <a:gd name="T43" fmla="*/ 56 h 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90"/>
                <a:gd name="T67" fmla="*/ 0 h 80"/>
                <a:gd name="T68" fmla="*/ 90 w 90"/>
                <a:gd name="T69" fmla="*/ 80 h 8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90" h="80">
                  <a:moveTo>
                    <a:pt x="84" y="56"/>
                  </a:moveTo>
                  <a:lnTo>
                    <a:pt x="84" y="40"/>
                  </a:lnTo>
                  <a:lnTo>
                    <a:pt x="90" y="24"/>
                  </a:lnTo>
                  <a:lnTo>
                    <a:pt x="77" y="8"/>
                  </a:lnTo>
                  <a:lnTo>
                    <a:pt x="64" y="0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13" y="8"/>
                  </a:lnTo>
                  <a:lnTo>
                    <a:pt x="6" y="0"/>
                  </a:lnTo>
                  <a:lnTo>
                    <a:pt x="13" y="8"/>
                  </a:lnTo>
                  <a:lnTo>
                    <a:pt x="6" y="8"/>
                  </a:lnTo>
                  <a:lnTo>
                    <a:pt x="13" y="16"/>
                  </a:lnTo>
                  <a:lnTo>
                    <a:pt x="0" y="24"/>
                  </a:lnTo>
                  <a:lnTo>
                    <a:pt x="0" y="56"/>
                  </a:lnTo>
                  <a:lnTo>
                    <a:pt x="13" y="80"/>
                  </a:lnTo>
                  <a:lnTo>
                    <a:pt x="13" y="72"/>
                  </a:lnTo>
                  <a:lnTo>
                    <a:pt x="19" y="64"/>
                  </a:lnTo>
                  <a:lnTo>
                    <a:pt x="26" y="64"/>
                  </a:lnTo>
                  <a:lnTo>
                    <a:pt x="26" y="48"/>
                  </a:lnTo>
                  <a:lnTo>
                    <a:pt x="38" y="48"/>
                  </a:lnTo>
                  <a:lnTo>
                    <a:pt x="77" y="24"/>
                  </a:lnTo>
                  <a:lnTo>
                    <a:pt x="84" y="56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" name="Freeform 119"/>
            <p:cNvSpPr>
              <a:spLocks/>
            </p:cNvSpPr>
            <p:nvPr/>
          </p:nvSpPr>
          <p:spPr bwMode="auto">
            <a:xfrm>
              <a:off x="2234" y="2408"/>
              <a:ext cx="52" cy="48"/>
            </a:xfrm>
            <a:custGeom>
              <a:avLst/>
              <a:gdLst>
                <a:gd name="T0" fmla="*/ 7 w 52"/>
                <a:gd name="T1" fmla="*/ 0 h 48"/>
                <a:gd name="T2" fmla="*/ 0 w 52"/>
                <a:gd name="T3" fmla="*/ 32 h 48"/>
                <a:gd name="T4" fmla="*/ 19 w 52"/>
                <a:gd name="T5" fmla="*/ 48 h 48"/>
                <a:gd name="T6" fmla="*/ 32 w 52"/>
                <a:gd name="T7" fmla="*/ 48 h 48"/>
                <a:gd name="T8" fmla="*/ 45 w 52"/>
                <a:gd name="T9" fmla="*/ 40 h 48"/>
                <a:gd name="T10" fmla="*/ 52 w 52"/>
                <a:gd name="T11" fmla="*/ 40 h 48"/>
                <a:gd name="T12" fmla="*/ 45 w 52"/>
                <a:gd name="T13" fmla="*/ 32 h 48"/>
                <a:gd name="T14" fmla="*/ 32 w 52"/>
                <a:gd name="T15" fmla="*/ 32 h 48"/>
                <a:gd name="T16" fmla="*/ 13 w 52"/>
                <a:gd name="T17" fmla="*/ 16 h 48"/>
                <a:gd name="T18" fmla="*/ 7 w 52"/>
                <a:gd name="T19" fmla="*/ 0 h 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2"/>
                <a:gd name="T31" fmla="*/ 0 h 48"/>
                <a:gd name="T32" fmla="*/ 52 w 52"/>
                <a:gd name="T33" fmla="*/ 48 h 4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2" h="48">
                  <a:moveTo>
                    <a:pt x="7" y="0"/>
                  </a:moveTo>
                  <a:lnTo>
                    <a:pt x="0" y="32"/>
                  </a:lnTo>
                  <a:lnTo>
                    <a:pt x="19" y="48"/>
                  </a:lnTo>
                  <a:lnTo>
                    <a:pt x="32" y="48"/>
                  </a:lnTo>
                  <a:lnTo>
                    <a:pt x="45" y="40"/>
                  </a:lnTo>
                  <a:lnTo>
                    <a:pt x="52" y="40"/>
                  </a:lnTo>
                  <a:lnTo>
                    <a:pt x="45" y="32"/>
                  </a:lnTo>
                  <a:lnTo>
                    <a:pt x="32" y="32"/>
                  </a:lnTo>
                  <a:lnTo>
                    <a:pt x="13" y="1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Freeform 120"/>
            <p:cNvSpPr>
              <a:spLocks/>
            </p:cNvSpPr>
            <p:nvPr/>
          </p:nvSpPr>
          <p:spPr bwMode="auto">
            <a:xfrm>
              <a:off x="2182" y="2440"/>
              <a:ext cx="162" cy="199"/>
            </a:xfrm>
            <a:custGeom>
              <a:avLst/>
              <a:gdLst>
                <a:gd name="T0" fmla="*/ 52 w 162"/>
                <a:gd name="T1" fmla="*/ 0 h 199"/>
                <a:gd name="T2" fmla="*/ 33 w 162"/>
                <a:gd name="T3" fmla="*/ 16 h 199"/>
                <a:gd name="T4" fmla="*/ 13 w 162"/>
                <a:gd name="T5" fmla="*/ 32 h 199"/>
                <a:gd name="T6" fmla="*/ 0 w 162"/>
                <a:gd name="T7" fmla="*/ 71 h 199"/>
                <a:gd name="T8" fmla="*/ 0 w 162"/>
                <a:gd name="T9" fmla="*/ 119 h 199"/>
                <a:gd name="T10" fmla="*/ 13 w 162"/>
                <a:gd name="T11" fmla="*/ 127 h 199"/>
                <a:gd name="T12" fmla="*/ 33 w 162"/>
                <a:gd name="T13" fmla="*/ 119 h 199"/>
                <a:gd name="T14" fmla="*/ 33 w 162"/>
                <a:gd name="T15" fmla="*/ 103 h 199"/>
                <a:gd name="T16" fmla="*/ 33 w 162"/>
                <a:gd name="T17" fmla="*/ 183 h 199"/>
                <a:gd name="T18" fmla="*/ 65 w 162"/>
                <a:gd name="T19" fmla="*/ 199 h 199"/>
                <a:gd name="T20" fmla="*/ 97 w 162"/>
                <a:gd name="T21" fmla="*/ 199 h 199"/>
                <a:gd name="T22" fmla="*/ 130 w 162"/>
                <a:gd name="T23" fmla="*/ 199 h 199"/>
                <a:gd name="T24" fmla="*/ 143 w 162"/>
                <a:gd name="T25" fmla="*/ 183 h 199"/>
                <a:gd name="T26" fmla="*/ 136 w 162"/>
                <a:gd name="T27" fmla="*/ 103 h 199"/>
                <a:gd name="T28" fmla="*/ 156 w 162"/>
                <a:gd name="T29" fmla="*/ 103 h 199"/>
                <a:gd name="T30" fmla="*/ 162 w 162"/>
                <a:gd name="T31" fmla="*/ 95 h 199"/>
                <a:gd name="T32" fmla="*/ 156 w 162"/>
                <a:gd name="T33" fmla="*/ 55 h 199"/>
                <a:gd name="T34" fmla="*/ 143 w 162"/>
                <a:gd name="T35" fmla="*/ 16 h 199"/>
                <a:gd name="T36" fmla="*/ 117 w 162"/>
                <a:gd name="T37" fmla="*/ 8 h 199"/>
                <a:gd name="T38" fmla="*/ 97 w 162"/>
                <a:gd name="T39" fmla="*/ 0 h 199"/>
                <a:gd name="T40" fmla="*/ 97 w 162"/>
                <a:gd name="T41" fmla="*/ 8 h 199"/>
                <a:gd name="T42" fmla="*/ 84 w 162"/>
                <a:gd name="T43" fmla="*/ 16 h 199"/>
                <a:gd name="T44" fmla="*/ 71 w 162"/>
                <a:gd name="T45" fmla="*/ 16 h 199"/>
                <a:gd name="T46" fmla="*/ 52 w 162"/>
                <a:gd name="T47" fmla="*/ 0 h 19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62"/>
                <a:gd name="T73" fmla="*/ 0 h 199"/>
                <a:gd name="T74" fmla="*/ 162 w 162"/>
                <a:gd name="T75" fmla="*/ 199 h 19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62" h="199">
                  <a:moveTo>
                    <a:pt x="52" y="0"/>
                  </a:moveTo>
                  <a:lnTo>
                    <a:pt x="33" y="16"/>
                  </a:lnTo>
                  <a:lnTo>
                    <a:pt x="13" y="32"/>
                  </a:lnTo>
                  <a:lnTo>
                    <a:pt x="0" y="71"/>
                  </a:lnTo>
                  <a:lnTo>
                    <a:pt x="0" y="119"/>
                  </a:lnTo>
                  <a:lnTo>
                    <a:pt x="13" y="127"/>
                  </a:lnTo>
                  <a:lnTo>
                    <a:pt x="33" y="119"/>
                  </a:lnTo>
                  <a:lnTo>
                    <a:pt x="33" y="103"/>
                  </a:lnTo>
                  <a:lnTo>
                    <a:pt x="33" y="183"/>
                  </a:lnTo>
                  <a:lnTo>
                    <a:pt x="65" y="199"/>
                  </a:lnTo>
                  <a:lnTo>
                    <a:pt x="97" y="199"/>
                  </a:lnTo>
                  <a:lnTo>
                    <a:pt x="130" y="199"/>
                  </a:lnTo>
                  <a:lnTo>
                    <a:pt x="143" y="183"/>
                  </a:lnTo>
                  <a:lnTo>
                    <a:pt x="136" y="103"/>
                  </a:lnTo>
                  <a:lnTo>
                    <a:pt x="156" y="103"/>
                  </a:lnTo>
                  <a:lnTo>
                    <a:pt x="162" y="95"/>
                  </a:lnTo>
                  <a:lnTo>
                    <a:pt x="156" y="55"/>
                  </a:lnTo>
                  <a:lnTo>
                    <a:pt x="143" y="16"/>
                  </a:lnTo>
                  <a:lnTo>
                    <a:pt x="117" y="8"/>
                  </a:lnTo>
                  <a:lnTo>
                    <a:pt x="97" y="0"/>
                  </a:lnTo>
                  <a:lnTo>
                    <a:pt x="97" y="8"/>
                  </a:lnTo>
                  <a:lnTo>
                    <a:pt x="84" y="16"/>
                  </a:lnTo>
                  <a:lnTo>
                    <a:pt x="71" y="16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4" name="Line 121"/>
            <p:cNvSpPr>
              <a:spLocks noChangeShapeType="1"/>
            </p:cNvSpPr>
            <p:nvPr/>
          </p:nvSpPr>
          <p:spPr bwMode="auto">
            <a:xfrm flipV="1">
              <a:off x="2318" y="2519"/>
              <a:ext cx="1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5" name="Freeform 122"/>
            <p:cNvSpPr>
              <a:spLocks/>
            </p:cNvSpPr>
            <p:nvPr/>
          </p:nvSpPr>
          <p:spPr bwMode="auto">
            <a:xfrm>
              <a:off x="2182" y="2559"/>
              <a:ext cx="52" cy="104"/>
            </a:xfrm>
            <a:custGeom>
              <a:avLst/>
              <a:gdLst>
                <a:gd name="T0" fmla="*/ 26 w 52"/>
                <a:gd name="T1" fmla="*/ 0 h 104"/>
                <a:gd name="T2" fmla="*/ 33 w 52"/>
                <a:gd name="T3" fmla="*/ 48 h 104"/>
                <a:gd name="T4" fmla="*/ 52 w 52"/>
                <a:gd name="T5" fmla="*/ 88 h 104"/>
                <a:gd name="T6" fmla="*/ 46 w 52"/>
                <a:gd name="T7" fmla="*/ 104 h 104"/>
                <a:gd name="T8" fmla="*/ 7 w 52"/>
                <a:gd name="T9" fmla="*/ 48 h 104"/>
                <a:gd name="T10" fmla="*/ 0 w 52"/>
                <a:gd name="T11" fmla="*/ 0 h 104"/>
                <a:gd name="T12" fmla="*/ 13 w 52"/>
                <a:gd name="T13" fmla="*/ 8 h 104"/>
                <a:gd name="T14" fmla="*/ 26 w 52"/>
                <a:gd name="T15" fmla="*/ 0 h 1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"/>
                <a:gd name="T25" fmla="*/ 0 h 104"/>
                <a:gd name="T26" fmla="*/ 52 w 52"/>
                <a:gd name="T27" fmla="*/ 104 h 1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" h="104">
                  <a:moveTo>
                    <a:pt x="26" y="0"/>
                  </a:moveTo>
                  <a:lnTo>
                    <a:pt x="33" y="48"/>
                  </a:lnTo>
                  <a:lnTo>
                    <a:pt x="52" y="88"/>
                  </a:lnTo>
                  <a:lnTo>
                    <a:pt x="46" y="104"/>
                  </a:lnTo>
                  <a:lnTo>
                    <a:pt x="7" y="48"/>
                  </a:lnTo>
                  <a:lnTo>
                    <a:pt x="0" y="0"/>
                  </a:lnTo>
                  <a:lnTo>
                    <a:pt x="13" y="8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" name="Freeform 123"/>
            <p:cNvSpPr>
              <a:spLocks/>
            </p:cNvSpPr>
            <p:nvPr/>
          </p:nvSpPr>
          <p:spPr bwMode="auto">
            <a:xfrm>
              <a:off x="2318" y="2543"/>
              <a:ext cx="26" cy="112"/>
            </a:xfrm>
            <a:custGeom>
              <a:avLst/>
              <a:gdLst>
                <a:gd name="T0" fmla="*/ 26 w 26"/>
                <a:gd name="T1" fmla="*/ 0 h 112"/>
                <a:gd name="T2" fmla="*/ 26 w 26"/>
                <a:gd name="T3" fmla="*/ 40 h 112"/>
                <a:gd name="T4" fmla="*/ 7 w 26"/>
                <a:gd name="T5" fmla="*/ 112 h 112"/>
                <a:gd name="T6" fmla="*/ 7 w 26"/>
                <a:gd name="T7" fmla="*/ 88 h 112"/>
                <a:gd name="T8" fmla="*/ 7 w 26"/>
                <a:gd name="T9" fmla="*/ 80 h 112"/>
                <a:gd name="T10" fmla="*/ 0 w 26"/>
                <a:gd name="T11" fmla="*/ 0 h 112"/>
                <a:gd name="T12" fmla="*/ 20 w 26"/>
                <a:gd name="T13" fmla="*/ 0 h 112"/>
                <a:gd name="T14" fmla="*/ 26 w 26"/>
                <a:gd name="T15" fmla="*/ 0 h 1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"/>
                <a:gd name="T25" fmla="*/ 0 h 112"/>
                <a:gd name="T26" fmla="*/ 26 w 26"/>
                <a:gd name="T27" fmla="*/ 112 h 1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" h="112">
                  <a:moveTo>
                    <a:pt x="26" y="0"/>
                  </a:moveTo>
                  <a:lnTo>
                    <a:pt x="26" y="40"/>
                  </a:lnTo>
                  <a:lnTo>
                    <a:pt x="7" y="112"/>
                  </a:lnTo>
                  <a:lnTo>
                    <a:pt x="7" y="88"/>
                  </a:lnTo>
                  <a:lnTo>
                    <a:pt x="7" y="8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7" name="Freeform 124"/>
            <p:cNvSpPr>
              <a:spLocks/>
            </p:cNvSpPr>
            <p:nvPr/>
          </p:nvSpPr>
          <p:spPr bwMode="auto">
            <a:xfrm>
              <a:off x="2455" y="2895"/>
              <a:ext cx="77" cy="40"/>
            </a:xfrm>
            <a:custGeom>
              <a:avLst/>
              <a:gdLst>
                <a:gd name="T0" fmla="*/ 0 w 77"/>
                <a:gd name="T1" fmla="*/ 8 h 40"/>
                <a:gd name="T2" fmla="*/ 0 w 77"/>
                <a:gd name="T3" fmla="*/ 24 h 40"/>
                <a:gd name="T4" fmla="*/ 0 w 77"/>
                <a:gd name="T5" fmla="*/ 32 h 40"/>
                <a:gd name="T6" fmla="*/ 13 w 77"/>
                <a:gd name="T7" fmla="*/ 32 h 40"/>
                <a:gd name="T8" fmla="*/ 19 w 77"/>
                <a:gd name="T9" fmla="*/ 40 h 40"/>
                <a:gd name="T10" fmla="*/ 39 w 77"/>
                <a:gd name="T11" fmla="*/ 32 h 40"/>
                <a:gd name="T12" fmla="*/ 39 w 77"/>
                <a:gd name="T13" fmla="*/ 24 h 40"/>
                <a:gd name="T14" fmla="*/ 58 w 77"/>
                <a:gd name="T15" fmla="*/ 32 h 40"/>
                <a:gd name="T16" fmla="*/ 64 w 77"/>
                <a:gd name="T17" fmla="*/ 32 h 40"/>
                <a:gd name="T18" fmla="*/ 77 w 77"/>
                <a:gd name="T19" fmla="*/ 32 h 40"/>
                <a:gd name="T20" fmla="*/ 77 w 77"/>
                <a:gd name="T21" fmla="*/ 24 h 40"/>
                <a:gd name="T22" fmla="*/ 77 w 77"/>
                <a:gd name="T23" fmla="*/ 16 h 40"/>
                <a:gd name="T24" fmla="*/ 71 w 77"/>
                <a:gd name="T25" fmla="*/ 8 h 40"/>
                <a:gd name="T26" fmla="*/ 58 w 77"/>
                <a:gd name="T27" fmla="*/ 8 h 40"/>
                <a:gd name="T28" fmla="*/ 52 w 77"/>
                <a:gd name="T29" fmla="*/ 0 h 40"/>
                <a:gd name="T30" fmla="*/ 45 w 77"/>
                <a:gd name="T31" fmla="*/ 8 h 40"/>
                <a:gd name="T32" fmla="*/ 26 w 77"/>
                <a:gd name="T33" fmla="*/ 0 h 40"/>
                <a:gd name="T34" fmla="*/ 19 w 77"/>
                <a:gd name="T35" fmla="*/ 8 h 40"/>
                <a:gd name="T36" fmla="*/ 6 w 77"/>
                <a:gd name="T37" fmla="*/ 8 h 40"/>
                <a:gd name="T38" fmla="*/ 0 w 77"/>
                <a:gd name="T39" fmla="*/ 8 h 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7"/>
                <a:gd name="T61" fmla="*/ 0 h 40"/>
                <a:gd name="T62" fmla="*/ 77 w 77"/>
                <a:gd name="T63" fmla="*/ 40 h 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7" h="40">
                  <a:moveTo>
                    <a:pt x="0" y="8"/>
                  </a:moveTo>
                  <a:lnTo>
                    <a:pt x="0" y="24"/>
                  </a:lnTo>
                  <a:lnTo>
                    <a:pt x="0" y="32"/>
                  </a:lnTo>
                  <a:lnTo>
                    <a:pt x="13" y="32"/>
                  </a:lnTo>
                  <a:lnTo>
                    <a:pt x="19" y="40"/>
                  </a:lnTo>
                  <a:lnTo>
                    <a:pt x="39" y="32"/>
                  </a:lnTo>
                  <a:lnTo>
                    <a:pt x="39" y="24"/>
                  </a:lnTo>
                  <a:lnTo>
                    <a:pt x="58" y="32"/>
                  </a:lnTo>
                  <a:lnTo>
                    <a:pt x="64" y="32"/>
                  </a:lnTo>
                  <a:lnTo>
                    <a:pt x="77" y="32"/>
                  </a:lnTo>
                  <a:lnTo>
                    <a:pt x="77" y="24"/>
                  </a:lnTo>
                  <a:lnTo>
                    <a:pt x="77" y="16"/>
                  </a:lnTo>
                  <a:lnTo>
                    <a:pt x="71" y="8"/>
                  </a:lnTo>
                  <a:lnTo>
                    <a:pt x="58" y="8"/>
                  </a:lnTo>
                  <a:lnTo>
                    <a:pt x="52" y="0"/>
                  </a:lnTo>
                  <a:lnTo>
                    <a:pt x="45" y="8"/>
                  </a:lnTo>
                  <a:lnTo>
                    <a:pt x="26" y="0"/>
                  </a:lnTo>
                  <a:lnTo>
                    <a:pt x="19" y="8"/>
                  </a:lnTo>
                  <a:lnTo>
                    <a:pt x="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" name="Oval 125"/>
            <p:cNvSpPr>
              <a:spLocks noChangeArrowheads="1"/>
            </p:cNvSpPr>
            <p:nvPr/>
          </p:nvSpPr>
          <p:spPr bwMode="auto">
            <a:xfrm>
              <a:off x="2458" y="2906"/>
              <a:ext cx="0" cy="10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" name="Oval 126"/>
            <p:cNvSpPr>
              <a:spLocks noChangeArrowheads="1"/>
            </p:cNvSpPr>
            <p:nvPr/>
          </p:nvSpPr>
          <p:spPr bwMode="auto">
            <a:xfrm>
              <a:off x="2490" y="2906"/>
              <a:ext cx="1" cy="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0" name="Freeform 127"/>
            <p:cNvSpPr>
              <a:spLocks/>
            </p:cNvSpPr>
            <p:nvPr/>
          </p:nvSpPr>
          <p:spPr bwMode="auto">
            <a:xfrm>
              <a:off x="2481" y="2903"/>
              <a:ext cx="13" cy="24"/>
            </a:xfrm>
            <a:custGeom>
              <a:avLst/>
              <a:gdLst>
                <a:gd name="T0" fmla="*/ 13 w 13"/>
                <a:gd name="T1" fmla="*/ 24 h 24"/>
                <a:gd name="T2" fmla="*/ 13 w 13"/>
                <a:gd name="T3" fmla="*/ 16 h 24"/>
                <a:gd name="T4" fmla="*/ 13 w 13"/>
                <a:gd name="T5" fmla="*/ 8 h 24"/>
                <a:gd name="T6" fmla="*/ 6 w 13"/>
                <a:gd name="T7" fmla="*/ 8 h 24"/>
                <a:gd name="T8" fmla="*/ 0 w 13"/>
                <a:gd name="T9" fmla="*/ 0 h 24"/>
                <a:gd name="T10" fmla="*/ 13 w 13"/>
                <a:gd name="T11" fmla="*/ 24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24"/>
                <a:gd name="T20" fmla="*/ 13 w 13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24">
                  <a:moveTo>
                    <a:pt x="13" y="24"/>
                  </a:moveTo>
                  <a:lnTo>
                    <a:pt x="13" y="16"/>
                  </a:lnTo>
                  <a:lnTo>
                    <a:pt x="13" y="8"/>
                  </a:lnTo>
                  <a:lnTo>
                    <a:pt x="6" y="8"/>
                  </a:lnTo>
                  <a:lnTo>
                    <a:pt x="0" y="0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1" name="Freeform 128"/>
            <p:cNvSpPr>
              <a:spLocks/>
            </p:cNvSpPr>
            <p:nvPr/>
          </p:nvSpPr>
          <p:spPr bwMode="auto">
            <a:xfrm>
              <a:off x="2481" y="2903"/>
              <a:ext cx="13" cy="24"/>
            </a:xfrm>
            <a:custGeom>
              <a:avLst/>
              <a:gdLst>
                <a:gd name="T0" fmla="*/ 13 w 13"/>
                <a:gd name="T1" fmla="*/ 24 h 24"/>
                <a:gd name="T2" fmla="*/ 13 w 13"/>
                <a:gd name="T3" fmla="*/ 16 h 24"/>
                <a:gd name="T4" fmla="*/ 13 w 13"/>
                <a:gd name="T5" fmla="*/ 8 h 24"/>
                <a:gd name="T6" fmla="*/ 6 w 13"/>
                <a:gd name="T7" fmla="*/ 8 h 24"/>
                <a:gd name="T8" fmla="*/ 0 w 13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"/>
                <a:gd name="T16" fmla="*/ 0 h 24"/>
                <a:gd name="T17" fmla="*/ 13 w 1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" h="24">
                  <a:moveTo>
                    <a:pt x="13" y="24"/>
                  </a:moveTo>
                  <a:lnTo>
                    <a:pt x="13" y="16"/>
                  </a:lnTo>
                  <a:lnTo>
                    <a:pt x="13" y="8"/>
                  </a:lnTo>
                  <a:lnTo>
                    <a:pt x="6" y="8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" name="Freeform 129"/>
            <p:cNvSpPr>
              <a:spLocks/>
            </p:cNvSpPr>
            <p:nvPr/>
          </p:nvSpPr>
          <p:spPr bwMode="auto">
            <a:xfrm>
              <a:off x="2448" y="2751"/>
              <a:ext cx="65" cy="152"/>
            </a:xfrm>
            <a:custGeom>
              <a:avLst/>
              <a:gdLst>
                <a:gd name="T0" fmla="*/ 0 w 65"/>
                <a:gd name="T1" fmla="*/ 0 h 152"/>
                <a:gd name="T2" fmla="*/ 0 w 65"/>
                <a:gd name="T3" fmla="*/ 16 h 152"/>
                <a:gd name="T4" fmla="*/ 0 w 65"/>
                <a:gd name="T5" fmla="*/ 40 h 152"/>
                <a:gd name="T6" fmla="*/ 0 w 65"/>
                <a:gd name="T7" fmla="*/ 104 h 152"/>
                <a:gd name="T8" fmla="*/ 0 w 65"/>
                <a:gd name="T9" fmla="*/ 144 h 152"/>
                <a:gd name="T10" fmla="*/ 7 w 65"/>
                <a:gd name="T11" fmla="*/ 152 h 152"/>
                <a:gd name="T12" fmla="*/ 20 w 65"/>
                <a:gd name="T13" fmla="*/ 152 h 152"/>
                <a:gd name="T14" fmla="*/ 33 w 65"/>
                <a:gd name="T15" fmla="*/ 152 h 152"/>
                <a:gd name="T16" fmla="*/ 39 w 65"/>
                <a:gd name="T17" fmla="*/ 144 h 152"/>
                <a:gd name="T18" fmla="*/ 52 w 65"/>
                <a:gd name="T19" fmla="*/ 152 h 152"/>
                <a:gd name="T20" fmla="*/ 59 w 65"/>
                <a:gd name="T21" fmla="*/ 152 h 152"/>
                <a:gd name="T22" fmla="*/ 65 w 65"/>
                <a:gd name="T23" fmla="*/ 144 h 152"/>
                <a:gd name="T24" fmla="*/ 65 w 65"/>
                <a:gd name="T25" fmla="*/ 96 h 152"/>
                <a:gd name="T26" fmla="*/ 65 w 65"/>
                <a:gd name="T27" fmla="*/ 80 h 152"/>
                <a:gd name="T28" fmla="*/ 59 w 65"/>
                <a:gd name="T29" fmla="*/ 0 h 152"/>
                <a:gd name="T30" fmla="*/ 59 w 65"/>
                <a:gd name="T31" fmla="*/ 0 h 152"/>
                <a:gd name="T32" fmla="*/ 39 w 65"/>
                <a:gd name="T33" fmla="*/ 8 h 152"/>
                <a:gd name="T34" fmla="*/ 20 w 65"/>
                <a:gd name="T35" fmla="*/ 8 h 152"/>
                <a:gd name="T36" fmla="*/ 0 w 65"/>
                <a:gd name="T37" fmla="*/ 0 h 15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5"/>
                <a:gd name="T58" fmla="*/ 0 h 152"/>
                <a:gd name="T59" fmla="*/ 65 w 65"/>
                <a:gd name="T60" fmla="*/ 152 h 15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5" h="152">
                  <a:moveTo>
                    <a:pt x="0" y="0"/>
                  </a:moveTo>
                  <a:lnTo>
                    <a:pt x="0" y="16"/>
                  </a:lnTo>
                  <a:lnTo>
                    <a:pt x="0" y="40"/>
                  </a:lnTo>
                  <a:lnTo>
                    <a:pt x="0" y="104"/>
                  </a:lnTo>
                  <a:lnTo>
                    <a:pt x="0" y="144"/>
                  </a:lnTo>
                  <a:lnTo>
                    <a:pt x="7" y="152"/>
                  </a:lnTo>
                  <a:lnTo>
                    <a:pt x="20" y="152"/>
                  </a:lnTo>
                  <a:lnTo>
                    <a:pt x="33" y="152"/>
                  </a:lnTo>
                  <a:lnTo>
                    <a:pt x="39" y="144"/>
                  </a:lnTo>
                  <a:lnTo>
                    <a:pt x="52" y="152"/>
                  </a:lnTo>
                  <a:lnTo>
                    <a:pt x="59" y="152"/>
                  </a:lnTo>
                  <a:lnTo>
                    <a:pt x="65" y="144"/>
                  </a:lnTo>
                  <a:lnTo>
                    <a:pt x="65" y="96"/>
                  </a:lnTo>
                  <a:lnTo>
                    <a:pt x="65" y="80"/>
                  </a:lnTo>
                  <a:lnTo>
                    <a:pt x="59" y="0"/>
                  </a:lnTo>
                  <a:lnTo>
                    <a:pt x="39" y="8"/>
                  </a:lnTo>
                  <a:lnTo>
                    <a:pt x="2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Freeform 130"/>
            <p:cNvSpPr>
              <a:spLocks/>
            </p:cNvSpPr>
            <p:nvPr/>
          </p:nvSpPr>
          <p:spPr bwMode="auto">
            <a:xfrm>
              <a:off x="2487" y="2799"/>
              <a:ext cx="1" cy="96"/>
            </a:xfrm>
            <a:custGeom>
              <a:avLst/>
              <a:gdLst>
                <a:gd name="T0" fmla="*/ 0 w 1"/>
                <a:gd name="T1" fmla="*/ 96 h 96"/>
                <a:gd name="T2" fmla="*/ 0 w 1"/>
                <a:gd name="T3" fmla="*/ 32 h 96"/>
                <a:gd name="T4" fmla="*/ 0 w 1"/>
                <a:gd name="T5" fmla="*/ 0 h 96"/>
                <a:gd name="T6" fmla="*/ 0 60000 65536"/>
                <a:gd name="T7" fmla="*/ 0 60000 65536"/>
                <a:gd name="T8" fmla="*/ 0 60000 65536"/>
                <a:gd name="T9" fmla="*/ 0 w 1"/>
                <a:gd name="T10" fmla="*/ 0 h 96"/>
                <a:gd name="T11" fmla="*/ 1 w 1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96">
                  <a:moveTo>
                    <a:pt x="0" y="96"/>
                  </a:moveTo>
                  <a:lnTo>
                    <a:pt x="0" y="32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4" name="Freeform 131"/>
            <p:cNvSpPr>
              <a:spLocks/>
            </p:cNvSpPr>
            <p:nvPr/>
          </p:nvSpPr>
          <p:spPr bwMode="auto">
            <a:xfrm>
              <a:off x="2455" y="2583"/>
              <a:ext cx="39" cy="56"/>
            </a:xfrm>
            <a:custGeom>
              <a:avLst/>
              <a:gdLst>
                <a:gd name="T0" fmla="*/ 6 w 39"/>
                <a:gd name="T1" fmla="*/ 24 h 56"/>
                <a:gd name="T2" fmla="*/ 0 w 39"/>
                <a:gd name="T3" fmla="*/ 16 h 56"/>
                <a:gd name="T4" fmla="*/ 0 w 39"/>
                <a:gd name="T5" fmla="*/ 24 h 56"/>
                <a:gd name="T6" fmla="*/ 0 w 39"/>
                <a:gd name="T7" fmla="*/ 32 h 56"/>
                <a:gd name="T8" fmla="*/ 6 w 39"/>
                <a:gd name="T9" fmla="*/ 32 h 56"/>
                <a:gd name="T10" fmla="*/ 6 w 39"/>
                <a:gd name="T11" fmla="*/ 48 h 56"/>
                <a:gd name="T12" fmla="*/ 19 w 39"/>
                <a:gd name="T13" fmla="*/ 56 h 56"/>
                <a:gd name="T14" fmla="*/ 32 w 39"/>
                <a:gd name="T15" fmla="*/ 48 h 56"/>
                <a:gd name="T16" fmla="*/ 39 w 39"/>
                <a:gd name="T17" fmla="*/ 48 h 56"/>
                <a:gd name="T18" fmla="*/ 39 w 39"/>
                <a:gd name="T19" fmla="*/ 32 h 56"/>
                <a:gd name="T20" fmla="*/ 39 w 39"/>
                <a:gd name="T21" fmla="*/ 16 h 56"/>
                <a:gd name="T22" fmla="*/ 32 w 39"/>
                <a:gd name="T23" fmla="*/ 0 h 56"/>
                <a:gd name="T24" fmla="*/ 13 w 39"/>
                <a:gd name="T25" fmla="*/ 8 h 56"/>
                <a:gd name="T26" fmla="*/ 6 w 39"/>
                <a:gd name="T27" fmla="*/ 8 h 56"/>
                <a:gd name="T28" fmla="*/ 6 w 39"/>
                <a:gd name="T29" fmla="*/ 24 h 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9"/>
                <a:gd name="T46" fmla="*/ 0 h 56"/>
                <a:gd name="T47" fmla="*/ 39 w 39"/>
                <a:gd name="T48" fmla="*/ 56 h 5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9" h="56">
                  <a:moveTo>
                    <a:pt x="6" y="24"/>
                  </a:moveTo>
                  <a:lnTo>
                    <a:pt x="0" y="16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6" y="48"/>
                  </a:lnTo>
                  <a:lnTo>
                    <a:pt x="19" y="56"/>
                  </a:lnTo>
                  <a:lnTo>
                    <a:pt x="32" y="48"/>
                  </a:lnTo>
                  <a:lnTo>
                    <a:pt x="39" y="48"/>
                  </a:lnTo>
                  <a:lnTo>
                    <a:pt x="39" y="32"/>
                  </a:lnTo>
                  <a:lnTo>
                    <a:pt x="39" y="16"/>
                  </a:lnTo>
                  <a:lnTo>
                    <a:pt x="32" y="0"/>
                  </a:lnTo>
                  <a:lnTo>
                    <a:pt x="13" y="8"/>
                  </a:lnTo>
                  <a:lnTo>
                    <a:pt x="6" y="8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5" name="Freeform 132"/>
            <p:cNvSpPr>
              <a:spLocks/>
            </p:cNvSpPr>
            <p:nvPr/>
          </p:nvSpPr>
          <p:spPr bwMode="auto">
            <a:xfrm>
              <a:off x="2442" y="2559"/>
              <a:ext cx="58" cy="56"/>
            </a:xfrm>
            <a:custGeom>
              <a:avLst/>
              <a:gdLst>
                <a:gd name="T0" fmla="*/ 52 w 58"/>
                <a:gd name="T1" fmla="*/ 40 h 56"/>
                <a:gd name="T2" fmla="*/ 52 w 58"/>
                <a:gd name="T3" fmla="*/ 32 h 56"/>
                <a:gd name="T4" fmla="*/ 58 w 58"/>
                <a:gd name="T5" fmla="*/ 16 h 56"/>
                <a:gd name="T6" fmla="*/ 52 w 58"/>
                <a:gd name="T7" fmla="*/ 8 h 56"/>
                <a:gd name="T8" fmla="*/ 45 w 58"/>
                <a:gd name="T9" fmla="*/ 8 h 56"/>
                <a:gd name="T10" fmla="*/ 26 w 58"/>
                <a:gd name="T11" fmla="*/ 0 h 56"/>
                <a:gd name="T12" fmla="*/ 13 w 58"/>
                <a:gd name="T13" fmla="*/ 8 h 56"/>
                <a:gd name="T14" fmla="*/ 13 w 58"/>
                <a:gd name="T15" fmla="*/ 8 h 56"/>
                <a:gd name="T16" fmla="*/ 6 w 58"/>
                <a:gd name="T17" fmla="*/ 8 h 56"/>
                <a:gd name="T18" fmla="*/ 13 w 58"/>
                <a:gd name="T19" fmla="*/ 8 h 56"/>
                <a:gd name="T20" fmla="*/ 6 w 58"/>
                <a:gd name="T21" fmla="*/ 8 h 56"/>
                <a:gd name="T22" fmla="*/ 6 w 58"/>
                <a:gd name="T23" fmla="*/ 16 h 56"/>
                <a:gd name="T24" fmla="*/ 6 w 58"/>
                <a:gd name="T25" fmla="*/ 16 h 56"/>
                <a:gd name="T26" fmla="*/ 0 w 58"/>
                <a:gd name="T27" fmla="*/ 40 h 56"/>
                <a:gd name="T28" fmla="*/ 13 w 58"/>
                <a:gd name="T29" fmla="*/ 56 h 56"/>
                <a:gd name="T30" fmla="*/ 13 w 58"/>
                <a:gd name="T31" fmla="*/ 48 h 56"/>
                <a:gd name="T32" fmla="*/ 13 w 58"/>
                <a:gd name="T33" fmla="*/ 40 h 56"/>
                <a:gd name="T34" fmla="*/ 19 w 58"/>
                <a:gd name="T35" fmla="*/ 48 h 56"/>
                <a:gd name="T36" fmla="*/ 19 w 58"/>
                <a:gd name="T37" fmla="*/ 32 h 56"/>
                <a:gd name="T38" fmla="*/ 26 w 58"/>
                <a:gd name="T39" fmla="*/ 32 h 56"/>
                <a:gd name="T40" fmla="*/ 45 w 58"/>
                <a:gd name="T41" fmla="*/ 24 h 56"/>
                <a:gd name="T42" fmla="*/ 52 w 58"/>
                <a:gd name="T43" fmla="*/ 40 h 5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8"/>
                <a:gd name="T67" fmla="*/ 0 h 56"/>
                <a:gd name="T68" fmla="*/ 58 w 58"/>
                <a:gd name="T69" fmla="*/ 56 h 5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8" h="56">
                  <a:moveTo>
                    <a:pt x="52" y="40"/>
                  </a:moveTo>
                  <a:lnTo>
                    <a:pt x="52" y="32"/>
                  </a:lnTo>
                  <a:lnTo>
                    <a:pt x="58" y="16"/>
                  </a:lnTo>
                  <a:lnTo>
                    <a:pt x="52" y="8"/>
                  </a:lnTo>
                  <a:lnTo>
                    <a:pt x="45" y="8"/>
                  </a:lnTo>
                  <a:lnTo>
                    <a:pt x="26" y="0"/>
                  </a:lnTo>
                  <a:lnTo>
                    <a:pt x="13" y="8"/>
                  </a:lnTo>
                  <a:lnTo>
                    <a:pt x="6" y="8"/>
                  </a:lnTo>
                  <a:lnTo>
                    <a:pt x="13" y="8"/>
                  </a:lnTo>
                  <a:lnTo>
                    <a:pt x="6" y="8"/>
                  </a:lnTo>
                  <a:lnTo>
                    <a:pt x="6" y="16"/>
                  </a:lnTo>
                  <a:lnTo>
                    <a:pt x="0" y="40"/>
                  </a:lnTo>
                  <a:lnTo>
                    <a:pt x="13" y="56"/>
                  </a:lnTo>
                  <a:lnTo>
                    <a:pt x="13" y="48"/>
                  </a:lnTo>
                  <a:lnTo>
                    <a:pt x="13" y="40"/>
                  </a:lnTo>
                  <a:lnTo>
                    <a:pt x="19" y="48"/>
                  </a:lnTo>
                  <a:lnTo>
                    <a:pt x="19" y="32"/>
                  </a:lnTo>
                  <a:lnTo>
                    <a:pt x="26" y="32"/>
                  </a:lnTo>
                  <a:lnTo>
                    <a:pt x="45" y="24"/>
                  </a:lnTo>
                  <a:lnTo>
                    <a:pt x="52" y="4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6" name="Freeform 133"/>
            <p:cNvSpPr>
              <a:spLocks/>
            </p:cNvSpPr>
            <p:nvPr/>
          </p:nvSpPr>
          <p:spPr bwMode="auto">
            <a:xfrm>
              <a:off x="2461" y="2615"/>
              <a:ext cx="26" cy="32"/>
            </a:xfrm>
            <a:custGeom>
              <a:avLst/>
              <a:gdLst>
                <a:gd name="T0" fmla="*/ 0 w 26"/>
                <a:gd name="T1" fmla="*/ 0 h 32"/>
                <a:gd name="T2" fmla="*/ 0 w 26"/>
                <a:gd name="T3" fmla="*/ 24 h 32"/>
                <a:gd name="T4" fmla="*/ 7 w 26"/>
                <a:gd name="T5" fmla="*/ 32 h 32"/>
                <a:gd name="T6" fmla="*/ 13 w 26"/>
                <a:gd name="T7" fmla="*/ 32 h 32"/>
                <a:gd name="T8" fmla="*/ 20 w 26"/>
                <a:gd name="T9" fmla="*/ 32 h 32"/>
                <a:gd name="T10" fmla="*/ 26 w 26"/>
                <a:gd name="T11" fmla="*/ 24 h 32"/>
                <a:gd name="T12" fmla="*/ 26 w 26"/>
                <a:gd name="T13" fmla="*/ 16 h 32"/>
                <a:gd name="T14" fmla="*/ 13 w 26"/>
                <a:gd name="T15" fmla="*/ 24 h 32"/>
                <a:gd name="T16" fmla="*/ 0 w 26"/>
                <a:gd name="T17" fmla="*/ 16 h 32"/>
                <a:gd name="T18" fmla="*/ 0 w 26"/>
                <a:gd name="T19" fmla="*/ 0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"/>
                <a:gd name="T31" fmla="*/ 0 h 32"/>
                <a:gd name="T32" fmla="*/ 26 w 26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" h="32">
                  <a:moveTo>
                    <a:pt x="0" y="0"/>
                  </a:moveTo>
                  <a:lnTo>
                    <a:pt x="0" y="24"/>
                  </a:lnTo>
                  <a:lnTo>
                    <a:pt x="7" y="32"/>
                  </a:lnTo>
                  <a:lnTo>
                    <a:pt x="13" y="32"/>
                  </a:lnTo>
                  <a:lnTo>
                    <a:pt x="20" y="32"/>
                  </a:lnTo>
                  <a:lnTo>
                    <a:pt x="26" y="24"/>
                  </a:lnTo>
                  <a:lnTo>
                    <a:pt x="26" y="16"/>
                  </a:lnTo>
                  <a:lnTo>
                    <a:pt x="13" y="24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7" name="Freeform 134"/>
            <p:cNvSpPr>
              <a:spLocks/>
            </p:cNvSpPr>
            <p:nvPr/>
          </p:nvSpPr>
          <p:spPr bwMode="auto">
            <a:xfrm>
              <a:off x="2422" y="2631"/>
              <a:ext cx="97" cy="128"/>
            </a:xfrm>
            <a:custGeom>
              <a:avLst/>
              <a:gdLst>
                <a:gd name="T0" fmla="*/ 39 w 97"/>
                <a:gd name="T1" fmla="*/ 8 h 128"/>
                <a:gd name="T2" fmla="*/ 20 w 97"/>
                <a:gd name="T3" fmla="*/ 16 h 128"/>
                <a:gd name="T4" fmla="*/ 13 w 97"/>
                <a:gd name="T5" fmla="*/ 24 h 128"/>
                <a:gd name="T6" fmla="*/ 7 w 97"/>
                <a:gd name="T7" fmla="*/ 48 h 128"/>
                <a:gd name="T8" fmla="*/ 0 w 97"/>
                <a:gd name="T9" fmla="*/ 72 h 128"/>
                <a:gd name="T10" fmla="*/ 13 w 97"/>
                <a:gd name="T11" fmla="*/ 80 h 128"/>
                <a:gd name="T12" fmla="*/ 20 w 97"/>
                <a:gd name="T13" fmla="*/ 80 h 128"/>
                <a:gd name="T14" fmla="*/ 26 w 97"/>
                <a:gd name="T15" fmla="*/ 64 h 128"/>
                <a:gd name="T16" fmla="*/ 26 w 97"/>
                <a:gd name="T17" fmla="*/ 120 h 128"/>
                <a:gd name="T18" fmla="*/ 46 w 97"/>
                <a:gd name="T19" fmla="*/ 128 h 128"/>
                <a:gd name="T20" fmla="*/ 65 w 97"/>
                <a:gd name="T21" fmla="*/ 128 h 128"/>
                <a:gd name="T22" fmla="*/ 85 w 97"/>
                <a:gd name="T23" fmla="*/ 120 h 128"/>
                <a:gd name="T24" fmla="*/ 91 w 97"/>
                <a:gd name="T25" fmla="*/ 120 h 128"/>
                <a:gd name="T26" fmla="*/ 85 w 97"/>
                <a:gd name="T27" fmla="*/ 72 h 128"/>
                <a:gd name="T28" fmla="*/ 97 w 97"/>
                <a:gd name="T29" fmla="*/ 72 h 128"/>
                <a:gd name="T30" fmla="*/ 97 w 97"/>
                <a:gd name="T31" fmla="*/ 64 h 128"/>
                <a:gd name="T32" fmla="*/ 97 w 97"/>
                <a:gd name="T33" fmla="*/ 40 h 128"/>
                <a:gd name="T34" fmla="*/ 85 w 97"/>
                <a:gd name="T35" fmla="*/ 16 h 128"/>
                <a:gd name="T36" fmla="*/ 72 w 97"/>
                <a:gd name="T37" fmla="*/ 8 h 128"/>
                <a:gd name="T38" fmla="*/ 65 w 97"/>
                <a:gd name="T39" fmla="*/ 0 h 128"/>
                <a:gd name="T40" fmla="*/ 59 w 97"/>
                <a:gd name="T41" fmla="*/ 16 h 128"/>
                <a:gd name="T42" fmla="*/ 52 w 97"/>
                <a:gd name="T43" fmla="*/ 16 h 128"/>
                <a:gd name="T44" fmla="*/ 46 w 97"/>
                <a:gd name="T45" fmla="*/ 16 h 128"/>
                <a:gd name="T46" fmla="*/ 39 w 97"/>
                <a:gd name="T47" fmla="*/ 8 h 12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97"/>
                <a:gd name="T73" fmla="*/ 0 h 128"/>
                <a:gd name="T74" fmla="*/ 97 w 97"/>
                <a:gd name="T75" fmla="*/ 128 h 12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97" h="128">
                  <a:moveTo>
                    <a:pt x="39" y="8"/>
                  </a:moveTo>
                  <a:lnTo>
                    <a:pt x="20" y="16"/>
                  </a:lnTo>
                  <a:lnTo>
                    <a:pt x="13" y="24"/>
                  </a:lnTo>
                  <a:lnTo>
                    <a:pt x="7" y="48"/>
                  </a:lnTo>
                  <a:lnTo>
                    <a:pt x="0" y="72"/>
                  </a:lnTo>
                  <a:lnTo>
                    <a:pt x="13" y="80"/>
                  </a:lnTo>
                  <a:lnTo>
                    <a:pt x="20" y="80"/>
                  </a:lnTo>
                  <a:lnTo>
                    <a:pt x="26" y="64"/>
                  </a:lnTo>
                  <a:lnTo>
                    <a:pt x="26" y="120"/>
                  </a:lnTo>
                  <a:lnTo>
                    <a:pt x="46" y="128"/>
                  </a:lnTo>
                  <a:lnTo>
                    <a:pt x="65" y="128"/>
                  </a:lnTo>
                  <a:lnTo>
                    <a:pt x="85" y="120"/>
                  </a:lnTo>
                  <a:lnTo>
                    <a:pt x="91" y="120"/>
                  </a:lnTo>
                  <a:lnTo>
                    <a:pt x="85" y="72"/>
                  </a:lnTo>
                  <a:lnTo>
                    <a:pt x="97" y="72"/>
                  </a:lnTo>
                  <a:lnTo>
                    <a:pt x="97" y="64"/>
                  </a:lnTo>
                  <a:lnTo>
                    <a:pt x="97" y="40"/>
                  </a:lnTo>
                  <a:lnTo>
                    <a:pt x="85" y="16"/>
                  </a:lnTo>
                  <a:lnTo>
                    <a:pt x="72" y="8"/>
                  </a:lnTo>
                  <a:lnTo>
                    <a:pt x="65" y="0"/>
                  </a:lnTo>
                  <a:lnTo>
                    <a:pt x="59" y="16"/>
                  </a:lnTo>
                  <a:lnTo>
                    <a:pt x="52" y="16"/>
                  </a:lnTo>
                  <a:lnTo>
                    <a:pt x="46" y="16"/>
                  </a:lnTo>
                  <a:lnTo>
                    <a:pt x="39" y="8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" name="Line 135"/>
            <p:cNvSpPr>
              <a:spLocks noChangeShapeType="1"/>
            </p:cNvSpPr>
            <p:nvPr/>
          </p:nvSpPr>
          <p:spPr bwMode="auto">
            <a:xfrm flipV="1">
              <a:off x="2507" y="2679"/>
              <a:ext cx="1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" name="Freeform 136"/>
            <p:cNvSpPr>
              <a:spLocks/>
            </p:cNvSpPr>
            <p:nvPr/>
          </p:nvSpPr>
          <p:spPr bwMode="auto">
            <a:xfrm>
              <a:off x="2429" y="2711"/>
              <a:ext cx="26" cy="64"/>
            </a:xfrm>
            <a:custGeom>
              <a:avLst/>
              <a:gdLst>
                <a:gd name="T0" fmla="*/ 13 w 26"/>
                <a:gd name="T1" fmla="*/ 0 h 64"/>
                <a:gd name="T2" fmla="*/ 13 w 26"/>
                <a:gd name="T3" fmla="*/ 24 h 64"/>
                <a:gd name="T4" fmla="*/ 26 w 26"/>
                <a:gd name="T5" fmla="*/ 48 h 64"/>
                <a:gd name="T6" fmla="*/ 19 w 26"/>
                <a:gd name="T7" fmla="*/ 64 h 64"/>
                <a:gd name="T8" fmla="*/ 0 w 26"/>
                <a:gd name="T9" fmla="*/ 24 h 64"/>
                <a:gd name="T10" fmla="*/ 0 w 26"/>
                <a:gd name="T11" fmla="*/ 0 h 64"/>
                <a:gd name="T12" fmla="*/ 6 w 26"/>
                <a:gd name="T13" fmla="*/ 0 h 64"/>
                <a:gd name="T14" fmla="*/ 13 w 26"/>
                <a:gd name="T15" fmla="*/ 0 h 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"/>
                <a:gd name="T25" fmla="*/ 0 h 64"/>
                <a:gd name="T26" fmla="*/ 26 w 26"/>
                <a:gd name="T27" fmla="*/ 64 h 6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" h="64">
                  <a:moveTo>
                    <a:pt x="13" y="0"/>
                  </a:moveTo>
                  <a:lnTo>
                    <a:pt x="13" y="24"/>
                  </a:lnTo>
                  <a:lnTo>
                    <a:pt x="26" y="48"/>
                  </a:lnTo>
                  <a:lnTo>
                    <a:pt x="19" y="6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6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" name="Freeform 137"/>
            <p:cNvSpPr>
              <a:spLocks/>
            </p:cNvSpPr>
            <p:nvPr/>
          </p:nvSpPr>
          <p:spPr bwMode="auto">
            <a:xfrm>
              <a:off x="2507" y="2695"/>
              <a:ext cx="12" cy="72"/>
            </a:xfrm>
            <a:custGeom>
              <a:avLst/>
              <a:gdLst>
                <a:gd name="T0" fmla="*/ 12 w 12"/>
                <a:gd name="T1" fmla="*/ 0 h 72"/>
                <a:gd name="T2" fmla="*/ 12 w 12"/>
                <a:gd name="T3" fmla="*/ 32 h 72"/>
                <a:gd name="T4" fmla="*/ 6 w 12"/>
                <a:gd name="T5" fmla="*/ 72 h 72"/>
                <a:gd name="T6" fmla="*/ 0 w 12"/>
                <a:gd name="T7" fmla="*/ 56 h 72"/>
                <a:gd name="T8" fmla="*/ 6 w 12"/>
                <a:gd name="T9" fmla="*/ 56 h 72"/>
                <a:gd name="T10" fmla="*/ 0 w 12"/>
                <a:gd name="T11" fmla="*/ 8 h 72"/>
                <a:gd name="T12" fmla="*/ 12 w 12"/>
                <a:gd name="T13" fmla="*/ 8 h 72"/>
                <a:gd name="T14" fmla="*/ 12 w 12"/>
                <a:gd name="T15" fmla="*/ 0 h 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"/>
                <a:gd name="T25" fmla="*/ 0 h 72"/>
                <a:gd name="T26" fmla="*/ 12 w 12"/>
                <a:gd name="T27" fmla="*/ 72 h 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" h="72">
                  <a:moveTo>
                    <a:pt x="12" y="0"/>
                  </a:moveTo>
                  <a:lnTo>
                    <a:pt x="12" y="32"/>
                  </a:lnTo>
                  <a:lnTo>
                    <a:pt x="6" y="72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0" y="8"/>
                  </a:lnTo>
                  <a:lnTo>
                    <a:pt x="12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1" name="Freeform 138"/>
            <p:cNvSpPr>
              <a:spLocks/>
            </p:cNvSpPr>
            <p:nvPr/>
          </p:nvSpPr>
          <p:spPr bwMode="auto">
            <a:xfrm>
              <a:off x="2630" y="2903"/>
              <a:ext cx="71" cy="32"/>
            </a:xfrm>
            <a:custGeom>
              <a:avLst/>
              <a:gdLst>
                <a:gd name="T0" fmla="*/ 6 w 71"/>
                <a:gd name="T1" fmla="*/ 8 h 32"/>
                <a:gd name="T2" fmla="*/ 0 w 71"/>
                <a:gd name="T3" fmla="*/ 16 h 32"/>
                <a:gd name="T4" fmla="*/ 0 w 71"/>
                <a:gd name="T5" fmla="*/ 24 h 32"/>
                <a:gd name="T6" fmla="*/ 13 w 71"/>
                <a:gd name="T7" fmla="*/ 24 h 32"/>
                <a:gd name="T8" fmla="*/ 19 w 71"/>
                <a:gd name="T9" fmla="*/ 32 h 32"/>
                <a:gd name="T10" fmla="*/ 32 w 71"/>
                <a:gd name="T11" fmla="*/ 24 h 32"/>
                <a:gd name="T12" fmla="*/ 39 w 71"/>
                <a:gd name="T13" fmla="*/ 24 h 32"/>
                <a:gd name="T14" fmla="*/ 45 w 71"/>
                <a:gd name="T15" fmla="*/ 24 h 32"/>
                <a:gd name="T16" fmla="*/ 52 w 71"/>
                <a:gd name="T17" fmla="*/ 24 h 32"/>
                <a:gd name="T18" fmla="*/ 65 w 71"/>
                <a:gd name="T19" fmla="*/ 24 h 32"/>
                <a:gd name="T20" fmla="*/ 71 w 71"/>
                <a:gd name="T21" fmla="*/ 16 h 32"/>
                <a:gd name="T22" fmla="*/ 65 w 71"/>
                <a:gd name="T23" fmla="*/ 8 h 32"/>
                <a:gd name="T24" fmla="*/ 58 w 71"/>
                <a:gd name="T25" fmla="*/ 8 h 32"/>
                <a:gd name="T26" fmla="*/ 52 w 71"/>
                <a:gd name="T27" fmla="*/ 0 h 32"/>
                <a:gd name="T28" fmla="*/ 45 w 71"/>
                <a:gd name="T29" fmla="*/ 0 h 32"/>
                <a:gd name="T30" fmla="*/ 39 w 71"/>
                <a:gd name="T31" fmla="*/ 0 h 32"/>
                <a:gd name="T32" fmla="*/ 26 w 71"/>
                <a:gd name="T33" fmla="*/ 0 h 32"/>
                <a:gd name="T34" fmla="*/ 19 w 71"/>
                <a:gd name="T35" fmla="*/ 0 h 32"/>
                <a:gd name="T36" fmla="*/ 13 w 71"/>
                <a:gd name="T37" fmla="*/ 8 h 32"/>
                <a:gd name="T38" fmla="*/ 6 w 71"/>
                <a:gd name="T39" fmla="*/ 8 h 3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1"/>
                <a:gd name="T61" fmla="*/ 0 h 32"/>
                <a:gd name="T62" fmla="*/ 71 w 71"/>
                <a:gd name="T63" fmla="*/ 32 h 3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1" h="32">
                  <a:moveTo>
                    <a:pt x="6" y="8"/>
                  </a:moveTo>
                  <a:lnTo>
                    <a:pt x="0" y="16"/>
                  </a:lnTo>
                  <a:lnTo>
                    <a:pt x="0" y="24"/>
                  </a:lnTo>
                  <a:lnTo>
                    <a:pt x="13" y="24"/>
                  </a:lnTo>
                  <a:lnTo>
                    <a:pt x="19" y="32"/>
                  </a:lnTo>
                  <a:lnTo>
                    <a:pt x="32" y="24"/>
                  </a:lnTo>
                  <a:lnTo>
                    <a:pt x="39" y="24"/>
                  </a:lnTo>
                  <a:lnTo>
                    <a:pt x="45" y="24"/>
                  </a:lnTo>
                  <a:lnTo>
                    <a:pt x="52" y="24"/>
                  </a:lnTo>
                  <a:lnTo>
                    <a:pt x="65" y="24"/>
                  </a:lnTo>
                  <a:lnTo>
                    <a:pt x="71" y="16"/>
                  </a:lnTo>
                  <a:lnTo>
                    <a:pt x="65" y="8"/>
                  </a:lnTo>
                  <a:lnTo>
                    <a:pt x="58" y="8"/>
                  </a:lnTo>
                  <a:lnTo>
                    <a:pt x="52" y="0"/>
                  </a:lnTo>
                  <a:lnTo>
                    <a:pt x="45" y="0"/>
                  </a:lnTo>
                  <a:lnTo>
                    <a:pt x="39" y="0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8"/>
                  </a:lnTo>
                  <a:lnTo>
                    <a:pt x="6" y="8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" name="Freeform 139"/>
            <p:cNvSpPr>
              <a:spLocks/>
            </p:cNvSpPr>
            <p:nvPr/>
          </p:nvSpPr>
          <p:spPr bwMode="auto">
            <a:xfrm>
              <a:off x="2656" y="2903"/>
              <a:ext cx="13" cy="24"/>
            </a:xfrm>
            <a:custGeom>
              <a:avLst/>
              <a:gdLst>
                <a:gd name="T0" fmla="*/ 13 w 13"/>
                <a:gd name="T1" fmla="*/ 24 h 24"/>
                <a:gd name="T2" fmla="*/ 13 w 13"/>
                <a:gd name="T3" fmla="*/ 16 h 24"/>
                <a:gd name="T4" fmla="*/ 6 w 13"/>
                <a:gd name="T5" fmla="*/ 8 h 24"/>
                <a:gd name="T6" fmla="*/ 0 w 13"/>
                <a:gd name="T7" fmla="*/ 8 h 24"/>
                <a:gd name="T8" fmla="*/ 0 w 13"/>
                <a:gd name="T9" fmla="*/ 0 h 24"/>
                <a:gd name="T10" fmla="*/ 13 w 13"/>
                <a:gd name="T11" fmla="*/ 24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24"/>
                <a:gd name="T20" fmla="*/ 13 w 13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24">
                  <a:moveTo>
                    <a:pt x="13" y="24"/>
                  </a:moveTo>
                  <a:lnTo>
                    <a:pt x="13" y="16"/>
                  </a:lnTo>
                  <a:lnTo>
                    <a:pt x="6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" name="Freeform 140"/>
            <p:cNvSpPr>
              <a:spLocks/>
            </p:cNvSpPr>
            <p:nvPr/>
          </p:nvSpPr>
          <p:spPr bwMode="auto">
            <a:xfrm>
              <a:off x="2656" y="2903"/>
              <a:ext cx="13" cy="24"/>
            </a:xfrm>
            <a:custGeom>
              <a:avLst/>
              <a:gdLst>
                <a:gd name="T0" fmla="*/ 13 w 13"/>
                <a:gd name="T1" fmla="*/ 24 h 24"/>
                <a:gd name="T2" fmla="*/ 13 w 13"/>
                <a:gd name="T3" fmla="*/ 16 h 24"/>
                <a:gd name="T4" fmla="*/ 6 w 13"/>
                <a:gd name="T5" fmla="*/ 8 h 24"/>
                <a:gd name="T6" fmla="*/ 0 w 13"/>
                <a:gd name="T7" fmla="*/ 8 h 24"/>
                <a:gd name="T8" fmla="*/ 0 w 13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"/>
                <a:gd name="T16" fmla="*/ 0 h 24"/>
                <a:gd name="T17" fmla="*/ 13 w 13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" h="24">
                  <a:moveTo>
                    <a:pt x="13" y="24"/>
                  </a:moveTo>
                  <a:lnTo>
                    <a:pt x="13" y="16"/>
                  </a:lnTo>
                  <a:lnTo>
                    <a:pt x="6" y="8"/>
                  </a:lnTo>
                  <a:lnTo>
                    <a:pt x="0" y="8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4" name="Freeform 141"/>
            <p:cNvSpPr>
              <a:spLocks/>
            </p:cNvSpPr>
            <p:nvPr/>
          </p:nvSpPr>
          <p:spPr bwMode="auto">
            <a:xfrm>
              <a:off x="2623" y="2775"/>
              <a:ext cx="59" cy="136"/>
            </a:xfrm>
            <a:custGeom>
              <a:avLst/>
              <a:gdLst>
                <a:gd name="T0" fmla="*/ 0 w 59"/>
                <a:gd name="T1" fmla="*/ 0 h 136"/>
                <a:gd name="T2" fmla="*/ 0 w 59"/>
                <a:gd name="T3" fmla="*/ 24 h 136"/>
                <a:gd name="T4" fmla="*/ 7 w 59"/>
                <a:gd name="T5" fmla="*/ 40 h 136"/>
                <a:gd name="T6" fmla="*/ 7 w 59"/>
                <a:gd name="T7" fmla="*/ 96 h 136"/>
                <a:gd name="T8" fmla="*/ 7 w 59"/>
                <a:gd name="T9" fmla="*/ 128 h 136"/>
                <a:gd name="T10" fmla="*/ 13 w 59"/>
                <a:gd name="T11" fmla="*/ 136 h 136"/>
                <a:gd name="T12" fmla="*/ 20 w 59"/>
                <a:gd name="T13" fmla="*/ 136 h 136"/>
                <a:gd name="T14" fmla="*/ 26 w 59"/>
                <a:gd name="T15" fmla="*/ 128 h 136"/>
                <a:gd name="T16" fmla="*/ 33 w 59"/>
                <a:gd name="T17" fmla="*/ 128 h 136"/>
                <a:gd name="T18" fmla="*/ 46 w 59"/>
                <a:gd name="T19" fmla="*/ 136 h 136"/>
                <a:gd name="T20" fmla="*/ 52 w 59"/>
                <a:gd name="T21" fmla="*/ 128 h 136"/>
                <a:gd name="T22" fmla="*/ 59 w 59"/>
                <a:gd name="T23" fmla="*/ 120 h 136"/>
                <a:gd name="T24" fmla="*/ 59 w 59"/>
                <a:gd name="T25" fmla="*/ 88 h 136"/>
                <a:gd name="T26" fmla="*/ 59 w 59"/>
                <a:gd name="T27" fmla="*/ 72 h 136"/>
                <a:gd name="T28" fmla="*/ 52 w 59"/>
                <a:gd name="T29" fmla="*/ 0 h 136"/>
                <a:gd name="T30" fmla="*/ 52 w 59"/>
                <a:gd name="T31" fmla="*/ 8 h 136"/>
                <a:gd name="T32" fmla="*/ 33 w 59"/>
                <a:gd name="T33" fmla="*/ 8 h 136"/>
                <a:gd name="T34" fmla="*/ 20 w 59"/>
                <a:gd name="T35" fmla="*/ 8 h 136"/>
                <a:gd name="T36" fmla="*/ 0 w 59"/>
                <a:gd name="T37" fmla="*/ 0 h 1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9"/>
                <a:gd name="T58" fmla="*/ 0 h 136"/>
                <a:gd name="T59" fmla="*/ 59 w 59"/>
                <a:gd name="T60" fmla="*/ 136 h 1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9" h="136">
                  <a:moveTo>
                    <a:pt x="0" y="0"/>
                  </a:moveTo>
                  <a:lnTo>
                    <a:pt x="0" y="24"/>
                  </a:lnTo>
                  <a:lnTo>
                    <a:pt x="7" y="40"/>
                  </a:lnTo>
                  <a:lnTo>
                    <a:pt x="7" y="96"/>
                  </a:lnTo>
                  <a:lnTo>
                    <a:pt x="7" y="128"/>
                  </a:lnTo>
                  <a:lnTo>
                    <a:pt x="13" y="136"/>
                  </a:lnTo>
                  <a:lnTo>
                    <a:pt x="20" y="136"/>
                  </a:lnTo>
                  <a:lnTo>
                    <a:pt x="26" y="128"/>
                  </a:lnTo>
                  <a:lnTo>
                    <a:pt x="33" y="128"/>
                  </a:lnTo>
                  <a:lnTo>
                    <a:pt x="46" y="136"/>
                  </a:lnTo>
                  <a:lnTo>
                    <a:pt x="52" y="128"/>
                  </a:lnTo>
                  <a:lnTo>
                    <a:pt x="59" y="120"/>
                  </a:lnTo>
                  <a:lnTo>
                    <a:pt x="59" y="88"/>
                  </a:lnTo>
                  <a:lnTo>
                    <a:pt x="59" y="72"/>
                  </a:lnTo>
                  <a:lnTo>
                    <a:pt x="52" y="0"/>
                  </a:lnTo>
                  <a:lnTo>
                    <a:pt x="52" y="8"/>
                  </a:lnTo>
                  <a:lnTo>
                    <a:pt x="33" y="8"/>
                  </a:lnTo>
                  <a:lnTo>
                    <a:pt x="2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5" name="Freeform 142"/>
            <p:cNvSpPr>
              <a:spLocks/>
            </p:cNvSpPr>
            <p:nvPr/>
          </p:nvSpPr>
          <p:spPr bwMode="auto">
            <a:xfrm>
              <a:off x="2656" y="2815"/>
              <a:ext cx="6" cy="88"/>
            </a:xfrm>
            <a:custGeom>
              <a:avLst/>
              <a:gdLst>
                <a:gd name="T0" fmla="*/ 0 w 6"/>
                <a:gd name="T1" fmla="*/ 88 h 88"/>
                <a:gd name="T2" fmla="*/ 6 w 6"/>
                <a:gd name="T3" fmla="*/ 32 h 88"/>
                <a:gd name="T4" fmla="*/ 6 w 6"/>
                <a:gd name="T5" fmla="*/ 0 h 88"/>
                <a:gd name="T6" fmla="*/ 0 60000 65536"/>
                <a:gd name="T7" fmla="*/ 0 60000 65536"/>
                <a:gd name="T8" fmla="*/ 0 60000 65536"/>
                <a:gd name="T9" fmla="*/ 0 w 6"/>
                <a:gd name="T10" fmla="*/ 0 h 88"/>
                <a:gd name="T11" fmla="*/ 6 w 6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88">
                  <a:moveTo>
                    <a:pt x="0" y="88"/>
                  </a:moveTo>
                  <a:lnTo>
                    <a:pt x="6" y="32"/>
                  </a:lnTo>
                  <a:lnTo>
                    <a:pt x="6" y="0"/>
                  </a:lnTo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" name="Freeform 143"/>
            <p:cNvSpPr>
              <a:spLocks/>
            </p:cNvSpPr>
            <p:nvPr/>
          </p:nvSpPr>
          <p:spPr bwMode="auto">
            <a:xfrm>
              <a:off x="2630" y="2639"/>
              <a:ext cx="32" cy="48"/>
            </a:xfrm>
            <a:custGeom>
              <a:avLst/>
              <a:gdLst>
                <a:gd name="T0" fmla="*/ 6 w 32"/>
                <a:gd name="T1" fmla="*/ 16 h 48"/>
                <a:gd name="T2" fmla="*/ 6 w 32"/>
                <a:gd name="T3" fmla="*/ 16 h 48"/>
                <a:gd name="T4" fmla="*/ 0 w 32"/>
                <a:gd name="T5" fmla="*/ 24 h 48"/>
                <a:gd name="T6" fmla="*/ 0 w 32"/>
                <a:gd name="T7" fmla="*/ 24 h 48"/>
                <a:gd name="T8" fmla="*/ 6 w 32"/>
                <a:gd name="T9" fmla="*/ 32 h 48"/>
                <a:gd name="T10" fmla="*/ 6 w 32"/>
                <a:gd name="T11" fmla="*/ 40 h 48"/>
                <a:gd name="T12" fmla="*/ 19 w 32"/>
                <a:gd name="T13" fmla="*/ 48 h 48"/>
                <a:gd name="T14" fmla="*/ 32 w 32"/>
                <a:gd name="T15" fmla="*/ 48 h 48"/>
                <a:gd name="T16" fmla="*/ 32 w 32"/>
                <a:gd name="T17" fmla="*/ 40 h 48"/>
                <a:gd name="T18" fmla="*/ 32 w 32"/>
                <a:gd name="T19" fmla="*/ 32 h 48"/>
                <a:gd name="T20" fmla="*/ 32 w 32"/>
                <a:gd name="T21" fmla="*/ 16 h 48"/>
                <a:gd name="T22" fmla="*/ 32 w 32"/>
                <a:gd name="T23" fmla="*/ 0 h 48"/>
                <a:gd name="T24" fmla="*/ 13 w 32"/>
                <a:gd name="T25" fmla="*/ 8 h 48"/>
                <a:gd name="T26" fmla="*/ 6 w 32"/>
                <a:gd name="T27" fmla="*/ 8 h 48"/>
                <a:gd name="T28" fmla="*/ 6 w 32"/>
                <a:gd name="T29" fmla="*/ 16 h 4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"/>
                <a:gd name="T46" fmla="*/ 0 h 48"/>
                <a:gd name="T47" fmla="*/ 32 w 32"/>
                <a:gd name="T48" fmla="*/ 48 h 4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" h="48">
                  <a:moveTo>
                    <a:pt x="6" y="16"/>
                  </a:moveTo>
                  <a:lnTo>
                    <a:pt x="6" y="16"/>
                  </a:lnTo>
                  <a:lnTo>
                    <a:pt x="0" y="24"/>
                  </a:lnTo>
                  <a:lnTo>
                    <a:pt x="6" y="32"/>
                  </a:lnTo>
                  <a:lnTo>
                    <a:pt x="6" y="40"/>
                  </a:lnTo>
                  <a:lnTo>
                    <a:pt x="19" y="48"/>
                  </a:lnTo>
                  <a:lnTo>
                    <a:pt x="32" y="48"/>
                  </a:lnTo>
                  <a:lnTo>
                    <a:pt x="32" y="40"/>
                  </a:lnTo>
                  <a:lnTo>
                    <a:pt x="32" y="32"/>
                  </a:lnTo>
                  <a:lnTo>
                    <a:pt x="32" y="16"/>
                  </a:lnTo>
                  <a:lnTo>
                    <a:pt x="32" y="0"/>
                  </a:lnTo>
                  <a:lnTo>
                    <a:pt x="13" y="8"/>
                  </a:lnTo>
                  <a:lnTo>
                    <a:pt x="6" y="8"/>
                  </a:lnTo>
                  <a:lnTo>
                    <a:pt x="6" y="16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7" name="Freeform 144"/>
            <p:cNvSpPr>
              <a:spLocks/>
            </p:cNvSpPr>
            <p:nvPr/>
          </p:nvSpPr>
          <p:spPr bwMode="auto">
            <a:xfrm>
              <a:off x="2623" y="2623"/>
              <a:ext cx="46" cy="40"/>
            </a:xfrm>
            <a:custGeom>
              <a:avLst/>
              <a:gdLst>
                <a:gd name="T0" fmla="*/ 39 w 46"/>
                <a:gd name="T1" fmla="*/ 32 h 40"/>
                <a:gd name="T2" fmla="*/ 46 w 46"/>
                <a:gd name="T3" fmla="*/ 24 h 40"/>
                <a:gd name="T4" fmla="*/ 46 w 46"/>
                <a:gd name="T5" fmla="*/ 16 h 40"/>
                <a:gd name="T6" fmla="*/ 39 w 46"/>
                <a:gd name="T7" fmla="*/ 8 h 40"/>
                <a:gd name="T8" fmla="*/ 33 w 46"/>
                <a:gd name="T9" fmla="*/ 0 h 40"/>
                <a:gd name="T10" fmla="*/ 20 w 46"/>
                <a:gd name="T11" fmla="*/ 0 h 40"/>
                <a:gd name="T12" fmla="*/ 13 w 46"/>
                <a:gd name="T13" fmla="*/ 0 h 40"/>
                <a:gd name="T14" fmla="*/ 7 w 46"/>
                <a:gd name="T15" fmla="*/ 8 h 40"/>
                <a:gd name="T16" fmla="*/ 7 w 46"/>
                <a:gd name="T17" fmla="*/ 0 h 40"/>
                <a:gd name="T18" fmla="*/ 7 w 46"/>
                <a:gd name="T19" fmla="*/ 8 h 40"/>
                <a:gd name="T20" fmla="*/ 0 w 46"/>
                <a:gd name="T21" fmla="*/ 8 h 40"/>
                <a:gd name="T22" fmla="*/ 7 w 46"/>
                <a:gd name="T23" fmla="*/ 8 h 40"/>
                <a:gd name="T24" fmla="*/ 0 w 46"/>
                <a:gd name="T25" fmla="*/ 16 h 40"/>
                <a:gd name="T26" fmla="*/ 0 w 46"/>
                <a:gd name="T27" fmla="*/ 32 h 40"/>
                <a:gd name="T28" fmla="*/ 7 w 46"/>
                <a:gd name="T29" fmla="*/ 40 h 40"/>
                <a:gd name="T30" fmla="*/ 7 w 46"/>
                <a:gd name="T31" fmla="*/ 40 h 40"/>
                <a:gd name="T32" fmla="*/ 13 w 46"/>
                <a:gd name="T33" fmla="*/ 32 h 40"/>
                <a:gd name="T34" fmla="*/ 13 w 46"/>
                <a:gd name="T35" fmla="*/ 32 h 40"/>
                <a:gd name="T36" fmla="*/ 13 w 46"/>
                <a:gd name="T37" fmla="*/ 24 h 40"/>
                <a:gd name="T38" fmla="*/ 20 w 46"/>
                <a:gd name="T39" fmla="*/ 24 h 40"/>
                <a:gd name="T40" fmla="*/ 39 w 46"/>
                <a:gd name="T41" fmla="*/ 16 h 40"/>
                <a:gd name="T42" fmla="*/ 39 w 46"/>
                <a:gd name="T43" fmla="*/ 32 h 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6"/>
                <a:gd name="T67" fmla="*/ 0 h 40"/>
                <a:gd name="T68" fmla="*/ 46 w 46"/>
                <a:gd name="T69" fmla="*/ 40 h 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6" h="40">
                  <a:moveTo>
                    <a:pt x="39" y="32"/>
                  </a:moveTo>
                  <a:lnTo>
                    <a:pt x="46" y="24"/>
                  </a:lnTo>
                  <a:lnTo>
                    <a:pt x="46" y="16"/>
                  </a:lnTo>
                  <a:lnTo>
                    <a:pt x="39" y="8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13" y="0"/>
                  </a:lnTo>
                  <a:lnTo>
                    <a:pt x="7" y="8"/>
                  </a:lnTo>
                  <a:lnTo>
                    <a:pt x="7" y="0"/>
                  </a:lnTo>
                  <a:lnTo>
                    <a:pt x="7" y="8"/>
                  </a:lnTo>
                  <a:lnTo>
                    <a:pt x="0" y="8"/>
                  </a:lnTo>
                  <a:lnTo>
                    <a:pt x="7" y="8"/>
                  </a:lnTo>
                  <a:lnTo>
                    <a:pt x="0" y="16"/>
                  </a:lnTo>
                  <a:lnTo>
                    <a:pt x="0" y="32"/>
                  </a:lnTo>
                  <a:lnTo>
                    <a:pt x="7" y="40"/>
                  </a:lnTo>
                  <a:lnTo>
                    <a:pt x="13" y="32"/>
                  </a:lnTo>
                  <a:lnTo>
                    <a:pt x="13" y="24"/>
                  </a:lnTo>
                  <a:lnTo>
                    <a:pt x="20" y="24"/>
                  </a:lnTo>
                  <a:lnTo>
                    <a:pt x="39" y="16"/>
                  </a:lnTo>
                  <a:lnTo>
                    <a:pt x="39" y="32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8" name="Freeform 145"/>
            <p:cNvSpPr>
              <a:spLocks/>
            </p:cNvSpPr>
            <p:nvPr/>
          </p:nvSpPr>
          <p:spPr bwMode="auto">
            <a:xfrm>
              <a:off x="2636" y="2671"/>
              <a:ext cx="20" cy="24"/>
            </a:xfrm>
            <a:custGeom>
              <a:avLst/>
              <a:gdLst>
                <a:gd name="T0" fmla="*/ 0 w 20"/>
                <a:gd name="T1" fmla="*/ 0 h 24"/>
                <a:gd name="T2" fmla="*/ 0 w 20"/>
                <a:gd name="T3" fmla="*/ 16 h 24"/>
                <a:gd name="T4" fmla="*/ 7 w 20"/>
                <a:gd name="T5" fmla="*/ 24 h 24"/>
                <a:gd name="T6" fmla="*/ 13 w 20"/>
                <a:gd name="T7" fmla="*/ 24 h 24"/>
                <a:gd name="T8" fmla="*/ 20 w 20"/>
                <a:gd name="T9" fmla="*/ 24 h 24"/>
                <a:gd name="T10" fmla="*/ 20 w 20"/>
                <a:gd name="T11" fmla="*/ 16 h 24"/>
                <a:gd name="T12" fmla="*/ 20 w 20"/>
                <a:gd name="T13" fmla="*/ 16 h 24"/>
                <a:gd name="T14" fmla="*/ 13 w 20"/>
                <a:gd name="T15" fmla="*/ 16 h 24"/>
                <a:gd name="T16" fmla="*/ 0 w 20"/>
                <a:gd name="T17" fmla="*/ 8 h 24"/>
                <a:gd name="T18" fmla="*/ 0 w 20"/>
                <a:gd name="T19" fmla="*/ 0 h 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24"/>
                <a:gd name="T32" fmla="*/ 20 w 20"/>
                <a:gd name="T33" fmla="*/ 24 h 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24">
                  <a:moveTo>
                    <a:pt x="0" y="0"/>
                  </a:moveTo>
                  <a:lnTo>
                    <a:pt x="0" y="16"/>
                  </a:lnTo>
                  <a:lnTo>
                    <a:pt x="7" y="24"/>
                  </a:lnTo>
                  <a:lnTo>
                    <a:pt x="13" y="24"/>
                  </a:lnTo>
                  <a:lnTo>
                    <a:pt x="20" y="24"/>
                  </a:lnTo>
                  <a:lnTo>
                    <a:pt x="20" y="16"/>
                  </a:lnTo>
                  <a:lnTo>
                    <a:pt x="13" y="16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" name="Freeform 146"/>
            <p:cNvSpPr>
              <a:spLocks/>
            </p:cNvSpPr>
            <p:nvPr/>
          </p:nvSpPr>
          <p:spPr bwMode="auto">
            <a:xfrm>
              <a:off x="2610" y="2687"/>
              <a:ext cx="78" cy="96"/>
            </a:xfrm>
            <a:custGeom>
              <a:avLst/>
              <a:gdLst>
                <a:gd name="T0" fmla="*/ 26 w 78"/>
                <a:gd name="T1" fmla="*/ 0 h 96"/>
                <a:gd name="T2" fmla="*/ 13 w 78"/>
                <a:gd name="T3" fmla="*/ 8 h 96"/>
                <a:gd name="T4" fmla="*/ 7 w 78"/>
                <a:gd name="T5" fmla="*/ 16 h 96"/>
                <a:gd name="T6" fmla="*/ 0 w 78"/>
                <a:gd name="T7" fmla="*/ 32 h 96"/>
                <a:gd name="T8" fmla="*/ 0 w 78"/>
                <a:gd name="T9" fmla="*/ 56 h 96"/>
                <a:gd name="T10" fmla="*/ 7 w 78"/>
                <a:gd name="T11" fmla="*/ 64 h 96"/>
                <a:gd name="T12" fmla="*/ 13 w 78"/>
                <a:gd name="T13" fmla="*/ 56 h 96"/>
                <a:gd name="T14" fmla="*/ 13 w 78"/>
                <a:gd name="T15" fmla="*/ 48 h 96"/>
                <a:gd name="T16" fmla="*/ 13 w 78"/>
                <a:gd name="T17" fmla="*/ 88 h 96"/>
                <a:gd name="T18" fmla="*/ 33 w 78"/>
                <a:gd name="T19" fmla="*/ 96 h 96"/>
                <a:gd name="T20" fmla="*/ 46 w 78"/>
                <a:gd name="T21" fmla="*/ 96 h 96"/>
                <a:gd name="T22" fmla="*/ 65 w 78"/>
                <a:gd name="T23" fmla="*/ 96 h 96"/>
                <a:gd name="T24" fmla="*/ 72 w 78"/>
                <a:gd name="T25" fmla="*/ 88 h 96"/>
                <a:gd name="T26" fmla="*/ 65 w 78"/>
                <a:gd name="T27" fmla="*/ 48 h 96"/>
                <a:gd name="T28" fmla="*/ 72 w 78"/>
                <a:gd name="T29" fmla="*/ 48 h 96"/>
                <a:gd name="T30" fmla="*/ 78 w 78"/>
                <a:gd name="T31" fmla="*/ 48 h 96"/>
                <a:gd name="T32" fmla="*/ 78 w 78"/>
                <a:gd name="T33" fmla="*/ 24 h 96"/>
                <a:gd name="T34" fmla="*/ 65 w 78"/>
                <a:gd name="T35" fmla="*/ 8 h 96"/>
                <a:gd name="T36" fmla="*/ 59 w 78"/>
                <a:gd name="T37" fmla="*/ 0 h 96"/>
                <a:gd name="T38" fmla="*/ 46 w 78"/>
                <a:gd name="T39" fmla="*/ 0 h 96"/>
                <a:gd name="T40" fmla="*/ 46 w 78"/>
                <a:gd name="T41" fmla="*/ 8 h 96"/>
                <a:gd name="T42" fmla="*/ 39 w 78"/>
                <a:gd name="T43" fmla="*/ 8 h 96"/>
                <a:gd name="T44" fmla="*/ 33 w 78"/>
                <a:gd name="T45" fmla="*/ 8 h 96"/>
                <a:gd name="T46" fmla="*/ 26 w 78"/>
                <a:gd name="T47" fmla="*/ 0 h 9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8"/>
                <a:gd name="T73" fmla="*/ 0 h 96"/>
                <a:gd name="T74" fmla="*/ 78 w 78"/>
                <a:gd name="T75" fmla="*/ 96 h 9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8" h="96">
                  <a:moveTo>
                    <a:pt x="26" y="0"/>
                  </a:moveTo>
                  <a:lnTo>
                    <a:pt x="13" y="8"/>
                  </a:lnTo>
                  <a:lnTo>
                    <a:pt x="7" y="16"/>
                  </a:lnTo>
                  <a:lnTo>
                    <a:pt x="0" y="32"/>
                  </a:lnTo>
                  <a:lnTo>
                    <a:pt x="0" y="56"/>
                  </a:lnTo>
                  <a:lnTo>
                    <a:pt x="7" y="64"/>
                  </a:lnTo>
                  <a:lnTo>
                    <a:pt x="13" y="56"/>
                  </a:lnTo>
                  <a:lnTo>
                    <a:pt x="13" y="48"/>
                  </a:lnTo>
                  <a:lnTo>
                    <a:pt x="13" y="88"/>
                  </a:lnTo>
                  <a:lnTo>
                    <a:pt x="33" y="96"/>
                  </a:lnTo>
                  <a:lnTo>
                    <a:pt x="46" y="96"/>
                  </a:lnTo>
                  <a:lnTo>
                    <a:pt x="65" y="96"/>
                  </a:lnTo>
                  <a:lnTo>
                    <a:pt x="72" y="88"/>
                  </a:lnTo>
                  <a:lnTo>
                    <a:pt x="65" y="48"/>
                  </a:lnTo>
                  <a:lnTo>
                    <a:pt x="72" y="48"/>
                  </a:lnTo>
                  <a:lnTo>
                    <a:pt x="78" y="48"/>
                  </a:lnTo>
                  <a:lnTo>
                    <a:pt x="78" y="24"/>
                  </a:lnTo>
                  <a:lnTo>
                    <a:pt x="65" y="8"/>
                  </a:lnTo>
                  <a:lnTo>
                    <a:pt x="59" y="0"/>
                  </a:lnTo>
                  <a:lnTo>
                    <a:pt x="46" y="0"/>
                  </a:lnTo>
                  <a:lnTo>
                    <a:pt x="46" y="8"/>
                  </a:lnTo>
                  <a:lnTo>
                    <a:pt x="39" y="8"/>
                  </a:lnTo>
                  <a:lnTo>
                    <a:pt x="33" y="8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0" name="Line 147"/>
            <p:cNvSpPr>
              <a:spLocks noChangeShapeType="1"/>
            </p:cNvSpPr>
            <p:nvPr/>
          </p:nvSpPr>
          <p:spPr bwMode="auto">
            <a:xfrm flipV="1">
              <a:off x="2675" y="2727"/>
              <a:ext cx="1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1" name="Freeform 148"/>
            <p:cNvSpPr>
              <a:spLocks/>
            </p:cNvSpPr>
            <p:nvPr/>
          </p:nvSpPr>
          <p:spPr bwMode="auto">
            <a:xfrm>
              <a:off x="2610" y="2743"/>
              <a:ext cx="26" cy="56"/>
            </a:xfrm>
            <a:custGeom>
              <a:avLst/>
              <a:gdLst>
                <a:gd name="T0" fmla="*/ 13 w 26"/>
                <a:gd name="T1" fmla="*/ 0 h 56"/>
                <a:gd name="T2" fmla="*/ 13 w 26"/>
                <a:gd name="T3" fmla="*/ 24 h 56"/>
                <a:gd name="T4" fmla="*/ 26 w 26"/>
                <a:gd name="T5" fmla="*/ 48 h 56"/>
                <a:gd name="T6" fmla="*/ 20 w 26"/>
                <a:gd name="T7" fmla="*/ 56 h 56"/>
                <a:gd name="T8" fmla="*/ 0 w 26"/>
                <a:gd name="T9" fmla="*/ 24 h 56"/>
                <a:gd name="T10" fmla="*/ 0 w 26"/>
                <a:gd name="T11" fmla="*/ 0 h 56"/>
                <a:gd name="T12" fmla="*/ 7 w 26"/>
                <a:gd name="T13" fmla="*/ 8 h 56"/>
                <a:gd name="T14" fmla="*/ 13 w 26"/>
                <a:gd name="T15" fmla="*/ 0 h 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"/>
                <a:gd name="T25" fmla="*/ 0 h 56"/>
                <a:gd name="T26" fmla="*/ 26 w 26"/>
                <a:gd name="T27" fmla="*/ 56 h 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" h="56">
                  <a:moveTo>
                    <a:pt x="13" y="0"/>
                  </a:moveTo>
                  <a:lnTo>
                    <a:pt x="13" y="24"/>
                  </a:lnTo>
                  <a:lnTo>
                    <a:pt x="26" y="48"/>
                  </a:lnTo>
                  <a:lnTo>
                    <a:pt x="20" y="56"/>
                  </a:lnTo>
                  <a:lnTo>
                    <a:pt x="0" y="24"/>
                  </a:lnTo>
                  <a:lnTo>
                    <a:pt x="0" y="0"/>
                  </a:lnTo>
                  <a:lnTo>
                    <a:pt x="7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2" name="Freeform 149"/>
            <p:cNvSpPr>
              <a:spLocks/>
            </p:cNvSpPr>
            <p:nvPr/>
          </p:nvSpPr>
          <p:spPr bwMode="auto">
            <a:xfrm>
              <a:off x="2675" y="2735"/>
              <a:ext cx="13" cy="56"/>
            </a:xfrm>
            <a:custGeom>
              <a:avLst/>
              <a:gdLst>
                <a:gd name="T0" fmla="*/ 13 w 13"/>
                <a:gd name="T1" fmla="*/ 0 h 56"/>
                <a:gd name="T2" fmla="*/ 13 w 13"/>
                <a:gd name="T3" fmla="*/ 24 h 56"/>
                <a:gd name="T4" fmla="*/ 0 w 13"/>
                <a:gd name="T5" fmla="*/ 56 h 56"/>
                <a:gd name="T6" fmla="*/ 0 w 13"/>
                <a:gd name="T7" fmla="*/ 48 h 56"/>
                <a:gd name="T8" fmla="*/ 7 w 13"/>
                <a:gd name="T9" fmla="*/ 40 h 56"/>
                <a:gd name="T10" fmla="*/ 0 w 13"/>
                <a:gd name="T11" fmla="*/ 0 h 56"/>
                <a:gd name="T12" fmla="*/ 7 w 13"/>
                <a:gd name="T13" fmla="*/ 0 h 56"/>
                <a:gd name="T14" fmla="*/ 13 w 13"/>
                <a:gd name="T15" fmla="*/ 0 h 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"/>
                <a:gd name="T25" fmla="*/ 0 h 56"/>
                <a:gd name="T26" fmla="*/ 13 w 13"/>
                <a:gd name="T27" fmla="*/ 56 h 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" h="56">
                  <a:moveTo>
                    <a:pt x="13" y="0"/>
                  </a:moveTo>
                  <a:lnTo>
                    <a:pt x="13" y="24"/>
                  </a:lnTo>
                  <a:lnTo>
                    <a:pt x="0" y="56"/>
                  </a:lnTo>
                  <a:lnTo>
                    <a:pt x="0" y="48"/>
                  </a:lnTo>
                  <a:lnTo>
                    <a:pt x="7" y="40"/>
                  </a:ln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3" name="Group 157"/>
          <p:cNvGrpSpPr>
            <a:grpSpLocks/>
          </p:cNvGrpSpPr>
          <p:nvPr/>
        </p:nvGrpSpPr>
        <p:grpSpPr bwMode="auto">
          <a:xfrm>
            <a:off x="4667250" y="2478087"/>
            <a:ext cx="1114425" cy="1119188"/>
            <a:chOff x="3110" y="2304"/>
            <a:chExt cx="702" cy="705"/>
          </a:xfrm>
        </p:grpSpPr>
        <p:sp>
          <p:nvSpPr>
            <p:cNvPr id="394" name="Rectangle 5"/>
            <p:cNvSpPr>
              <a:spLocks noChangeArrowheads="1"/>
            </p:cNvSpPr>
            <p:nvPr/>
          </p:nvSpPr>
          <p:spPr bwMode="auto">
            <a:xfrm>
              <a:off x="3110" y="2304"/>
              <a:ext cx="702" cy="705"/>
            </a:xfrm>
            <a:prstGeom prst="rect">
              <a:avLst/>
            </a:prstGeom>
            <a:noFill/>
            <a:ln w="20638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95" name="Group 150"/>
            <p:cNvGrpSpPr>
              <a:grpSpLocks/>
            </p:cNvGrpSpPr>
            <p:nvPr/>
          </p:nvGrpSpPr>
          <p:grpSpPr bwMode="auto">
            <a:xfrm flipH="1">
              <a:off x="3218" y="2420"/>
              <a:ext cx="431" cy="410"/>
              <a:chOff x="1632" y="1248"/>
              <a:chExt cx="2682" cy="2286"/>
            </a:xfrm>
          </p:grpSpPr>
          <p:sp>
            <p:nvSpPr>
              <p:cNvPr id="396" name="Gear"/>
              <p:cNvSpPr>
                <a:spLocks noEditPoints="1" noChangeArrowheads="1"/>
              </p:cNvSpPr>
              <p:nvPr/>
            </p:nvSpPr>
            <p:spPr bwMode="auto">
              <a:xfrm>
                <a:off x="3119" y="1248"/>
                <a:ext cx="1195" cy="1048"/>
              </a:xfrm>
              <a:custGeom>
                <a:avLst/>
                <a:gdLst>
                  <a:gd name="T0" fmla="*/ 33 w 21600"/>
                  <a:gd name="T1" fmla="*/ 0 h 21600"/>
                  <a:gd name="T2" fmla="*/ 66 w 21600"/>
                  <a:gd name="T3" fmla="*/ 25 h 21600"/>
                  <a:gd name="T4" fmla="*/ 33 w 21600"/>
                  <a:gd name="T5" fmla="*/ 51 h 21600"/>
                  <a:gd name="T6" fmla="*/ 0 w 21600"/>
                  <a:gd name="T7" fmla="*/ 2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74 w 21600"/>
                  <a:gd name="T13" fmla="*/ 3957 h 21600"/>
                  <a:gd name="T14" fmla="*/ 17840 w 21600"/>
                  <a:gd name="T15" fmla="*/ 1764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9689" y="1725"/>
                    </a:moveTo>
                    <a:lnTo>
                      <a:pt x="10304" y="85"/>
                    </a:lnTo>
                    <a:lnTo>
                      <a:pt x="11637" y="85"/>
                    </a:lnTo>
                    <a:lnTo>
                      <a:pt x="12303" y="1777"/>
                    </a:lnTo>
                    <a:lnTo>
                      <a:pt x="13072" y="1931"/>
                    </a:lnTo>
                    <a:lnTo>
                      <a:pt x="14303" y="598"/>
                    </a:lnTo>
                    <a:lnTo>
                      <a:pt x="15533" y="1110"/>
                    </a:lnTo>
                    <a:lnTo>
                      <a:pt x="15584" y="2905"/>
                    </a:lnTo>
                    <a:lnTo>
                      <a:pt x="16405" y="3520"/>
                    </a:lnTo>
                    <a:lnTo>
                      <a:pt x="17891" y="2751"/>
                    </a:lnTo>
                    <a:lnTo>
                      <a:pt x="18917" y="3674"/>
                    </a:lnTo>
                    <a:lnTo>
                      <a:pt x="18199" y="5314"/>
                    </a:lnTo>
                    <a:lnTo>
                      <a:pt x="18763" y="6083"/>
                    </a:lnTo>
                    <a:lnTo>
                      <a:pt x="20403" y="6032"/>
                    </a:lnTo>
                    <a:lnTo>
                      <a:pt x="20865" y="7211"/>
                    </a:lnTo>
                    <a:lnTo>
                      <a:pt x="19737" y="8185"/>
                    </a:lnTo>
                    <a:lnTo>
                      <a:pt x="20096" y="9723"/>
                    </a:lnTo>
                    <a:lnTo>
                      <a:pt x="21634" y="10287"/>
                    </a:lnTo>
                    <a:lnTo>
                      <a:pt x="21582" y="11620"/>
                    </a:lnTo>
                    <a:lnTo>
                      <a:pt x="20147" y="12184"/>
                    </a:lnTo>
                    <a:lnTo>
                      <a:pt x="19942" y="13158"/>
                    </a:lnTo>
                    <a:lnTo>
                      <a:pt x="21070" y="14234"/>
                    </a:lnTo>
                    <a:lnTo>
                      <a:pt x="20608" y="15362"/>
                    </a:lnTo>
                    <a:lnTo>
                      <a:pt x="19019" y="15465"/>
                    </a:lnTo>
                    <a:lnTo>
                      <a:pt x="18404" y="16439"/>
                    </a:lnTo>
                    <a:lnTo>
                      <a:pt x="19122" y="17925"/>
                    </a:lnTo>
                    <a:lnTo>
                      <a:pt x="18096" y="18797"/>
                    </a:lnTo>
                    <a:lnTo>
                      <a:pt x="16763" y="18284"/>
                    </a:lnTo>
                    <a:lnTo>
                      <a:pt x="15431" y="19002"/>
                    </a:lnTo>
                    <a:lnTo>
                      <a:pt x="15277" y="20848"/>
                    </a:lnTo>
                    <a:lnTo>
                      <a:pt x="14149" y="21155"/>
                    </a:lnTo>
                    <a:lnTo>
                      <a:pt x="13021" y="19925"/>
                    </a:lnTo>
                    <a:lnTo>
                      <a:pt x="12252" y="20181"/>
                    </a:lnTo>
                    <a:lnTo>
                      <a:pt x="11739" y="21668"/>
                    </a:lnTo>
                    <a:lnTo>
                      <a:pt x="10201" y="21668"/>
                    </a:lnTo>
                    <a:lnTo>
                      <a:pt x="9740" y="20130"/>
                    </a:lnTo>
                    <a:lnTo>
                      <a:pt x="8253" y="19771"/>
                    </a:lnTo>
                    <a:lnTo>
                      <a:pt x="7125" y="21001"/>
                    </a:lnTo>
                    <a:lnTo>
                      <a:pt x="5895" y="20489"/>
                    </a:lnTo>
                    <a:lnTo>
                      <a:pt x="5946" y="18592"/>
                    </a:lnTo>
                    <a:lnTo>
                      <a:pt x="5177" y="18131"/>
                    </a:lnTo>
                    <a:lnTo>
                      <a:pt x="3383" y="18848"/>
                    </a:lnTo>
                    <a:lnTo>
                      <a:pt x="2614" y="17874"/>
                    </a:lnTo>
                    <a:lnTo>
                      <a:pt x="3383" y="16182"/>
                    </a:lnTo>
                    <a:lnTo>
                      <a:pt x="2922" y="15465"/>
                    </a:lnTo>
                    <a:lnTo>
                      <a:pt x="922" y="15516"/>
                    </a:lnTo>
                    <a:lnTo>
                      <a:pt x="512" y="14234"/>
                    </a:lnTo>
                    <a:lnTo>
                      <a:pt x="1948" y="12901"/>
                    </a:lnTo>
                    <a:lnTo>
                      <a:pt x="1896" y="12184"/>
                    </a:lnTo>
                    <a:lnTo>
                      <a:pt x="0" y="11415"/>
                    </a:lnTo>
                    <a:lnTo>
                      <a:pt x="51" y="10031"/>
                    </a:lnTo>
                    <a:lnTo>
                      <a:pt x="1948" y="9313"/>
                    </a:lnTo>
                    <a:lnTo>
                      <a:pt x="2101" y="8595"/>
                    </a:lnTo>
                    <a:lnTo>
                      <a:pt x="615" y="7160"/>
                    </a:lnTo>
                    <a:lnTo>
                      <a:pt x="1127" y="5878"/>
                    </a:lnTo>
                    <a:lnTo>
                      <a:pt x="3178" y="5981"/>
                    </a:lnTo>
                    <a:lnTo>
                      <a:pt x="3588" y="5417"/>
                    </a:lnTo>
                    <a:lnTo>
                      <a:pt x="2819" y="3520"/>
                    </a:lnTo>
                    <a:lnTo>
                      <a:pt x="3742" y="2597"/>
                    </a:lnTo>
                    <a:lnTo>
                      <a:pt x="5536" y="3417"/>
                    </a:lnTo>
                    <a:lnTo>
                      <a:pt x="6049" y="3058"/>
                    </a:lnTo>
                    <a:lnTo>
                      <a:pt x="6100" y="1264"/>
                    </a:lnTo>
                    <a:lnTo>
                      <a:pt x="7228" y="700"/>
                    </a:lnTo>
                    <a:lnTo>
                      <a:pt x="8510" y="2033"/>
                    </a:lnTo>
                    <a:lnTo>
                      <a:pt x="9689" y="1725"/>
                    </a:lnTo>
                    <a:close/>
                    <a:moveTo>
                      <a:pt x="10817" y="14422"/>
                    </a:moveTo>
                    <a:lnTo>
                      <a:pt x="11175" y="14388"/>
                    </a:lnTo>
                    <a:lnTo>
                      <a:pt x="11534" y="14354"/>
                    </a:lnTo>
                    <a:lnTo>
                      <a:pt x="11893" y="14268"/>
                    </a:lnTo>
                    <a:lnTo>
                      <a:pt x="12218" y="14166"/>
                    </a:lnTo>
                    <a:lnTo>
                      <a:pt x="12508" y="13995"/>
                    </a:lnTo>
                    <a:lnTo>
                      <a:pt x="12816" y="13807"/>
                    </a:lnTo>
                    <a:lnTo>
                      <a:pt x="13106" y="13602"/>
                    </a:lnTo>
                    <a:lnTo>
                      <a:pt x="13329" y="13380"/>
                    </a:lnTo>
                    <a:lnTo>
                      <a:pt x="13568" y="13106"/>
                    </a:lnTo>
                    <a:lnTo>
                      <a:pt x="13790" y="12850"/>
                    </a:lnTo>
                    <a:lnTo>
                      <a:pt x="13961" y="12560"/>
                    </a:lnTo>
                    <a:lnTo>
                      <a:pt x="14115" y="12269"/>
                    </a:lnTo>
                    <a:lnTo>
                      <a:pt x="14217" y="11927"/>
                    </a:lnTo>
                    <a:lnTo>
                      <a:pt x="14320" y="11568"/>
                    </a:lnTo>
                    <a:lnTo>
                      <a:pt x="14388" y="11210"/>
                    </a:lnTo>
                    <a:lnTo>
                      <a:pt x="14388" y="10851"/>
                    </a:lnTo>
                    <a:lnTo>
                      <a:pt x="14388" y="10492"/>
                    </a:lnTo>
                    <a:lnTo>
                      <a:pt x="14320" y="10133"/>
                    </a:lnTo>
                    <a:lnTo>
                      <a:pt x="14217" y="9808"/>
                    </a:lnTo>
                    <a:lnTo>
                      <a:pt x="14115" y="9467"/>
                    </a:lnTo>
                    <a:lnTo>
                      <a:pt x="13961" y="9142"/>
                    </a:lnTo>
                    <a:lnTo>
                      <a:pt x="13790" y="8851"/>
                    </a:lnTo>
                    <a:lnTo>
                      <a:pt x="13568" y="8595"/>
                    </a:lnTo>
                    <a:lnTo>
                      <a:pt x="13329" y="8322"/>
                    </a:lnTo>
                    <a:lnTo>
                      <a:pt x="13106" y="8100"/>
                    </a:lnTo>
                    <a:lnTo>
                      <a:pt x="12816" y="7894"/>
                    </a:lnTo>
                    <a:lnTo>
                      <a:pt x="12508" y="7741"/>
                    </a:lnTo>
                    <a:lnTo>
                      <a:pt x="12218" y="7570"/>
                    </a:lnTo>
                    <a:lnTo>
                      <a:pt x="11893" y="7433"/>
                    </a:lnTo>
                    <a:lnTo>
                      <a:pt x="11534" y="7382"/>
                    </a:lnTo>
                    <a:lnTo>
                      <a:pt x="11175" y="7313"/>
                    </a:lnTo>
                    <a:lnTo>
                      <a:pt x="10817" y="7313"/>
                    </a:lnTo>
                    <a:lnTo>
                      <a:pt x="10441" y="7313"/>
                    </a:lnTo>
                    <a:lnTo>
                      <a:pt x="10082" y="7382"/>
                    </a:lnTo>
                    <a:lnTo>
                      <a:pt x="9757" y="7433"/>
                    </a:lnTo>
                    <a:lnTo>
                      <a:pt x="9432" y="7570"/>
                    </a:lnTo>
                    <a:lnTo>
                      <a:pt x="9142" y="7741"/>
                    </a:lnTo>
                    <a:lnTo>
                      <a:pt x="8834" y="7894"/>
                    </a:lnTo>
                    <a:lnTo>
                      <a:pt x="8544" y="8100"/>
                    </a:lnTo>
                    <a:lnTo>
                      <a:pt x="8287" y="8322"/>
                    </a:lnTo>
                    <a:lnTo>
                      <a:pt x="8048" y="8595"/>
                    </a:lnTo>
                    <a:lnTo>
                      <a:pt x="7860" y="8851"/>
                    </a:lnTo>
                    <a:lnTo>
                      <a:pt x="7689" y="9142"/>
                    </a:lnTo>
                    <a:lnTo>
                      <a:pt x="7536" y="9467"/>
                    </a:lnTo>
                    <a:lnTo>
                      <a:pt x="7399" y="9808"/>
                    </a:lnTo>
                    <a:lnTo>
                      <a:pt x="7331" y="10133"/>
                    </a:lnTo>
                    <a:lnTo>
                      <a:pt x="7262" y="10492"/>
                    </a:lnTo>
                    <a:lnTo>
                      <a:pt x="7262" y="10851"/>
                    </a:lnTo>
                    <a:lnTo>
                      <a:pt x="7262" y="11210"/>
                    </a:lnTo>
                    <a:lnTo>
                      <a:pt x="7331" y="11568"/>
                    </a:lnTo>
                    <a:lnTo>
                      <a:pt x="7399" y="11927"/>
                    </a:lnTo>
                    <a:lnTo>
                      <a:pt x="7536" y="12269"/>
                    </a:lnTo>
                    <a:lnTo>
                      <a:pt x="7689" y="12560"/>
                    </a:lnTo>
                    <a:lnTo>
                      <a:pt x="7860" y="12850"/>
                    </a:lnTo>
                    <a:lnTo>
                      <a:pt x="8048" y="13106"/>
                    </a:lnTo>
                    <a:lnTo>
                      <a:pt x="8287" y="13380"/>
                    </a:lnTo>
                    <a:lnTo>
                      <a:pt x="8544" y="13602"/>
                    </a:lnTo>
                    <a:lnTo>
                      <a:pt x="8834" y="13807"/>
                    </a:lnTo>
                    <a:lnTo>
                      <a:pt x="9142" y="13995"/>
                    </a:lnTo>
                    <a:lnTo>
                      <a:pt x="9432" y="14166"/>
                    </a:lnTo>
                    <a:lnTo>
                      <a:pt x="9757" y="14268"/>
                    </a:lnTo>
                    <a:lnTo>
                      <a:pt x="10082" y="14354"/>
                    </a:lnTo>
                    <a:lnTo>
                      <a:pt x="10441" y="14388"/>
                    </a:lnTo>
                    <a:lnTo>
                      <a:pt x="10817" y="1442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20099996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</a:sp3d>
            </p:spPr>
            <p:txBody>
              <a:bodyPr>
                <a:prstTxWarp prst="textNoShape">
                  <a:avLst/>
                </a:prstTxWarp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97" name="AutoShape 152"/>
              <p:cNvSpPr>
                <a:spLocks noEditPoints="1" noChangeArrowheads="1"/>
              </p:cNvSpPr>
              <p:nvPr/>
            </p:nvSpPr>
            <p:spPr bwMode="auto">
              <a:xfrm>
                <a:off x="1632" y="1680"/>
                <a:ext cx="1429" cy="1253"/>
              </a:xfrm>
              <a:custGeom>
                <a:avLst/>
                <a:gdLst>
                  <a:gd name="T0" fmla="*/ 47 w 21600"/>
                  <a:gd name="T1" fmla="*/ 0 h 21600"/>
                  <a:gd name="T2" fmla="*/ 95 w 21600"/>
                  <a:gd name="T3" fmla="*/ 36 h 21600"/>
                  <a:gd name="T4" fmla="*/ 47 w 21600"/>
                  <a:gd name="T5" fmla="*/ 73 h 21600"/>
                  <a:gd name="T6" fmla="*/ 0 w 21600"/>
                  <a:gd name="T7" fmla="*/ 36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68 w 21600"/>
                  <a:gd name="T13" fmla="*/ 3965 h 21600"/>
                  <a:gd name="T14" fmla="*/ 17836 w 21600"/>
                  <a:gd name="T15" fmla="*/ 1763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9689" y="1725"/>
                    </a:moveTo>
                    <a:lnTo>
                      <a:pt x="10304" y="85"/>
                    </a:lnTo>
                    <a:lnTo>
                      <a:pt x="11637" y="85"/>
                    </a:lnTo>
                    <a:lnTo>
                      <a:pt x="12303" y="1777"/>
                    </a:lnTo>
                    <a:lnTo>
                      <a:pt x="13072" y="1931"/>
                    </a:lnTo>
                    <a:lnTo>
                      <a:pt x="14303" y="598"/>
                    </a:lnTo>
                    <a:lnTo>
                      <a:pt x="15533" y="1110"/>
                    </a:lnTo>
                    <a:lnTo>
                      <a:pt x="15584" y="2905"/>
                    </a:lnTo>
                    <a:lnTo>
                      <a:pt x="16405" y="3520"/>
                    </a:lnTo>
                    <a:lnTo>
                      <a:pt x="17891" y="2751"/>
                    </a:lnTo>
                    <a:lnTo>
                      <a:pt x="18917" y="3674"/>
                    </a:lnTo>
                    <a:lnTo>
                      <a:pt x="18199" y="5314"/>
                    </a:lnTo>
                    <a:lnTo>
                      <a:pt x="18763" y="6083"/>
                    </a:lnTo>
                    <a:lnTo>
                      <a:pt x="20403" y="6032"/>
                    </a:lnTo>
                    <a:lnTo>
                      <a:pt x="20865" y="7211"/>
                    </a:lnTo>
                    <a:lnTo>
                      <a:pt x="19737" y="8185"/>
                    </a:lnTo>
                    <a:lnTo>
                      <a:pt x="20096" y="9723"/>
                    </a:lnTo>
                    <a:lnTo>
                      <a:pt x="21634" y="10287"/>
                    </a:lnTo>
                    <a:lnTo>
                      <a:pt x="21582" y="11620"/>
                    </a:lnTo>
                    <a:lnTo>
                      <a:pt x="20147" y="12184"/>
                    </a:lnTo>
                    <a:lnTo>
                      <a:pt x="19942" y="13158"/>
                    </a:lnTo>
                    <a:lnTo>
                      <a:pt x="21070" y="14234"/>
                    </a:lnTo>
                    <a:lnTo>
                      <a:pt x="20608" y="15362"/>
                    </a:lnTo>
                    <a:lnTo>
                      <a:pt x="19019" y="15465"/>
                    </a:lnTo>
                    <a:lnTo>
                      <a:pt x="18404" y="16439"/>
                    </a:lnTo>
                    <a:lnTo>
                      <a:pt x="19122" y="17925"/>
                    </a:lnTo>
                    <a:lnTo>
                      <a:pt x="18096" y="18797"/>
                    </a:lnTo>
                    <a:lnTo>
                      <a:pt x="16763" y="18284"/>
                    </a:lnTo>
                    <a:lnTo>
                      <a:pt x="15431" y="19002"/>
                    </a:lnTo>
                    <a:lnTo>
                      <a:pt x="15277" y="20848"/>
                    </a:lnTo>
                    <a:lnTo>
                      <a:pt x="14149" y="21155"/>
                    </a:lnTo>
                    <a:lnTo>
                      <a:pt x="13021" y="19925"/>
                    </a:lnTo>
                    <a:lnTo>
                      <a:pt x="12252" y="20181"/>
                    </a:lnTo>
                    <a:lnTo>
                      <a:pt x="11739" y="21668"/>
                    </a:lnTo>
                    <a:lnTo>
                      <a:pt x="10201" y="21668"/>
                    </a:lnTo>
                    <a:lnTo>
                      <a:pt x="9740" y="20130"/>
                    </a:lnTo>
                    <a:lnTo>
                      <a:pt x="8253" y="19771"/>
                    </a:lnTo>
                    <a:lnTo>
                      <a:pt x="7125" y="21001"/>
                    </a:lnTo>
                    <a:lnTo>
                      <a:pt x="5895" y="20489"/>
                    </a:lnTo>
                    <a:lnTo>
                      <a:pt x="5946" y="18592"/>
                    </a:lnTo>
                    <a:lnTo>
                      <a:pt x="5177" y="18131"/>
                    </a:lnTo>
                    <a:lnTo>
                      <a:pt x="3383" y="18848"/>
                    </a:lnTo>
                    <a:lnTo>
                      <a:pt x="2614" y="17874"/>
                    </a:lnTo>
                    <a:lnTo>
                      <a:pt x="3383" y="16182"/>
                    </a:lnTo>
                    <a:lnTo>
                      <a:pt x="2922" y="15465"/>
                    </a:lnTo>
                    <a:lnTo>
                      <a:pt x="922" y="15516"/>
                    </a:lnTo>
                    <a:lnTo>
                      <a:pt x="512" y="14234"/>
                    </a:lnTo>
                    <a:lnTo>
                      <a:pt x="1948" y="12901"/>
                    </a:lnTo>
                    <a:lnTo>
                      <a:pt x="1896" y="12184"/>
                    </a:lnTo>
                    <a:lnTo>
                      <a:pt x="0" y="11415"/>
                    </a:lnTo>
                    <a:lnTo>
                      <a:pt x="51" y="10031"/>
                    </a:lnTo>
                    <a:lnTo>
                      <a:pt x="1948" y="9313"/>
                    </a:lnTo>
                    <a:lnTo>
                      <a:pt x="2101" y="8595"/>
                    </a:lnTo>
                    <a:lnTo>
                      <a:pt x="615" y="7160"/>
                    </a:lnTo>
                    <a:lnTo>
                      <a:pt x="1127" y="5878"/>
                    </a:lnTo>
                    <a:lnTo>
                      <a:pt x="3178" y="5981"/>
                    </a:lnTo>
                    <a:lnTo>
                      <a:pt x="3588" y="5417"/>
                    </a:lnTo>
                    <a:lnTo>
                      <a:pt x="2819" y="3520"/>
                    </a:lnTo>
                    <a:lnTo>
                      <a:pt x="3742" y="2597"/>
                    </a:lnTo>
                    <a:lnTo>
                      <a:pt x="5536" y="3417"/>
                    </a:lnTo>
                    <a:lnTo>
                      <a:pt x="6049" y="3058"/>
                    </a:lnTo>
                    <a:lnTo>
                      <a:pt x="6100" y="1264"/>
                    </a:lnTo>
                    <a:lnTo>
                      <a:pt x="7228" y="700"/>
                    </a:lnTo>
                    <a:lnTo>
                      <a:pt x="8510" y="2033"/>
                    </a:lnTo>
                    <a:lnTo>
                      <a:pt x="9689" y="1725"/>
                    </a:lnTo>
                    <a:close/>
                    <a:moveTo>
                      <a:pt x="10817" y="14422"/>
                    </a:moveTo>
                    <a:lnTo>
                      <a:pt x="11175" y="14388"/>
                    </a:lnTo>
                    <a:lnTo>
                      <a:pt x="11534" y="14354"/>
                    </a:lnTo>
                    <a:lnTo>
                      <a:pt x="11893" y="14268"/>
                    </a:lnTo>
                    <a:lnTo>
                      <a:pt x="12218" y="14166"/>
                    </a:lnTo>
                    <a:lnTo>
                      <a:pt x="12508" y="13995"/>
                    </a:lnTo>
                    <a:lnTo>
                      <a:pt x="12816" y="13807"/>
                    </a:lnTo>
                    <a:lnTo>
                      <a:pt x="13106" y="13602"/>
                    </a:lnTo>
                    <a:lnTo>
                      <a:pt x="13329" y="13380"/>
                    </a:lnTo>
                    <a:lnTo>
                      <a:pt x="13568" y="13106"/>
                    </a:lnTo>
                    <a:lnTo>
                      <a:pt x="13790" y="12850"/>
                    </a:lnTo>
                    <a:lnTo>
                      <a:pt x="13961" y="12560"/>
                    </a:lnTo>
                    <a:lnTo>
                      <a:pt x="14115" y="12269"/>
                    </a:lnTo>
                    <a:lnTo>
                      <a:pt x="14217" y="11927"/>
                    </a:lnTo>
                    <a:lnTo>
                      <a:pt x="14320" y="11568"/>
                    </a:lnTo>
                    <a:lnTo>
                      <a:pt x="14388" y="11210"/>
                    </a:lnTo>
                    <a:lnTo>
                      <a:pt x="14388" y="10851"/>
                    </a:lnTo>
                    <a:lnTo>
                      <a:pt x="14388" y="10492"/>
                    </a:lnTo>
                    <a:lnTo>
                      <a:pt x="14320" y="10133"/>
                    </a:lnTo>
                    <a:lnTo>
                      <a:pt x="14217" y="9808"/>
                    </a:lnTo>
                    <a:lnTo>
                      <a:pt x="14115" y="9467"/>
                    </a:lnTo>
                    <a:lnTo>
                      <a:pt x="13961" y="9142"/>
                    </a:lnTo>
                    <a:lnTo>
                      <a:pt x="13790" y="8851"/>
                    </a:lnTo>
                    <a:lnTo>
                      <a:pt x="13568" y="8595"/>
                    </a:lnTo>
                    <a:lnTo>
                      <a:pt x="13329" y="8322"/>
                    </a:lnTo>
                    <a:lnTo>
                      <a:pt x="13106" y="8100"/>
                    </a:lnTo>
                    <a:lnTo>
                      <a:pt x="12816" y="7894"/>
                    </a:lnTo>
                    <a:lnTo>
                      <a:pt x="12508" y="7741"/>
                    </a:lnTo>
                    <a:lnTo>
                      <a:pt x="12218" y="7570"/>
                    </a:lnTo>
                    <a:lnTo>
                      <a:pt x="11893" y="7433"/>
                    </a:lnTo>
                    <a:lnTo>
                      <a:pt x="11534" y="7382"/>
                    </a:lnTo>
                    <a:lnTo>
                      <a:pt x="11175" y="7313"/>
                    </a:lnTo>
                    <a:lnTo>
                      <a:pt x="10817" y="7313"/>
                    </a:lnTo>
                    <a:lnTo>
                      <a:pt x="10441" y="7313"/>
                    </a:lnTo>
                    <a:lnTo>
                      <a:pt x="10082" y="7382"/>
                    </a:lnTo>
                    <a:lnTo>
                      <a:pt x="9757" y="7433"/>
                    </a:lnTo>
                    <a:lnTo>
                      <a:pt x="9432" y="7570"/>
                    </a:lnTo>
                    <a:lnTo>
                      <a:pt x="9142" y="7741"/>
                    </a:lnTo>
                    <a:lnTo>
                      <a:pt x="8834" y="7894"/>
                    </a:lnTo>
                    <a:lnTo>
                      <a:pt x="8544" y="8100"/>
                    </a:lnTo>
                    <a:lnTo>
                      <a:pt x="8287" y="8322"/>
                    </a:lnTo>
                    <a:lnTo>
                      <a:pt x="8048" y="8595"/>
                    </a:lnTo>
                    <a:lnTo>
                      <a:pt x="7860" y="8851"/>
                    </a:lnTo>
                    <a:lnTo>
                      <a:pt x="7689" y="9142"/>
                    </a:lnTo>
                    <a:lnTo>
                      <a:pt x="7536" y="9467"/>
                    </a:lnTo>
                    <a:lnTo>
                      <a:pt x="7399" y="9808"/>
                    </a:lnTo>
                    <a:lnTo>
                      <a:pt x="7331" y="10133"/>
                    </a:lnTo>
                    <a:lnTo>
                      <a:pt x="7262" y="10492"/>
                    </a:lnTo>
                    <a:lnTo>
                      <a:pt x="7262" y="10851"/>
                    </a:lnTo>
                    <a:lnTo>
                      <a:pt x="7262" y="11210"/>
                    </a:lnTo>
                    <a:lnTo>
                      <a:pt x="7331" y="11568"/>
                    </a:lnTo>
                    <a:lnTo>
                      <a:pt x="7399" y="11927"/>
                    </a:lnTo>
                    <a:lnTo>
                      <a:pt x="7536" y="12269"/>
                    </a:lnTo>
                    <a:lnTo>
                      <a:pt x="7689" y="12560"/>
                    </a:lnTo>
                    <a:lnTo>
                      <a:pt x="7860" y="12850"/>
                    </a:lnTo>
                    <a:lnTo>
                      <a:pt x="8048" y="13106"/>
                    </a:lnTo>
                    <a:lnTo>
                      <a:pt x="8287" y="13380"/>
                    </a:lnTo>
                    <a:lnTo>
                      <a:pt x="8544" y="13602"/>
                    </a:lnTo>
                    <a:lnTo>
                      <a:pt x="8834" y="13807"/>
                    </a:lnTo>
                    <a:lnTo>
                      <a:pt x="9142" y="13995"/>
                    </a:lnTo>
                    <a:lnTo>
                      <a:pt x="9432" y="14166"/>
                    </a:lnTo>
                    <a:lnTo>
                      <a:pt x="9757" y="14268"/>
                    </a:lnTo>
                    <a:lnTo>
                      <a:pt x="10082" y="14354"/>
                    </a:lnTo>
                    <a:lnTo>
                      <a:pt x="10441" y="14388"/>
                    </a:lnTo>
                    <a:lnTo>
                      <a:pt x="10817" y="1442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20099996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</a:sp3d>
            </p:spPr>
            <p:txBody>
              <a:bodyPr>
                <a:prstTxWarp prst="textNoShape">
                  <a:avLst/>
                </a:prstTxWarp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98" name="AutoShape 153"/>
              <p:cNvSpPr>
                <a:spLocks noEditPoints="1" noChangeArrowheads="1"/>
              </p:cNvSpPr>
              <p:nvPr/>
            </p:nvSpPr>
            <p:spPr bwMode="auto">
              <a:xfrm>
                <a:off x="2559" y="2142"/>
                <a:ext cx="1588" cy="1392"/>
              </a:xfrm>
              <a:custGeom>
                <a:avLst/>
                <a:gdLst>
                  <a:gd name="T0" fmla="*/ 58 w 21600"/>
                  <a:gd name="T1" fmla="*/ 0 h 21600"/>
                  <a:gd name="T2" fmla="*/ 117 w 21600"/>
                  <a:gd name="T3" fmla="*/ 45 h 21600"/>
                  <a:gd name="T4" fmla="*/ 58 w 21600"/>
                  <a:gd name="T5" fmla="*/ 90 h 21600"/>
                  <a:gd name="T6" fmla="*/ 0 w 21600"/>
                  <a:gd name="T7" fmla="*/ 4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380 w 21600"/>
                  <a:gd name="T13" fmla="*/ 3957 h 21600"/>
                  <a:gd name="T14" fmla="*/ 17846 w 21600"/>
                  <a:gd name="T15" fmla="*/ 1762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9689" y="1725"/>
                    </a:moveTo>
                    <a:lnTo>
                      <a:pt x="10304" y="85"/>
                    </a:lnTo>
                    <a:lnTo>
                      <a:pt x="11637" y="85"/>
                    </a:lnTo>
                    <a:lnTo>
                      <a:pt x="12303" y="1777"/>
                    </a:lnTo>
                    <a:lnTo>
                      <a:pt x="13072" y="1931"/>
                    </a:lnTo>
                    <a:lnTo>
                      <a:pt x="14303" y="598"/>
                    </a:lnTo>
                    <a:lnTo>
                      <a:pt x="15533" y="1110"/>
                    </a:lnTo>
                    <a:lnTo>
                      <a:pt x="15584" y="2905"/>
                    </a:lnTo>
                    <a:lnTo>
                      <a:pt x="16405" y="3520"/>
                    </a:lnTo>
                    <a:lnTo>
                      <a:pt x="17891" y="2751"/>
                    </a:lnTo>
                    <a:lnTo>
                      <a:pt x="18917" y="3674"/>
                    </a:lnTo>
                    <a:lnTo>
                      <a:pt x="18199" y="5314"/>
                    </a:lnTo>
                    <a:lnTo>
                      <a:pt x="18763" y="6083"/>
                    </a:lnTo>
                    <a:lnTo>
                      <a:pt x="20403" y="6032"/>
                    </a:lnTo>
                    <a:lnTo>
                      <a:pt x="20865" y="7211"/>
                    </a:lnTo>
                    <a:lnTo>
                      <a:pt x="19737" y="8185"/>
                    </a:lnTo>
                    <a:lnTo>
                      <a:pt x="20096" y="9723"/>
                    </a:lnTo>
                    <a:lnTo>
                      <a:pt x="21634" y="10287"/>
                    </a:lnTo>
                    <a:lnTo>
                      <a:pt x="21582" y="11620"/>
                    </a:lnTo>
                    <a:lnTo>
                      <a:pt x="20147" y="12184"/>
                    </a:lnTo>
                    <a:lnTo>
                      <a:pt x="19942" y="13158"/>
                    </a:lnTo>
                    <a:lnTo>
                      <a:pt x="21070" y="14234"/>
                    </a:lnTo>
                    <a:lnTo>
                      <a:pt x="20608" y="15362"/>
                    </a:lnTo>
                    <a:lnTo>
                      <a:pt x="19019" y="15465"/>
                    </a:lnTo>
                    <a:lnTo>
                      <a:pt x="18404" y="16439"/>
                    </a:lnTo>
                    <a:lnTo>
                      <a:pt x="19122" y="17925"/>
                    </a:lnTo>
                    <a:lnTo>
                      <a:pt x="18096" y="18797"/>
                    </a:lnTo>
                    <a:lnTo>
                      <a:pt x="16763" y="18284"/>
                    </a:lnTo>
                    <a:lnTo>
                      <a:pt x="15431" y="19002"/>
                    </a:lnTo>
                    <a:lnTo>
                      <a:pt x="15277" y="20848"/>
                    </a:lnTo>
                    <a:lnTo>
                      <a:pt x="14149" y="21155"/>
                    </a:lnTo>
                    <a:lnTo>
                      <a:pt x="13021" y="19925"/>
                    </a:lnTo>
                    <a:lnTo>
                      <a:pt x="12252" y="20181"/>
                    </a:lnTo>
                    <a:lnTo>
                      <a:pt x="11739" y="21668"/>
                    </a:lnTo>
                    <a:lnTo>
                      <a:pt x="10201" y="21668"/>
                    </a:lnTo>
                    <a:lnTo>
                      <a:pt x="9740" y="20130"/>
                    </a:lnTo>
                    <a:lnTo>
                      <a:pt x="8253" y="19771"/>
                    </a:lnTo>
                    <a:lnTo>
                      <a:pt x="7125" y="21001"/>
                    </a:lnTo>
                    <a:lnTo>
                      <a:pt x="5895" y="20489"/>
                    </a:lnTo>
                    <a:lnTo>
                      <a:pt x="5946" y="18592"/>
                    </a:lnTo>
                    <a:lnTo>
                      <a:pt x="5177" y="18131"/>
                    </a:lnTo>
                    <a:lnTo>
                      <a:pt x="3383" y="18848"/>
                    </a:lnTo>
                    <a:lnTo>
                      <a:pt x="2614" y="17874"/>
                    </a:lnTo>
                    <a:lnTo>
                      <a:pt x="3383" y="16182"/>
                    </a:lnTo>
                    <a:lnTo>
                      <a:pt x="2922" y="15465"/>
                    </a:lnTo>
                    <a:lnTo>
                      <a:pt x="922" y="15516"/>
                    </a:lnTo>
                    <a:lnTo>
                      <a:pt x="512" y="14234"/>
                    </a:lnTo>
                    <a:lnTo>
                      <a:pt x="1948" y="12901"/>
                    </a:lnTo>
                    <a:lnTo>
                      <a:pt x="1896" y="12184"/>
                    </a:lnTo>
                    <a:lnTo>
                      <a:pt x="0" y="11415"/>
                    </a:lnTo>
                    <a:lnTo>
                      <a:pt x="51" y="10031"/>
                    </a:lnTo>
                    <a:lnTo>
                      <a:pt x="1948" y="9313"/>
                    </a:lnTo>
                    <a:lnTo>
                      <a:pt x="2101" y="8595"/>
                    </a:lnTo>
                    <a:lnTo>
                      <a:pt x="615" y="7160"/>
                    </a:lnTo>
                    <a:lnTo>
                      <a:pt x="1127" y="5878"/>
                    </a:lnTo>
                    <a:lnTo>
                      <a:pt x="3178" y="5981"/>
                    </a:lnTo>
                    <a:lnTo>
                      <a:pt x="3588" y="5417"/>
                    </a:lnTo>
                    <a:lnTo>
                      <a:pt x="2819" y="3520"/>
                    </a:lnTo>
                    <a:lnTo>
                      <a:pt x="3742" y="2597"/>
                    </a:lnTo>
                    <a:lnTo>
                      <a:pt x="5536" y="3417"/>
                    </a:lnTo>
                    <a:lnTo>
                      <a:pt x="6049" y="3058"/>
                    </a:lnTo>
                    <a:lnTo>
                      <a:pt x="6100" y="1264"/>
                    </a:lnTo>
                    <a:lnTo>
                      <a:pt x="7228" y="700"/>
                    </a:lnTo>
                    <a:lnTo>
                      <a:pt x="8510" y="2033"/>
                    </a:lnTo>
                    <a:lnTo>
                      <a:pt x="9689" y="1725"/>
                    </a:lnTo>
                    <a:close/>
                    <a:moveTo>
                      <a:pt x="10817" y="14422"/>
                    </a:moveTo>
                    <a:lnTo>
                      <a:pt x="11175" y="14388"/>
                    </a:lnTo>
                    <a:lnTo>
                      <a:pt x="11534" y="14354"/>
                    </a:lnTo>
                    <a:lnTo>
                      <a:pt x="11893" y="14268"/>
                    </a:lnTo>
                    <a:lnTo>
                      <a:pt x="12218" y="14166"/>
                    </a:lnTo>
                    <a:lnTo>
                      <a:pt x="12508" y="13995"/>
                    </a:lnTo>
                    <a:lnTo>
                      <a:pt x="12816" y="13807"/>
                    </a:lnTo>
                    <a:lnTo>
                      <a:pt x="13106" y="13602"/>
                    </a:lnTo>
                    <a:lnTo>
                      <a:pt x="13329" y="13380"/>
                    </a:lnTo>
                    <a:lnTo>
                      <a:pt x="13568" y="13106"/>
                    </a:lnTo>
                    <a:lnTo>
                      <a:pt x="13790" y="12850"/>
                    </a:lnTo>
                    <a:lnTo>
                      <a:pt x="13961" y="12560"/>
                    </a:lnTo>
                    <a:lnTo>
                      <a:pt x="14115" y="12269"/>
                    </a:lnTo>
                    <a:lnTo>
                      <a:pt x="14217" y="11927"/>
                    </a:lnTo>
                    <a:lnTo>
                      <a:pt x="14320" y="11568"/>
                    </a:lnTo>
                    <a:lnTo>
                      <a:pt x="14388" y="11210"/>
                    </a:lnTo>
                    <a:lnTo>
                      <a:pt x="14388" y="10851"/>
                    </a:lnTo>
                    <a:lnTo>
                      <a:pt x="14388" y="10492"/>
                    </a:lnTo>
                    <a:lnTo>
                      <a:pt x="14320" y="10133"/>
                    </a:lnTo>
                    <a:lnTo>
                      <a:pt x="14217" y="9808"/>
                    </a:lnTo>
                    <a:lnTo>
                      <a:pt x="14115" y="9467"/>
                    </a:lnTo>
                    <a:lnTo>
                      <a:pt x="13961" y="9142"/>
                    </a:lnTo>
                    <a:lnTo>
                      <a:pt x="13790" y="8851"/>
                    </a:lnTo>
                    <a:lnTo>
                      <a:pt x="13568" y="8595"/>
                    </a:lnTo>
                    <a:lnTo>
                      <a:pt x="13329" y="8322"/>
                    </a:lnTo>
                    <a:lnTo>
                      <a:pt x="13106" y="8100"/>
                    </a:lnTo>
                    <a:lnTo>
                      <a:pt x="12816" y="7894"/>
                    </a:lnTo>
                    <a:lnTo>
                      <a:pt x="12508" y="7741"/>
                    </a:lnTo>
                    <a:lnTo>
                      <a:pt x="12218" y="7570"/>
                    </a:lnTo>
                    <a:lnTo>
                      <a:pt x="11893" y="7433"/>
                    </a:lnTo>
                    <a:lnTo>
                      <a:pt x="11534" y="7382"/>
                    </a:lnTo>
                    <a:lnTo>
                      <a:pt x="11175" y="7313"/>
                    </a:lnTo>
                    <a:lnTo>
                      <a:pt x="10817" y="7313"/>
                    </a:lnTo>
                    <a:lnTo>
                      <a:pt x="10441" y="7313"/>
                    </a:lnTo>
                    <a:lnTo>
                      <a:pt x="10082" y="7382"/>
                    </a:lnTo>
                    <a:lnTo>
                      <a:pt x="9757" y="7433"/>
                    </a:lnTo>
                    <a:lnTo>
                      <a:pt x="9432" y="7570"/>
                    </a:lnTo>
                    <a:lnTo>
                      <a:pt x="9142" y="7741"/>
                    </a:lnTo>
                    <a:lnTo>
                      <a:pt x="8834" y="7894"/>
                    </a:lnTo>
                    <a:lnTo>
                      <a:pt x="8544" y="8100"/>
                    </a:lnTo>
                    <a:lnTo>
                      <a:pt x="8287" y="8322"/>
                    </a:lnTo>
                    <a:lnTo>
                      <a:pt x="8048" y="8595"/>
                    </a:lnTo>
                    <a:lnTo>
                      <a:pt x="7860" y="8851"/>
                    </a:lnTo>
                    <a:lnTo>
                      <a:pt x="7689" y="9142"/>
                    </a:lnTo>
                    <a:lnTo>
                      <a:pt x="7536" y="9467"/>
                    </a:lnTo>
                    <a:lnTo>
                      <a:pt x="7399" y="9808"/>
                    </a:lnTo>
                    <a:lnTo>
                      <a:pt x="7331" y="10133"/>
                    </a:lnTo>
                    <a:lnTo>
                      <a:pt x="7262" y="10492"/>
                    </a:lnTo>
                    <a:lnTo>
                      <a:pt x="7262" y="10851"/>
                    </a:lnTo>
                    <a:lnTo>
                      <a:pt x="7262" y="11210"/>
                    </a:lnTo>
                    <a:lnTo>
                      <a:pt x="7331" y="11568"/>
                    </a:lnTo>
                    <a:lnTo>
                      <a:pt x="7399" y="11927"/>
                    </a:lnTo>
                    <a:lnTo>
                      <a:pt x="7536" y="12269"/>
                    </a:lnTo>
                    <a:lnTo>
                      <a:pt x="7689" y="12560"/>
                    </a:lnTo>
                    <a:lnTo>
                      <a:pt x="7860" y="12850"/>
                    </a:lnTo>
                    <a:lnTo>
                      <a:pt x="8048" y="13106"/>
                    </a:lnTo>
                    <a:lnTo>
                      <a:pt x="8287" y="13380"/>
                    </a:lnTo>
                    <a:lnTo>
                      <a:pt x="8544" y="13602"/>
                    </a:lnTo>
                    <a:lnTo>
                      <a:pt x="8834" y="13807"/>
                    </a:lnTo>
                    <a:lnTo>
                      <a:pt x="9142" y="13995"/>
                    </a:lnTo>
                    <a:lnTo>
                      <a:pt x="9432" y="14166"/>
                    </a:lnTo>
                    <a:lnTo>
                      <a:pt x="9757" y="14268"/>
                    </a:lnTo>
                    <a:lnTo>
                      <a:pt x="10082" y="14354"/>
                    </a:lnTo>
                    <a:lnTo>
                      <a:pt x="10441" y="14388"/>
                    </a:lnTo>
                    <a:lnTo>
                      <a:pt x="10817" y="1442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20099996" lon="1500000" rev="0"/>
                </a:camera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</a:sp3d>
            </p:spPr>
            <p:txBody>
              <a:bodyPr>
                <a:prstTxWarp prst="textNoShape">
                  <a:avLst/>
                </a:prstTxWarp>
                <a:flatTx/>
              </a:bodyPr>
              <a:lstStyle/>
              <a:p>
                <a:endParaRPr lang="en-US"/>
              </a:p>
            </p:txBody>
          </p:sp>
        </p:grpSp>
      </p:grpSp>
      <p:sp>
        <p:nvSpPr>
          <p:cNvPr id="399" name="AutoShape 154"/>
          <p:cNvSpPr>
            <a:spLocks noChangeArrowheads="1"/>
          </p:cNvSpPr>
          <p:nvPr/>
        </p:nvSpPr>
        <p:spPr bwMode="auto">
          <a:xfrm>
            <a:off x="4162425" y="2922587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0" name="AutoShape 155"/>
          <p:cNvSpPr>
            <a:spLocks noChangeArrowheads="1"/>
          </p:cNvSpPr>
          <p:nvPr/>
        </p:nvSpPr>
        <p:spPr bwMode="auto">
          <a:xfrm>
            <a:off x="5903913" y="2924175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rgbClr val="E4BB0C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Big-Oh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3569399" cy="3916363"/>
          </a:xfrm>
        </p:spPr>
        <p:txBody>
          <a:bodyPr>
            <a:normAutofit fontScale="92500" lnSpcReduction="10000"/>
          </a:bodyPr>
          <a:lstStyle/>
          <a:p>
            <a:r>
              <a:rPr lang="en-US" sz="2162" dirty="0" smtClean="0"/>
              <a:t>Given functions </a:t>
            </a:r>
            <a:r>
              <a:rPr lang="en-US" sz="2162" b="1" i="1" dirty="0" err="1" smtClean="0">
                <a:latin typeface="Times New Roman" charset="0"/>
                <a:sym typeface="Symbol" charset="2"/>
              </a:rPr>
              <a:t>f</a:t>
            </a:r>
            <a:r>
              <a:rPr lang="en-US" sz="2162" dirty="0" err="1" smtClean="0">
                <a:latin typeface="Times New Roman" charset="0"/>
                <a:sym typeface="Symbol" charset="2"/>
              </a:rPr>
              <a:t>(</a:t>
            </a:r>
            <a:r>
              <a:rPr lang="en-US" sz="2162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sz="2162" dirty="0" smtClean="0">
                <a:latin typeface="Times New Roman" charset="0"/>
                <a:sym typeface="Symbol" charset="2"/>
              </a:rPr>
              <a:t>) </a:t>
            </a:r>
            <a:r>
              <a:rPr lang="en-US" sz="2162" dirty="0" smtClean="0"/>
              <a:t>and </a:t>
            </a:r>
            <a:r>
              <a:rPr lang="en-US" sz="2162" b="1" i="1" dirty="0" err="1" smtClean="0">
                <a:latin typeface="Times New Roman" charset="0"/>
                <a:sym typeface="Symbol" charset="2"/>
              </a:rPr>
              <a:t>g</a:t>
            </a:r>
            <a:r>
              <a:rPr lang="en-US" sz="2162" dirty="0" err="1" smtClean="0">
                <a:latin typeface="Times New Roman" charset="0"/>
                <a:sym typeface="Symbol" charset="2"/>
              </a:rPr>
              <a:t>(</a:t>
            </a:r>
            <a:r>
              <a:rPr lang="en-US" sz="2162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sz="2162" dirty="0" smtClean="0">
                <a:latin typeface="Times New Roman" charset="0"/>
                <a:sym typeface="Symbol" charset="2"/>
              </a:rPr>
              <a:t>)</a:t>
            </a:r>
            <a:r>
              <a:rPr lang="en-US" sz="2162" dirty="0" smtClean="0">
                <a:sym typeface="Symbol" charset="2"/>
              </a:rPr>
              <a:t>, </a:t>
            </a:r>
            <a:r>
              <a:rPr lang="en-US" sz="2162" dirty="0" smtClean="0"/>
              <a:t>we say that </a:t>
            </a:r>
            <a:r>
              <a:rPr lang="en-US" sz="2162" b="1" i="1" dirty="0" err="1" smtClean="0">
                <a:latin typeface="Times New Roman" charset="0"/>
                <a:sym typeface="Symbol" charset="2"/>
              </a:rPr>
              <a:t>f</a:t>
            </a:r>
            <a:r>
              <a:rPr lang="en-US" sz="2162" dirty="0" err="1" smtClean="0">
                <a:latin typeface="Times New Roman" charset="0"/>
                <a:sym typeface="Symbol" charset="2"/>
              </a:rPr>
              <a:t>(</a:t>
            </a:r>
            <a:r>
              <a:rPr lang="en-US" sz="2162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sz="2162" dirty="0" smtClean="0">
                <a:latin typeface="Times New Roman" charset="0"/>
                <a:sym typeface="Symbol" charset="2"/>
              </a:rPr>
              <a:t>) </a:t>
            </a:r>
            <a:r>
              <a:rPr lang="en-US" sz="2162" dirty="0" smtClean="0"/>
              <a:t>is </a:t>
            </a:r>
            <a:r>
              <a:rPr lang="en-US" sz="2162" b="1" i="1" dirty="0" err="1" smtClean="0">
                <a:latin typeface="Times New Roman" charset="0"/>
                <a:sym typeface="Symbol" charset="2"/>
              </a:rPr>
              <a:t>O</a:t>
            </a:r>
            <a:r>
              <a:rPr lang="en-US" sz="2162" dirty="0" err="1" smtClean="0">
                <a:latin typeface="Times New Roman" charset="0"/>
                <a:sym typeface="Symbol" charset="2"/>
              </a:rPr>
              <a:t>(</a:t>
            </a:r>
            <a:r>
              <a:rPr lang="en-US" sz="2162" b="1" i="1" dirty="0" err="1" smtClean="0">
                <a:latin typeface="Times New Roman" charset="0"/>
                <a:sym typeface="Symbol" charset="2"/>
              </a:rPr>
              <a:t>g</a:t>
            </a:r>
            <a:r>
              <a:rPr lang="en-US" sz="2162" dirty="0" err="1" smtClean="0">
                <a:latin typeface="Times New Roman" charset="0"/>
                <a:sym typeface="Symbol" charset="2"/>
              </a:rPr>
              <a:t>(</a:t>
            </a:r>
            <a:r>
              <a:rPr lang="en-US" sz="2162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sz="2162" dirty="0" smtClean="0">
                <a:latin typeface="Times New Roman" charset="0"/>
                <a:sym typeface="Symbol" charset="2"/>
              </a:rPr>
              <a:t>))</a:t>
            </a:r>
            <a:r>
              <a:rPr lang="en-US" sz="2162" dirty="0" smtClean="0">
                <a:sym typeface="Symbol" charset="2"/>
              </a:rPr>
              <a:t> </a:t>
            </a:r>
            <a:r>
              <a:rPr lang="en-US" sz="2162" dirty="0" smtClean="0"/>
              <a:t>if there are positive constants</a:t>
            </a:r>
            <a:br>
              <a:rPr lang="en-US" sz="2162" dirty="0" smtClean="0"/>
            </a:br>
            <a:r>
              <a:rPr lang="en-US" sz="2162" b="1" i="1" dirty="0" err="1" smtClean="0">
                <a:latin typeface="Times New Roman" charset="0"/>
                <a:sym typeface="Symbol" charset="2"/>
              </a:rPr>
              <a:t>c</a:t>
            </a:r>
            <a:r>
              <a:rPr lang="en-US" sz="2162" dirty="0" smtClean="0"/>
              <a:t> and </a:t>
            </a:r>
            <a:r>
              <a:rPr lang="en-US" sz="2162" b="1" i="1" dirty="0" smtClean="0">
                <a:latin typeface="Times New Roman" charset="0"/>
                <a:sym typeface="Symbol" charset="2"/>
              </a:rPr>
              <a:t>n</a:t>
            </a:r>
            <a:r>
              <a:rPr lang="en-US" sz="2162" b="1" baseline="-25000" dirty="0" smtClean="0">
                <a:latin typeface="Times New Roman" charset="0"/>
                <a:sym typeface="Symbol" charset="2"/>
              </a:rPr>
              <a:t>0</a:t>
            </a:r>
            <a:r>
              <a:rPr lang="en-US" sz="2162" dirty="0" smtClean="0"/>
              <a:t> such that</a:t>
            </a:r>
          </a:p>
          <a:p>
            <a:pPr>
              <a:buNone/>
            </a:pPr>
            <a:r>
              <a:rPr lang="en-US" sz="2800" b="1" i="1" dirty="0" smtClean="0">
                <a:latin typeface="Times New Roman" charset="0"/>
                <a:sym typeface="Symbol" charset="2"/>
              </a:rPr>
              <a:t>	</a:t>
            </a:r>
            <a:r>
              <a:rPr lang="en-US" sz="2400" b="1" i="1" dirty="0" err="1" smtClean="0">
                <a:latin typeface="Times New Roman" charset="0"/>
                <a:sym typeface="Symbol" charset="2"/>
              </a:rPr>
              <a:t>f</a:t>
            </a:r>
            <a:r>
              <a:rPr lang="en-US" sz="2400" dirty="0" err="1" smtClean="0">
                <a:latin typeface="Times New Roman" charset="0"/>
                <a:sym typeface="Symbol" charset="2"/>
              </a:rPr>
              <a:t>(</a:t>
            </a:r>
            <a:r>
              <a:rPr lang="en-US" sz="2400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sz="2400" dirty="0" smtClean="0">
                <a:latin typeface="Times New Roman" charset="0"/>
                <a:sym typeface="Symbol" charset="2"/>
              </a:rPr>
              <a:t>)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Symbol" charset="2"/>
                <a:sym typeface="Symbol" charset="2"/>
              </a:rPr>
              <a:t></a:t>
            </a:r>
            <a:r>
              <a:rPr lang="en-US" sz="2400" dirty="0" smtClean="0"/>
              <a:t> </a:t>
            </a:r>
            <a:r>
              <a:rPr lang="en-US" sz="2400" b="1" i="1" dirty="0" err="1" smtClean="0">
                <a:latin typeface="Times New Roman" charset="0"/>
                <a:sym typeface="Symbol" charset="2"/>
              </a:rPr>
              <a:t>cg</a:t>
            </a:r>
            <a:r>
              <a:rPr lang="en-US" sz="2400" dirty="0" err="1" smtClean="0">
                <a:latin typeface="Times New Roman" charset="0"/>
                <a:sym typeface="Symbol" charset="2"/>
              </a:rPr>
              <a:t>(</a:t>
            </a:r>
            <a:r>
              <a:rPr lang="en-US" sz="2400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sz="2400" dirty="0" smtClean="0">
                <a:latin typeface="Times New Roman" charset="0"/>
                <a:sym typeface="Symbol" charset="2"/>
              </a:rPr>
              <a:t>)  </a:t>
            </a:r>
            <a:r>
              <a:rPr lang="en-US" sz="2400" dirty="0" smtClean="0"/>
              <a:t>for </a:t>
            </a:r>
            <a:r>
              <a:rPr lang="en-US" sz="2400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sz="2400" b="1" i="1" dirty="0" smtClean="0">
                <a:latin typeface="Times New Roman" charset="0"/>
                <a:sym typeface="Symbol" charset="2"/>
              </a:rPr>
              <a:t> </a:t>
            </a:r>
            <a:r>
              <a:rPr lang="en-US" sz="2400" dirty="0" err="1" smtClean="0">
                <a:latin typeface="Symbol" charset="2"/>
                <a:sym typeface="Symbol" charset="2"/>
              </a:rPr>
              <a:t></a:t>
            </a:r>
            <a:r>
              <a:rPr lang="en-US" sz="2400" dirty="0" smtClean="0"/>
              <a:t> </a:t>
            </a:r>
            <a:r>
              <a:rPr lang="en-US" sz="2400" b="1" i="1" dirty="0" smtClean="0">
                <a:latin typeface="Times New Roman" charset="0"/>
                <a:sym typeface="Symbol" charset="2"/>
              </a:rPr>
              <a:t>n</a:t>
            </a:r>
            <a:r>
              <a:rPr lang="en-US" sz="2400" b="1" baseline="-25000" dirty="0" smtClean="0">
                <a:latin typeface="Times New Roman" charset="0"/>
                <a:sym typeface="Symbol" charset="2"/>
              </a:rPr>
              <a:t>0</a:t>
            </a:r>
          </a:p>
          <a:p>
            <a:r>
              <a:rPr lang="en-US" dirty="0" smtClean="0"/>
              <a:t>Example: </a:t>
            </a:r>
            <a:r>
              <a:rPr lang="en-US" dirty="0" smtClean="0">
                <a:latin typeface="Times New Roman" charset="0"/>
                <a:sym typeface="Symbol" charset="2"/>
              </a:rPr>
              <a:t>2</a:t>
            </a:r>
            <a:r>
              <a:rPr lang="en-US" b="1" i="1" dirty="0" smtClean="0">
                <a:latin typeface="Times New Roman" charset="0"/>
                <a:sym typeface="Symbol" charset="2"/>
              </a:rPr>
              <a:t>n</a:t>
            </a:r>
            <a:r>
              <a:rPr lang="en-US" b="1" dirty="0" smtClean="0">
                <a:latin typeface="Times New Roman" charset="0"/>
                <a:sym typeface="Symbol" charset="2"/>
              </a:rPr>
              <a:t> </a:t>
            </a:r>
            <a:r>
              <a:rPr lang="en-US" dirty="0" smtClean="0">
                <a:latin typeface="Symbol" charset="2"/>
                <a:sym typeface="Symbol" charset="2"/>
              </a:rPr>
              <a:t>+</a:t>
            </a:r>
            <a:r>
              <a:rPr lang="en-US" b="1" dirty="0" smtClean="0">
                <a:latin typeface="Times New Roman" charset="0"/>
                <a:sym typeface="Symbol" charset="2"/>
              </a:rPr>
              <a:t> </a:t>
            </a:r>
            <a:r>
              <a:rPr lang="en-US" dirty="0" smtClean="0">
                <a:latin typeface="Times New Roman" charset="0"/>
                <a:sym typeface="Symbol" charset="2"/>
              </a:rPr>
              <a:t>10</a:t>
            </a:r>
            <a:r>
              <a:rPr lang="en-US" dirty="0" smtClean="0">
                <a:sym typeface="Symbol" charset="2"/>
              </a:rPr>
              <a:t> is 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O</a:t>
            </a:r>
            <a:r>
              <a:rPr lang="en-US" dirty="0" err="1" smtClean="0">
                <a:latin typeface="Times New Roman" charset="0"/>
                <a:sym typeface="Symbol" charset="2"/>
              </a:rPr>
              <a:t>(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dirty="0" smtClean="0">
                <a:latin typeface="Times New Roman" charset="0"/>
                <a:sym typeface="Symbol" charset="2"/>
              </a:rPr>
              <a:t>)</a:t>
            </a:r>
          </a:p>
          <a:p>
            <a:pPr lvl="1"/>
            <a:r>
              <a:rPr lang="en-US" sz="2000" dirty="0" smtClean="0">
                <a:latin typeface="Times New Roman" charset="0"/>
                <a:sym typeface="Symbol" charset="2"/>
              </a:rPr>
              <a:t>2</a:t>
            </a:r>
            <a:r>
              <a:rPr lang="en-US" sz="2000" b="1" i="1" dirty="0" smtClean="0">
                <a:latin typeface="Times New Roman" charset="0"/>
                <a:sym typeface="Symbol" charset="2"/>
              </a:rPr>
              <a:t>n</a:t>
            </a:r>
            <a:r>
              <a:rPr lang="en-US" sz="2000" b="1" dirty="0" smtClean="0">
                <a:latin typeface="Times New Roman" charset="0"/>
                <a:sym typeface="Symbol" charset="2"/>
              </a:rPr>
              <a:t> </a:t>
            </a:r>
            <a:r>
              <a:rPr lang="en-US" sz="2000" dirty="0" smtClean="0">
                <a:latin typeface="Symbol" charset="2"/>
                <a:sym typeface="Symbol" charset="2"/>
              </a:rPr>
              <a:t>+</a:t>
            </a:r>
            <a:r>
              <a:rPr lang="en-US" sz="2000" b="1" dirty="0" smtClean="0">
                <a:latin typeface="Times New Roman" charset="0"/>
                <a:sym typeface="Symbol" charset="2"/>
              </a:rPr>
              <a:t> </a:t>
            </a:r>
            <a:r>
              <a:rPr lang="en-US" sz="2000" dirty="0" smtClean="0">
                <a:latin typeface="Times New Roman" charset="0"/>
                <a:sym typeface="Symbol" charset="2"/>
              </a:rPr>
              <a:t>10</a:t>
            </a:r>
            <a:r>
              <a:rPr lang="en-US" sz="2000" b="1" i="1" dirty="0" smtClean="0">
                <a:latin typeface="Times New Roman" charset="0"/>
                <a:sym typeface="Symbol" charset="2"/>
              </a:rPr>
              <a:t> </a:t>
            </a:r>
            <a:r>
              <a:rPr lang="en-US" sz="2000" dirty="0" err="1" smtClean="0">
                <a:latin typeface="Symbol" charset="2"/>
                <a:sym typeface="Symbol" charset="2"/>
              </a:rPr>
              <a:t></a:t>
            </a:r>
            <a:r>
              <a:rPr lang="en-US" sz="2000" dirty="0" smtClean="0"/>
              <a:t> </a:t>
            </a:r>
            <a:r>
              <a:rPr lang="en-US" sz="2000" b="1" i="1" dirty="0" err="1" smtClean="0">
                <a:latin typeface="Times New Roman" charset="0"/>
                <a:sym typeface="Symbol" charset="2"/>
              </a:rPr>
              <a:t>cn</a:t>
            </a:r>
            <a:endParaRPr lang="en-US" sz="2000" b="1" i="1" dirty="0" smtClean="0">
              <a:latin typeface="Times New Roman" charset="0"/>
              <a:sym typeface="Symbol" charset="2"/>
            </a:endParaRPr>
          </a:p>
          <a:p>
            <a:pPr lvl="1"/>
            <a:r>
              <a:rPr lang="en-US" sz="2000" dirty="0" smtClean="0">
                <a:latin typeface="Times New Roman" charset="0"/>
                <a:sym typeface="Symbol" charset="2"/>
              </a:rPr>
              <a:t>(</a:t>
            </a:r>
            <a:r>
              <a:rPr lang="en-US" sz="2000" b="1" i="1" dirty="0" err="1" smtClean="0">
                <a:latin typeface="Times New Roman" charset="0"/>
                <a:sym typeface="Symbol" charset="2"/>
              </a:rPr>
              <a:t>c</a:t>
            </a:r>
            <a:r>
              <a:rPr lang="en-US" sz="2000" dirty="0" smtClean="0">
                <a:latin typeface="Times New Roman" charset="0"/>
                <a:sym typeface="Symbol" charset="2"/>
              </a:rPr>
              <a:t> </a:t>
            </a:r>
            <a:r>
              <a:rPr lang="en-US" sz="2000" dirty="0" err="1" smtClean="0">
                <a:latin typeface="Symbol" charset="2"/>
                <a:sym typeface="Symbol" charset="2"/>
              </a:rPr>
              <a:t></a:t>
            </a:r>
            <a:r>
              <a:rPr lang="en-US" sz="2000" dirty="0" smtClean="0">
                <a:latin typeface="Times New Roman" charset="0"/>
                <a:sym typeface="Symbol" charset="2"/>
              </a:rPr>
              <a:t> 2) </a:t>
            </a:r>
            <a:r>
              <a:rPr lang="en-US" sz="2000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sz="2000" b="1" i="1" dirty="0" smtClean="0">
                <a:latin typeface="Times New Roman" charset="0"/>
                <a:sym typeface="Symbol" charset="2"/>
              </a:rPr>
              <a:t> </a:t>
            </a:r>
            <a:r>
              <a:rPr lang="en-US" sz="2000" dirty="0" err="1" smtClean="0">
                <a:latin typeface="Symbol" charset="2"/>
                <a:sym typeface="Symbol" charset="2"/>
              </a:rPr>
              <a:t></a:t>
            </a:r>
            <a:r>
              <a:rPr lang="en-US" sz="2000" dirty="0" smtClean="0">
                <a:latin typeface="Symbol" charset="2"/>
                <a:sym typeface="Symbol" charset="2"/>
              </a:rPr>
              <a:t> </a:t>
            </a:r>
            <a:r>
              <a:rPr lang="en-US" sz="2000" dirty="0" smtClean="0">
                <a:latin typeface="Times New Roman" charset="0"/>
                <a:sym typeface="Symbol" charset="2"/>
              </a:rPr>
              <a:t>10</a:t>
            </a:r>
          </a:p>
          <a:p>
            <a:pPr lvl="1"/>
            <a:r>
              <a:rPr lang="en-US" sz="2000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sz="2000" b="1" i="1" dirty="0" smtClean="0">
                <a:latin typeface="Times New Roman" charset="0"/>
                <a:sym typeface="Symbol" charset="2"/>
              </a:rPr>
              <a:t> </a:t>
            </a:r>
            <a:r>
              <a:rPr lang="en-US" sz="2000" dirty="0" err="1" smtClean="0">
                <a:latin typeface="Symbol" charset="2"/>
                <a:sym typeface="Symbol" charset="2"/>
              </a:rPr>
              <a:t></a:t>
            </a:r>
            <a:r>
              <a:rPr lang="en-US" sz="2000" dirty="0" smtClean="0">
                <a:latin typeface="Symbol" charset="2"/>
                <a:sym typeface="Symbol" charset="2"/>
              </a:rPr>
              <a:t> </a:t>
            </a:r>
            <a:r>
              <a:rPr lang="en-US" sz="2000" dirty="0" smtClean="0">
                <a:latin typeface="Times New Roman" charset="0"/>
                <a:sym typeface="Symbol" charset="2"/>
              </a:rPr>
              <a:t>10</a:t>
            </a:r>
            <a:r>
              <a:rPr lang="en-US" sz="2000" dirty="0" smtClean="0">
                <a:latin typeface="Symbol" charset="2"/>
                <a:sym typeface="Symbol" charset="2"/>
              </a:rPr>
              <a:t>/</a:t>
            </a:r>
            <a:r>
              <a:rPr lang="en-US" sz="2000" dirty="0" smtClean="0">
                <a:latin typeface="Times New Roman" charset="0"/>
                <a:sym typeface="Symbol" charset="2"/>
              </a:rPr>
              <a:t>(</a:t>
            </a:r>
            <a:r>
              <a:rPr lang="en-US" sz="2000" b="1" i="1" dirty="0" smtClean="0">
                <a:latin typeface="Times New Roman" charset="0"/>
                <a:sym typeface="Symbol" charset="2"/>
              </a:rPr>
              <a:t>c</a:t>
            </a:r>
            <a:r>
              <a:rPr lang="en-US" sz="2000" dirty="0" smtClean="0">
                <a:latin typeface="Times New Roman" charset="0"/>
                <a:sym typeface="Symbol" charset="2"/>
              </a:rPr>
              <a:t> </a:t>
            </a:r>
            <a:r>
              <a:rPr lang="en-US" sz="2000" dirty="0" err="1" smtClean="0">
                <a:latin typeface="Symbol" charset="2"/>
                <a:sym typeface="Symbol" charset="2"/>
              </a:rPr>
              <a:t></a:t>
            </a:r>
            <a:r>
              <a:rPr lang="en-US" sz="2000" dirty="0" smtClean="0">
                <a:latin typeface="Times New Roman" charset="0"/>
                <a:sym typeface="Symbol" charset="2"/>
              </a:rPr>
              <a:t> 2)</a:t>
            </a:r>
          </a:p>
          <a:p>
            <a:pPr lvl="1"/>
            <a:r>
              <a:rPr lang="en-US" sz="2000" dirty="0" smtClean="0"/>
              <a:t>Pick </a:t>
            </a:r>
            <a:r>
              <a:rPr lang="en-US" sz="2000" b="1" i="1" dirty="0" err="1" smtClean="0">
                <a:latin typeface="Times New Roman" charset="0"/>
                <a:sym typeface="Symbol" charset="2"/>
              </a:rPr>
              <a:t>c</a:t>
            </a:r>
            <a:r>
              <a:rPr lang="en-US" sz="2000" b="1" i="1" dirty="0" smtClean="0">
                <a:latin typeface="Times New Roman" charset="0"/>
                <a:sym typeface="Symbol" charset="2"/>
              </a:rPr>
              <a:t> </a:t>
            </a:r>
            <a:r>
              <a:rPr lang="en-US" sz="2000" dirty="0" smtClean="0">
                <a:latin typeface="Symbol" charset="2"/>
                <a:sym typeface="Symbol" charset="2"/>
              </a:rPr>
              <a:t>= </a:t>
            </a:r>
            <a:r>
              <a:rPr lang="en-US" sz="2000" dirty="0" smtClean="0">
                <a:latin typeface="Times New Roman" charset="0"/>
                <a:sym typeface="Symbol" charset="2"/>
              </a:rPr>
              <a:t>3 </a:t>
            </a:r>
            <a:r>
              <a:rPr lang="en-US" sz="2000" dirty="0" smtClean="0"/>
              <a:t>and </a:t>
            </a:r>
            <a:r>
              <a:rPr lang="en-US" sz="2000" b="1" i="1" dirty="0" smtClean="0">
                <a:latin typeface="Times New Roman" charset="0"/>
                <a:sym typeface="Symbol" charset="2"/>
              </a:rPr>
              <a:t>n</a:t>
            </a:r>
            <a:r>
              <a:rPr lang="en-US" sz="2000" b="1" baseline="-25000" dirty="0" smtClean="0">
                <a:latin typeface="Times New Roman" charset="0"/>
                <a:sym typeface="Symbol" charset="2"/>
              </a:rPr>
              <a:t>0 </a:t>
            </a:r>
            <a:r>
              <a:rPr lang="en-US" sz="2000" dirty="0" smtClean="0">
                <a:latin typeface="Symbol" charset="2"/>
                <a:sym typeface="Symbol" charset="2"/>
              </a:rPr>
              <a:t>= </a:t>
            </a:r>
            <a:r>
              <a:rPr lang="en-US" sz="2000" dirty="0" smtClean="0">
                <a:latin typeface="Times New Roman" charset="0"/>
                <a:sym typeface="Symbol" charset="2"/>
              </a:rPr>
              <a:t>10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19525" y="2209800"/>
          <a:ext cx="5324475" cy="4286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3035433" cy="3916363"/>
          </a:xfrm>
        </p:spPr>
        <p:txBody>
          <a:bodyPr/>
          <a:lstStyle/>
          <a:p>
            <a:r>
              <a:rPr lang="en-US" dirty="0" smtClean="0"/>
              <a:t>Example: the function </a:t>
            </a:r>
            <a:r>
              <a:rPr lang="en-US" b="1" i="1" dirty="0" smtClean="0">
                <a:latin typeface="Times New Roman" charset="0"/>
                <a:sym typeface="Symbol" charset="2"/>
              </a:rPr>
              <a:t>n</a:t>
            </a:r>
            <a:r>
              <a:rPr lang="en-US" baseline="30000" dirty="0" smtClean="0">
                <a:latin typeface="Times New Roman" charset="0"/>
                <a:sym typeface="Symbol" charset="2"/>
              </a:rPr>
              <a:t>2</a:t>
            </a:r>
            <a:r>
              <a:rPr lang="en-US" b="1" dirty="0" smtClean="0">
                <a:latin typeface="Times New Roman" charset="0"/>
                <a:sym typeface="Symbol" charset="2"/>
              </a:rPr>
              <a:t> </a:t>
            </a:r>
            <a:r>
              <a:rPr lang="en-US" dirty="0" smtClean="0">
                <a:sym typeface="Symbol" charset="2"/>
              </a:rPr>
              <a:t>is not 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O</a:t>
            </a:r>
            <a:r>
              <a:rPr lang="en-US" dirty="0" err="1" smtClean="0">
                <a:latin typeface="Times New Roman" charset="0"/>
                <a:sym typeface="Symbol" charset="2"/>
              </a:rPr>
              <a:t>(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dirty="0" smtClean="0">
                <a:latin typeface="Times New Roman" charset="0"/>
                <a:sym typeface="Symbol" charset="2"/>
              </a:rPr>
              <a:t>)</a:t>
            </a:r>
          </a:p>
          <a:p>
            <a:pPr lvl="1"/>
            <a:r>
              <a:rPr lang="en-US" b="1" i="1" dirty="0" smtClean="0">
                <a:latin typeface="Times New Roman" charset="0"/>
                <a:sym typeface="Symbol" charset="2"/>
              </a:rPr>
              <a:t>n</a:t>
            </a:r>
            <a:r>
              <a:rPr lang="en-US" baseline="30000" dirty="0" smtClean="0">
                <a:latin typeface="Times New Roman" charset="0"/>
                <a:sym typeface="Symbol" charset="2"/>
              </a:rPr>
              <a:t>2</a:t>
            </a:r>
            <a:r>
              <a:rPr lang="en-US" b="1" i="1" dirty="0" smtClean="0">
                <a:latin typeface="Times New Roman" charset="0"/>
                <a:sym typeface="Symbol" charset="2"/>
              </a:rPr>
              <a:t> </a:t>
            </a:r>
            <a:r>
              <a:rPr lang="en-US" dirty="0" err="1" smtClean="0">
                <a:latin typeface="Symbol" charset="2"/>
                <a:sym typeface="Symbol" charset="2"/>
              </a:rPr>
              <a:t></a:t>
            </a:r>
            <a:r>
              <a:rPr lang="en-US" dirty="0" smtClean="0"/>
              <a:t> 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cn</a:t>
            </a:r>
            <a:endParaRPr lang="en-US" b="1" i="1" dirty="0" smtClean="0">
              <a:latin typeface="Times New Roman" charset="0"/>
              <a:sym typeface="Symbol" charset="2"/>
            </a:endParaRPr>
          </a:p>
          <a:p>
            <a:pPr lvl="1"/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b="1" i="1" dirty="0" smtClean="0">
                <a:latin typeface="Times New Roman" charset="0"/>
                <a:sym typeface="Symbol" charset="2"/>
              </a:rPr>
              <a:t> </a:t>
            </a:r>
            <a:r>
              <a:rPr lang="en-US" dirty="0" err="1" smtClean="0">
                <a:latin typeface="Symbol" charset="2"/>
                <a:sym typeface="Symbol" charset="2"/>
              </a:rPr>
              <a:t></a:t>
            </a:r>
            <a:r>
              <a:rPr lang="en-US" dirty="0" smtClean="0"/>
              <a:t> 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c</a:t>
            </a:r>
            <a:endParaRPr lang="en-US" dirty="0" smtClean="0">
              <a:latin typeface="Times New Roman" charset="0"/>
              <a:sym typeface="Symbol" charset="2"/>
            </a:endParaRPr>
          </a:p>
          <a:p>
            <a:pPr lvl="1"/>
            <a:r>
              <a:rPr lang="en-US" dirty="0" smtClean="0"/>
              <a:t>The above inequality cannot be satisfied since 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c</a:t>
            </a:r>
            <a:r>
              <a:rPr lang="en-US" dirty="0" smtClean="0"/>
              <a:t> must be a constant </a:t>
            </a:r>
          </a:p>
          <a:p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3809999" y="2057400"/>
          <a:ext cx="5153025" cy="461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Big-Oh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>
              <a:spcBef>
                <a:spcPct val="20000"/>
              </a:spcBef>
              <a:buSzPct val="75000"/>
            </a:pPr>
            <a:r>
              <a:rPr lang="en-US" dirty="0" smtClean="0"/>
              <a:t>7n-2 is </a:t>
            </a:r>
            <a:r>
              <a:rPr lang="en-US" dirty="0" err="1" smtClean="0"/>
              <a:t>O(n</a:t>
            </a:r>
            <a:r>
              <a:rPr lang="en-US" dirty="0" smtClean="0"/>
              <a:t>)</a:t>
            </a:r>
          </a:p>
          <a:p>
            <a:pPr marL="628650" lvl="1">
              <a:spcBef>
                <a:spcPct val="20000"/>
              </a:spcBef>
              <a:buClr>
                <a:schemeClr val="accent1"/>
              </a:buClr>
              <a:buSzPct val="75000"/>
            </a:pPr>
            <a:r>
              <a:rPr lang="en-US" sz="1600" dirty="0" smtClean="0"/>
              <a:t>need </a:t>
            </a:r>
            <a:r>
              <a:rPr lang="en-US" sz="1600" dirty="0" err="1" smtClean="0"/>
              <a:t>c</a:t>
            </a:r>
            <a:r>
              <a:rPr lang="en-US" sz="1600" dirty="0" smtClean="0"/>
              <a:t> &gt; 0 and n</a:t>
            </a:r>
            <a:r>
              <a:rPr lang="en-US" sz="1600" baseline="-25000" dirty="0" smtClean="0"/>
              <a:t>0</a:t>
            </a:r>
            <a:r>
              <a:rPr lang="en-US" sz="1600" dirty="0" smtClean="0"/>
              <a:t> </a:t>
            </a:r>
            <a:r>
              <a:rPr lang="en-US" sz="1600" dirty="0" err="1" smtClean="0">
                <a:sym typeface="Symbol" charset="2"/>
              </a:rPr>
              <a:t></a:t>
            </a:r>
            <a:r>
              <a:rPr lang="en-US" sz="1600" dirty="0" smtClean="0">
                <a:sym typeface="Symbol" charset="2"/>
              </a:rPr>
              <a:t> 1 such that</a:t>
            </a:r>
            <a:r>
              <a:rPr lang="en-US" sz="1600" dirty="0" smtClean="0"/>
              <a:t> 7n-2 </a:t>
            </a:r>
            <a:r>
              <a:rPr lang="en-US" sz="1600" dirty="0" err="1" smtClean="0">
                <a:sym typeface="Symbol" charset="2"/>
              </a:rPr>
              <a:t></a:t>
            </a:r>
            <a:r>
              <a:rPr lang="en-US" sz="1600" dirty="0" smtClean="0">
                <a:sym typeface="Symbol" charset="2"/>
              </a:rPr>
              <a:t> </a:t>
            </a:r>
            <a:r>
              <a:rPr lang="en-US" sz="1600" dirty="0" err="1" smtClean="0">
                <a:sym typeface="Symbol" charset="2"/>
              </a:rPr>
              <a:t>c</a:t>
            </a:r>
            <a:r>
              <a:rPr lang="en-US" sz="1600" dirty="0" err="1" smtClean="0">
                <a:ea typeface="Arial" charset="0"/>
                <a:cs typeface="Arial" charset="0"/>
                <a:sym typeface="Symbol" charset="2"/>
              </a:rPr>
              <a:t>•n</a:t>
            </a:r>
            <a:r>
              <a:rPr lang="en-US" sz="1600" dirty="0" smtClean="0">
                <a:ea typeface="Arial" charset="0"/>
                <a:cs typeface="Arial" charset="0"/>
                <a:sym typeface="Symbol" charset="2"/>
              </a:rPr>
              <a:t> for </a:t>
            </a:r>
            <a:r>
              <a:rPr lang="en-US" sz="1600" dirty="0" err="1" smtClean="0">
                <a:ea typeface="Arial" charset="0"/>
                <a:cs typeface="Arial" charset="0"/>
                <a:sym typeface="Symbol" charset="2"/>
              </a:rPr>
              <a:t>n</a:t>
            </a:r>
            <a:r>
              <a:rPr lang="en-US" sz="1600" dirty="0" smtClean="0"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sz="1600" dirty="0" err="1" smtClean="0">
                <a:sym typeface="Symbol" charset="2"/>
              </a:rPr>
              <a:t></a:t>
            </a:r>
            <a:r>
              <a:rPr lang="en-US" sz="1600" dirty="0" smtClean="0">
                <a:sym typeface="Symbol" charset="2"/>
              </a:rPr>
              <a:t> </a:t>
            </a:r>
            <a:r>
              <a:rPr lang="en-US" sz="1600" dirty="0" smtClean="0">
                <a:sym typeface="Symbol" charset="2"/>
              </a:rPr>
              <a:t>n</a:t>
            </a:r>
            <a:r>
              <a:rPr lang="en-US" sz="1600" baseline="-25000" dirty="0" smtClean="0">
                <a:sym typeface="Symbol" charset="2"/>
              </a:rPr>
              <a:t>0</a:t>
            </a:r>
            <a:endParaRPr lang="en-US" sz="1600" dirty="0" smtClean="0">
              <a:sym typeface="Symbol" charset="2"/>
            </a:endParaRPr>
          </a:p>
          <a:p>
            <a:pPr marL="628650" lvl="1">
              <a:spcBef>
                <a:spcPct val="20000"/>
              </a:spcBef>
              <a:buClr>
                <a:schemeClr val="accent1"/>
              </a:buClr>
              <a:buSzPct val="75000"/>
            </a:pPr>
            <a:r>
              <a:rPr lang="en-US" dirty="0" smtClean="0">
                <a:sym typeface="Symbol" charset="2"/>
              </a:rPr>
              <a:t>this </a:t>
            </a:r>
            <a:r>
              <a:rPr lang="en-US" dirty="0" smtClean="0">
                <a:sym typeface="Symbol" charset="2"/>
              </a:rPr>
              <a:t>is true for </a:t>
            </a:r>
            <a:r>
              <a:rPr lang="en-US" dirty="0" err="1" smtClean="0">
                <a:sym typeface="Symbol" charset="2"/>
              </a:rPr>
              <a:t>c</a:t>
            </a:r>
            <a:r>
              <a:rPr lang="en-US" dirty="0" smtClean="0">
                <a:sym typeface="Symbol" charset="2"/>
              </a:rPr>
              <a:t> = 7 and </a:t>
            </a:r>
            <a:r>
              <a:rPr lang="en-US" dirty="0" smtClean="0"/>
              <a:t>n</a:t>
            </a:r>
            <a:r>
              <a:rPr lang="en-US" baseline="-25000" dirty="0" smtClean="0"/>
              <a:t>0</a:t>
            </a:r>
            <a:r>
              <a:rPr lang="en-US" dirty="0" smtClean="0">
                <a:sym typeface="Symbol" charset="2"/>
              </a:rPr>
              <a:t> = 1</a:t>
            </a:r>
            <a:endParaRPr lang="en-US" baseline="-25000" dirty="0" smtClean="0"/>
          </a:p>
          <a:p>
            <a:pPr marL="400050">
              <a:spcBef>
                <a:spcPct val="20000"/>
              </a:spcBef>
              <a:buSzPct val="75000"/>
            </a:pPr>
            <a:r>
              <a:rPr lang="en-US" dirty="0" smtClean="0"/>
              <a:t>3n</a:t>
            </a:r>
            <a:r>
              <a:rPr lang="en-US" baseline="30000" dirty="0" smtClean="0"/>
              <a:t>3</a:t>
            </a:r>
            <a:r>
              <a:rPr lang="en-US" dirty="0" smtClean="0"/>
              <a:t> + 20n</a:t>
            </a:r>
            <a:r>
              <a:rPr lang="en-US" baseline="30000" dirty="0" smtClean="0"/>
              <a:t>2</a:t>
            </a:r>
            <a:r>
              <a:rPr lang="en-US" dirty="0" smtClean="0"/>
              <a:t> + 5 is O(n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</a:p>
          <a:p>
            <a:pPr marL="628650" lvl="1">
              <a:spcBef>
                <a:spcPct val="20000"/>
              </a:spcBef>
              <a:buClr>
                <a:schemeClr val="accent1"/>
              </a:buClr>
              <a:buSzPct val="75000"/>
            </a:pPr>
            <a:r>
              <a:rPr lang="en-US" sz="1600" dirty="0" smtClean="0"/>
              <a:t>need </a:t>
            </a:r>
            <a:r>
              <a:rPr lang="en-US" sz="1600" dirty="0" err="1" smtClean="0"/>
              <a:t>c</a:t>
            </a:r>
            <a:r>
              <a:rPr lang="en-US" sz="1600" dirty="0" smtClean="0"/>
              <a:t> &gt; 0 and n</a:t>
            </a:r>
            <a:r>
              <a:rPr lang="en-US" sz="1600" baseline="-25000" dirty="0" smtClean="0"/>
              <a:t>0</a:t>
            </a:r>
            <a:r>
              <a:rPr lang="en-US" sz="1600" dirty="0" smtClean="0"/>
              <a:t> </a:t>
            </a:r>
            <a:r>
              <a:rPr lang="en-US" sz="1600" dirty="0" err="1" smtClean="0">
                <a:sym typeface="Symbol" charset="2"/>
              </a:rPr>
              <a:t></a:t>
            </a:r>
            <a:r>
              <a:rPr lang="en-US" sz="1600" dirty="0" smtClean="0">
                <a:sym typeface="Symbol" charset="2"/>
              </a:rPr>
              <a:t> 1 such that</a:t>
            </a:r>
            <a:r>
              <a:rPr lang="en-US" sz="1600" dirty="0" smtClean="0"/>
              <a:t> 3n</a:t>
            </a:r>
            <a:r>
              <a:rPr lang="en-US" sz="1600" baseline="30000" dirty="0" smtClean="0"/>
              <a:t>3</a:t>
            </a:r>
            <a:r>
              <a:rPr lang="en-US" sz="1600" dirty="0" smtClean="0"/>
              <a:t> + 20n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 + 5 </a:t>
            </a:r>
            <a:r>
              <a:rPr lang="en-US" sz="1600" dirty="0" err="1" smtClean="0">
                <a:sym typeface="Symbol" charset="2"/>
              </a:rPr>
              <a:t></a:t>
            </a:r>
            <a:r>
              <a:rPr lang="en-US" sz="1600" dirty="0" smtClean="0">
                <a:sym typeface="Symbol" charset="2"/>
              </a:rPr>
              <a:t> c</a:t>
            </a:r>
            <a:r>
              <a:rPr lang="en-US" sz="1600" dirty="0" smtClean="0">
                <a:ea typeface="Arial" charset="0"/>
                <a:cs typeface="Arial" charset="0"/>
                <a:sym typeface="Symbol" charset="2"/>
              </a:rPr>
              <a:t>•n</a:t>
            </a:r>
            <a:r>
              <a:rPr lang="en-US" sz="1600" baseline="30000" dirty="0" smtClean="0">
                <a:ea typeface="Arial" charset="0"/>
                <a:cs typeface="Arial" charset="0"/>
                <a:sym typeface="Symbol" charset="2"/>
              </a:rPr>
              <a:t>3</a:t>
            </a:r>
            <a:r>
              <a:rPr lang="en-US" sz="1600" dirty="0" smtClean="0"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sz="1600" dirty="0" smtClean="0">
                <a:ea typeface="Arial" charset="0"/>
                <a:cs typeface="Arial" charset="0"/>
                <a:sym typeface="Symbol" charset="2"/>
              </a:rPr>
              <a:t>for </a:t>
            </a:r>
            <a:r>
              <a:rPr lang="en-US" sz="1600" dirty="0" err="1" smtClean="0">
                <a:ea typeface="Arial" charset="0"/>
                <a:cs typeface="Arial" charset="0"/>
                <a:sym typeface="Symbol" charset="2"/>
              </a:rPr>
              <a:t>n</a:t>
            </a:r>
            <a:r>
              <a:rPr lang="en-US" sz="1600" dirty="0" smtClean="0"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sz="1600" dirty="0" err="1" smtClean="0">
                <a:sym typeface="Symbol" charset="2"/>
              </a:rPr>
              <a:t></a:t>
            </a:r>
            <a:r>
              <a:rPr lang="en-US" sz="1600" dirty="0" smtClean="0">
                <a:sym typeface="Symbol" charset="2"/>
              </a:rPr>
              <a:t> </a:t>
            </a:r>
            <a:r>
              <a:rPr lang="en-US" sz="1600" dirty="0" smtClean="0">
                <a:sym typeface="Symbol" charset="2"/>
              </a:rPr>
              <a:t>n</a:t>
            </a:r>
            <a:r>
              <a:rPr lang="en-US" sz="1600" baseline="-25000" dirty="0" smtClean="0">
                <a:sym typeface="Symbol" charset="2"/>
              </a:rPr>
              <a:t>0</a:t>
            </a:r>
            <a:endParaRPr lang="en-US" sz="1600" dirty="0" smtClean="0">
              <a:sym typeface="Symbol" charset="2"/>
            </a:endParaRPr>
          </a:p>
          <a:p>
            <a:pPr marL="628650" lvl="1">
              <a:spcBef>
                <a:spcPct val="20000"/>
              </a:spcBef>
              <a:buClr>
                <a:schemeClr val="accent1"/>
              </a:buClr>
              <a:buSzPct val="75000"/>
            </a:pPr>
            <a:r>
              <a:rPr lang="en-US" dirty="0" smtClean="0">
                <a:sym typeface="Symbol" charset="2"/>
              </a:rPr>
              <a:t>this </a:t>
            </a:r>
            <a:r>
              <a:rPr lang="en-US" dirty="0" smtClean="0">
                <a:sym typeface="Symbol" charset="2"/>
              </a:rPr>
              <a:t>is true for </a:t>
            </a:r>
            <a:r>
              <a:rPr lang="en-US" dirty="0" err="1" smtClean="0">
                <a:sym typeface="Symbol" charset="2"/>
              </a:rPr>
              <a:t>c</a:t>
            </a:r>
            <a:r>
              <a:rPr lang="en-US" dirty="0" smtClean="0">
                <a:sym typeface="Symbol" charset="2"/>
              </a:rPr>
              <a:t> = 4 and </a:t>
            </a:r>
            <a:r>
              <a:rPr lang="en-US" dirty="0" smtClean="0"/>
              <a:t>n</a:t>
            </a:r>
            <a:r>
              <a:rPr lang="en-US" baseline="-25000" dirty="0" smtClean="0"/>
              <a:t>0</a:t>
            </a:r>
            <a:r>
              <a:rPr lang="en-US" dirty="0" smtClean="0">
                <a:sym typeface="Symbol" charset="2"/>
              </a:rPr>
              <a:t> = 21</a:t>
            </a:r>
            <a:endParaRPr lang="en-US" dirty="0" smtClean="0"/>
          </a:p>
          <a:p>
            <a:pPr marL="400050">
              <a:spcBef>
                <a:spcPct val="20000"/>
              </a:spcBef>
              <a:buSzPct val="75000"/>
            </a:pPr>
            <a:r>
              <a:rPr lang="en-US" dirty="0" smtClean="0"/>
              <a:t>3 log </a:t>
            </a:r>
            <a:r>
              <a:rPr lang="en-US" dirty="0" err="1" smtClean="0"/>
              <a:t>n</a:t>
            </a:r>
            <a:r>
              <a:rPr lang="en-US" dirty="0" smtClean="0"/>
              <a:t> + 5 is </a:t>
            </a:r>
            <a:r>
              <a:rPr lang="en-US" dirty="0" err="1" smtClean="0"/>
              <a:t>O(log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)</a:t>
            </a:r>
          </a:p>
          <a:p>
            <a:pPr marL="628650" lvl="1">
              <a:spcBef>
                <a:spcPct val="20000"/>
              </a:spcBef>
              <a:buClr>
                <a:schemeClr val="accent1"/>
              </a:buClr>
              <a:buSzPct val="75000"/>
            </a:pPr>
            <a:r>
              <a:rPr lang="en-US" sz="1600" dirty="0" smtClean="0"/>
              <a:t>need </a:t>
            </a:r>
            <a:r>
              <a:rPr lang="en-US" sz="1600" dirty="0" err="1" smtClean="0"/>
              <a:t>c</a:t>
            </a:r>
            <a:r>
              <a:rPr lang="en-US" sz="1600" dirty="0" smtClean="0"/>
              <a:t> &gt; 0 and n</a:t>
            </a:r>
            <a:r>
              <a:rPr lang="en-US" sz="1600" baseline="-25000" dirty="0" smtClean="0"/>
              <a:t>0</a:t>
            </a:r>
            <a:r>
              <a:rPr lang="en-US" sz="1600" dirty="0" smtClean="0"/>
              <a:t> </a:t>
            </a:r>
            <a:r>
              <a:rPr lang="en-US" sz="1600" dirty="0" err="1" smtClean="0">
                <a:sym typeface="Symbol" charset="2"/>
              </a:rPr>
              <a:t></a:t>
            </a:r>
            <a:r>
              <a:rPr lang="en-US" sz="1600" dirty="0" smtClean="0">
                <a:sym typeface="Symbol" charset="2"/>
              </a:rPr>
              <a:t> 1 such that</a:t>
            </a:r>
            <a:r>
              <a:rPr lang="en-US" sz="1600" dirty="0" smtClean="0"/>
              <a:t> 3 log </a:t>
            </a:r>
            <a:r>
              <a:rPr lang="en-US" sz="1600" dirty="0" err="1" smtClean="0"/>
              <a:t>n</a:t>
            </a:r>
            <a:r>
              <a:rPr lang="en-US" sz="1600" dirty="0" smtClean="0"/>
              <a:t> + 5 </a:t>
            </a:r>
            <a:r>
              <a:rPr lang="en-US" sz="1600" dirty="0" err="1" smtClean="0">
                <a:sym typeface="Symbol" charset="2"/>
              </a:rPr>
              <a:t></a:t>
            </a:r>
            <a:r>
              <a:rPr lang="en-US" sz="1600" dirty="0" smtClean="0">
                <a:sym typeface="Symbol" charset="2"/>
              </a:rPr>
              <a:t> </a:t>
            </a:r>
            <a:r>
              <a:rPr lang="en-US" sz="1600" dirty="0" err="1" smtClean="0">
                <a:sym typeface="Symbol" charset="2"/>
              </a:rPr>
              <a:t>c</a:t>
            </a:r>
            <a:r>
              <a:rPr lang="en-US" sz="1600" dirty="0" err="1" smtClean="0">
                <a:ea typeface="Arial" charset="0"/>
                <a:cs typeface="Arial" charset="0"/>
                <a:sym typeface="Symbol" charset="2"/>
              </a:rPr>
              <a:t>•log</a:t>
            </a:r>
            <a:r>
              <a:rPr lang="en-US" sz="1600" dirty="0" smtClean="0"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sz="1600" dirty="0" err="1" smtClean="0">
                <a:ea typeface="Arial" charset="0"/>
                <a:cs typeface="Arial" charset="0"/>
                <a:sym typeface="Symbol" charset="2"/>
              </a:rPr>
              <a:t>n</a:t>
            </a:r>
            <a:r>
              <a:rPr lang="en-US" sz="1600" dirty="0" smtClean="0">
                <a:ea typeface="Arial" charset="0"/>
                <a:cs typeface="Arial" charset="0"/>
                <a:sym typeface="Symbol" charset="2"/>
              </a:rPr>
              <a:t> for </a:t>
            </a:r>
            <a:r>
              <a:rPr lang="en-US" sz="1600" dirty="0" err="1" smtClean="0">
                <a:ea typeface="Arial" charset="0"/>
                <a:cs typeface="Arial" charset="0"/>
                <a:sym typeface="Symbol" charset="2"/>
              </a:rPr>
              <a:t>n</a:t>
            </a:r>
            <a:r>
              <a:rPr lang="en-US" sz="1600" dirty="0" smtClean="0"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sz="1600" dirty="0" err="1" smtClean="0">
                <a:sym typeface="Symbol" charset="2"/>
              </a:rPr>
              <a:t></a:t>
            </a:r>
            <a:r>
              <a:rPr lang="en-US" sz="1600" dirty="0" smtClean="0">
                <a:sym typeface="Symbol" charset="2"/>
              </a:rPr>
              <a:t> </a:t>
            </a:r>
            <a:r>
              <a:rPr lang="en-US" sz="1600" dirty="0" smtClean="0">
                <a:sym typeface="Symbol" charset="2"/>
              </a:rPr>
              <a:t>n</a:t>
            </a:r>
            <a:r>
              <a:rPr lang="en-US" sz="1600" baseline="-25000" dirty="0" smtClean="0">
                <a:sym typeface="Symbol" charset="2"/>
              </a:rPr>
              <a:t>0</a:t>
            </a:r>
            <a:endParaRPr lang="en-US" sz="1600" dirty="0" smtClean="0">
              <a:sym typeface="Symbol" charset="2"/>
            </a:endParaRPr>
          </a:p>
          <a:p>
            <a:pPr marL="628650" lvl="1">
              <a:spcBef>
                <a:spcPct val="20000"/>
              </a:spcBef>
              <a:buClr>
                <a:schemeClr val="accent1"/>
              </a:buClr>
              <a:buSzPct val="75000"/>
            </a:pPr>
            <a:r>
              <a:rPr lang="en-US" dirty="0" smtClean="0">
                <a:sym typeface="Symbol" charset="2"/>
              </a:rPr>
              <a:t>this </a:t>
            </a:r>
            <a:r>
              <a:rPr lang="en-US" dirty="0" smtClean="0">
                <a:sym typeface="Symbol" charset="2"/>
              </a:rPr>
              <a:t>is true for </a:t>
            </a:r>
            <a:r>
              <a:rPr lang="en-US" dirty="0" err="1" smtClean="0">
                <a:sym typeface="Symbol" charset="2"/>
              </a:rPr>
              <a:t>c</a:t>
            </a:r>
            <a:r>
              <a:rPr lang="en-US" dirty="0" smtClean="0">
                <a:sym typeface="Symbol" charset="2"/>
              </a:rPr>
              <a:t> = 8 and </a:t>
            </a:r>
            <a:r>
              <a:rPr lang="en-US" dirty="0" smtClean="0"/>
              <a:t>n</a:t>
            </a:r>
            <a:r>
              <a:rPr lang="en-US" baseline="-25000" dirty="0" smtClean="0"/>
              <a:t>0</a:t>
            </a:r>
            <a:r>
              <a:rPr lang="en-US" dirty="0" smtClean="0">
                <a:sym typeface="Symbol" charset="2"/>
              </a:rPr>
              <a:t> = 2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Big-Oh and Growth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1"/>
            <a:ext cx="7572503" cy="212520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big-Oh notation gives an upper bound on the growth rate of a function</a:t>
            </a:r>
          </a:p>
          <a:p>
            <a:r>
              <a:rPr lang="en-US" dirty="0" smtClean="0"/>
              <a:t>The statement “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f</a:t>
            </a:r>
            <a:r>
              <a:rPr lang="en-US" dirty="0" err="1" smtClean="0">
                <a:latin typeface="Times New Roman" charset="0"/>
                <a:sym typeface="Symbol" charset="2"/>
              </a:rPr>
              <a:t>(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dirty="0" smtClean="0">
                <a:latin typeface="Times New Roman" charset="0"/>
                <a:sym typeface="Symbol" charset="2"/>
              </a:rPr>
              <a:t>) </a:t>
            </a:r>
            <a:r>
              <a:rPr lang="en-US" dirty="0" smtClean="0"/>
              <a:t>is 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O</a:t>
            </a:r>
            <a:r>
              <a:rPr lang="en-US" dirty="0" err="1" smtClean="0">
                <a:latin typeface="Times New Roman" charset="0"/>
                <a:sym typeface="Symbol" charset="2"/>
              </a:rPr>
              <a:t>(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g</a:t>
            </a:r>
            <a:r>
              <a:rPr lang="en-US" dirty="0" err="1" smtClean="0">
                <a:latin typeface="Times New Roman" charset="0"/>
                <a:sym typeface="Symbol" charset="2"/>
              </a:rPr>
              <a:t>(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dirty="0" smtClean="0">
                <a:latin typeface="Times New Roman" charset="0"/>
                <a:sym typeface="Symbol" charset="2"/>
              </a:rPr>
              <a:t>))</a:t>
            </a:r>
            <a:r>
              <a:rPr lang="en-US" dirty="0" smtClean="0"/>
              <a:t>” means that the growth rate of 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f</a:t>
            </a:r>
            <a:r>
              <a:rPr lang="en-US" dirty="0" err="1" smtClean="0">
                <a:latin typeface="Times New Roman" charset="0"/>
                <a:sym typeface="Symbol" charset="2"/>
              </a:rPr>
              <a:t>(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dirty="0" smtClean="0">
                <a:latin typeface="Times New Roman" charset="0"/>
                <a:sym typeface="Symbol" charset="2"/>
              </a:rPr>
              <a:t>) </a:t>
            </a:r>
            <a:r>
              <a:rPr lang="en-US" dirty="0" smtClean="0"/>
              <a:t>is no more than the growth rate of 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g</a:t>
            </a:r>
            <a:r>
              <a:rPr lang="en-US" dirty="0" err="1" smtClean="0">
                <a:latin typeface="Times New Roman" charset="0"/>
                <a:sym typeface="Symbol" charset="2"/>
              </a:rPr>
              <a:t>(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dirty="0" smtClean="0">
                <a:latin typeface="Times New Roman" charset="0"/>
                <a:sym typeface="Symbol" charset="2"/>
              </a:rPr>
              <a:t>)</a:t>
            </a:r>
          </a:p>
          <a:p>
            <a:r>
              <a:rPr lang="en-US" dirty="0" smtClean="0"/>
              <a:t>We can use the big-Oh notation to rank functions according to their growth rate</a:t>
            </a:r>
          </a:p>
          <a:p>
            <a:endParaRPr lang="en-US" dirty="0"/>
          </a:p>
        </p:txBody>
      </p:sp>
      <p:graphicFrame>
        <p:nvGraphicFramePr>
          <p:cNvPr id="4" name="Group 72"/>
          <p:cNvGraphicFramePr>
            <a:graphicFrameLocks noGrp="1"/>
          </p:cNvGraphicFramePr>
          <p:nvPr/>
        </p:nvGraphicFramePr>
        <p:xfrm>
          <a:off x="790702" y="4555893"/>
          <a:ext cx="7239000" cy="1712595"/>
        </p:xfrm>
        <a:graphic>
          <a:graphicData uri="http://schemas.openxmlformats.org/drawingml/2006/table">
            <a:tbl>
              <a:tblPr/>
              <a:tblGrid>
                <a:gridCol w="2578100"/>
                <a:gridCol w="2398713"/>
                <a:gridCol w="2262187"/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f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(</a:t>
                      </a:r>
                      <a:r>
                        <a:rPr kumimoji="0" lang="en-US" sz="20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)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is </a:t>
                      </a:r>
                      <a:r>
                        <a:rPr kumimoji="0" lang="en-US" sz="20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O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(</a:t>
                      </a:r>
                      <a:r>
                        <a:rPr kumimoji="0" lang="en-US" sz="20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g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(</a:t>
                      </a:r>
                      <a:r>
                        <a:rPr kumimoji="0" lang="en-US" sz="20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(</a:t>
                      </a: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n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)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is </a:t>
                      </a: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O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(</a:t>
                      </a: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f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(</a:t>
                      </a: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n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(</a:t>
                      </a: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n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)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grows more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sym typeface="Symbol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sym typeface="Wingdings" charset="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  <a:sym typeface="Wingdings" charset="2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f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(</a:t>
                      </a: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n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)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grows more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  <a:sym typeface="Wingdings" charset="2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sym typeface="Wingdings" charset="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Same growth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sym typeface="Wingdings" charset="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sym typeface="Wingdings" charset="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Big-Oh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1028700" algn="l"/>
              </a:tabLst>
            </a:pPr>
            <a:r>
              <a:rPr lang="en-US" dirty="0" smtClean="0"/>
              <a:t>If 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f</a:t>
            </a:r>
            <a:r>
              <a:rPr lang="en-US" dirty="0" err="1" smtClean="0">
                <a:latin typeface="Times New Roman" charset="0"/>
                <a:sym typeface="Symbol" charset="2"/>
              </a:rPr>
              <a:t>(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dirty="0" smtClean="0">
                <a:latin typeface="Times New Roman" charset="0"/>
                <a:sym typeface="Symbol" charset="2"/>
              </a:rPr>
              <a:t>)</a:t>
            </a:r>
            <a:r>
              <a:rPr lang="en-US" dirty="0" smtClean="0"/>
              <a:t> is a </a:t>
            </a:r>
            <a:r>
              <a:rPr lang="en-US" dirty="0" smtClean="0"/>
              <a:t>polynomial of degree 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d</a:t>
            </a:r>
            <a:r>
              <a:rPr lang="en-US" dirty="0" smtClean="0"/>
              <a:t>, then 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f</a:t>
            </a:r>
            <a:r>
              <a:rPr lang="en-US" dirty="0" err="1" smtClean="0">
                <a:latin typeface="Times New Roman" charset="0"/>
                <a:sym typeface="Symbol" charset="2"/>
              </a:rPr>
              <a:t>(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dirty="0" smtClean="0">
                <a:latin typeface="Times New Roman" charset="0"/>
                <a:sym typeface="Symbol" charset="2"/>
              </a:rPr>
              <a:t>)</a:t>
            </a:r>
            <a:r>
              <a:rPr lang="en-US" dirty="0" smtClean="0"/>
              <a:t> is 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O</a:t>
            </a:r>
            <a:r>
              <a:rPr lang="en-US" dirty="0" err="1" smtClean="0">
                <a:latin typeface="Times New Roman" charset="0"/>
                <a:sym typeface="Symbol" charset="2"/>
              </a:rPr>
              <a:t>(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b="1" i="1" baseline="30000" dirty="0" err="1" smtClean="0">
                <a:latin typeface="Times New Roman" charset="0"/>
                <a:sym typeface="Symbol" charset="2"/>
              </a:rPr>
              <a:t>d</a:t>
            </a:r>
            <a:r>
              <a:rPr lang="en-US" dirty="0" smtClean="0">
                <a:latin typeface="Times New Roman" charset="0"/>
                <a:sym typeface="Symbol" charset="2"/>
              </a:rPr>
              <a:t>)</a:t>
            </a:r>
            <a:r>
              <a:rPr lang="en-US" dirty="0" smtClean="0"/>
              <a:t>, i.e.,</a:t>
            </a:r>
          </a:p>
          <a:p>
            <a:pPr marL="1028700" lvl="1">
              <a:buFont typeface="Wingdings" charset="2"/>
              <a:buAutoNum type="arabicPeriod"/>
              <a:tabLst>
                <a:tab pos="1028700" algn="l"/>
              </a:tabLst>
            </a:pPr>
            <a:r>
              <a:rPr lang="en-US" sz="2000" dirty="0" smtClean="0"/>
              <a:t>Drop lower-order terms</a:t>
            </a:r>
          </a:p>
          <a:p>
            <a:pPr marL="1028700" lvl="1">
              <a:buFont typeface="Wingdings" charset="2"/>
              <a:buAutoNum type="arabicPeriod"/>
              <a:tabLst>
                <a:tab pos="1028700" algn="l"/>
              </a:tabLst>
            </a:pPr>
            <a:r>
              <a:rPr lang="en-US" sz="2000" dirty="0" smtClean="0"/>
              <a:t>Drop constant factors</a:t>
            </a:r>
          </a:p>
          <a:p>
            <a:pPr>
              <a:tabLst>
                <a:tab pos="1028700" algn="l"/>
              </a:tabLst>
            </a:pPr>
            <a:r>
              <a:rPr lang="en-US" dirty="0" smtClean="0"/>
              <a:t>Use the smallest possible class of functions</a:t>
            </a:r>
          </a:p>
          <a:p>
            <a:pPr marL="1028700" lvl="1">
              <a:tabLst>
                <a:tab pos="1028700" algn="l"/>
              </a:tabLst>
            </a:pPr>
            <a:r>
              <a:rPr lang="en-US" sz="2000" dirty="0" smtClean="0"/>
              <a:t>Say “</a:t>
            </a:r>
            <a:r>
              <a:rPr lang="en-US" sz="2000" dirty="0" smtClean="0">
                <a:latin typeface="Times New Roman" charset="0"/>
                <a:sym typeface="Symbol" charset="2"/>
              </a:rPr>
              <a:t>2</a:t>
            </a:r>
            <a:r>
              <a:rPr lang="en-US" sz="2000" b="1" i="1" dirty="0" smtClean="0">
                <a:latin typeface="Times New Roman" charset="0"/>
                <a:sym typeface="Symbol" charset="2"/>
              </a:rPr>
              <a:t>n</a:t>
            </a:r>
            <a:r>
              <a:rPr lang="en-US" sz="2000" dirty="0" smtClean="0">
                <a:sym typeface="Symbol" charset="2"/>
              </a:rPr>
              <a:t> is </a:t>
            </a:r>
            <a:r>
              <a:rPr lang="en-US" sz="2000" b="1" i="1" dirty="0" err="1" smtClean="0">
                <a:latin typeface="Times New Roman" charset="0"/>
                <a:sym typeface="Symbol" charset="2"/>
              </a:rPr>
              <a:t>O</a:t>
            </a:r>
            <a:r>
              <a:rPr lang="en-US" sz="2000" dirty="0" err="1" smtClean="0">
                <a:latin typeface="Times New Roman" charset="0"/>
                <a:sym typeface="Symbol" charset="2"/>
              </a:rPr>
              <a:t>(</a:t>
            </a:r>
            <a:r>
              <a:rPr lang="en-US" sz="2000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sz="2000" dirty="0" smtClean="0">
                <a:latin typeface="Times New Roman" charset="0"/>
                <a:sym typeface="Symbol" charset="2"/>
              </a:rPr>
              <a:t>)</a:t>
            </a:r>
            <a:r>
              <a:rPr lang="en-US" sz="2000" dirty="0" smtClean="0">
                <a:sym typeface="Symbol" charset="2"/>
              </a:rPr>
              <a:t>”</a:t>
            </a:r>
            <a:r>
              <a:rPr lang="en-US" sz="2000" dirty="0" smtClean="0">
                <a:latin typeface="Times New Roman" charset="0"/>
                <a:sym typeface="Symbol" charset="2"/>
              </a:rPr>
              <a:t> </a:t>
            </a:r>
            <a:r>
              <a:rPr lang="en-US" sz="2000" dirty="0" smtClean="0"/>
              <a:t>instead of “</a:t>
            </a:r>
            <a:r>
              <a:rPr lang="en-US" sz="2000" dirty="0" smtClean="0">
                <a:latin typeface="Times New Roman" charset="0"/>
                <a:sym typeface="Symbol" charset="2"/>
              </a:rPr>
              <a:t>2</a:t>
            </a:r>
            <a:r>
              <a:rPr lang="en-US" sz="2000" b="1" i="1" dirty="0" smtClean="0">
                <a:latin typeface="Times New Roman" charset="0"/>
                <a:sym typeface="Symbol" charset="2"/>
              </a:rPr>
              <a:t>n</a:t>
            </a:r>
            <a:r>
              <a:rPr lang="en-US" sz="2000" dirty="0" smtClean="0">
                <a:sym typeface="Symbol" charset="2"/>
              </a:rPr>
              <a:t> is </a:t>
            </a:r>
            <a:r>
              <a:rPr lang="en-US" sz="2000" b="1" i="1" dirty="0" smtClean="0">
                <a:latin typeface="Times New Roman" charset="0"/>
                <a:sym typeface="Symbol" charset="2"/>
              </a:rPr>
              <a:t>O</a:t>
            </a:r>
            <a:r>
              <a:rPr lang="en-US" sz="2000" dirty="0" smtClean="0">
                <a:latin typeface="Times New Roman" charset="0"/>
                <a:sym typeface="Symbol" charset="2"/>
              </a:rPr>
              <a:t>(</a:t>
            </a:r>
            <a:r>
              <a:rPr lang="en-US" sz="2000" b="1" i="1" dirty="0" smtClean="0">
                <a:latin typeface="Times New Roman" charset="0"/>
                <a:sym typeface="Symbol" charset="2"/>
              </a:rPr>
              <a:t>n</a:t>
            </a:r>
            <a:r>
              <a:rPr lang="en-US" sz="2000" baseline="30000" dirty="0" smtClean="0">
                <a:latin typeface="Times New Roman" charset="0"/>
                <a:sym typeface="Symbol" charset="2"/>
              </a:rPr>
              <a:t>2</a:t>
            </a:r>
            <a:r>
              <a:rPr lang="en-US" sz="2000" dirty="0" smtClean="0">
                <a:latin typeface="Times New Roman" charset="0"/>
                <a:sym typeface="Symbol" charset="2"/>
              </a:rPr>
              <a:t>)</a:t>
            </a:r>
            <a:r>
              <a:rPr lang="en-US" sz="2000" dirty="0" smtClean="0">
                <a:sym typeface="Symbol" charset="2"/>
              </a:rPr>
              <a:t>”</a:t>
            </a:r>
          </a:p>
          <a:p>
            <a:pPr>
              <a:tabLst>
                <a:tab pos="1028700" algn="l"/>
              </a:tabLst>
            </a:pPr>
            <a:r>
              <a:rPr lang="en-US" dirty="0" smtClean="0">
                <a:sym typeface="Symbol" charset="2"/>
              </a:rPr>
              <a:t>Use the simplest expression of the class</a:t>
            </a:r>
          </a:p>
          <a:p>
            <a:pPr marL="1028700" lvl="1">
              <a:tabLst>
                <a:tab pos="1028700" algn="l"/>
              </a:tabLst>
            </a:pPr>
            <a:r>
              <a:rPr lang="en-US" sz="2000" dirty="0" smtClean="0"/>
              <a:t>Say “</a:t>
            </a:r>
            <a:r>
              <a:rPr lang="en-US" sz="2000" dirty="0" smtClean="0">
                <a:latin typeface="Times New Roman" charset="0"/>
                <a:sym typeface="Symbol" charset="2"/>
              </a:rPr>
              <a:t>3</a:t>
            </a:r>
            <a:r>
              <a:rPr lang="en-US" sz="2000" b="1" i="1" dirty="0" smtClean="0">
                <a:latin typeface="Times New Roman" charset="0"/>
                <a:sym typeface="Symbol" charset="2"/>
              </a:rPr>
              <a:t>n</a:t>
            </a:r>
            <a:r>
              <a:rPr lang="en-US" sz="2000" b="1" dirty="0" smtClean="0">
                <a:latin typeface="Times New Roman" charset="0"/>
                <a:sym typeface="Symbol" charset="2"/>
              </a:rPr>
              <a:t> </a:t>
            </a:r>
            <a:r>
              <a:rPr lang="en-US" sz="2000" dirty="0" smtClean="0">
                <a:latin typeface="Symbol" charset="2"/>
                <a:sym typeface="Symbol" charset="2"/>
              </a:rPr>
              <a:t>+</a:t>
            </a:r>
            <a:r>
              <a:rPr lang="en-US" sz="2000" b="1" dirty="0" smtClean="0">
                <a:latin typeface="Times New Roman" charset="0"/>
                <a:sym typeface="Symbol" charset="2"/>
              </a:rPr>
              <a:t> </a:t>
            </a:r>
            <a:r>
              <a:rPr lang="en-US" sz="2000" dirty="0" smtClean="0">
                <a:latin typeface="Times New Roman" charset="0"/>
                <a:sym typeface="Symbol" charset="2"/>
              </a:rPr>
              <a:t>5</a:t>
            </a:r>
            <a:r>
              <a:rPr lang="en-US" sz="2000" dirty="0" smtClean="0">
                <a:sym typeface="Symbol" charset="2"/>
              </a:rPr>
              <a:t> is </a:t>
            </a:r>
            <a:r>
              <a:rPr lang="en-US" sz="2000" b="1" i="1" dirty="0" err="1" smtClean="0">
                <a:latin typeface="Times New Roman" charset="0"/>
                <a:sym typeface="Symbol" charset="2"/>
              </a:rPr>
              <a:t>O</a:t>
            </a:r>
            <a:r>
              <a:rPr lang="en-US" sz="2000" dirty="0" err="1" smtClean="0">
                <a:latin typeface="Times New Roman" charset="0"/>
                <a:sym typeface="Symbol" charset="2"/>
              </a:rPr>
              <a:t>(</a:t>
            </a:r>
            <a:r>
              <a:rPr lang="en-US" sz="2000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sz="2000" dirty="0" smtClean="0">
                <a:latin typeface="Times New Roman" charset="0"/>
                <a:sym typeface="Symbol" charset="2"/>
              </a:rPr>
              <a:t>)</a:t>
            </a:r>
            <a:r>
              <a:rPr lang="en-US" sz="2000" dirty="0" smtClean="0">
                <a:sym typeface="Symbol" charset="2"/>
              </a:rPr>
              <a:t>”</a:t>
            </a:r>
            <a:r>
              <a:rPr lang="en-US" sz="2000" dirty="0" smtClean="0">
                <a:latin typeface="Times New Roman" charset="0"/>
                <a:sym typeface="Symbol" charset="2"/>
              </a:rPr>
              <a:t> </a:t>
            </a:r>
            <a:r>
              <a:rPr lang="en-US" sz="2000" dirty="0" smtClean="0"/>
              <a:t>instead of “</a:t>
            </a:r>
            <a:r>
              <a:rPr lang="en-US" sz="2000" dirty="0" smtClean="0">
                <a:latin typeface="Times New Roman" charset="0"/>
                <a:sym typeface="Symbol" charset="2"/>
              </a:rPr>
              <a:t>3</a:t>
            </a:r>
            <a:r>
              <a:rPr lang="en-US" sz="2000" b="1" i="1" dirty="0" smtClean="0">
                <a:latin typeface="Times New Roman" charset="0"/>
                <a:sym typeface="Symbol" charset="2"/>
              </a:rPr>
              <a:t>n</a:t>
            </a:r>
            <a:r>
              <a:rPr lang="en-US" sz="2000" b="1" dirty="0" smtClean="0">
                <a:latin typeface="Times New Roman" charset="0"/>
                <a:sym typeface="Symbol" charset="2"/>
              </a:rPr>
              <a:t> </a:t>
            </a:r>
            <a:r>
              <a:rPr lang="en-US" sz="2000" dirty="0" smtClean="0">
                <a:latin typeface="Symbol" charset="2"/>
                <a:sym typeface="Symbol" charset="2"/>
              </a:rPr>
              <a:t>+</a:t>
            </a:r>
            <a:r>
              <a:rPr lang="en-US" sz="2000" b="1" dirty="0" smtClean="0">
                <a:latin typeface="Times New Roman" charset="0"/>
                <a:sym typeface="Symbol" charset="2"/>
              </a:rPr>
              <a:t> </a:t>
            </a:r>
            <a:r>
              <a:rPr lang="en-US" sz="2000" dirty="0" smtClean="0">
                <a:latin typeface="Times New Roman" charset="0"/>
                <a:sym typeface="Symbol" charset="2"/>
              </a:rPr>
              <a:t>5</a:t>
            </a:r>
            <a:r>
              <a:rPr lang="en-US" sz="2000" dirty="0" smtClean="0">
                <a:sym typeface="Symbol" charset="2"/>
              </a:rPr>
              <a:t> is </a:t>
            </a:r>
            <a:r>
              <a:rPr lang="en-US" sz="2000" b="1" i="1" dirty="0" smtClean="0">
                <a:latin typeface="Times New Roman" charset="0"/>
                <a:sym typeface="Symbol" charset="2"/>
              </a:rPr>
              <a:t>O</a:t>
            </a:r>
            <a:r>
              <a:rPr lang="en-US" sz="2000" dirty="0" smtClean="0">
                <a:latin typeface="Times New Roman" charset="0"/>
                <a:sym typeface="Symbol" charset="2"/>
              </a:rPr>
              <a:t>(3</a:t>
            </a:r>
            <a:r>
              <a:rPr lang="en-US" sz="2000" b="1" i="1" dirty="0" smtClean="0">
                <a:latin typeface="Times New Roman" charset="0"/>
                <a:sym typeface="Symbol" charset="2"/>
              </a:rPr>
              <a:t>n</a:t>
            </a:r>
            <a:r>
              <a:rPr lang="en-US" sz="2000" dirty="0" smtClean="0">
                <a:latin typeface="Times New Roman" charset="0"/>
                <a:sym typeface="Symbol" charset="2"/>
              </a:rPr>
              <a:t>)</a:t>
            </a:r>
            <a:r>
              <a:rPr lang="en-US" sz="2000" dirty="0" smtClean="0">
                <a:sym typeface="Symbol" charset="2"/>
              </a:rPr>
              <a:t>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The asymptotic analysis of an algorithm determines the running time in big-Oh notation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To perform the asymptotic </a:t>
            </a:r>
            <a:r>
              <a:rPr lang="en-US" dirty="0" smtClean="0"/>
              <a:t>analysis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We </a:t>
            </a:r>
            <a:r>
              <a:rPr lang="en-US" dirty="0" smtClean="0"/>
              <a:t>find the worst-case number of primitive operations executed as a function of the input </a:t>
            </a:r>
            <a:r>
              <a:rPr lang="en-US" dirty="0" smtClean="0"/>
              <a:t>size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We </a:t>
            </a:r>
            <a:r>
              <a:rPr lang="en-US" dirty="0" smtClean="0"/>
              <a:t>express this function with big-Oh </a:t>
            </a:r>
            <a:r>
              <a:rPr lang="en-US" dirty="0" smtClean="0"/>
              <a:t>notation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We </a:t>
            </a:r>
            <a:r>
              <a:rPr lang="en-US" dirty="0" smtClean="0"/>
              <a:t>determine that algorithm </a:t>
            </a:r>
            <a:r>
              <a:rPr lang="en-US" b="1" i="1" dirty="0" err="1" smtClean="0">
                <a:latin typeface="Times New Roman" charset="0"/>
              </a:rPr>
              <a:t>arrayMax</a:t>
            </a:r>
            <a:r>
              <a:rPr lang="en-US" dirty="0" smtClean="0"/>
              <a:t> executes at most </a:t>
            </a:r>
            <a:r>
              <a:rPr lang="en-US" dirty="0" smtClean="0">
                <a:latin typeface="Times New Roman" charset="0"/>
                <a:sym typeface="Symbol" charset="2"/>
              </a:rPr>
              <a:t>8</a:t>
            </a:r>
            <a:r>
              <a:rPr lang="en-US" b="1" i="1" dirty="0" smtClean="0">
                <a:latin typeface="Times New Roman" charset="0"/>
                <a:sym typeface="Symbol" charset="2"/>
              </a:rPr>
              <a:t>n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r>
              <a:rPr lang="en-US" dirty="0" err="1" smtClean="0">
                <a:latin typeface="Symbol" charset="2"/>
                <a:sym typeface="Symbol" charset="2"/>
              </a:rPr>
              <a:t></a:t>
            </a:r>
            <a:r>
              <a:rPr lang="en-US" dirty="0" smtClean="0">
                <a:latin typeface="Times New Roman" charset="0"/>
                <a:sym typeface="Symbol" charset="2"/>
              </a:rPr>
              <a:t> 2 </a:t>
            </a:r>
            <a:r>
              <a:rPr lang="en-US" dirty="0" smtClean="0"/>
              <a:t>primitive </a:t>
            </a:r>
            <a:r>
              <a:rPr lang="en-US" dirty="0" smtClean="0"/>
              <a:t>operations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We </a:t>
            </a:r>
            <a:r>
              <a:rPr lang="en-US" dirty="0" smtClean="0"/>
              <a:t>say that algorithm </a:t>
            </a:r>
            <a:r>
              <a:rPr lang="en-US" b="1" i="1" dirty="0" err="1" smtClean="0">
                <a:latin typeface="Times New Roman" charset="0"/>
              </a:rPr>
              <a:t>arrayMax</a:t>
            </a:r>
            <a:r>
              <a:rPr lang="en-US" dirty="0" smtClean="0"/>
              <a:t> “runs in 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O</a:t>
            </a:r>
            <a:r>
              <a:rPr lang="en-US" dirty="0" err="1" smtClean="0">
                <a:latin typeface="Times New Roman" charset="0"/>
                <a:sym typeface="Symbol" charset="2"/>
              </a:rPr>
              <a:t>(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dirty="0" smtClean="0">
                <a:latin typeface="Times New Roman" charset="0"/>
                <a:sym typeface="Symbol" charset="2"/>
              </a:rPr>
              <a:t>) </a:t>
            </a:r>
            <a:r>
              <a:rPr lang="en-US" dirty="0" smtClean="0"/>
              <a:t>time”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Since constant factors and lower-order terms are eventually dropped anyhow, we can disregard them when counting primitive operations</a:t>
            </a:r>
          </a:p>
          <a:p>
            <a:endParaRPr lang="en-US" sz="1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Prefix Averages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4664407" cy="39163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We further illustrate asymptotic analysis with two algorithms for prefix averages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b="1" i="1" dirty="0" err="1" smtClean="0">
                <a:latin typeface="Times New Roman" charset="0"/>
              </a:rPr>
              <a:t>i</a:t>
            </a:r>
            <a:r>
              <a:rPr lang="en-US" dirty="0" err="1" smtClean="0"/>
              <a:t>-th</a:t>
            </a:r>
            <a:r>
              <a:rPr lang="en-US" dirty="0" smtClean="0"/>
              <a:t> prefix average of an array </a:t>
            </a:r>
            <a:r>
              <a:rPr lang="en-US" b="1" i="1" dirty="0" smtClean="0">
                <a:latin typeface="Times New Roman" charset="0"/>
              </a:rPr>
              <a:t>X</a:t>
            </a:r>
            <a:r>
              <a:rPr lang="en-US" dirty="0" smtClean="0"/>
              <a:t> is average of the first </a:t>
            </a:r>
            <a:r>
              <a:rPr lang="en-US" dirty="0" smtClean="0">
                <a:latin typeface="Times New Roman" charset="0"/>
                <a:sym typeface="Symbol" charset="2"/>
              </a:rPr>
              <a:t>(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i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r>
              <a:rPr lang="en-US" dirty="0" smtClean="0">
                <a:latin typeface="Symbol" charset="2"/>
                <a:sym typeface="Symbol" charset="2"/>
              </a:rPr>
              <a:t>+</a:t>
            </a:r>
            <a:r>
              <a:rPr lang="en-US" dirty="0" smtClean="0">
                <a:latin typeface="Times New Roman" charset="0"/>
                <a:sym typeface="Symbol" charset="2"/>
              </a:rPr>
              <a:t> 1) </a:t>
            </a:r>
            <a:r>
              <a:rPr lang="en-US" dirty="0" smtClean="0"/>
              <a:t>elements of </a:t>
            </a:r>
            <a:r>
              <a:rPr lang="en-US" b="1" i="1" dirty="0" smtClean="0">
                <a:latin typeface="Times New Roman" charset="0"/>
              </a:rPr>
              <a:t>X</a:t>
            </a:r>
            <a:r>
              <a:rPr lang="en-US" b="1" dirty="0" smtClean="0">
                <a:latin typeface="Times New Roman" charset="0"/>
              </a:rPr>
              <a:t>:</a:t>
            </a:r>
            <a:endParaRPr lang="en-US" dirty="0" smtClean="0"/>
          </a:p>
          <a:p>
            <a:pPr algn="ctr">
              <a:lnSpc>
                <a:spcPct val="90000"/>
              </a:lnSpc>
              <a:buNone/>
            </a:pPr>
            <a:r>
              <a:rPr lang="en-US" sz="1800" b="1" i="1" dirty="0" err="1" smtClean="0">
                <a:latin typeface="Times New Roman" charset="0"/>
                <a:sym typeface="Symbol" charset="2"/>
              </a:rPr>
              <a:t>A</a:t>
            </a:r>
            <a:r>
              <a:rPr lang="en-US" sz="1800" dirty="0" err="1" smtClean="0">
                <a:latin typeface="Times New Roman" charset="0"/>
                <a:sym typeface="Symbol" charset="2"/>
              </a:rPr>
              <a:t>[</a:t>
            </a:r>
            <a:r>
              <a:rPr lang="en-US" sz="1800" b="1" i="1" dirty="0" err="1" smtClean="0">
                <a:latin typeface="Times New Roman" charset="0"/>
                <a:sym typeface="Symbol" charset="2"/>
              </a:rPr>
              <a:t>i</a:t>
            </a:r>
            <a:r>
              <a:rPr lang="en-US" sz="1800" dirty="0" smtClean="0">
                <a:latin typeface="Times New Roman" charset="0"/>
                <a:sym typeface="Symbol" charset="2"/>
              </a:rPr>
              <a:t>]</a:t>
            </a:r>
            <a:r>
              <a:rPr lang="en-US" sz="1800" b="1" i="1" dirty="0" smtClean="0">
                <a:latin typeface="Times New Roman" charset="0"/>
                <a:sym typeface="Symbol" charset="2"/>
              </a:rPr>
              <a:t> </a:t>
            </a:r>
            <a:r>
              <a:rPr lang="en-US" dirty="0" smtClean="0">
                <a:latin typeface="Symbol" charset="2"/>
                <a:sym typeface="Symbol" charset="2"/>
              </a:rPr>
              <a:t>= (</a:t>
            </a:r>
            <a:r>
              <a:rPr lang="en-US" sz="1800" b="1" i="1" dirty="0" smtClean="0">
                <a:latin typeface="Times New Roman" charset="0"/>
                <a:sym typeface="Symbol" charset="2"/>
              </a:rPr>
              <a:t>X</a:t>
            </a:r>
            <a:r>
              <a:rPr lang="en-US" sz="1800" dirty="0" smtClean="0">
                <a:latin typeface="Times New Roman" charset="0"/>
                <a:sym typeface="Symbol" charset="2"/>
              </a:rPr>
              <a:t>[0] </a:t>
            </a:r>
            <a:r>
              <a:rPr lang="en-US" dirty="0" smtClean="0">
                <a:latin typeface="Symbol" charset="2"/>
                <a:sym typeface="Symbol" charset="2"/>
              </a:rPr>
              <a:t>+</a:t>
            </a:r>
            <a:r>
              <a:rPr lang="en-US" sz="1800" dirty="0" smtClean="0">
                <a:latin typeface="Times New Roman" charset="0"/>
                <a:sym typeface="Symbol" charset="2"/>
              </a:rPr>
              <a:t> </a:t>
            </a:r>
            <a:r>
              <a:rPr lang="en-US" sz="1800" b="1" i="1" dirty="0" smtClean="0">
                <a:latin typeface="Times New Roman" charset="0"/>
                <a:sym typeface="Symbol" charset="2"/>
              </a:rPr>
              <a:t>X</a:t>
            </a:r>
            <a:r>
              <a:rPr lang="en-US" sz="1800" dirty="0" smtClean="0">
                <a:latin typeface="Times New Roman" charset="0"/>
                <a:sym typeface="Symbol" charset="2"/>
              </a:rPr>
              <a:t>[1] </a:t>
            </a:r>
            <a:r>
              <a:rPr lang="en-US" dirty="0" smtClean="0">
                <a:latin typeface="Symbol" charset="2"/>
                <a:sym typeface="Symbol" charset="2"/>
              </a:rPr>
              <a:t>+</a:t>
            </a:r>
            <a:r>
              <a:rPr lang="en-US" sz="1800" dirty="0" smtClean="0">
                <a:latin typeface="Times New Roman" charset="0"/>
                <a:sym typeface="Symbol" charset="2"/>
              </a:rPr>
              <a:t> </a:t>
            </a:r>
            <a:r>
              <a:rPr lang="en-US" sz="1800" dirty="0" smtClean="0">
                <a:latin typeface="Times New Roman" charset="0"/>
              </a:rPr>
              <a:t>… </a:t>
            </a:r>
            <a:r>
              <a:rPr lang="en-US" dirty="0" smtClean="0">
                <a:latin typeface="Symbol" charset="2"/>
                <a:sym typeface="Symbol" charset="2"/>
              </a:rPr>
              <a:t>+</a:t>
            </a:r>
            <a:r>
              <a:rPr lang="en-US" sz="1800" dirty="0" smtClean="0">
                <a:latin typeface="Times New Roman" charset="0"/>
              </a:rPr>
              <a:t> </a:t>
            </a:r>
            <a:r>
              <a:rPr lang="en-US" sz="1800" b="1" i="1" dirty="0" smtClean="0">
                <a:latin typeface="Times New Roman" charset="0"/>
                <a:sym typeface="Symbol" charset="2"/>
              </a:rPr>
              <a:t>X</a:t>
            </a:r>
            <a:r>
              <a:rPr lang="en-US" sz="1800" dirty="0" smtClean="0">
                <a:latin typeface="Times New Roman" charset="0"/>
                <a:sym typeface="Symbol" charset="2"/>
              </a:rPr>
              <a:t>[</a:t>
            </a:r>
            <a:r>
              <a:rPr lang="en-US" sz="1800" b="1" i="1" dirty="0" smtClean="0">
                <a:latin typeface="Times New Roman" charset="0"/>
                <a:sym typeface="Symbol" charset="2"/>
              </a:rPr>
              <a:t>i</a:t>
            </a:r>
            <a:r>
              <a:rPr lang="en-US" sz="1800" dirty="0" smtClean="0">
                <a:latin typeface="Times New Roman" charset="0"/>
                <a:sym typeface="Symbol" charset="2"/>
              </a:rPr>
              <a:t>])/(</a:t>
            </a:r>
            <a:r>
              <a:rPr lang="en-US" sz="1800" i="1" dirty="0" smtClean="0">
                <a:latin typeface="Times New Roman" charset="0"/>
                <a:sym typeface="Symbol" charset="2"/>
              </a:rPr>
              <a:t>i</a:t>
            </a:r>
            <a:r>
              <a:rPr lang="en-US" sz="1800" dirty="0" smtClean="0">
                <a:latin typeface="Times New Roman" charset="0"/>
                <a:sym typeface="Symbol" charset="2"/>
              </a:rPr>
              <a:t>+1)</a:t>
            </a:r>
          </a:p>
          <a:p>
            <a:pPr>
              <a:lnSpc>
                <a:spcPct val="90000"/>
              </a:lnSpc>
            </a:pPr>
            <a:endParaRPr lang="en-US" sz="7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Computing the array </a:t>
            </a:r>
            <a:r>
              <a:rPr lang="en-US" b="1" i="1" dirty="0" smtClean="0">
                <a:latin typeface="Times New Roman" charset="0"/>
              </a:rPr>
              <a:t>A</a:t>
            </a:r>
            <a:r>
              <a:rPr lang="en-US" dirty="0" smtClean="0"/>
              <a:t> of prefix averages of another array </a:t>
            </a:r>
            <a:r>
              <a:rPr lang="en-US" b="1" i="1" dirty="0" smtClean="0">
                <a:latin typeface="Times New Roman" charset="0"/>
              </a:rPr>
              <a:t>X</a:t>
            </a:r>
            <a:r>
              <a:rPr lang="en-US" dirty="0" smtClean="0"/>
              <a:t> has applications to financial analysis</a:t>
            </a:r>
          </a:p>
          <a:p>
            <a:endParaRPr lang="en-US" dirty="0"/>
          </a:p>
        </p:txBody>
      </p:sp>
      <p:graphicFrame>
        <p:nvGraphicFramePr>
          <p:cNvPr id="88066" name="Object 5"/>
          <p:cNvGraphicFramePr>
            <a:graphicFrameLocks noChangeAspect="1"/>
          </p:cNvGraphicFramePr>
          <p:nvPr/>
        </p:nvGraphicFramePr>
        <p:xfrm>
          <a:off x="5334000" y="2057400"/>
          <a:ext cx="3419475" cy="4314825"/>
        </p:xfrm>
        <a:graphic>
          <a:graphicData uri="http://schemas.openxmlformats.org/presentationml/2006/ole">
            <p:oleObj spid="_x0000_s88066" name="Worksheet" r:id="rId3" imgW="3343656" imgH="4057904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 Average (Quadratic)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052650" cy="3916363"/>
          </a:xfrm>
        </p:spPr>
        <p:txBody>
          <a:bodyPr/>
          <a:lstStyle/>
          <a:p>
            <a:r>
              <a:rPr lang="en-US" dirty="0" smtClean="0"/>
              <a:t>The following algorithm computes prefix averages in quadratic time by applying the definition</a:t>
            </a:r>
          </a:p>
          <a:p>
            <a:endParaRPr lang="en-US" dirty="0"/>
          </a:p>
        </p:txBody>
      </p:sp>
      <p:sp>
        <p:nvSpPr>
          <p:cNvPr id="4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457199" y="3103090"/>
            <a:ext cx="7772400" cy="30230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/>
            <a:r>
              <a:rPr lang="en-US" b="1" dirty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dirty="0">
                <a:latin typeface="Times New Roman" charset="0"/>
              </a:rPr>
              <a:t> </a:t>
            </a:r>
            <a:r>
              <a:rPr lang="en-US" b="1" i="1" dirty="0">
                <a:solidFill>
                  <a:schemeClr val="tx2"/>
                </a:solidFill>
                <a:latin typeface="Times New Roman" charset="0"/>
              </a:rPr>
              <a:t>prefixAverages1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b="1" i="1" dirty="0">
                <a:solidFill>
                  <a:schemeClr val="tx2"/>
                </a:solidFill>
                <a:latin typeface="Times New Roman" charset="0"/>
              </a:rPr>
              <a:t>X, </a:t>
            </a:r>
            <a:r>
              <a:rPr lang="en-US" b="1" i="1" dirty="0" err="1">
                <a:solidFill>
                  <a:schemeClr val="tx2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marL="342900" indent="-342900"/>
            <a:r>
              <a:rPr lang="en-US" b="1" dirty="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Times New Roman" charset="0"/>
              </a:rPr>
              <a:t>Input</a:t>
            </a:r>
            <a:r>
              <a:rPr lang="en-US" dirty="0">
                <a:latin typeface="Times New Roman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array </a:t>
            </a:r>
            <a:r>
              <a:rPr lang="en-US" b="1" i="1" dirty="0">
                <a:solidFill>
                  <a:schemeClr val="accent2"/>
                </a:solidFill>
                <a:latin typeface="Times New Roman" charset="0"/>
              </a:rPr>
              <a:t>X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 of 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 integers</a:t>
            </a:r>
          </a:p>
          <a:p>
            <a:pPr marL="342900" indent="-342900"/>
            <a:r>
              <a:rPr lang="en-US" b="1" dirty="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Times New Roman" charset="0"/>
              </a:rPr>
              <a:t>Output</a:t>
            </a:r>
            <a:r>
              <a:rPr lang="en-US" dirty="0">
                <a:latin typeface="Times New Roman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array </a:t>
            </a:r>
            <a:r>
              <a:rPr lang="en-US" b="1" i="1" dirty="0">
                <a:solidFill>
                  <a:schemeClr val="accent2"/>
                </a:solidFill>
                <a:latin typeface="Times New Roman" charset="0"/>
              </a:rPr>
              <a:t>A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 of prefix averages of </a:t>
            </a:r>
            <a:r>
              <a:rPr lang="en-US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X</a:t>
            </a:r>
            <a:r>
              <a:rPr lang="en-US" b="1" i="1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		</a:t>
            </a:r>
            <a:r>
              <a:rPr lang="en-US" sz="2000" dirty="0" smtClean="0">
                <a:sym typeface="Symbol" charset="2"/>
              </a:rPr>
              <a:t>#</a:t>
            </a:r>
            <a:r>
              <a:rPr lang="en-US" sz="2000" dirty="0">
                <a:sym typeface="Symbol" charset="2"/>
              </a:rPr>
              <a:t>operations</a:t>
            </a:r>
            <a:endParaRPr lang="en-US" dirty="0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marL="342900" indent="-342900"/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</a:t>
            </a:r>
            <a:r>
              <a:rPr lang="en-US" dirty="0">
                <a:latin typeface="Times New Roman" charset="0"/>
              </a:rPr>
              <a:t> </a:t>
            </a:r>
            <a:r>
              <a:rPr lang="en-US" b="1" i="1" dirty="0">
                <a:solidFill>
                  <a:schemeClr val="accent2"/>
                </a:solidFill>
                <a:latin typeface="Times New Roman" charset="0"/>
              </a:rPr>
              <a:t>A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new array of 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 integers		    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 			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endParaRPr lang="en-US" b="1" i="1" dirty="0">
              <a:solidFill>
                <a:schemeClr val="accent2"/>
              </a:solidFill>
              <a:latin typeface="Times New Roman" charset="0"/>
            </a:endParaRPr>
          </a:p>
          <a:p>
            <a:pPr marL="342900" indent="-342900"/>
            <a:r>
              <a:rPr lang="en-US" dirty="0">
                <a:latin typeface="Times New Roman" charset="0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Times New Roman" charset="0"/>
              </a:rPr>
              <a:t>for</a:t>
            </a:r>
            <a:r>
              <a:rPr lang="en-US" dirty="0">
                <a:latin typeface="Times New Roman" charset="0"/>
              </a:rPr>
              <a:t> 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</a:rPr>
              <a:t>i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0</a:t>
            </a:r>
            <a:r>
              <a:rPr lang="en-US" dirty="0">
                <a:latin typeface="Times New Roman" charset="0"/>
                <a:sym typeface="Symbol" charset="2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to</a:t>
            </a:r>
            <a:r>
              <a:rPr lang="en-US" dirty="0">
                <a:latin typeface="Times New Roman" charset="0"/>
                <a:sym typeface="Symbol" charset="2"/>
              </a:rPr>
              <a:t> 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n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Symbol" charset="2"/>
                <a:sym typeface="Symbol" charset="2"/>
              </a:rPr>
              <a:t>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1</a:t>
            </a:r>
            <a:r>
              <a:rPr lang="en-US" dirty="0">
                <a:latin typeface="Times New Roman" charset="0"/>
                <a:sym typeface="Symbol" charset="2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do		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	   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 				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endParaRPr lang="en-US" b="1" i="1" dirty="0">
              <a:latin typeface="Times New Roman" charset="0"/>
              <a:sym typeface="Symbol" charset="2"/>
            </a:endParaRPr>
          </a:p>
          <a:p>
            <a:pPr marL="342900" indent="-342900"/>
            <a:r>
              <a:rPr lang="en-US" dirty="0">
                <a:latin typeface="Times New Roman" charset="0"/>
                <a:sym typeface="Symbol" charset="2"/>
              </a:rPr>
              <a:t>		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s</a:t>
            </a:r>
            <a:r>
              <a:rPr lang="en-US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X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[0] 			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	    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 					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endParaRPr lang="en-US" dirty="0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marL="342900" indent="-342900"/>
            <a:r>
              <a:rPr lang="en-US" dirty="0">
                <a:latin typeface="Times New Roman" charset="0"/>
              </a:rPr>
              <a:t>		</a:t>
            </a:r>
            <a:r>
              <a:rPr lang="en-US" b="1" dirty="0">
                <a:solidFill>
                  <a:srgbClr val="000000"/>
                </a:solidFill>
                <a:latin typeface="Times New Roman" charset="0"/>
              </a:rPr>
              <a:t>for</a:t>
            </a:r>
            <a:r>
              <a:rPr lang="en-US" dirty="0">
                <a:latin typeface="Times New Roman" charset="0"/>
              </a:rPr>
              <a:t> 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</a:rPr>
              <a:t>j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1</a:t>
            </a:r>
            <a:r>
              <a:rPr lang="en-US" dirty="0">
                <a:latin typeface="Times New Roman" charset="0"/>
                <a:sym typeface="Symbol" charset="2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to</a:t>
            </a:r>
            <a:r>
              <a:rPr lang="en-US" dirty="0">
                <a:latin typeface="Times New Roman" charset="0"/>
                <a:sym typeface="Symbol" charset="2"/>
              </a:rPr>
              <a:t> 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do		   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 				</a:t>
            </a:r>
            <a:r>
              <a:rPr lang="en-US" dirty="0" smtClean="0">
                <a:latin typeface="Times New Roman" charset="0"/>
                <a:sym typeface="Symbol" charset="2"/>
              </a:rPr>
              <a:t>1 </a:t>
            </a:r>
            <a:r>
              <a:rPr lang="en-US" dirty="0">
                <a:latin typeface="Symbol" charset="2"/>
                <a:sym typeface="Symbol" charset="2"/>
              </a:rPr>
              <a:t>+ </a:t>
            </a:r>
            <a:r>
              <a:rPr lang="en-US" dirty="0">
                <a:latin typeface="Times New Roman" charset="0"/>
                <a:sym typeface="Symbol" charset="2"/>
              </a:rPr>
              <a:t>2 </a:t>
            </a:r>
            <a:r>
              <a:rPr lang="en-US" dirty="0">
                <a:latin typeface="Symbol" charset="2"/>
                <a:sym typeface="Symbol" charset="2"/>
              </a:rPr>
              <a:t>+ </a:t>
            </a:r>
            <a:r>
              <a:rPr lang="en-US" dirty="0">
                <a:latin typeface="Times New Roman" charset="0"/>
                <a:sym typeface="Symbol" charset="2"/>
              </a:rPr>
              <a:t>…</a:t>
            </a:r>
            <a:r>
              <a:rPr lang="en-US" dirty="0">
                <a:latin typeface="Symbol" charset="2"/>
                <a:sym typeface="Symbol" charset="2"/>
              </a:rPr>
              <a:t>+</a:t>
            </a:r>
            <a:r>
              <a:rPr lang="en-US" dirty="0">
                <a:latin typeface="Times New Roman" charset="0"/>
                <a:sym typeface="Symbol" charset="2"/>
              </a:rPr>
              <a:t> (</a:t>
            </a:r>
            <a:r>
              <a:rPr lang="en-US" b="1" i="1" dirty="0" err="1">
                <a:latin typeface="Times New Roman" charset="0"/>
                <a:sym typeface="Symbol" charset="2"/>
              </a:rPr>
              <a:t>n</a:t>
            </a:r>
            <a:r>
              <a:rPr lang="en-US" dirty="0">
                <a:latin typeface="Times New Roman" charset="0"/>
                <a:sym typeface="Symbol" charset="2"/>
              </a:rPr>
              <a:t> </a:t>
            </a:r>
            <a:r>
              <a:rPr lang="en-US" dirty="0" err="1">
                <a:latin typeface="Symbol" charset="2"/>
                <a:sym typeface="Symbol" charset="2"/>
              </a:rPr>
              <a:t></a:t>
            </a:r>
            <a:r>
              <a:rPr lang="en-US" dirty="0">
                <a:latin typeface="Times New Roman" charset="0"/>
                <a:sym typeface="Symbol" charset="2"/>
              </a:rPr>
              <a:t> 1)</a:t>
            </a:r>
            <a:endParaRPr lang="en-US" b="1" i="1" dirty="0">
              <a:latin typeface="Times New Roman" charset="0"/>
              <a:sym typeface="Symbol" charset="2"/>
            </a:endParaRPr>
          </a:p>
          <a:p>
            <a:pPr marL="342900" indent="-342900"/>
            <a:r>
              <a:rPr lang="en-US" dirty="0">
                <a:latin typeface="Times New Roman" charset="0"/>
                <a:sym typeface="Symbol" charset="2"/>
              </a:rPr>
              <a:t>			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s</a:t>
            </a:r>
            <a:r>
              <a:rPr lang="en-US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s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>
                <a:solidFill>
                  <a:schemeClr val="accent2"/>
                </a:solidFill>
                <a:latin typeface="Symbol" charset="2"/>
                <a:sym typeface="Symbol" charset="2"/>
              </a:rPr>
              <a:t>+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X</a:t>
            </a:r>
            <a:r>
              <a:rPr lang="en-US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[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j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]		   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 				</a:t>
            </a:r>
            <a:r>
              <a:rPr lang="en-US" dirty="0" smtClean="0">
                <a:latin typeface="Times New Roman" charset="0"/>
                <a:sym typeface="Symbol" charset="2"/>
              </a:rPr>
              <a:t>1 </a:t>
            </a:r>
            <a:r>
              <a:rPr lang="en-US" dirty="0">
                <a:latin typeface="Symbol" charset="2"/>
                <a:sym typeface="Symbol" charset="2"/>
              </a:rPr>
              <a:t>+ </a:t>
            </a:r>
            <a:r>
              <a:rPr lang="en-US" dirty="0">
                <a:latin typeface="Times New Roman" charset="0"/>
                <a:sym typeface="Symbol" charset="2"/>
              </a:rPr>
              <a:t>2 </a:t>
            </a:r>
            <a:r>
              <a:rPr lang="en-US" dirty="0">
                <a:latin typeface="Symbol" charset="2"/>
                <a:sym typeface="Symbol" charset="2"/>
              </a:rPr>
              <a:t>+ </a:t>
            </a:r>
            <a:r>
              <a:rPr lang="en-US" dirty="0">
                <a:latin typeface="Times New Roman" charset="0"/>
                <a:sym typeface="Symbol" charset="2"/>
              </a:rPr>
              <a:t>…</a:t>
            </a:r>
            <a:r>
              <a:rPr lang="en-US" dirty="0">
                <a:latin typeface="Symbol" charset="2"/>
                <a:sym typeface="Symbol" charset="2"/>
              </a:rPr>
              <a:t>+</a:t>
            </a:r>
            <a:r>
              <a:rPr lang="en-US" dirty="0">
                <a:latin typeface="Times New Roman" charset="0"/>
                <a:sym typeface="Symbol" charset="2"/>
              </a:rPr>
              <a:t> (</a:t>
            </a:r>
            <a:r>
              <a:rPr lang="en-US" b="1" i="1" dirty="0" err="1">
                <a:latin typeface="Times New Roman" charset="0"/>
                <a:sym typeface="Symbol" charset="2"/>
              </a:rPr>
              <a:t>n</a:t>
            </a:r>
            <a:r>
              <a:rPr lang="en-US" dirty="0">
                <a:latin typeface="Times New Roman" charset="0"/>
                <a:sym typeface="Symbol" charset="2"/>
              </a:rPr>
              <a:t> </a:t>
            </a:r>
            <a:r>
              <a:rPr lang="en-US" dirty="0" err="1">
                <a:latin typeface="Symbol" charset="2"/>
                <a:sym typeface="Symbol" charset="2"/>
              </a:rPr>
              <a:t></a:t>
            </a:r>
            <a:r>
              <a:rPr lang="en-US" dirty="0">
                <a:latin typeface="Times New Roman" charset="0"/>
                <a:sym typeface="Symbol" charset="2"/>
              </a:rPr>
              <a:t> 1)</a:t>
            </a:r>
            <a:endParaRPr lang="en-US" dirty="0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marL="342900" indent="-342900"/>
            <a:r>
              <a:rPr lang="en-US" dirty="0">
                <a:latin typeface="Times New Roman" charset="0"/>
                <a:sym typeface="Symbol" charset="2"/>
              </a:rPr>
              <a:t>		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A</a:t>
            </a:r>
            <a:r>
              <a:rPr lang="en-US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[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]</a:t>
            </a:r>
            <a:r>
              <a:rPr lang="en-US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s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>
                <a:solidFill>
                  <a:schemeClr val="accent2"/>
                </a:solidFill>
                <a:latin typeface="Symbol" charset="2"/>
                <a:sym typeface="Symbol" charset="2"/>
              </a:rPr>
              <a:t>/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>
                <a:solidFill>
                  <a:schemeClr val="accent2"/>
                </a:solidFill>
                <a:latin typeface="Symbol" charset="2"/>
                <a:sym typeface="Symbol" charset="2"/>
              </a:rPr>
              <a:t>+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1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)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		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	    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 				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endParaRPr lang="en-US" dirty="0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marL="342900" indent="-342900"/>
            <a:r>
              <a:rPr lang="en-US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	return</a:t>
            </a:r>
            <a:r>
              <a:rPr lang="en-US" dirty="0">
                <a:latin typeface="Times New Roman" charset="0"/>
                <a:sym typeface="Symbol" charset="2"/>
              </a:rPr>
              <a:t> </a:t>
            </a:r>
            <a:r>
              <a:rPr lang="en-US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A 			      	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	    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 				</a:t>
            </a:r>
            <a:r>
              <a:rPr lang="en-US" dirty="0" smtClean="0">
                <a:latin typeface="Times New Roman" charset="0"/>
                <a:sym typeface="Symbol" charset="2"/>
              </a:rPr>
              <a:t>1</a:t>
            </a:r>
            <a:endParaRPr lang="en-US" dirty="0">
              <a:latin typeface="Times New Roman" charset="0"/>
              <a:sym typeface="Symbol" charset="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Progression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3629042" cy="3916363"/>
          </a:xfrm>
        </p:spPr>
        <p:txBody>
          <a:bodyPr>
            <a:normAutofit/>
          </a:bodyPr>
          <a:lstStyle/>
          <a:p>
            <a:r>
              <a:rPr lang="en-US" dirty="0" smtClean="0"/>
              <a:t>The running time of </a:t>
            </a:r>
            <a:r>
              <a:rPr lang="en-US" b="1" i="1" dirty="0" smtClean="0">
                <a:latin typeface="Times New Roman" charset="0"/>
              </a:rPr>
              <a:t>prefixAverages1 </a:t>
            </a:r>
            <a:r>
              <a:rPr lang="en-US" dirty="0" smtClean="0"/>
              <a:t>is</a:t>
            </a:r>
            <a:br>
              <a:rPr lang="en-US" dirty="0" smtClean="0"/>
            </a:br>
            <a:r>
              <a:rPr lang="en-US" b="1" i="1" dirty="0" smtClean="0">
                <a:latin typeface="Times New Roman" charset="0"/>
              </a:rPr>
              <a:t>O</a:t>
            </a:r>
            <a:r>
              <a:rPr lang="en-US" dirty="0" smtClean="0">
                <a:latin typeface="Times New Roman" charset="0"/>
                <a:sym typeface="Symbol" charset="2"/>
              </a:rPr>
              <a:t>(1 </a:t>
            </a:r>
            <a:r>
              <a:rPr lang="en-US" dirty="0" smtClean="0">
                <a:latin typeface="Symbol" charset="2"/>
                <a:sym typeface="Symbol" charset="2"/>
              </a:rPr>
              <a:t>+ </a:t>
            </a:r>
            <a:r>
              <a:rPr lang="en-US" dirty="0" smtClean="0">
                <a:latin typeface="Times New Roman" charset="0"/>
                <a:sym typeface="Symbol" charset="2"/>
              </a:rPr>
              <a:t>2 </a:t>
            </a:r>
            <a:r>
              <a:rPr lang="en-US" dirty="0" smtClean="0">
                <a:latin typeface="Symbol" charset="2"/>
                <a:sym typeface="Symbol" charset="2"/>
              </a:rPr>
              <a:t>+ </a:t>
            </a:r>
            <a:r>
              <a:rPr lang="en-US" dirty="0" smtClean="0">
                <a:latin typeface="Times New Roman" charset="0"/>
                <a:sym typeface="Symbol" charset="2"/>
              </a:rPr>
              <a:t>…</a:t>
            </a:r>
            <a:r>
              <a:rPr lang="en-US" dirty="0" smtClean="0">
                <a:latin typeface="Symbol" charset="2"/>
                <a:sym typeface="Symbol" charset="2"/>
              </a:rPr>
              <a:t>+ 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dirty="0" smtClean="0">
                <a:latin typeface="Times New Roman" charset="0"/>
                <a:sym typeface="Symbol" charset="2"/>
              </a:rPr>
              <a:t>)</a:t>
            </a:r>
            <a:endParaRPr lang="en-US" dirty="0" smtClean="0"/>
          </a:p>
          <a:p>
            <a:r>
              <a:rPr lang="en-US" dirty="0" smtClean="0"/>
              <a:t>The sum of the first 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dirty="0" smtClean="0"/>
              <a:t> integers is </a:t>
            </a:r>
            <a:r>
              <a:rPr lang="en-US" b="1" i="1" dirty="0" err="1" smtClean="0">
                <a:latin typeface="Times New Roman" charset="0"/>
              </a:rPr>
              <a:t>n</a:t>
            </a:r>
            <a:r>
              <a:rPr lang="en-US" dirty="0" err="1" smtClean="0">
                <a:latin typeface="Times New Roman" charset="0"/>
                <a:sym typeface="Symbol" charset="2"/>
              </a:rPr>
              <a:t>(</a:t>
            </a:r>
            <a:r>
              <a:rPr lang="en-US" b="1" i="1" dirty="0" err="1" smtClean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  <a:sym typeface="Symbol" charset="2"/>
              </a:rPr>
              <a:t> </a:t>
            </a:r>
            <a:r>
              <a:rPr lang="en-US" dirty="0" smtClean="0">
                <a:latin typeface="Symbol" charset="2"/>
                <a:sym typeface="Symbol" charset="2"/>
              </a:rPr>
              <a:t>+ </a:t>
            </a:r>
            <a:r>
              <a:rPr lang="en-US" dirty="0" smtClean="0">
                <a:latin typeface="Times New Roman" charset="0"/>
                <a:sym typeface="Symbol" charset="2"/>
              </a:rPr>
              <a:t>1) </a:t>
            </a:r>
            <a:r>
              <a:rPr lang="en-US" b="1" dirty="0" smtClean="0">
                <a:latin typeface="Symbol" charset="2"/>
                <a:sym typeface="Symbol" charset="2"/>
              </a:rPr>
              <a:t>/ </a:t>
            </a:r>
            <a:r>
              <a:rPr lang="en-US" dirty="0" smtClean="0">
                <a:latin typeface="Times New Roman" charset="0"/>
                <a:sym typeface="Symbol" charset="2"/>
              </a:rPr>
              <a:t>2</a:t>
            </a:r>
          </a:p>
          <a:p>
            <a:pPr lvl="1"/>
            <a:r>
              <a:rPr lang="en-US" dirty="0" smtClean="0">
                <a:sym typeface="Symbol" charset="2"/>
              </a:rPr>
              <a:t>There is a simple visual proof of this fact</a:t>
            </a:r>
          </a:p>
          <a:p>
            <a:r>
              <a:rPr lang="en-US" dirty="0" smtClean="0"/>
              <a:t>Thus, algorithm </a:t>
            </a:r>
            <a:r>
              <a:rPr lang="en-US" b="1" i="1" dirty="0" smtClean="0">
                <a:latin typeface="Times New Roman" charset="0"/>
              </a:rPr>
              <a:t>prefixAverages1 </a:t>
            </a:r>
            <a:r>
              <a:rPr lang="en-US" dirty="0" smtClean="0"/>
              <a:t>runs in </a:t>
            </a:r>
            <a:r>
              <a:rPr lang="en-US" b="1" i="1" dirty="0" smtClean="0">
                <a:latin typeface="Times New Roman" charset="0"/>
                <a:sym typeface="Symbol" charset="2"/>
              </a:rPr>
              <a:t>O</a:t>
            </a:r>
            <a:r>
              <a:rPr lang="en-US" dirty="0" smtClean="0">
                <a:latin typeface="Times New Roman" charset="0"/>
                <a:sym typeface="Symbol" charset="2"/>
              </a:rPr>
              <a:t>(</a:t>
            </a:r>
            <a:r>
              <a:rPr lang="en-US" b="1" i="1" dirty="0" smtClean="0">
                <a:latin typeface="Times New Roman" charset="0"/>
                <a:sym typeface="Symbol" charset="2"/>
              </a:rPr>
              <a:t>n</a:t>
            </a:r>
            <a:r>
              <a:rPr lang="en-US" baseline="30000" dirty="0" smtClean="0">
                <a:latin typeface="Times New Roman" charset="0"/>
                <a:sym typeface="Symbol" charset="2"/>
              </a:rPr>
              <a:t>2</a:t>
            </a:r>
            <a:r>
              <a:rPr lang="en-US" dirty="0" smtClean="0">
                <a:latin typeface="Times New Roman" charset="0"/>
                <a:sym typeface="Symbol" charset="2"/>
              </a:rPr>
              <a:t>) </a:t>
            </a:r>
            <a:r>
              <a:rPr lang="en-US" dirty="0" smtClean="0"/>
              <a:t>time </a:t>
            </a:r>
          </a:p>
          <a:p>
            <a:endParaRPr lang="en-US" dirty="0"/>
          </a:p>
        </p:txBody>
      </p:sp>
      <p:graphicFrame>
        <p:nvGraphicFramePr>
          <p:cNvPr id="90114" name="Object 6"/>
          <p:cNvGraphicFramePr>
            <a:graphicFrameLocks noChangeAspect="1"/>
          </p:cNvGraphicFramePr>
          <p:nvPr/>
        </p:nvGraphicFramePr>
        <p:xfrm>
          <a:off x="4838561" y="2209800"/>
          <a:ext cx="3650876" cy="4187427"/>
        </p:xfrm>
        <a:graphic>
          <a:graphicData uri="http://schemas.openxmlformats.org/presentationml/2006/ole">
            <p:oleObj spid="_x0000_s90114" name="Chart" r:id="rId3" imgW="3975100" imgH="4559300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4926700" cy="39163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Most algorithms transform input objects into output objects.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running time of an algorithm typically grows with the input size.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Average case time is often difficult to determine.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We focus on the worst case running time.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Easier to analyze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Crucial to applications such as games, finance and robotics</a:t>
            </a:r>
            <a:endParaRPr lang="en-US" dirty="0"/>
          </a:p>
        </p:txBody>
      </p:sp>
      <p:graphicFrame>
        <p:nvGraphicFramePr>
          <p:cNvPr id="23554" name="Object 4"/>
          <p:cNvGraphicFramePr>
            <a:graphicFrameLocks noChangeAspect="1"/>
          </p:cNvGraphicFramePr>
          <p:nvPr/>
        </p:nvGraphicFramePr>
        <p:xfrm>
          <a:off x="4990726" y="2157165"/>
          <a:ext cx="3949700" cy="4203700"/>
        </p:xfrm>
        <a:graphic>
          <a:graphicData uri="http://schemas.openxmlformats.org/presentationml/2006/ole">
            <p:oleObj spid="_x0000_s23554" name="Chart" r:id="rId4" imgW="3949700" imgH="4203700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 Average (Linear)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77947"/>
            <a:ext cx="6508377" cy="3916363"/>
          </a:xfrm>
        </p:spPr>
        <p:txBody>
          <a:bodyPr/>
          <a:lstStyle/>
          <a:p>
            <a:r>
              <a:rPr lang="en-US" dirty="0" smtClean="0"/>
              <a:t>The following algorithm computes prefix averages in linear time by keeping a running </a:t>
            </a:r>
            <a:r>
              <a:rPr lang="en-US" dirty="0" smtClean="0"/>
              <a:t>sum</a:t>
            </a:r>
          </a:p>
          <a:p>
            <a:r>
              <a:rPr lang="en-US" dirty="0" smtClean="0"/>
              <a:t>Algorithm </a:t>
            </a:r>
            <a:r>
              <a:rPr lang="en-US" b="1" i="1" dirty="0" smtClean="0">
                <a:latin typeface="Times New Roman" charset="0"/>
                <a:sym typeface="Symbol" charset="2"/>
              </a:rPr>
              <a:t>prefixAverages2 </a:t>
            </a:r>
            <a:r>
              <a:rPr lang="en-US" dirty="0" smtClean="0"/>
              <a:t>runs in 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O</a:t>
            </a:r>
            <a:r>
              <a:rPr lang="en-US" dirty="0" err="1" smtClean="0">
                <a:latin typeface="Times New Roman" charset="0"/>
                <a:sym typeface="Symbol" charset="2"/>
              </a:rPr>
              <a:t>(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dirty="0" smtClean="0">
                <a:latin typeface="Times New Roman" charset="0"/>
                <a:sym typeface="Symbol" charset="2"/>
              </a:rPr>
              <a:t>) </a:t>
            </a:r>
            <a:r>
              <a:rPr lang="en-US" dirty="0" smtClean="0"/>
              <a:t>time </a:t>
            </a:r>
          </a:p>
          <a:p>
            <a:endParaRPr lang="en-US" b="1" i="1" dirty="0" smtClean="0">
              <a:latin typeface="Times New Roman" charset="0"/>
              <a:sym typeface="Symbol" charset="2"/>
            </a:endParaRPr>
          </a:p>
          <a:p>
            <a:endParaRPr lang="en-US" dirty="0"/>
          </a:p>
        </p:txBody>
      </p:sp>
      <p:sp>
        <p:nvSpPr>
          <p:cNvPr id="4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64272" y="3837995"/>
            <a:ext cx="7543800" cy="2697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/>
            <a:r>
              <a:rPr lang="en-US" b="1" dirty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dirty="0">
                <a:latin typeface="Times New Roman" charset="0"/>
              </a:rPr>
              <a:t> </a:t>
            </a:r>
            <a:r>
              <a:rPr lang="en-US" b="1" i="1" dirty="0">
                <a:solidFill>
                  <a:schemeClr val="tx2"/>
                </a:solidFill>
                <a:latin typeface="Times New Roman" charset="0"/>
              </a:rPr>
              <a:t>prefixAverages2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b="1" i="1" dirty="0">
                <a:solidFill>
                  <a:schemeClr val="tx2"/>
                </a:solidFill>
                <a:latin typeface="Times New Roman" charset="0"/>
              </a:rPr>
              <a:t>X, </a:t>
            </a:r>
            <a:r>
              <a:rPr lang="en-US" b="1" i="1" dirty="0" err="1">
                <a:solidFill>
                  <a:schemeClr val="tx2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marL="342900" indent="-342900"/>
            <a:r>
              <a:rPr lang="en-US" b="1" dirty="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Times New Roman" charset="0"/>
              </a:rPr>
              <a:t>Input</a:t>
            </a:r>
            <a:r>
              <a:rPr lang="en-US" dirty="0">
                <a:latin typeface="Times New Roman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array </a:t>
            </a:r>
            <a:r>
              <a:rPr lang="en-US" b="1" i="1" dirty="0">
                <a:solidFill>
                  <a:schemeClr val="accent2"/>
                </a:solidFill>
                <a:latin typeface="Times New Roman" charset="0"/>
              </a:rPr>
              <a:t>X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 of 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 integers</a:t>
            </a:r>
          </a:p>
          <a:p>
            <a:pPr marL="342900" indent="-342900"/>
            <a:r>
              <a:rPr lang="en-US" b="1" dirty="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Times New Roman" charset="0"/>
              </a:rPr>
              <a:t>Output</a:t>
            </a:r>
            <a:r>
              <a:rPr lang="en-US" dirty="0">
                <a:latin typeface="Times New Roman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array </a:t>
            </a:r>
            <a:r>
              <a:rPr lang="en-US" b="1" i="1" dirty="0">
                <a:solidFill>
                  <a:schemeClr val="accent2"/>
                </a:solidFill>
                <a:latin typeface="Times New Roman" charset="0"/>
              </a:rPr>
              <a:t>A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 of prefix averages of </a:t>
            </a:r>
            <a:r>
              <a:rPr lang="en-US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X	    </a:t>
            </a:r>
            <a:r>
              <a:rPr lang="en-US" sz="2000" dirty="0">
                <a:sym typeface="Symbol" charset="2"/>
              </a:rPr>
              <a:t>#operations</a:t>
            </a:r>
          </a:p>
          <a:p>
            <a:pPr marL="342900" indent="-342900"/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	</a:t>
            </a:r>
            <a:r>
              <a:rPr lang="en-US" b="1" i="1" dirty="0">
                <a:solidFill>
                  <a:schemeClr val="accent2"/>
                </a:solidFill>
                <a:latin typeface="Times New Roman" charset="0"/>
              </a:rPr>
              <a:t>A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new array of 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 integers		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endParaRPr lang="en-US" b="1" i="1" dirty="0">
              <a:solidFill>
                <a:schemeClr val="accent2"/>
              </a:solidFill>
              <a:latin typeface="Times New Roman" charset="0"/>
            </a:endParaRPr>
          </a:p>
          <a:p>
            <a:pPr marL="342900" indent="-342900"/>
            <a:r>
              <a:rPr lang="en-US" dirty="0">
                <a:latin typeface="Times New Roman" charset="0"/>
                <a:sym typeface="Symbol" charset="2"/>
              </a:rPr>
              <a:t>	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s</a:t>
            </a:r>
            <a:r>
              <a:rPr lang="en-US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0 					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			</a:t>
            </a:r>
            <a:r>
              <a:rPr lang="en-US" dirty="0" smtClean="0">
                <a:latin typeface="Times New Roman" charset="0"/>
                <a:sym typeface="Symbol" charset="2"/>
              </a:rPr>
              <a:t>1</a:t>
            </a:r>
            <a:endParaRPr lang="en-US" dirty="0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marL="342900" indent="-342900"/>
            <a:r>
              <a:rPr lang="en-US" dirty="0">
                <a:latin typeface="Times New Roman" charset="0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Times New Roman" charset="0"/>
              </a:rPr>
              <a:t>for</a:t>
            </a:r>
            <a:r>
              <a:rPr lang="en-US" dirty="0">
                <a:latin typeface="Times New Roman" charset="0"/>
              </a:rPr>
              <a:t> 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</a:rPr>
              <a:t>i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0</a:t>
            </a:r>
            <a:r>
              <a:rPr lang="en-US" dirty="0">
                <a:latin typeface="Times New Roman" charset="0"/>
                <a:sym typeface="Symbol" charset="2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to</a:t>
            </a:r>
            <a:r>
              <a:rPr lang="en-US" dirty="0">
                <a:latin typeface="Times New Roman" charset="0"/>
                <a:sym typeface="Symbol" charset="2"/>
              </a:rPr>
              <a:t> 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n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Symbol" charset="2"/>
                <a:sym typeface="Symbol" charset="2"/>
              </a:rPr>
              <a:t>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1</a:t>
            </a:r>
            <a:r>
              <a:rPr lang="en-US" dirty="0">
                <a:latin typeface="Times New Roman" charset="0"/>
                <a:sym typeface="Symbol" charset="2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do			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  <a:sym typeface="Symbol" charset="2"/>
              </a:rPr>
              <a:t>			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endParaRPr lang="en-US" b="1" i="1" dirty="0">
              <a:latin typeface="Times New Roman" charset="0"/>
              <a:sym typeface="Symbol" charset="2"/>
            </a:endParaRPr>
          </a:p>
          <a:p>
            <a:pPr marL="342900" indent="-342900"/>
            <a:r>
              <a:rPr lang="en-US" dirty="0">
                <a:latin typeface="Times New Roman" charset="0"/>
                <a:sym typeface="Symbol" charset="2"/>
              </a:rPr>
              <a:t>		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s</a:t>
            </a:r>
            <a:r>
              <a:rPr lang="en-US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s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>
                <a:solidFill>
                  <a:schemeClr val="accent2"/>
                </a:solidFill>
                <a:latin typeface="Symbol" charset="2"/>
                <a:sym typeface="Symbol" charset="2"/>
              </a:rPr>
              <a:t>+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X</a:t>
            </a:r>
            <a:r>
              <a:rPr lang="en-US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[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]		</a:t>
            </a:r>
            <a:r>
              <a:rPr lang="en-US" dirty="0">
                <a:latin typeface="Times New Roman" charset="0"/>
                <a:sym typeface="Symbol" charset="2"/>
              </a:rPr>
              <a:t>		</a:t>
            </a:r>
            <a:r>
              <a:rPr lang="en-US" dirty="0" smtClean="0">
                <a:latin typeface="Times New Roman" charset="0"/>
                <a:sym typeface="Symbol" charset="2"/>
              </a:rPr>
              <a:t>			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endParaRPr lang="en-US" dirty="0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marL="342900" indent="-342900"/>
            <a:r>
              <a:rPr lang="en-US" dirty="0">
                <a:latin typeface="Times New Roman" charset="0"/>
                <a:sym typeface="Symbol" charset="2"/>
              </a:rPr>
              <a:t>		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A</a:t>
            </a:r>
            <a:r>
              <a:rPr lang="en-US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[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]</a:t>
            </a:r>
            <a:r>
              <a:rPr lang="en-US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s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>
                <a:solidFill>
                  <a:schemeClr val="accent2"/>
                </a:solidFill>
                <a:latin typeface="Symbol" charset="2"/>
                <a:sym typeface="Symbol" charset="2"/>
              </a:rPr>
              <a:t>/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b="1" i="1" dirty="0" err="1">
                <a:solidFill>
                  <a:schemeClr val="accent2"/>
                </a:solidFill>
                <a:latin typeface="Times New Roman" charset="0"/>
                <a:sym typeface="Symbol" charset="2"/>
              </a:rPr>
              <a:t>i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>
                <a:solidFill>
                  <a:schemeClr val="accent2"/>
                </a:solidFill>
                <a:latin typeface="Symbol" charset="2"/>
                <a:sym typeface="Symbol" charset="2"/>
              </a:rPr>
              <a:t>+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1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)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 			</a:t>
            </a:r>
            <a:r>
              <a:rPr lang="en-US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			</a:t>
            </a:r>
            <a:r>
              <a:rPr lang="en-US" b="1" i="1" dirty="0" err="1" smtClean="0">
                <a:latin typeface="Times New Roman" charset="0"/>
                <a:sym typeface="Symbol" charset="2"/>
              </a:rPr>
              <a:t>n</a:t>
            </a:r>
            <a:endParaRPr lang="en-US" dirty="0">
              <a:solidFill>
                <a:schemeClr val="accent2"/>
              </a:solidFill>
              <a:latin typeface="Times New Roman" charset="0"/>
              <a:sym typeface="Symbol" charset="2"/>
            </a:endParaRPr>
          </a:p>
          <a:p>
            <a:pPr marL="342900" indent="-342900"/>
            <a:r>
              <a:rPr lang="en-US" b="1" dirty="0">
                <a:solidFill>
                  <a:srgbClr val="000000"/>
                </a:solidFill>
                <a:latin typeface="Times New Roman" charset="0"/>
                <a:sym typeface="Symbol" charset="2"/>
              </a:rPr>
              <a:t>	return</a:t>
            </a:r>
            <a:r>
              <a:rPr lang="en-US" dirty="0">
                <a:latin typeface="Times New Roman" charset="0"/>
                <a:sym typeface="Symbol" charset="2"/>
              </a:rPr>
              <a:t> </a:t>
            </a:r>
            <a:r>
              <a:rPr lang="en-US" b="1" i="1" dirty="0">
                <a:solidFill>
                  <a:schemeClr val="accent2"/>
                </a:solidFill>
                <a:latin typeface="Times New Roman" charset="0"/>
                <a:sym typeface="Symbol" charset="2"/>
              </a:rPr>
              <a:t>A 			      		</a:t>
            </a:r>
            <a:r>
              <a:rPr lang="en-US" b="1" i="1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			</a:t>
            </a:r>
            <a:r>
              <a:rPr lang="en-US" dirty="0" smtClean="0">
                <a:latin typeface="Times New Roman" charset="0"/>
                <a:sym typeface="Symbol" charset="2"/>
              </a:rPr>
              <a:t>1</a:t>
            </a:r>
            <a:endParaRPr lang="en-US" dirty="0">
              <a:latin typeface="Times New Roman" charset="0"/>
              <a:sym typeface="Symbol" charset="2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Relatives of Big-</a:t>
            </a:r>
            <a:r>
              <a:rPr lang="en-US" dirty="0" smtClean="0"/>
              <a:t>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ct val="20000"/>
              </a:spcBef>
              <a:buSzPct val="110000"/>
            </a:pPr>
            <a:r>
              <a:rPr lang="en-US" dirty="0" smtClean="0"/>
              <a:t>big-</a:t>
            </a:r>
            <a:r>
              <a:rPr lang="en-US" dirty="0" smtClean="0"/>
              <a:t>Omega</a:t>
            </a:r>
          </a:p>
          <a:p>
            <a:pPr marL="571500" lvl="1" indent="-342900">
              <a:spcBef>
                <a:spcPct val="20000"/>
              </a:spcBef>
              <a:buSzPct val="110000"/>
            </a:pPr>
            <a:r>
              <a:rPr lang="en-US" dirty="0" err="1" smtClean="0"/>
              <a:t>f</a:t>
            </a:r>
            <a:r>
              <a:rPr lang="en-US" dirty="0" err="1" smtClean="0"/>
              <a:t>(n</a:t>
            </a:r>
            <a:r>
              <a:rPr lang="en-US" dirty="0" smtClean="0"/>
              <a:t>) is </a:t>
            </a:r>
            <a:r>
              <a:rPr lang="en-US" dirty="0" err="1" smtClean="0">
                <a:sym typeface="Symbol" charset="2"/>
              </a:rPr>
              <a:t>(g(n</a:t>
            </a:r>
            <a:r>
              <a:rPr lang="en-US" dirty="0" smtClean="0">
                <a:sym typeface="Symbol" charset="2"/>
              </a:rPr>
              <a:t>)) if there is a constant </a:t>
            </a:r>
            <a:r>
              <a:rPr lang="en-US" dirty="0" err="1" smtClean="0">
                <a:sym typeface="Symbol" charset="2"/>
              </a:rPr>
              <a:t>c</a:t>
            </a:r>
            <a:r>
              <a:rPr lang="en-US" dirty="0" smtClean="0">
                <a:sym typeface="Symbol" charset="2"/>
              </a:rPr>
              <a:t> &gt; 0</a:t>
            </a:r>
            <a:r>
              <a:rPr lang="en-US" dirty="0" smtClean="0">
                <a:sym typeface="Symbol" charset="2"/>
              </a:rPr>
              <a:t> </a:t>
            </a:r>
            <a:endParaRPr lang="en-US" dirty="0" smtClean="0">
              <a:sym typeface="Symbol" charset="2"/>
            </a:endParaRPr>
          </a:p>
          <a:p>
            <a:pPr marL="571500" lvl="1" indent="-342900">
              <a:spcBef>
                <a:spcPct val="20000"/>
              </a:spcBef>
              <a:buSzPct val="110000"/>
            </a:pPr>
            <a:r>
              <a:rPr lang="en-US" dirty="0" smtClean="0">
                <a:sym typeface="Symbol" charset="2"/>
              </a:rPr>
              <a:t>and </a:t>
            </a:r>
            <a:r>
              <a:rPr lang="en-US" dirty="0" smtClean="0">
                <a:sym typeface="Symbol" charset="2"/>
              </a:rPr>
              <a:t>an integer constant n</a:t>
            </a:r>
            <a:r>
              <a:rPr lang="en-US" baseline="-25000" dirty="0" smtClean="0">
                <a:sym typeface="Symbol" charset="2"/>
              </a:rPr>
              <a:t>0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</a:t>
            </a:r>
            <a:r>
              <a:rPr lang="en-US" dirty="0" smtClean="0">
                <a:sym typeface="Symbol" charset="2"/>
              </a:rPr>
              <a:t> 1 such that</a:t>
            </a:r>
            <a:r>
              <a:rPr lang="en-US" dirty="0" smtClean="0">
                <a:sym typeface="Symbol" charset="2"/>
              </a:rPr>
              <a:t> </a:t>
            </a:r>
            <a:endParaRPr lang="en-US" dirty="0" smtClean="0">
              <a:sym typeface="Symbol" charset="2"/>
            </a:endParaRPr>
          </a:p>
          <a:p>
            <a:pPr marL="571500" lvl="1" indent="-342900">
              <a:spcBef>
                <a:spcPct val="20000"/>
              </a:spcBef>
              <a:buSzPct val="110000"/>
            </a:pPr>
            <a:r>
              <a:rPr lang="en-US" dirty="0" err="1" smtClean="0">
                <a:sym typeface="Symbol" charset="2"/>
              </a:rPr>
              <a:t>f</a:t>
            </a:r>
            <a:r>
              <a:rPr lang="en-US" dirty="0" err="1" smtClean="0">
                <a:sym typeface="Symbol" charset="2"/>
              </a:rPr>
              <a:t>(n</a:t>
            </a:r>
            <a:r>
              <a:rPr lang="en-US" dirty="0" smtClean="0">
                <a:sym typeface="Symbol" charset="2"/>
              </a:rPr>
              <a:t>) </a:t>
            </a:r>
            <a:r>
              <a:rPr lang="en-US" dirty="0" err="1" smtClean="0">
                <a:sym typeface="Symbol" charset="2"/>
              </a:rPr>
              <a:t>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c</a:t>
            </a:r>
            <a:r>
              <a:rPr lang="en-US" dirty="0" err="1" smtClean="0">
                <a:ea typeface="Arial" charset="0"/>
                <a:cs typeface="Arial" charset="0"/>
                <a:sym typeface="Symbol" charset="2"/>
              </a:rPr>
              <a:t>•</a:t>
            </a:r>
            <a:r>
              <a:rPr lang="en-US" dirty="0" err="1" smtClean="0">
                <a:sym typeface="Symbol" charset="2"/>
              </a:rPr>
              <a:t>g(n</a:t>
            </a:r>
            <a:r>
              <a:rPr lang="en-US" dirty="0" smtClean="0">
                <a:sym typeface="Symbol" charset="2"/>
              </a:rPr>
              <a:t>) for </a:t>
            </a:r>
            <a:r>
              <a:rPr lang="en-US" dirty="0" err="1" smtClean="0">
                <a:sym typeface="Symbol" charset="2"/>
              </a:rPr>
              <a:t>n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</a:t>
            </a:r>
            <a:r>
              <a:rPr lang="en-US" dirty="0" smtClean="0">
                <a:sym typeface="Symbol" charset="2"/>
              </a:rPr>
              <a:t> n</a:t>
            </a:r>
            <a:r>
              <a:rPr lang="en-US" baseline="-25000" dirty="0" smtClean="0">
                <a:sym typeface="Symbol" charset="2"/>
              </a:rPr>
              <a:t>0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0000"/>
            </a:pPr>
            <a:endParaRPr lang="en-US" baseline="-25000" dirty="0" smtClean="0">
              <a:sym typeface="Symbol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10000"/>
            </a:pPr>
            <a:r>
              <a:rPr lang="en-US" dirty="0" smtClean="0"/>
              <a:t>big-</a:t>
            </a:r>
            <a:r>
              <a:rPr lang="en-US" dirty="0" smtClean="0"/>
              <a:t>Theta</a:t>
            </a:r>
          </a:p>
          <a:p>
            <a:pPr marL="571500" lvl="1" indent="-342900">
              <a:lnSpc>
                <a:spcPct val="90000"/>
              </a:lnSpc>
              <a:spcBef>
                <a:spcPct val="20000"/>
              </a:spcBef>
              <a:buSzPct val="110000"/>
            </a:pPr>
            <a:r>
              <a:rPr lang="en-US" dirty="0" err="1" smtClean="0"/>
              <a:t>f</a:t>
            </a:r>
            <a:r>
              <a:rPr lang="en-US" dirty="0" err="1" smtClean="0"/>
              <a:t>(n</a:t>
            </a:r>
            <a:r>
              <a:rPr lang="en-US" dirty="0" smtClean="0"/>
              <a:t>) is </a:t>
            </a:r>
            <a:r>
              <a:rPr lang="en-US" dirty="0" err="1" smtClean="0">
                <a:sym typeface="Symbol" charset="2"/>
              </a:rPr>
              <a:t>(g(n</a:t>
            </a:r>
            <a:r>
              <a:rPr lang="en-US" dirty="0" smtClean="0">
                <a:sym typeface="Symbol" charset="2"/>
              </a:rPr>
              <a:t>)) if there are constants </a:t>
            </a:r>
            <a:r>
              <a:rPr lang="en-US" dirty="0" err="1" smtClean="0">
                <a:sym typeface="Symbol" charset="2"/>
              </a:rPr>
              <a:t>c</a:t>
            </a:r>
            <a:r>
              <a:rPr lang="en-US" dirty="0" smtClean="0">
                <a:sym typeface="Symbol" charset="2"/>
              </a:rPr>
              <a:t>’ &gt; 0 and </a:t>
            </a:r>
            <a:r>
              <a:rPr lang="en-US" dirty="0" err="1" smtClean="0">
                <a:sym typeface="Symbol" charset="2"/>
              </a:rPr>
              <a:t>c</a:t>
            </a:r>
            <a:r>
              <a:rPr lang="en-US" dirty="0" smtClean="0">
                <a:sym typeface="Symbol" charset="2"/>
              </a:rPr>
              <a:t>’’ &gt; 0 and an integer constant n</a:t>
            </a:r>
            <a:r>
              <a:rPr lang="en-US" baseline="-25000" dirty="0" smtClean="0">
                <a:sym typeface="Symbol" charset="2"/>
              </a:rPr>
              <a:t>0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</a:t>
            </a:r>
            <a:r>
              <a:rPr lang="en-US" dirty="0" smtClean="0">
                <a:sym typeface="Symbol" charset="2"/>
              </a:rPr>
              <a:t> 1 such that </a:t>
            </a:r>
            <a:r>
              <a:rPr lang="en-US" dirty="0" err="1" smtClean="0">
                <a:sym typeface="Symbol" charset="2"/>
              </a:rPr>
              <a:t>c’</a:t>
            </a:r>
            <a:r>
              <a:rPr lang="en-US" dirty="0" err="1" smtClean="0">
                <a:ea typeface="Arial" charset="0"/>
                <a:cs typeface="Arial" charset="0"/>
                <a:sym typeface="Symbol" charset="2"/>
              </a:rPr>
              <a:t>•</a:t>
            </a:r>
            <a:r>
              <a:rPr lang="en-US" dirty="0" err="1" smtClean="0">
                <a:sym typeface="Symbol" charset="2"/>
              </a:rPr>
              <a:t>g(n</a:t>
            </a:r>
            <a:r>
              <a:rPr lang="en-US" dirty="0" smtClean="0">
                <a:sym typeface="Symbol" charset="2"/>
              </a:rPr>
              <a:t>) </a:t>
            </a:r>
            <a:r>
              <a:rPr lang="en-US" dirty="0" err="1" smtClean="0">
                <a:sym typeface="Symbol" charset="2"/>
              </a:rPr>
              <a:t>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f(n</a:t>
            </a:r>
            <a:r>
              <a:rPr lang="en-US" dirty="0" smtClean="0">
                <a:sym typeface="Symbol" charset="2"/>
              </a:rPr>
              <a:t>) </a:t>
            </a:r>
            <a:r>
              <a:rPr lang="en-US" dirty="0" err="1" smtClean="0">
                <a:sym typeface="Symbol" charset="2"/>
              </a:rPr>
              <a:t>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c’’</a:t>
            </a:r>
            <a:r>
              <a:rPr lang="en-US" dirty="0" err="1" smtClean="0">
                <a:ea typeface="Arial" charset="0"/>
                <a:cs typeface="Arial" charset="0"/>
                <a:sym typeface="Symbol" charset="2"/>
              </a:rPr>
              <a:t>•</a:t>
            </a:r>
            <a:r>
              <a:rPr lang="en-US" dirty="0" err="1" smtClean="0">
                <a:sym typeface="Symbol" charset="2"/>
              </a:rPr>
              <a:t>g(n</a:t>
            </a:r>
            <a:r>
              <a:rPr lang="en-US" dirty="0" smtClean="0">
                <a:sym typeface="Symbol" charset="2"/>
              </a:rPr>
              <a:t>) for </a:t>
            </a:r>
            <a:r>
              <a:rPr lang="en-US" dirty="0" err="1" smtClean="0">
                <a:sym typeface="Symbol" charset="2"/>
              </a:rPr>
              <a:t>n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</a:t>
            </a:r>
            <a:r>
              <a:rPr lang="en-US" dirty="0" smtClean="0">
                <a:sym typeface="Symbol" charset="2"/>
              </a:rPr>
              <a:t> n</a:t>
            </a:r>
            <a:r>
              <a:rPr lang="en-US" baseline="-25000" dirty="0" smtClean="0">
                <a:sym typeface="Symbol" charset="2"/>
              </a:rPr>
              <a:t>0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Asymptotic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ct val="20000"/>
              </a:spcBef>
              <a:buSzPct val="110000"/>
            </a:pPr>
            <a:r>
              <a:rPr lang="en-US" dirty="0" smtClean="0"/>
              <a:t>Big-</a:t>
            </a:r>
            <a:r>
              <a:rPr lang="en-US" dirty="0" smtClean="0"/>
              <a:t>Oh</a:t>
            </a:r>
          </a:p>
          <a:p>
            <a:pPr marL="571500" lvl="1" indent="-342900">
              <a:spcBef>
                <a:spcPct val="20000"/>
              </a:spcBef>
              <a:buSzPct val="110000"/>
            </a:pPr>
            <a:r>
              <a:rPr lang="en-US" dirty="0" err="1" smtClean="0"/>
              <a:t>f</a:t>
            </a:r>
            <a:r>
              <a:rPr lang="en-US" dirty="0" err="1" smtClean="0"/>
              <a:t>(n</a:t>
            </a:r>
            <a:r>
              <a:rPr lang="en-US" dirty="0" smtClean="0"/>
              <a:t>) is </a:t>
            </a:r>
            <a:r>
              <a:rPr lang="en-US" dirty="0" err="1" smtClean="0">
                <a:sym typeface="Symbol" charset="2"/>
              </a:rPr>
              <a:t>O(g(n</a:t>
            </a:r>
            <a:r>
              <a:rPr lang="en-US" dirty="0" smtClean="0">
                <a:sym typeface="Symbol" charset="2"/>
              </a:rPr>
              <a:t>)) if </a:t>
            </a:r>
            <a:r>
              <a:rPr lang="en-US" dirty="0" err="1" smtClean="0">
                <a:sym typeface="Symbol" charset="2"/>
              </a:rPr>
              <a:t>f(n</a:t>
            </a:r>
            <a:r>
              <a:rPr lang="en-US" dirty="0" smtClean="0">
                <a:sym typeface="Symbol" charset="2"/>
              </a:rPr>
              <a:t>) is asymptotically </a:t>
            </a:r>
            <a:r>
              <a:rPr lang="en-US" b="1" dirty="0" smtClean="0">
                <a:sym typeface="Symbol" charset="2"/>
              </a:rPr>
              <a:t>less than or equal</a:t>
            </a:r>
            <a:r>
              <a:rPr lang="en-US" dirty="0" smtClean="0">
                <a:sym typeface="Symbol" charset="2"/>
              </a:rPr>
              <a:t> to </a:t>
            </a:r>
            <a:r>
              <a:rPr lang="en-US" dirty="0" err="1" smtClean="0">
                <a:sym typeface="Symbol" charset="2"/>
              </a:rPr>
              <a:t>g(n</a:t>
            </a:r>
            <a:r>
              <a:rPr lang="en-US" dirty="0" smtClean="0">
                <a:sym typeface="Symbol" charset="2"/>
              </a:rPr>
              <a:t>)</a:t>
            </a:r>
            <a:endParaRPr lang="en-US" sz="1800" b="1" dirty="0" smtClean="0"/>
          </a:p>
          <a:p>
            <a:pPr marL="342900" indent="-342900">
              <a:spcBef>
                <a:spcPct val="20000"/>
              </a:spcBef>
              <a:buSzPct val="110000"/>
            </a:pPr>
            <a:r>
              <a:rPr lang="en-US" dirty="0" smtClean="0"/>
              <a:t>big</a:t>
            </a:r>
            <a:r>
              <a:rPr lang="en-US" dirty="0" smtClean="0"/>
              <a:t>-</a:t>
            </a:r>
            <a:r>
              <a:rPr lang="en-US" dirty="0" smtClean="0"/>
              <a:t>Omega</a:t>
            </a:r>
          </a:p>
          <a:p>
            <a:pPr marL="571500" lvl="1" indent="-342900">
              <a:spcBef>
                <a:spcPct val="20000"/>
              </a:spcBef>
              <a:buSzPct val="110000"/>
            </a:pPr>
            <a:r>
              <a:rPr lang="en-US" dirty="0" err="1" smtClean="0"/>
              <a:t>f</a:t>
            </a:r>
            <a:r>
              <a:rPr lang="en-US" dirty="0" err="1" smtClean="0"/>
              <a:t>(n</a:t>
            </a:r>
            <a:r>
              <a:rPr lang="en-US" dirty="0" smtClean="0"/>
              <a:t>) is </a:t>
            </a:r>
            <a:r>
              <a:rPr lang="en-US" dirty="0" err="1" smtClean="0">
                <a:sym typeface="Symbol" charset="2"/>
              </a:rPr>
              <a:t>(g(n</a:t>
            </a:r>
            <a:r>
              <a:rPr lang="en-US" dirty="0" smtClean="0">
                <a:sym typeface="Symbol" charset="2"/>
              </a:rPr>
              <a:t>)) if </a:t>
            </a:r>
            <a:r>
              <a:rPr lang="en-US" dirty="0" err="1" smtClean="0">
                <a:sym typeface="Symbol" charset="2"/>
              </a:rPr>
              <a:t>f(n</a:t>
            </a:r>
            <a:r>
              <a:rPr lang="en-US" dirty="0" smtClean="0">
                <a:sym typeface="Symbol" charset="2"/>
              </a:rPr>
              <a:t>) is asymptotically </a:t>
            </a:r>
            <a:r>
              <a:rPr lang="en-US" b="1" dirty="0" smtClean="0">
                <a:sym typeface="Symbol" charset="2"/>
              </a:rPr>
              <a:t>greater than or equal</a:t>
            </a:r>
            <a:r>
              <a:rPr lang="en-US" dirty="0" smtClean="0">
                <a:sym typeface="Symbol" charset="2"/>
              </a:rPr>
              <a:t> to </a:t>
            </a:r>
            <a:r>
              <a:rPr lang="en-US" dirty="0" err="1" smtClean="0">
                <a:sym typeface="Symbol" charset="2"/>
              </a:rPr>
              <a:t>g(n</a:t>
            </a:r>
            <a:r>
              <a:rPr lang="en-US" dirty="0" smtClean="0">
                <a:sym typeface="Symbol" charset="2"/>
              </a:rPr>
              <a:t>)</a:t>
            </a:r>
            <a:endParaRPr lang="en-US" baseline="-25000" dirty="0" smtClean="0">
              <a:sym typeface="Symbol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10000"/>
            </a:pPr>
            <a:r>
              <a:rPr lang="en-US" dirty="0" smtClean="0"/>
              <a:t>big</a:t>
            </a:r>
            <a:r>
              <a:rPr lang="en-US" dirty="0" smtClean="0"/>
              <a:t>-</a:t>
            </a:r>
            <a:r>
              <a:rPr lang="en-US" dirty="0" smtClean="0"/>
              <a:t>Theta</a:t>
            </a:r>
          </a:p>
          <a:p>
            <a:pPr marL="571500" lvl="1" indent="-342900">
              <a:lnSpc>
                <a:spcPct val="90000"/>
              </a:lnSpc>
              <a:spcBef>
                <a:spcPct val="20000"/>
              </a:spcBef>
              <a:buSzPct val="110000"/>
            </a:pPr>
            <a:r>
              <a:rPr lang="en-US" dirty="0" err="1" smtClean="0"/>
              <a:t>f</a:t>
            </a:r>
            <a:r>
              <a:rPr lang="en-US" dirty="0" err="1" smtClean="0"/>
              <a:t>(n</a:t>
            </a:r>
            <a:r>
              <a:rPr lang="en-US" dirty="0" smtClean="0"/>
              <a:t>) is </a:t>
            </a:r>
            <a:r>
              <a:rPr lang="en-US" dirty="0" err="1" smtClean="0">
                <a:sym typeface="Symbol" charset="2"/>
              </a:rPr>
              <a:t>(g(n</a:t>
            </a:r>
            <a:r>
              <a:rPr lang="en-US" dirty="0" smtClean="0">
                <a:sym typeface="Symbol" charset="2"/>
              </a:rPr>
              <a:t>)) if </a:t>
            </a:r>
            <a:r>
              <a:rPr lang="en-US" dirty="0" err="1" smtClean="0">
                <a:sym typeface="Symbol" charset="2"/>
              </a:rPr>
              <a:t>f(n</a:t>
            </a:r>
            <a:r>
              <a:rPr lang="en-US" dirty="0" smtClean="0">
                <a:sym typeface="Symbol" charset="2"/>
              </a:rPr>
              <a:t>) is asymptotically </a:t>
            </a:r>
            <a:r>
              <a:rPr lang="en-US" b="1" dirty="0" smtClean="0">
                <a:sym typeface="Symbol" charset="2"/>
              </a:rPr>
              <a:t>equal</a:t>
            </a:r>
            <a:r>
              <a:rPr lang="en-US" dirty="0" smtClean="0">
                <a:sym typeface="Symbol" charset="2"/>
              </a:rPr>
              <a:t> to </a:t>
            </a:r>
            <a:r>
              <a:rPr lang="en-US" dirty="0" err="1" smtClean="0">
                <a:sym typeface="Symbol" charset="2"/>
              </a:rPr>
              <a:t>g(n</a:t>
            </a:r>
            <a:r>
              <a:rPr lang="en-US" dirty="0" smtClean="0">
                <a:sym typeface="Symbol" charset="2"/>
              </a:rPr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Using Relatives of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>
                <a:latin typeface="Times New Roman" charset="0"/>
              </a:rPr>
              <a:t>5</a:t>
            </a:r>
            <a:r>
              <a:rPr lang="en-US" b="1" i="1" dirty="0" smtClean="0">
                <a:latin typeface="Times New Roman" charset="0"/>
              </a:rPr>
              <a:t>n</a:t>
            </a:r>
            <a:r>
              <a:rPr lang="en-US" b="1" baseline="30000" dirty="0" smtClean="0">
                <a:latin typeface="Times New Roman" charset="0"/>
              </a:rPr>
              <a:t>2</a:t>
            </a:r>
            <a:r>
              <a:rPr lang="en-US" b="1" dirty="0" smtClean="0">
                <a:latin typeface="Times New Roman" charset="0"/>
              </a:rPr>
              <a:t> is </a:t>
            </a:r>
            <a:r>
              <a:rPr lang="en-US" b="1" dirty="0" smtClean="0">
                <a:latin typeface="Times New Roman" charset="0"/>
                <a:sym typeface="Symbol" charset="2"/>
              </a:rPr>
              <a:t></a:t>
            </a:r>
            <a:r>
              <a:rPr lang="en-US" b="1" dirty="0" smtClean="0">
                <a:latin typeface="Times New Roman" charset="0"/>
              </a:rPr>
              <a:t>(</a:t>
            </a:r>
            <a:r>
              <a:rPr lang="en-US" b="1" i="1" dirty="0" smtClean="0">
                <a:latin typeface="Times New Roman" charset="0"/>
              </a:rPr>
              <a:t>n</a:t>
            </a:r>
            <a:r>
              <a:rPr lang="en-US" b="1" baseline="30000" dirty="0" smtClean="0">
                <a:latin typeface="Times New Roman" charset="0"/>
              </a:rPr>
              <a:t>2</a:t>
            </a:r>
            <a:r>
              <a:rPr lang="en-US" b="1" dirty="0" smtClean="0">
                <a:latin typeface="Times New Roman" charset="0"/>
              </a:rPr>
              <a:t>)</a:t>
            </a:r>
          </a:p>
          <a:p>
            <a:pPr lvl="1"/>
            <a:r>
              <a:rPr lang="en-US" sz="1882" i="1" dirty="0" err="1" smtClean="0">
                <a:latin typeface="Times New Roman" charset="0"/>
              </a:rPr>
              <a:t>f</a:t>
            </a:r>
            <a:r>
              <a:rPr lang="en-US" sz="1882" dirty="0" err="1" smtClean="0">
                <a:latin typeface="Times New Roman" charset="0"/>
              </a:rPr>
              <a:t>(</a:t>
            </a:r>
            <a:r>
              <a:rPr lang="en-US" sz="1882" i="1" dirty="0" err="1" smtClean="0">
                <a:latin typeface="Times New Roman" charset="0"/>
              </a:rPr>
              <a:t>n</a:t>
            </a:r>
            <a:r>
              <a:rPr lang="en-US" sz="1882" dirty="0" smtClean="0">
                <a:latin typeface="Times New Roman" charset="0"/>
              </a:rPr>
              <a:t>) is </a:t>
            </a:r>
            <a:r>
              <a:rPr lang="en-US" sz="1882" dirty="0" err="1" smtClean="0">
                <a:latin typeface="Times New Roman" charset="0"/>
                <a:sym typeface="Symbol" charset="2"/>
              </a:rPr>
              <a:t>(</a:t>
            </a:r>
            <a:r>
              <a:rPr lang="en-US" sz="1882" i="1" dirty="0" err="1" smtClean="0">
                <a:latin typeface="Times New Roman" charset="0"/>
                <a:sym typeface="Symbol" charset="2"/>
              </a:rPr>
              <a:t>g</a:t>
            </a:r>
            <a:r>
              <a:rPr lang="en-US" sz="1882" dirty="0" err="1" smtClean="0">
                <a:latin typeface="Times New Roman" charset="0"/>
                <a:sym typeface="Symbol" charset="2"/>
              </a:rPr>
              <a:t>(</a:t>
            </a:r>
            <a:r>
              <a:rPr lang="en-US" sz="1882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sz="1882" dirty="0" smtClean="0">
                <a:latin typeface="Times New Roman" charset="0"/>
                <a:sym typeface="Symbol" charset="2"/>
              </a:rPr>
              <a:t>)) if there is a constant </a:t>
            </a:r>
            <a:r>
              <a:rPr lang="en-US" sz="1882" i="1" dirty="0" err="1" smtClean="0">
                <a:latin typeface="Times New Roman" charset="0"/>
                <a:sym typeface="Symbol" charset="2"/>
              </a:rPr>
              <a:t>c</a:t>
            </a:r>
            <a:r>
              <a:rPr lang="en-US" sz="1882" dirty="0" smtClean="0">
                <a:latin typeface="Times New Roman" charset="0"/>
                <a:sym typeface="Symbol" charset="2"/>
              </a:rPr>
              <a:t> &gt; 0 and an integer constant </a:t>
            </a:r>
            <a:r>
              <a:rPr lang="en-US" sz="1882" i="1" dirty="0" smtClean="0">
                <a:latin typeface="Times New Roman" charset="0"/>
                <a:sym typeface="Symbol" charset="2"/>
              </a:rPr>
              <a:t>n</a:t>
            </a:r>
            <a:r>
              <a:rPr lang="en-US" sz="1882" baseline="-25000" dirty="0" smtClean="0">
                <a:latin typeface="Times New Roman" charset="0"/>
                <a:sym typeface="Symbol" charset="2"/>
              </a:rPr>
              <a:t>0</a:t>
            </a:r>
            <a:r>
              <a:rPr lang="en-US" sz="1882" dirty="0" smtClean="0">
                <a:latin typeface="Times New Roman" charset="0"/>
                <a:sym typeface="Symbol" charset="2"/>
              </a:rPr>
              <a:t> </a:t>
            </a:r>
            <a:r>
              <a:rPr lang="en-US" sz="1882" dirty="0" err="1" smtClean="0">
                <a:latin typeface="Times New Roman" charset="0"/>
                <a:sym typeface="Symbol" charset="2"/>
              </a:rPr>
              <a:t></a:t>
            </a:r>
            <a:r>
              <a:rPr lang="en-US" sz="1882" dirty="0" smtClean="0">
                <a:latin typeface="Times New Roman" charset="0"/>
                <a:sym typeface="Symbol" charset="2"/>
              </a:rPr>
              <a:t> 1 such that </a:t>
            </a:r>
            <a:r>
              <a:rPr lang="en-US" sz="1882" i="1" dirty="0" err="1" smtClean="0">
                <a:latin typeface="Times New Roman" charset="0"/>
                <a:sym typeface="Symbol" charset="2"/>
              </a:rPr>
              <a:t>f</a:t>
            </a:r>
            <a:r>
              <a:rPr lang="en-US" sz="1882" dirty="0" err="1" smtClean="0">
                <a:latin typeface="Times New Roman" charset="0"/>
                <a:sym typeface="Symbol" charset="2"/>
              </a:rPr>
              <a:t>(</a:t>
            </a:r>
            <a:r>
              <a:rPr lang="en-US" sz="1882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sz="1882" dirty="0" smtClean="0">
                <a:latin typeface="Times New Roman" charset="0"/>
                <a:sym typeface="Symbol" charset="2"/>
              </a:rPr>
              <a:t>) </a:t>
            </a:r>
            <a:r>
              <a:rPr lang="en-US" sz="1882" dirty="0" err="1" smtClean="0">
                <a:latin typeface="Times New Roman" charset="0"/>
                <a:sym typeface="Symbol" charset="2"/>
              </a:rPr>
              <a:t></a:t>
            </a:r>
            <a:r>
              <a:rPr lang="en-US" sz="1882" dirty="0" smtClean="0">
                <a:latin typeface="Times New Roman" charset="0"/>
                <a:sym typeface="Symbol" charset="2"/>
              </a:rPr>
              <a:t> </a:t>
            </a:r>
            <a:r>
              <a:rPr lang="en-US" sz="1882" i="1" dirty="0" err="1" smtClean="0">
                <a:latin typeface="Times New Roman" charset="0"/>
                <a:sym typeface="Symbol" charset="2"/>
              </a:rPr>
              <a:t>c</a:t>
            </a:r>
            <a:r>
              <a:rPr lang="en-US" sz="1882" dirty="0" err="1" smtClean="0">
                <a:latin typeface="Times New Roman" charset="0"/>
                <a:ea typeface="Arial" charset="0"/>
                <a:cs typeface="Arial" charset="0"/>
                <a:sym typeface="Symbol" charset="2"/>
              </a:rPr>
              <a:t>•</a:t>
            </a:r>
            <a:r>
              <a:rPr lang="en-US" sz="1882" i="1" dirty="0" err="1" smtClean="0">
                <a:latin typeface="Times New Roman" charset="0"/>
                <a:sym typeface="Symbol" charset="2"/>
              </a:rPr>
              <a:t>g</a:t>
            </a:r>
            <a:r>
              <a:rPr lang="en-US" sz="1882" dirty="0" err="1" smtClean="0">
                <a:latin typeface="Times New Roman" charset="0"/>
                <a:sym typeface="Symbol" charset="2"/>
              </a:rPr>
              <a:t>(</a:t>
            </a:r>
            <a:r>
              <a:rPr lang="en-US" sz="1882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sz="1882" dirty="0" smtClean="0">
                <a:latin typeface="Times New Roman" charset="0"/>
                <a:sym typeface="Symbol" charset="2"/>
              </a:rPr>
              <a:t>) for </a:t>
            </a:r>
            <a:r>
              <a:rPr lang="en-US" sz="1882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sz="1882" i="1" dirty="0" smtClean="0">
                <a:latin typeface="Times New Roman" charset="0"/>
                <a:sym typeface="Symbol" charset="2"/>
              </a:rPr>
              <a:t> </a:t>
            </a:r>
            <a:r>
              <a:rPr lang="en-US" sz="1882" dirty="0" err="1" smtClean="0">
                <a:latin typeface="Times New Roman" charset="0"/>
                <a:sym typeface="Symbol" charset="2"/>
              </a:rPr>
              <a:t></a:t>
            </a:r>
            <a:r>
              <a:rPr lang="en-US" sz="1882" dirty="0" smtClean="0">
                <a:latin typeface="Times New Roman" charset="0"/>
                <a:sym typeface="Symbol" charset="2"/>
              </a:rPr>
              <a:t> </a:t>
            </a:r>
            <a:r>
              <a:rPr lang="en-US" sz="1882" i="1" dirty="0" smtClean="0">
                <a:latin typeface="Times New Roman" charset="0"/>
                <a:sym typeface="Symbol" charset="2"/>
              </a:rPr>
              <a:t>n</a:t>
            </a:r>
            <a:r>
              <a:rPr lang="en-US" sz="1882" baseline="-25000" dirty="0" smtClean="0">
                <a:latin typeface="Times New Roman" charset="0"/>
                <a:sym typeface="Symbol" charset="2"/>
              </a:rPr>
              <a:t>0</a:t>
            </a:r>
          </a:p>
          <a:p>
            <a:pPr lvl="1"/>
            <a:r>
              <a:rPr lang="en-US" sz="1882" dirty="0" smtClean="0">
                <a:latin typeface="Times New Roman" charset="0"/>
                <a:sym typeface="Symbol" charset="2"/>
              </a:rPr>
              <a:t>let </a:t>
            </a:r>
            <a:r>
              <a:rPr lang="en-US" sz="1882" i="1" dirty="0" err="1" smtClean="0">
                <a:latin typeface="Times New Roman" charset="0"/>
                <a:sym typeface="Symbol" charset="2"/>
              </a:rPr>
              <a:t>c</a:t>
            </a:r>
            <a:r>
              <a:rPr lang="en-US" sz="1882" dirty="0" smtClean="0">
                <a:latin typeface="Times New Roman" charset="0"/>
                <a:sym typeface="Symbol" charset="2"/>
              </a:rPr>
              <a:t> = 5 and </a:t>
            </a:r>
            <a:r>
              <a:rPr lang="en-US" sz="1882" i="1" dirty="0" smtClean="0">
                <a:latin typeface="Times New Roman" charset="0"/>
                <a:sym typeface="Symbol" charset="2"/>
              </a:rPr>
              <a:t>n</a:t>
            </a:r>
            <a:r>
              <a:rPr lang="en-US" sz="1882" baseline="-25000" dirty="0" smtClean="0">
                <a:latin typeface="Times New Roman" charset="0"/>
                <a:sym typeface="Symbol" charset="2"/>
              </a:rPr>
              <a:t>0</a:t>
            </a:r>
            <a:r>
              <a:rPr lang="en-US" sz="1882" dirty="0" smtClean="0">
                <a:latin typeface="Times New Roman" charset="0"/>
                <a:sym typeface="Symbol" charset="2"/>
              </a:rPr>
              <a:t> = </a:t>
            </a:r>
            <a:r>
              <a:rPr lang="en-US" sz="1882" dirty="0" smtClean="0">
                <a:latin typeface="Times New Roman" charset="0"/>
                <a:sym typeface="Symbol" charset="2"/>
              </a:rPr>
              <a:t>1</a:t>
            </a:r>
            <a:endParaRPr lang="en-US" sz="1882" b="1" dirty="0" smtClean="0">
              <a:latin typeface="Times New Roman" charset="0"/>
            </a:endParaRPr>
          </a:p>
          <a:p>
            <a:r>
              <a:rPr lang="en-US" b="1" dirty="0" smtClean="0">
                <a:latin typeface="Times New Roman" charset="0"/>
              </a:rPr>
              <a:t>5</a:t>
            </a:r>
            <a:r>
              <a:rPr lang="en-US" b="1" i="1" dirty="0" smtClean="0">
                <a:latin typeface="Times New Roman" charset="0"/>
              </a:rPr>
              <a:t>n</a:t>
            </a:r>
            <a:r>
              <a:rPr lang="en-US" b="1" baseline="30000" dirty="0" smtClean="0">
                <a:latin typeface="Times New Roman" charset="0"/>
              </a:rPr>
              <a:t>2</a:t>
            </a:r>
            <a:r>
              <a:rPr lang="en-US" b="1" dirty="0" smtClean="0">
                <a:latin typeface="Times New Roman" charset="0"/>
              </a:rPr>
              <a:t> is </a:t>
            </a:r>
            <a:r>
              <a:rPr lang="en-US" b="1" dirty="0" err="1" smtClean="0">
                <a:latin typeface="Times New Roman" charset="0"/>
                <a:sym typeface="Symbol" charset="2"/>
              </a:rPr>
              <a:t></a:t>
            </a:r>
            <a:r>
              <a:rPr lang="en-US" b="1" dirty="0" err="1" smtClean="0">
                <a:latin typeface="Times New Roman" charset="0"/>
              </a:rPr>
              <a:t>(</a:t>
            </a:r>
            <a:r>
              <a:rPr lang="en-US" b="1" i="1" dirty="0" err="1" smtClean="0">
                <a:latin typeface="Times New Roman" charset="0"/>
              </a:rPr>
              <a:t>n</a:t>
            </a:r>
            <a:r>
              <a:rPr lang="en-US" b="1" dirty="0" smtClean="0">
                <a:latin typeface="Times New Roman" charset="0"/>
              </a:rPr>
              <a:t>)</a:t>
            </a:r>
          </a:p>
          <a:p>
            <a:pPr lvl="1"/>
            <a:r>
              <a:rPr lang="en-US" sz="1882" i="1" dirty="0" err="1" smtClean="0">
                <a:latin typeface="Times New Roman" charset="0"/>
              </a:rPr>
              <a:t>f</a:t>
            </a:r>
            <a:r>
              <a:rPr lang="en-US" sz="1882" dirty="0" err="1" smtClean="0">
                <a:latin typeface="Times New Roman" charset="0"/>
              </a:rPr>
              <a:t>(</a:t>
            </a:r>
            <a:r>
              <a:rPr lang="en-US" sz="1882" i="1" dirty="0" err="1" smtClean="0">
                <a:latin typeface="Times New Roman" charset="0"/>
              </a:rPr>
              <a:t>n</a:t>
            </a:r>
            <a:r>
              <a:rPr lang="en-US" sz="1882" dirty="0" smtClean="0">
                <a:latin typeface="Times New Roman" charset="0"/>
              </a:rPr>
              <a:t>) is </a:t>
            </a:r>
            <a:r>
              <a:rPr lang="en-US" sz="1882" dirty="0" err="1" smtClean="0">
                <a:latin typeface="Times New Roman" charset="0"/>
                <a:sym typeface="Symbol" charset="2"/>
              </a:rPr>
              <a:t>(</a:t>
            </a:r>
            <a:r>
              <a:rPr lang="en-US" sz="1882" i="1" dirty="0" err="1" smtClean="0">
                <a:latin typeface="Times New Roman" charset="0"/>
                <a:sym typeface="Symbol" charset="2"/>
              </a:rPr>
              <a:t>g</a:t>
            </a:r>
            <a:r>
              <a:rPr lang="en-US" sz="1882" dirty="0" err="1" smtClean="0">
                <a:latin typeface="Times New Roman" charset="0"/>
                <a:sym typeface="Symbol" charset="2"/>
              </a:rPr>
              <a:t>(</a:t>
            </a:r>
            <a:r>
              <a:rPr lang="en-US" sz="1882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sz="1882" dirty="0" smtClean="0">
                <a:latin typeface="Times New Roman" charset="0"/>
                <a:sym typeface="Symbol" charset="2"/>
              </a:rPr>
              <a:t>)) if there is a constant </a:t>
            </a:r>
            <a:r>
              <a:rPr lang="en-US" sz="1882" i="1" dirty="0" err="1" smtClean="0">
                <a:latin typeface="Times New Roman" charset="0"/>
                <a:sym typeface="Symbol" charset="2"/>
              </a:rPr>
              <a:t>c</a:t>
            </a:r>
            <a:r>
              <a:rPr lang="en-US" sz="1882" dirty="0" smtClean="0">
                <a:latin typeface="Times New Roman" charset="0"/>
                <a:sym typeface="Symbol" charset="2"/>
              </a:rPr>
              <a:t> &gt; 0 and an integer constant </a:t>
            </a:r>
            <a:r>
              <a:rPr lang="en-US" sz="1882" i="1" dirty="0" smtClean="0">
                <a:latin typeface="Times New Roman" charset="0"/>
                <a:sym typeface="Symbol" charset="2"/>
              </a:rPr>
              <a:t>n</a:t>
            </a:r>
            <a:r>
              <a:rPr lang="en-US" sz="1882" baseline="-25000" dirty="0" smtClean="0">
                <a:latin typeface="Times New Roman" charset="0"/>
                <a:sym typeface="Symbol" charset="2"/>
              </a:rPr>
              <a:t>0</a:t>
            </a:r>
            <a:r>
              <a:rPr lang="en-US" sz="1882" dirty="0" smtClean="0">
                <a:latin typeface="Times New Roman" charset="0"/>
                <a:sym typeface="Symbol" charset="2"/>
              </a:rPr>
              <a:t> </a:t>
            </a:r>
            <a:r>
              <a:rPr lang="en-US" sz="1882" dirty="0" err="1" smtClean="0">
                <a:latin typeface="Times New Roman" charset="0"/>
                <a:sym typeface="Symbol" charset="2"/>
              </a:rPr>
              <a:t></a:t>
            </a:r>
            <a:r>
              <a:rPr lang="en-US" sz="1882" dirty="0" smtClean="0">
                <a:latin typeface="Times New Roman" charset="0"/>
                <a:sym typeface="Symbol" charset="2"/>
              </a:rPr>
              <a:t> 1 such that </a:t>
            </a:r>
            <a:r>
              <a:rPr lang="en-US" sz="1882" dirty="0" err="1" smtClean="0">
                <a:latin typeface="Times New Roman" charset="0"/>
                <a:sym typeface="Symbol" charset="2"/>
              </a:rPr>
              <a:t>f(</a:t>
            </a:r>
            <a:r>
              <a:rPr lang="en-US" sz="1882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sz="1882" dirty="0" smtClean="0">
                <a:latin typeface="Times New Roman" charset="0"/>
                <a:sym typeface="Symbol" charset="2"/>
              </a:rPr>
              <a:t>) </a:t>
            </a:r>
            <a:r>
              <a:rPr lang="en-US" sz="1882" dirty="0" err="1" smtClean="0">
                <a:latin typeface="Times New Roman" charset="0"/>
                <a:sym typeface="Symbol" charset="2"/>
              </a:rPr>
              <a:t></a:t>
            </a:r>
            <a:r>
              <a:rPr lang="en-US" sz="1882" dirty="0" smtClean="0">
                <a:latin typeface="Times New Roman" charset="0"/>
                <a:sym typeface="Symbol" charset="2"/>
              </a:rPr>
              <a:t> </a:t>
            </a:r>
            <a:r>
              <a:rPr lang="en-US" sz="1882" i="1" dirty="0" err="1" smtClean="0">
                <a:latin typeface="Times New Roman" charset="0"/>
                <a:sym typeface="Symbol" charset="2"/>
              </a:rPr>
              <a:t>c</a:t>
            </a:r>
            <a:r>
              <a:rPr lang="en-US" sz="1882" dirty="0" err="1" smtClean="0">
                <a:latin typeface="Times New Roman" charset="0"/>
                <a:ea typeface="Arial" charset="0"/>
                <a:cs typeface="Arial" charset="0"/>
                <a:sym typeface="Symbol" charset="2"/>
              </a:rPr>
              <a:t>•</a:t>
            </a:r>
            <a:r>
              <a:rPr lang="en-US" sz="1882" i="1" dirty="0" err="1" smtClean="0">
                <a:latin typeface="Times New Roman" charset="0"/>
                <a:sym typeface="Symbol" charset="2"/>
              </a:rPr>
              <a:t>g</a:t>
            </a:r>
            <a:r>
              <a:rPr lang="en-US" sz="1882" dirty="0" err="1" smtClean="0">
                <a:latin typeface="Times New Roman" charset="0"/>
                <a:sym typeface="Symbol" charset="2"/>
              </a:rPr>
              <a:t>(</a:t>
            </a:r>
            <a:r>
              <a:rPr lang="en-US" sz="1882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sz="1882" dirty="0" smtClean="0">
                <a:latin typeface="Times New Roman" charset="0"/>
                <a:sym typeface="Symbol" charset="2"/>
              </a:rPr>
              <a:t>) for </a:t>
            </a:r>
            <a:r>
              <a:rPr lang="en-US" sz="1882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sz="1882" dirty="0" smtClean="0">
                <a:latin typeface="Times New Roman" charset="0"/>
                <a:sym typeface="Symbol" charset="2"/>
              </a:rPr>
              <a:t> </a:t>
            </a:r>
            <a:r>
              <a:rPr lang="en-US" sz="1882" dirty="0" err="1" smtClean="0">
                <a:latin typeface="Times New Roman" charset="0"/>
                <a:sym typeface="Symbol" charset="2"/>
              </a:rPr>
              <a:t></a:t>
            </a:r>
            <a:r>
              <a:rPr lang="en-US" sz="1882" dirty="0" smtClean="0">
                <a:latin typeface="Times New Roman" charset="0"/>
                <a:sym typeface="Symbol" charset="2"/>
              </a:rPr>
              <a:t> </a:t>
            </a:r>
            <a:r>
              <a:rPr lang="en-US" sz="1882" i="1" dirty="0" smtClean="0">
                <a:latin typeface="Times New Roman" charset="0"/>
                <a:sym typeface="Symbol" charset="2"/>
              </a:rPr>
              <a:t>n</a:t>
            </a:r>
            <a:r>
              <a:rPr lang="en-US" sz="1882" baseline="-25000" dirty="0" smtClean="0">
                <a:latin typeface="Times New Roman" charset="0"/>
                <a:sym typeface="Symbol" charset="2"/>
              </a:rPr>
              <a:t>0</a:t>
            </a:r>
          </a:p>
          <a:p>
            <a:pPr lvl="1"/>
            <a:r>
              <a:rPr lang="en-US" sz="1882" dirty="0" smtClean="0">
                <a:latin typeface="Times New Roman" charset="0"/>
                <a:sym typeface="Symbol" charset="2"/>
              </a:rPr>
              <a:t>let </a:t>
            </a:r>
            <a:r>
              <a:rPr lang="en-US" sz="1882" i="1" dirty="0" err="1" smtClean="0">
                <a:latin typeface="Times New Roman" charset="0"/>
                <a:sym typeface="Symbol" charset="2"/>
              </a:rPr>
              <a:t>c</a:t>
            </a:r>
            <a:r>
              <a:rPr lang="en-US" sz="1882" dirty="0" smtClean="0">
                <a:latin typeface="Times New Roman" charset="0"/>
                <a:sym typeface="Symbol" charset="2"/>
              </a:rPr>
              <a:t> = 1 and </a:t>
            </a:r>
            <a:r>
              <a:rPr lang="en-US" sz="1882" i="1" dirty="0" smtClean="0">
                <a:latin typeface="Times New Roman" charset="0"/>
                <a:sym typeface="Symbol" charset="2"/>
              </a:rPr>
              <a:t>n</a:t>
            </a:r>
            <a:r>
              <a:rPr lang="en-US" sz="1882" baseline="-25000" dirty="0" smtClean="0">
                <a:latin typeface="Times New Roman" charset="0"/>
                <a:sym typeface="Symbol" charset="2"/>
              </a:rPr>
              <a:t>0</a:t>
            </a:r>
            <a:r>
              <a:rPr lang="en-US" sz="1882" dirty="0" smtClean="0">
                <a:latin typeface="Times New Roman" charset="0"/>
                <a:sym typeface="Symbol" charset="2"/>
              </a:rPr>
              <a:t> = </a:t>
            </a:r>
            <a:r>
              <a:rPr lang="en-US" sz="1882" dirty="0" smtClean="0">
                <a:latin typeface="Times New Roman" charset="0"/>
                <a:sym typeface="Symbol" charset="2"/>
              </a:rPr>
              <a:t>1</a:t>
            </a:r>
            <a:endParaRPr lang="en-US" sz="1882" b="1" dirty="0" smtClean="0">
              <a:latin typeface="Times New Roman" charset="0"/>
            </a:endParaRPr>
          </a:p>
          <a:p>
            <a:r>
              <a:rPr lang="en-US" b="1" dirty="0" smtClean="0">
                <a:latin typeface="Times New Roman" charset="0"/>
              </a:rPr>
              <a:t>5</a:t>
            </a:r>
            <a:r>
              <a:rPr lang="en-US" b="1" i="1" dirty="0" smtClean="0">
                <a:latin typeface="Times New Roman" charset="0"/>
              </a:rPr>
              <a:t>n</a:t>
            </a:r>
            <a:r>
              <a:rPr lang="en-US" b="1" baseline="30000" dirty="0" smtClean="0">
                <a:latin typeface="Times New Roman" charset="0"/>
              </a:rPr>
              <a:t>2</a:t>
            </a:r>
            <a:r>
              <a:rPr lang="en-US" b="1" dirty="0" smtClean="0">
                <a:latin typeface="Times New Roman" charset="0"/>
              </a:rPr>
              <a:t> is </a:t>
            </a:r>
            <a:r>
              <a:rPr lang="en-US" dirty="0" smtClean="0">
                <a:sym typeface="Symbol" charset="2"/>
              </a:rPr>
              <a:t></a:t>
            </a:r>
            <a:r>
              <a:rPr lang="en-US" b="1" dirty="0" smtClean="0">
                <a:latin typeface="Times New Roman" charset="0"/>
              </a:rPr>
              <a:t>(</a:t>
            </a:r>
            <a:r>
              <a:rPr lang="en-US" b="1" i="1" dirty="0" smtClean="0">
                <a:latin typeface="Times New Roman" charset="0"/>
              </a:rPr>
              <a:t>n</a:t>
            </a:r>
            <a:r>
              <a:rPr lang="en-US" b="1" baseline="30000" dirty="0" smtClean="0">
                <a:latin typeface="Times New Roman" charset="0"/>
              </a:rPr>
              <a:t>2</a:t>
            </a:r>
            <a:r>
              <a:rPr lang="en-US" b="1" dirty="0" smtClean="0">
                <a:latin typeface="Times New Roman" charset="0"/>
              </a:rPr>
              <a:t>)</a:t>
            </a:r>
            <a:endParaRPr lang="en-US" dirty="0" smtClean="0"/>
          </a:p>
          <a:p>
            <a:pPr lvl="1"/>
            <a:r>
              <a:rPr lang="en-US" sz="1882" i="1" dirty="0" err="1" smtClean="0">
                <a:latin typeface="Times New Roman" charset="0"/>
              </a:rPr>
              <a:t>f</a:t>
            </a:r>
            <a:r>
              <a:rPr lang="en-US" sz="1882" dirty="0" err="1" smtClean="0">
                <a:latin typeface="Times New Roman" charset="0"/>
              </a:rPr>
              <a:t>(</a:t>
            </a:r>
            <a:r>
              <a:rPr lang="en-US" sz="1882" i="1" dirty="0" err="1" smtClean="0">
                <a:latin typeface="Times New Roman" charset="0"/>
              </a:rPr>
              <a:t>n</a:t>
            </a:r>
            <a:r>
              <a:rPr lang="en-US" sz="1882" dirty="0" smtClean="0">
                <a:latin typeface="Times New Roman" charset="0"/>
              </a:rPr>
              <a:t>) is </a:t>
            </a:r>
            <a:r>
              <a:rPr lang="en-US" sz="1882" dirty="0" err="1" smtClean="0">
                <a:sym typeface="Symbol" charset="2"/>
              </a:rPr>
              <a:t></a:t>
            </a:r>
            <a:r>
              <a:rPr lang="en-US" sz="1882" dirty="0" err="1" smtClean="0">
                <a:latin typeface="Times New Roman" charset="0"/>
                <a:sym typeface="Symbol" charset="2"/>
              </a:rPr>
              <a:t>(</a:t>
            </a:r>
            <a:r>
              <a:rPr lang="en-US" sz="1882" i="1" dirty="0" err="1" smtClean="0">
                <a:latin typeface="Times New Roman" charset="0"/>
                <a:sym typeface="Symbol" charset="2"/>
              </a:rPr>
              <a:t>g</a:t>
            </a:r>
            <a:r>
              <a:rPr lang="en-US" sz="1882" dirty="0" err="1" smtClean="0">
                <a:latin typeface="Times New Roman" charset="0"/>
                <a:sym typeface="Symbol" charset="2"/>
              </a:rPr>
              <a:t>(</a:t>
            </a:r>
            <a:r>
              <a:rPr lang="en-US" sz="1882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sz="1882" dirty="0" smtClean="0">
                <a:latin typeface="Times New Roman" charset="0"/>
                <a:sym typeface="Symbol" charset="2"/>
              </a:rPr>
              <a:t>)) if it is </a:t>
            </a:r>
            <a:r>
              <a:rPr lang="en-US" sz="1882" dirty="0" smtClean="0">
                <a:latin typeface="Times New Roman" charset="0"/>
              </a:rPr>
              <a:t>(</a:t>
            </a:r>
            <a:r>
              <a:rPr lang="en-US" sz="1882" i="1" dirty="0" smtClean="0">
                <a:latin typeface="Times New Roman" charset="0"/>
              </a:rPr>
              <a:t>n</a:t>
            </a:r>
            <a:r>
              <a:rPr lang="en-US" sz="1882" baseline="30000" dirty="0" smtClean="0">
                <a:latin typeface="Times New Roman" charset="0"/>
              </a:rPr>
              <a:t>2</a:t>
            </a:r>
            <a:r>
              <a:rPr lang="en-US" sz="1882" dirty="0" smtClean="0">
                <a:latin typeface="Times New Roman" charset="0"/>
              </a:rPr>
              <a:t>) and </a:t>
            </a:r>
            <a:r>
              <a:rPr lang="en-US" sz="1882" i="1" dirty="0" smtClean="0">
                <a:latin typeface="Times New Roman" charset="0"/>
                <a:sym typeface="Symbol" charset="2"/>
              </a:rPr>
              <a:t>O</a:t>
            </a:r>
            <a:r>
              <a:rPr lang="en-US" sz="1882" dirty="0" smtClean="0">
                <a:latin typeface="Times New Roman" charset="0"/>
              </a:rPr>
              <a:t>(</a:t>
            </a:r>
            <a:r>
              <a:rPr lang="en-US" sz="1882" i="1" dirty="0" smtClean="0">
                <a:latin typeface="Times New Roman" charset="0"/>
              </a:rPr>
              <a:t>n</a:t>
            </a:r>
            <a:r>
              <a:rPr lang="en-US" sz="1882" baseline="30000" dirty="0" smtClean="0">
                <a:latin typeface="Times New Roman" charset="0"/>
              </a:rPr>
              <a:t>2</a:t>
            </a:r>
            <a:r>
              <a:rPr lang="en-US" sz="1882" dirty="0" smtClean="0">
                <a:latin typeface="Times New Roman" charset="0"/>
              </a:rPr>
              <a:t>). We have already seen the former, for the latter recall that </a:t>
            </a:r>
            <a:r>
              <a:rPr lang="en-US" sz="1882" i="1" dirty="0" err="1" smtClean="0">
                <a:latin typeface="Times New Roman" charset="0"/>
              </a:rPr>
              <a:t>f</a:t>
            </a:r>
            <a:r>
              <a:rPr lang="en-US" sz="1882" dirty="0" err="1" smtClean="0">
                <a:latin typeface="Times New Roman" charset="0"/>
              </a:rPr>
              <a:t>(</a:t>
            </a:r>
            <a:r>
              <a:rPr lang="en-US" sz="1882" i="1" dirty="0" err="1" smtClean="0">
                <a:latin typeface="Times New Roman" charset="0"/>
              </a:rPr>
              <a:t>n</a:t>
            </a:r>
            <a:r>
              <a:rPr lang="en-US" sz="1882" dirty="0" smtClean="0">
                <a:latin typeface="Times New Roman" charset="0"/>
              </a:rPr>
              <a:t>) is </a:t>
            </a:r>
            <a:r>
              <a:rPr lang="en-US" sz="1882" i="1" dirty="0" err="1" smtClean="0">
                <a:latin typeface="Times New Roman" charset="0"/>
                <a:sym typeface="Symbol" charset="2"/>
              </a:rPr>
              <a:t>O</a:t>
            </a:r>
            <a:r>
              <a:rPr lang="en-US" sz="1882" dirty="0" err="1" smtClean="0">
                <a:latin typeface="Times New Roman" charset="0"/>
                <a:sym typeface="Symbol" charset="2"/>
              </a:rPr>
              <a:t>(</a:t>
            </a:r>
            <a:r>
              <a:rPr lang="en-US" sz="1882" i="1" dirty="0" err="1" smtClean="0">
                <a:latin typeface="Times New Roman" charset="0"/>
                <a:sym typeface="Symbol" charset="2"/>
              </a:rPr>
              <a:t>g</a:t>
            </a:r>
            <a:r>
              <a:rPr lang="en-US" sz="1882" dirty="0" err="1" smtClean="0">
                <a:latin typeface="Times New Roman" charset="0"/>
                <a:sym typeface="Symbol" charset="2"/>
              </a:rPr>
              <a:t>(</a:t>
            </a:r>
            <a:r>
              <a:rPr lang="en-US" sz="1882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sz="1882" dirty="0" smtClean="0">
                <a:latin typeface="Times New Roman" charset="0"/>
                <a:sym typeface="Symbol" charset="2"/>
              </a:rPr>
              <a:t>)) if there is a constant </a:t>
            </a:r>
            <a:r>
              <a:rPr lang="en-US" sz="1882" i="1" dirty="0" err="1" smtClean="0">
                <a:latin typeface="Times New Roman" charset="0"/>
                <a:sym typeface="Symbol" charset="2"/>
              </a:rPr>
              <a:t>c</a:t>
            </a:r>
            <a:r>
              <a:rPr lang="en-US" sz="1882" dirty="0" smtClean="0">
                <a:latin typeface="Times New Roman" charset="0"/>
                <a:sym typeface="Symbol" charset="2"/>
              </a:rPr>
              <a:t> &gt; 0 and an integer constant </a:t>
            </a:r>
            <a:r>
              <a:rPr lang="en-US" sz="1882" i="1" dirty="0" smtClean="0">
                <a:latin typeface="Times New Roman" charset="0"/>
                <a:sym typeface="Symbol" charset="2"/>
              </a:rPr>
              <a:t>n</a:t>
            </a:r>
            <a:r>
              <a:rPr lang="en-US" sz="1882" baseline="-25000" dirty="0" smtClean="0">
                <a:latin typeface="Times New Roman" charset="0"/>
                <a:sym typeface="Symbol" charset="2"/>
              </a:rPr>
              <a:t>0</a:t>
            </a:r>
            <a:r>
              <a:rPr lang="en-US" sz="1882" dirty="0" smtClean="0">
                <a:latin typeface="Times New Roman" charset="0"/>
                <a:sym typeface="Symbol" charset="2"/>
              </a:rPr>
              <a:t> </a:t>
            </a:r>
            <a:r>
              <a:rPr lang="en-US" sz="1882" dirty="0" err="1" smtClean="0">
                <a:latin typeface="Times New Roman" charset="0"/>
                <a:sym typeface="Symbol" charset="2"/>
              </a:rPr>
              <a:t></a:t>
            </a:r>
            <a:r>
              <a:rPr lang="en-US" sz="1882" dirty="0" smtClean="0">
                <a:latin typeface="Times New Roman" charset="0"/>
                <a:sym typeface="Symbol" charset="2"/>
              </a:rPr>
              <a:t> 1 such that </a:t>
            </a:r>
            <a:r>
              <a:rPr lang="en-US" sz="1882" dirty="0" err="1" smtClean="0">
                <a:latin typeface="Times New Roman" charset="0"/>
                <a:sym typeface="Symbol" charset="2"/>
              </a:rPr>
              <a:t>f(</a:t>
            </a:r>
            <a:r>
              <a:rPr lang="en-US" sz="1882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sz="1882" dirty="0" smtClean="0">
                <a:latin typeface="Times New Roman" charset="0"/>
                <a:sym typeface="Symbol" charset="2"/>
              </a:rPr>
              <a:t>) </a:t>
            </a:r>
            <a:r>
              <a:rPr lang="en-US" sz="1882" u="sng" dirty="0" smtClean="0">
                <a:latin typeface="Times New Roman" charset="0"/>
                <a:sym typeface="Symbol" charset="2"/>
              </a:rPr>
              <a:t>&lt;</a:t>
            </a:r>
            <a:r>
              <a:rPr lang="en-US" sz="1882" dirty="0" smtClean="0">
                <a:latin typeface="Times New Roman" charset="0"/>
                <a:sym typeface="Symbol" charset="2"/>
              </a:rPr>
              <a:t> </a:t>
            </a:r>
            <a:r>
              <a:rPr lang="en-US" sz="1882" i="1" dirty="0" err="1" smtClean="0">
                <a:latin typeface="Times New Roman" charset="0"/>
                <a:sym typeface="Symbol" charset="2"/>
              </a:rPr>
              <a:t>c</a:t>
            </a:r>
            <a:r>
              <a:rPr lang="en-US" sz="1882" dirty="0" err="1" smtClean="0">
                <a:latin typeface="Times New Roman" charset="0"/>
                <a:ea typeface="Arial" charset="0"/>
                <a:cs typeface="Arial" charset="0"/>
                <a:sym typeface="Symbol" charset="2"/>
              </a:rPr>
              <a:t>•</a:t>
            </a:r>
            <a:r>
              <a:rPr lang="en-US" sz="1882" i="1" dirty="0" err="1" smtClean="0">
                <a:latin typeface="Times New Roman" charset="0"/>
                <a:sym typeface="Symbol" charset="2"/>
              </a:rPr>
              <a:t>g</a:t>
            </a:r>
            <a:r>
              <a:rPr lang="en-US" sz="1882" dirty="0" err="1" smtClean="0">
                <a:latin typeface="Times New Roman" charset="0"/>
                <a:sym typeface="Symbol" charset="2"/>
              </a:rPr>
              <a:t>(</a:t>
            </a:r>
            <a:r>
              <a:rPr lang="en-US" sz="1882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sz="1882" dirty="0" smtClean="0">
                <a:latin typeface="Times New Roman" charset="0"/>
                <a:sym typeface="Symbol" charset="2"/>
              </a:rPr>
              <a:t>) for </a:t>
            </a:r>
            <a:r>
              <a:rPr lang="en-US" sz="1882" i="1" dirty="0" err="1" smtClean="0">
                <a:latin typeface="Times New Roman" charset="0"/>
                <a:sym typeface="Symbol" charset="2"/>
              </a:rPr>
              <a:t>n</a:t>
            </a:r>
            <a:r>
              <a:rPr lang="en-US" sz="1882" dirty="0" smtClean="0">
                <a:latin typeface="Times New Roman" charset="0"/>
                <a:sym typeface="Symbol" charset="2"/>
              </a:rPr>
              <a:t> </a:t>
            </a:r>
            <a:r>
              <a:rPr lang="en-US" sz="1882" dirty="0" err="1" smtClean="0">
                <a:latin typeface="Times New Roman" charset="0"/>
                <a:sym typeface="Symbol" charset="2"/>
              </a:rPr>
              <a:t></a:t>
            </a:r>
            <a:r>
              <a:rPr lang="en-US" sz="1882" dirty="0" smtClean="0">
                <a:latin typeface="Times New Roman" charset="0"/>
                <a:sym typeface="Symbol" charset="2"/>
              </a:rPr>
              <a:t> </a:t>
            </a:r>
            <a:r>
              <a:rPr lang="en-US" sz="1882" i="1" dirty="0" smtClean="0">
                <a:latin typeface="Times New Roman" charset="0"/>
                <a:sym typeface="Symbol" charset="2"/>
              </a:rPr>
              <a:t>n</a:t>
            </a:r>
            <a:r>
              <a:rPr lang="en-US" sz="1882" baseline="-25000" dirty="0" smtClean="0">
                <a:latin typeface="Times New Roman" charset="0"/>
                <a:sym typeface="Symbol" charset="2"/>
              </a:rPr>
              <a:t>0</a:t>
            </a:r>
            <a:r>
              <a:rPr lang="en-US" sz="1882" baseline="-25000" dirty="0" smtClean="0">
                <a:latin typeface="Times New Roman" charset="0"/>
                <a:sym typeface="Symbol" charset="2"/>
              </a:rPr>
              <a:t> </a:t>
            </a:r>
            <a:endParaRPr lang="en-US" sz="1882" dirty="0" smtClean="0">
              <a:latin typeface="Times New Roman" charset="0"/>
              <a:sym typeface="Symbol" charset="2"/>
            </a:endParaRPr>
          </a:p>
          <a:p>
            <a:pPr lvl="1"/>
            <a:r>
              <a:rPr lang="en-US" sz="1882" dirty="0" smtClean="0">
                <a:latin typeface="Times New Roman" charset="0"/>
                <a:sym typeface="Symbol" charset="2"/>
              </a:rPr>
              <a:t>Let </a:t>
            </a:r>
            <a:r>
              <a:rPr lang="en-US" sz="1882" i="1" dirty="0" err="1" smtClean="0">
                <a:latin typeface="Times New Roman" charset="0"/>
                <a:sym typeface="Symbol" charset="2"/>
              </a:rPr>
              <a:t>c</a:t>
            </a:r>
            <a:r>
              <a:rPr lang="en-US" sz="1882" dirty="0" smtClean="0">
                <a:latin typeface="Times New Roman" charset="0"/>
                <a:sym typeface="Symbol" charset="2"/>
              </a:rPr>
              <a:t> = 5 and </a:t>
            </a:r>
            <a:r>
              <a:rPr lang="en-US" sz="1882" i="1" dirty="0" smtClean="0">
                <a:latin typeface="Times New Roman" charset="0"/>
                <a:sym typeface="Symbol" charset="2"/>
              </a:rPr>
              <a:t>n</a:t>
            </a:r>
            <a:r>
              <a:rPr lang="en-US" sz="1882" baseline="-25000" dirty="0" smtClean="0">
                <a:latin typeface="Times New Roman" charset="0"/>
                <a:sym typeface="Symbol" charset="2"/>
              </a:rPr>
              <a:t>0</a:t>
            </a:r>
            <a:r>
              <a:rPr lang="en-US" sz="1882" dirty="0" smtClean="0">
                <a:latin typeface="Times New Roman" charset="0"/>
                <a:sym typeface="Symbol" charset="2"/>
              </a:rPr>
              <a:t> = 1</a:t>
            </a:r>
            <a:endParaRPr lang="en-US" sz="1882" baseline="-25000" dirty="0" smtClean="0">
              <a:latin typeface="Times New Roman" charset="0"/>
              <a:sym typeface="Symbol" charset="2"/>
            </a:endParaRPr>
          </a:p>
          <a:p>
            <a:endParaRPr lang="en-US" b="1" dirty="0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Project Proposal due on Nov. 11!</a:t>
            </a:r>
          </a:p>
          <a:p>
            <a:r>
              <a:rPr lang="en-US" dirty="0" smtClean="0"/>
              <a:t>We don’t have programming HW this week!</a:t>
            </a:r>
          </a:p>
          <a:p>
            <a:r>
              <a:rPr lang="en-US" dirty="0" smtClean="0"/>
              <a:t>Remember to bring a hardcopy of your project proposal to the class next week</a:t>
            </a:r>
          </a:p>
          <a:p>
            <a:r>
              <a:rPr lang="en-US" dirty="0" smtClean="0"/>
              <a:t>Also submit your project proposal file to your TAs</a:t>
            </a:r>
          </a:p>
          <a:p>
            <a:r>
              <a:rPr lang="en-US" dirty="0" smtClean="0"/>
              <a:t>Discuss potential difficulties of your project</a:t>
            </a:r>
          </a:p>
          <a:p>
            <a:r>
              <a:rPr lang="en-US" dirty="0" smtClean="0"/>
              <a:t>We can select some topics and explain in the lab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Lets review all the HW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4498749" cy="3916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Write a program implementing the algorithm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Run the program with inputs of varying size and composition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Use a method like </a:t>
            </a:r>
            <a:r>
              <a:rPr lang="en-US" dirty="0" err="1" smtClean="0">
                <a:solidFill>
                  <a:schemeClr val="accent2"/>
                </a:solidFill>
                <a:latin typeface="Arial Narrow" charset="0"/>
              </a:rPr>
              <a:t>System.currentTimeMillis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()</a:t>
            </a:r>
            <a:r>
              <a:rPr lang="en-US" dirty="0" smtClean="0"/>
              <a:t> to get an accurate measure of the actual running time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Plot the results</a:t>
            </a:r>
          </a:p>
          <a:p>
            <a:endParaRPr lang="en-US" dirty="0"/>
          </a:p>
        </p:txBody>
      </p:sp>
      <p:graphicFrame>
        <p:nvGraphicFramePr>
          <p:cNvPr id="63490" name="Object 4"/>
          <p:cNvGraphicFramePr>
            <a:graphicFrameLocks noChangeAspect="1"/>
          </p:cNvGraphicFramePr>
          <p:nvPr/>
        </p:nvGraphicFramePr>
        <p:xfrm>
          <a:off x="4749426" y="2057400"/>
          <a:ext cx="4432300" cy="4648200"/>
        </p:xfrm>
        <a:graphic>
          <a:graphicData uri="http://schemas.openxmlformats.org/presentationml/2006/ole">
            <p:oleObj spid="_x0000_s63490" name="Chart" r:id="rId3" imgW="4432300" imgH="4648200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It is necessary to implement the algorithm, which may be difficult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Results may not be indicative of the running time on other inputs not included in the experiment.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 order to compare two algorithms, the same hardware and software environments must be used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a high-level description of the algorithm instead of an implementation</a:t>
            </a:r>
          </a:p>
          <a:p>
            <a:r>
              <a:rPr lang="en-US" dirty="0" smtClean="0"/>
              <a:t>Characterizes running time as a function of the input size, </a:t>
            </a:r>
            <a:r>
              <a:rPr lang="en-US" i="1" dirty="0" err="1" smtClean="0"/>
              <a:t>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Takes into account all possible inputs</a:t>
            </a:r>
          </a:p>
          <a:p>
            <a:r>
              <a:rPr lang="en-US" dirty="0" smtClean="0"/>
              <a:t>Allows us to evaluate the speed of an algorithm independent of the hardware/software environment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4526358" cy="3916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High-level description of an algorithm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More structured than English prose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Less detailed than a program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Preferred notation for describing algorithms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Hides program design issues</a:t>
            </a:r>
          </a:p>
          <a:p>
            <a:endParaRPr lang="en-US" dirty="0"/>
          </a:p>
        </p:txBody>
      </p: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4983558" y="2209800"/>
            <a:ext cx="3620916" cy="3474621"/>
            <a:chOff x="2688" y="1056"/>
            <a:chExt cx="2832" cy="1947"/>
          </a:xfrm>
        </p:grpSpPr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2688" y="1632"/>
              <a:ext cx="2832" cy="1371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228600"/>
              <a:r>
                <a:rPr lang="en-US" b="1" dirty="0">
                  <a:solidFill>
                    <a:srgbClr val="000000"/>
                  </a:solidFill>
                  <a:latin typeface="Times New Roman" charset="0"/>
                </a:rPr>
                <a:t>Algorithm</a:t>
              </a:r>
              <a:r>
                <a:rPr lang="en-US" dirty="0">
                  <a:latin typeface="Times New Roman" charset="0"/>
                </a:rPr>
                <a:t> </a:t>
              </a:r>
              <a:r>
                <a:rPr lang="en-US" b="1" i="1" dirty="0" err="1">
                  <a:solidFill>
                    <a:schemeClr val="tx2"/>
                  </a:solidFill>
                  <a:latin typeface="Times New Roman" charset="0"/>
                </a:rPr>
                <a:t>arrayMax</a:t>
              </a:r>
              <a:r>
                <a:rPr lang="en-US" dirty="0" err="1">
                  <a:solidFill>
                    <a:schemeClr val="tx2"/>
                  </a:solidFill>
                  <a:latin typeface="Times New Roman" charset="0"/>
                </a:rPr>
                <a:t>(</a:t>
              </a:r>
              <a:r>
                <a:rPr lang="en-US" b="1" i="1" dirty="0" err="1">
                  <a:solidFill>
                    <a:schemeClr val="tx2"/>
                  </a:solidFill>
                  <a:latin typeface="Times New Roman" charset="0"/>
                </a:rPr>
                <a:t>A</a:t>
              </a:r>
              <a:r>
                <a:rPr lang="en-US" dirty="0">
                  <a:solidFill>
                    <a:schemeClr val="tx2"/>
                  </a:solidFill>
                  <a:latin typeface="Times New Roman" charset="0"/>
                </a:rPr>
                <a:t>, </a:t>
              </a:r>
              <a:r>
                <a:rPr lang="en-US" b="1" i="1" dirty="0" err="1">
                  <a:solidFill>
                    <a:schemeClr val="tx2"/>
                  </a:solidFill>
                  <a:latin typeface="Times New Roman" charset="0"/>
                </a:rPr>
                <a:t>n</a:t>
              </a:r>
              <a:r>
                <a:rPr lang="en-US" dirty="0">
                  <a:solidFill>
                    <a:schemeClr val="tx2"/>
                  </a:solidFill>
                  <a:latin typeface="Times New Roman" charset="0"/>
                </a:rPr>
                <a:t>)</a:t>
              </a:r>
            </a:p>
            <a:p>
              <a:pPr defTabSz="228600"/>
              <a:r>
                <a:rPr lang="en-US" b="1" dirty="0">
                  <a:solidFill>
                    <a:schemeClr val="tx2"/>
                  </a:solidFill>
                  <a:latin typeface="Times New Roman" charset="0"/>
                </a:rPr>
                <a:t>	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</a:rPr>
                <a:t>Input</a:t>
              </a:r>
              <a:r>
                <a:rPr lang="en-US" dirty="0">
                  <a:latin typeface="Times New Roman" charset="0"/>
                </a:rPr>
                <a:t> </a:t>
              </a:r>
              <a:r>
                <a:rPr lang="en-US" dirty="0">
                  <a:solidFill>
                    <a:schemeClr val="accent2"/>
                  </a:solidFill>
                  <a:latin typeface="Times New Roman" charset="0"/>
                </a:rPr>
                <a:t>array </a:t>
              </a:r>
              <a:r>
                <a:rPr lang="en-US" b="1" i="1" dirty="0">
                  <a:solidFill>
                    <a:schemeClr val="accent2"/>
                  </a:solidFill>
                  <a:latin typeface="Times New Roman" charset="0"/>
                </a:rPr>
                <a:t>A</a:t>
              </a:r>
              <a:r>
                <a:rPr lang="en-US" dirty="0">
                  <a:solidFill>
                    <a:schemeClr val="accent2"/>
                  </a:solidFill>
                  <a:latin typeface="Times New Roman" charset="0"/>
                </a:rPr>
                <a:t> of </a:t>
              </a:r>
              <a:r>
                <a:rPr lang="en-US" b="1" i="1" dirty="0" err="1">
                  <a:solidFill>
                    <a:schemeClr val="accent2"/>
                  </a:solidFill>
                  <a:latin typeface="Times New Roman" charset="0"/>
                </a:rPr>
                <a:t>n</a:t>
              </a:r>
              <a:r>
                <a:rPr lang="en-US" dirty="0">
                  <a:solidFill>
                    <a:schemeClr val="accent2"/>
                  </a:solidFill>
                  <a:latin typeface="Times New Roman" charset="0"/>
                </a:rPr>
                <a:t> integers</a:t>
              </a:r>
            </a:p>
            <a:p>
              <a:pPr defTabSz="228600"/>
              <a:r>
                <a:rPr lang="en-US" b="1" dirty="0">
                  <a:solidFill>
                    <a:schemeClr val="tx2"/>
                  </a:solidFill>
                  <a:latin typeface="Times New Roman" charset="0"/>
                </a:rPr>
                <a:t>	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</a:rPr>
                <a:t>Output</a:t>
              </a:r>
              <a:r>
                <a:rPr lang="en-US" dirty="0">
                  <a:latin typeface="Times New Roman" charset="0"/>
                </a:rPr>
                <a:t> </a:t>
              </a:r>
              <a:r>
                <a:rPr lang="en-US" dirty="0">
                  <a:solidFill>
                    <a:schemeClr val="accent2"/>
                  </a:solidFill>
                  <a:latin typeface="Times New Roman" charset="0"/>
                </a:rPr>
                <a:t>maximum element of </a:t>
              </a:r>
              <a:r>
                <a:rPr lang="en-US" b="1" i="1" dirty="0">
                  <a:solidFill>
                    <a:schemeClr val="accent2"/>
                  </a:solidFill>
                  <a:latin typeface="Times New Roman" charset="0"/>
                </a:rPr>
                <a:t>A</a:t>
              </a:r>
            </a:p>
            <a:p>
              <a:pPr defTabSz="228600">
                <a:spcBef>
                  <a:spcPct val="50000"/>
                </a:spcBef>
              </a:pPr>
              <a:r>
                <a:rPr lang="en-US" dirty="0">
                  <a:solidFill>
                    <a:schemeClr val="tx2"/>
                  </a:solidFill>
                  <a:latin typeface="Times New Roman" charset="0"/>
                </a:rPr>
                <a:t>	</a:t>
              </a:r>
              <a:r>
                <a:rPr lang="en-US" b="1" i="1" dirty="0" err="1">
                  <a:solidFill>
                    <a:schemeClr val="accent2"/>
                  </a:solidFill>
                  <a:latin typeface="Times New Roman" charset="0"/>
                </a:rPr>
                <a:t>currentMax</a:t>
              </a:r>
              <a:r>
                <a:rPr lang="en-US" dirty="0">
                  <a:solidFill>
                    <a:schemeClr val="tx2"/>
                  </a:solidFill>
                  <a:latin typeface="Times New Roman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Times New Roman" charset="0"/>
                  <a:sym typeface="Symbol" charset="2"/>
                </a:rPr>
                <a:t></a:t>
              </a:r>
              <a:r>
                <a:rPr lang="en-US" dirty="0">
                  <a:solidFill>
                    <a:schemeClr val="tx2"/>
                  </a:solidFill>
                  <a:latin typeface="Times New Roman" charset="0"/>
                  <a:sym typeface="Symbol" charset="2"/>
                </a:rPr>
                <a:t> </a:t>
              </a:r>
              <a:r>
                <a:rPr lang="en-US" b="1" i="1" dirty="0">
                  <a:solidFill>
                    <a:schemeClr val="accent2"/>
                  </a:solidFill>
                  <a:latin typeface="Times New Roman" charset="0"/>
                  <a:sym typeface="Symbol" charset="2"/>
                </a:rPr>
                <a:t>A</a:t>
              </a:r>
              <a:r>
                <a:rPr lang="en-US" dirty="0">
                  <a:solidFill>
                    <a:schemeClr val="accent2"/>
                  </a:solidFill>
                  <a:latin typeface="Times New Roman" charset="0"/>
                  <a:sym typeface="Symbol" charset="2"/>
                </a:rPr>
                <a:t>[0]</a:t>
              </a:r>
              <a:endParaRPr lang="en-US" dirty="0">
                <a:solidFill>
                  <a:schemeClr val="accent2"/>
                </a:solidFill>
                <a:latin typeface="Times New Roman" charset="0"/>
              </a:endParaRPr>
            </a:p>
            <a:p>
              <a:pPr defTabSz="228600"/>
              <a:r>
                <a:rPr lang="en-US" dirty="0">
                  <a:latin typeface="Times New Roman" charset="0"/>
                </a:rPr>
                <a:t>	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</a:rPr>
                <a:t>for</a:t>
              </a:r>
              <a:r>
                <a:rPr lang="en-US" dirty="0">
                  <a:latin typeface="Times New Roman" charset="0"/>
                </a:rPr>
                <a:t> </a:t>
              </a:r>
              <a:r>
                <a:rPr lang="en-US" b="1" i="1" dirty="0" err="1">
                  <a:solidFill>
                    <a:schemeClr val="accent2"/>
                  </a:solidFill>
                  <a:latin typeface="Times New Roman" charset="0"/>
                </a:rPr>
                <a:t>i</a:t>
              </a:r>
              <a:r>
                <a:rPr lang="en-US" dirty="0">
                  <a:solidFill>
                    <a:schemeClr val="tx2"/>
                  </a:solidFill>
                  <a:latin typeface="Times New Roman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Times New Roman" charset="0"/>
                  <a:sym typeface="Symbol" charset="2"/>
                </a:rPr>
                <a:t></a:t>
              </a:r>
              <a:r>
                <a:rPr lang="en-US" dirty="0">
                  <a:solidFill>
                    <a:schemeClr val="tx2"/>
                  </a:solidFill>
                  <a:latin typeface="Times New Roman" charset="0"/>
                  <a:sym typeface="Symbol" charset="2"/>
                </a:rPr>
                <a:t> </a:t>
              </a:r>
              <a:r>
                <a:rPr lang="en-US" dirty="0">
                  <a:solidFill>
                    <a:schemeClr val="accent2"/>
                  </a:solidFill>
                  <a:latin typeface="Times New Roman" charset="0"/>
                  <a:sym typeface="Symbol" charset="2"/>
                </a:rPr>
                <a:t>1</a:t>
              </a:r>
              <a:r>
                <a:rPr lang="en-US" dirty="0">
                  <a:latin typeface="Times New Roman" charset="0"/>
                  <a:sym typeface="Symbol" charset="2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  <a:sym typeface="Symbol" charset="2"/>
                </a:rPr>
                <a:t>to</a:t>
              </a:r>
              <a:r>
                <a:rPr lang="en-US" dirty="0">
                  <a:latin typeface="Times New Roman" charset="0"/>
                  <a:sym typeface="Symbol" charset="2"/>
                </a:rPr>
                <a:t> </a:t>
              </a:r>
              <a:r>
                <a:rPr lang="en-US" b="1" i="1" dirty="0" err="1">
                  <a:solidFill>
                    <a:schemeClr val="accent2"/>
                  </a:solidFill>
                  <a:latin typeface="Times New Roman" charset="0"/>
                  <a:sym typeface="Symbol" charset="2"/>
                </a:rPr>
                <a:t>n</a:t>
              </a:r>
              <a:r>
                <a:rPr lang="en-US" dirty="0">
                  <a:solidFill>
                    <a:schemeClr val="accent2"/>
                  </a:solidFill>
                  <a:latin typeface="Times New Roman" charset="0"/>
                  <a:sym typeface="Symbol" charset="2"/>
                </a:rPr>
                <a:t> </a:t>
              </a:r>
              <a:r>
                <a:rPr lang="en-US" dirty="0" err="1">
                  <a:solidFill>
                    <a:schemeClr val="accent2"/>
                  </a:solidFill>
                  <a:latin typeface="Times New Roman" charset="0"/>
                  <a:sym typeface="Symbol" charset="2"/>
                </a:rPr>
                <a:t></a:t>
              </a:r>
              <a:r>
                <a:rPr lang="en-US" dirty="0">
                  <a:solidFill>
                    <a:schemeClr val="accent2"/>
                  </a:solidFill>
                  <a:latin typeface="Times New Roman" charset="0"/>
                  <a:sym typeface="Symbol" charset="2"/>
                </a:rPr>
                <a:t> 1</a:t>
              </a:r>
              <a:r>
                <a:rPr lang="en-US" dirty="0">
                  <a:latin typeface="Times New Roman" charset="0"/>
                  <a:sym typeface="Symbol" charset="2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  <a:sym typeface="Symbol" charset="2"/>
                </a:rPr>
                <a:t>do</a:t>
              </a:r>
            </a:p>
            <a:p>
              <a:pPr defTabSz="228600"/>
              <a:r>
                <a:rPr lang="en-US" dirty="0">
                  <a:latin typeface="Times New Roman" charset="0"/>
                  <a:sym typeface="Symbol" charset="2"/>
                </a:rPr>
                <a:t>		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  <a:sym typeface="Symbol" charset="2"/>
                </a:rPr>
                <a:t>if</a:t>
              </a:r>
              <a:r>
                <a:rPr lang="en-US" dirty="0">
                  <a:latin typeface="Times New Roman" charset="0"/>
                  <a:sym typeface="Symbol" charset="2"/>
                </a:rPr>
                <a:t> </a:t>
              </a:r>
              <a:r>
                <a:rPr lang="en-US" b="1" i="1" dirty="0" err="1">
                  <a:solidFill>
                    <a:schemeClr val="accent2"/>
                  </a:solidFill>
                  <a:latin typeface="Times New Roman" charset="0"/>
                  <a:sym typeface="Symbol" charset="2"/>
                </a:rPr>
                <a:t>A</a:t>
              </a:r>
              <a:r>
                <a:rPr lang="en-US" dirty="0" err="1">
                  <a:solidFill>
                    <a:schemeClr val="accent2"/>
                  </a:solidFill>
                  <a:latin typeface="Times New Roman" charset="0"/>
                  <a:sym typeface="Symbol" charset="2"/>
                </a:rPr>
                <a:t>[</a:t>
              </a:r>
              <a:r>
                <a:rPr lang="en-US" i="1" dirty="0" err="1">
                  <a:solidFill>
                    <a:schemeClr val="accent2"/>
                  </a:solidFill>
                  <a:latin typeface="Times New Roman" charset="0"/>
                  <a:sym typeface="Symbol" charset="2"/>
                </a:rPr>
                <a:t>i</a:t>
              </a:r>
              <a:r>
                <a:rPr lang="en-US" dirty="0">
                  <a:solidFill>
                    <a:schemeClr val="accent2"/>
                  </a:solidFill>
                  <a:latin typeface="Times New Roman" charset="0"/>
                  <a:sym typeface="Symbol" charset="2"/>
                </a:rPr>
                <a:t>] </a:t>
              </a:r>
              <a:r>
                <a:rPr lang="en-US" dirty="0" err="1">
                  <a:solidFill>
                    <a:schemeClr val="accent2"/>
                  </a:solidFill>
                  <a:latin typeface="Times New Roman" charset="0"/>
                  <a:sym typeface="Symbol" charset="2"/>
                </a:rPr>
                <a:t></a:t>
              </a:r>
              <a:r>
                <a:rPr lang="en-US" dirty="0">
                  <a:solidFill>
                    <a:schemeClr val="accent2"/>
                  </a:solidFill>
                  <a:latin typeface="Times New Roman" charset="0"/>
                  <a:sym typeface="Symbol" charset="2"/>
                </a:rPr>
                <a:t> </a:t>
              </a:r>
              <a:r>
                <a:rPr lang="en-US" b="1" i="1" dirty="0" err="1">
                  <a:solidFill>
                    <a:schemeClr val="accent2"/>
                  </a:solidFill>
                  <a:latin typeface="Times New Roman" charset="0"/>
                  <a:sym typeface="Symbol" charset="2"/>
                </a:rPr>
                <a:t>currentMax</a:t>
              </a:r>
              <a:r>
                <a:rPr lang="en-US" dirty="0">
                  <a:latin typeface="Times New Roman" charset="0"/>
                  <a:sym typeface="Symbol" charset="2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  <a:sym typeface="Symbol" charset="2"/>
                </a:rPr>
                <a:t>then</a:t>
              </a:r>
            </a:p>
            <a:p>
              <a:pPr defTabSz="228600"/>
              <a:r>
                <a:rPr lang="en-US" dirty="0">
                  <a:latin typeface="Times New Roman" charset="0"/>
                  <a:sym typeface="Symbol" charset="2"/>
                </a:rPr>
                <a:t>			</a:t>
              </a:r>
              <a:r>
                <a:rPr lang="en-US" b="1" i="1" dirty="0" err="1">
                  <a:solidFill>
                    <a:schemeClr val="accent2"/>
                  </a:solidFill>
                  <a:latin typeface="Times New Roman" charset="0"/>
                  <a:sym typeface="Symbol" charset="2"/>
                </a:rPr>
                <a:t>currentMax</a:t>
              </a:r>
              <a:r>
                <a:rPr lang="en-US" dirty="0">
                  <a:solidFill>
                    <a:schemeClr val="tx2"/>
                  </a:solidFill>
                  <a:latin typeface="Times New Roman" charset="0"/>
                  <a:sym typeface="Symbol" charset="2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Times New Roman" charset="0"/>
                  <a:sym typeface="Symbol" charset="2"/>
                </a:rPr>
                <a:t></a:t>
              </a:r>
              <a:r>
                <a:rPr lang="en-US" dirty="0">
                  <a:solidFill>
                    <a:schemeClr val="accent2"/>
                  </a:solidFill>
                  <a:latin typeface="Times New Roman" charset="0"/>
                  <a:sym typeface="Symbol" charset="2"/>
                </a:rPr>
                <a:t> </a:t>
              </a:r>
              <a:r>
                <a:rPr lang="en-US" b="1" i="1" dirty="0" err="1">
                  <a:solidFill>
                    <a:schemeClr val="accent2"/>
                  </a:solidFill>
                  <a:latin typeface="Times New Roman" charset="0"/>
                  <a:sym typeface="Symbol" charset="2"/>
                </a:rPr>
                <a:t>A</a:t>
              </a:r>
              <a:r>
                <a:rPr lang="en-US" dirty="0" err="1">
                  <a:solidFill>
                    <a:schemeClr val="accent2"/>
                  </a:solidFill>
                  <a:latin typeface="Times New Roman" charset="0"/>
                  <a:sym typeface="Symbol" charset="2"/>
                </a:rPr>
                <a:t>[</a:t>
              </a:r>
              <a:r>
                <a:rPr lang="en-US" b="1" i="1" dirty="0" err="1">
                  <a:solidFill>
                    <a:schemeClr val="accent2"/>
                  </a:solidFill>
                  <a:latin typeface="Times New Roman" charset="0"/>
                  <a:sym typeface="Symbol" charset="2"/>
                </a:rPr>
                <a:t>i</a:t>
              </a:r>
              <a:r>
                <a:rPr lang="en-US" dirty="0">
                  <a:solidFill>
                    <a:schemeClr val="accent2"/>
                  </a:solidFill>
                  <a:latin typeface="Times New Roman" charset="0"/>
                  <a:sym typeface="Symbol" charset="2"/>
                </a:rPr>
                <a:t>]</a:t>
              </a:r>
            </a:p>
            <a:p>
              <a:pPr defTabSz="228600"/>
              <a:r>
                <a:rPr lang="en-US" dirty="0">
                  <a:latin typeface="Times New Roman" charset="0"/>
                  <a:sym typeface="Symbol" charset="2"/>
                </a:rPr>
                <a:t>	</a:t>
              </a:r>
              <a:r>
                <a:rPr lang="en-US" b="1" dirty="0">
                  <a:solidFill>
                    <a:srgbClr val="000000"/>
                  </a:solidFill>
                  <a:latin typeface="Times New Roman" charset="0"/>
                  <a:sym typeface="Symbol" charset="2"/>
                </a:rPr>
                <a:t>return</a:t>
              </a:r>
              <a:r>
                <a:rPr lang="en-US" dirty="0">
                  <a:latin typeface="Times New Roman" charset="0"/>
                  <a:sym typeface="Symbol" charset="2"/>
                </a:rPr>
                <a:t> </a:t>
              </a:r>
              <a:r>
                <a:rPr lang="en-US" b="1" i="1" dirty="0" err="1">
                  <a:solidFill>
                    <a:schemeClr val="accent2"/>
                  </a:solidFill>
                  <a:latin typeface="Times New Roman" charset="0"/>
                  <a:sym typeface="Symbol" charset="2"/>
                </a:rPr>
                <a:t>currentMax</a:t>
              </a:r>
              <a:r>
                <a:rPr lang="en-US" dirty="0">
                  <a:latin typeface="Times New Roman" charset="0"/>
                  <a:sym typeface="Symbol" charset="2"/>
                </a:rPr>
                <a:t> </a:t>
              </a:r>
              <a:endParaRPr lang="en-US" dirty="0">
                <a:latin typeface="Times New Roman" charset="0"/>
              </a:endParaRP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2958" y="1056"/>
              <a:ext cx="2246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Example: find max element of an array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r>
              <a:rPr lang="en-US" dirty="0" smtClean="0"/>
              <a:t>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4098408" cy="3916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Control flow</a:t>
            </a:r>
          </a:p>
          <a:p>
            <a:pPr lvl="1"/>
            <a:r>
              <a:rPr lang="en-US" sz="2000" b="1" dirty="0" smtClean="0">
                <a:solidFill>
                  <a:srgbClr val="000000"/>
                </a:solidFill>
                <a:latin typeface="Times New Roman" charset="0"/>
              </a:rPr>
              <a:t>if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Times New Roman" charset="0"/>
              </a:rPr>
              <a:t>…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Times New Roman" charset="0"/>
              </a:rPr>
              <a:t>then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Times New Roman" charset="0"/>
              </a:rPr>
              <a:t>…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</a:rPr>
              <a:t> [</a:t>
            </a:r>
            <a:r>
              <a:rPr lang="en-US" sz="2000" b="1" dirty="0" smtClean="0">
                <a:solidFill>
                  <a:srgbClr val="000000"/>
                </a:solidFill>
                <a:latin typeface="Times New Roman" charset="0"/>
              </a:rPr>
              <a:t>else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Times New Roman" charset="0"/>
              </a:rPr>
              <a:t>…]</a:t>
            </a:r>
          </a:p>
          <a:p>
            <a:pPr lvl="1"/>
            <a:r>
              <a:rPr lang="en-US" sz="2000" b="1" dirty="0" smtClean="0">
                <a:solidFill>
                  <a:srgbClr val="000000"/>
                </a:solidFill>
                <a:latin typeface="Times New Roman" charset="0"/>
              </a:rPr>
              <a:t>while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Times New Roman" charset="0"/>
              </a:rPr>
              <a:t>…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Times New Roman" charset="0"/>
              </a:rPr>
              <a:t>do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Times New Roman" charset="0"/>
              </a:rPr>
              <a:t>…</a:t>
            </a:r>
          </a:p>
          <a:p>
            <a:pPr lvl="1"/>
            <a:r>
              <a:rPr lang="en-US" sz="2000" b="1" dirty="0" smtClean="0">
                <a:solidFill>
                  <a:srgbClr val="000000"/>
                </a:solidFill>
                <a:latin typeface="Times New Roman" charset="0"/>
              </a:rPr>
              <a:t>repeat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Times New Roman" charset="0"/>
              </a:rPr>
              <a:t>…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Times New Roman" charset="0"/>
              </a:rPr>
              <a:t>until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Times New Roman" charset="0"/>
              </a:rPr>
              <a:t>…</a:t>
            </a:r>
          </a:p>
          <a:p>
            <a:pPr lvl="1"/>
            <a:r>
              <a:rPr lang="en-US" sz="2000" b="1" dirty="0" smtClean="0">
                <a:solidFill>
                  <a:srgbClr val="000000"/>
                </a:solidFill>
                <a:latin typeface="Times New Roman" charset="0"/>
              </a:rPr>
              <a:t>for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Times New Roman" charset="0"/>
              </a:rPr>
              <a:t>…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Times New Roman" charset="0"/>
              </a:rPr>
              <a:t>do</a:t>
            </a:r>
            <a:r>
              <a:rPr lang="en-US" sz="2000" dirty="0" smtClean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Times New Roman" charset="0"/>
              </a:rPr>
              <a:t>…</a:t>
            </a:r>
          </a:p>
          <a:p>
            <a:pPr lvl="1"/>
            <a:r>
              <a:rPr lang="en-US" dirty="0" smtClean="0"/>
              <a:t>Indentation replaces braces </a:t>
            </a:r>
          </a:p>
          <a:p>
            <a:r>
              <a:rPr lang="en-US" dirty="0" smtClean="0"/>
              <a:t>Method declaration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Times New Roman" charset="0"/>
              </a:rPr>
              <a:t>Algorithm </a:t>
            </a:r>
            <a:r>
              <a:rPr lang="en-US" sz="2000" b="1" i="1" dirty="0" smtClean="0">
                <a:latin typeface="Times New Roman" charset="0"/>
              </a:rPr>
              <a:t>method</a:t>
            </a:r>
            <a:r>
              <a:rPr lang="en-US" sz="2000" dirty="0" smtClean="0">
                <a:latin typeface="Times New Roman" charset="0"/>
              </a:rPr>
              <a:t> (</a:t>
            </a:r>
            <a:r>
              <a:rPr lang="en-US" sz="2000" b="1" i="1" dirty="0" err="1" smtClean="0">
                <a:latin typeface="Times New Roman" charset="0"/>
              </a:rPr>
              <a:t>arg</a:t>
            </a:r>
            <a:r>
              <a:rPr lang="en-US" sz="2000" dirty="0" smtClean="0">
                <a:latin typeface="Times New Roman" charset="0"/>
              </a:rPr>
              <a:t> [, </a:t>
            </a:r>
            <a:r>
              <a:rPr lang="en-US" sz="2000" b="1" i="1" dirty="0" err="1" smtClean="0">
                <a:latin typeface="Times New Roman" charset="0"/>
              </a:rPr>
              <a:t>arg</a:t>
            </a:r>
            <a:r>
              <a:rPr lang="en-US" sz="2000" dirty="0" smtClean="0">
                <a:latin typeface="Times New Roman" charset="0"/>
              </a:rPr>
              <a:t>…])</a:t>
            </a:r>
          </a:p>
          <a:p>
            <a:pPr lvl="1">
              <a:buNone/>
            </a:pPr>
            <a:r>
              <a:rPr lang="en-US" sz="2000" dirty="0" smtClean="0">
                <a:latin typeface="Times New Roman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Times New Roman" charset="0"/>
              </a:rPr>
              <a:t>Input</a:t>
            </a:r>
            <a:r>
              <a:rPr lang="en-US" sz="2000" dirty="0" smtClean="0">
                <a:latin typeface="Times New Roman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Times New Roman" charset="0"/>
              </a:rPr>
              <a:t>…</a:t>
            </a:r>
          </a:p>
          <a:p>
            <a:pPr lvl="1">
              <a:buNone/>
            </a:pPr>
            <a:r>
              <a:rPr lang="en-US" sz="2000" dirty="0" smtClean="0">
                <a:latin typeface="Times New Roman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Times New Roman" charset="0"/>
              </a:rPr>
              <a:t>Output</a:t>
            </a:r>
            <a:r>
              <a:rPr lang="en-US" sz="2000" dirty="0" smtClean="0">
                <a:latin typeface="Times New Roman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Times New Roman" charset="0"/>
              </a:rPr>
              <a:t>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r>
              <a:rPr lang="en-US" dirty="0" smtClean="0"/>
              <a:t>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Method call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i="1" dirty="0" err="1" smtClean="0">
                <a:solidFill>
                  <a:schemeClr val="accent2"/>
                </a:solidFill>
                <a:latin typeface="Times New Roman" charset="0"/>
              </a:rPr>
              <a:t>var.method</a:t>
            </a:r>
            <a:r>
              <a:rPr lang="en-US" sz="2000" b="1" i="1" dirty="0" smtClean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sz="2000" b="1" i="1" dirty="0" err="1" smtClean="0">
                <a:solidFill>
                  <a:schemeClr val="accent2"/>
                </a:solidFill>
                <a:latin typeface="Times New Roman" charset="0"/>
              </a:rPr>
              <a:t>arg</a:t>
            </a:r>
            <a:r>
              <a:rPr lang="en-US" sz="2000" dirty="0" smtClean="0">
                <a:solidFill>
                  <a:schemeClr val="accent2"/>
                </a:solidFill>
                <a:latin typeface="Times New Roman" charset="0"/>
              </a:rPr>
              <a:t> [, </a:t>
            </a:r>
            <a:r>
              <a:rPr lang="en-US" sz="2000" b="1" i="1" dirty="0" err="1" smtClean="0">
                <a:solidFill>
                  <a:schemeClr val="accent2"/>
                </a:solidFill>
                <a:latin typeface="Times New Roman" charset="0"/>
              </a:rPr>
              <a:t>arg</a:t>
            </a:r>
            <a:r>
              <a:rPr lang="en-US" sz="2000" dirty="0" smtClean="0">
                <a:solidFill>
                  <a:schemeClr val="accent2"/>
                </a:solidFill>
                <a:latin typeface="Times New Roman" charset="0"/>
              </a:rPr>
              <a:t>…])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Return value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Times New Roman" charset="0"/>
              </a:rPr>
              <a:t>return</a:t>
            </a:r>
            <a:r>
              <a:rPr lang="en-US" sz="2000" dirty="0" smtClean="0">
                <a:latin typeface="Times New Roman" charset="0"/>
              </a:rPr>
              <a:t> </a:t>
            </a:r>
            <a:r>
              <a:rPr lang="en-US" sz="2000" b="1" i="1" dirty="0" smtClean="0">
                <a:solidFill>
                  <a:schemeClr val="accent2"/>
                </a:solidFill>
                <a:latin typeface="Times New Roman" charset="0"/>
              </a:rPr>
              <a:t>expression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Expressions</a:t>
            </a:r>
          </a:p>
          <a:p>
            <a:pPr lvl="1">
              <a:lnSpc>
                <a:spcPct val="90000"/>
              </a:lnSpc>
              <a:buClr>
                <a:srgbClr val="000000"/>
              </a:buClr>
              <a:buSzTx/>
              <a:buFont typeface="Symbol" charset="2"/>
              <a:buChar char="¬"/>
            </a:pPr>
            <a:r>
              <a:rPr lang="en-US" dirty="0" smtClean="0">
                <a:sym typeface="Symbol" charset="2"/>
              </a:rPr>
              <a:t>Assignment</a:t>
            </a:r>
            <a:br>
              <a:rPr lang="en-US" dirty="0" smtClean="0">
                <a:sym typeface="Symbol" charset="2"/>
              </a:rPr>
            </a:br>
            <a:r>
              <a:rPr lang="en-US" dirty="0" smtClean="0">
                <a:sym typeface="Symbol" charset="2"/>
              </a:rPr>
              <a:t>(like </a:t>
            </a:r>
            <a:r>
              <a:rPr lang="en-US" dirty="0" err="1" smtClean="0">
                <a:sym typeface="Symbol" charset="2"/>
              </a:rPr>
              <a:t></a:t>
            </a:r>
            <a:r>
              <a:rPr lang="en-US" dirty="0" smtClean="0">
                <a:sym typeface="Symbol" charset="2"/>
              </a:rPr>
              <a:t> in Java)</a:t>
            </a:r>
          </a:p>
          <a:p>
            <a:pPr lvl="1">
              <a:lnSpc>
                <a:spcPct val="90000"/>
              </a:lnSpc>
              <a:buClr>
                <a:srgbClr val="000000"/>
              </a:buClr>
              <a:buSzTx/>
              <a:buFont typeface="Symbol" charset="2"/>
              <a:buChar char="="/>
            </a:pPr>
            <a:r>
              <a:rPr lang="en-US" dirty="0" smtClean="0">
                <a:sym typeface="Symbol" charset="2"/>
              </a:rPr>
              <a:t>Equality testing</a:t>
            </a:r>
            <a:br>
              <a:rPr lang="en-US" dirty="0" smtClean="0">
                <a:sym typeface="Symbol" charset="2"/>
              </a:rPr>
            </a:br>
            <a:r>
              <a:rPr lang="en-US" dirty="0" smtClean="0">
                <a:sym typeface="Symbol" charset="2"/>
              </a:rPr>
              <a:t>(like </a:t>
            </a:r>
            <a:r>
              <a:rPr lang="en-US" dirty="0" err="1" smtClean="0">
                <a:sym typeface="Symbol" charset="2"/>
              </a:rPr>
              <a:t></a:t>
            </a:r>
            <a:r>
              <a:rPr lang="en-US" dirty="0" smtClean="0">
                <a:sym typeface="Symbol" charset="2"/>
              </a:rPr>
              <a:t> in Java)</a:t>
            </a:r>
          </a:p>
          <a:p>
            <a:pPr lvl="1">
              <a:lnSpc>
                <a:spcPct val="90000"/>
              </a:lnSpc>
              <a:buClr>
                <a:srgbClr val="000000"/>
              </a:buClr>
              <a:buSzTx/>
              <a:buNone/>
            </a:pPr>
            <a:r>
              <a:rPr lang="en-US" b="1" i="1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n</a:t>
            </a:r>
            <a:r>
              <a:rPr lang="en-US" baseline="30000" dirty="0" smtClean="0">
                <a:solidFill>
                  <a:schemeClr val="accent2"/>
                </a:solidFill>
                <a:latin typeface="Times New Roman" charset="0"/>
                <a:sym typeface="Symbol" charset="2"/>
              </a:rPr>
              <a:t>2	</a:t>
            </a:r>
            <a:r>
              <a:rPr lang="en-US" dirty="0" smtClean="0">
                <a:sym typeface="Symbol" charset="2"/>
              </a:rPr>
              <a:t>Superscripts and other mathematical formatting allowed</a:t>
            </a:r>
            <a:endParaRPr lang="en-US" baseline="30000" dirty="0" smtClean="0">
              <a:sym typeface="Symbol" charset="2"/>
            </a:endParaRPr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9714</TotalTime>
  <Words>2678</Words>
  <Application>Microsoft Macintosh PowerPoint</Application>
  <PresentationFormat>On-screen Show (4:3)</PresentationFormat>
  <Paragraphs>309</Paragraphs>
  <Slides>35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Plaza</vt:lpstr>
      <vt:lpstr>Microsoft Graph Chart</vt:lpstr>
      <vt:lpstr>Microsoft Excel 97 - 2004 Worksheet</vt:lpstr>
      <vt:lpstr> Data Structures Lecture 8</vt:lpstr>
      <vt:lpstr>Analysis of Algorithms</vt:lpstr>
      <vt:lpstr>Running Time</vt:lpstr>
      <vt:lpstr>Experimental Studies</vt:lpstr>
      <vt:lpstr>Limitations of Experiments</vt:lpstr>
      <vt:lpstr>Theoretical Analysis</vt:lpstr>
      <vt:lpstr>Pseudocode</vt:lpstr>
      <vt:lpstr>Pseudocode Details</vt:lpstr>
      <vt:lpstr>Pseudocode Details</vt:lpstr>
      <vt:lpstr>The Random Access Machine (RAM) Model</vt:lpstr>
      <vt:lpstr>Seven Important Functions</vt:lpstr>
      <vt:lpstr>Functions Graphed  Using “Normal” Scale</vt:lpstr>
      <vt:lpstr>Primitive Operations</vt:lpstr>
      <vt:lpstr>Counting Primitive Operations</vt:lpstr>
      <vt:lpstr>Estimating Running Time</vt:lpstr>
      <vt:lpstr>Growth Rate of Running Time</vt:lpstr>
      <vt:lpstr> Why Growth Rate Matters</vt:lpstr>
      <vt:lpstr> Comparison of Two Algorithms</vt:lpstr>
      <vt:lpstr>Constant Factors</vt:lpstr>
      <vt:lpstr>Big-Oh Notation</vt:lpstr>
      <vt:lpstr>Big-Oh Example</vt:lpstr>
      <vt:lpstr>More Big-Oh Example</vt:lpstr>
      <vt:lpstr>Big-Oh and Growth Rate</vt:lpstr>
      <vt:lpstr>Big-Oh Rules</vt:lpstr>
      <vt:lpstr>Asymptotic Algorithm Analysis</vt:lpstr>
      <vt:lpstr>Asymptotic Algorithm Analysis</vt:lpstr>
      <vt:lpstr>Computing Prefix Averages</vt:lpstr>
      <vt:lpstr>Prefix Average (Quadratic)</vt:lpstr>
      <vt:lpstr>Arithmetic Progression</vt:lpstr>
      <vt:lpstr>Prefix Average (Linear)</vt:lpstr>
      <vt:lpstr>Relatives of Big-Oh</vt:lpstr>
      <vt:lpstr>Intuition for Asymptotic Notation</vt:lpstr>
      <vt:lpstr>Examples of Using Relatives of Big-Oh</vt:lpstr>
      <vt:lpstr>HW 8</vt:lpstr>
      <vt:lpstr>HW Review</vt:lpstr>
    </vt:vector>
  </TitlesOfParts>
  <Company>NCCU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Data Structures Lecture 1</dc:title>
  <dc:creator>Fang Yu</dc:creator>
  <cp:lastModifiedBy>Fang Yu</cp:lastModifiedBy>
  <cp:revision>119</cp:revision>
  <dcterms:created xsi:type="dcterms:W3CDTF">2010-11-03T11:33:20Z</dcterms:created>
  <dcterms:modified xsi:type="dcterms:W3CDTF">2010-11-03T14:41:41Z</dcterms:modified>
</cp:coreProperties>
</file>