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slides/slide25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8.xml" ContentType="application/vnd.openxmlformats-officedocument.presentationml.slideLayout+xml"/>
  <Override PartName="/ppt/slides/slide3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37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3.xml" ContentType="application/vnd.openxmlformats-officedocument.presentationml.slide+xml"/>
  <Override PartName="/ppt/slideLayouts/slideLayout14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Layouts/slideLayout16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s/slide8.xml" ContentType="application/vnd.openxmlformats-officedocument.presentationml.slide+xml"/>
  <Override PartName="/ppt/slides/slide31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slideLayouts/slideLayout15.xml" ContentType="application/vnd.openxmlformats-officedocument.presentationml.slideLayout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39.xml" ContentType="application/vnd.openxmlformats-officedocument.presentationml.slide+xml"/>
  <Override PartName="/ppt/slideLayouts/slideLayout19.xml" ContentType="application/vnd.openxmlformats-officedocument.presentationml.slideLayout+xml"/>
  <Override PartName="/ppt/slides/slide32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38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81" r:id="rId1"/>
  </p:sldMasterIdLst>
  <p:sldIdLst>
    <p:sldId id="256" r:id="rId2"/>
    <p:sldId id="310" r:id="rId3"/>
    <p:sldId id="362" r:id="rId4"/>
    <p:sldId id="363" r:id="rId5"/>
    <p:sldId id="364" r:id="rId6"/>
    <p:sldId id="365" r:id="rId7"/>
    <p:sldId id="366" r:id="rId8"/>
    <p:sldId id="367" r:id="rId9"/>
    <p:sldId id="368" r:id="rId10"/>
    <p:sldId id="369" r:id="rId11"/>
    <p:sldId id="370" r:id="rId12"/>
    <p:sldId id="371" r:id="rId13"/>
    <p:sldId id="372" r:id="rId14"/>
    <p:sldId id="373" r:id="rId15"/>
    <p:sldId id="361" r:id="rId16"/>
    <p:sldId id="375" r:id="rId17"/>
    <p:sldId id="374" r:id="rId18"/>
    <p:sldId id="376" r:id="rId19"/>
    <p:sldId id="378" r:id="rId20"/>
    <p:sldId id="379" r:id="rId21"/>
    <p:sldId id="380" r:id="rId22"/>
    <p:sldId id="381" r:id="rId23"/>
    <p:sldId id="382" r:id="rId24"/>
    <p:sldId id="384" r:id="rId25"/>
    <p:sldId id="385" r:id="rId26"/>
    <p:sldId id="386" r:id="rId27"/>
    <p:sldId id="387" r:id="rId28"/>
    <p:sldId id="388" r:id="rId29"/>
    <p:sldId id="389" r:id="rId30"/>
    <p:sldId id="377" r:id="rId31"/>
    <p:sldId id="390" r:id="rId32"/>
    <p:sldId id="391" r:id="rId33"/>
    <p:sldId id="392" r:id="rId34"/>
    <p:sldId id="393" r:id="rId35"/>
    <p:sldId id="394" r:id="rId36"/>
    <p:sldId id="395" r:id="rId37"/>
    <p:sldId id="396" r:id="rId38"/>
    <p:sldId id="397" r:id="rId39"/>
    <p:sldId id="399" r:id="rId4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8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5" Type="http://schemas.openxmlformats.org/officeDocument/2006/relationships/slide" Target="slides/slide34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7" Type="http://schemas.openxmlformats.org/officeDocument/2006/relationships/slide" Target="slides/slide6.xml"/><Relationship Id="rId36" Type="http://schemas.openxmlformats.org/officeDocument/2006/relationships/slide" Target="slides/slide35.xml"/><Relationship Id="rId4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45" Type="http://schemas.openxmlformats.org/officeDocument/2006/relationships/tableStyles" Target="tableStyles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42" Type="http://schemas.openxmlformats.org/officeDocument/2006/relationships/presProps" Target="presProps.xml"/><Relationship Id="rId29" Type="http://schemas.openxmlformats.org/officeDocument/2006/relationships/slide" Target="slides/slide28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4" Type="http://schemas.openxmlformats.org/officeDocument/2006/relationships/theme" Target="theme/theme1.xml"/><Relationship Id="rId41" Type="http://schemas.openxmlformats.org/officeDocument/2006/relationships/printerSettings" Target="printerSettings/printerSettings1.bin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B419239-0D02-1148-91D6-66C18BC00F3C}" type="datetimeFigureOut">
              <a:rPr lang="en-US" smtClean="0"/>
              <a:pPr/>
              <a:t>10/29/10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DB6EF64-FB19-411E-965E-9F52AA474456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10/29/10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10/29/10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10/29/10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10/29/10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10/29/10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8B419239-0D02-1148-91D6-66C18BC00F3C}" type="datetimeFigureOut">
              <a:rPr lang="en-US" smtClean="0"/>
              <a:pPr/>
              <a:t>10/29/10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10/29/10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10/29/10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10/29/10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10/29/10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8B419239-0D02-1148-91D6-66C18BC00F3C}" type="datetimeFigureOut">
              <a:rPr lang="en-US" smtClean="0"/>
              <a:pPr/>
              <a:t>10/29/10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8B419239-0D02-1148-91D6-66C18BC00F3C}" type="datetimeFigureOut">
              <a:rPr lang="en-US" smtClean="0"/>
              <a:pPr/>
              <a:t>10/29/10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8B419239-0D02-1148-91D6-66C18BC00F3C}" type="datetimeFigureOut">
              <a:rPr lang="en-US" smtClean="0"/>
              <a:pPr/>
              <a:t>10/29/10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8B419239-0D02-1148-91D6-66C18BC00F3C}" type="datetimeFigureOut">
              <a:rPr lang="en-US" smtClean="0"/>
              <a:pPr/>
              <a:t>10/29/10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10/29/10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10/29/10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10/29/10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14.xml"/><Relationship Id="rId2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6" Type="http://schemas.openxmlformats.org/officeDocument/2006/relationships/slideLayout" Target="../slideLayouts/slideLayout1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9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1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8B419239-0D02-1148-91D6-66C18BC00F3C}" type="datetimeFigureOut">
              <a:rPr lang="en-US" smtClean="0"/>
              <a:pPr/>
              <a:t>10/29/10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  <p:sldLayoutId id="2147483698" r:id="rId17"/>
    <p:sldLayoutId id="2147483699" r:id="rId18"/>
    <p:sldLayoutId id="2147483700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download.oracle.com/javase/1.5.0/docs/api/java/util/PriorityQueue.html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520012"/>
            <a:ext cx="5458968" cy="104868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Data Structures</a:t>
            </a:r>
            <a:br>
              <a:rPr lang="en-US" dirty="0" smtClean="0"/>
            </a:br>
            <a:r>
              <a:rPr lang="en-US" dirty="0" smtClean="0"/>
              <a:t>Lecture 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721093"/>
            <a:ext cx="5458968" cy="62179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Fang Yu</a:t>
            </a:r>
          </a:p>
          <a:p>
            <a:r>
              <a:rPr lang="en-US" dirty="0" smtClean="0"/>
              <a:t>Department of Management Information Systems</a:t>
            </a:r>
          </a:p>
          <a:p>
            <a:r>
              <a:rPr lang="en-US" dirty="0" smtClean="0"/>
              <a:t>National </a:t>
            </a:r>
            <a:r>
              <a:rPr lang="en-US" dirty="0" err="1" smtClean="0"/>
              <a:t>Chengchi</a:t>
            </a:r>
            <a:r>
              <a:rPr lang="en-US" dirty="0" smtClean="0"/>
              <a:t> University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24936" y="274136"/>
            <a:ext cx="1122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Fall 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Upheap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Upheap</a:t>
            </a:r>
            <a:r>
              <a:rPr lang="en-US" dirty="0" smtClean="0"/>
              <a:t> terminates when the key </a:t>
            </a:r>
            <a:r>
              <a:rPr lang="en-US" b="1" i="1" dirty="0" err="1" smtClean="0">
                <a:latin typeface="Times New Roman" pitchFamily="-106" charset="0"/>
              </a:rPr>
              <a:t>k</a:t>
            </a:r>
            <a:r>
              <a:rPr lang="en-US" dirty="0" smtClean="0"/>
              <a:t> reaches the root or a node whose parent has a key smaller than or equal to </a:t>
            </a:r>
            <a:r>
              <a:rPr lang="en-US" b="1" i="1" dirty="0" err="1" smtClean="0">
                <a:latin typeface="Times New Roman" pitchFamily="-106" charset="0"/>
              </a:rPr>
              <a:t>k</a:t>
            </a:r>
            <a:r>
              <a:rPr lang="en-US" dirty="0" smtClean="0"/>
              <a:t> </a:t>
            </a:r>
          </a:p>
          <a:p>
            <a:r>
              <a:rPr lang="en-US" dirty="0" smtClean="0"/>
              <a:t>Since a heap has height </a:t>
            </a:r>
            <a:r>
              <a:rPr lang="en-US" b="1" i="1" dirty="0" err="1" smtClean="0">
                <a:latin typeface="Times New Roman" pitchFamily="-106" charset="0"/>
              </a:rPr>
              <a:t>O</a:t>
            </a:r>
            <a:r>
              <a:rPr lang="en-US" dirty="0" err="1" smtClean="0">
                <a:latin typeface="Times New Roman" pitchFamily="-106" charset="0"/>
              </a:rPr>
              <a:t>(log</a:t>
            </a:r>
            <a:r>
              <a:rPr lang="en-US" dirty="0" smtClean="0">
                <a:latin typeface="Times New Roman" pitchFamily="-106" charset="0"/>
              </a:rPr>
              <a:t> </a:t>
            </a:r>
            <a:r>
              <a:rPr lang="en-US" b="1" i="1" dirty="0" err="1" smtClean="0">
                <a:latin typeface="Times New Roman" pitchFamily="-106" charset="0"/>
              </a:rPr>
              <a:t>n</a:t>
            </a:r>
            <a:r>
              <a:rPr lang="en-US" dirty="0" smtClean="0">
                <a:latin typeface="Times New Roman" pitchFamily="-106" charset="0"/>
              </a:rPr>
              <a:t>)</a:t>
            </a:r>
            <a:r>
              <a:rPr lang="en-US" dirty="0" smtClean="0"/>
              <a:t>, </a:t>
            </a:r>
            <a:r>
              <a:rPr lang="en-US" dirty="0" err="1" smtClean="0"/>
              <a:t>upheap</a:t>
            </a:r>
            <a:r>
              <a:rPr lang="en-US" dirty="0" smtClean="0"/>
              <a:t> runs in </a:t>
            </a:r>
            <a:r>
              <a:rPr lang="en-US" b="1" i="1" dirty="0" err="1" smtClean="0">
                <a:latin typeface="Times New Roman" pitchFamily="-106" charset="0"/>
              </a:rPr>
              <a:t>O</a:t>
            </a:r>
            <a:r>
              <a:rPr lang="en-US" dirty="0" err="1" smtClean="0">
                <a:latin typeface="Times New Roman" pitchFamily="-106" charset="0"/>
              </a:rPr>
              <a:t>(log</a:t>
            </a:r>
            <a:r>
              <a:rPr lang="en-US" dirty="0" smtClean="0">
                <a:latin typeface="Times New Roman" pitchFamily="-106" charset="0"/>
              </a:rPr>
              <a:t> </a:t>
            </a:r>
            <a:r>
              <a:rPr lang="en-US" b="1" i="1" dirty="0" err="1" smtClean="0">
                <a:latin typeface="Times New Roman" pitchFamily="-106" charset="0"/>
              </a:rPr>
              <a:t>n</a:t>
            </a:r>
            <a:r>
              <a:rPr lang="en-US" dirty="0" smtClean="0">
                <a:latin typeface="Times New Roman" pitchFamily="-106" charset="0"/>
              </a:rPr>
              <a:t>)</a:t>
            </a:r>
            <a:r>
              <a:rPr lang="en-US" dirty="0" smtClean="0"/>
              <a:t> time</a:t>
            </a:r>
          </a:p>
          <a:p>
            <a:r>
              <a:rPr lang="en-US" dirty="0" smtClean="0"/>
              <a:t>Insertion of a heap runs in </a:t>
            </a:r>
            <a:r>
              <a:rPr lang="en-US" b="1" i="1" dirty="0" err="1" smtClean="0">
                <a:latin typeface="Times New Roman" pitchFamily="-106" charset="0"/>
              </a:rPr>
              <a:t>O</a:t>
            </a:r>
            <a:r>
              <a:rPr lang="en-US" dirty="0" err="1" smtClean="0">
                <a:latin typeface="Times New Roman" pitchFamily="-106" charset="0"/>
              </a:rPr>
              <a:t>(log</a:t>
            </a:r>
            <a:r>
              <a:rPr lang="en-US" dirty="0" smtClean="0">
                <a:latin typeface="Times New Roman" pitchFamily="-106" charset="0"/>
              </a:rPr>
              <a:t> </a:t>
            </a:r>
            <a:r>
              <a:rPr lang="en-US" b="1" i="1" dirty="0" err="1" smtClean="0">
                <a:latin typeface="Times New Roman" pitchFamily="-106" charset="0"/>
              </a:rPr>
              <a:t>n</a:t>
            </a:r>
            <a:r>
              <a:rPr lang="en-US" dirty="0" smtClean="0">
                <a:latin typeface="Times New Roman" pitchFamily="-106" charset="0"/>
              </a:rPr>
              <a:t>)</a:t>
            </a:r>
            <a:r>
              <a:rPr lang="en-US" dirty="0" smtClean="0"/>
              <a:t> time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RemoveMin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3629041" cy="3916363"/>
          </a:xfrm>
        </p:spPr>
        <p:txBody>
          <a:bodyPr/>
          <a:lstStyle/>
          <a:p>
            <a:r>
              <a:rPr lang="en-US" dirty="0" smtClean="0"/>
              <a:t>Removal of </a:t>
            </a:r>
            <a:r>
              <a:rPr lang="en-US" b="1" dirty="0" smtClean="0"/>
              <a:t>the root </a:t>
            </a:r>
            <a:r>
              <a:rPr lang="en-US" dirty="0" smtClean="0"/>
              <a:t>key from the heap</a:t>
            </a:r>
          </a:p>
          <a:p>
            <a:r>
              <a:rPr lang="en-US" dirty="0" smtClean="0"/>
              <a:t>The removal algorithm consists of three steps</a:t>
            </a:r>
          </a:p>
          <a:p>
            <a:pPr lvl="1"/>
            <a:r>
              <a:rPr lang="en-US" dirty="0" smtClean="0"/>
              <a:t>Replace the root key with the key of the last node </a:t>
            </a:r>
            <a:r>
              <a:rPr lang="en-US" b="1" i="1" dirty="0" err="1" smtClean="0">
                <a:latin typeface="Times New Roman" pitchFamily="-106" charset="0"/>
              </a:rPr>
              <a:t>w</a:t>
            </a:r>
            <a:endParaRPr lang="en-US" dirty="0" smtClean="0"/>
          </a:p>
          <a:p>
            <a:pPr lvl="1"/>
            <a:r>
              <a:rPr lang="en-US" dirty="0" smtClean="0"/>
              <a:t>Remove </a:t>
            </a:r>
            <a:r>
              <a:rPr lang="en-US" b="1" i="1" dirty="0" err="1" smtClean="0">
                <a:latin typeface="Times New Roman" pitchFamily="-106" charset="0"/>
              </a:rPr>
              <a:t>w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Restore the heap-order property (discussed next)</a:t>
            </a:r>
          </a:p>
          <a:p>
            <a:endParaRPr lang="en-US" dirty="0"/>
          </a:p>
        </p:txBody>
      </p:sp>
      <p:sp>
        <p:nvSpPr>
          <p:cNvPr id="4" name="Oval 5"/>
          <p:cNvSpPr>
            <a:spLocks noChangeArrowheads="1"/>
          </p:cNvSpPr>
          <p:nvPr/>
        </p:nvSpPr>
        <p:spPr bwMode="auto">
          <a:xfrm>
            <a:off x="6589713" y="1752600"/>
            <a:ext cx="320675" cy="31908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latin typeface="Times New Roman" pitchFamily="-106" charset="0"/>
                <a:sym typeface="Symbol" pitchFamily="-106" charset="2"/>
              </a:rPr>
              <a:t>2</a:t>
            </a:r>
          </a:p>
        </p:txBody>
      </p:sp>
      <p:sp>
        <p:nvSpPr>
          <p:cNvPr id="5" name="Oval 6"/>
          <p:cNvSpPr>
            <a:spLocks noChangeArrowheads="1"/>
          </p:cNvSpPr>
          <p:nvPr/>
        </p:nvSpPr>
        <p:spPr bwMode="auto">
          <a:xfrm>
            <a:off x="7400925" y="2263775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latin typeface="Times New Roman" pitchFamily="-106" charset="0"/>
                <a:sym typeface="Symbol" pitchFamily="-106" charset="2"/>
              </a:rPr>
              <a:t>6</a:t>
            </a:r>
          </a:p>
        </p:txBody>
      </p:sp>
      <p:sp>
        <p:nvSpPr>
          <p:cNvPr id="6" name="Oval 7"/>
          <p:cNvSpPr>
            <a:spLocks noChangeArrowheads="1"/>
          </p:cNvSpPr>
          <p:nvPr/>
        </p:nvSpPr>
        <p:spPr bwMode="auto">
          <a:xfrm>
            <a:off x="5637213" y="226377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latin typeface="Times New Roman" pitchFamily="-106" charset="0"/>
                <a:sym typeface="Symbol" pitchFamily="-106" charset="2"/>
              </a:rPr>
              <a:t>5</a:t>
            </a:r>
          </a:p>
        </p:txBody>
      </p:sp>
      <p:sp>
        <p:nvSpPr>
          <p:cNvPr id="7" name="Oval 8"/>
          <p:cNvSpPr>
            <a:spLocks noChangeArrowheads="1"/>
          </p:cNvSpPr>
          <p:nvPr/>
        </p:nvSpPr>
        <p:spPr bwMode="auto">
          <a:xfrm>
            <a:off x="6224588" y="2774950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pitchFamily="-106" charset="0"/>
                <a:sym typeface="Symbol" pitchFamily="-106" charset="2"/>
              </a:rPr>
              <a:t>7</a:t>
            </a:r>
          </a:p>
        </p:txBody>
      </p:sp>
      <p:cxnSp>
        <p:nvCxnSpPr>
          <p:cNvPr id="8" name="AutoShape 13"/>
          <p:cNvCxnSpPr>
            <a:cxnSpLocks noChangeShapeType="1"/>
            <a:stCxn id="4" idx="3"/>
            <a:endCxn id="6" idx="7"/>
          </p:cNvCxnSpPr>
          <p:nvPr/>
        </p:nvCxnSpPr>
        <p:spPr bwMode="auto">
          <a:xfrm flipH="1">
            <a:off x="5910263" y="2033588"/>
            <a:ext cx="727075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" name="AutoShape 14"/>
          <p:cNvCxnSpPr>
            <a:cxnSpLocks noChangeShapeType="1"/>
            <a:stCxn id="5" idx="1"/>
            <a:endCxn id="4" idx="5"/>
          </p:cNvCxnSpPr>
          <p:nvPr/>
        </p:nvCxnSpPr>
        <p:spPr bwMode="auto">
          <a:xfrm flipH="1" flipV="1">
            <a:off x="6862763" y="2033588"/>
            <a:ext cx="58420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" name="AutoShape 19"/>
          <p:cNvCxnSpPr>
            <a:cxnSpLocks noChangeShapeType="1"/>
            <a:stCxn id="12" idx="7"/>
            <a:endCxn id="6" idx="3"/>
          </p:cNvCxnSpPr>
          <p:nvPr/>
        </p:nvCxnSpPr>
        <p:spPr bwMode="auto">
          <a:xfrm flipV="1">
            <a:off x="5322888" y="2544763"/>
            <a:ext cx="360362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" name="AutoShape 20"/>
          <p:cNvCxnSpPr>
            <a:cxnSpLocks noChangeShapeType="1"/>
            <a:stCxn id="7" idx="1"/>
            <a:endCxn id="6" idx="5"/>
          </p:cNvCxnSpPr>
          <p:nvPr/>
        </p:nvCxnSpPr>
        <p:spPr bwMode="auto">
          <a:xfrm flipH="1" flipV="1">
            <a:off x="5910263" y="2544763"/>
            <a:ext cx="36195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2" name="Oval 21"/>
          <p:cNvSpPr>
            <a:spLocks noChangeArrowheads="1"/>
          </p:cNvSpPr>
          <p:nvPr/>
        </p:nvSpPr>
        <p:spPr bwMode="auto">
          <a:xfrm>
            <a:off x="5049838" y="2774950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latin typeface="Times New Roman" pitchFamily="-106" charset="0"/>
                <a:sym typeface="Symbol" pitchFamily="-106" charset="2"/>
              </a:rPr>
              <a:t>9</a:t>
            </a:r>
          </a:p>
        </p:txBody>
      </p:sp>
      <p:sp>
        <p:nvSpPr>
          <p:cNvPr id="13" name="Freeform 26"/>
          <p:cNvSpPr>
            <a:spLocks/>
          </p:cNvSpPr>
          <p:nvPr/>
        </p:nvSpPr>
        <p:spPr bwMode="auto">
          <a:xfrm>
            <a:off x="6553200" y="2979738"/>
            <a:ext cx="895350" cy="411162"/>
          </a:xfrm>
          <a:custGeom>
            <a:avLst/>
            <a:gdLst>
              <a:gd name="T0" fmla="*/ 564 w 564"/>
              <a:gd name="T1" fmla="*/ 259 h 259"/>
              <a:gd name="T2" fmla="*/ 324 w 564"/>
              <a:gd name="T3" fmla="*/ 43 h 259"/>
              <a:gd name="T4" fmla="*/ 0 w 564"/>
              <a:gd name="T5" fmla="*/ 1 h 259"/>
              <a:gd name="T6" fmla="*/ 0 60000 65536"/>
              <a:gd name="T7" fmla="*/ 0 60000 65536"/>
              <a:gd name="T8" fmla="*/ 0 60000 65536"/>
              <a:gd name="T9" fmla="*/ 0 w 564"/>
              <a:gd name="T10" fmla="*/ 0 h 259"/>
              <a:gd name="T11" fmla="*/ 564 w 564"/>
              <a:gd name="T12" fmla="*/ 259 h 25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64" h="259">
                <a:moveTo>
                  <a:pt x="564" y="259"/>
                </a:moveTo>
                <a:cubicBezTo>
                  <a:pt x="525" y="223"/>
                  <a:pt x="418" y="86"/>
                  <a:pt x="324" y="43"/>
                </a:cubicBezTo>
                <a:cubicBezTo>
                  <a:pt x="230" y="0"/>
                  <a:pt x="67" y="10"/>
                  <a:pt x="0" y="1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Text Box 27"/>
          <p:cNvSpPr txBox="1">
            <a:spLocks noChangeArrowheads="1"/>
          </p:cNvSpPr>
          <p:nvPr/>
        </p:nvSpPr>
        <p:spPr bwMode="auto">
          <a:xfrm>
            <a:off x="6781800" y="3413125"/>
            <a:ext cx="120650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last node</a:t>
            </a:r>
          </a:p>
        </p:txBody>
      </p:sp>
      <p:sp>
        <p:nvSpPr>
          <p:cNvPr id="15" name="Text Box 53"/>
          <p:cNvSpPr txBox="1">
            <a:spLocks noChangeArrowheads="1"/>
          </p:cNvSpPr>
          <p:nvPr/>
        </p:nvSpPr>
        <p:spPr bwMode="auto">
          <a:xfrm>
            <a:off x="6435725" y="2466975"/>
            <a:ext cx="38735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i="1">
                <a:latin typeface="Times New Roman" pitchFamily="-106" charset="0"/>
              </a:rPr>
              <a:t>w</a:t>
            </a:r>
          </a:p>
        </p:txBody>
      </p:sp>
      <p:sp>
        <p:nvSpPr>
          <p:cNvPr id="16" name="Oval 56"/>
          <p:cNvSpPr>
            <a:spLocks noChangeArrowheads="1"/>
          </p:cNvSpPr>
          <p:nvPr/>
        </p:nvSpPr>
        <p:spPr bwMode="auto">
          <a:xfrm>
            <a:off x="6513513" y="4038600"/>
            <a:ext cx="320675" cy="3190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pitchFamily="-106" charset="0"/>
                <a:sym typeface="Symbol" pitchFamily="-106" charset="2"/>
              </a:rPr>
              <a:t>7</a:t>
            </a:r>
          </a:p>
        </p:txBody>
      </p:sp>
      <p:sp>
        <p:nvSpPr>
          <p:cNvPr id="17" name="Oval 57"/>
          <p:cNvSpPr>
            <a:spLocks noChangeArrowheads="1"/>
          </p:cNvSpPr>
          <p:nvPr/>
        </p:nvSpPr>
        <p:spPr bwMode="auto">
          <a:xfrm>
            <a:off x="7324725" y="4549775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latin typeface="Times New Roman" pitchFamily="-106" charset="0"/>
                <a:sym typeface="Symbol" pitchFamily="-106" charset="2"/>
              </a:rPr>
              <a:t>6</a:t>
            </a:r>
          </a:p>
        </p:txBody>
      </p:sp>
      <p:sp>
        <p:nvSpPr>
          <p:cNvPr id="18" name="Oval 58"/>
          <p:cNvSpPr>
            <a:spLocks noChangeArrowheads="1"/>
          </p:cNvSpPr>
          <p:nvPr/>
        </p:nvSpPr>
        <p:spPr bwMode="auto">
          <a:xfrm>
            <a:off x="5561013" y="454977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latin typeface="Times New Roman" pitchFamily="-106" charset="0"/>
                <a:sym typeface="Symbol" pitchFamily="-106" charset="2"/>
              </a:rPr>
              <a:t>5</a:t>
            </a:r>
          </a:p>
        </p:txBody>
      </p:sp>
      <p:cxnSp>
        <p:nvCxnSpPr>
          <p:cNvPr id="19" name="AutoShape 64"/>
          <p:cNvCxnSpPr>
            <a:cxnSpLocks noChangeShapeType="1"/>
            <a:stCxn id="16" idx="3"/>
            <a:endCxn id="18" idx="7"/>
          </p:cNvCxnSpPr>
          <p:nvPr/>
        </p:nvCxnSpPr>
        <p:spPr bwMode="auto">
          <a:xfrm flipH="1">
            <a:off x="5834063" y="4330700"/>
            <a:ext cx="727075" cy="2571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" name="AutoShape 65"/>
          <p:cNvCxnSpPr>
            <a:cxnSpLocks noChangeShapeType="1"/>
            <a:stCxn id="17" idx="1"/>
            <a:endCxn id="16" idx="5"/>
          </p:cNvCxnSpPr>
          <p:nvPr/>
        </p:nvCxnSpPr>
        <p:spPr bwMode="auto">
          <a:xfrm flipH="1" flipV="1">
            <a:off x="6786563" y="4330700"/>
            <a:ext cx="584200" cy="2571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" name="AutoShape 70"/>
          <p:cNvCxnSpPr>
            <a:cxnSpLocks noChangeShapeType="1"/>
            <a:stCxn id="23" idx="7"/>
            <a:endCxn id="18" idx="3"/>
          </p:cNvCxnSpPr>
          <p:nvPr/>
        </p:nvCxnSpPr>
        <p:spPr bwMode="auto">
          <a:xfrm flipV="1">
            <a:off x="5246688" y="4830763"/>
            <a:ext cx="360362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" name="AutoShape 71"/>
          <p:cNvCxnSpPr>
            <a:cxnSpLocks noChangeShapeType="1"/>
            <a:stCxn id="25" idx="0"/>
            <a:endCxn id="18" idx="5"/>
          </p:cNvCxnSpPr>
          <p:nvPr/>
        </p:nvCxnSpPr>
        <p:spPr bwMode="auto">
          <a:xfrm flipH="1" flipV="1">
            <a:off x="5834063" y="4832350"/>
            <a:ext cx="376237" cy="22225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</p:spPr>
      </p:cxnSp>
      <p:sp>
        <p:nvSpPr>
          <p:cNvPr id="23" name="Oval 72"/>
          <p:cNvSpPr>
            <a:spLocks noChangeArrowheads="1"/>
          </p:cNvSpPr>
          <p:nvPr/>
        </p:nvSpPr>
        <p:spPr bwMode="auto">
          <a:xfrm>
            <a:off x="4973638" y="5060950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latin typeface="Times New Roman" pitchFamily="-106" charset="0"/>
                <a:sym typeface="Symbol" pitchFamily="-106" charset="2"/>
              </a:rPr>
              <a:t>9</a:t>
            </a:r>
          </a:p>
        </p:txBody>
      </p:sp>
      <p:sp>
        <p:nvSpPr>
          <p:cNvPr id="24" name="Text Box 79"/>
          <p:cNvSpPr txBox="1">
            <a:spLocks noChangeArrowheads="1"/>
          </p:cNvSpPr>
          <p:nvPr/>
        </p:nvSpPr>
        <p:spPr bwMode="auto">
          <a:xfrm>
            <a:off x="6172200" y="4667250"/>
            <a:ext cx="38735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i="1">
                <a:latin typeface="Times New Roman" pitchFamily="-106" charset="0"/>
              </a:rPr>
              <a:t>w</a:t>
            </a:r>
          </a:p>
        </p:txBody>
      </p:sp>
      <p:sp>
        <p:nvSpPr>
          <p:cNvPr id="25" name="Rectangle 80"/>
          <p:cNvSpPr>
            <a:spLocks noChangeAspect="1" noChangeArrowheads="1"/>
          </p:cNvSpPr>
          <p:nvPr/>
        </p:nvSpPr>
        <p:spPr bwMode="auto">
          <a:xfrm>
            <a:off x="6094413" y="5064125"/>
            <a:ext cx="230187" cy="2317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6" name="Freeform 81"/>
          <p:cNvSpPr>
            <a:spLocks/>
          </p:cNvSpPr>
          <p:nvPr/>
        </p:nvSpPr>
        <p:spPr bwMode="auto">
          <a:xfrm>
            <a:off x="5334000" y="5281613"/>
            <a:ext cx="895350" cy="411162"/>
          </a:xfrm>
          <a:custGeom>
            <a:avLst/>
            <a:gdLst>
              <a:gd name="T0" fmla="*/ 564 w 564"/>
              <a:gd name="T1" fmla="*/ 259 h 259"/>
              <a:gd name="T2" fmla="*/ 324 w 564"/>
              <a:gd name="T3" fmla="*/ 43 h 259"/>
              <a:gd name="T4" fmla="*/ 0 w 564"/>
              <a:gd name="T5" fmla="*/ 1 h 259"/>
              <a:gd name="T6" fmla="*/ 0 60000 65536"/>
              <a:gd name="T7" fmla="*/ 0 60000 65536"/>
              <a:gd name="T8" fmla="*/ 0 60000 65536"/>
              <a:gd name="T9" fmla="*/ 0 w 564"/>
              <a:gd name="T10" fmla="*/ 0 h 259"/>
              <a:gd name="T11" fmla="*/ 564 w 564"/>
              <a:gd name="T12" fmla="*/ 259 h 25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64" h="259">
                <a:moveTo>
                  <a:pt x="564" y="259"/>
                </a:moveTo>
                <a:cubicBezTo>
                  <a:pt x="525" y="223"/>
                  <a:pt x="418" y="86"/>
                  <a:pt x="324" y="43"/>
                </a:cubicBezTo>
                <a:cubicBezTo>
                  <a:pt x="230" y="0"/>
                  <a:pt x="67" y="10"/>
                  <a:pt x="0" y="1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Text Box 82"/>
          <p:cNvSpPr txBox="1">
            <a:spLocks noChangeArrowheads="1"/>
          </p:cNvSpPr>
          <p:nvPr/>
        </p:nvSpPr>
        <p:spPr bwMode="auto">
          <a:xfrm>
            <a:off x="5292725" y="5715000"/>
            <a:ext cx="1749425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new last node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Downheap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3573823" cy="3916363"/>
          </a:xfrm>
        </p:spPr>
        <p:txBody>
          <a:bodyPr/>
          <a:lstStyle/>
          <a:p>
            <a:r>
              <a:rPr lang="en-US" dirty="0" smtClean="0"/>
              <a:t>After replacing the root key with the key </a:t>
            </a:r>
            <a:r>
              <a:rPr lang="en-US" b="1" i="1" dirty="0" err="1" smtClean="0">
                <a:latin typeface="Times New Roman" pitchFamily="-106" charset="0"/>
              </a:rPr>
              <a:t>k</a:t>
            </a:r>
            <a:r>
              <a:rPr lang="en-US" dirty="0" smtClean="0"/>
              <a:t> of the last node, the heap-order property may be violated</a:t>
            </a:r>
          </a:p>
          <a:p>
            <a:r>
              <a:rPr lang="en-US" dirty="0" smtClean="0"/>
              <a:t>Algorithm </a:t>
            </a:r>
            <a:r>
              <a:rPr lang="en-US" dirty="0" err="1" smtClean="0"/>
              <a:t>downheap</a:t>
            </a:r>
            <a:r>
              <a:rPr lang="en-US" dirty="0" smtClean="0"/>
              <a:t> restores the heap-order property by swapping key </a:t>
            </a:r>
            <a:r>
              <a:rPr lang="en-US" b="1" i="1" dirty="0" err="1" smtClean="0">
                <a:latin typeface="Times New Roman" pitchFamily="-106" charset="0"/>
              </a:rPr>
              <a:t>k</a:t>
            </a:r>
            <a:r>
              <a:rPr lang="en-US" dirty="0" smtClean="0"/>
              <a:t> along a downward path from the root</a:t>
            </a:r>
          </a:p>
          <a:p>
            <a:pPr lvl="1"/>
            <a:r>
              <a:rPr lang="en-US" dirty="0" smtClean="0"/>
              <a:t>Find the minimal child </a:t>
            </a:r>
            <a:r>
              <a:rPr lang="en-US" dirty="0" err="1" smtClean="0"/>
              <a:t>c</a:t>
            </a:r>
            <a:endParaRPr lang="en-US" dirty="0" smtClean="0"/>
          </a:p>
          <a:p>
            <a:pPr lvl="1"/>
            <a:r>
              <a:rPr lang="en-US" dirty="0" smtClean="0"/>
              <a:t>Swap </a:t>
            </a:r>
            <a:r>
              <a:rPr lang="en-US" dirty="0" err="1" smtClean="0"/>
              <a:t>k</a:t>
            </a:r>
            <a:r>
              <a:rPr lang="en-US" dirty="0" smtClean="0"/>
              <a:t> and </a:t>
            </a:r>
            <a:r>
              <a:rPr lang="en-US" dirty="0" err="1" smtClean="0"/>
              <a:t>c</a:t>
            </a:r>
            <a:r>
              <a:rPr lang="en-US" dirty="0" smtClean="0"/>
              <a:t> if </a:t>
            </a:r>
            <a:r>
              <a:rPr lang="en-US" dirty="0" err="1" smtClean="0"/>
              <a:t>c</a:t>
            </a:r>
            <a:r>
              <a:rPr lang="en-US" dirty="0" smtClean="0"/>
              <a:t>&lt;</a:t>
            </a:r>
            <a:r>
              <a:rPr lang="en-US" dirty="0" err="1" smtClean="0"/>
              <a:t>k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Oval 22"/>
          <p:cNvSpPr>
            <a:spLocks noChangeArrowheads="1"/>
          </p:cNvSpPr>
          <p:nvPr/>
        </p:nvSpPr>
        <p:spPr bwMode="auto">
          <a:xfrm>
            <a:off x="6548462" y="2209800"/>
            <a:ext cx="320675" cy="3190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pitchFamily="-106" charset="0"/>
                <a:sym typeface="Symbol" pitchFamily="-106" charset="2"/>
              </a:rPr>
              <a:t>7</a:t>
            </a:r>
          </a:p>
        </p:txBody>
      </p:sp>
      <p:sp>
        <p:nvSpPr>
          <p:cNvPr id="5" name="Oval 23"/>
          <p:cNvSpPr>
            <a:spLocks noChangeArrowheads="1"/>
          </p:cNvSpPr>
          <p:nvPr/>
        </p:nvSpPr>
        <p:spPr bwMode="auto">
          <a:xfrm>
            <a:off x="7359674" y="2720975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latin typeface="Times New Roman" pitchFamily="-106" charset="0"/>
                <a:sym typeface="Symbol" pitchFamily="-106" charset="2"/>
              </a:rPr>
              <a:t>6</a:t>
            </a:r>
          </a:p>
        </p:txBody>
      </p:sp>
      <p:sp>
        <p:nvSpPr>
          <p:cNvPr id="6" name="Oval 24"/>
          <p:cNvSpPr>
            <a:spLocks noChangeArrowheads="1"/>
          </p:cNvSpPr>
          <p:nvPr/>
        </p:nvSpPr>
        <p:spPr bwMode="auto">
          <a:xfrm>
            <a:off x="5595962" y="272097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latin typeface="Times New Roman" pitchFamily="-106" charset="0"/>
                <a:sym typeface="Symbol" pitchFamily="-106" charset="2"/>
              </a:rPr>
              <a:t>5</a:t>
            </a:r>
          </a:p>
        </p:txBody>
      </p:sp>
      <p:cxnSp>
        <p:nvCxnSpPr>
          <p:cNvPr id="7" name="AutoShape 27"/>
          <p:cNvCxnSpPr>
            <a:cxnSpLocks noChangeShapeType="1"/>
            <a:stCxn id="4" idx="3"/>
            <a:endCxn id="6" idx="7"/>
          </p:cNvCxnSpPr>
          <p:nvPr/>
        </p:nvCxnSpPr>
        <p:spPr bwMode="auto">
          <a:xfrm flipH="1">
            <a:off x="5869012" y="2501900"/>
            <a:ext cx="727075" cy="2571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" name="AutoShape 28"/>
          <p:cNvCxnSpPr>
            <a:cxnSpLocks noChangeShapeType="1"/>
            <a:stCxn id="5" idx="1"/>
            <a:endCxn id="4" idx="5"/>
          </p:cNvCxnSpPr>
          <p:nvPr/>
        </p:nvCxnSpPr>
        <p:spPr bwMode="auto">
          <a:xfrm flipH="1" flipV="1">
            <a:off x="6821512" y="2501900"/>
            <a:ext cx="584200" cy="2571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" name="AutoShape 31"/>
          <p:cNvCxnSpPr>
            <a:cxnSpLocks noChangeShapeType="1"/>
            <a:stCxn id="11" idx="7"/>
            <a:endCxn id="6" idx="3"/>
          </p:cNvCxnSpPr>
          <p:nvPr/>
        </p:nvCxnSpPr>
        <p:spPr bwMode="auto">
          <a:xfrm flipV="1">
            <a:off x="5281637" y="3003550"/>
            <a:ext cx="360362" cy="266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" name="AutoShape 32"/>
          <p:cNvCxnSpPr>
            <a:cxnSpLocks noChangeShapeType="1"/>
            <a:stCxn id="13" idx="0"/>
            <a:endCxn id="6" idx="5"/>
          </p:cNvCxnSpPr>
          <p:nvPr/>
        </p:nvCxnSpPr>
        <p:spPr bwMode="auto">
          <a:xfrm flipH="1" flipV="1">
            <a:off x="5869012" y="3003550"/>
            <a:ext cx="376237" cy="22225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</p:spPr>
      </p:cxnSp>
      <p:sp>
        <p:nvSpPr>
          <p:cNvPr id="11" name="Oval 33"/>
          <p:cNvSpPr>
            <a:spLocks noChangeArrowheads="1"/>
          </p:cNvSpPr>
          <p:nvPr/>
        </p:nvSpPr>
        <p:spPr bwMode="auto">
          <a:xfrm>
            <a:off x="5008587" y="3232150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latin typeface="Times New Roman" pitchFamily="-106" charset="0"/>
                <a:sym typeface="Symbol" pitchFamily="-106" charset="2"/>
              </a:rPr>
              <a:t>9</a:t>
            </a:r>
          </a:p>
        </p:txBody>
      </p:sp>
      <p:sp>
        <p:nvSpPr>
          <p:cNvPr id="12" name="Text Box 38"/>
          <p:cNvSpPr txBox="1">
            <a:spLocks noChangeArrowheads="1"/>
          </p:cNvSpPr>
          <p:nvPr/>
        </p:nvSpPr>
        <p:spPr bwMode="auto">
          <a:xfrm>
            <a:off x="6207149" y="2838450"/>
            <a:ext cx="38735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i="1">
                <a:latin typeface="Times New Roman" pitchFamily="-106" charset="0"/>
              </a:rPr>
              <a:t>w</a:t>
            </a:r>
          </a:p>
        </p:txBody>
      </p:sp>
      <p:sp>
        <p:nvSpPr>
          <p:cNvPr id="13" name="Rectangle 39"/>
          <p:cNvSpPr>
            <a:spLocks noChangeAspect="1" noChangeArrowheads="1"/>
          </p:cNvSpPr>
          <p:nvPr/>
        </p:nvSpPr>
        <p:spPr bwMode="auto">
          <a:xfrm>
            <a:off x="6129362" y="3235325"/>
            <a:ext cx="230187" cy="2317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4" name="Oval 4"/>
          <p:cNvSpPr>
            <a:spLocks noChangeArrowheads="1"/>
          </p:cNvSpPr>
          <p:nvPr/>
        </p:nvSpPr>
        <p:spPr bwMode="auto">
          <a:xfrm>
            <a:off x="6594499" y="4071938"/>
            <a:ext cx="320675" cy="3190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latin typeface="Times New Roman" pitchFamily="-106" charset="0"/>
                <a:sym typeface="Symbol" pitchFamily="-106" charset="2"/>
              </a:rPr>
              <a:t>5</a:t>
            </a:r>
          </a:p>
        </p:txBody>
      </p:sp>
      <p:sp>
        <p:nvSpPr>
          <p:cNvPr id="15" name="Oval 5"/>
          <p:cNvSpPr>
            <a:spLocks noChangeArrowheads="1"/>
          </p:cNvSpPr>
          <p:nvPr/>
        </p:nvSpPr>
        <p:spPr bwMode="auto">
          <a:xfrm>
            <a:off x="7405711" y="4583113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latin typeface="Times New Roman" pitchFamily="-106" charset="0"/>
                <a:sym typeface="Symbol" pitchFamily="-106" charset="2"/>
              </a:rPr>
              <a:t>6</a:t>
            </a:r>
          </a:p>
        </p:txBody>
      </p:sp>
      <p:sp>
        <p:nvSpPr>
          <p:cNvPr id="16" name="Oval 6"/>
          <p:cNvSpPr>
            <a:spLocks noChangeArrowheads="1"/>
          </p:cNvSpPr>
          <p:nvPr/>
        </p:nvSpPr>
        <p:spPr bwMode="auto">
          <a:xfrm>
            <a:off x="5641999" y="4583113"/>
            <a:ext cx="319087" cy="320675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pitchFamily="-106" charset="0"/>
                <a:sym typeface="Symbol" pitchFamily="-106" charset="2"/>
              </a:rPr>
              <a:t>7</a:t>
            </a:r>
          </a:p>
        </p:txBody>
      </p:sp>
      <p:cxnSp>
        <p:nvCxnSpPr>
          <p:cNvPr id="17" name="AutoShape 9"/>
          <p:cNvCxnSpPr>
            <a:cxnSpLocks noChangeShapeType="1"/>
            <a:stCxn id="14" idx="3"/>
            <a:endCxn id="16" idx="7"/>
          </p:cNvCxnSpPr>
          <p:nvPr/>
        </p:nvCxnSpPr>
        <p:spPr bwMode="auto">
          <a:xfrm flipH="1">
            <a:off x="5915049" y="4364038"/>
            <a:ext cx="727075" cy="2476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" name="AutoShape 10"/>
          <p:cNvCxnSpPr>
            <a:cxnSpLocks noChangeShapeType="1"/>
            <a:stCxn id="15" idx="1"/>
            <a:endCxn id="14" idx="5"/>
          </p:cNvCxnSpPr>
          <p:nvPr/>
        </p:nvCxnSpPr>
        <p:spPr bwMode="auto">
          <a:xfrm flipH="1" flipV="1">
            <a:off x="6867549" y="4364038"/>
            <a:ext cx="584200" cy="2571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" name="AutoShape 13"/>
          <p:cNvCxnSpPr>
            <a:cxnSpLocks noChangeShapeType="1"/>
            <a:stCxn id="21" idx="7"/>
            <a:endCxn id="16" idx="3"/>
          </p:cNvCxnSpPr>
          <p:nvPr/>
        </p:nvCxnSpPr>
        <p:spPr bwMode="auto">
          <a:xfrm flipV="1">
            <a:off x="5327674" y="4875213"/>
            <a:ext cx="360362" cy="2571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" name="AutoShape 14"/>
          <p:cNvCxnSpPr>
            <a:cxnSpLocks noChangeShapeType="1"/>
            <a:stCxn id="23" idx="0"/>
            <a:endCxn id="16" idx="5"/>
          </p:cNvCxnSpPr>
          <p:nvPr/>
        </p:nvCxnSpPr>
        <p:spPr bwMode="auto">
          <a:xfrm flipH="1" flipV="1">
            <a:off x="5915049" y="4875213"/>
            <a:ext cx="376237" cy="212725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</p:spPr>
      </p:cxnSp>
      <p:sp>
        <p:nvSpPr>
          <p:cNvPr id="21" name="Oval 15"/>
          <p:cNvSpPr>
            <a:spLocks noChangeArrowheads="1"/>
          </p:cNvSpPr>
          <p:nvPr/>
        </p:nvSpPr>
        <p:spPr bwMode="auto">
          <a:xfrm>
            <a:off x="5054624" y="5094288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latin typeface="Times New Roman" pitchFamily="-106" charset="0"/>
                <a:sym typeface="Symbol" pitchFamily="-106" charset="2"/>
              </a:rPr>
              <a:t>9</a:t>
            </a:r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6253186" y="4700588"/>
            <a:ext cx="38735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i="1">
                <a:latin typeface="Times New Roman" pitchFamily="-106" charset="0"/>
              </a:rPr>
              <a:t>w</a:t>
            </a:r>
          </a:p>
        </p:txBody>
      </p:sp>
      <p:sp>
        <p:nvSpPr>
          <p:cNvPr id="23" name="Rectangle 21"/>
          <p:cNvSpPr>
            <a:spLocks noChangeAspect="1" noChangeArrowheads="1"/>
          </p:cNvSpPr>
          <p:nvPr/>
        </p:nvSpPr>
        <p:spPr bwMode="auto">
          <a:xfrm>
            <a:off x="6175399" y="5097463"/>
            <a:ext cx="230187" cy="2317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cxnSp>
        <p:nvCxnSpPr>
          <p:cNvPr id="24" name="AutoShape 40"/>
          <p:cNvCxnSpPr>
            <a:cxnSpLocks noChangeShapeType="1"/>
            <a:stCxn id="14" idx="1"/>
            <a:endCxn id="16" idx="1"/>
          </p:cNvCxnSpPr>
          <p:nvPr/>
        </p:nvCxnSpPr>
        <p:spPr bwMode="auto">
          <a:xfrm rot="16200000" flipH="1" flipV="1">
            <a:off x="5908698" y="3878263"/>
            <a:ext cx="512763" cy="954088"/>
          </a:xfrm>
          <a:prstGeom prst="curvedConnector3">
            <a:avLst>
              <a:gd name="adj1" fmla="val -49847"/>
            </a:avLst>
          </a:prstGeom>
          <a:noFill/>
          <a:ln w="19050">
            <a:solidFill>
              <a:schemeClr val="tx2"/>
            </a:solidFill>
            <a:round/>
            <a:headEnd type="triangle" w="med" len="med"/>
            <a:tailEnd type="triangle" w="med" len="med"/>
          </a:ln>
        </p:spPr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Updating the Last Node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308893" cy="420986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insertion node can be found by traversing a path of </a:t>
            </a:r>
            <a:r>
              <a:rPr lang="en-US" b="1" i="1" dirty="0" err="1" smtClean="0">
                <a:latin typeface="Times New Roman" pitchFamily="-106" charset="0"/>
              </a:rPr>
              <a:t>O</a:t>
            </a:r>
            <a:r>
              <a:rPr lang="en-US" dirty="0" err="1" smtClean="0">
                <a:latin typeface="Times New Roman" pitchFamily="-106" charset="0"/>
              </a:rPr>
              <a:t>(log</a:t>
            </a:r>
            <a:r>
              <a:rPr lang="en-US" dirty="0" smtClean="0">
                <a:latin typeface="Times New Roman" pitchFamily="-106" charset="0"/>
              </a:rPr>
              <a:t> </a:t>
            </a:r>
            <a:r>
              <a:rPr lang="en-US" b="1" i="1" dirty="0" err="1" smtClean="0">
                <a:latin typeface="Times New Roman" pitchFamily="-106" charset="0"/>
              </a:rPr>
              <a:t>n</a:t>
            </a:r>
            <a:r>
              <a:rPr lang="en-US" dirty="0" smtClean="0">
                <a:latin typeface="Times New Roman" pitchFamily="-106" charset="0"/>
              </a:rPr>
              <a:t>) </a:t>
            </a:r>
            <a:r>
              <a:rPr lang="en-US" dirty="0" smtClean="0"/>
              <a:t>nodes</a:t>
            </a:r>
          </a:p>
          <a:p>
            <a:pPr lvl="1"/>
            <a:r>
              <a:rPr lang="en-US" dirty="0" smtClean="0"/>
              <a:t>Go up until a left child or the root is reached</a:t>
            </a:r>
          </a:p>
          <a:p>
            <a:pPr lvl="1"/>
            <a:r>
              <a:rPr lang="en-US" dirty="0" smtClean="0"/>
              <a:t>If a left child is reached, go to the right child</a:t>
            </a:r>
          </a:p>
          <a:p>
            <a:pPr lvl="1"/>
            <a:r>
              <a:rPr lang="en-US" dirty="0" smtClean="0"/>
              <a:t>Go down left until a leaf is reached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Similar algorithm for updating the last node after a removal</a:t>
            </a:r>
          </a:p>
          <a:p>
            <a:endParaRPr lang="en-US" dirty="0"/>
          </a:p>
        </p:txBody>
      </p:sp>
      <p:sp>
        <p:nvSpPr>
          <p:cNvPr id="4" name="Oval 5"/>
          <p:cNvSpPr>
            <a:spLocks noChangeArrowheads="1"/>
          </p:cNvSpPr>
          <p:nvPr/>
        </p:nvSpPr>
        <p:spPr bwMode="auto">
          <a:xfrm>
            <a:off x="3746732" y="4436505"/>
            <a:ext cx="285750" cy="28416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800">
              <a:latin typeface="Times New Roman" pitchFamily="-106" charset="0"/>
              <a:sym typeface="Symbol" pitchFamily="-106" charset="2"/>
            </a:endParaRPr>
          </a:p>
        </p:txBody>
      </p:sp>
      <p:cxnSp>
        <p:nvCxnSpPr>
          <p:cNvPr id="5" name="AutoShape 13"/>
          <p:cNvCxnSpPr>
            <a:cxnSpLocks noChangeShapeType="1"/>
            <a:stCxn id="4" idx="3"/>
            <a:endCxn id="7" idx="7"/>
          </p:cNvCxnSpPr>
          <p:nvPr/>
        </p:nvCxnSpPr>
        <p:spPr bwMode="auto">
          <a:xfrm flipH="1">
            <a:off x="2902182" y="4688917"/>
            <a:ext cx="885825" cy="2349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" name="AutoShape 14"/>
          <p:cNvCxnSpPr>
            <a:cxnSpLocks noChangeShapeType="1"/>
            <a:stCxn id="12" idx="1"/>
            <a:endCxn id="4" idx="5"/>
          </p:cNvCxnSpPr>
          <p:nvPr/>
        </p:nvCxnSpPr>
        <p:spPr bwMode="auto">
          <a:xfrm flipH="1" flipV="1">
            <a:off x="3991207" y="4688917"/>
            <a:ext cx="801688" cy="2365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7" name="Oval 7"/>
          <p:cNvSpPr>
            <a:spLocks noChangeArrowheads="1"/>
          </p:cNvSpPr>
          <p:nvPr/>
        </p:nvSpPr>
        <p:spPr bwMode="auto">
          <a:xfrm>
            <a:off x="2659295" y="4892117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800">
              <a:latin typeface="Times New Roman" pitchFamily="-106" charset="0"/>
              <a:sym typeface="Symbol" pitchFamily="-106" charset="2"/>
            </a:endParaRPr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3181582" y="5347730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800">
              <a:solidFill>
                <a:schemeClr val="tx2"/>
              </a:solidFill>
              <a:latin typeface="Times New Roman" pitchFamily="-106" charset="0"/>
              <a:sym typeface="Symbol" pitchFamily="-106" charset="2"/>
            </a:endParaRPr>
          </a:p>
        </p:txBody>
      </p:sp>
      <p:cxnSp>
        <p:nvCxnSpPr>
          <p:cNvPr id="9" name="AutoShape 19"/>
          <p:cNvCxnSpPr>
            <a:cxnSpLocks noChangeShapeType="1"/>
            <a:stCxn id="11" idx="7"/>
            <a:endCxn id="7" idx="3"/>
          </p:cNvCxnSpPr>
          <p:nvPr/>
        </p:nvCxnSpPr>
        <p:spPr bwMode="auto">
          <a:xfrm flipV="1">
            <a:off x="2379895" y="5142942"/>
            <a:ext cx="320675" cy="2397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" name="AutoShape 20"/>
          <p:cNvCxnSpPr>
            <a:cxnSpLocks noChangeShapeType="1"/>
            <a:stCxn id="8" idx="1"/>
            <a:endCxn id="7" idx="5"/>
          </p:cNvCxnSpPr>
          <p:nvPr/>
        </p:nvCxnSpPr>
        <p:spPr bwMode="auto">
          <a:xfrm flipH="1" flipV="1">
            <a:off x="2902182" y="5142942"/>
            <a:ext cx="322263" cy="2397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1" name="Oval 21"/>
          <p:cNvSpPr>
            <a:spLocks noChangeArrowheads="1"/>
          </p:cNvSpPr>
          <p:nvPr/>
        </p:nvSpPr>
        <p:spPr bwMode="auto">
          <a:xfrm>
            <a:off x="2137007" y="534773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800">
              <a:latin typeface="Times New Roman" pitchFamily="-106" charset="0"/>
              <a:sym typeface="Symbol" pitchFamily="-106" charset="2"/>
            </a:endParaRPr>
          </a:p>
        </p:txBody>
      </p:sp>
      <p:sp>
        <p:nvSpPr>
          <p:cNvPr id="12" name="Oval 56"/>
          <p:cNvSpPr>
            <a:spLocks noChangeArrowheads="1"/>
          </p:cNvSpPr>
          <p:nvPr/>
        </p:nvSpPr>
        <p:spPr bwMode="auto">
          <a:xfrm>
            <a:off x="4751620" y="4893705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800">
              <a:latin typeface="Times New Roman" pitchFamily="-106" charset="0"/>
              <a:sym typeface="Symbol" pitchFamily="-106" charset="2"/>
            </a:endParaRPr>
          </a:p>
        </p:txBody>
      </p:sp>
      <p:sp>
        <p:nvSpPr>
          <p:cNvPr id="13" name="Oval 57"/>
          <p:cNvSpPr>
            <a:spLocks noChangeArrowheads="1"/>
          </p:cNvSpPr>
          <p:nvPr/>
        </p:nvSpPr>
        <p:spPr bwMode="auto">
          <a:xfrm>
            <a:off x="5273907" y="5349317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800">
              <a:solidFill>
                <a:schemeClr val="tx2"/>
              </a:solidFill>
              <a:latin typeface="Times New Roman" pitchFamily="-106" charset="0"/>
              <a:sym typeface="Symbol" pitchFamily="-106" charset="2"/>
            </a:endParaRPr>
          </a:p>
        </p:txBody>
      </p:sp>
      <p:cxnSp>
        <p:nvCxnSpPr>
          <p:cNvPr id="14" name="AutoShape 62"/>
          <p:cNvCxnSpPr>
            <a:cxnSpLocks noChangeShapeType="1"/>
            <a:stCxn id="16" idx="7"/>
            <a:endCxn id="12" idx="3"/>
          </p:cNvCxnSpPr>
          <p:nvPr/>
        </p:nvCxnSpPr>
        <p:spPr bwMode="auto">
          <a:xfrm flipV="1">
            <a:off x="4472220" y="5144530"/>
            <a:ext cx="320675" cy="2397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" name="AutoShape 63"/>
          <p:cNvCxnSpPr>
            <a:cxnSpLocks noChangeShapeType="1"/>
            <a:stCxn id="13" idx="1"/>
            <a:endCxn id="12" idx="5"/>
          </p:cNvCxnSpPr>
          <p:nvPr/>
        </p:nvCxnSpPr>
        <p:spPr bwMode="auto">
          <a:xfrm flipH="1" flipV="1">
            <a:off x="4994507" y="5144530"/>
            <a:ext cx="322263" cy="2397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6" name="Oval 64"/>
          <p:cNvSpPr>
            <a:spLocks noChangeArrowheads="1"/>
          </p:cNvSpPr>
          <p:nvPr/>
        </p:nvSpPr>
        <p:spPr bwMode="auto">
          <a:xfrm>
            <a:off x="4229332" y="5349317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800">
              <a:latin typeface="Times New Roman" pitchFamily="-106" charset="0"/>
              <a:sym typeface="Symbol" pitchFamily="-106" charset="2"/>
            </a:endParaRPr>
          </a:p>
        </p:txBody>
      </p:sp>
      <p:sp>
        <p:nvSpPr>
          <p:cNvPr id="17" name="Oval 75"/>
          <p:cNvSpPr>
            <a:spLocks noChangeArrowheads="1"/>
          </p:cNvSpPr>
          <p:nvPr/>
        </p:nvSpPr>
        <p:spPr bwMode="auto">
          <a:xfrm>
            <a:off x="6905857" y="4431742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800">
              <a:latin typeface="Times New Roman" pitchFamily="-106" charset="0"/>
              <a:sym typeface="Symbol" pitchFamily="-106" charset="2"/>
            </a:endParaRPr>
          </a:p>
        </p:txBody>
      </p:sp>
      <p:sp>
        <p:nvSpPr>
          <p:cNvPr id="18" name="Oval 76"/>
          <p:cNvSpPr>
            <a:spLocks noChangeArrowheads="1"/>
          </p:cNvSpPr>
          <p:nvPr/>
        </p:nvSpPr>
        <p:spPr bwMode="auto">
          <a:xfrm>
            <a:off x="7429732" y="4887355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800">
              <a:solidFill>
                <a:schemeClr val="tx2"/>
              </a:solidFill>
              <a:latin typeface="Times New Roman" pitchFamily="-106" charset="0"/>
              <a:sym typeface="Symbol" pitchFamily="-106" charset="2"/>
            </a:endParaRPr>
          </a:p>
        </p:txBody>
      </p:sp>
      <p:cxnSp>
        <p:nvCxnSpPr>
          <p:cNvPr id="19" name="AutoShape 81"/>
          <p:cNvCxnSpPr>
            <a:cxnSpLocks noChangeShapeType="1"/>
            <a:stCxn id="21" idx="7"/>
            <a:endCxn id="17" idx="3"/>
          </p:cNvCxnSpPr>
          <p:nvPr/>
        </p:nvCxnSpPr>
        <p:spPr bwMode="auto">
          <a:xfrm flipV="1">
            <a:off x="6628045" y="4680980"/>
            <a:ext cx="319087" cy="2428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" name="AutoShape 82"/>
          <p:cNvCxnSpPr>
            <a:cxnSpLocks noChangeShapeType="1"/>
            <a:stCxn id="18" idx="1"/>
            <a:endCxn id="17" idx="5"/>
          </p:cNvCxnSpPr>
          <p:nvPr/>
        </p:nvCxnSpPr>
        <p:spPr bwMode="auto">
          <a:xfrm flipH="1" flipV="1">
            <a:off x="7150332" y="4680980"/>
            <a:ext cx="320675" cy="2428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1" name="Oval 83"/>
          <p:cNvSpPr>
            <a:spLocks noChangeArrowheads="1"/>
          </p:cNvSpPr>
          <p:nvPr/>
        </p:nvSpPr>
        <p:spPr bwMode="auto">
          <a:xfrm>
            <a:off x="6383570" y="4887355"/>
            <a:ext cx="282575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800">
              <a:latin typeface="Times New Roman" pitchFamily="-106" charset="0"/>
              <a:sym typeface="Symbol" pitchFamily="-106" charset="2"/>
            </a:endParaRPr>
          </a:p>
        </p:txBody>
      </p:sp>
      <p:sp>
        <p:nvSpPr>
          <p:cNvPr id="22" name="Rectangle 84"/>
          <p:cNvSpPr>
            <a:spLocks noChangeAspect="1" noChangeArrowheads="1"/>
          </p:cNvSpPr>
          <p:nvPr/>
        </p:nvSpPr>
        <p:spPr bwMode="auto">
          <a:xfrm>
            <a:off x="6161320" y="5400117"/>
            <a:ext cx="204787" cy="204788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cxnSp>
        <p:nvCxnSpPr>
          <p:cNvPr id="23" name="AutoShape 87"/>
          <p:cNvCxnSpPr>
            <a:cxnSpLocks noChangeShapeType="1"/>
            <a:stCxn id="22" idx="0"/>
            <a:endCxn id="21" idx="3"/>
          </p:cNvCxnSpPr>
          <p:nvPr/>
        </p:nvCxnSpPr>
        <p:spPr bwMode="auto">
          <a:xfrm flipV="1">
            <a:off x="6264507" y="5141355"/>
            <a:ext cx="160338" cy="249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4" name="Oval 102"/>
          <p:cNvSpPr>
            <a:spLocks noChangeArrowheads="1"/>
          </p:cNvSpPr>
          <p:nvPr/>
        </p:nvSpPr>
        <p:spPr bwMode="auto">
          <a:xfrm>
            <a:off x="5500920" y="3869767"/>
            <a:ext cx="287337" cy="28416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800">
              <a:latin typeface="Times New Roman" pitchFamily="-106" charset="0"/>
              <a:sym typeface="Symbol" pitchFamily="-106" charset="2"/>
            </a:endParaRPr>
          </a:p>
        </p:txBody>
      </p:sp>
      <p:cxnSp>
        <p:nvCxnSpPr>
          <p:cNvPr id="25" name="AutoShape 103"/>
          <p:cNvCxnSpPr>
            <a:cxnSpLocks noChangeShapeType="1"/>
            <a:stCxn id="24" idx="5"/>
            <a:endCxn id="17" idx="1"/>
          </p:cNvCxnSpPr>
          <p:nvPr/>
        </p:nvCxnSpPr>
        <p:spPr bwMode="auto">
          <a:xfrm>
            <a:off x="5746982" y="4125355"/>
            <a:ext cx="1200150" cy="3365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" name="AutoShape 104"/>
          <p:cNvCxnSpPr>
            <a:cxnSpLocks noChangeShapeType="1"/>
            <a:stCxn id="24" idx="3"/>
            <a:endCxn id="4" idx="7"/>
          </p:cNvCxnSpPr>
          <p:nvPr/>
        </p:nvCxnSpPr>
        <p:spPr bwMode="auto">
          <a:xfrm flipH="1">
            <a:off x="3991207" y="4125355"/>
            <a:ext cx="1550988" cy="339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7" name="Freeform 106"/>
          <p:cNvSpPr>
            <a:spLocks/>
          </p:cNvSpPr>
          <p:nvPr/>
        </p:nvSpPr>
        <p:spPr bwMode="auto">
          <a:xfrm>
            <a:off x="4026132" y="4249180"/>
            <a:ext cx="2905125" cy="1198562"/>
          </a:xfrm>
          <a:custGeom>
            <a:avLst/>
            <a:gdLst>
              <a:gd name="T0" fmla="*/ 1034 w 1830"/>
              <a:gd name="T1" fmla="*/ 737 h 755"/>
              <a:gd name="T2" fmla="*/ 686 w 1830"/>
              <a:gd name="T3" fmla="*/ 385 h 755"/>
              <a:gd name="T4" fmla="*/ 56 w 1830"/>
              <a:gd name="T5" fmla="*/ 209 h 755"/>
              <a:gd name="T6" fmla="*/ 1022 w 1830"/>
              <a:gd name="T7" fmla="*/ 1 h 755"/>
              <a:gd name="T8" fmla="*/ 1766 w 1830"/>
              <a:gd name="T9" fmla="*/ 203 h 755"/>
              <a:gd name="T10" fmla="*/ 1406 w 1830"/>
              <a:gd name="T11" fmla="*/ 443 h 755"/>
              <a:gd name="T12" fmla="*/ 1280 w 1830"/>
              <a:gd name="T13" fmla="*/ 755 h 7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30"/>
              <a:gd name="T22" fmla="*/ 0 h 755"/>
              <a:gd name="T23" fmla="*/ 1830 w 1830"/>
              <a:gd name="T24" fmla="*/ 755 h 7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30" h="755">
                <a:moveTo>
                  <a:pt x="1034" y="737"/>
                </a:moveTo>
                <a:cubicBezTo>
                  <a:pt x="977" y="678"/>
                  <a:pt x="849" y="473"/>
                  <a:pt x="686" y="385"/>
                </a:cubicBezTo>
                <a:cubicBezTo>
                  <a:pt x="523" y="297"/>
                  <a:pt x="0" y="273"/>
                  <a:pt x="56" y="209"/>
                </a:cubicBezTo>
                <a:cubicBezTo>
                  <a:pt x="112" y="145"/>
                  <a:pt x="737" y="2"/>
                  <a:pt x="1022" y="1"/>
                </a:cubicBezTo>
                <a:cubicBezTo>
                  <a:pt x="1307" y="0"/>
                  <a:pt x="1702" y="129"/>
                  <a:pt x="1766" y="203"/>
                </a:cubicBezTo>
                <a:cubicBezTo>
                  <a:pt x="1830" y="277"/>
                  <a:pt x="1487" y="351"/>
                  <a:pt x="1406" y="443"/>
                </a:cubicBezTo>
                <a:cubicBezTo>
                  <a:pt x="1325" y="535"/>
                  <a:pt x="1306" y="690"/>
                  <a:pt x="1280" y="755"/>
                </a:cubicBezTo>
              </a:path>
            </a:pathLst>
          </a:custGeom>
          <a:noFill/>
          <a:ln w="12700" cap="flat" cmpd="sng">
            <a:solidFill>
              <a:schemeClr val="tx2"/>
            </a:solidFill>
            <a:prstDash val="lgDash"/>
            <a:round/>
            <a:headEnd type="non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Array-based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4512553" cy="39163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We can represent a heap with </a:t>
            </a:r>
            <a:r>
              <a:rPr lang="en-US" b="1" i="1" dirty="0" err="1" smtClean="0">
                <a:latin typeface="Times New Roman" pitchFamily="-106" charset="0"/>
              </a:rPr>
              <a:t>n</a:t>
            </a:r>
            <a:r>
              <a:rPr lang="en-US" dirty="0" smtClean="0"/>
              <a:t> keys by means of an array of length </a:t>
            </a:r>
            <a:r>
              <a:rPr lang="en-US" b="1" i="1" dirty="0" err="1" smtClean="0">
                <a:latin typeface="Times New Roman" pitchFamily="-106" charset="0"/>
              </a:rPr>
              <a:t>n</a:t>
            </a:r>
            <a:r>
              <a:rPr lang="en-US" b="1" i="1" dirty="0" smtClean="0">
                <a:latin typeface="Times New Roman" pitchFamily="-106" charset="0"/>
              </a:rPr>
              <a:t> </a:t>
            </a:r>
            <a:r>
              <a:rPr lang="en-US" dirty="0" smtClean="0">
                <a:latin typeface="Symbol" pitchFamily="-106" charset="2"/>
                <a:sym typeface="Symbol" pitchFamily="-106" charset="2"/>
              </a:rPr>
              <a:t>+</a:t>
            </a:r>
            <a:r>
              <a:rPr lang="en-US" dirty="0" smtClean="0">
                <a:latin typeface="Times New Roman" pitchFamily="-106" charset="0"/>
                <a:sym typeface="Symbol" pitchFamily="-106" charset="2"/>
              </a:rPr>
              <a:t> </a:t>
            </a:r>
            <a:r>
              <a:rPr lang="en-US" dirty="0" smtClean="0">
                <a:latin typeface="Times New Roman" pitchFamily="-106" charset="0"/>
              </a:rPr>
              <a:t>1</a:t>
            </a:r>
            <a:endParaRPr lang="en-US" dirty="0" smtClean="0"/>
          </a:p>
          <a:p>
            <a:r>
              <a:rPr lang="en-US" dirty="0" smtClean="0"/>
              <a:t>The cell of at rank </a:t>
            </a:r>
            <a:r>
              <a:rPr lang="en-US" dirty="0" smtClean="0">
                <a:latin typeface="Times New Roman" pitchFamily="-106" charset="0"/>
              </a:rPr>
              <a:t>0</a:t>
            </a:r>
            <a:r>
              <a:rPr lang="en-US" dirty="0" smtClean="0"/>
              <a:t> is not used</a:t>
            </a:r>
          </a:p>
          <a:p>
            <a:r>
              <a:rPr lang="en-US" dirty="0" smtClean="0"/>
              <a:t>For the node at rank </a:t>
            </a:r>
            <a:r>
              <a:rPr lang="en-US" b="1" i="1" dirty="0" err="1" smtClean="0">
                <a:latin typeface="Times New Roman" pitchFamily="-106" charset="0"/>
              </a:rPr>
              <a:t>i</a:t>
            </a:r>
            <a:endParaRPr lang="en-US" dirty="0" smtClean="0"/>
          </a:p>
          <a:p>
            <a:pPr lvl="1"/>
            <a:r>
              <a:rPr lang="en-US" dirty="0" smtClean="0"/>
              <a:t>the left child is at rank </a:t>
            </a:r>
            <a:r>
              <a:rPr lang="en-US" dirty="0" smtClean="0">
                <a:latin typeface="Times New Roman" pitchFamily="-106" charset="0"/>
              </a:rPr>
              <a:t>2</a:t>
            </a:r>
            <a:r>
              <a:rPr lang="en-US" b="1" i="1" dirty="0" smtClean="0">
                <a:latin typeface="Times New Roman" pitchFamily="-106" charset="0"/>
              </a:rPr>
              <a:t>i</a:t>
            </a:r>
            <a:endParaRPr lang="en-US" dirty="0" smtClean="0">
              <a:latin typeface="Times New Roman" pitchFamily="-106" charset="0"/>
            </a:endParaRPr>
          </a:p>
          <a:p>
            <a:pPr lvl="1"/>
            <a:r>
              <a:rPr lang="en-US" dirty="0" smtClean="0"/>
              <a:t>the right child is at rank </a:t>
            </a:r>
            <a:r>
              <a:rPr lang="en-US" dirty="0" smtClean="0">
                <a:latin typeface="Times New Roman" pitchFamily="-106" charset="0"/>
              </a:rPr>
              <a:t>2</a:t>
            </a:r>
            <a:r>
              <a:rPr lang="en-US" b="1" i="1" dirty="0" smtClean="0">
                <a:latin typeface="Times New Roman" pitchFamily="-106" charset="0"/>
              </a:rPr>
              <a:t>i </a:t>
            </a:r>
            <a:r>
              <a:rPr lang="en-US" dirty="0" smtClean="0">
                <a:latin typeface="Symbol" pitchFamily="-106" charset="2"/>
                <a:sym typeface="Symbol" pitchFamily="-106" charset="2"/>
              </a:rPr>
              <a:t>+</a:t>
            </a:r>
            <a:r>
              <a:rPr lang="en-US" dirty="0" smtClean="0">
                <a:latin typeface="Times New Roman" pitchFamily="-106" charset="0"/>
                <a:sym typeface="Symbol" pitchFamily="-106" charset="2"/>
              </a:rPr>
              <a:t> </a:t>
            </a:r>
            <a:r>
              <a:rPr lang="en-US" dirty="0" smtClean="0">
                <a:latin typeface="Times New Roman" pitchFamily="-106" charset="0"/>
              </a:rPr>
              <a:t>1</a:t>
            </a:r>
          </a:p>
          <a:p>
            <a:r>
              <a:rPr lang="en-US" dirty="0" smtClean="0"/>
              <a:t>Insert at rank </a:t>
            </a:r>
            <a:r>
              <a:rPr lang="en-US" b="1" i="1" dirty="0" err="1" smtClean="0">
                <a:latin typeface="Times New Roman" pitchFamily="-106" charset="0"/>
              </a:rPr>
              <a:t>n</a:t>
            </a:r>
            <a:r>
              <a:rPr lang="en-US" b="1" i="1" dirty="0" smtClean="0">
                <a:latin typeface="Times New Roman" pitchFamily="-106" charset="0"/>
              </a:rPr>
              <a:t> </a:t>
            </a:r>
            <a:r>
              <a:rPr lang="en-US" dirty="0" smtClean="0">
                <a:latin typeface="Symbol" pitchFamily="-106" charset="2"/>
                <a:sym typeface="Symbol" pitchFamily="-106" charset="2"/>
              </a:rPr>
              <a:t>+</a:t>
            </a:r>
            <a:r>
              <a:rPr lang="en-US" dirty="0" smtClean="0">
                <a:latin typeface="Times New Roman" pitchFamily="-106" charset="0"/>
                <a:sym typeface="Symbol" pitchFamily="-106" charset="2"/>
              </a:rPr>
              <a:t> </a:t>
            </a:r>
            <a:r>
              <a:rPr lang="en-US" dirty="0" smtClean="0">
                <a:latin typeface="Times New Roman" pitchFamily="-106" charset="0"/>
              </a:rPr>
              <a:t>1</a:t>
            </a:r>
          </a:p>
          <a:p>
            <a:r>
              <a:rPr lang="en-US" dirty="0" smtClean="0"/>
              <a:t>Remove at rank </a:t>
            </a:r>
            <a:r>
              <a:rPr lang="en-US" b="1" i="1" dirty="0" err="1" smtClean="0">
                <a:latin typeface="Times New Roman" pitchFamily="-106" charset="0"/>
              </a:rPr>
              <a:t>n</a:t>
            </a:r>
            <a:endParaRPr lang="en-US" b="1" i="1" dirty="0" smtClean="0">
              <a:latin typeface="Times New Roman" pitchFamily="-106" charset="0"/>
            </a:endParaRPr>
          </a:p>
          <a:p>
            <a:r>
              <a:rPr lang="en-US" sz="1946" dirty="0" smtClean="0"/>
              <a:t>Use a </a:t>
            </a:r>
            <a:r>
              <a:rPr lang="en-US" sz="1946" b="1" i="1" dirty="0" err="1" smtClean="0"/>
              <a:t>growable</a:t>
            </a:r>
            <a:r>
              <a:rPr lang="en-US" sz="1946" b="1" i="1" dirty="0" smtClean="0"/>
              <a:t> array</a:t>
            </a:r>
          </a:p>
          <a:p>
            <a:endParaRPr lang="en-US" dirty="0"/>
          </a:p>
        </p:txBody>
      </p:sp>
      <p:sp>
        <p:nvSpPr>
          <p:cNvPr id="4" name="Oval 5"/>
          <p:cNvSpPr>
            <a:spLocks noChangeArrowheads="1"/>
          </p:cNvSpPr>
          <p:nvPr/>
        </p:nvSpPr>
        <p:spPr bwMode="auto">
          <a:xfrm>
            <a:off x="7007225" y="2801937"/>
            <a:ext cx="376238" cy="37623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latin typeface="Times New Roman" pitchFamily="-106" charset="0"/>
                <a:sym typeface="Symbol" pitchFamily="-106" charset="2"/>
              </a:rPr>
              <a:t>2</a:t>
            </a:r>
          </a:p>
        </p:txBody>
      </p:sp>
      <p:sp>
        <p:nvSpPr>
          <p:cNvPr id="5" name="Oval 6"/>
          <p:cNvSpPr>
            <a:spLocks noChangeArrowheads="1"/>
          </p:cNvSpPr>
          <p:nvPr/>
        </p:nvSpPr>
        <p:spPr bwMode="auto">
          <a:xfrm>
            <a:off x="7961313" y="3405187"/>
            <a:ext cx="376237" cy="37623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latin typeface="Times New Roman" pitchFamily="-106" charset="0"/>
                <a:sym typeface="Symbol" pitchFamily="-106" charset="2"/>
              </a:rPr>
              <a:t>6</a:t>
            </a:r>
          </a:p>
        </p:txBody>
      </p:sp>
      <p:sp>
        <p:nvSpPr>
          <p:cNvPr id="6" name="Oval 7"/>
          <p:cNvSpPr>
            <a:spLocks noChangeArrowheads="1"/>
          </p:cNvSpPr>
          <p:nvPr/>
        </p:nvSpPr>
        <p:spPr bwMode="auto">
          <a:xfrm>
            <a:off x="5883275" y="3405187"/>
            <a:ext cx="376238" cy="37623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latin typeface="Times New Roman" pitchFamily="-106" charset="0"/>
                <a:sym typeface="Symbol" pitchFamily="-106" charset="2"/>
              </a:rPr>
              <a:t>5</a:t>
            </a:r>
          </a:p>
        </p:txBody>
      </p:sp>
      <p:sp>
        <p:nvSpPr>
          <p:cNvPr id="7" name="Oval 8"/>
          <p:cNvSpPr>
            <a:spLocks noChangeArrowheads="1"/>
          </p:cNvSpPr>
          <p:nvPr/>
        </p:nvSpPr>
        <p:spPr bwMode="auto">
          <a:xfrm>
            <a:off x="6577013" y="4006850"/>
            <a:ext cx="376237" cy="376237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latin typeface="Times New Roman" pitchFamily="-106" charset="0"/>
                <a:sym typeface="Symbol" pitchFamily="-106" charset="2"/>
              </a:rPr>
              <a:t>7</a:t>
            </a:r>
          </a:p>
        </p:txBody>
      </p:sp>
      <p:cxnSp>
        <p:nvCxnSpPr>
          <p:cNvPr id="8" name="AutoShape 13"/>
          <p:cNvCxnSpPr>
            <a:cxnSpLocks noChangeShapeType="1"/>
            <a:stCxn id="4" idx="3"/>
            <a:endCxn id="6" idx="7"/>
          </p:cNvCxnSpPr>
          <p:nvPr/>
        </p:nvCxnSpPr>
        <p:spPr bwMode="auto">
          <a:xfrm flipH="1">
            <a:off x="6205538" y="3133725"/>
            <a:ext cx="855662" cy="3159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" name="AutoShape 14"/>
          <p:cNvCxnSpPr>
            <a:cxnSpLocks noChangeShapeType="1"/>
            <a:stCxn id="5" idx="1"/>
            <a:endCxn id="4" idx="5"/>
          </p:cNvCxnSpPr>
          <p:nvPr/>
        </p:nvCxnSpPr>
        <p:spPr bwMode="auto">
          <a:xfrm flipH="1" flipV="1">
            <a:off x="7327900" y="3133725"/>
            <a:ext cx="688975" cy="3159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" name="AutoShape 19"/>
          <p:cNvCxnSpPr>
            <a:cxnSpLocks noChangeShapeType="1"/>
            <a:stCxn id="12" idx="7"/>
            <a:endCxn id="6" idx="3"/>
          </p:cNvCxnSpPr>
          <p:nvPr/>
        </p:nvCxnSpPr>
        <p:spPr bwMode="auto">
          <a:xfrm flipV="1">
            <a:off x="5513388" y="3735387"/>
            <a:ext cx="425450" cy="3175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" name="AutoShape 20"/>
          <p:cNvCxnSpPr>
            <a:cxnSpLocks noChangeShapeType="1"/>
            <a:stCxn id="7" idx="1"/>
            <a:endCxn id="6" idx="5"/>
          </p:cNvCxnSpPr>
          <p:nvPr/>
        </p:nvCxnSpPr>
        <p:spPr bwMode="auto">
          <a:xfrm flipH="1" flipV="1">
            <a:off x="6205538" y="3735387"/>
            <a:ext cx="427037" cy="3175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2" name="Oval 21"/>
          <p:cNvSpPr>
            <a:spLocks noChangeArrowheads="1"/>
          </p:cNvSpPr>
          <p:nvPr/>
        </p:nvSpPr>
        <p:spPr bwMode="auto">
          <a:xfrm>
            <a:off x="5192713" y="4006850"/>
            <a:ext cx="376237" cy="376237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latin typeface="Times New Roman" pitchFamily="-106" charset="0"/>
                <a:sym typeface="Symbol" pitchFamily="-106" charset="2"/>
              </a:rPr>
              <a:t>9</a:t>
            </a:r>
          </a:p>
        </p:txBody>
      </p:sp>
      <p:grpSp>
        <p:nvGrpSpPr>
          <p:cNvPr id="13" name="Group 43"/>
          <p:cNvGrpSpPr>
            <a:grpSpLocks/>
          </p:cNvGrpSpPr>
          <p:nvPr/>
        </p:nvGrpSpPr>
        <p:grpSpPr bwMode="auto">
          <a:xfrm>
            <a:off x="5104507" y="5045378"/>
            <a:ext cx="3429000" cy="936625"/>
            <a:chOff x="3216" y="2736"/>
            <a:chExt cx="2304" cy="629"/>
          </a:xfrm>
        </p:grpSpPr>
        <p:sp>
          <p:nvSpPr>
            <p:cNvPr id="14" name="Rectangle 29"/>
            <p:cNvSpPr>
              <a:spLocks noChangeArrowheads="1"/>
            </p:cNvSpPr>
            <p:nvPr/>
          </p:nvSpPr>
          <p:spPr bwMode="auto">
            <a:xfrm>
              <a:off x="3216" y="2736"/>
              <a:ext cx="384" cy="384"/>
            </a:xfrm>
            <a:prstGeom prst="rect">
              <a:avLst/>
            </a:prstGeom>
            <a:solidFill>
              <a:srgbClr val="F8F0D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30"/>
            <p:cNvSpPr>
              <a:spLocks noChangeArrowheads="1"/>
            </p:cNvSpPr>
            <p:nvPr/>
          </p:nvSpPr>
          <p:spPr bwMode="auto">
            <a:xfrm>
              <a:off x="3600" y="2736"/>
              <a:ext cx="384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Times New Roman" pitchFamily="-106" charset="0"/>
                </a:rPr>
                <a:t>2</a:t>
              </a:r>
            </a:p>
          </p:txBody>
        </p:sp>
        <p:sp>
          <p:nvSpPr>
            <p:cNvPr id="16" name="Rectangle 31"/>
            <p:cNvSpPr>
              <a:spLocks noChangeArrowheads="1"/>
            </p:cNvSpPr>
            <p:nvPr/>
          </p:nvSpPr>
          <p:spPr bwMode="auto">
            <a:xfrm>
              <a:off x="3984" y="2736"/>
              <a:ext cx="384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Times New Roman" pitchFamily="-106" charset="0"/>
                </a:rPr>
                <a:t>5</a:t>
              </a:r>
            </a:p>
          </p:txBody>
        </p:sp>
        <p:sp>
          <p:nvSpPr>
            <p:cNvPr id="17" name="Rectangle 32"/>
            <p:cNvSpPr>
              <a:spLocks noChangeArrowheads="1"/>
            </p:cNvSpPr>
            <p:nvPr/>
          </p:nvSpPr>
          <p:spPr bwMode="auto">
            <a:xfrm>
              <a:off x="4368" y="2736"/>
              <a:ext cx="384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Times New Roman" pitchFamily="-106" charset="0"/>
                </a:rPr>
                <a:t>6</a:t>
              </a:r>
            </a:p>
          </p:txBody>
        </p:sp>
        <p:sp>
          <p:nvSpPr>
            <p:cNvPr id="18" name="Rectangle 33"/>
            <p:cNvSpPr>
              <a:spLocks noChangeArrowheads="1"/>
            </p:cNvSpPr>
            <p:nvPr/>
          </p:nvSpPr>
          <p:spPr bwMode="auto">
            <a:xfrm>
              <a:off x="4752" y="2736"/>
              <a:ext cx="384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Times New Roman" pitchFamily="-106" charset="0"/>
                </a:rPr>
                <a:t>9</a:t>
              </a:r>
            </a:p>
          </p:txBody>
        </p:sp>
        <p:sp>
          <p:nvSpPr>
            <p:cNvPr id="19" name="Rectangle 34"/>
            <p:cNvSpPr>
              <a:spLocks noChangeArrowheads="1"/>
            </p:cNvSpPr>
            <p:nvPr/>
          </p:nvSpPr>
          <p:spPr bwMode="auto">
            <a:xfrm>
              <a:off x="5136" y="2736"/>
              <a:ext cx="384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Times New Roman" pitchFamily="-106" charset="0"/>
                </a:rPr>
                <a:t>7</a:t>
              </a:r>
            </a:p>
          </p:txBody>
        </p:sp>
        <p:sp>
          <p:nvSpPr>
            <p:cNvPr id="20" name="Rectangle 37"/>
            <p:cNvSpPr>
              <a:spLocks noChangeArrowheads="1"/>
            </p:cNvSpPr>
            <p:nvPr/>
          </p:nvSpPr>
          <p:spPr bwMode="auto">
            <a:xfrm>
              <a:off x="3696" y="3120"/>
              <a:ext cx="185" cy="24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Times New Roman" pitchFamily="-106" charset="0"/>
                </a:rPr>
                <a:t>1</a:t>
              </a:r>
              <a:endParaRPr lang="en-US"/>
            </a:p>
          </p:txBody>
        </p:sp>
        <p:sp>
          <p:nvSpPr>
            <p:cNvPr id="21" name="Rectangle 38"/>
            <p:cNvSpPr>
              <a:spLocks noChangeArrowheads="1"/>
            </p:cNvSpPr>
            <p:nvPr/>
          </p:nvSpPr>
          <p:spPr bwMode="auto">
            <a:xfrm>
              <a:off x="4080" y="3120"/>
              <a:ext cx="185" cy="24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Times New Roman" pitchFamily="-106" charset="0"/>
                </a:rPr>
                <a:t>2</a:t>
              </a:r>
              <a:endParaRPr lang="en-US"/>
            </a:p>
          </p:txBody>
        </p:sp>
        <p:sp>
          <p:nvSpPr>
            <p:cNvPr id="22" name="Rectangle 39"/>
            <p:cNvSpPr>
              <a:spLocks noChangeArrowheads="1"/>
            </p:cNvSpPr>
            <p:nvPr/>
          </p:nvSpPr>
          <p:spPr bwMode="auto">
            <a:xfrm>
              <a:off x="4464" y="3120"/>
              <a:ext cx="185" cy="24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Times New Roman" pitchFamily="-106" charset="0"/>
                </a:rPr>
                <a:t>3</a:t>
              </a:r>
              <a:endParaRPr lang="en-US"/>
            </a:p>
          </p:txBody>
        </p:sp>
        <p:sp>
          <p:nvSpPr>
            <p:cNvPr id="23" name="Rectangle 40"/>
            <p:cNvSpPr>
              <a:spLocks noChangeArrowheads="1"/>
            </p:cNvSpPr>
            <p:nvPr/>
          </p:nvSpPr>
          <p:spPr bwMode="auto">
            <a:xfrm>
              <a:off x="4848" y="3120"/>
              <a:ext cx="185" cy="24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Times New Roman" pitchFamily="-106" charset="0"/>
                </a:rPr>
                <a:t>4</a:t>
              </a:r>
              <a:endParaRPr lang="en-US"/>
            </a:p>
          </p:txBody>
        </p:sp>
        <p:sp>
          <p:nvSpPr>
            <p:cNvPr id="24" name="Rectangle 41"/>
            <p:cNvSpPr>
              <a:spLocks noChangeArrowheads="1"/>
            </p:cNvSpPr>
            <p:nvPr/>
          </p:nvSpPr>
          <p:spPr bwMode="auto">
            <a:xfrm>
              <a:off x="5232" y="3120"/>
              <a:ext cx="185" cy="24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Times New Roman" pitchFamily="-106" charset="0"/>
                </a:rPr>
                <a:t>5</a:t>
              </a:r>
              <a:endParaRPr lang="en-US"/>
            </a:p>
          </p:txBody>
        </p:sp>
        <p:sp>
          <p:nvSpPr>
            <p:cNvPr id="25" name="Rectangle 42"/>
            <p:cNvSpPr>
              <a:spLocks noChangeArrowheads="1"/>
            </p:cNvSpPr>
            <p:nvPr/>
          </p:nvSpPr>
          <p:spPr bwMode="auto">
            <a:xfrm>
              <a:off x="3312" y="3120"/>
              <a:ext cx="185" cy="24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Times New Roman" pitchFamily="-106" charset="0"/>
                </a:rPr>
                <a:t>0</a:t>
              </a:r>
              <a:endParaRPr lang="en-US"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Recall: Priority Queue 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priority queue stores entries in order</a:t>
            </a:r>
          </a:p>
          <a:p>
            <a:r>
              <a:rPr lang="en-US" dirty="0" smtClean="0"/>
              <a:t>Each entry is a pair (key, value)</a:t>
            </a:r>
          </a:p>
          <a:p>
            <a:r>
              <a:rPr lang="en-US" dirty="0" smtClean="0"/>
              <a:t>Main methods of the Priority Queue ADT</a:t>
            </a:r>
          </a:p>
          <a:p>
            <a:pPr lvl="1"/>
            <a:r>
              <a:rPr lang="en-US" dirty="0" err="1" smtClean="0"/>
              <a:t>insert(k</a:t>
            </a:r>
            <a:r>
              <a:rPr lang="en-US" dirty="0" smtClean="0"/>
              <a:t>, </a:t>
            </a:r>
            <a:r>
              <a:rPr lang="en-US" dirty="0" err="1" smtClean="0"/>
              <a:t>x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inserts an entry with key </a:t>
            </a:r>
            <a:r>
              <a:rPr lang="en-US" dirty="0" err="1" smtClean="0"/>
              <a:t>k</a:t>
            </a:r>
            <a:r>
              <a:rPr lang="en-US" dirty="0" smtClean="0"/>
              <a:t> and value </a:t>
            </a:r>
            <a:r>
              <a:rPr lang="en-US" dirty="0" err="1" smtClean="0"/>
              <a:t>x</a:t>
            </a:r>
            <a:endParaRPr lang="en-US" dirty="0" smtClean="0"/>
          </a:p>
          <a:p>
            <a:pPr lvl="1"/>
            <a:r>
              <a:rPr lang="en-US" dirty="0" err="1" smtClean="0"/>
              <a:t>removeMin</a:t>
            </a:r>
            <a:r>
              <a:rPr lang="en-US" dirty="0" smtClean="0"/>
              <a:t>()</a:t>
            </a:r>
            <a:br>
              <a:rPr lang="en-US" dirty="0" smtClean="0"/>
            </a:br>
            <a:r>
              <a:rPr lang="en-US" dirty="0" smtClean="0"/>
              <a:t>removes and returns the entry with smallest key</a:t>
            </a:r>
          </a:p>
          <a:p>
            <a:pPr lvl="1"/>
            <a:r>
              <a:rPr lang="en-US" dirty="0" smtClean="0"/>
              <a:t>min()</a:t>
            </a:r>
            <a:br>
              <a:rPr lang="en-US" dirty="0" smtClean="0"/>
            </a:br>
            <a:r>
              <a:rPr lang="en-US" dirty="0" smtClean="0"/>
              <a:t>returns, but does not remove, an entry with smallest key</a:t>
            </a:r>
          </a:p>
          <a:p>
            <a:pPr lvl="1"/>
            <a:r>
              <a:rPr lang="en-US" dirty="0" smtClean="0"/>
              <a:t>size(), </a:t>
            </a:r>
            <a:r>
              <a:rPr lang="en-US" dirty="0" err="1" smtClean="0"/>
              <a:t>isEmpty</a:t>
            </a:r>
            <a:r>
              <a:rPr lang="en-US" dirty="0" smtClean="0"/>
              <a:t>()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Sequence-based Priority 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Implementation with an unsorted list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Performance:</a:t>
            </a:r>
          </a:p>
          <a:p>
            <a:pPr lvl="1"/>
            <a:r>
              <a:rPr lang="en-US" sz="2000" dirty="0" smtClean="0"/>
              <a:t>insert takes </a:t>
            </a:r>
            <a:r>
              <a:rPr lang="en-US" sz="2000" b="1" i="1" dirty="0" smtClean="0">
                <a:latin typeface="Times New Roman" pitchFamily="-106" charset="0"/>
              </a:rPr>
              <a:t>O</a:t>
            </a:r>
            <a:r>
              <a:rPr lang="en-US" sz="2000" dirty="0" smtClean="0">
                <a:latin typeface="Times New Roman" pitchFamily="-106" charset="0"/>
              </a:rPr>
              <a:t>(1)</a:t>
            </a:r>
            <a:r>
              <a:rPr lang="en-US" sz="2000" dirty="0" smtClean="0"/>
              <a:t> time since we can insert the item at the beginning or end of the sequence</a:t>
            </a:r>
          </a:p>
          <a:p>
            <a:pPr lvl="1"/>
            <a:r>
              <a:rPr lang="en-US" sz="2000" dirty="0" err="1" smtClean="0"/>
              <a:t>removeMin</a:t>
            </a:r>
            <a:r>
              <a:rPr lang="en-US" sz="2000" dirty="0" smtClean="0"/>
              <a:t> and min take </a:t>
            </a:r>
            <a:r>
              <a:rPr lang="en-US" sz="2000" b="1" i="1" dirty="0" err="1" smtClean="0">
                <a:latin typeface="Times New Roman" pitchFamily="-106" charset="0"/>
              </a:rPr>
              <a:t>O</a:t>
            </a:r>
            <a:r>
              <a:rPr lang="en-US" sz="2000" dirty="0" err="1" smtClean="0">
                <a:latin typeface="Times New Roman" pitchFamily="-106" charset="0"/>
              </a:rPr>
              <a:t>(</a:t>
            </a:r>
            <a:r>
              <a:rPr lang="en-US" sz="2000" b="1" i="1" dirty="0" err="1" smtClean="0">
                <a:latin typeface="Times New Roman" pitchFamily="-106" charset="0"/>
              </a:rPr>
              <a:t>n</a:t>
            </a:r>
            <a:r>
              <a:rPr lang="en-US" sz="2000" dirty="0" smtClean="0">
                <a:latin typeface="Times New Roman" pitchFamily="-106" charset="0"/>
              </a:rPr>
              <a:t>)</a:t>
            </a:r>
            <a:r>
              <a:rPr lang="en-US" sz="2000" dirty="0" smtClean="0"/>
              <a:t> time since we have to traverse the entire sequence to find the smallest key </a:t>
            </a:r>
          </a:p>
          <a:p>
            <a:endParaRPr lang="en-US" dirty="0"/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1143000" y="2819400"/>
            <a:ext cx="2971800" cy="304800"/>
            <a:chOff x="3264" y="2064"/>
            <a:chExt cx="1872" cy="192"/>
          </a:xfrm>
        </p:grpSpPr>
        <p:sp>
          <p:nvSpPr>
            <p:cNvPr id="5" name="Line 6"/>
            <p:cNvSpPr>
              <a:spLocks noChangeShapeType="1"/>
            </p:cNvSpPr>
            <p:nvPr/>
          </p:nvSpPr>
          <p:spPr bwMode="auto">
            <a:xfrm>
              <a:off x="3456" y="2160"/>
              <a:ext cx="14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Oval 7"/>
            <p:cNvSpPr>
              <a:spLocks noChangeArrowheads="1"/>
            </p:cNvSpPr>
            <p:nvPr/>
          </p:nvSpPr>
          <p:spPr bwMode="auto">
            <a:xfrm>
              <a:off x="3264" y="2064"/>
              <a:ext cx="192" cy="19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/>
                <a:t>4</a:t>
              </a:r>
            </a:p>
          </p:txBody>
        </p:sp>
        <p:sp>
          <p:nvSpPr>
            <p:cNvPr id="7" name="Oval 8"/>
            <p:cNvSpPr>
              <a:spLocks noChangeArrowheads="1"/>
            </p:cNvSpPr>
            <p:nvPr/>
          </p:nvSpPr>
          <p:spPr bwMode="auto">
            <a:xfrm>
              <a:off x="3684" y="2064"/>
              <a:ext cx="192" cy="19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/>
                <a:t>5</a:t>
              </a:r>
            </a:p>
          </p:txBody>
        </p:sp>
        <p:sp>
          <p:nvSpPr>
            <p:cNvPr id="8" name="Oval 9"/>
            <p:cNvSpPr>
              <a:spLocks noChangeArrowheads="1"/>
            </p:cNvSpPr>
            <p:nvPr/>
          </p:nvSpPr>
          <p:spPr bwMode="auto">
            <a:xfrm>
              <a:off x="4104" y="2064"/>
              <a:ext cx="192" cy="19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9" name="Oval 10"/>
            <p:cNvSpPr>
              <a:spLocks noChangeArrowheads="1"/>
            </p:cNvSpPr>
            <p:nvPr/>
          </p:nvSpPr>
          <p:spPr bwMode="auto">
            <a:xfrm>
              <a:off x="4524" y="2064"/>
              <a:ext cx="192" cy="19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/>
                <a:t>3</a:t>
              </a:r>
            </a:p>
          </p:txBody>
        </p:sp>
        <p:sp>
          <p:nvSpPr>
            <p:cNvPr id="10" name="Oval 11"/>
            <p:cNvSpPr>
              <a:spLocks noChangeArrowheads="1"/>
            </p:cNvSpPr>
            <p:nvPr/>
          </p:nvSpPr>
          <p:spPr bwMode="auto">
            <a:xfrm>
              <a:off x="4944" y="2064"/>
              <a:ext cx="192" cy="19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/>
                <a:t>1</a:t>
              </a: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Sequence-based Priority 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Implementation with a sorted list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Performance:</a:t>
            </a:r>
          </a:p>
          <a:p>
            <a:pPr lvl="1"/>
            <a:r>
              <a:rPr lang="en-US" sz="2000" dirty="0" smtClean="0"/>
              <a:t>insert takes </a:t>
            </a:r>
            <a:r>
              <a:rPr lang="en-US" sz="2000" b="1" i="1" dirty="0" err="1" smtClean="0">
                <a:latin typeface="Times New Roman" pitchFamily="-106" charset="0"/>
              </a:rPr>
              <a:t>O</a:t>
            </a:r>
            <a:r>
              <a:rPr lang="en-US" sz="2000" dirty="0" err="1" smtClean="0">
                <a:latin typeface="Times New Roman" pitchFamily="-106" charset="0"/>
              </a:rPr>
              <a:t>(</a:t>
            </a:r>
            <a:r>
              <a:rPr lang="en-US" sz="2000" b="1" i="1" dirty="0" err="1" smtClean="0">
                <a:latin typeface="Times New Roman" pitchFamily="-106" charset="0"/>
              </a:rPr>
              <a:t>n</a:t>
            </a:r>
            <a:r>
              <a:rPr lang="en-US" sz="2000" dirty="0" smtClean="0">
                <a:latin typeface="Times New Roman" pitchFamily="-106" charset="0"/>
              </a:rPr>
              <a:t>)</a:t>
            </a:r>
            <a:r>
              <a:rPr lang="en-US" sz="2000" dirty="0" smtClean="0"/>
              <a:t> time since we have to find the place where to insert the item</a:t>
            </a:r>
          </a:p>
          <a:p>
            <a:pPr lvl="1"/>
            <a:r>
              <a:rPr lang="en-US" sz="2000" dirty="0" err="1" smtClean="0"/>
              <a:t>removeMin</a:t>
            </a:r>
            <a:r>
              <a:rPr lang="en-US" sz="2000" dirty="0" smtClean="0"/>
              <a:t> and min take </a:t>
            </a:r>
            <a:r>
              <a:rPr lang="en-US" sz="2000" b="1" i="1" dirty="0" smtClean="0">
                <a:latin typeface="Times New Roman" pitchFamily="-106" charset="0"/>
              </a:rPr>
              <a:t>O</a:t>
            </a:r>
            <a:r>
              <a:rPr lang="en-US" sz="2000" dirty="0" smtClean="0">
                <a:latin typeface="Times New Roman" pitchFamily="-106" charset="0"/>
              </a:rPr>
              <a:t>(1)</a:t>
            </a:r>
            <a:r>
              <a:rPr lang="en-US" sz="2000" dirty="0" smtClean="0"/>
              <a:t> time, since the smallest key is at the beginning</a:t>
            </a:r>
          </a:p>
          <a:p>
            <a:endParaRPr lang="en-US" dirty="0"/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854809" y="2819400"/>
            <a:ext cx="2971800" cy="304800"/>
            <a:chOff x="3264" y="3744"/>
            <a:chExt cx="1872" cy="192"/>
          </a:xfrm>
        </p:grpSpPr>
        <p:sp>
          <p:nvSpPr>
            <p:cNvPr id="5" name="Line 13"/>
            <p:cNvSpPr>
              <a:spLocks noChangeShapeType="1"/>
            </p:cNvSpPr>
            <p:nvPr/>
          </p:nvSpPr>
          <p:spPr bwMode="auto">
            <a:xfrm>
              <a:off x="3456" y="3840"/>
              <a:ext cx="14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Oval 14"/>
            <p:cNvSpPr>
              <a:spLocks noChangeArrowheads="1"/>
            </p:cNvSpPr>
            <p:nvPr/>
          </p:nvSpPr>
          <p:spPr bwMode="auto">
            <a:xfrm>
              <a:off x="3264" y="3744"/>
              <a:ext cx="192" cy="19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/>
                <a:t>1</a:t>
              </a:r>
            </a:p>
          </p:txBody>
        </p:sp>
        <p:sp>
          <p:nvSpPr>
            <p:cNvPr id="7" name="Oval 15"/>
            <p:cNvSpPr>
              <a:spLocks noChangeArrowheads="1"/>
            </p:cNvSpPr>
            <p:nvPr/>
          </p:nvSpPr>
          <p:spPr bwMode="auto">
            <a:xfrm>
              <a:off x="3684" y="3744"/>
              <a:ext cx="192" cy="19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8" name="Oval 16"/>
            <p:cNvSpPr>
              <a:spLocks noChangeArrowheads="1"/>
            </p:cNvSpPr>
            <p:nvPr/>
          </p:nvSpPr>
          <p:spPr bwMode="auto">
            <a:xfrm>
              <a:off x="4104" y="3744"/>
              <a:ext cx="192" cy="19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/>
                <a:t>3</a:t>
              </a:r>
            </a:p>
          </p:txBody>
        </p:sp>
        <p:sp>
          <p:nvSpPr>
            <p:cNvPr id="9" name="Oval 17"/>
            <p:cNvSpPr>
              <a:spLocks noChangeArrowheads="1"/>
            </p:cNvSpPr>
            <p:nvPr/>
          </p:nvSpPr>
          <p:spPr bwMode="auto">
            <a:xfrm>
              <a:off x="4524" y="3744"/>
              <a:ext cx="192" cy="19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/>
                <a:t>4</a:t>
              </a:r>
            </a:p>
          </p:txBody>
        </p:sp>
        <p:sp>
          <p:nvSpPr>
            <p:cNvPr id="10" name="Oval 18"/>
            <p:cNvSpPr>
              <a:spLocks noChangeArrowheads="1"/>
            </p:cNvSpPr>
            <p:nvPr/>
          </p:nvSpPr>
          <p:spPr bwMode="auto">
            <a:xfrm>
              <a:off x="4944" y="3744"/>
              <a:ext cx="192" cy="19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/>
                <a:t>5</a:t>
              </a: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 Queue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4126017" cy="39163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We can use a priority queue to sort a set of comparable elements</a:t>
            </a:r>
          </a:p>
          <a:p>
            <a:pPr marL="800100" lvl="1" indent="-342900">
              <a:buSzTx/>
              <a:buFont typeface="Wingdings" pitchFamily="-106" charset="2"/>
              <a:buAutoNum type="arabicPeriod"/>
            </a:pPr>
            <a:r>
              <a:rPr lang="en-US" dirty="0" smtClean="0"/>
              <a:t>Insert the elements one by one with a series of insert operations</a:t>
            </a:r>
          </a:p>
          <a:p>
            <a:pPr marL="800100" lvl="1" indent="-342900">
              <a:buSzTx/>
              <a:buFont typeface="Wingdings" pitchFamily="-106" charset="2"/>
              <a:buAutoNum type="arabicPeriod"/>
            </a:pPr>
            <a:r>
              <a:rPr lang="en-US" dirty="0" smtClean="0"/>
              <a:t>Remove the elements in sorted order with a series of </a:t>
            </a:r>
            <a:r>
              <a:rPr lang="en-US" dirty="0" err="1" smtClean="0"/>
              <a:t>removeMin</a:t>
            </a:r>
            <a:r>
              <a:rPr lang="en-US" dirty="0" smtClean="0"/>
              <a:t> operations</a:t>
            </a:r>
          </a:p>
          <a:p>
            <a:r>
              <a:rPr lang="en-US" dirty="0" smtClean="0"/>
              <a:t>The running time of this sorting method depends on the priority queue implementation</a:t>
            </a:r>
          </a:p>
          <a:p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419600" y="2209800"/>
            <a:ext cx="4343400" cy="4246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-106" charset="2"/>
              <a:buNone/>
            </a:pPr>
            <a:r>
              <a:rPr lang="en-US" sz="2000" b="1">
                <a:solidFill>
                  <a:srgbClr val="000000"/>
                </a:solidFill>
                <a:latin typeface="Times New Roman" pitchFamily="-106" charset="0"/>
              </a:rPr>
              <a:t>Algorithm</a:t>
            </a:r>
            <a:r>
              <a:rPr lang="en-US" sz="2000">
                <a:latin typeface="Times New Roman" pitchFamily="-106" charset="0"/>
              </a:rPr>
              <a:t> </a:t>
            </a:r>
            <a:r>
              <a:rPr lang="en-US" sz="2000" b="1" i="1">
                <a:solidFill>
                  <a:schemeClr val="tx2"/>
                </a:solidFill>
                <a:latin typeface="Times New Roman" pitchFamily="-106" charset="0"/>
              </a:rPr>
              <a:t>PQ-Sort</a:t>
            </a:r>
            <a:r>
              <a:rPr lang="en-US" sz="2000">
                <a:solidFill>
                  <a:schemeClr val="tx2"/>
                </a:solidFill>
                <a:latin typeface="Times New Roman" pitchFamily="-106" charset="0"/>
              </a:rPr>
              <a:t>(</a:t>
            </a:r>
            <a:r>
              <a:rPr lang="en-US" sz="2000" b="1" i="1">
                <a:solidFill>
                  <a:schemeClr val="tx2"/>
                </a:solidFill>
                <a:latin typeface="Times New Roman" pitchFamily="-106" charset="0"/>
              </a:rPr>
              <a:t>S, C</a:t>
            </a:r>
            <a:r>
              <a:rPr lang="en-US" sz="2000">
                <a:solidFill>
                  <a:schemeClr val="tx2"/>
                </a:solidFill>
                <a:latin typeface="Times New Roman" pitchFamily="-106" charset="0"/>
              </a:rPr>
              <a:t>)</a:t>
            </a:r>
          </a:p>
          <a:p>
            <a:pPr lvl="1" algn="l"/>
            <a:r>
              <a:rPr lang="en-US" sz="2000" b="1">
                <a:solidFill>
                  <a:srgbClr val="000000"/>
                </a:solidFill>
                <a:latin typeface="Times New Roman" pitchFamily="-106" charset="0"/>
              </a:rPr>
              <a:t>Input</a:t>
            </a:r>
            <a:r>
              <a:rPr lang="en-US" sz="2000">
                <a:latin typeface="Times New Roman" pitchFamily="-106" charset="0"/>
              </a:rPr>
              <a:t> </a:t>
            </a:r>
            <a:r>
              <a:rPr lang="en-US" sz="2000">
                <a:solidFill>
                  <a:schemeClr val="accent2"/>
                </a:solidFill>
                <a:latin typeface="Times New Roman" pitchFamily="-106" charset="0"/>
              </a:rPr>
              <a:t>sequence </a:t>
            </a:r>
            <a:r>
              <a:rPr lang="en-US" sz="2000" b="1" i="1">
                <a:solidFill>
                  <a:schemeClr val="accent2"/>
                </a:solidFill>
                <a:latin typeface="Times New Roman" pitchFamily="-106" charset="0"/>
              </a:rPr>
              <a:t>S</a:t>
            </a:r>
            <a:r>
              <a:rPr lang="en-US" sz="2000">
                <a:solidFill>
                  <a:schemeClr val="accent2"/>
                </a:solidFill>
                <a:latin typeface="Times New Roman" pitchFamily="-106" charset="0"/>
              </a:rPr>
              <a:t>, comparator </a:t>
            </a:r>
            <a:r>
              <a:rPr lang="en-US" sz="2000" b="1" i="1">
                <a:solidFill>
                  <a:schemeClr val="accent2"/>
                </a:solidFill>
                <a:latin typeface="Times New Roman" pitchFamily="-106" charset="0"/>
              </a:rPr>
              <a:t>C</a:t>
            </a:r>
            <a:r>
              <a:rPr lang="en-US" sz="2000">
                <a:solidFill>
                  <a:schemeClr val="accent2"/>
                </a:solidFill>
                <a:latin typeface="Times New Roman" pitchFamily="-106" charset="0"/>
              </a:rPr>
              <a:t> for the elements of </a:t>
            </a:r>
            <a:r>
              <a:rPr lang="en-US" sz="2000" b="1" i="1">
                <a:solidFill>
                  <a:schemeClr val="accent2"/>
                </a:solidFill>
                <a:latin typeface="Times New Roman" pitchFamily="-106" charset="0"/>
              </a:rPr>
              <a:t>S</a:t>
            </a:r>
            <a:endParaRPr lang="en-US" sz="2000">
              <a:solidFill>
                <a:schemeClr val="accent2"/>
              </a:solidFill>
              <a:latin typeface="Times New Roman" pitchFamily="-106" charset="0"/>
            </a:endParaRPr>
          </a:p>
          <a:p>
            <a:pPr lvl="1" algn="l"/>
            <a:r>
              <a:rPr lang="en-US" sz="2000" b="1">
                <a:solidFill>
                  <a:srgbClr val="000000"/>
                </a:solidFill>
                <a:latin typeface="Times New Roman" pitchFamily="-106" charset="0"/>
              </a:rPr>
              <a:t>Output</a:t>
            </a:r>
            <a:r>
              <a:rPr lang="en-US" sz="2000">
                <a:latin typeface="Times New Roman" pitchFamily="-106" charset="0"/>
              </a:rPr>
              <a:t> </a:t>
            </a:r>
            <a:r>
              <a:rPr lang="en-US" sz="2000">
                <a:solidFill>
                  <a:schemeClr val="accent2"/>
                </a:solidFill>
                <a:latin typeface="Times New Roman" pitchFamily="-106" charset="0"/>
              </a:rPr>
              <a:t>sequence </a:t>
            </a:r>
            <a:r>
              <a:rPr lang="en-US" sz="2000" b="1" i="1">
                <a:solidFill>
                  <a:schemeClr val="accent2"/>
                </a:solidFill>
                <a:latin typeface="Times New Roman" pitchFamily="-106" charset="0"/>
              </a:rPr>
              <a:t>S</a:t>
            </a:r>
            <a:r>
              <a:rPr lang="en-US" sz="2000">
                <a:solidFill>
                  <a:schemeClr val="accent2"/>
                </a:solidFill>
                <a:latin typeface="Times New Roman" pitchFamily="-106" charset="0"/>
              </a:rPr>
              <a:t> sorted  in increasing order according to </a:t>
            </a:r>
            <a:r>
              <a:rPr lang="en-US" sz="2000" b="1" i="1">
                <a:solidFill>
                  <a:schemeClr val="accent2"/>
                </a:solidFill>
                <a:latin typeface="Times New Roman" pitchFamily="-106" charset="0"/>
              </a:rPr>
              <a:t>C</a:t>
            </a:r>
            <a:endParaRPr lang="en-US" sz="2000">
              <a:solidFill>
                <a:schemeClr val="tx2"/>
              </a:solidFill>
              <a:latin typeface="Times New Roman" pitchFamily="-106" charset="0"/>
            </a:endParaRP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-106" charset="2"/>
              <a:buNone/>
            </a:pPr>
            <a:r>
              <a:rPr lang="en-US" sz="2000" b="1" i="1">
                <a:solidFill>
                  <a:schemeClr val="accent2"/>
                </a:solidFill>
                <a:latin typeface="Times New Roman" pitchFamily="-106" charset="0"/>
              </a:rPr>
              <a:t>P </a:t>
            </a:r>
            <a:r>
              <a:rPr lang="en-US" sz="2000">
                <a:solidFill>
                  <a:srgbClr val="000000"/>
                </a:solidFill>
                <a:latin typeface="Times New Roman" pitchFamily="-106" charset="0"/>
                <a:sym typeface="Symbol" pitchFamily="-106" charset="2"/>
              </a:rPr>
              <a:t></a:t>
            </a:r>
            <a:r>
              <a:rPr lang="en-US" sz="2000" b="1" i="1">
                <a:solidFill>
                  <a:schemeClr val="accent2"/>
                </a:solidFill>
                <a:latin typeface="Times New Roman" pitchFamily="-106" charset="0"/>
                <a:sym typeface="Symbol" pitchFamily="-106" charset="2"/>
              </a:rPr>
              <a:t> </a:t>
            </a:r>
            <a:r>
              <a:rPr lang="en-US" sz="2000">
                <a:solidFill>
                  <a:schemeClr val="accent2"/>
                </a:solidFill>
                <a:latin typeface="Times New Roman" pitchFamily="-106" charset="0"/>
              </a:rPr>
              <a:t>priority queue with 		comparator </a:t>
            </a:r>
            <a:r>
              <a:rPr lang="en-US" sz="2000" b="1" i="1">
                <a:solidFill>
                  <a:schemeClr val="accent2"/>
                </a:solidFill>
                <a:latin typeface="Times New Roman" pitchFamily="-106" charset="0"/>
              </a:rPr>
              <a:t>C</a:t>
            </a:r>
            <a:endParaRPr lang="en-US" sz="2000" b="1" i="1">
              <a:solidFill>
                <a:schemeClr val="tx2"/>
              </a:solidFill>
              <a:latin typeface="Times New Roman" pitchFamily="-106" charset="0"/>
            </a:endParaRP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-106" charset="2"/>
              <a:buNone/>
            </a:pPr>
            <a:r>
              <a:rPr lang="en-US" sz="2000" b="1">
                <a:solidFill>
                  <a:srgbClr val="000000"/>
                </a:solidFill>
                <a:latin typeface="Times New Roman" pitchFamily="-106" charset="0"/>
              </a:rPr>
              <a:t>while</a:t>
            </a:r>
            <a:r>
              <a:rPr lang="en-US" sz="2000">
                <a:solidFill>
                  <a:schemeClr val="tx2"/>
                </a:solidFill>
                <a:latin typeface="Times New Roman" pitchFamily="-106" charset="0"/>
              </a:rPr>
              <a:t> </a:t>
            </a:r>
            <a:r>
              <a:rPr lang="en-US" sz="2000" b="1">
                <a:solidFill>
                  <a:schemeClr val="accent2"/>
                </a:solidFill>
                <a:latin typeface="Times New Roman" pitchFamily="-106" charset="0"/>
                <a:sym typeface="Symbol" pitchFamily="-106" charset="2"/>
              </a:rPr>
              <a:t></a:t>
            </a:r>
            <a:r>
              <a:rPr lang="en-US" sz="2000" b="1" i="1">
                <a:solidFill>
                  <a:schemeClr val="accent2"/>
                </a:solidFill>
                <a:latin typeface="Times New Roman" pitchFamily="-106" charset="0"/>
              </a:rPr>
              <a:t>S.isEmpty </a:t>
            </a:r>
            <a:r>
              <a:rPr lang="en-US" sz="2000">
                <a:solidFill>
                  <a:schemeClr val="accent2"/>
                </a:solidFill>
                <a:latin typeface="Times New Roman" pitchFamily="-106" charset="0"/>
              </a:rPr>
              <a:t>()</a:t>
            </a: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-106" charset="2"/>
              <a:buNone/>
            </a:pPr>
            <a:r>
              <a:rPr lang="en-US" sz="2000">
                <a:solidFill>
                  <a:schemeClr val="accent2"/>
                </a:solidFill>
                <a:latin typeface="Times New Roman" pitchFamily="-106" charset="0"/>
              </a:rPr>
              <a:t>	</a:t>
            </a:r>
            <a:r>
              <a:rPr lang="en-US" sz="2000" b="1" i="1">
                <a:solidFill>
                  <a:schemeClr val="accent2"/>
                </a:solidFill>
                <a:latin typeface="Times New Roman" pitchFamily="-106" charset="0"/>
              </a:rPr>
              <a:t>e </a:t>
            </a:r>
            <a:r>
              <a:rPr lang="en-US" sz="2000">
                <a:solidFill>
                  <a:srgbClr val="000000"/>
                </a:solidFill>
                <a:latin typeface="Times New Roman" pitchFamily="-106" charset="0"/>
                <a:sym typeface="Symbol" pitchFamily="-106" charset="2"/>
              </a:rPr>
              <a:t></a:t>
            </a:r>
            <a:r>
              <a:rPr lang="en-US" sz="2000" b="1" i="1">
                <a:solidFill>
                  <a:schemeClr val="accent2"/>
                </a:solidFill>
                <a:latin typeface="Times New Roman" pitchFamily="-106" charset="0"/>
                <a:sym typeface="Symbol" pitchFamily="-106" charset="2"/>
              </a:rPr>
              <a:t> </a:t>
            </a:r>
            <a:r>
              <a:rPr lang="en-US" sz="2000" b="1" i="1">
                <a:solidFill>
                  <a:schemeClr val="accent2"/>
                </a:solidFill>
                <a:latin typeface="Times New Roman" pitchFamily="-106" charset="0"/>
              </a:rPr>
              <a:t>S.removeFirst </a:t>
            </a:r>
            <a:r>
              <a:rPr lang="en-US" sz="2000">
                <a:solidFill>
                  <a:schemeClr val="accent2"/>
                </a:solidFill>
                <a:latin typeface="Times New Roman" pitchFamily="-106" charset="0"/>
              </a:rPr>
              <a:t>()</a:t>
            </a:r>
            <a:endParaRPr lang="en-US" sz="2000">
              <a:solidFill>
                <a:schemeClr val="tx2"/>
              </a:solidFill>
              <a:latin typeface="Times New Roman" pitchFamily="-106" charset="0"/>
            </a:endParaRPr>
          </a:p>
          <a:p>
            <a:pPr lvl="2" algn="l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-106" charset="2"/>
              <a:buNone/>
            </a:pPr>
            <a:r>
              <a:rPr lang="en-US" sz="2000" b="1" i="1">
                <a:solidFill>
                  <a:schemeClr val="accent2"/>
                </a:solidFill>
                <a:latin typeface="Times New Roman" pitchFamily="-106" charset="0"/>
              </a:rPr>
              <a:t>P.insert </a:t>
            </a:r>
            <a:r>
              <a:rPr lang="en-US" sz="2000">
                <a:solidFill>
                  <a:schemeClr val="accent2"/>
                </a:solidFill>
                <a:latin typeface="Times New Roman" pitchFamily="-106" charset="0"/>
              </a:rPr>
              <a:t>(</a:t>
            </a:r>
            <a:r>
              <a:rPr lang="en-US" sz="2000" b="1" i="1">
                <a:solidFill>
                  <a:schemeClr val="accent2"/>
                </a:solidFill>
                <a:latin typeface="Times New Roman" pitchFamily="-106" charset="0"/>
              </a:rPr>
              <a:t>e</a:t>
            </a:r>
            <a:r>
              <a:rPr lang="en-US" sz="2000">
                <a:solidFill>
                  <a:schemeClr val="accent2"/>
                </a:solidFill>
                <a:latin typeface="Times New Roman" pitchFamily="-106" charset="0"/>
              </a:rPr>
              <a:t>, </a:t>
            </a:r>
            <a:r>
              <a:rPr lang="en-US" sz="2000" b="1">
                <a:solidFill>
                  <a:schemeClr val="accent2"/>
                </a:solidFill>
                <a:latin typeface="Times New Roman" pitchFamily="-106" charset="0"/>
                <a:sym typeface="Symbol" pitchFamily="-106" charset="2"/>
              </a:rPr>
              <a:t></a:t>
            </a:r>
            <a:r>
              <a:rPr lang="en-US" sz="2000">
                <a:solidFill>
                  <a:schemeClr val="accent2"/>
                </a:solidFill>
                <a:latin typeface="Times New Roman" pitchFamily="-106" charset="0"/>
              </a:rPr>
              <a:t>)</a:t>
            </a: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-106" charset="2"/>
              <a:buNone/>
            </a:pPr>
            <a:r>
              <a:rPr lang="en-US" sz="2000" b="1">
                <a:solidFill>
                  <a:srgbClr val="000000"/>
                </a:solidFill>
                <a:latin typeface="Times New Roman" pitchFamily="-106" charset="0"/>
              </a:rPr>
              <a:t>while</a:t>
            </a:r>
            <a:r>
              <a:rPr lang="en-US" sz="2000">
                <a:solidFill>
                  <a:schemeClr val="tx2"/>
                </a:solidFill>
                <a:latin typeface="Times New Roman" pitchFamily="-106" charset="0"/>
              </a:rPr>
              <a:t> </a:t>
            </a:r>
            <a:r>
              <a:rPr lang="en-US" sz="2000" b="1">
                <a:solidFill>
                  <a:schemeClr val="accent2"/>
                </a:solidFill>
                <a:latin typeface="Times New Roman" pitchFamily="-106" charset="0"/>
                <a:sym typeface="Symbol" pitchFamily="-106" charset="2"/>
              </a:rPr>
              <a:t></a:t>
            </a:r>
            <a:r>
              <a:rPr lang="en-US" sz="2000" b="1" i="1">
                <a:solidFill>
                  <a:schemeClr val="accent2"/>
                </a:solidFill>
                <a:latin typeface="Times New Roman" pitchFamily="-106" charset="0"/>
              </a:rPr>
              <a:t>P.isEmpty</a:t>
            </a:r>
            <a:r>
              <a:rPr lang="en-US" sz="2000">
                <a:solidFill>
                  <a:schemeClr val="accent2"/>
                </a:solidFill>
                <a:latin typeface="Times New Roman" pitchFamily="-106" charset="0"/>
              </a:rPr>
              <a:t>()</a:t>
            </a: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-106" charset="2"/>
              <a:buNone/>
            </a:pPr>
            <a:r>
              <a:rPr lang="en-US" sz="2000">
                <a:solidFill>
                  <a:schemeClr val="accent2"/>
                </a:solidFill>
                <a:latin typeface="Times New Roman" pitchFamily="-106" charset="0"/>
              </a:rPr>
              <a:t>	</a:t>
            </a:r>
            <a:r>
              <a:rPr lang="en-US" sz="2000" b="1" i="1">
                <a:solidFill>
                  <a:schemeClr val="accent2"/>
                </a:solidFill>
                <a:latin typeface="Times New Roman" pitchFamily="-106" charset="0"/>
              </a:rPr>
              <a:t>e </a:t>
            </a:r>
            <a:r>
              <a:rPr lang="en-US" sz="2000">
                <a:solidFill>
                  <a:srgbClr val="000000"/>
                </a:solidFill>
                <a:latin typeface="Times New Roman" pitchFamily="-106" charset="0"/>
                <a:sym typeface="Symbol" pitchFamily="-106" charset="2"/>
              </a:rPr>
              <a:t></a:t>
            </a:r>
            <a:r>
              <a:rPr lang="en-US" sz="2000" b="1" i="1">
                <a:solidFill>
                  <a:schemeClr val="accent2"/>
                </a:solidFill>
                <a:latin typeface="Times New Roman" pitchFamily="-106" charset="0"/>
                <a:sym typeface="Symbol" pitchFamily="-106" charset="2"/>
              </a:rPr>
              <a:t> </a:t>
            </a:r>
            <a:r>
              <a:rPr lang="en-US" sz="2000" b="1" i="1">
                <a:solidFill>
                  <a:schemeClr val="accent2"/>
                </a:solidFill>
                <a:latin typeface="Times New Roman" pitchFamily="-106" charset="0"/>
              </a:rPr>
              <a:t>P.removeMin</a:t>
            </a:r>
            <a:r>
              <a:rPr lang="en-US" sz="2000">
                <a:solidFill>
                  <a:schemeClr val="accent2"/>
                </a:solidFill>
                <a:latin typeface="Times New Roman" pitchFamily="-106" charset="0"/>
              </a:rPr>
              <a:t>().</a:t>
            </a:r>
            <a:r>
              <a:rPr lang="en-US" sz="2000" b="1" i="1">
                <a:solidFill>
                  <a:schemeClr val="accent2"/>
                </a:solidFill>
                <a:latin typeface="Times New Roman" pitchFamily="-106" charset="0"/>
              </a:rPr>
              <a:t>getKey</a:t>
            </a:r>
            <a:r>
              <a:rPr lang="en-US" sz="2000">
                <a:solidFill>
                  <a:schemeClr val="accent2"/>
                </a:solidFill>
                <a:latin typeface="Times New Roman" pitchFamily="-106" charset="0"/>
              </a:rPr>
              <a:t>()</a:t>
            </a:r>
            <a:endParaRPr lang="en-US" sz="2000">
              <a:solidFill>
                <a:schemeClr val="tx2"/>
              </a:solidFill>
              <a:latin typeface="Times New Roman" pitchFamily="-106" charset="0"/>
            </a:endParaRPr>
          </a:p>
          <a:p>
            <a:pPr lvl="2" algn="l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-106" charset="2"/>
              <a:buNone/>
            </a:pPr>
            <a:r>
              <a:rPr lang="en-US" sz="2000" b="1" i="1">
                <a:solidFill>
                  <a:schemeClr val="accent2"/>
                </a:solidFill>
                <a:latin typeface="Times New Roman" pitchFamily="-106" charset="0"/>
              </a:rPr>
              <a:t>S.addLast</a:t>
            </a:r>
            <a:r>
              <a:rPr lang="en-US" sz="2000">
                <a:solidFill>
                  <a:schemeClr val="accent2"/>
                </a:solidFill>
                <a:latin typeface="Times New Roman" pitchFamily="-106" charset="0"/>
              </a:rPr>
              <a:t>(</a:t>
            </a:r>
            <a:r>
              <a:rPr lang="en-US" sz="2000" b="1" i="1">
                <a:solidFill>
                  <a:schemeClr val="accent2"/>
                </a:solidFill>
                <a:latin typeface="Times New Roman" pitchFamily="-106" charset="0"/>
              </a:rPr>
              <a:t>e</a:t>
            </a:r>
            <a:r>
              <a:rPr lang="en-US" sz="2000">
                <a:solidFill>
                  <a:schemeClr val="accent2"/>
                </a:solidFill>
                <a:latin typeface="Times New Roman" pitchFamily="-106" charset="0"/>
              </a:rPr>
              <a:t>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Selection-Sort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Selection-sort is the variation of PQ-sort where the priority queue is implemented with an unsorted sequence</a:t>
            </a:r>
          </a:p>
          <a:p>
            <a:r>
              <a:rPr lang="en-US" sz="2400" dirty="0" smtClean="0"/>
              <a:t>Running time of Selection-sort:</a:t>
            </a:r>
          </a:p>
          <a:p>
            <a:pPr marL="800100" lvl="1" indent="-342900">
              <a:buSzTx/>
              <a:buFont typeface="Wingdings" pitchFamily="-106" charset="2"/>
              <a:buAutoNum type="arabicPeriod"/>
            </a:pPr>
            <a:r>
              <a:rPr lang="en-US" sz="2000" dirty="0" smtClean="0"/>
              <a:t>Inserting the elements into the priority queue with </a:t>
            </a:r>
            <a:r>
              <a:rPr lang="en-US" sz="2000" b="1" i="1" dirty="0" err="1" smtClean="0">
                <a:latin typeface="Times New Roman" pitchFamily="-106" charset="0"/>
              </a:rPr>
              <a:t>n</a:t>
            </a:r>
            <a:r>
              <a:rPr lang="en-US" sz="2000" dirty="0" smtClean="0"/>
              <a:t> insert operations takes </a:t>
            </a:r>
            <a:r>
              <a:rPr lang="en-US" sz="2000" b="1" i="1" dirty="0" err="1" smtClean="0">
                <a:latin typeface="Times New Roman" pitchFamily="-106" charset="0"/>
              </a:rPr>
              <a:t>O</a:t>
            </a:r>
            <a:r>
              <a:rPr lang="en-US" sz="2000" dirty="0" err="1" smtClean="0">
                <a:latin typeface="Times New Roman" pitchFamily="-106" charset="0"/>
              </a:rPr>
              <a:t>(</a:t>
            </a:r>
            <a:r>
              <a:rPr lang="en-US" sz="2000" b="1" i="1" dirty="0" err="1" smtClean="0">
                <a:latin typeface="Times New Roman" pitchFamily="-106" charset="0"/>
              </a:rPr>
              <a:t>n</a:t>
            </a:r>
            <a:r>
              <a:rPr lang="en-US" sz="2000" dirty="0" smtClean="0">
                <a:latin typeface="Times New Roman" pitchFamily="-106" charset="0"/>
              </a:rPr>
              <a:t>) </a:t>
            </a:r>
            <a:r>
              <a:rPr lang="en-US" sz="2000" dirty="0" smtClean="0"/>
              <a:t>time</a:t>
            </a:r>
          </a:p>
          <a:p>
            <a:pPr marL="800100" lvl="1" indent="-342900">
              <a:buSzTx/>
              <a:buFont typeface="Wingdings" pitchFamily="-106" charset="2"/>
              <a:buAutoNum type="arabicPeriod"/>
            </a:pPr>
            <a:r>
              <a:rPr lang="en-US" sz="2000" dirty="0" smtClean="0"/>
              <a:t>Removing the elements in sorted order from the priority queue with </a:t>
            </a:r>
            <a:r>
              <a:rPr lang="en-US" sz="2000" b="1" i="1" dirty="0" err="1" smtClean="0">
                <a:latin typeface="Times New Roman" pitchFamily="-106" charset="0"/>
              </a:rPr>
              <a:t>n</a:t>
            </a:r>
            <a:r>
              <a:rPr lang="en-US" sz="2000" dirty="0" smtClean="0"/>
              <a:t> </a:t>
            </a:r>
            <a:r>
              <a:rPr lang="en-US" sz="2000" dirty="0" err="1" smtClean="0"/>
              <a:t>removeMin</a:t>
            </a:r>
            <a:r>
              <a:rPr lang="en-US" sz="2000" dirty="0" smtClean="0"/>
              <a:t> operations takes time proportional to</a:t>
            </a:r>
            <a:br>
              <a:rPr lang="en-US" sz="2000" dirty="0" smtClean="0"/>
            </a:br>
            <a:r>
              <a:rPr lang="en-US" sz="2000" dirty="0" smtClean="0"/>
              <a:t>		 	</a:t>
            </a:r>
            <a:r>
              <a:rPr lang="en-US" sz="2400" dirty="0" smtClean="0">
                <a:latin typeface="Times New Roman" pitchFamily="-106" charset="0"/>
                <a:sym typeface="Symbol" pitchFamily="-106" charset="2"/>
              </a:rPr>
              <a:t>1 </a:t>
            </a:r>
            <a:r>
              <a:rPr lang="en-US" sz="2400" dirty="0" smtClean="0">
                <a:latin typeface="Symbol" pitchFamily="-106" charset="2"/>
                <a:sym typeface="Symbol" pitchFamily="-106" charset="2"/>
              </a:rPr>
              <a:t>+ </a:t>
            </a:r>
            <a:r>
              <a:rPr lang="en-US" sz="2400" dirty="0" smtClean="0">
                <a:latin typeface="Times New Roman" pitchFamily="-106" charset="0"/>
                <a:sym typeface="Symbol" pitchFamily="-106" charset="2"/>
              </a:rPr>
              <a:t>2 </a:t>
            </a:r>
            <a:r>
              <a:rPr lang="en-US" sz="2400" dirty="0" smtClean="0">
                <a:latin typeface="Symbol" pitchFamily="-106" charset="2"/>
                <a:sym typeface="Symbol" pitchFamily="-106" charset="2"/>
              </a:rPr>
              <a:t>+ </a:t>
            </a:r>
            <a:r>
              <a:rPr lang="en-US" sz="2400" dirty="0" smtClean="0">
                <a:latin typeface="Times New Roman" pitchFamily="-106" charset="0"/>
                <a:sym typeface="Symbol" pitchFamily="-106" charset="2"/>
              </a:rPr>
              <a:t>…</a:t>
            </a:r>
            <a:r>
              <a:rPr lang="en-US" sz="2400" dirty="0" smtClean="0">
                <a:latin typeface="Symbol" pitchFamily="-106" charset="2"/>
                <a:sym typeface="Symbol" pitchFamily="-106" charset="2"/>
              </a:rPr>
              <a:t>+ </a:t>
            </a:r>
            <a:r>
              <a:rPr lang="en-US" sz="2400" b="1" i="1" dirty="0" err="1" smtClean="0">
                <a:latin typeface="Times New Roman" pitchFamily="-106" charset="0"/>
                <a:sym typeface="Symbol" pitchFamily="-106" charset="2"/>
              </a:rPr>
              <a:t>n</a:t>
            </a:r>
            <a:endParaRPr lang="en-US" sz="2400" dirty="0" smtClean="0"/>
          </a:p>
          <a:p>
            <a:r>
              <a:rPr lang="en-US" sz="2400" dirty="0" smtClean="0"/>
              <a:t>Selection-sort runs in </a:t>
            </a:r>
            <a:r>
              <a:rPr lang="en-US" sz="2400" b="1" i="1" dirty="0" smtClean="0">
                <a:latin typeface="Times New Roman" pitchFamily="-106" charset="0"/>
              </a:rPr>
              <a:t>O</a:t>
            </a:r>
            <a:r>
              <a:rPr lang="en-US" sz="2400" dirty="0" smtClean="0">
                <a:latin typeface="Times New Roman" pitchFamily="-106" charset="0"/>
              </a:rPr>
              <a:t>(</a:t>
            </a:r>
            <a:r>
              <a:rPr lang="en-US" sz="2400" b="1" i="1" dirty="0" smtClean="0">
                <a:latin typeface="Times New Roman" pitchFamily="-106" charset="0"/>
              </a:rPr>
              <a:t>n</a:t>
            </a:r>
            <a:r>
              <a:rPr lang="en-US" sz="2400" baseline="30000" dirty="0" smtClean="0">
                <a:latin typeface="Times New Roman" pitchFamily="-106" charset="0"/>
              </a:rPr>
              <a:t>2</a:t>
            </a:r>
            <a:r>
              <a:rPr lang="en-US" sz="2400" dirty="0" smtClean="0">
                <a:latin typeface="Times New Roman" pitchFamily="-106" charset="0"/>
              </a:rPr>
              <a:t>) </a:t>
            </a:r>
            <a:r>
              <a:rPr lang="en-US" sz="2400" dirty="0" smtClean="0"/>
              <a:t>time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29000"/>
            <a:ext cx="7675507" cy="1398494"/>
          </a:xfrm>
        </p:spPr>
        <p:txBody>
          <a:bodyPr/>
          <a:lstStyle/>
          <a:p>
            <a:r>
              <a:rPr lang="en-US" sz="4000" dirty="0" smtClean="0"/>
              <a:t>A Kind of Binary Tree ADT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09061" y="4824414"/>
            <a:ext cx="4966446" cy="1320800"/>
          </a:xfrm>
        </p:spPr>
        <p:txBody>
          <a:bodyPr/>
          <a:lstStyle/>
          <a:p>
            <a:r>
              <a:rPr lang="en-US" dirty="0" smtClean="0"/>
              <a:t>Heaps and Priority Queues 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193" y="1384300"/>
            <a:ext cx="3048000" cy="2044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857" y="0"/>
            <a:ext cx="6508377" cy="1143000"/>
          </a:xfrm>
        </p:spPr>
        <p:txBody>
          <a:bodyPr/>
          <a:lstStyle/>
          <a:p>
            <a:r>
              <a:rPr lang="en-US" dirty="0" smtClean="0"/>
              <a:t>Selection-Sort Example</a:t>
            </a:r>
            <a:endParaRPr lang="en-US" dirty="0"/>
          </a:p>
        </p:txBody>
      </p:sp>
      <p:sp>
        <p:nvSpPr>
          <p:cNvPr id="4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22857" y="1524000"/>
            <a:ext cx="7924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-106" charset="2"/>
              <a:buNone/>
              <a:tabLst/>
              <a:defRPr/>
            </a:pPr>
            <a:r>
              <a:rPr kumimoji="0" lang="en-US" sz="18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	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Sequence S		Priority Queue P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-106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Input:		(7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9)		()	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-106" charset="2"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-106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Phase 1	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-106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(a)		(4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9)		(7)	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-106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(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		(8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9)		(7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4)	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-106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..		..	..	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-106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(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		()			(7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9)	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-106" charset="2"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-106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Phase 2	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-106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(a)		(2)			(7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9)	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-106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(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		(2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3)			(7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9)	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-106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(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		(2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4)			(7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9)	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-106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(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		(2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5)			(7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9)	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-106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(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		(2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7)		(8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9)	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-106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(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		(2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8)		(9)	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-106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(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		(2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9)		()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Insertion-Sort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09600" indent="-609600"/>
            <a:r>
              <a:rPr lang="en-US" sz="2400" dirty="0" smtClean="0"/>
              <a:t>Insertion-sort is the variation of PQ-sort where the priority queue is implemented with a sorted sequence</a:t>
            </a:r>
          </a:p>
          <a:p>
            <a:pPr marL="609600" indent="-609600"/>
            <a:r>
              <a:rPr lang="en-US" sz="2400" dirty="0" smtClean="0"/>
              <a:t>Running time of Insertion-sort:</a:t>
            </a:r>
          </a:p>
          <a:p>
            <a:pPr marL="990600" lvl="1" indent="-533400">
              <a:buSzTx/>
              <a:buFont typeface="Wingdings" pitchFamily="-106" charset="2"/>
              <a:buAutoNum type="arabicPeriod"/>
            </a:pPr>
            <a:r>
              <a:rPr lang="en-US" sz="2000" dirty="0" smtClean="0"/>
              <a:t>Inserting the elements into the priority queue with </a:t>
            </a:r>
            <a:r>
              <a:rPr lang="en-US" sz="2000" b="1" i="1" dirty="0" err="1" smtClean="0">
                <a:latin typeface="Times New Roman" pitchFamily="-106" charset="0"/>
              </a:rPr>
              <a:t>n</a:t>
            </a:r>
            <a:r>
              <a:rPr lang="en-US" sz="2000" dirty="0" smtClean="0"/>
              <a:t> insert operations takes time proportional to</a:t>
            </a:r>
          </a:p>
          <a:p>
            <a:pPr marL="990600" lvl="1" indent="-533400" algn="ctr">
              <a:buSzTx/>
              <a:buNone/>
            </a:pPr>
            <a:r>
              <a:rPr lang="en-US" sz="2400" dirty="0" smtClean="0">
                <a:latin typeface="Times New Roman" pitchFamily="-106" charset="0"/>
                <a:sym typeface="Symbol" pitchFamily="-106" charset="2"/>
              </a:rPr>
              <a:t>1 </a:t>
            </a:r>
            <a:r>
              <a:rPr lang="en-US" sz="2400" dirty="0" smtClean="0">
                <a:latin typeface="Symbol" pitchFamily="-106" charset="2"/>
                <a:sym typeface="Symbol" pitchFamily="-106" charset="2"/>
              </a:rPr>
              <a:t>+ </a:t>
            </a:r>
            <a:r>
              <a:rPr lang="en-US" sz="2400" dirty="0" smtClean="0">
                <a:latin typeface="Times New Roman" pitchFamily="-106" charset="0"/>
                <a:sym typeface="Symbol" pitchFamily="-106" charset="2"/>
              </a:rPr>
              <a:t>2 </a:t>
            </a:r>
            <a:r>
              <a:rPr lang="en-US" sz="2400" dirty="0" smtClean="0">
                <a:latin typeface="Symbol" pitchFamily="-106" charset="2"/>
                <a:sym typeface="Symbol" pitchFamily="-106" charset="2"/>
              </a:rPr>
              <a:t>+ </a:t>
            </a:r>
            <a:r>
              <a:rPr lang="en-US" sz="2400" dirty="0" smtClean="0">
                <a:latin typeface="Times New Roman" pitchFamily="-106" charset="0"/>
                <a:sym typeface="Symbol" pitchFamily="-106" charset="2"/>
              </a:rPr>
              <a:t>…</a:t>
            </a:r>
            <a:r>
              <a:rPr lang="en-US" sz="2400" dirty="0" smtClean="0">
                <a:latin typeface="Symbol" pitchFamily="-106" charset="2"/>
                <a:sym typeface="Symbol" pitchFamily="-106" charset="2"/>
              </a:rPr>
              <a:t>+ </a:t>
            </a:r>
            <a:r>
              <a:rPr lang="en-US" sz="2400" b="1" i="1" dirty="0" err="1" smtClean="0">
                <a:latin typeface="Times New Roman" pitchFamily="-106" charset="0"/>
                <a:sym typeface="Symbol" pitchFamily="-106" charset="2"/>
              </a:rPr>
              <a:t>n</a:t>
            </a:r>
            <a:endParaRPr lang="en-US" sz="2400" dirty="0" smtClean="0"/>
          </a:p>
          <a:p>
            <a:pPr marL="990600" lvl="1" indent="-533400">
              <a:buSzTx/>
              <a:buFont typeface="Tahoma" pitchFamily="-106" charset="0"/>
              <a:buAutoNum type="arabicPeriod" startAt="2"/>
            </a:pPr>
            <a:r>
              <a:rPr lang="en-US" sz="2000" dirty="0" smtClean="0"/>
              <a:t>Removing the elements in sorted order from the priority queue with  a series of </a:t>
            </a:r>
            <a:r>
              <a:rPr lang="en-US" sz="2000" b="1" i="1" dirty="0" err="1" smtClean="0">
                <a:latin typeface="Times New Roman" pitchFamily="-106" charset="0"/>
              </a:rPr>
              <a:t>n</a:t>
            </a:r>
            <a:r>
              <a:rPr lang="en-US" sz="2000" dirty="0" smtClean="0"/>
              <a:t> </a:t>
            </a:r>
            <a:r>
              <a:rPr lang="en-US" sz="2000" dirty="0" err="1" smtClean="0"/>
              <a:t>removeMin</a:t>
            </a:r>
            <a:r>
              <a:rPr lang="en-US" sz="2000" dirty="0" smtClean="0"/>
              <a:t> operations takes </a:t>
            </a:r>
            <a:r>
              <a:rPr lang="en-US" sz="2000" b="1" i="1" dirty="0" err="1" smtClean="0">
                <a:latin typeface="Times New Roman" pitchFamily="-106" charset="0"/>
              </a:rPr>
              <a:t>O</a:t>
            </a:r>
            <a:r>
              <a:rPr lang="en-US" sz="2000" dirty="0" err="1" smtClean="0">
                <a:latin typeface="Times New Roman" pitchFamily="-106" charset="0"/>
              </a:rPr>
              <a:t>(</a:t>
            </a:r>
            <a:r>
              <a:rPr lang="en-US" sz="2000" b="1" i="1" dirty="0" err="1" smtClean="0">
                <a:latin typeface="Times New Roman" pitchFamily="-106" charset="0"/>
              </a:rPr>
              <a:t>n</a:t>
            </a:r>
            <a:r>
              <a:rPr lang="en-US" sz="2000" dirty="0" smtClean="0">
                <a:latin typeface="Times New Roman" pitchFamily="-106" charset="0"/>
              </a:rPr>
              <a:t>) </a:t>
            </a:r>
            <a:r>
              <a:rPr lang="en-US" sz="2000" dirty="0" smtClean="0"/>
              <a:t>time</a:t>
            </a:r>
          </a:p>
          <a:p>
            <a:pPr marL="609600" indent="-609600"/>
            <a:r>
              <a:rPr lang="en-US" sz="2400" dirty="0" smtClean="0"/>
              <a:t>Insertion-sort runs in </a:t>
            </a:r>
            <a:r>
              <a:rPr lang="en-US" sz="2400" b="1" i="1" dirty="0" smtClean="0">
                <a:latin typeface="Times New Roman" pitchFamily="-106" charset="0"/>
              </a:rPr>
              <a:t>O</a:t>
            </a:r>
            <a:r>
              <a:rPr lang="en-US" sz="2400" dirty="0" smtClean="0">
                <a:latin typeface="Times New Roman" pitchFamily="-106" charset="0"/>
              </a:rPr>
              <a:t>(</a:t>
            </a:r>
            <a:r>
              <a:rPr lang="en-US" sz="2400" b="1" i="1" dirty="0" smtClean="0">
                <a:latin typeface="Times New Roman" pitchFamily="-106" charset="0"/>
              </a:rPr>
              <a:t>n</a:t>
            </a:r>
            <a:r>
              <a:rPr lang="en-US" sz="2400" baseline="30000" dirty="0" smtClean="0">
                <a:latin typeface="Times New Roman" pitchFamily="-106" charset="0"/>
              </a:rPr>
              <a:t>2</a:t>
            </a:r>
            <a:r>
              <a:rPr lang="en-US" sz="2400" dirty="0" smtClean="0">
                <a:latin typeface="Times New Roman" pitchFamily="-106" charset="0"/>
              </a:rPr>
              <a:t>) </a:t>
            </a:r>
            <a:r>
              <a:rPr lang="en-US" sz="2400" dirty="0" smtClean="0"/>
              <a:t>time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96157"/>
            <a:ext cx="6508377" cy="1143000"/>
          </a:xfrm>
        </p:spPr>
        <p:txBody>
          <a:bodyPr/>
          <a:lstStyle/>
          <a:p>
            <a:r>
              <a:rPr lang="en-US" dirty="0" smtClean="0"/>
              <a:t>Insertion-Sort Example</a:t>
            </a:r>
            <a:endParaRPr lang="en-US" dirty="0"/>
          </a:p>
        </p:txBody>
      </p:sp>
      <p:sp>
        <p:nvSpPr>
          <p:cNvPr id="4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838200" y="1524000"/>
            <a:ext cx="7772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-106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Sequence S	Priority queue P	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-106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Input:		(7</a:t>
            </a:r>
            <a:r>
              <a:rPr kumimoji="0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</a:t>
            </a:r>
            <a:r>
              <a:rPr kumimoji="0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r>
              <a:rPr kumimoji="0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9)		()	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-106" charset="2"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-106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Phase 1	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-106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(a)		(4</a:t>
            </a:r>
            <a:r>
              <a:rPr kumimoji="0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</a:t>
            </a:r>
            <a:r>
              <a:rPr kumimoji="0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r>
              <a:rPr kumimoji="0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9)		(7)	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-106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(b)		(8</a:t>
            </a:r>
            <a:r>
              <a:rPr kumimoji="0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r>
              <a:rPr kumimoji="0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9)		(4</a:t>
            </a:r>
            <a:r>
              <a:rPr kumimoji="0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7)	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-106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(c)		(2</a:t>
            </a:r>
            <a:r>
              <a:rPr kumimoji="0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r>
              <a:rPr kumimoji="0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9)			(4</a:t>
            </a:r>
            <a:r>
              <a:rPr kumimoji="0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</a:t>
            </a:r>
            <a:r>
              <a:rPr kumimoji="0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8)	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-106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(d)		(5</a:t>
            </a:r>
            <a:r>
              <a:rPr kumimoji="0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9)			(2</a:t>
            </a:r>
            <a:r>
              <a:rPr kumimoji="0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</a:t>
            </a:r>
            <a:r>
              <a:rPr kumimoji="0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8)	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-106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(e)		(3</a:t>
            </a:r>
            <a:r>
              <a:rPr kumimoji="0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9)			(2</a:t>
            </a:r>
            <a:r>
              <a:rPr kumimoji="0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r>
              <a:rPr kumimoji="0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</a:t>
            </a:r>
            <a:r>
              <a:rPr kumimoji="0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8)	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-106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(f)		(9)			(2</a:t>
            </a:r>
            <a:r>
              <a:rPr kumimoji="0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r>
              <a:rPr kumimoji="0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</a:t>
            </a:r>
            <a:r>
              <a:rPr kumimoji="0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8)	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-106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(g)		()			(2</a:t>
            </a:r>
            <a:r>
              <a:rPr kumimoji="0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r>
              <a:rPr kumimoji="0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</a:t>
            </a:r>
            <a:r>
              <a:rPr kumimoji="0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</a:t>
            </a:r>
            <a:r>
              <a:rPr kumimoji="0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9)	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-106" charset="2"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-106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Phase 2	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-106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(a)		(2)			(3</a:t>
            </a:r>
            <a:r>
              <a:rPr kumimoji="0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r>
              <a:rPr kumimoji="0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</a:t>
            </a:r>
            <a:r>
              <a:rPr kumimoji="0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</a:t>
            </a:r>
            <a:r>
              <a:rPr kumimoji="0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9)	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-106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(b)		(2</a:t>
            </a:r>
            <a:r>
              <a:rPr kumimoji="0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3)			(4</a:t>
            </a:r>
            <a:r>
              <a:rPr kumimoji="0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r>
              <a:rPr kumimoji="0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</a:t>
            </a:r>
            <a:r>
              <a:rPr kumimoji="0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</a:t>
            </a:r>
            <a:r>
              <a:rPr kumimoji="0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9)	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-106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..		..			..	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-106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(g)		(2</a:t>
            </a:r>
            <a:r>
              <a:rPr kumimoji="0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r>
              <a:rPr kumimoji="0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</a:t>
            </a:r>
            <a:r>
              <a:rPr kumimoji="0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</a:t>
            </a:r>
            <a:r>
              <a:rPr kumimoji="0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9)		()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923" y="342900"/>
            <a:ext cx="6508377" cy="1143000"/>
          </a:xfrm>
        </p:spPr>
        <p:txBody>
          <a:bodyPr/>
          <a:lstStyle/>
          <a:p>
            <a:r>
              <a:rPr lang="en-US" dirty="0" smtClean="0"/>
              <a:t>In-place Insertion-Sort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1837"/>
            <a:ext cx="3684262" cy="3916363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sz="2200" dirty="0" smtClean="0"/>
              <a:t>Instead of using an external data structure, we can implement selection-sort and insertion-sort in-place</a:t>
            </a:r>
          </a:p>
          <a:p>
            <a:pPr>
              <a:defRPr/>
            </a:pPr>
            <a:r>
              <a:rPr lang="en-US" sz="2200" dirty="0" smtClean="0"/>
              <a:t>A portion of the input sequence itself serves as the priority queue</a:t>
            </a:r>
          </a:p>
          <a:p>
            <a:pPr>
              <a:defRPr/>
            </a:pPr>
            <a:r>
              <a:rPr lang="en-US" sz="2200" dirty="0" smtClean="0"/>
              <a:t>For in-place insertion-sort</a:t>
            </a:r>
          </a:p>
          <a:p>
            <a:pPr lvl="1">
              <a:defRPr/>
            </a:pPr>
            <a:r>
              <a:rPr lang="en-US" sz="2000" dirty="0" smtClean="0"/>
              <a:t>We keep sorted the initial portion of the sequence</a:t>
            </a:r>
          </a:p>
          <a:p>
            <a:pPr lvl="1">
              <a:defRPr/>
            </a:pPr>
            <a:r>
              <a:rPr lang="en-US" sz="2000" dirty="0" smtClean="0"/>
              <a:t>We can use swaps instead of modifying the sequence</a:t>
            </a:r>
          </a:p>
          <a:p>
            <a:endParaRPr lang="en-US" dirty="0"/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4667250" y="2057400"/>
            <a:ext cx="2971800" cy="304800"/>
            <a:chOff x="3216" y="1344"/>
            <a:chExt cx="1872" cy="192"/>
          </a:xfrm>
        </p:grpSpPr>
        <p:sp>
          <p:nvSpPr>
            <p:cNvPr id="5" name="Line 10"/>
            <p:cNvSpPr>
              <a:spLocks noChangeShapeType="1"/>
            </p:cNvSpPr>
            <p:nvPr/>
          </p:nvSpPr>
          <p:spPr bwMode="auto">
            <a:xfrm>
              <a:off x="3408" y="1440"/>
              <a:ext cx="14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3216" y="1344"/>
              <a:ext cx="192" cy="19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/>
                <a:t>5</a:t>
              </a:r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3636" y="1344"/>
              <a:ext cx="192" cy="19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/>
                <a:t>4</a:t>
              </a:r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4056" y="1344"/>
              <a:ext cx="192" cy="19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4476" y="1344"/>
              <a:ext cx="192" cy="19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/>
                <a:t>3</a:t>
              </a:r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4896" y="1344"/>
              <a:ext cx="192" cy="19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/>
                <a:t>1</a:t>
              </a:r>
            </a:p>
          </p:txBody>
        </p:sp>
      </p:grpSp>
      <p:grpSp>
        <p:nvGrpSpPr>
          <p:cNvPr id="11" name="Group 52"/>
          <p:cNvGrpSpPr>
            <a:grpSpLocks/>
          </p:cNvGrpSpPr>
          <p:nvPr/>
        </p:nvGrpSpPr>
        <p:grpSpPr bwMode="auto">
          <a:xfrm>
            <a:off x="4667250" y="2768600"/>
            <a:ext cx="2971800" cy="304800"/>
            <a:chOff x="3264" y="1560"/>
            <a:chExt cx="1872" cy="192"/>
          </a:xfrm>
        </p:grpSpPr>
        <p:sp>
          <p:nvSpPr>
            <p:cNvPr id="12" name="Line 13"/>
            <p:cNvSpPr>
              <a:spLocks noChangeShapeType="1"/>
            </p:cNvSpPr>
            <p:nvPr/>
          </p:nvSpPr>
          <p:spPr bwMode="auto">
            <a:xfrm>
              <a:off x="3456" y="1656"/>
              <a:ext cx="14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Oval 14"/>
            <p:cNvSpPr>
              <a:spLocks noChangeArrowheads="1"/>
            </p:cNvSpPr>
            <p:nvPr/>
          </p:nvSpPr>
          <p:spPr bwMode="auto">
            <a:xfrm>
              <a:off x="3264" y="1560"/>
              <a:ext cx="192" cy="192"/>
            </a:xfrm>
            <a:prstGeom prst="ellipse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/>
                <a:t>5</a:t>
              </a:r>
            </a:p>
          </p:txBody>
        </p:sp>
        <p:sp>
          <p:nvSpPr>
            <p:cNvPr id="14" name="Oval 15"/>
            <p:cNvSpPr>
              <a:spLocks noChangeArrowheads="1"/>
            </p:cNvSpPr>
            <p:nvPr/>
          </p:nvSpPr>
          <p:spPr bwMode="auto">
            <a:xfrm>
              <a:off x="3684" y="1560"/>
              <a:ext cx="192" cy="19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/>
                <a:t>4</a:t>
              </a:r>
            </a:p>
          </p:txBody>
        </p:sp>
        <p:sp>
          <p:nvSpPr>
            <p:cNvPr id="15" name="Oval 16"/>
            <p:cNvSpPr>
              <a:spLocks noChangeArrowheads="1"/>
            </p:cNvSpPr>
            <p:nvPr/>
          </p:nvSpPr>
          <p:spPr bwMode="auto">
            <a:xfrm>
              <a:off x="4104" y="1560"/>
              <a:ext cx="192" cy="19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16" name="Oval 17"/>
            <p:cNvSpPr>
              <a:spLocks noChangeArrowheads="1"/>
            </p:cNvSpPr>
            <p:nvPr/>
          </p:nvSpPr>
          <p:spPr bwMode="auto">
            <a:xfrm>
              <a:off x="4524" y="1560"/>
              <a:ext cx="192" cy="19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/>
                <a:t>3</a:t>
              </a:r>
            </a:p>
          </p:txBody>
        </p:sp>
        <p:sp>
          <p:nvSpPr>
            <p:cNvPr id="17" name="Oval 18"/>
            <p:cNvSpPr>
              <a:spLocks noChangeArrowheads="1"/>
            </p:cNvSpPr>
            <p:nvPr/>
          </p:nvSpPr>
          <p:spPr bwMode="auto">
            <a:xfrm>
              <a:off x="4944" y="1560"/>
              <a:ext cx="192" cy="19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/>
                <a:t>1</a:t>
              </a:r>
            </a:p>
          </p:txBody>
        </p:sp>
      </p:grpSp>
      <p:grpSp>
        <p:nvGrpSpPr>
          <p:cNvPr id="18" name="Group 53"/>
          <p:cNvGrpSpPr>
            <a:grpSpLocks/>
          </p:cNvGrpSpPr>
          <p:nvPr/>
        </p:nvGrpSpPr>
        <p:grpSpPr bwMode="auto">
          <a:xfrm>
            <a:off x="4667250" y="3479800"/>
            <a:ext cx="2971800" cy="304800"/>
            <a:chOff x="3264" y="2064"/>
            <a:chExt cx="1872" cy="192"/>
          </a:xfrm>
        </p:grpSpPr>
        <p:sp>
          <p:nvSpPr>
            <p:cNvPr id="19" name="Line 20"/>
            <p:cNvSpPr>
              <a:spLocks noChangeShapeType="1"/>
            </p:cNvSpPr>
            <p:nvPr/>
          </p:nvSpPr>
          <p:spPr bwMode="auto">
            <a:xfrm>
              <a:off x="3456" y="2160"/>
              <a:ext cx="14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Oval 21"/>
            <p:cNvSpPr>
              <a:spLocks noChangeArrowheads="1"/>
            </p:cNvSpPr>
            <p:nvPr/>
          </p:nvSpPr>
          <p:spPr bwMode="auto">
            <a:xfrm>
              <a:off x="3264" y="2064"/>
              <a:ext cx="192" cy="192"/>
            </a:xfrm>
            <a:prstGeom prst="ellipse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/>
                <a:t>4</a:t>
              </a:r>
            </a:p>
          </p:txBody>
        </p:sp>
        <p:sp>
          <p:nvSpPr>
            <p:cNvPr id="21" name="Oval 22"/>
            <p:cNvSpPr>
              <a:spLocks noChangeArrowheads="1"/>
            </p:cNvSpPr>
            <p:nvPr/>
          </p:nvSpPr>
          <p:spPr bwMode="auto">
            <a:xfrm>
              <a:off x="3684" y="2064"/>
              <a:ext cx="192" cy="192"/>
            </a:xfrm>
            <a:prstGeom prst="ellipse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/>
                <a:t>5</a:t>
              </a:r>
            </a:p>
          </p:txBody>
        </p:sp>
        <p:sp>
          <p:nvSpPr>
            <p:cNvPr id="22" name="Oval 23"/>
            <p:cNvSpPr>
              <a:spLocks noChangeArrowheads="1"/>
            </p:cNvSpPr>
            <p:nvPr/>
          </p:nvSpPr>
          <p:spPr bwMode="auto">
            <a:xfrm>
              <a:off x="4104" y="2064"/>
              <a:ext cx="192" cy="19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23" name="Oval 24"/>
            <p:cNvSpPr>
              <a:spLocks noChangeArrowheads="1"/>
            </p:cNvSpPr>
            <p:nvPr/>
          </p:nvSpPr>
          <p:spPr bwMode="auto">
            <a:xfrm>
              <a:off x="4524" y="2064"/>
              <a:ext cx="192" cy="19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/>
                <a:t>3</a:t>
              </a:r>
            </a:p>
          </p:txBody>
        </p:sp>
        <p:sp>
          <p:nvSpPr>
            <p:cNvPr id="24" name="Oval 25"/>
            <p:cNvSpPr>
              <a:spLocks noChangeArrowheads="1"/>
            </p:cNvSpPr>
            <p:nvPr/>
          </p:nvSpPr>
          <p:spPr bwMode="auto">
            <a:xfrm>
              <a:off x="4944" y="2064"/>
              <a:ext cx="192" cy="19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/>
                <a:t>1</a:t>
              </a:r>
            </a:p>
          </p:txBody>
        </p:sp>
      </p:grpSp>
      <p:grpSp>
        <p:nvGrpSpPr>
          <p:cNvPr id="25" name="Group 54"/>
          <p:cNvGrpSpPr>
            <a:grpSpLocks/>
          </p:cNvGrpSpPr>
          <p:nvPr/>
        </p:nvGrpSpPr>
        <p:grpSpPr bwMode="auto">
          <a:xfrm>
            <a:off x="4667250" y="4191000"/>
            <a:ext cx="2971800" cy="304800"/>
            <a:chOff x="3264" y="2568"/>
            <a:chExt cx="1872" cy="192"/>
          </a:xfrm>
        </p:grpSpPr>
        <p:sp>
          <p:nvSpPr>
            <p:cNvPr id="26" name="Line 27"/>
            <p:cNvSpPr>
              <a:spLocks noChangeShapeType="1"/>
            </p:cNvSpPr>
            <p:nvPr/>
          </p:nvSpPr>
          <p:spPr bwMode="auto">
            <a:xfrm>
              <a:off x="3456" y="2664"/>
              <a:ext cx="14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Oval 28"/>
            <p:cNvSpPr>
              <a:spLocks noChangeArrowheads="1"/>
            </p:cNvSpPr>
            <p:nvPr/>
          </p:nvSpPr>
          <p:spPr bwMode="auto">
            <a:xfrm>
              <a:off x="3264" y="2568"/>
              <a:ext cx="192" cy="192"/>
            </a:xfrm>
            <a:prstGeom prst="ellipse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28" name="Oval 29"/>
            <p:cNvSpPr>
              <a:spLocks noChangeArrowheads="1"/>
            </p:cNvSpPr>
            <p:nvPr/>
          </p:nvSpPr>
          <p:spPr bwMode="auto">
            <a:xfrm>
              <a:off x="3684" y="2568"/>
              <a:ext cx="192" cy="192"/>
            </a:xfrm>
            <a:prstGeom prst="ellipse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/>
                <a:t>4</a:t>
              </a:r>
            </a:p>
          </p:txBody>
        </p:sp>
        <p:sp>
          <p:nvSpPr>
            <p:cNvPr id="29" name="Oval 30"/>
            <p:cNvSpPr>
              <a:spLocks noChangeArrowheads="1"/>
            </p:cNvSpPr>
            <p:nvPr/>
          </p:nvSpPr>
          <p:spPr bwMode="auto">
            <a:xfrm>
              <a:off x="4104" y="2568"/>
              <a:ext cx="192" cy="192"/>
            </a:xfrm>
            <a:prstGeom prst="ellipse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/>
                <a:t>5</a:t>
              </a:r>
            </a:p>
          </p:txBody>
        </p:sp>
        <p:sp>
          <p:nvSpPr>
            <p:cNvPr id="30" name="Oval 31"/>
            <p:cNvSpPr>
              <a:spLocks noChangeArrowheads="1"/>
            </p:cNvSpPr>
            <p:nvPr/>
          </p:nvSpPr>
          <p:spPr bwMode="auto">
            <a:xfrm>
              <a:off x="4524" y="2568"/>
              <a:ext cx="192" cy="19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/>
                <a:t>3</a:t>
              </a:r>
            </a:p>
          </p:txBody>
        </p:sp>
        <p:sp>
          <p:nvSpPr>
            <p:cNvPr id="31" name="Oval 32"/>
            <p:cNvSpPr>
              <a:spLocks noChangeArrowheads="1"/>
            </p:cNvSpPr>
            <p:nvPr/>
          </p:nvSpPr>
          <p:spPr bwMode="auto">
            <a:xfrm>
              <a:off x="4944" y="2568"/>
              <a:ext cx="192" cy="19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/>
                <a:t>1</a:t>
              </a:r>
            </a:p>
          </p:txBody>
        </p:sp>
      </p:grpSp>
      <p:grpSp>
        <p:nvGrpSpPr>
          <p:cNvPr id="32" name="Group 55"/>
          <p:cNvGrpSpPr>
            <a:grpSpLocks/>
          </p:cNvGrpSpPr>
          <p:nvPr/>
        </p:nvGrpSpPr>
        <p:grpSpPr bwMode="auto">
          <a:xfrm>
            <a:off x="4667250" y="4902200"/>
            <a:ext cx="2971800" cy="304800"/>
            <a:chOff x="3264" y="3072"/>
            <a:chExt cx="1872" cy="192"/>
          </a:xfrm>
        </p:grpSpPr>
        <p:sp>
          <p:nvSpPr>
            <p:cNvPr id="33" name="Line 34"/>
            <p:cNvSpPr>
              <a:spLocks noChangeShapeType="1"/>
            </p:cNvSpPr>
            <p:nvPr/>
          </p:nvSpPr>
          <p:spPr bwMode="auto">
            <a:xfrm>
              <a:off x="3456" y="3168"/>
              <a:ext cx="14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Oval 35"/>
            <p:cNvSpPr>
              <a:spLocks noChangeArrowheads="1"/>
            </p:cNvSpPr>
            <p:nvPr/>
          </p:nvSpPr>
          <p:spPr bwMode="auto">
            <a:xfrm>
              <a:off x="3264" y="3072"/>
              <a:ext cx="192" cy="192"/>
            </a:xfrm>
            <a:prstGeom prst="ellipse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35" name="Oval 36"/>
            <p:cNvSpPr>
              <a:spLocks noChangeArrowheads="1"/>
            </p:cNvSpPr>
            <p:nvPr/>
          </p:nvSpPr>
          <p:spPr bwMode="auto">
            <a:xfrm>
              <a:off x="3684" y="3072"/>
              <a:ext cx="192" cy="192"/>
            </a:xfrm>
            <a:prstGeom prst="ellipse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/>
                <a:t>3</a:t>
              </a:r>
            </a:p>
          </p:txBody>
        </p:sp>
        <p:sp>
          <p:nvSpPr>
            <p:cNvPr id="36" name="Oval 37"/>
            <p:cNvSpPr>
              <a:spLocks noChangeArrowheads="1"/>
            </p:cNvSpPr>
            <p:nvPr/>
          </p:nvSpPr>
          <p:spPr bwMode="auto">
            <a:xfrm>
              <a:off x="4104" y="3072"/>
              <a:ext cx="192" cy="192"/>
            </a:xfrm>
            <a:prstGeom prst="ellipse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/>
                <a:t>4</a:t>
              </a:r>
            </a:p>
          </p:txBody>
        </p:sp>
        <p:sp>
          <p:nvSpPr>
            <p:cNvPr id="37" name="Oval 38"/>
            <p:cNvSpPr>
              <a:spLocks noChangeArrowheads="1"/>
            </p:cNvSpPr>
            <p:nvPr/>
          </p:nvSpPr>
          <p:spPr bwMode="auto">
            <a:xfrm>
              <a:off x="4524" y="3072"/>
              <a:ext cx="192" cy="192"/>
            </a:xfrm>
            <a:prstGeom prst="ellipse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/>
                <a:t>5</a:t>
              </a:r>
            </a:p>
          </p:txBody>
        </p:sp>
        <p:sp>
          <p:nvSpPr>
            <p:cNvPr id="38" name="Oval 39"/>
            <p:cNvSpPr>
              <a:spLocks noChangeArrowheads="1"/>
            </p:cNvSpPr>
            <p:nvPr/>
          </p:nvSpPr>
          <p:spPr bwMode="auto">
            <a:xfrm>
              <a:off x="4944" y="3072"/>
              <a:ext cx="192" cy="19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/>
                <a:t>1</a:t>
              </a:r>
            </a:p>
          </p:txBody>
        </p:sp>
      </p:grpSp>
      <p:grpSp>
        <p:nvGrpSpPr>
          <p:cNvPr id="39" name="Group 56"/>
          <p:cNvGrpSpPr>
            <a:grpSpLocks/>
          </p:cNvGrpSpPr>
          <p:nvPr/>
        </p:nvGrpSpPr>
        <p:grpSpPr bwMode="auto">
          <a:xfrm>
            <a:off x="4667250" y="5613400"/>
            <a:ext cx="2971800" cy="304800"/>
            <a:chOff x="3264" y="3456"/>
            <a:chExt cx="1872" cy="192"/>
          </a:xfrm>
        </p:grpSpPr>
        <p:sp>
          <p:nvSpPr>
            <p:cNvPr id="40" name="Line 40"/>
            <p:cNvSpPr>
              <a:spLocks noChangeShapeType="1"/>
            </p:cNvSpPr>
            <p:nvPr/>
          </p:nvSpPr>
          <p:spPr bwMode="auto">
            <a:xfrm>
              <a:off x="3456" y="3552"/>
              <a:ext cx="14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Oval 41"/>
            <p:cNvSpPr>
              <a:spLocks noChangeArrowheads="1"/>
            </p:cNvSpPr>
            <p:nvPr/>
          </p:nvSpPr>
          <p:spPr bwMode="auto">
            <a:xfrm>
              <a:off x="3264" y="3456"/>
              <a:ext cx="192" cy="192"/>
            </a:xfrm>
            <a:prstGeom prst="ellipse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/>
                <a:t>1</a:t>
              </a:r>
            </a:p>
          </p:txBody>
        </p:sp>
        <p:sp>
          <p:nvSpPr>
            <p:cNvPr id="42" name="Oval 42"/>
            <p:cNvSpPr>
              <a:spLocks noChangeArrowheads="1"/>
            </p:cNvSpPr>
            <p:nvPr/>
          </p:nvSpPr>
          <p:spPr bwMode="auto">
            <a:xfrm>
              <a:off x="3684" y="3456"/>
              <a:ext cx="192" cy="192"/>
            </a:xfrm>
            <a:prstGeom prst="ellipse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43" name="Oval 43"/>
            <p:cNvSpPr>
              <a:spLocks noChangeArrowheads="1"/>
            </p:cNvSpPr>
            <p:nvPr/>
          </p:nvSpPr>
          <p:spPr bwMode="auto">
            <a:xfrm>
              <a:off x="4104" y="3456"/>
              <a:ext cx="192" cy="192"/>
            </a:xfrm>
            <a:prstGeom prst="ellipse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/>
                <a:t>3</a:t>
              </a:r>
            </a:p>
          </p:txBody>
        </p:sp>
        <p:sp>
          <p:nvSpPr>
            <p:cNvPr id="44" name="Oval 44"/>
            <p:cNvSpPr>
              <a:spLocks noChangeArrowheads="1"/>
            </p:cNvSpPr>
            <p:nvPr/>
          </p:nvSpPr>
          <p:spPr bwMode="auto">
            <a:xfrm>
              <a:off x="4524" y="3456"/>
              <a:ext cx="192" cy="192"/>
            </a:xfrm>
            <a:prstGeom prst="ellipse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/>
                <a:t>4</a:t>
              </a:r>
            </a:p>
          </p:txBody>
        </p:sp>
        <p:sp>
          <p:nvSpPr>
            <p:cNvPr id="45" name="Oval 45"/>
            <p:cNvSpPr>
              <a:spLocks noChangeArrowheads="1"/>
            </p:cNvSpPr>
            <p:nvPr/>
          </p:nvSpPr>
          <p:spPr bwMode="auto">
            <a:xfrm>
              <a:off x="4944" y="3456"/>
              <a:ext cx="192" cy="192"/>
            </a:xfrm>
            <a:prstGeom prst="ellipse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/>
                <a:t>5</a:t>
              </a:r>
            </a:p>
          </p:txBody>
        </p:sp>
      </p:grpSp>
      <p:grpSp>
        <p:nvGrpSpPr>
          <p:cNvPr id="46" name="Group 57"/>
          <p:cNvGrpSpPr>
            <a:grpSpLocks/>
          </p:cNvGrpSpPr>
          <p:nvPr/>
        </p:nvGrpSpPr>
        <p:grpSpPr bwMode="auto">
          <a:xfrm>
            <a:off x="4667250" y="6324600"/>
            <a:ext cx="2971800" cy="304800"/>
            <a:chOff x="3264" y="3744"/>
            <a:chExt cx="1872" cy="192"/>
          </a:xfrm>
        </p:grpSpPr>
        <p:sp>
          <p:nvSpPr>
            <p:cNvPr id="47" name="Line 46"/>
            <p:cNvSpPr>
              <a:spLocks noChangeShapeType="1"/>
            </p:cNvSpPr>
            <p:nvPr/>
          </p:nvSpPr>
          <p:spPr bwMode="auto">
            <a:xfrm>
              <a:off x="3456" y="3840"/>
              <a:ext cx="14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Oval 47"/>
            <p:cNvSpPr>
              <a:spLocks noChangeArrowheads="1"/>
            </p:cNvSpPr>
            <p:nvPr/>
          </p:nvSpPr>
          <p:spPr bwMode="auto">
            <a:xfrm>
              <a:off x="3264" y="3744"/>
              <a:ext cx="192" cy="19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/>
                <a:t>1</a:t>
              </a:r>
            </a:p>
          </p:txBody>
        </p:sp>
        <p:sp>
          <p:nvSpPr>
            <p:cNvPr id="49" name="Oval 48"/>
            <p:cNvSpPr>
              <a:spLocks noChangeArrowheads="1"/>
            </p:cNvSpPr>
            <p:nvPr/>
          </p:nvSpPr>
          <p:spPr bwMode="auto">
            <a:xfrm>
              <a:off x="3684" y="3744"/>
              <a:ext cx="192" cy="19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0" name="Oval 49"/>
            <p:cNvSpPr>
              <a:spLocks noChangeArrowheads="1"/>
            </p:cNvSpPr>
            <p:nvPr/>
          </p:nvSpPr>
          <p:spPr bwMode="auto">
            <a:xfrm>
              <a:off x="4104" y="3744"/>
              <a:ext cx="192" cy="19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/>
                <a:t>3</a:t>
              </a:r>
            </a:p>
          </p:txBody>
        </p:sp>
        <p:sp>
          <p:nvSpPr>
            <p:cNvPr id="51" name="Oval 50"/>
            <p:cNvSpPr>
              <a:spLocks noChangeArrowheads="1"/>
            </p:cNvSpPr>
            <p:nvPr/>
          </p:nvSpPr>
          <p:spPr bwMode="auto">
            <a:xfrm>
              <a:off x="4524" y="3744"/>
              <a:ext cx="192" cy="19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/>
                <a:t>4</a:t>
              </a:r>
            </a:p>
          </p:txBody>
        </p:sp>
        <p:sp>
          <p:nvSpPr>
            <p:cNvPr id="52" name="Oval 51"/>
            <p:cNvSpPr>
              <a:spLocks noChangeArrowheads="1"/>
            </p:cNvSpPr>
            <p:nvPr/>
          </p:nvSpPr>
          <p:spPr bwMode="auto">
            <a:xfrm>
              <a:off x="4944" y="3744"/>
              <a:ext cx="192" cy="19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/>
                <a:t>5</a:t>
              </a:r>
            </a:p>
          </p:txBody>
        </p:sp>
      </p:grpSp>
      <p:cxnSp>
        <p:nvCxnSpPr>
          <p:cNvPr id="53" name="AutoShape 58"/>
          <p:cNvCxnSpPr>
            <a:cxnSpLocks noChangeShapeType="1"/>
          </p:cNvCxnSpPr>
          <p:nvPr/>
        </p:nvCxnSpPr>
        <p:spPr bwMode="auto">
          <a:xfrm rot="16200000" flipH="1" flipV="1">
            <a:off x="5184775" y="2501900"/>
            <a:ext cx="44450" cy="558800"/>
          </a:xfrm>
          <a:prstGeom prst="curvedConnector3">
            <a:avLst>
              <a:gd name="adj1" fmla="val -492856"/>
            </a:avLst>
          </a:prstGeom>
          <a:noFill/>
          <a:ln w="19050">
            <a:solidFill>
              <a:schemeClr val="tx2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54" name="AutoShape 59"/>
          <p:cNvCxnSpPr>
            <a:cxnSpLocks noChangeShapeType="1"/>
          </p:cNvCxnSpPr>
          <p:nvPr/>
        </p:nvCxnSpPr>
        <p:spPr bwMode="auto">
          <a:xfrm rot="16200000" flipH="1" flipV="1">
            <a:off x="5851525" y="3213100"/>
            <a:ext cx="44450" cy="558800"/>
          </a:xfrm>
          <a:prstGeom prst="curvedConnector3">
            <a:avLst>
              <a:gd name="adj1" fmla="val -492856"/>
            </a:avLst>
          </a:prstGeom>
          <a:noFill/>
          <a:ln w="19050">
            <a:solidFill>
              <a:schemeClr val="tx2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55" name="AutoShape 60"/>
          <p:cNvCxnSpPr>
            <a:cxnSpLocks noChangeShapeType="1"/>
          </p:cNvCxnSpPr>
          <p:nvPr/>
        </p:nvCxnSpPr>
        <p:spPr bwMode="auto">
          <a:xfrm rot="16200000" flipH="1" flipV="1">
            <a:off x="5184775" y="3213100"/>
            <a:ext cx="44450" cy="558800"/>
          </a:xfrm>
          <a:prstGeom prst="curvedConnector3">
            <a:avLst>
              <a:gd name="adj1" fmla="val -492856"/>
            </a:avLst>
          </a:prstGeom>
          <a:noFill/>
          <a:ln w="19050">
            <a:solidFill>
              <a:schemeClr val="tx2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56" name="AutoShape 61"/>
          <p:cNvCxnSpPr>
            <a:cxnSpLocks noChangeShapeType="1"/>
          </p:cNvCxnSpPr>
          <p:nvPr/>
        </p:nvCxnSpPr>
        <p:spPr bwMode="auto">
          <a:xfrm rot="16200000" flipH="1" flipV="1">
            <a:off x="5851525" y="3924300"/>
            <a:ext cx="44450" cy="558800"/>
          </a:xfrm>
          <a:prstGeom prst="curvedConnector3">
            <a:avLst>
              <a:gd name="adj1" fmla="val -492856"/>
            </a:avLst>
          </a:prstGeom>
          <a:noFill/>
          <a:ln w="19050">
            <a:solidFill>
              <a:schemeClr val="tx2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57" name="AutoShape 62"/>
          <p:cNvCxnSpPr>
            <a:cxnSpLocks noChangeShapeType="1"/>
          </p:cNvCxnSpPr>
          <p:nvPr/>
        </p:nvCxnSpPr>
        <p:spPr bwMode="auto">
          <a:xfrm rot="16200000" flipH="1" flipV="1">
            <a:off x="6518275" y="3924300"/>
            <a:ext cx="44450" cy="558800"/>
          </a:xfrm>
          <a:prstGeom prst="curvedConnector3">
            <a:avLst>
              <a:gd name="adj1" fmla="val -492856"/>
            </a:avLst>
          </a:prstGeom>
          <a:noFill/>
          <a:ln w="19050">
            <a:solidFill>
              <a:schemeClr val="tx2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58" name="AutoShape 63"/>
          <p:cNvCxnSpPr>
            <a:cxnSpLocks noChangeShapeType="1"/>
          </p:cNvCxnSpPr>
          <p:nvPr/>
        </p:nvCxnSpPr>
        <p:spPr bwMode="auto">
          <a:xfrm rot="16200000" flipH="1" flipV="1">
            <a:off x="7185025" y="4635500"/>
            <a:ext cx="44450" cy="558800"/>
          </a:xfrm>
          <a:prstGeom prst="curvedConnector3">
            <a:avLst>
              <a:gd name="adj1" fmla="val -492856"/>
            </a:avLst>
          </a:prstGeom>
          <a:noFill/>
          <a:ln w="19050">
            <a:solidFill>
              <a:schemeClr val="tx2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59" name="AutoShape 65"/>
          <p:cNvCxnSpPr>
            <a:cxnSpLocks noChangeShapeType="1"/>
          </p:cNvCxnSpPr>
          <p:nvPr/>
        </p:nvCxnSpPr>
        <p:spPr bwMode="auto">
          <a:xfrm rot="16200000" flipH="1" flipV="1">
            <a:off x="5851525" y="4635500"/>
            <a:ext cx="44450" cy="558800"/>
          </a:xfrm>
          <a:prstGeom prst="curvedConnector3">
            <a:avLst>
              <a:gd name="adj1" fmla="val -492856"/>
            </a:avLst>
          </a:prstGeom>
          <a:noFill/>
          <a:ln w="19050">
            <a:solidFill>
              <a:schemeClr val="tx2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60" name="AutoShape 66"/>
          <p:cNvCxnSpPr>
            <a:cxnSpLocks noChangeShapeType="1"/>
          </p:cNvCxnSpPr>
          <p:nvPr/>
        </p:nvCxnSpPr>
        <p:spPr bwMode="auto">
          <a:xfrm rot="16200000" flipH="1" flipV="1">
            <a:off x="5184775" y="4635500"/>
            <a:ext cx="44450" cy="558800"/>
          </a:xfrm>
          <a:prstGeom prst="curvedConnector3">
            <a:avLst>
              <a:gd name="adj1" fmla="val -492856"/>
            </a:avLst>
          </a:prstGeom>
          <a:noFill/>
          <a:ln w="19050">
            <a:solidFill>
              <a:schemeClr val="tx2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61" name="AutoShape 67"/>
          <p:cNvCxnSpPr>
            <a:cxnSpLocks noChangeShapeType="1"/>
          </p:cNvCxnSpPr>
          <p:nvPr/>
        </p:nvCxnSpPr>
        <p:spPr bwMode="auto">
          <a:xfrm rot="16200000" flipH="1" flipV="1">
            <a:off x="6518275" y="4635500"/>
            <a:ext cx="44450" cy="558800"/>
          </a:xfrm>
          <a:prstGeom prst="curvedConnector3">
            <a:avLst>
              <a:gd name="adj1" fmla="val -492856"/>
            </a:avLst>
          </a:prstGeom>
          <a:noFill/>
          <a:ln w="19050">
            <a:solidFill>
              <a:schemeClr val="tx2"/>
            </a:solidFill>
            <a:round/>
            <a:headEnd type="triangle" w="med" len="med"/>
            <a:tailEnd type="triangle" w="med" len="med"/>
          </a:ln>
        </p:spPr>
      </p:cxn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ahoma" pitchFamily="-106" charset="0"/>
              </a:rPr>
              <a:t>Heaps</a:t>
            </a: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1C90B5-C7AB-FE40-9DAB-F7AA42C2B7F4}" type="slidenum">
              <a:rPr lang="en-US"/>
              <a:pPr/>
              <a:t>24</a:t>
            </a:fld>
            <a:endParaRPr lang="en-US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Heaps and Priority Queues</a:t>
            </a:r>
          </a:p>
        </p:txBody>
      </p:sp>
      <p:sp>
        <p:nvSpPr>
          <p:cNvPr id="1126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520700" y="2246313"/>
            <a:ext cx="7696200" cy="167640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sz="2400" dirty="0"/>
              <a:t>We can use a heap to implement a priority queue</a:t>
            </a:r>
          </a:p>
          <a:p>
            <a:pPr eaLnBrk="1" hangingPunct="1"/>
            <a:r>
              <a:rPr lang="en-US" sz="2400" dirty="0"/>
              <a:t>We store a (key, element) item at each internal node</a:t>
            </a:r>
          </a:p>
          <a:p>
            <a:pPr eaLnBrk="1" hangingPunct="1"/>
            <a:r>
              <a:rPr lang="en-US" sz="2400" dirty="0"/>
              <a:t>We keep track of the position of the last node</a:t>
            </a:r>
          </a:p>
        </p:txBody>
      </p:sp>
      <p:sp>
        <p:nvSpPr>
          <p:cNvPr id="11270" name="Oval 4"/>
          <p:cNvSpPr>
            <a:spLocks noChangeArrowheads="1"/>
          </p:cNvSpPr>
          <p:nvPr/>
        </p:nvSpPr>
        <p:spPr bwMode="auto">
          <a:xfrm>
            <a:off x="4800600" y="4514640"/>
            <a:ext cx="3810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2000">
              <a:latin typeface="Times New Roman" pitchFamily="-106" charset="0"/>
              <a:sym typeface="Symbol" pitchFamily="-106" charset="2"/>
            </a:endParaRPr>
          </a:p>
        </p:txBody>
      </p:sp>
      <p:sp>
        <p:nvSpPr>
          <p:cNvPr id="11271" name="Oval 5"/>
          <p:cNvSpPr>
            <a:spLocks noChangeArrowheads="1"/>
          </p:cNvSpPr>
          <p:nvPr/>
        </p:nvSpPr>
        <p:spPr bwMode="auto">
          <a:xfrm>
            <a:off x="6330950" y="5124240"/>
            <a:ext cx="3810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2000">
              <a:latin typeface="Times New Roman" pitchFamily="-106" charset="0"/>
              <a:sym typeface="Symbol" pitchFamily="-106" charset="2"/>
            </a:endParaRPr>
          </a:p>
        </p:txBody>
      </p:sp>
      <p:sp>
        <p:nvSpPr>
          <p:cNvPr id="11272" name="Oval 6"/>
          <p:cNvSpPr>
            <a:spLocks noChangeArrowheads="1"/>
          </p:cNvSpPr>
          <p:nvPr/>
        </p:nvSpPr>
        <p:spPr bwMode="auto">
          <a:xfrm>
            <a:off x="3054350" y="5124240"/>
            <a:ext cx="3810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2000">
              <a:latin typeface="Times New Roman" pitchFamily="-106" charset="0"/>
              <a:sym typeface="Symbol" pitchFamily="-106" charset="2"/>
            </a:endParaRPr>
          </a:p>
        </p:txBody>
      </p:sp>
      <p:sp>
        <p:nvSpPr>
          <p:cNvPr id="11273" name="Oval 7"/>
          <p:cNvSpPr>
            <a:spLocks noChangeArrowheads="1"/>
          </p:cNvSpPr>
          <p:nvPr/>
        </p:nvSpPr>
        <p:spPr bwMode="auto">
          <a:xfrm>
            <a:off x="3756025" y="5733840"/>
            <a:ext cx="3810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2000">
              <a:latin typeface="Times New Roman" pitchFamily="-106" charset="0"/>
              <a:sym typeface="Symbol" pitchFamily="-106" charset="2"/>
            </a:endParaRPr>
          </a:p>
        </p:txBody>
      </p:sp>
      <p:cxnSp>
        <p:nvCxnSpPr>
          <p:cNvPr id="11274" name="AutoShape 12"/>
          <p:cNvCxnSpPr>
            <a:cxnSpLocks noChangeShapeType="1"/>
            <a:stCxn id="11270" idx="3"/>
            <a:endCxn id="11272" idx="7"/>
          </p:cNvCxnSpPr>
          <p:nvPr/>
        </p:nvCxnSpPr>
        <p:spPr bwMode="auto">
          <a:xfrm flipH="1">
            <a:off x="3379788" y="4849603"/>
            <a:ext cx="1476375" cy="3206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275" name="AutoShape 13"/>
          <p:cNvCxnSpPr>
            <a:cxnSpLocks noChangeShapeType="1"/>
            <a:stCxn id="11271" idx="1"/>
            <a:endCxn id="11270" idx="5"/>
          </p:cNvCxnSpPr>
          <p:nvPr/>
        </p:nvCxnSpPr>
        <p:spPr bwMode="auto">
          <a:xfrm flipH="1" flipV="1">
            <a:off x="5126038" y="4849603"/>
            <a:ext cx="1260475" cy="3206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276" name="AutoShape 18"/>
          <p:cNvCxnSpPr>
            <a:cxnSpLocks noChangeShapeType="1"/>
            <a:stCxn id="11278" idx="7"/>
            <a:endCxn id="11272" idx="3"/>
          </p:cNvCxnSpPr>
          <p:nvPr/>
        </p:nvCxnSpPr>
        <p:spPr bwMode="auto">
          <a:xfrm flipV="1">
            <a:off x="2679700" y="5459203"/>
            <a:ext cx="430213" cy="3206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277" name="AutoShape 19"/>
          <p:cNvCxnSpPr>
            <a:cxnSpLocks noChangeShapeType="1"/>
            <a:stCxn id="11273" idx="1"/>
            <a:endCxn id="11272" idx="5"/>
          </p:cNvCxnSpPr>
          <p:nvPr/>
        </p:nvCxnSpPr>
        <p:spPr bwMode="auto">
          <a:xfrm flipH="1" flipV="1">
            <a:off x="3379788" y="5459203"/>
            <a:ext cx="431800" cy="3206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1278" name="Oval 20"/>
          <p:cNvSpPr>
            <a:spLocks noChangeArrowheads="1"/>
          </p:cNvSpPr>
          <p:nvPr/>
        </p:nvSpPr>
        <p:spPr bwMode="auto">
          <a:xfrm>
            <a:off x="2354263" y="5733840"/>
            <a:ext cx="3810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2000">
              <a:latin typeface="Times New Roman" pitchFamily="-106" charset="0"/>
              <a:sym typeface="Symbol" pitchFamily="-106" charset="2"/>
            </a:endParaRPr>
          </a:p>
        </p:txBody>
      </p:sp>
      <p:sp>
        <p:nvSpPr>
          <p:cNvPr id="112666" name="AutoShape 26"/>
          <p:cNvSpPr>
            <a:spLocks noChangeArrowheads="1"/>
          </p:cNvSpPr>
          <p:nvPr/>
        </p:nvSpPr>
        <p:spPr bwMode="auto">
          <a:xfrm>
            <a:off x="5457825" y="4057440"/>
            <a:ext cx="1057275" cy="417513"/>
          </a:xfrm>
          <a:prstGeom prst="roundRect">
            <a:avLst>
              <a:gd name="adj" fmla="val 16667"/>
            </a:avLst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1800">
                <a:latin typeface="Tahoma" pitchFamily="34" charset="0"/>
              </a:rPr>
              <a:t>(2, Sue)</a:t>
            </a:r>
          </a:p>
        </p:txBody>
      </p:sp>
      <p:sp>
        <p:nvSpPr>
          <p:cNvPr id="112667" name="AutoShape 27"/>
          <p:cNvSpPr>
            <a:spLocks noChangeArrowheads="1"/>
          </p:cNvSpPr>
          <p:nvPr/>
        </p:nvSpPr>
        <p:spPr bwMode="auto">
          <a:xfrm>
            <a:off x="6997700" y="4667040"/>
            <a:ext cx="1176338" cy="417513"/>
          </a:xfrm>
          <a:prstGeom prst="roundRect">
            <a:avLst>
              <a:gd name="adj" fmla="val 16667"/>
            </a:avLst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1800">
                <a:latin typeface="Tahoma" pitchFamily="34" charset="0"/>
              </a:rPr>
              <a:t>(6, Mark)</a:t>
            </a:r>
          </a:p>
        </p:txBody>
      </p:sp>
      <p:sp>
        <p:nvSpPr>
          <p:cNvPr id="112668" name="AutoShape 28"/>
          <p:cNvSpPr>
            <a:spLocks noChangeArrowheads="1"/>
          </p:cNvSpPr>
          <p:nvPr/>
        </p:nvSpPr>
        <p:spPr bwMode="auto">
          <a:xfrm>
            <a:off x="1749425" y="4667040"/>
            <a:ext cx="1004888" cy="417513"/>
          </a:xfrm>
          <a:prstGeom prst="roundRect">
            <a:avLst>
              <a:gd name="adj" fmla="val 16667"/>
            </a:avLst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1800" dirty="0">
                <a:latin typeface="Tahoma" pitchFamily="34" charset="0"/>
              </a:rPr>
              <a:t>(5, Pat)</a:t>
            </a:r>
          </a:p>
        </p:txBody>
      </p:sp>
      <p:sp>
        <p:nvSpPr>
          <p:cNvPr id="112669" name="AutoShape 29"/>
          <p:cNvSpPr>
            <a:spLocks noChangeArrowheads="1"/>
          </p:cNvSpPr>
          <p:nvPr/>
        </p:nvSpPr>
        <p:spPr bwMode="auto">
          <a:xfrm>
            <a:off x="1012825" y="5276640"/>
            <a:ext cx="1044575" cy="417513"/>
          </a:xfrm>
          <a:prstGeom prst="roundRect">
            <a:avLst>
              <a:gd name="adj" fmla="val 16667"/>
            </a:avLst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1800">
                <a:latin typeface="Tahoma" pitchFamily="34" charset="0"/>
              </a:rPr>
              <a:t>(9, Jeff)</a:t>
            </a:r>
          </a:p>
        </p:txBody>
      </p:sp>
      <p:sp>
        <p:nvSpPr>
          <p:cNvPr id="112670" name="AutoShape 30"/>
          <p:cNvSpPr>
            <a:spLocks noChangeArrowheads="1"/>
          </p:cNvSpPr>
          <p:nvPr/>
        </p:nvSpPr>
        <p:spPr bwMode="auto">
          <a:xfrm>
            <a:off x="4368800" y="5276640"/>
            <a:ext cx="1193800" cy="417513"/>
          </a:xfrm>
          <a:prstGeom prst="roundRect">
            <a:avLst>
              <a:gd name="adj" fmla="val 16667"/>
            </a:avLst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1800">
                <a:latin typeface="Tahoma" pitchFamily="34" charset="0"/>
              </a:rPr>
              <a:t>(7, Anna)</a:t>
            </a:r>
          </a:p>
        </p:txBody>
      </p:sp>
      <p:sp>
        <p:nvSpPr>
          <p:cNvPr id="11284" name="Freeform 36"/>
          <p:cNvSpPr>
            <a:spLocks/>
          </p:cNvSpPr>
          <p:nvPr/>
        </p:nvSpPr>
        <p:spPr bwMode="auto">
          <a:xfrm>
            <a:off x="6534150" y="5095665"/>
            <a:ext cx="1038225" cy="341313"/>
          </a:xfrm>
          <a:custGeom>
            <a:avLst/>
            <a:gdLst>
              <a:gd name="T0" fmla="*/ 0 w 654"/>
              <a:gd name="T1" fmla="*/ 138 h 215"/>
              <a:gd name="T2" fmla="*/ 498 w 654"/>
              <a:gd name="T3" fmla="*/ 192 h 215"/>
              <a:gd name="T4" fmla="*/ 654 w 654"/>
              <a:gd name="T5" fmla="*/ 0 h 215"/>
              <a:gd name="T6" fmla="*/ 0 60000 65536"/>
              <a:gd name="T7" fmla="*/ 0 60000 65536"/>
              <a:gd name="T8" fmla="*/ 0 60000 65536"/>
              <a:gd name="T9" fmla="*/ 0 w 654"/>
              <a:gd name="T10" fmla="*/ 0 h 215"/>
              <a:gd name="T11" fmla="*/ 654 w 654"/>
              <a:gd name="T12" fmla="*/ 215 h 21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54" h="215">
                <a:moveTo>
                  <a:pt x="0" y="138"/>
                </a:moveTo>
                <a:cubicBezTo>
                  <a:pt x="83" y="147"/>
                  <a:pt x="389" y="215"/>
                  <a:pt x="498" y="192"/>
                </a:cubicBezTo>
                <a:cubicBezTo>
                  <a:pt x="607" y="169"/>
                  <a:pt x="622" y="40"/>
                  <a:pt x="654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85" name="Freeform 37"/>
          <p:cNvSpPr>
            <a:spLocks/>
          </p:cNvSpPr>
          <p:nvPr/>
        </p:nvSpPr>
        <p:spPr bwMode="auto">
          <a:xfrm flipH="1">
            <a:off x="2200275" y="5087728"/>
            <a:ext cx="1038225" cy="341312"/>
          </a:xfrm>
          <a:custGeom>
            <a:avLst/>
            <a:gdLst>
              <a:gd name="T0" fmla="*/ 0 w 654"/>
              <a:gd name="T1" fmla="*/ 138 h 215"/>
              <a:gd name="T2" fmla="*/ 498 w 654"/>
              <a:gd name="T3" fmla="*/ 192 h 215"/>
              <a:gd name="T4" fmla="*/ 654 w 654"/>
              <a:gd name="T5" fmla="*/ 0 h 215"/>
              <a:gd name="T6" fmla="*/ 0 60000 65536"/>
              <a:gd name="T7" fmla="*/ 0 60000 65536"/>
              <a:gd name="T8" fmla="*/ 0 60000 65536"/>
              <a:gd name="T9" fmla="*/ 0 w 654"/>
              <a:gd name="T10" fmla="*/ 0 h 215"/>
              <a:gd name="T11" fmla="*/ 654 w 654"/>
              <a:gd name="T12" fmla="*/ 215 h 21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54" h="215">
                <a:moveTo>
                  <a:pt x="0" y="138"/>
                </a:moveTo>
                <a:cubicBezTo>
                  <a:pt x="83" y="147"/>
                  <a:pt x="389" y="215"/>
                  <a:pt x="498" y="192"/>
                </a:cubicBezTo>
                <a:cubicBezTo>
                  <a:pt x="607" y="169"/>
                  <a:pt x="622" y="40"/>
                  <a:pt x="654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86" name="Freeform 38"/>
          <p:cNvSpPr>
            <a:spLocks/>
          </p:cNvSpPr>
          <p:nvPr/>
        </p:nvSpPr>
        <p:spPr bwMode="auto">
          <a:xfrm flipH="1">
            <a:off x="1495425" y="5697328"/>
            <a:ext cx="1038225" cy="341312"/>
          </a:xfrm>
          <a:custGeom>
            <a:avLst/>
            <a:gdLst>
              <a:gd name="T0" fmla="*/ 0 w 654"/>
              <a:gd name="T1" fmla="*/ 138 h 215"/>
              <a:gd name="T2" fmla="*/ 498 w 654"/>
              <a:gd name="T3" fmla="*/ 192 h 215"/>
              <a:gd name="T4" fmla="*/ 654 w 654"/>
              <a:gd name="T5" fmla="*/ 0 h 215"/>
              <a:gd name="T6" fmla="*/ 0 60000 65536"/>
              <a:gd name="T7" fmla="*/ 0 60000 65536"/>
              <a:gd name="T8" fmla="*/ 0 60000 65536"/>
              <a:gd name="T9" fmla="*/ 0 w 654"/>
              <a:gd name="T10" fmla="*/ 0 h 215"/>
              <a:gd name="T11" fmla="*/ 654 w 654"/>
              <a:gd name="T12" fmla="*/ 215 h 21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54" h="215">
                <a:moveTo>
                  <a:pt x="0" y="138"/>
                </a:moveTo>
                <a:cubicBezTo>
                  <a:pt x="83" y="147"/>
                  <a:pt x="389" y="215"/>
                  <a:pt x="498" y="192"/>
                </a:cubicBezTo>
                <a:cubicBezTo>
                  <a:pt x="607" y="169"/>
                  <a:pt x="622" y="40"/>
                  <a:pt x="654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87" name="Freeform 39"/>
          <p:cNvSpPr>
            <a:spLocks/>
          </p:cNvSpPr>
          <p:nvPr/>
        </p:nvSpPr>
        <p:spPr bwMode="auto">
          <a:xfrm>
            <a:off x="5000625" y="4476540"/>
            <a:ext cx="1038225" cy="341313"/>
          </a:xfrm>
          <a:custGeom>
            <a:avLst/>
            <a:gdLst>
              <a:gd name="T0" fmla="*/ 0 w 654"/>
              <a:gd name="T1" fmla="*/ 138 h 215"/>
              <a:gd name="T2" fmla="*/ 498 w 654"/>
              <a:gd name="T3" fmla="*/ 192 h 215"/>
              <a:gd name="T4" fmla="*/ 654 w 654"/>
              <a:gd name="T5" fmla="*/ 0 h 215"/>
              <a:gd name="T6" fmla="*/ 0 60000 65536"/>
              <a:gd name="T7" fmla="*/ 0 60000 65536"/>
              <a:gd name="T8" fmla="*/ 0 60000 65536"/>
              <a:gd name="T9" fmla="*/ 0 w 654"/>
              <a:gd name="T10" fmla="*/ 0 h 215"/>
              <a:gd name="T11" fmla="*/ 654 w 654"/>
              <a:gd name="T12" fmla="*/ 215 h 21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54" h="215">
                <a:moveTo>
                  <a:pt x="0" y="138"/>
                </a:moveTo>
                <a:cubicBezTo>
                  <a:pt x="83" y="147"/>
                  <a:pt x="389" y="215"/>
                  <a:pt x="498" y="192"/>
                </a:cubicBezTo>
                <a:cubicBezTo>
                  <a:pt x="607" y="169"/>
                  <a:pt x="622" y="40"/>
                  <a:pt x="654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88" name="Freeform 40"/>
          <p:cNvSpPr>
            <a:spLocks/>
          </p:cNvSpPr>
          <p:nvPr/>
        </p:nvSpPr>
        <p:spPr bwMode="auto">
          <a:xfrm>
            <a:off x="3952875" y="5705265"/>
            <a:ext cx="1038225" cy="341313"/>
          </a:xfrm>
          <a:custGeom>
            <a:avLst/>
            <a:gdLst>
              <a:gd name="T0" fmla="*/ 0 w 654"/>
              <a:gd name="T1" fmla="*/ 138 h 215"/>
              <a:gd name="T2" fmla="*/ 498 w 654"/>
              <a:gd name="T3" fmla="*/ 192 h 215"/>
              <a:gd name="T4" fmla="*/ 654 w 654"/>
              <a:gd name="T5" fmla="*/ 0 h 215"/>
              <a:gd name="T6" fmla="*/ 0 60000 65536"/>
              <a:gd name="T7" fmla="*/ 0 60000 65536"/>
              <a:gd name="T8" fmla="*/ 0 60000 65536"/>
              <a:gd name="T9" fmla="*/ 0 w 654"/>
              <a:gd name="T10" fmla="*/ 0 h 215"/>
              <a:gd name="T11" fmla="*/ 654 w 654"/>
              <a:gd name="T12" fmla="*/ 215 h 21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54" h="215">
                <a:moveTo>
                  <a:pt x="0" y="138"/>
                </a:moveTo>
                <a:cubicBezTo>
                  <a:pt x="83" y="147"/>
                  <a:pt x="389" y="215"/>
                  <a:pt x="498" y="192"/>
                </a:cubicBezTo>
                <a:cubicBezTo>
                  <a:pt x="607" y="169"/>
                  <a:pt x="622" y="40"/>
                  <a:pt x="654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89" name="Date Placeholder 2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 2010 Goodrich, Tamassia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Heap-Sort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946" dirty="0" smtClean="0"/>
              <a:t>Consider a priority queue with </a:t>
            </a:r>
            <a:r>
              <a:rPr lang="en-US" sz="1946" b="1" i="1" dirty="0" err="1" smtClean="0">
                <a:latin typeface="Times New Roman" pitchFamily="-106" charset="0"/>
              </a:rPr>
              <a:t>n</a:t>
            </a:r>
            <a:r>
              <a:rPr lang="en-US" sz="1946" dirty="0" smtClean="0"/>
              <a:t> items implemented by means of a heap</a:t>
            </a:r>
          </a:p>
          <a:p>
            <a:pPr lvl="1"/>
            <a:r>
              <a:rPr lang="en-US" sz="1730" dirty="0" smtClean="0"/>
              <a:t>the space used is </a:t>
            </a:r>
            <a:r>
              <a:rPr lang="en-US" sz="1730" b="1" i="1" dirty="0" err="1" smtClean="0">
                <a:latin typeface="Times New Roman" pitchFamily="-106" charset="0"/>
              </a:rPr>
              <a:t>O</a:t>
            </a:r>
            <a:r>
              <a:rPr lang="en-US" sz="1730" dirty="0" err="1" smtClean="0">
                <a:latin typeface="Times New Roman" pitchFamily="-106" charset="0"/>
              </a:rPr>
              <a:t>(</a:t>
            </a:r>
            <a:r>
              <a:rPr lang="en-US" sz="1730" b="1" i="1" dirty="0" err="1" smtClean="0">
                <a:latin typeface="Times New Roman" pitchFamily="-106" charset="0"/>
              </a:rPr>
              <a:t>n</a:t>
            </a:r>
            <a:r>
              <a:rPr lang="en-US" sz="1730" dirty="0" smtClean="0">
                <a:latin typeface="Times New Roman" pitchFamily="-106" charset="0"/>
              </a:rPr>
              <a:t>)</a:t>
            </a:r>
            <a:endParaRPr lang="en-US" sz="1730" dirty="0" smtClean="0"/>
          </a:p>
          <a:p>
            <a:pPr lvl="1"/>
            <a:r>
              <a:rPr lang="en-US" sz="1730" dirty="0" smtClean="0"/>
              <a:t>methods insert and </a:t>
            </a:r>
            <a:r>
              <a:rPr lang="en-US" sz="1730" dirty="0" err="1" smtClean="0"/>
              <a:t>removeMin</a:t>
            </a:r>
            <a:r>
              <a:rPr lang="en-US" sz="1730" dirty="0" smtClean="0"/>
              <a:t> take </a:t>
            </a:r>
            <a:r>
              <a:rPr lang="en-US" sz="1730" b="1" i="1" dirty="0" err="1" smtClean="0">
                <a:latin typeface="Times New Roman" pitchFamily="-106" charset="0"/>
              </a:rPr>
              <a:t>O</a:t>
            </a:r>
            <a:r>
              <a:rPr lang="en-US" sz="1730" dirty="0" err="1" smtClean="0">
                <a:latin typeface="Times New Roman" pitchFamily="-106" charset="0"/>
              </a:rPr>
              <a:t>(log</a:t>
            </a:r>
            <a:r>
              <a:rPr lang="en-US" sz="1730" dirty="0" smtClean="0">
                <a:latin typeface="Times New Roman" pitchFamily="-106" charset="0"/>
              </a:rPr>
              <a:t> </a:t>
            </a:r>
            <a:r>
              <a:rPr lang="en-US" sz="1730" b="1" i="1" dirty="0" err="1" smtClean="0">
                <a:latin typeface="Times New Roman" pitchFamily="-106" charset="0"/>
              </a:rPr>
              <a:t>n</a:t>
            </a:r>
            <a:r>
              <a:rPr lang="en-US" sz="1730" dirty="0" smtClean="0">
                <a:latin typeface="Times New Roman" pitchFamily="-106" charset="0"/>
              </a:rPr>
              <a:t>) </a:t>
            </a:r>
            <a:r>
              <a:rPr lang="en-US" sz="1730" dirty="0" smtClean="0"/>
              <a:t>time</a:t>
            </a:r>
          </a:p>
          <a:p>
            <a:pPr lvl="1"/>
            <a:r>
              <a:rPr lang="en-US" sz="1730" dirty="0" smtClean="0"/>
              <a:t>methods size, </a:t>
            </a:r>
            <a:r>
              <a:rPr lang="en-US" sz="1730" dirty="0" err="1" smtClean="0"/>
              <a:t>isEmpty</a:t>
            </a:r>
            <a:r>
              <a:rPr lang="en-US" sz="1730" dirty="0" smtClean="0"/>
              <a:t>, and min take time </a:t>
            </a:r>
            <a:r>
              <a:rPr lang="en-US" sz="1730" b="1" i="1" dirty="0" smtClean="0">
                <a:latin typeface="Times New Roman" pitchFamily="-106" charset="0"/>
              </a:rPr>
              <a:t>O</a:t>
            </a:r>
            <a:r>
              <a:rPr lang="en-US" sz="1730" dirty="0" smtClean="0">
                <a:latin typeface="Times New Roman" pitchFamily="-106" charset="0"/>
              </a:rPr>
              <a:t>(1) </a:t>
            </a:r>
            <a:r>
              <a:rPr lang="en-US" sz="1730" dirty="0" smtClean="0"/>
              <a:t>time</a:t>
            </a:r>
          </a:p>
          <a:p>
            <a:pPr>
              <a:lnSpc>
                <a:spcPct val="110000"/>
              </a:lnSpc>
              <a:defRPr/>
            </a:pPr>
            <a:r>
              <a:rPr lang="en-US" sz="1946" dirty="0" smtClean="0"/>
              <a:t>Using a heap-based priority queue, we can sort a sequence of </a:t>
            </a:r>
            <a:r>
              <a:rPr lang="en-US" sz="1946" b="1" i="1" dirty="0" err="1" smtClean="0">
                <a:latin typeface="Times New Roman" pitchFamily="18" charset="0"/>
              </a:rPr>
              <a:t>n</a:t>
            </a:r>
            <a:r>
              <a:rPr lang="en-US" sz="1946" dirty="0" smtClean="0"/>
              <a:t> elements in </a:t>
            </a:r>
            <a:r>
              <a:rPr lang="en-US" sz="1946" b="1" i="1" dirty="0" err="1" smtClean="0">
                <a:latin typeface="Times New Roman" pitchFamily="18" charset="0"/>
              </a:rPr>
              <a:t>O</a:t>
            </a:r>
            <a:r>
              <a:rPr lang="en-US" sz="1946" dirty="0" err="1" smtClean="0">
                <a:latin typeface="Times New Roman" pitchFamily="18" charset="0"/>
              </a:rPr>
              <a:t>(</a:t>
            </a:r>
            <a:r>
              <a:rPr lang="en-US" sz="1946" b="1" i="1" dirty="0" err="1" smtClean="0">
                <a:latin typeface="Times New Roman" pitchFamily="18" charset="0"/>
              </a:rPr>
              <a:t>n</a:t>
            </a:r>
            <a:r>
              <a:rPr lang="en-US" sz="1946" dirty="0" smtClean="0">
                <a:latin typeface="Times New Roman" pitchFamily="18" charset="0"/>
              </a:rPr>
              <a:t> log </a:t>
            </a:r>
            <a:r>
              <a:rPr lang="en-US" sz="1946" b="1" i="1" dirty="0" err="1" smtClean="0">
                <a:latin typeface="Times New Roman" pitchFamily="18" charset="0"/>
              </a:rPr>
              <a:t>n</a:t>
            </a:r>
            <a:r>
              <a:rPr lang="en-US" sz="1946" dirty="0" smtClean="0">
                <a:latin typeface="Times New Roman" pitchFamily="18" charset="0"/>
              </a:rPr>
              <a:t>) </a:t>
            </a:r>
            <a:r>
              <a:rPr lang="en-US" sz="1946" dirty="0" smtClean="0"/>
              <a:t>time</a:t>
            </a:r>
            <a:endParaRPr lang="en-US" sz="1946" dirty="0" smtClean="0">
              <a:latin typeface="Times New Roman" pitchFamily="18" charset="0"/>
            </a:endParaRPr>
          </a:p>
          <a:p>
            <a:pPr>
              <a:lnSpc>
                <a:spcPct val="110000"/>
              </a:lnSpc>
              <a:defRPr/>
            </a:pPr>
            <a:r>
              <a:rPr lang="en-US" sz="1946" dirty="0" smtClean="0"/>
              <a:t>The resulting algorithm is called heap-sort</a:t>
            </a:r>
          </a:p>
          <a:p>
            <a:pPr>
              <a:lnSpc>
                <a:spcPct val="110000"/>
              </a:lnSpc>
              <a:defRPr/>
            </a:pPr>
            <a:r>
              <a:rPr lang="en-US" sz="1946" dirty="0" smtClean="0"/>
              <a:t>Heap-sort is much faster than quadratic sorting algorithms, such as insertion-sort and selection-sort</a:t>
            </a:r>
          </a:p>
          <a:p>
            <a:endParaRPr lang="en-US" sz="1946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Faster Heap-Sort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 </a:t>
            </a:r>
            <a:r>
              <a:rPr lang="en-US" dirty="0" err="1" smtClean="0"/>
              <a:t>n</a:t>
            </a:r>
            <a:r>
              <a:rPr lang="en-US" dirty="0" smtClean="0"/>
              <a:t> keys one by one taking </a:t>
            </a:r>
            <a:r>
              <a:rPr lang="en-US" dirty="0" err="1" smtClean="0"/>
              <a:t>O(n</a:t>
            </a:r>
            <a:r>
              <a:rPr lang="en-US" dirty="0" smtClean="0"/>
              <a:t> log </a:t>
            </a:r>
            <a:r>
              <a:rPr lang="en-US" dirty="0" err="1" smtClean="0"/>
              <a:t>n</a:t>
            </a:r>
            <a:r>
              <a:rPr lang="en-US" dirty="0" smtClean="0"/>
              <a:t>) times</a:t>
            </a:r>
          </a:p>
          <a:p>
            <a:r>
              <a:rPr lang="en-US" dirty="0" smtClean="0"/>
              <a:t>If we know all keys in advance, we can save the construction to </a:t>
            </a:r>
            <a:r>
              <a:rPr lang="en-US" dirty="0" err="1" smtClean="0"/>
              <a:t>O(n</a:t>
            </a:r>
            <a:r>
              <a:rPr lang="en-US" dirty="0" smtClean="0"/>
              <a:t>) times by bottom up construction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Bottom-up Heap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3918944" cy="3916363"/>
          </a:xfrm>
        </p:spPr>
        <p:txBody>
          <a:bodyPr/>
          <a:lstStyle/>
          <a:p>
            <a:r>
              <a:rPr lang="en-US" dirty="0" smtClean="0"/>
              <a:t>We can construct a heap storing </a:t>
            </a:r>
            <a:r>
              <a:rPr lang="en-US" b="1" i="1" dirty="0" err="1" smtClean="0">
                <a:latin typeface="Times New Roman" pitchFamily="-106" charset="0"/>
              </a:rPr>
              <a:t>n</a:t>
            </a:r>
            <a:r>
              <a:rPr lang="en-US" dirty="0" smtClean="0"/>
              <a:t> given keys in using a bottom-up construction with </a:t>
            </a:r>
            <a:r>
              <a:rPr lang="en-US" dirty="0" smtClean="0">
                <a:latin typeface="Times New Roman" pitchFamily="-106" charset="0"/>
              </a:rPr>
              <a:t>log </a:t>
            </a:r>
            <a:r>
              <a:rPr lang="en-US" b="1" i="1" dirty="0" err="1" smtClean="0">
                <a:latin typeface="Times New Roman" pitchFamily="-106" charset="0"/>
              </a:rPr>
              <a:t>n</a:t>
            </a:r>
            <a:r>
              <a:rPr lang="en-US" dirty="0" smtClean="0"/>
              <a:t> phases</a:t>
            </a:r>
          </a:p>
          <a:p>
            <a:r>
              <a:rPr lang="en-US" dirty="0" smtClean="0"/>
              <a:t>In phase </a:t>
            </a:r>
            <a:r>
              <a:rPr lang="en-US" b="1" i="1" dirty="0" err="1" smtClean="0">
                <a:latin typeface="Times New Roman" pitchFamily="-106" charset="0"/>
              </a:rPr>
              <a:t>i</a:t>
            </a:r>
            <a:r>
              <a:rPr lang="en-US" dirty="0" smtClean="0"/>
              <a:t>, pairs of heaps with </a:t>
            </a:r>
            <a:r>
              <a:rPr lang="en-US" dirty="0" smtClean="0">
                <a:latin typeface="Times New Roman" pitchFamily="-106" charset="0"/>
              </a:rPr>
              <a:t>2</a:t>
            </a:r>
            <a:r>
              <a:rPr lang="en-US" b="1" i="1" baseline="30000" dirty="0" smtClean="0">
                <a:latin typeface="Times New Roman" pitchFamily="-106" charset="0"/>
              </a:rPr>
              <a:t>i </a:t>
            </a:r>
            <a:r>
              <a:rPr lang="en-US" dirty="0" smtClean="0">
                <a:latin typeface="Symbol" pitchFamily="-106" charset="2"/>
              </a:rPr>
              <a:t>-</a:t>
            </a:r>
            <a:r>
              <a:rPr lang="en-US" dirty="0" smtClean="0">
                <a:latin typeface="Times New Roman" pitchFamily="-106" charset="0"/>
              </a:rPr>
              <a:t>1</a:t>
            </a:r>
            <a:r>
              <a:rPr lang="en-US" dirty="0" smtClean="0"/>
              <a:t> keys are merged into heaps with </a:t>
            </a:r>
            <a:r>
              <a:rPr lang="en-US" dirty="0" smtClean="0">
                <a:latin typeface="Times New Roman" pitchFamily="-106" charset="0"/>
              </a:rPr>
              <a:t>2</a:t>
            </a:r>
            <a:r>
              <a:rPr lang="en-US" b="1" i="1" baseline="30000" dirty="0" smtClean="0">
                <a:latin typeface="Times New Roman" pitchFamily="-106" charset="0"/>
              </a:rPr>
              <a:t>i</a:t>
            </a:r>
            <a:r>
              <a:rPr lang="en-US" baseline="30000" dirty="0" smtClean="0">
                <a:latin typeface="Symbol" pitchFamily="-106" charset="2"/>
              </a:rPr>
              <a:t>+</a:t>
            </a:r>
            <a:r>
              <a:rPr lang="en-US" baseline="30000" dirty="0" smtClean="0">
                <a:latin typeface="Times New Roman" pitchFamily="-106" charset="0"/>
              </a:rPr>
              <a:t>1</a:t>
            </a:r>
            <a:r>
              <a:rPr lang="en-US" dirty="0" smtClean="0">
                <a:latin typeface="Symbol" pitchFamily="-106" charset="2"/>
              </a:rPr>
              <a:t>-</a:t>
            </a:r>
            <a:r>
              <a:rPr lang="en-US" dirty="0" smtClean="0">
                <a:latin typeface="Times New Roman" pitchFamily="-106" charset="0"/>
              </a:rPr>
              <a:t>1</a:t>
            </a:r>
            <a:r>
              <a:rPr lang="en-US" dirty="0" smtClean="0"/>
              <a:t> keys</a:t>
            </a:r>
          </a:p>
          <a:p>
            <a:endParaRPr lang="en-US" dirty="0"/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5357813" y="2209800"/>
            <a:ext cx="2514600" cy="838200"/>
            <a:chOff x="3360" y="1392"/>
            <a:chExt cx="1584" cy="528"/>
          </a:xfrm>
        </p:grpSpPr>
        <p:sp>
          <p:nvSpPr>
            <p:cNvPr id="5" name="AutoShape 9"/>
            <p:cNvSpPr>
              <a:spLocks noChangeArrowheads="1"/>
            </p:cNvSpPr>
            <p:nvPr/>
          </p:nvSpPr>
          <p:spPr bwMode="auto">
            <a:xfrm>
              <a:off x="3360" y="1392"/>
              <a:ext cx="624" cy="52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>
                  <a:latin typeface="Times New Roman" pitchFamily="-106" charset="0"/>
                </a:rPr>
                <a:t>2</a:t>
              </a:r>
              <a:r>
                <a:rPr lang="en-US" sz="2000" b="1" i="1" baseline="30000">
                  <a:latin typeface="Times New Roman" pitchFamily="-106" charset="0"/>
                </a:rPr>
                <a:t>i </a:t>
              </a:r>
              <a:r>
                <a:rPr lang="en-US" sz="2000">
                  <a:latin typeface="Symbol" pitchFamily="-106" charset="2"/>
                </a:rPr>
                <a:t>-</a:t>
              </a:r>
              <a:r>
                <a:rPr lang="en-US" sz="2000">
                  <a:latin typeface="Times New Roman" pitchFamily="-106" charset="0"/>
                </a:rPr>
                <a:t>1</a:t>
              </a:r>
            </a:p>
          </p:txBody>
        </p:sp>
        <p:sp>
          <p:nvSpPr>
            <p:cNvPr id="6" name="AutoShape 10"/>
            <p:cNvSpPr>
              <a:spLocks noChangeArrowheads="1"/>
            </p:cNvSpPr>
            <p:nvPr/>
          </p:nvSpPr>
          <p:spPr bwMode="auto">
            <a:xfrm>
              <a:off x="4320" y="1392"/>
              <a:ext cx="624" cy="52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>
                  <a:latin typeface="Times New Roman" pitchFamily="-106" charset="0"/>
                </a:rPr>
                <a:t>2</a:t>
              </a:r>
              <a:r>
                <a:rPr lang="en-US" sz="2000" b="1" i="1" baseline="30000">
                  <a:latin typeface="Times New Roman" pitchFamily="-106" charset="0"/>
                </a:rPr>
                <a:t>i </a:t>
              </a:r>
              <a:r>
                <a:rPr lang="en-US" sz="2000">
                  <a:latin typeface="Symbol" pitchFamily="-106" charset="2"/>
                </a:rPr>
                <a:t>-</a:t>
              </a:r>
              <a:r>
                <a:rPr lang="en-US" sz="2000">
                  <a:latin typeface="Times New Roman" pitchFamily="-106" charset="0"/>
                </a:rPr>
                <a:t>1</a:t>
              </a:r>
            </a:p>
          </p:txBody>
        </p:sp>
      </p:grpSp>
      <p:sp>
        <p:nvSpPr>
          <p:cNvPr id="7" name="AutoShape 18"/>
          <p:cNvSpPr>
            <a:spLocks noChangeArrowheads="1"/>
          </p:cNvSpPr>
          <p:nvPr/>
        </p:nvSpPr>
        <p:spPr bwMode="auto">
          <a:xfrm>
            <a:off x="6424613" y="3429000"/>
            <a:ext cx="381000" cy="381000"/>
          </a:xfrm>
          <a:prstGeom prst="downArrow">
            <a:avLst>
              <a:gd name="adj1" fmla="val 50000"/>
              <a:gd name="adj2" fmla="val 25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21"/>
          <p:cNvSpPr>
            <a:spLocks/>
          </p:cNvSpPr>
          <p:nvPr/>
        </p:nvSpPr>
        <p:spPr bwMode="auto">
          <a:xfrm>
            <a:off x="4773613" y="4191000"/>
            <a:ext cx="3684587" cy="1771650"/>
          </a:xfrm>
          <a:custGeom>
            <a:avLst/>
            <a:gdLst/>
            <a:ahLst/>
            <a:cxnLst>
              <a:cxn ang="0">
                <a:pos x="857" y="147"/>
              </a:cxn>
              <a:cxn ang="0">
                <a:pos x="210" y="981"/>
              </a:cxn>
              <a:cxn ang="0">
                <a:pos x="2119" y="975"/>
              </a:cxn>
              <a:cxn ang="0">
                <a:pos x="1424" y="138"/>
              </a:cxn>
              <a:cxn ang="0">
                <a:pos x="857" y="147"/>
              </a:cxn>
            </a:cxnLst>
            <a:rect l="0" t="0" r="r" b="b"/>
            <a:pathLst>
              <a:path w="2321" h="1116">
                <a:moveTo>
                  <a:pt x="857" y="147"/>
                </a:moveTo>
                <a:cubicBezTo>
                  <a:pt x="722" y="227"/>
                  <a:pt x="0" y="843"/>
                  <a:pt x="210" y="981"/>
                </a:cubicBezTo>
                <a:cubicBezTo>
                  <a:pt x="414" y="1113"/>
                  <a:pt x="1916" y="1116"/>
                  <a:pt x="2119" y="975"/>
                </a:cubicBezTo>
                <a:cubicBezTo>
                  <a:pt x="2321" y="835"/>
                  <a:pt x="1634" y="276"/>
                  <a:pt x="1424" y="138"/>
                </a:cubicBezTo>
                <a:cubicBezTo>
                  <a:pt x="1214" y="0"/>
                  <a:pt x="992" y="67"/>
                  <a:pt x="857" y="147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9" name="AutoShape 11"/>
          <p:cNvSpPr>
            <a:spLocks noChangeArrowheads="1"/>
          </p:cNvSpPr>
          <p:nvPr/>
        </p:nvSpPr>
        <p:spPr bwMode="auto">
          <a:xfrm>
            <a:off x="5334000" y="4868863"/>
            <a:ext cx="990600" cy="84137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12"/>
          <p:cNvSpPr>
            <a:spLocks noChangeArrowheads="1"/>
          </p:cNvSpPr>
          <p:nvPr/>
        </p:nvSpPr>
        <p:spPr bwMode="auto">
          <a:xfrm>
            <a:off x="6858000" y="4868863"/>
            <a:ext cx="990600" cy="84137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13"/>
          <p:cNvSpPr>
            <a:spLocks noChangeArrowheads="1"/>
          </p:cNvSpPr>
          <p:nvPr/>
        </p:nvSpPr>
        <p:spPr bwMode="auto">
          <a:xfrm>
            <a:off x="6438900" y="4411663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2" name="AutoShape 15"/>
          <p:cNvCxnSpPr>
            <a:cxnSpLocks noChangeShapeType="1"/>
            <a:stCxn id="11" idx="3"/>
            <a:endCxn id="9" idx="0"/>
          </p:cNvCxnSpPr>
          <p:nvPr/>
        </p:nvCxnSpPr>
        <p:spPr bwMode="auto">
          <a:xfrm flipH="1">
            <a:off x="5829300" y="4681538"/>
            <a:ext cx="654050" cy="1873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" name="AutoShape 16"/>
          <p:cNvCxnSpPr>
            <a:cxnSpLocks noChangeShapeType="1"/>
            <a:stCxn id="11" idx="5"/>
            <a:endCxn id="10" idx="0"/>
          </p:cNvCxnSpPr>
          <p:nvPr/>
        </p:nvCxnSpPr>
        <p:spPr bwMode="auto">
          <a:xfrm>
            <a:off x="6699250" y="4681538"/>
            <a:ext cx="654050" cy="1873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4" name="Rectangle 22"/>
          <p:cNvSpPr>
            <a:spLocks noChangeArrowheads="1"/>
          </p:cNvSpPr>
          <p:nvPr/>
        </p:nvSpPr>
        <p:spPr bwMode="auto">
          <a:xfrm>
            <a:off x="6161088" y="4872038"/>
            <a:ext cx="925512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Times New Roman" pitchFamily="-106" charset="0"/>
              </a:rPr>
              <a:t>2</a:t>
            </a:r>
            <a:r>
              <a:rPr lang="en-US" b="1" i="1" baseline="30000">
                <a:latin typeface="Times New Roman" pitchFamily="-106" charset="0"/>
              </a:rPr>
              <a:t>i</a:t>
            </a:r>
            <a:r>
              <a:rPr lang="en-US" baseline="30000">
                <a:latin typeface="Symbol" pitchFamily="-106" charset="2"/>
              </a:rPr>
              <a:t>+</a:t>
            </a:r>
            <a:r>
              <a:rPr lang="en-US" baseline="30000">
                <a:latin typeface="Times New Roman" pitchFamily="-106" charset="0"/>
              </a:rPr>
              <a:t>1</a:t>
            </a:r>
            <a:r>
              <a:rPr lang="en-US">
                <a:latin typeface="Symbol" pitchFamily="-106" charset="2"/>
              </a:rPr>
              <a:t>-</a:t>
            </a:r>
            <a:r>
              <a:rPr lang="en-US">
                <a:latin typeface="Times New Roman" pitchFamily="-106" charset="0"/>
              </a:rPr>
              <a:t>1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Merging Two Heaps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3573823" cy="3916363"/>
          </a:xfrm>
        </p:spPr>
        <p:txBody>
          <a:bodyPr/>
          <a:lstStyle/>
          <a:p>
            <a:r>
              <a:rPr lang="en-US" dirty="0" smtClean="0"/>
              <a:t>Given two heaps and a key </a:t>
            </a:r>
            <a:r>
              <a:rPr lang="en-US" b="1" i="1" dirty="0" err="1" smtClean="0">
                <a:latin typeface="Times New Roman" pitchFamily="-106" charset="0"/>
              </a:rPr>
              <a:t>k</a:t>
            </a:r>
            <a:r>
              <a:rPr lang="en-US" dirty="0" smtClean="0"/>
              <a:t>, we create a new heap with the root node storing </a:t>
            </a:r>
            <a:r>
              <a:rPr lang="en-US" b="1" i="1" dirty="0" err="1" smtClean="0">
                <a:latin typeface="Times New Roman" pitchFamily="-106" charset="0"/>
              </a:rPr>
              <a:t>k</a:t>
            </a:r>
            <a:r>
              <a:rPr lang="en-US" dirty="0" smtClean="0"/>
              <a:t> and with the two heaps as </a:t>
            </a:r>
            <a:r>
              <a:rPr lang="en-US" dirty="0" err="1" smtClean="0"/>
              <a:t>subtrees</a:t>
            </a:r>
            <a:endParaRPr lang="en-US" dirty="0" smtClean="0"/>
          </a:p>
          <a:p>
            <a:r>
              <a:rPr lang="en-US" dirty="0" smtClean="0"/>
              <a:t>We perform </a:t>
            </a:r>
            <a:r>
              <a:rPr lang="en-US" dirty="0" err="1" smtClean="0"/>
              <a:t>downheap</a:t>
            </a:r>
            <a:r>
              <a:rPr lang="en-US" dirty="0" smtClean="0"/>
              <a:t> to restore the heap-order property </a:t>
            </a:r>
          </a:p>
          <a:p>
            <a:endParaRPr lang="en-US" dirty="0"/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6535738" y="3421062"/>
            <a:ext cx="285750" cy="284162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pitchFamily="-106" charset="0"/>
                <a:sym typeface="Symbol" pitchFamily="-106" charset="2"/>
              </a:rPr>
              <a:t>7</a:t>
            </a:r>
          </a:p>
        </p:txBody>
      </p:sp>
      <p:cxnSp>
        <p:nvCxnSpPr>
          <p:cNvPr id="5" name="AutoShape 5"/>
          <p:cNvCxnSpPr>
            <a:cxnSpLocks noChangeShapeType="1"/>
            <a:stCxn id="4" idx="3"/>
            <a:endCxn id="7" idx="7"/>
          </p:cNvCxnSpPr>
          <p:nvPr/>
        </p:nvCxnSpPr>
        <p:spPr bwMode="auto">
          <a:xfrm flipH="1">
            <a:off x="5691188" y="3682999"/>
            <a:ext cx="885825" cy="225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" name="AutoShape 6"/>
          <p:cNvCxnSpPr>
            <a:cxnSpLocks noChangeShapeType="1"/>
            <a:stCxn id="12" idx="1"/>
            <a:endCxn id="4" idx="5"/>
          </p:cNvCxnSpPr>
          <p:nvPr/>
        </p:nvCxnSpPr>
        <p:spPr bwMode="auto">
          <a:xfrm flipH="1" flipV="1">
            <a:off x="6780213" y="3682999"/>
            <a:ext cx="801688" cy="2270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7" name="Oval 8"/>
          <p:cNvSpPr>
            <a:spLocks noChangeArrowheads="1"/>
          </p:cNvSpPr>
          <p:nvPr/>
        </p:nvSpPr>
        <p:spPr bwMode="auto">
          <a:xfrm>
            <a:off x="5448301" y="3876674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latin typeface="Times New Roman" pitchFamily="-106" charset="0"/>
                <a:sym typeface="Symbol" pitchFamily="-106" charset="2"/>
              </a:rPr>
              <a:t>3</a:t>
            </a:r>
          </a:p>
        </p:txBody>
      </p:sp>
      <p:sp>
        <p:nvSpPr>
          <p:cNvPr id="8" name="Oval 9"/>
          <p:cNvSpPr>
            <a:spLocks noChangeArrowheads="1"/>
          </p:cNvSpPr>
          <p:nvPr/>
        </p:nvSpPr>
        <p:spPr bwMode="auto">
          <a:xfrm>
            <a:off x="5970588" y="4332287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latin typeface="Times New Roman" pitchFamily="-106" charset="0"/>
                <a:sym typeface="Symbol" pitchFamily="-106" charset="2"/>
              </a:rPr>
              <a:t>5</a:t>
            </a:r>
          </a:p>
        </p:txBody>
      </p:sp>
      <p:cxnSp>
        <p:nvCxnSpPr>
          <p:cNvPr id="9" name="AutoShape 14"/>
          <p:cNvCxnSpPr>
            <a:cxnSpLocks noChangeShapeType="1"/>
            <a:stCxn id="11" idx="7"/>
            <a:endCxn id="7" idx="3"/>
          </p:cNvCxnSpPr>
          <p:nvPr/>
        </p:nvCxnSpPr>
        <p:spPr bwMode="auto">
          <a:xfrm flipV="1">
            <a:off x="5168901" y="4127499"/>
            <a:ext cx="320675" cy="2397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" name="AutoShape 15"/>
          <p:cNvCxnSpPr>
            <a:cxnSpLocks noChangeShapeType="1"/>
            <a:stCxn id="8" idx="1"/>
            <a:endCxn id="7" idx="5"/>
          </p:cNvCxnSpPr>
          <p:nvPr/>
        </p:nvCxnSpPr>
        <p:spPr bwMode="auto">
          <a:xfrm flipH="1" flipV="1">
            <a:off x="5691188" y="4127499"/>
            <a:ext cx="322263" cy="2397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1" name="Oval 16"/>
          <p:cNvSpPr>
            <a:spLocks noChangeArrowheads="1"/>
          </p:cNvSpPr>
          <p:nvPr/>
        </p:nvSpPr>
        <p:spPr bwMode="auto">
          <a:xfrm>
            <a:off x="4926013" y="4332287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latin typeface="Times New Roman" pitchFamily="-106" charset="0"/>
                <a:sym typeface="Symbol" pitchFamily="-106" charset="2"/>
              </a:rPr>
              <a:t>8</a:t>
            </a:r>
          </a:p>
        </p:txBody>
      </p:sp>
      <p:sp>
        <p:nvSpPr>
          <p:cNvPr id="12" name="Oval 22"/>
          <p:cNvSpPr>
            <a:spLocks noChangeArrowheads="1"/>
          </p:cNvSpPr>
          <p:nvPr/>
        </p:nvSpPr>
        <p:spPr bwMode="auto">
          <a:xfrm>
            <a:off x="7540626" y="3878262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latin typeface="Times New Roman" pitchFamily="-106" charset="0"/>
                <a:sym typeface="Symbol" pitchFamily="-106" charset="2"/>
              </a:rPr>
              <a:t>2</a:t>
            </a:r>
          </a:p>
        </p:txBody>
      </p:sp>
      <p:sp>
        <p:nvSpPr>
          <p:cNvPr id="13" name="Oval 23"/>
          <p:cNvSpPr>
            <a:spLocks noChangeArrowheads="1"/>
          </p:cNvSpPr>
          <p:nvPr/>
        </p:nvSpPr>
        <p:spPr bwMode="auto">
          <a:xfrm>
            <a:off x="8062913" y="4333874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latin typeface="Times New Roman" pitchFamily="-106" charset="0"/>
                <a:sym typeface="Symbol" pitchFamily="-106" charset="2"/>
              </a:rPr>
              <a:t>6</a:t>
            </a:r>
          </a:p>
        </p:txBody>
      </p:sp>
      <p:cxnSp>
        <p:nvCxnSpPr>
          <p:cNvPr id="14" name="AutoShape 28"/>
          <p:cNvCxnSpPr>
            <a:cxnSpLocks noChangeShapeType="1"/>
            <a:stCxn id="16" idx="7"/>
            <a:endCxn id="12" idx="3"/>
          </p:cNvCxnSpPr>
          <p:nvPr/>
        </p:nvCxnSpPr>
        <p:spPr bwMode="auto">
          <a:xfrm flipV="1">
            <a:off x="7261226" y="4129087"/>
            <a:ext cx="320675" cy="2397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" name="AutoShape 29"/>
          <p:cNvCxnSpPr>
            <a:cxnSpLocks noChangeShapeType="1"/>
            <a:stCxn id="13" idx="1"/>
            <a:endCxn id="12" idx="5"/>
          </p:cNvCxnSpPr>
          <p:nvPr/>
        </p:nvCxnSpPr>
        <p:spPr bwMode="auto">
          <a:xfrm flipH="1" flipV="1">
            <a:off x="7783513" y="4129087"/>
            <a:ext cx="322263" cy="2397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6" name="Oval 30"/>
          <p:cNvSpPr>
            <a:spLocks noChangeArrowheads="1"/>
          </p:cNvSpPr>
          <p:nvPr/>
        </p:nvSpPr>
        <p:spPr bwMode="auto">
          <a:xfrm>
            <a:off x="7018338" y="4333874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latin typeface="Times New Roman" pitchFamily="-106" charset="0"/>
                <a:sym typeface="Symbol" pitchFamily="-106" charset="2"/>
              </a:rPr>
              <a:t>4</a:t>
            </a:r>
          </a:p>
        </p:txBody>
      </p:sp>
      <p:sp>
        <p:nvSpPr>
          <p:cNvPr id="17" name="Oval 39"/>
          <p:cNvSpPr>
            <a:spLocks noChangeArrowheads="1"/>
          </p:cNvSpPr>
          <p:nvPr/>
        </p:nvSpPr>
        <p:spPr bwMode="auto">
          <a:xfrm>
            <a:off x="5448301" y="2060574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latin typeface="Times New Roman" pitchFamily="-106" charset="0"/>
                <a:sym typeface="Symbol" pitchFamily="-106" charset="2"/>
              </a:rPr>
              <a:t>3</a:t>
            </a:r>
          </a:p>
        </p:txBody>
      </p:sp>
      <p:sp>
        <p:nvSpPr>
          <p:cNvPr id="18" name="Oval 40"/>
          <p:cNvSpPr>
            <a:spLocks noChangeArrowheads="1"/>
          </p:cNvSpPr>
          <p:nvPr/>
        </p:nvSpPr>
        <p:spPr bwMode="auto">
          <a:xfrm>
            <a:off x="5970588" y="2516187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latin typeface="Times New Roman" pitchFamily="-106" charset="0"/>
                <a:sym typeface="Symbol" pitchFamily="-106" charset="2"/>
              </a:rPr>
              <a:t>5</a:t>
            </a:r>
          </a:p>
        </p:txBody>
      </p:sp>
      <p:cxnSp>
        <p:nvCxnSpPr>
          <p:cNvPr id="19" name="AutoShape 45"/>
          <p:cNvCxnSpPr>
            <a:cxnSpLocks noChangeShapeType="1"/>
            <a:stCxn id="21" idx="7"/>
            <a:endCxn id="17" idx="3"/>
          </p:cNvCxnSpPr>
          <p:nvPr/>
        </p:nvCxnSpPr>
        <p:spPr bwMode="auto">
          <a:xfrm flipV="1">
            <a:off x="5168901" y="2311399"/>
            <a:ext cx="320675" cy="2397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" name="AutoShape 46"/>
          <p:cNvCxnSpPr>
            <a:cxnSpLocks noChangeShapeType="1"/>
            <a:stCxn id="18" idx="1"/>
            <a:endCxn id="17" idx="5"/>
          </p:cNvCxnSpPr>
          <p:nvPr/>
        </p:nvCxnSpPr>
        <p:spPr bwMode="auto">
          <a:xfrm flipH="1" flipV="1">
            <a:off x="5691188" y="2311399"/>
            <a:ext cx="322263" cy="2397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1" name="Oval 47"/>
          <p:cNvSpPr>
            <a:spLocks noChangeArrowheads="1"/>
          </p:cNvSpPr>
          <p:nvPr/>
        </p:nvSpPr>
        <p:spPr bwMode="auto">
          <a:xfrm>
            <a:off x="4926013" y="2516187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latin typeface="Times New Roman" pitchFamily="-106" charset="0"/>
                <a:sym typeface="Symbol" pitchFamily="-106" charset="2"/>
              </a:rPr>
              <a:t>8</a:t>
            </a:r>
          </a:p>
        </p:txBody>
      </p:sp>
      <p:sp>
        <p:nvSpPr>
          <p:cNvPr id="22" name="Oval 53"/>
          <p:cNvSpPr>
            <a:spLocks noChangeArrowheads="1"/>
          </p:cNvSpPr>
          <p:nvPr/>
        </p:nvSpPr>
        <p:spPr bwMode="auto">
          <a:xfrm>
            <a:off x="7540626" y="2062162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latin typeface="Times New Roman" pitchFamily="-106" charset="0"/>
                <a:sym typeface="Symbol" pitchFamily="-106" charset="2"/>
              </a:rPr>
              <a:t>2</a:t>
            </a:r>
          </a:p>
        </p:txBody>
      </p:sp>
      <p:sp>
        <p:nvSpPr>
          <p:cNvPr id="23" name="Oval 54"/>
          <p:cNvSpPr>
            <a:spLocks noChangeArrowheads="1"/>
          </p:cNvSpPr>
          <p:nvPr/>
        </p:nvSpPr>
        <p:spPr bwMode="auto">
          <a:xfrm>
            <a:off x="8062913" y="2517774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latin typeface="Times New Roman" pitchFamily="-106" charset="0"/>
                <a:sym typeface="Symbol" pitchFamily="-106" charset="2"/>
              </a:rPr>
              <a:t>6</a:t>
            </a:r>
          </a:p>
        </p:txBody>
      </p:sp>
      <p:cxnSp>
        <p:nvCxnSpPr>
          <p:cNvPr id="24" name="AutoShape 59"/>
          <p:cNvCxnSpPr>
            <a:cxnSpLocks noChangeShapeType="1"/>
            <a:stCxn id="26" idx="7"/>
            <a:endCxn id="22" idx="3"/>
          </p:cNvCxnSpPr>
          <p:nvPr/>
        </p:nvCxnSpPr>
        <p:spPr bwMode="auto">
          <a:xfrm flipV="1">
            <a:off x="7261226" y="2312987"/>
            <a:ext cx="320675" cy="2397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5" name="AutoShape 60"/>
          <p:cNvCxnSpPr>
            <a:cxnSpLocks noChangeShapeType="1"/>
            <a:stCxn id="23" idx="1"/>
            <a:endCxn id="22" idx="5"/>
          </p:cNvCxnSpPr>
          <p:nvPr/>
        </p:nvCxnSpPr>
        <p:spPr bwMode="auto">
          <a:xfrm flipH="1" flipV="1">
            <a:off x="7783513" y="2312987"/>
            <a:ext cx="322263" cy="2397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6" name="Oval 61"/>
          <p:cNvSpPr>
            <a:spLocks noChangeArrowheads="1"/>
          </p:cNvSpPr>
          <p:nvPr/>
        </p:nvSpPr>
        <p:spPr bwMode="auto">
          <a:xfrm>
            <a:off x="7018338" y="2517774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latin typeface="Times New Roman" pitchFamily="-106" charset="0"/>
                <a:sym typeface="Symbol" pitchFamily="-106" charset="2"/>
              </a:rPr>
              <a:t>4</a:t>
            </a:r>
          </a:p>
        </p:txBody>
      </p:sp>
      <p:sp>
        <p:nvSpPr>
          <p:cNvPr id="27" name="Oval 69"/>
          <p:cNvSpPr>
            <a:spLocks noChangeArrowheads="1"/>
          </p:cNvSpPr>
          <p:nvPr/>
        </p:nvSpPr>
        <p:spPr bwMode="auto">
          <a:xfrm>
            <a:off x="6535738" y="5238749"/>
            <a:ext cx="285750" cy="284163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latin typeface="Times New Roman" pitchFamily="-106" charset="0"/>
                <a:sym typeface="Symbol" pitchFamily="-106" charset="2"/>
              </a:rPr>
              <a:t>2</a:t>
            </a:r>
          </a:p>
        </p:txBody>
      </p:sp>
      <p:cxnSp>
        <p:nvCxnSpPr>
          <p:cNvPr id="28" name="AutoShape 70"/>
          <p:cNvCxnSpPr>
            <a:cxnSpLocks noChangeShapeType="1"/>
            <a:stCxn id="27" idx="3"/>
            <a:endCxn id="30" idx="7"/>
          </p:cNvCxnSpPr>
          <p:nvPr/>
        </p:nvCxnSpPr>
        <p:spPr bwMode="auto">
          <a:xfrm flipH="1">
            <a:off x="5691188" y="5500687"/>
            <a:ext cx="885825" cy="225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" name="AutoShape 71"/>
          <p:cNvCxnSpPr>
            <a:cxnSpLocks noChangeShapeType="1"/>
            <a:stCxn id="35" idx="1"/>
            <a:endCxn id="27" idx="5"/>
          </p:cNvCxnSpPr>
          <p:nvPr/>
        </p:nvCxnSpPr>
        <p:spPr bwMode="auto">
          <a:xfrm flipH="1" flipV="1">
            <a:off x="6780213" y="5500687"/>
            <a:ext cx="801688" cy="217487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</p:cxnSp>
      <p:sp>
        <p:nvSpPr>
          <p:cNvPr id="30" name="Oval 72"/>
          <p:cNvSpPr>
            <a:spLocks noChangeArrowheads="1"/>
          </p:cNvSpPr>
          <p:nvPr/>
        </p:nvSpPr>
        <p:spPr bwMode="auto">
          <a:xfrm>
            <a:off x="5448301" y="5694362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latin typeface="Times New Roman" pitchFamily="-106" charset="0"/>
                <a:sym typeface="Symbol" pitchFamily="-106" charset="2"/>
              </a:rPr>
              <a:t>3</a:t>
            </a:r>
          </a:p>
        </p:txBody>
      </p:sp>
      <p:sp>
        <p:nvSpPr>
          <p:cNvPr id="31" name="Oval 73"/>
          <p:cNvSpPr>
            <a:spLocks noChangeArrowheads="1"/>
          </p:cNvSpPr>
          <p:nvPr/>
        </p:nvSpPr>
        <p:spPr bwMode="auto">
          <a:xfrm>
            <a:off x="5970588" y="6149974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latin typeface="Times New Roman" pitchFamily="-106" charset="0"/>
                <a:sym typeface="Symbol" pitchFamily="-106" charset="2"/>
              </a:rPr>
              <a:t>5</a:t>
            </a:r>
          </a:p>
        </p:txBody>
      </p:sp>
      <p:cxnSp>
        <p:nvCxnSpPr>
          <p:cNvPr id="32" name="AutoShape 78"/>
          <p:cNvCxnSpPr>
            <a:cxnSpLocks noChangeShapeType="1"/>
            <a:stCxn id="34" idx="7"/>
            <a:endCxn id="30" idx="3"/>
          </p:cNvCxnSpPr>
          <p:nvPr/>
        </p:nvCxnSpPr>
        <p:spPr bwMode="auto">
          <a:xfrm flipV="1">
            <a:off x="5168901" y="5948362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3" name="AutoShape 79"/>
          <p:cNvCxnSpPr>
            <a:cxnSpLocks noChangeShapeType="1"/>
            <a:stCxn id="31" idx="1"/>
            <a:endCxn id="30" idx="5"/>
          </p:cNvCxnSpPr>
          <p:nvPr/>
        </p:nvCxnSpPr>
        <p:spPr bwMode="auto">
          <a:xfrm flipH="1" flipV="1">
            <a:off x="5691188" y="5948362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34" name="Oval 80"/>
          <p:cNvSpPr>
            <a:spLocks noChangeArrowheads="1"/>
          </p:cNvSpPr>
          <p:nvPr/>
        </p:nvSpPr>
        <p:spPr bwMode="auto">
          <a:xfrm>
            <a:off x="4926013" y="6149974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latin typeface="Times New Roman" pitchFamily="-106" charset="0"/>
                <a:sym typeface="Symbol" pitchFamily="-106" charset="2"/>
              </a:rPr>
              <a:t>8</a:t>
            </a:r>
          </a:p>
        </p:txBody>
      </p:sp>
      <p:sp>
        <p:nvSpPr>
          <p:cNvPr id="35" name="Oval 85"/>
          <p:cNvSpPr>
            <a:spLocks noChangeArrowheads="1"/>
          </p:cNvSpPr>
          <p:nvPr/>
        </p:nvSpPr>
        <p:spPr bwMode="auto">
          <a:xfrm>
            <a:off x="7540626" y="5695949"/>
            <a:ext cx="284162" cy="28575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latin typeface="Times New Roman" pitchFamily="-106" charset="0"/>
                <a:sym typeface="Symbol" pitchFamily="-106" charset="2"/>
              </a:rPr>
              <a:t>4</a:t>
            </a:r>
          </a:p>
        </p:txBody>
      </p:sp>
      <p:sp>
        <p:nvSpPr>
          <p:cNvPr id="36" name="Oval 86"/>
          <p:cNvSpPr>
            <a:spLocks noChangeArrowheads="1"/>
          </p:cNvSpPr>
          <p:nvPr/>
        </p:nvSpPr>
        <p:spPr bwMode="auto">
          <a:xfrm>
            <a:off x="8062913" y="6151562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latin typeface="Times New Roman" pitchFamily="-106" charset="0"/>
                <a:sym typeface="Symbol" pitchFamily="-106" charset="2"/>
              </a:rPr>
              <a:t>6</a:t>
            </a:r>
          </a:p>
        </p:txBody>
      </p:sp>
      <p:cxnSp>
        <p:nvCxnSpPr>
          <p:cNvPr id="37" name="AutoShape 91"/>
          <p:cNvCxnSpPr>
            <a:cxnSpLocks noChangeShapeType="1"/>
            <a:stCxn id="39" idx="7"/>
            <a:endCxn id="35" idx="3"/>
          </p:cNvCxnSpPr>
          <p:nvPr/>
        </p:nvCxnSpPr>
        <p:spPr bwMode="auto">
          <a:xfrm flipV="1">
            <a:off x="7261226" y="5959474"/>
            <a:ext cx="320675" cy="214313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</p:cxnSp>
      <p:cxnSp>
        <p:nvCxnSpPr>
          <p:cNvPr id="38" name="AutoShape 92"/>
          <p:cNvCxnSpPr>
            <a:cxnSpLocks noChangeShapeType="1"/>
            <a:stCxn id="36" idx="1"/>
            <a:endCxn id="35" idx="5"/>
          </p:cNvCxnSpPr>
          <p:nvPr/>
        </p:nvCxnSpPr>
        <p:spPr bwMode="auto">
          <a:xfrm flipH="1" flipV="1">
            <a:off x="7783513" y="5959474"/>
            <a:ext cx="320675" cy="2238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39" name="Oval 93"/>
          <p:cNvSpPr>
            <a:spLocks noChangeArrowheads="1"/>
          </p:cNvSpPr>
          <p:nvPr/>
        </p:nvSpPr>
        <p:spPr bwMode="auto">
          <a:xfrm>
            <a:off x="7018338" y="6151562"/>
            <a:ext cx="284163" cy="28575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pitchFamily="-106" charset="0"/>
                <a:sym typeface="Symbol" pitchFamily="-106" charset="2"/>
              </a:rPr>
              <a:t>7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of Bottom-up Construction</a:t>
            </a:r>
            <a:endParaRPr lang="en-US" dirty="0"/>
          </a:p>
        </p:txBody>
      </p:sp>
      <p:sp>
        <p:nvSpPr>
          <p:cNvPr id="5" name="Oval 85"/>
          <p:cNvSpPr>
            <a:spLocks noChangeArrowheads="1"/>
          </p:cNvSpPr>
          <p:nvPr/>
        </p:nvSpPr>
        <p:spPr bwMode="auto">
          <a:xfrm>
            <a:off x="2554288" y="2573338"/>
            <a:ext cx="285750" cy="284162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-106" charset="0"/>
              <a:sym typeface="Symbol" pitchFamily="-106" charset="2"/>
            </a:endParaRPr>
          </a:p>
        </p:txBody>
      </p:sp>
      <p:cxnSp>
        <p:nvCxnSpPr>
          <p:cNvPr id="6" name="AutoShape 86"/>
          <p:cNvCxnSpPr>
            <a:cxnSpLocks noChangeShapeType="1"/>
            <a:stCxn id="5" idx="3"/>
            <a:endCxn id="8" idx="7"/>
          </p:cNvCxnSpPr>
          <p:nvPr/>
        </p:nvCxnSpPr>
        <p:spPr bwMode="auto">
          <a:xfrm flipH="1">
            <a:off x="1738313" y="2816225"/>
            <a:ext cx="857250" cy="25400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cxnSp>
        <p:nvCxnSpPr>
          <p:cNvPr id="7" name="AutoShape 87"/>
          <p:cNvCxnSpPr>
            <a:cxnSpLocks noChangeShapeType="1"/>
            <a:stCxn id="13" idx="1"/>
            <a:endCxn id="5" idx="5"/>
          </p:cNvCxnSpPr>
          <p:nvPr/>
        </p:nvCxnSpPr>
        <p:spPr bwMode="auto">
          <a:xfrm flipH="1" flipV="1">
            <a:off x="2798763" y="2816225"/>
            <a:ext cx="857250" cy="255588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sp>
        <p:nvSpPr>
          <p:cNvPr id="8" name="Oval 89"/>
          <p:cNvSpPr>
            <a:spLocks noChangeArrowheads="1"/>
          </p:cNvSpPr>
          <p:nvPr/>
        </p:nvSpPr>
        <p:spPr bwMode="auto">
          <a:xfrm>
            <a:off x="1495426" y="3028950"/>
            <a:ext cx="284162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-106" charset="0"/>
              <a:sym typeface="Symbol" pitchFamily="-106" charset="2"/>
            </a:endParaRPr>
          </a:p>
        </p:txBody>
      </p:sp>
      <p:sp>
        <p:nvSpPr>
          <p:cNvPr id="9" name="Oval 90"/>
          <p:cNvSpPr>
            <a:spLocks noChangeArrowheads="1"/>
          </p:cNvSpPr>
          <p:nvPr/>
        </p:nvSpPr>
        <p:spPr bwMode="auto">
          <a:xfrm>
            <a:off x="2017713" y="3484563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latin typeface="Times New Roman" pitchFamily="-106" charset="0"/>
                <a:sym typeface="Symbol" pitchFamily="-106" charset="2"/>
              </a:rPr>
              <a:t>15</a:t>
            </a:r>
          </a:p>
        </p:txBody>
      </p:sp>
      <p:cxnSp>
        <p:nvCxnSpPr>
          <p:cNvPr id="10" name="AutoShape 95"/>
          <p:cNvCxnSpPr>
            <a:cxnSpLocks noChangeShapeType="1"/>
            <a:stCxn id="12" idx="7"/>
            <a:endCxn id="8" idx="3"/>
          </p:cNvCxnSpPr>
          <p:nvPr/>
        </p:nvCxnSpPr>
        <p:spPr bwMode="auto">
          <a:xfrm flipV="1">
            <a:off x="1216026" y="3273425"/>
            <a:ext cx="320675" cy="242888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cxnSp>
        <p:nvCxnSpPr>
          <p:cNvPr id="11" name="AutoShape 96"/>
          <p:cNvCxnSpPr>
            <a:cxnSpLocks noChangeShapeType="1"/>
            <a:stCxn id="9" idx="1"/>
            <a:endCxn id="8" idx="5"/>
          </p:cNvCxnSpPr>
          <p:nvPr/>
        </p:nvCxnSpPr>
        <p:spPr bwMode="auto">
          <a:xfrm flipH="1" flipV="1">
            <a:off x="1738313" y="3273425"/>
            <a:ext cx="320675" cy="242888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sp>
        <p:nvSpPr>
          <p:cNvPr id="12" name="Oval 97"/>
          <p:cNvSpPr>
            <a:spLocks noChangeArrowheads="1"/>
          </p:cNvSpPr>
          <p:nvPr/>
        </p:nvSpPr>
        <p:spPr bwMode="auto">
          <a:xfrm>
            <a:off x="973138" y="3484563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latin typeface="Times New Roman" pitchFamily="-106" charset="0"/>
                <a:sym typeface="Symbol" pitchFamily="-106" charset="2"/>
              </a:rPr>
              <a:t>16</a:t>
            </a:r>
          </a:p>
        </p:txBody>
      </p:sp>
      <p:sp>
        <p:nvSpPr>
          <p:cNvPr id="13" name="Oval 103"/>
          <p:cNvSpPr>
            <a:spLocks noChangeArrowheads="1"/>
          </p:cNvSpPr>
          <p:nvPr/>
        </p:nvSpPr>
        <p:spPr bwMode="auto">
          <a:xfrm>
            <a:off x="3614738" y="3030538"/>
            <a:ext cx="284163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-106" charset="0"/>
              <a:sym typeface="Symbol" pitchFamily="-106" charset="2"/>
            </a:endParaRPr>
          </a:p>
        </p:txBody>
      </p:sp>
      <p:sp>
        <p:nvSpPr>
          <p:cNvPr id="14" name="Oval 104"/>
          <p:cNvSpPr>
            <a:spLocks noChangeArrowheads="1"/>
          </p:cNvSpPr>
          <p:nvPr/>
        </p:nvSpPr>
        <p:spPr bwMode="auto">
          <a:xfrm>
            <a:off x="4137026" y="3486150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latin typeface="Times New Roman" pitchFamily="-106" charset="0"/>
                <a:sym typeface="Symbol" pitchFamily="-106" charset="2"/>
              </a:rPr>
              <a:t>12</a:t>
            </a:r>
          </a:p>
        </p:txBody>
      </p:sp>
      <p:cxnSp>
        <p:nvCxnSpPr>
          <p:cNvPr id="15" name="AutoShape 109"/>
          <p:cNvCxnSpPr>
            <a:cxnSpLocks noChangeShapeType="1"/>
            <a:stCxn id="17" idx="7"/>
            <a:endCxn id="13" idx="3"/>
          </p:cNvCxnSpPr>
          <p:nvPr/>
        </p:nvCxnSpPr>
        <p:spPr bwMode="auto">
          <a:xfrm flipV="1">
            <a:off x="3335338" y="3275013"/>
            <a:ext cx="320675" cy="242887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cxnSp>
        <p:nvCxnSpPr>
          <p:cNvPr id="16" name="AutoShape 110"/>
          <p:cNvCxnSpPr>
            <a:cxnSpLocks noChangeShapeType="1"/>
            <a:stCxn id="14" idx="1"/>
            <a:endCxn id="13" idx="5"/>
          </p:cNvCxnSpPr>
          <p:nvPr/>
        </p:nvCxnSpPr>
        <p:spPr bwMode="auto">
          <a:xfrm flipH="1" flipV="1">
            <a:off x="3857626" y="3275013"/>
            <a:ext cx="320675" cy="242887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sp>
        <p:nvSpPr>
          <p:cNvPr id="17" name="Oval 111"/>
          <p:cNvSpPr>
            <a:spLocks noChangeArrowheads="1"/>
          </p:cNvSpPr>
          <p:nvPr/>
        </p:nvSpPr>
        <p:spPr bwMode="auto">
          <a:xfrm>
            <a:off x="3092451" y="3486150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latin typeface="Times New Roman" pitchFamily="-106" charset="0"/>
                <a:sym typeface="Symbol" pitchFamily="-106" charset="2"/>
              </a:rPr>
              <a:t>4</a:t>
            </a:r>
          </a:p>
        </p:txBody>
      </p:sp>
      <p:sp>
        <p:nvSpPr>
          <p:cNvPr id="18" name="Oval 116"/>
          <p:cNvSpPr>
            <a:spLocks noChangeArrowheads="1"/>
          </p:cNvSpPr>
          <p:nvPr/>
        </p:nvSpPr>
        <p:spPr bwMode="auto">
          <a:xfrm>
            <a:off x="4673601" y="2146300"/>
            <a:ext cx="287337" cy="28416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-106" charset="0"/>
              <a:sym typeface="Symbol" pitchFamily="-106" charset="2"/>
            </a:endParaRPr>
          </a:p>
        </p:txBody>
      </p:sp>
      <p:cxnSp>
        <p:nvCxnSpPr>
          <p:cNvPr id="19" name="AutoShape 117"/>
          <p:cNvCxnSpPr>
            <a:cxnSpLocks noChangeShapeType="1"/>
            <a:stCxn id="18" idx="5"/>
            <a:endCxn id="21" idx="1"/>
          </p:cNvCxnSpPr>
          <p:nvPr/>
        </p:nvCxnSpPr>
        <p:spPr bwMode="auto">
          <a:xfrm>
            <a:off x="4918076" y="2389188"/>
            <a:ext cx="1917700" cy="227012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cxnSp>
        <p:nvCxnSpPr>
          <p:cNvPr id="20" name="AutoShape 118"/>
          <p:cNvCxnSpPr>
            <a:cxnSpLocks noChangeShapeType="1"/>
            <a:stCxn id="18" idx="3"/>
            <a:endCxn id="5" idx="7"/>
          </p:cNvCxnSpPr>
          <p:nvPr/>
        </p:nvCxnSpPr>
        <p:spPr bwMode="auto">
          <a:xfrm flipH="1">
            <a:off x="2798763" y="2389188"/>
            <a:ext cx="1917700" cy="225425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sp>
        <p:nvSpPr>
          <p:cNvPr id="21" name="Oval 119"/>
          <p:cNvSpPr>
            <a:spLocks noChangeArrowheads="1"/>
          </p:cNvSpPr>
          <p:nvPr/>
        </p:nvSpPr>
        <p:spPr bwMode="auto">
          <a:xfrm>
            <a:off x="6794501" y="2574925"/>
            <a:ext cx="285750" cy="28416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-106" charset="0"/>
              <a:sym typeface="Symbol" pitchFamily="-106" charset="2"/>
            </a:endParaRPr>
          </a:p>
        </p:txBody>
      </p:sp>
      <p:cxnSp>
        <p:nvCxnSpPr>
          <p:cNvPr id="22" name="AutoShape 120"/>
          <p:cNvCxnSpPr>
            <a:cxnSpLocks noChangeShapeType="1"/>
            <a:stCxn id="21" idx="3"/>
            <a:endCxn id="24" idx="7"/>
          </p:cNvCxnSpPr>
          <p:nvPr/>
        </p:nvCxnSpPr>
        <p:spPr bwMode="auto">
          <a:xfrm flipH="1">
            <a:off x="5978526" y="2817813"/>
            <a:ext cx="857250" cy="25400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cxnSp>
        <p:nvCxnSpPr>
          <p:cNvPr id="23" name="AutoShape 121"/>
          <p:cNvCxnSpPr>
            <a:cxnSpLocks noChangeShapeType="1"/>
            <a:stCxn id="29" idx="1"/>
            <a:endCxn id="21" idx="5"/>
          </p:cNvCxnSpPr>
          <p:nvPr/>
        </p:nvCxnSpPr>
        <p:spPr bwMode="auto">
          <a:xfrm flipH="1" flipV="1">
            <a:off x="7038976" y="2817813"/>
            <a:ext cx="857250" cy="255587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sp>
        <p:nvSpPr>
          <p:cNvPr id="24" name="Oval 123"/>
          <p:cNvSpPr>
            <a:spLocks noChangeArrowheads="1"/>
          </p:cNvSpPr>
          <p:nvPr/>
        </p:nvSpPr>
        <p:spPr bwMode="auto">
          <a:xfrm>
            <a:off x="5735638" y="3030538"/>
            <a:ext cx="284163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-106" charset="0"/>
              <a:sym typeface="Symbol" pitchFamily="-106" charset="2"/>
            </a:endParaRPr>
          </a:p>
        </p:txBody>
      </p:sp>
      <p:sp>
        <p:nvSpPr>
          <p:cNvPr id="25" name="Oval 124"/>
          <p:cNvSpPr>
            <a:spLocks noChangeArrowheads="1"/>
          </p:cNvSpPr>
          <p:nvPr/>
        </p:nvSpPr>
        <p:spPr bwMode="auto">
          <a:xfrm>
            <a:off x="6257926" y="3486150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latin typeface="Times New Roman" pitchFamily="-106" charset="0"/>
                <a:sym typeface="Symbol" pitchFamily="-106" charset="2"/>
              </a:rPr>
              <a:t>7</a:t>
            </a:r>
          </a:p>
        </p:txBody>
      </p:sp>
      <p:cxnSp>
        <p:nvCxnSpPr>
          <p:cNvPr id="26" name="AutoShape 129"/>
          <p:cNvCxnSpPr>
            <a:cxnSpLocks noChangeShapeType="1"/>
            <a:stCxn id="28" idx="7"/>
            <a:endCxn id="24" idx="3"/>
          </p:cNvCxnSpPr>
          <p:nvPr/>
        </p:nvCxnSpPr>
        <p:spPr bwMode="auto">
          <a:xfrm flipV="1">
            <a:off x="5456238" y="3275013"/>
            <a:ext cx="320675" cy="242887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cxnSp>
        <p:nvCxnSpPr>
          <p:cNvPr id="27" name="AutoShape 130"/>
          <p:cNvCxnSpPr>
            <a:cxnSpLocks noChangeShapeType="1"/>
            <a:stCxn id="25" idx="1"/>
            <a:endCxn id="24" idx="5"/>
          </p:cNvCxnSpPr>
          <p:nvPr/>
        </p:nvCxnSpPr>
        <p:spPr bwMode="auto">
          <a:xfrm flipH="1" flipV="1">
            <a:off x="5978526" y="3275013"/>
            <a:ext cx="320675" cy="242887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sp>
        <p:nvSpPr>
          <p:cNvPr id="28" name="Oval 131"/>
          <p:cNvSpPr>
            <a:spLocks noChangeArrowheads="1"/>
          </p:cNvSpPr>
          <p:nvPr/>
        </p:nvSpPr>
        <p:spPr bwMode="auto">
          <a:xfrm>
            <a:off x="5213351" y="3486150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latin typeface="Times New Roman" pitchFamily="-106" charset="0"/>
                <a:sym typeface="Symbol" pitchFamily="-106" charset="2"/>
              </a:rPr>
              <a:t>6</a:t>
            </a:r>
          </a:p>
        </p:txBody>
      </p:sp>
      <p:sp>
        <p:nvSpPr>
          <p:cNvPr id="29" name="Oval 137"/>
          <p:cNvSpPr>
            <a:spLocks noChangeArrowheads="1"/>
          </p:cNvSpPr>
          <p:nvPr/>
        </p:nvSpPr>
        <p:spPr bwMode="auto">
          <a:xfrm>
            <a:off x="7854951" y="3032125"/>
            <a:ext cx="284162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-106" charset="0"/>
              <a:sym typeface="Symbol" pitchFamily="-106" charset="2"/>
            </a:endParaRPr>
          </a:p>
        </p:txBody>
      </p:sp>
      <p:sp>
        <p:nvSpPr>
          <p:cNvPr id="30" name="Oval 138"/>
          <p:cNvSpPr>
            <a:spLocks noChangeArrowheads="1"/>
          </p:cNvSpPr>
          <p:nvPr/>
        </p:nvSpPr>
        <p:spPr bwMode="auto">
          <a:xfrm>
            <a:off x="8377238" y="3487738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latin typeface="Times New Roman" pitchFamily="-106" charset="0"/>
                <a:sym typeface="Symbol" pitchFamily="-106" charset="2"/>
              </a:rPr>
              <a:t>20</a:t>
            </a:r>
          </a:p>
        </p:txBody>
      </p:sp>
      <p:cxnSp>
        <p:nvCxnSpPr>
          <p:cNvPr id="31" name="AutoShape 143"/>
          <p:cNvCxnSpPr>
            <a:cxnSpLocks noChangeShapeType="1"/>
            <a:stCxn id="33" idx="7"/>
            <a:endCxn id="29" idx="3"/>
          </p:cNvCxnSpPr>
          <p:nvPr/>
        </p:nvCxnSpPr>
        <p:spPr bwMode="auto">
          <a:xfrm flipV="1">
            <a:off x="7575551" y="3276600"/>
            <a:ext cx="320675" cy="242888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cxnSp>
        <p:nvCxnSpPr>
          <p:cNvPr id="32" name="AutoShape 144"/>
          <p:cNvCxnSpPr>
            <a:cxnSpLocks noChangeShapeType="1"/>
            <a:stCxn id="30" idx="1"/>
            <a:endCxn id="29" idx="5"/>
          </p:cNvCxnSpPr>
          <p:nvPr/>
        </p:nvCxnSpPr>
        <p:spPr bwMode="auto">
          <a:xfrm flipH="1" flipV="1">
            <a:off x="8097838" y="3276600"/>
            <a:ext cx="320675" cy="242888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sp>
        <p:nvSpPr>
          <p:cNvPr id="33" name="Oval 145"/>
          <p:cNvSpPr>
            <a:spLocks noChangeArrowheads="1"/>
          </p:cNvSpPr>
          <p:nvPr/>
        </p:nvSpPr>
        <p:spPr bwMode="auto">
          <a:xfrm>
            <a:off x="7332663" y="3487738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latin typeface="Times New Roman" pitchFamily="-106" charset="0"/>
                <a:sym typeface="Symbol" pitchFamily="-106" charset="2"/>
              </a:rPr>
              <a:t>23</a:t>
            </a:r>
          </a:p>
        </p:txBody>
      </p:sp>
      <p:sp>
        <p:nvSpPr>
          <p:cNvPr id="34" name="Oval 150"/>
          <p:cNvSpPr>
            <a:spLocks noChangeArrowheads="1"/>
          </p:cNvSpPr>
          <p:nvPr/>
        </p:nvSpPr>
        <p:spPr bwMode="auto">
          <a:xfrm>
            <a:off x="2527301" y="5087938"/>
            <a:ext cx="285750" cy="284162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-106" charset="0"/>
              <a:sym typeface="Symbol" pitchFamily="-106" charset="2"/>
            </a:endParaRPr>
          </a:p>
        </p:txBody>
      </p:sp>
      <p:cxnSp>
        <p:nvCxnSpPr>
          <p:cNvPr id="35" name="AutoShape 151"/>
          <p:cNvCxnSpPr>
            <a:cxnSpLocks noChangeShapeType="1"/>
            <a:stCxn id="34" idx="3"/>
            <a:endCxn id="37" idx="7"/>
          </p:cNvCxnSpPr>
          <p:nvPr/>
        </p:nvCxnSpPr>
        <p:spPr bwMode="auto">
          <a:xfrm flipH="1">
            <a:off x="1711326" y="5330825"/>
            <a:ext cx="857250" cy="239713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cxnSp>
        <p:nvCxnSpPr>
          <p:cNvPr id="36" name="AutoShape 152"/>
          <p:cNvCxnSpPr>
            <a:cxnSpLocks noChangeShapeType="1"/>
            <a:stCxn id="42" idx="1"/>
            <a:endCxn id="34" idx="5"/>
          </p:cNvCxnSpPr>
          <p:nvPr/>
        </p:nvCxnSpPr>
        <p:spPr bwMode="auto">
          <a:xfrm flipH="1" flipV="1">
            <a:off x="2771776" y="5330825"/>
            <a:ext cx="857250" cy="24130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sp>
        <p:nvSpPr>
          <p:cNvPr id="37" name="Oval 153"/>
          <p:cNvSpPr>
            <a:spLocks noChangeArrowheads="1"/>
          </p:cNvSpPr>
          <p:nvPr/>
        </p:nvSpPr>
        <p:spPr bwMode="auto">
          <a:xfrm>
            <a:off x="1468438" y="5543550"/>
            <a:ext cx="284163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chemeClr val="tx2"/>
                </a:solidFill>
                <a:latin typeface="Times New Roman" pitchFamily="-106" charset="0"/>
                <a:sym typeface="Symbol" pitchFamily="-106" charset="2"/>
              </a:rPr>
              <a:t>25</a:t>
            </a:r>
          </a:p>
        </p:txBody>
      </p:sp>
      <p:sp>
        <p:nvSpPr>
          <p:cNvPr id="38" name="Oval 154"/>
          <p:cNvSpPr>
            <a:spLocks noChangeArrowheads="1"/>
          </p:cNvSpPr>
          <p:nvPr/>
        </p:nvSpPr>
        <p:spPr bwMode="auto">
          <a:xfrm>
            <a:off x="1990726" y="5999163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latin typeface="Times New Roman" pitchFamily="-106" charset="0"/>
                <a:sym typeface="Symbol" pitchFamily="-106" charset="2"/>
              </a:rPr>
              <a:t>15</a:t>
            </a:r>
          </a:p>
        </p:txBody>
      </p:sp>
      <p:cxnSp>
        <p:nvCxnSpPr>
          <p:cNvPr id="39" name="AutoShape 159"/>
          <p:cNvCxnSpPr>
            <a:cxnSpLocks noChangeShapeType="1"/>
            <a:stCxn id="41" idx="7"/>
            <a:endCxn id="37" idx="3"/>
          </p:cNvCxnSpPr>
          <p:nvPr/>
        </p:nvCxnSpPr>
        <p:spPr bwMode="auto">
          <a:xfrm flipV="1">
            <a:off x="1189038" y="5802313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0" name="AutoShape 160"/>
          <p:cNvCxnSpPr>
            <a:cxnSpLocks noChangeShapeType="1"/>
            <a:stCxn id="38" idx="1"/>
            <a:endCxn id="37" idx="5"/>
          </p:cNvCxnSpPr>
          <p:nvPr/>
        </p:nvCxnSpPr>
        <p:spPr bwMode="auto">
          <a:xfrm flipH="1" flipV="1">
            <a:off x="1711326" y="5802313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41" name="Oval 161"/>
          <p:cNvSpPr>
            <a:spLocks noChangeArrowheads="1"/>
          </p:cNvSpPr>
          <p:nvPr/>
        </p:nvSpPr>
        <p:spPr bwMode="auto">
          <a:xfrm>
            <a:off x="946151" y="5999163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latin typeface="Times New Roman" pitchFamily="-106" charset="0"/>
                <a:sym typeface="Symbol" pitchFamily="-106" charset="2"/>
              </a:rPr>
              <a:t>16</a:t>
            </a:r>
          </a:p>
        </p:txBody>
      </p:sp>
      <p:sp>
        <p:nvSpPr>
          <p:cNvPr id="42" name="Oval 166"/>
          <p:cNvSpPr>
            <a:spLocks noChangeArrowheads="1"/>
          </p:cNvSpPr>
          <p:nvPr/>
        </p:nvSpPr>
        <p:spPr bwMode="auto">
          <a:xfrm>
            <a:off x="3587751" y="5545138"/>
            <a:ext cx="284162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chemeClr val="tx2"/>
                </a:solidFill>
                <a:latin typeface="Times New Roman" pitchFamily="-106" charset="0"/>
                <a:sym typeface="Symbol" pitchFamily="-106" charset="2"/>
              </a:rPr>
              <a:t>5</a:t>
            </a:r>
          </a:p>
        </p:txBody>
      </p:sp>
      <p:sp>
        <p:nvSpPr>
          <p:cNvPr id="43" name="Oval 167"/>
          <p:cNvSpPr>
            <a:spLocks noChangeArrowheads="1"/>
          </p:cNvSpPr>
          <p:nvPr/>
        </p:nvSpPr>
        <p:spPr bwMode="auto">
          <a:xfrm>
            <a:off x="4110038" y="6000750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latin typeface="Times New Roman" pitchFamily="-106" charset="0"/>
                <a:sym typeface="Symbol" pitchFamily="-106" charset="2"/>
              </a:rPr>
              <a:t>12</a:t>
            </a:r>
          </a:p>
        </p:txBody>
      </p:sp>
      <p:cxnSp>
        <p:nvCxnSpPr>
          <p:cNvPr id="44" name="AutoShape 172"/>
          <p:cNvCxnSpPr>
            <a:cxnSpLocks noChangeShapeType="1"/>
            <a:stCxn id="46" idx="7"/>
            <a:endCxn id="42" idx="3"/>
          </p:cNvCxnSpPr>
          <p:nvPr/>
        </p:nvCxnSpPr>
        <p:spPr bwMode="auto">
          <a:xfrm flipV="1">
            <a:off x="3308351" y="5803900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5" name="AutoShape 173"/>
          <p:cNvCxnSpPr>
            <a:cxnSpLocks noChangeShapeType="1"/>
            <a:stCxn id="43" idx="1"/>
            <a:endCxn id="42" idx="5"/>
          </p:cNvCxnSpPr>
          <p:nvPr/>
        </p:nvCxnSpPr>
        <p:spPr bwMode="auto">
          <a:xfrm flipH="1" flipV="1">
            <a:off x="3830638" y="5803900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46" name="Oval 174"/>
          <p:cNvSpPr>
            <a:spLocks noChangeArrowheads="1"/>
          </p:cNvSpPr>
          <p:nvPr/>
        </p:nvSpPr>
        <p:spPr bwMode="auto">
          <a:xfrm>
            <a:off x="3065463" y="600075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latin typeface="Times New Roman" pitchFamily="-106" charset="0"/>
                <a:sym typeface="Symbol" pitchFamily="-106" charset="2"/>
              </a:rPr>
              <a:t>4</a:t>
            </a:r>
          </a:p>
        </p:txBody>
      </p:sp>
      <p:sp>
        <p:nvSpPr>
          <p:cNvPr id="47" name="Oval 179"/>
          <p:cNvSpPr>
            <a:spLocks noChangeArrowheads="1"/>
          </p:cNvSpPr>
          <p:nvPr/>
        </p:nvSpPr>
        <p:spPr bwMode="auto">
          <a:xfrm>
            <a:off x="4646613" y="4660900"/>
            <a:ext cx="287338" cy="28416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-106" charset="0"/>
              <a:sym typeface="Symbol" pitchFamily="-106" charset="2"/>
            </a:endParaRPr>
          </a:p>
        </p:txBody>
      </p:sp>
      <p:cxnSp>
        <p:nvCxnSpPr>
          <p:cNvPr id="48" name="AutoShape 180"/>
          <p:cNvCxnSpPr>
            <a:cxnSpLocks noChangeShapeType="1"/>
            <a:stCxn id="47" idx="5"/>
            <a:endCxn id="50" idx="1"/>
          </p:cNvCxnSpPr>
          <p:nvPr/>
        </p:nvCxnSpPr>
        <p:spPr bwMode="auto">
          <a:xfrm>
            <a:off x="4891088" y="4903788"/>
            <a:ext cx="1917700" cy="227012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cxnSp>
        <p:nvCxnSpPr>
          <p:cNvPr id="49" name="AutoShape 181"/>
          <p:cNvCxnSpPr>
            <a:cxnSpLocks noChangeShapeType="1"/>
            <a:stCxn id="47" idx="3"/>
            <a:endCxn id="34" idx="7"/>
          </p:cNvCxnSpPr>
          <p:nvPr/>
        </p:nvCxnSpPr>
        <p:spPr bwMode="auto">
          <a:xfrm flipH="1">
            <a:off x="2771776" y="4903788"/>
            <a:ext cx="1917700" cy="225425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sp>
        <p:nvSpPr>
          <p:cNvPr id="50" name="Oval 182"/>
          <p:cNvSpPr>
            <a:spLocks noChangeArrowheads="1"/>
          </p:cNvSpPr>
          <p:nvPr/>
        </p:nvSpPr>
        <p:spPr bwMode="auto">
          <a:xfrm>
            <a:off x="6767513" y="5089525"/>
            <a:ext cx="285750" cy="28416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-106" charset="0"/>
              <a:sym typeface="Symbol" pitchFamily="-106" charset="2"/>
            </a:endParaRPr>
          </a:p>
        </p:txBody>
      </p:sp>
      <p:cxnSp>
        <p:nvCxnSpPr>
          <p:cNvPr id="51" name="AutoShape 183"/>
          <p:cNvCxnSpPr>
            <a:cxnSpLocks noChangeShapeType="1"/>
            <a:stCxn id="50" idx="3"/>
            <a:endCxn id="53" idx="7"/>
          </p:cNvCxnSpPr>
          <p:nvPr/>
        </p:nvCxnSpPr>
        <p:spPr bwMode="auto">
          <a:xfrm flipH="1">
            <a:off x="5951538" y="5332413"/>
            <a:ext cx="857250" cy="239712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cxnSp>
        <p:nvCxnSpPr>
          <p:cNvPr id="52" name="AutoShape 184"/>
          <p:cNvCxnSpPr>
            <a:cxnSpLocks noChangeShapeType="1"/>
            <a:stCxn id="58" idx="1"/>
            <a:endCxn id="50" idx="5"/>
          </p:cNvCxnSpPr>
          <p:nvPr/>
        </p:nvCxnSpPr>
        <p:spPr bwMode="auto">
          <a:xfrm flipH="1" flipV="1">
            <a:off x="7011988" y="5332413"/>
            <a:ext cx="857250" cy="24130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sp>
        <p:nvSpPr>
          <p:cNvPr id="53" name="Oval 185"/>
          <p:cNvSpPr>
            <a:spLocks noChangeArrowheads="1"/>
          </p:cNvSpPr>
          <p:nvPr/>
        </p:nvSpPr>
        <p:spPr bwMode="auto">
          <a:xfrm>
            <a:off x="5708651" y="5545138"/>
            <a:ext cx="284162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chemeClr val="tx2"/>
                </a:solidFill>
                <a:latin typeface="Times New Roman" pitchFamily="-106" charset="0"/>
                <a:sym typeface="Symbol" pitchFamily="-106" charset="2"/>
              </a:rPr>
              <a:t>11</a:t>
            </a:r>
          </a:p>
        </p:txBody>
      </p:sp>
      <p:sp>
        <p:nvSpPr>
          <p:cNvPr id="54" name="Oval 186"/>
          <p:cNvSpPr>
            <a:spLocks noChangeArrowheads="1"/>
          </p:cNvSpPr>
          <p:nvPr/>
        </p:nvSpPr>
        <p:spPr bwMode="auto">
          <a:xfrm>
            <a:off x="6230938" y="6000750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latin typeface="Times New Roman" pitchFamily="-106" charset="0"/>
                <a:sym typeface="Symbol" pitchFamily="-106" charset="2"/>
              </a:rPr>
              <a:t>7</a:t>
            </a:r>
          </a:p>
        </p:txBody>
      </p:sp>
      <p:cxnSp>
        <p:nvCxnSpPr>
          <p:cNvPr id="55" name="AutoShape 191"/>
          <p:cNvCxnSpPr>
            <a:cxnSpLocks noChangeShapeType="1"/>
            <a:stCxn id="57" idx="7"/>
            <a:endCxn id="53" idx="3"/>
          </p:cNvCxnSpPr>
          <p:nvPr/>
        </p:nvCxnSpPr>
        <p:spPr bwMode="auto">
          <a:xfrm flipV="1">
            <a:off x="5429251" y="5803900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6" name="AutoShape 192"/>
          <p:cNvCxnSpPr>
            <a:cxnSpLocks noChangeShapeType="1"/>
            <a:stCxn id="54" idx="1"/>
            <a:endCxn id="53" idx="5"/>
          </p:cNvCxnSpPr>
          <p:nvPr/>
        </p:nvCxnSpPr>
        <p:spPr bwMode="auto">
          <a:xfrm flipH="1" flipV="1">
            <a:off x="5951538" y="5803900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57" name="Oval 193"/>
          <p:cNvSpPr>
            <a:spLocks noChangeArrowheads="1"/>
          </p:cNvSpPr>
          <p:nvPr/>
        </p:nvSpPr>
        <p:spPr bwMode="auto">
          <a:xfrm>
            <a:off x="5186363" y="600075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latin typeface="Times New Roman" pitchFamily="-106" charset="0"/>
                <a:sym typeface="Symbol" pitchFamily="-106" charset="2"/>
              </a:rPr>
              <a:t>6</a:t>
            </a:r>
          </a:p>
        </p:txBody>
      </p:sp>
      <p:sp>
        <p:nvSpPr>
          <p:cNvPr id="58" name="Oval 198"/>
          <p:cNvSpPr>
            <a:spLocks noChangeArrowheads="1"/>
          </p:cNvSpPr>
          <p:nvPr/>
        </p:nvSpPr>
        <p:spPr bwMode="auto">
          <a:xfrm>
            <a:off x="7827963" y="5546725"/>
            <a:ext cx="284163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chemeClr val="tx2"/>
                </a:solidFill>
                <a:latin typeface="Times New Roman" pitchFamily="-106" charset="0"/>
                <a:sym typeface="Symbol" pitchFamily="-106" charset="2"/>
              </a:rPr>
              <a:t>27</a:t>
            </a:r>
          </a:p>
        </p:txBody>
      </p:sp>
      <p:sp>
        <p:nvSpPr>
          <p:cNvPr id="59" name="Oval 199"/>
          <p:cNvSpPr>
            <a:spLocks noChangeArrowheads="1"/>
          </p:cNvSpPr>
          <p:nvPr/>
        </p:nvSpPr>
        <p:spPr bwMode="auto">
          <a:xfrm>
            <a:off x="8350251" y="6002338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latin typeface="Times New Roman" pitchFamily="-106" charset="0"/>
                <a:sym typeface="Symbol" pitchFamily="-106" charset="2"/>
              </a:rPr>
              <a:t>20</a:t>
            </a:r>
          </a:p>
        </p:txBody>
      </p:sp>
      <p:cxnSp>
        <p:nvCxnSpPr>
          <p:cNvPr id="60" name="AutoShape 204"/>
          <p:cNvCxnSpPr>
            <a:cxnSpLocks noChangeShapeType="1"/>
            <a:stCxn id="62" idx="7"/>
            <a:endCxn id="58" idx="3"/>
          </p:cNvCxnSpPr>
          <p:nvPr/>
        </p:nvCxnSpPr>
        <p:spPr bwMode="auto">
          <a:xfrm flipV="1">
            <a:off x="7548563" y="5805488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1" name="AutoShape 205"/>
          <p:cNvCxnSpPr>
            <a:cxnSpLocks noChangeShapeType="1"/>
            <a:stCxn id="59" idx="1"/>
            <a:endCxn id="58" idx="5"/>
          </p:cNvCxnSpPr>
          <p:nvPr/>
        </p:nvCxnSpPr>
        <p:spPr bwMode="auto">
          <a:xfrm flipH="1" flipV="1">
            <a:off x="8070851" y="5805488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62" name="Oval 206"/>
          <p:cNvSpPr>
            <a:spLocks noChangeArrowheads="1"/>
          </p:cNvSpPr>
          <p:nvPr/>
        </p:nvSpPr>
        <p:spPr bwMode="auto">
          <a:xfrm>
            <a:off x="7305676" y="6002338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latin typeface="Times New Roman" pitchFamily="-106" charset="0"/>
                <a:sym typeface="Symbol" pitchFamily="-106" charset="2"/>
              </a:rPr>
              <a:t>23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A binary tree storing keys at its nodes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5587" y="3429000"/>
            <a:ext cx="3048000" cy="20447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528888" y="2103438"/>
            <a:ext cx="285750" cy="284162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-106" charset="0"/>
              <a:sym typeface="Symbol" pitchFamily="-106" charset="2"/>
            </a:endParaRPr>
          </a:p>
        </p:txBody>
      </p:sp>
      <p:cxnSp>
        <p:nvCxnSpPr>
          <p:cNvPr id="6" name="AutoShape 5"/>
          <p:cNvCxnSpPr>
            <a:cxnSpLocks noChangeShapeType="1"/>
            <a:stCxn id="5" idx="3"/>
            <a:endCxn id="8" idx="7"/>
          </p:cNvCxnSpPr>
          <p:nvPr/>
        </p:nvCxnSpPr>
        <p:spPr bwMode="auto">
          <a:xfrm flipH="1">
            <a:off x="1712913" y="2346325"/>
            <a:ext cx="857250" cy="239713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cxnSp>
        <p:nvCxnSpPr>
          <p:cNvPr id="7" name="AutoShape 6"/>
          <p:cNvCxnSpPr>
            <a:cxnSpLocks noChangeShapeType="1"/>
            <a:stCxn id="13" idx="1"/>
            <a:endCxn id="5" idx="5"/>
          </p:cNvCxnSpPr>
          <p:nvPr/>
        </p:nvCxnSpPr>
        <p:spPr bwMode="auto">
          <a:xfrm flipH="1" flipV="1">
            <a:off x="2773363" y="2346325"/>
            <a:ext cx="857250" cy="24130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470025" y="2559050"/>
            <a:ext cx="284163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chemeClr val="tx2"/>
                </a:solidFill>
                <a:latin typeface="Times New Roman" pitchFamily="-106" charset="0"/>
                <a:sym typeface="Symbol" pitchFamily="-106" charset="2"/>
              </a:rPr>
              <a:t>25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1992313" y="3014663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latin typeface="Times New Roman" pitchFamily="-106" charset="0"/>
                <a:sym typeface="Symbol" pitchFamily="-106" charset="2"/>
              </a:rPr>
              <a:t>15</a:t>
            </a:r>
          </a:p>
        </p:txBody>
      </p:sp>
      <p:cxnSp>
        <p:nvCxnSpPr>
          <p:cNvPr id="10" name="AutoShape 13"/>
          <p:cNvCxnSpPr>
            <a:cxnSpLocks noChangeShapeType="1"/>
            <a:stCxn id="12" idx="7"/>
            <a:endCxn id="8" idx="3"/>
          </p:cNvCxnSpPr>
          <p:nvPr/>
        </p:nvCxnSpPr>
        <p:spPr bwMode="auto">
          <a:xfrm flipV="1">
            <a:off x="1190625" y="2817813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" name="AutoShape 14"/>
          <p:cNvCxnSpPr>
            <a:cxnSpLocks noChangeShapeType="1"/>
            <a:stCxn id="9" idx="1"/>
            <a:endCxn id="8" idx="5"/>
          </p:cNvCxnSpPr>
          <p:nvPr/>
        </p:nvCxnSpPr>
        <p:spPr bwMode="auto">
          <a:xfrm flipH="1" flipV="1">
            <a:off x="1712913" y="2817813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2" name="Oval 15"/>
          <p:cNvSpPr>
            <a:spLocks noChangeArrowheads="1"/>
          </p:cNvSpPr>
          <p:nvPr/>
        </p:nvSpPr>
        <p:spPr bwMode="auto">
          <a:xfrm>
            <a:off x="947738" y="3014663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latin typeface="Times New Roman" pitchFamily="-106" charset="0"/>
                <a:sym typeface="Symbol" pitchFamily="-106" charset="2"/>
              </a:rPr>
              <a:t>16</a:t>
            </a:r>
          </a:p>
        </p:txBody>
      </p:sp>
      <p:sp>
        <p:nvSpPr>
          <p:cNvPr id="13" name="Oval 20"/>
          <p:cNvSpPr>
            <a:spLocks noChangeArrowheads="1"/>
          </p:cNvSpPr>
          <p:nvPr/>
        </p:nvSpPr>
        <p:spPr bwMode="auto">
          <a:xfrm>
            <a:off x="3589338" y="2560638"/>
            <a:ext cx="284162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chemeClr val="tx2"/>
                </a:solidFill>
                <a:latin typeface="Times New Roman" pitchFamily="-106" charset="0"/>
                <a:sym typeface="Symbol" pitchFamily="-106" charset="2"/>
              </a:rPr>
              <a:t>5</a:t>
            </a:r>
          </a:p>
        </p:txBody>
      </p:sp>
      <p:sp>
        <p:nvSpPr>
          <p:cNvPr id="14" name="Oval 21"/>
          <p:cNvSpPr>
            <a:spLocks noChangeArrowheads="1"/>
          </p:cNvSpPr>
          <p:nvPr/>
        </p:nvSpPr>
        <p:spPr bwMode="auto">
          <a:xfrm>
            <a:off x="4111625" y="3016250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latin typeface="Times New Roman" pitchFamily="-106" charset="0"/>
                <a:sym typeface="Symbol" pitchFamily="-106" charset="2"/>
              </a:rPr>
              <a:t>12</a:t>
            </a:r>
          </a:p>
        </p:txBody>
      </p:sp>
      <p:cxnSp>
        <p:nvCxnSpPr>
          <p:cNvPr id="15" name="AutoShape 26"/>
          <p:cNvCxnSpPr>
            <a:cxnSpLocks noChangeShapeType="1"/>
            <a:stCxn id="17" idx="7"/>
            <a:endCxn id="13" idx="3"/>
          </p:cNvCxnSpPr>
          <p:nvPr/>
        </p:nvCxnSpPr>
        <p:spPr bwMode="auto">
          <a:xfrm flipV="1">
            <a:off x="3309938" y="2819400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" name="AutoShape 27"/>
          <p:cNvCxnSpPr>
            <a:cxnSpLocks noChangeShapeType="1"/>
            <a:stCxn id="14" idx="1"/>
            <a:endCxn id="13" idx="5"/>
          </p:cNvCxnSpPr>
          <p:nvPr/>
        </p:nvCxnSpPr>
        <p:spPr bwMode="auto">
          <a:xfrm flipH="1" flipV="1">
            <a:off x="3832225" y="2819400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7" name="Oval 28"/>
          <p:cNvSpPr>
            <a:spLocks noChangeArrowheads="1"/>
          </p:cNvSpPr>
          <p:nvPr/>
        </p:nvSpPr>
        <p:spPr bwMode="auto">
          <a:xfrm>
            <a:off x="3067050" y="301625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latin typeface="Times New Roman" pitchFamily="-106" charset="0"/>
                <a:sym typeface="Symbol" pitchFamily="-106" charset="2"/>
              </a:rPr>
              <a:t>4</a:t>
            </a:r>
          </a:p>
        </p:txBody>
      </p:sp>
      <p:sp>
        <p:nvSpPr>
          <p:cNvPr id="18" name="Oval 33"/>
          <p:cNvSpPr>
            <a:spLocks noChangeArrowheads="1"/>
          </p:cNvSpPr>
          <p:nvPr/>
        </p:nvSpPr>
        <p:spPr bwMode="auto">
          <a:xfrm>
            <a:off x="4648200" y="1676400"/>
            <a:ext cx="287338" cy="28416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-106" charset="0"/>
              <a:sym typeface="Symbol" pitchFamily="-106" charset="2"/>
            </a:endParaRPr>
          </a:p>
        </p:txBody>
      </p:sp>
      <p:cxnSp>
        <p:nvCxnSpPr>
          <p:cNvPr id="19" name="AutoShape 34"/>
          <p:cNvCxnSpPr>
            <a:cxnSpLocks noChangeShapeType="1"/>
            <a:stCxn id="18" idx="5"/>
            <a:endCxn id="21" idx="1"/>
          </p:cNvCxnSpPr>
          <p:nvPr/>
        </p:nvCxnSpPr>
        <p:spPr bwMode="auto">
          <a:xfrm>
            <a:off x="4892675" y="1919288"/>
            <a:ext cx="1917700" cy="227012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cxnSp>
        <p:nvCxnSpPr>
          <p:cNvPr id="20" name="AutoShape 35"/>
          <p:cNvCxnSpPr>
            <a:cxnSpLocks noChangeShapeType="1"/>
            <a:stCxn id="18" idx="3"/>
            <a:endCxn id="5" idx="7"/>
          </p:cNvCxnSpPr>
          <p:nvPr/>
        </p:nvCxnSpPr>
        <p:spPr bwMode="auto">
          <a:xfrm flipH="1">
            <a:off x="2773363" y="1919288"/>
            <a:ext cx="1917700" cy="225425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sp>
        <p:nvSpPr>
          <p:cNvPr id="21" name="Oval 36"/>
          <p:cNvSpPr>
            <a:spLocks noChangeArrowheads="1"/>
          </p:cNvSpPr>
          <p:nvPr/>
        </p:nvSpPr>
        <p:spPr bwMode="auto">
          <a:xfrm>
            <a:off x="6769100" y="2105025"/>
            <a:ext cx="285750" cy="28416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-106" charset="0"/>
              <a:sym typeface="Symbol" pitchFamily="-106" charset="2"/>
            </a:endParaRPr>
          </a:p>
        </p:txBody>
      </p:sp>
      <p:cxnSp>
        <p:nvCxnSpPr>
          <p:cNvPr id="22" name="AutoShape 37"/>
          <p:cNvCxnSpPr>
            <a:cxnSpLocks noChangeShapeType="1"/>
            <a:stCxn id="21" idx="3"/>
            <a:endCxn id="24" idx="7"/>
          </p:cNvCxnSpPr>
          <p:nvPr/>
        </p:nvCxnSpPr>
        <p:spPr bwMode="auto">
          <a:xfrm flipH="1">
            <a:off x="5953125" y="2347913"/>
            <a:ext cx="857250" cy="239712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cxnSp>
        <p:nvCxnSpPr>
          <p:cNvPr id="23" name="AutoShape 38"/>
          <p:cNvCxnSpPr>
            <a:cxnSpLocks noChangeShapeType="1"/>
            <a:stCxn id="29" idx="1"/>
            <a:endCxn id="21" idx="5"/>
          </p:cNvCxnSpPr>
          <p:nvPr/>
        </p:nvCxnSpPr>
        <p:spPr bwMode="auto">
          <a:xfrm flipH="1" flipV="1">
            <a:off x="7013575" y="2347913"/>
            <a:ext cx="857250" cy="24130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sp>
        <p:nvSpPr>
          <p:cNvPr id="24" name="Oval 39"/>
          <p:cNvSpPr>
            <a:spLocks noChangeArrowheads="1"/>
          </p:cNvSpPr>
          <p:nvPr/>
        </p:nvSpPr>
        <p:spPr bwMode="auto">
          <a:xfrm>
            <a:off x="5710238" y="2560638"/>
            <a:ext cx="284162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chemeClr val="tx2"/>
                </a:solidFill>
                <a:latin typeface="Times New Roman" pitchFamily="-106" charset="0"/>
                <a:sym typeface="Symbol" pitchFamily="-106" charset="2"/>
              </a:rPr>
              <a:t>11</a:t>
            </a:r>
          </a:p>
        </p:txBody>
      </p:sp>
      <p:sp>
        <p:nvSpPr>
          <p:cNvPr id="25" name="Oval 40"/>
          <p:cNvSpPr>
            <a:spLocks noChangeArrowheads="1"/>
          </p:cNvSpPr>
          <p:nvPr/>
        </p:nvSpPr>
        <p:spPr bwMode="auto">
          <a:xfrm>
            <a:off x="6232525" y="3016250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latin typeface="Times New Roman" pitchFamily="-106" charset="0"/>
                <a:sym typeface="Symbol" pitchFamily="-106" charset="2"/>
              </a:rPr>
              <a:t>9</a:t>
            </a:r>
          </a:p>
        </p:txBody>
      </p:sp>
      <p:cxnSp>
        <p:nvCxnSpPr>
          <p:cNvPr id="26" name="AutoShape 45"/>
          <p:cNvCxnSpPr>
            <a:cxnSpLocks noChangeShapeType="1"/>
            <a:stCxn id="28" idx="7"/>
            <a:endCxn id="24" idx="3"/>
          </p:cNvCxnSpPr>
          <p:nvPr/>
        </p:nvCxnSpPr>
        <p:spPr bwMode="auto">
          <a:xfrm flipV="1">
            <a:off x="5430838" y="2819400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" name="AutoShape 46"/>
          <p:cNvCxnSpPr>
            <a:cxnSpLocks noChangeShapeType="1"/>
            <a:stCxn id="25" idx="1"/>
            <a:endCxn id="24" idx="5"/>
          </p:cNvCxnSpPr>
          <p:nvPr/>
        </p:nvCxnSpPr>
        <p:spPr bwMode="auto">
          <a:xfrm flipH="1" flipV="1">
            <a:off x="5953125" y="2819400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8" name="Oval 47"/>
          <p:cNvSpPr>
            <a:spLocks noChangeArrowheads="1"/>
          </p:cNvSpPr>
          <p:nvPr/>
        </p:nvSpPr>
        <p:spPr bwMode="auto">
          <a:xfrm>
            <a:off x="5187950" y="301625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latin typeface="Times New Roman" pitchFamily="-106" charset="0"/>
                <a:sym typeface="Symbol" pitchFamily="-106" charset="2"/>
              </a:rPr>
              <a:t>6</a:t>
            </a:r>
          </a:p>
        </p:txBody>
      </p:sp>
      <p:sp>
        <p:nvSpPr>
          <p:cNvPr id="29" name="Oval 52"/>
          <p:cNvSpPr>
            <a:spLocks noChangeArrowheads="1"/>
          </p:cNvSpPr>
          <p:nvPr/>
        </p:nvSpPr>
        <p:spPr bwMode="auto">
          <a:xfrm>
            <a:off x="7829550" y="2562225"/>
            <a:ext cx="284163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chemeClr val="tx2"/>
                </a:solidFill>
                <a:latin typeface="Times New Roman" pitchFamily="-106" charset="0"/>
                <a:sym typeface="Symbol" pitchFamily="-106" charset="2"/>
              </a:rPr>
              <a:t>27</a:t>
            </a:r>
          </a:p>
        </p:txBody>
      </p:sp>
      <p:sp>
        <p:nvSpPr>
          <p:cNvPr id="30" name="Oval 53"/>
          <p:cNvSpPr>
            <a:spLocks noChangeArrowheads="1"/>
          </p:cNvSpPr>
          <p:nvPr/>
        </p:nvSpPr>
        <p:spPr bwMode="auto">
          <a:xfrm>
            <a:off x="8351838" y="3017838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latin typeface="Times New Roman" pitchFamily="-106" charset="0"/>
                <a:sym typeface="Symbol" pitchFamily="-106" charset="2"/>
              </a:rPr>
              <a:t>20</a:t>
            </a:r>
          </a:p>
        </p:txBody>
      </p:sp>
      <p:cxnSp>
        <p:nvCxnSpPr>
          <p:cNvPr id="31" name="AutoShape 58"/>
          <p:cNvCxnSpPr>
            <a:cxnSpLocks noChangeShapeType="1"/>
            <a:stCxn id="33" idx="7"/>
            <a:endCxn id="29" idx="3"/>
          </p:cNvCxnSpPr>
          <p:nvPr/>
        </p:nvCxnSpPr>
        <p:spPr bwMode="auto">
          <a:xfrm flipV="1">
            <a:off x="7550150" y="2820988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" name="AutoShape 59"/>
          <p:cNvCxnSpPr>
            <a:cxnSpLocks noChangeShapeType="1"/>
            <a:stCxn id="30" idx="1"/>
            <a:endCxn id="29" idx="5"/>
          </p:cNvCxnSpPr>
          <p:nvPr/>
        </p:nvCxnSpPr>
        <p:spPr bwMode="auto">
          <a:xfrm flipH="1" flipV="1">
            <a:off x="8072438" y="2820988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33" name="Oval 60"/>
          <p:cNvSpPr>
            <a:spLocks noChangeArrowheads="1"/>
          </p:cNvSpPr>
          <p:nvPr/>
        </p:nvSpPr>
        <p:spPr bwMode="auto">
          <a:xfrm>
            <a:off x="7307263" y="3017838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latin typeface="Times New Roman" pitchFamily="-106" charset="0"/>
                <a:sym typeface="Symbol" pitchFamily="-106" charset="2"/>
              </a:rPr>
              <a:t>23</a:t>
            </a:r>
          </a:p>
        </p:txBody>
      </p:sp>
      <p:sp>
        <p:nvSpPr>
          <p:cNvPr id="34" name="Oval 65"/>
          <p:cNvSpPr>
            <a:spLocks noChangeArrowheads="1"/>
          </p:cNvSpPr>
          <p:nvPr/>
        </p:nvSpPr>
        <p:spPr bwMode="auto">
          <a:xfrm>
            <a:off x="2452688" y="4618038"/>
            <a:ext cx="285750" cy="284162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-106" charset="0"/>
              <a:sym typeface="Symbol" pitchFamily="-106" charset="2"/>
            </a:endParaRPr>
          </a:p>
        </p:txBody>
      </p:sp>
      <p:cxnSp>
        <p:nvCxnSpPr>
          <p:cNvPr id="35" name="AutoShape 66"/>
          <p:cNvCxnSpPr>
            <a:cxnSpLocks noChangeShapeType="1"/>
            <a:stCxn id="34" idx="3"/>
            <a:endCxn id="37" idx="7"/>
          </p:cNvCxnSpPr>
          <p:nvPr/>
        </p:nvCxnSpPr>
        <p:spPr bwMode="auto">
          <a:xfrm flipH="1">
            <a:off x="1636713" y="4860925"/>
            <a:ext cx="857250" cy="239713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cxnSp>
        <p:nvCxnSpPr>
          <p:cNvPr id="36" name="AutoShape 67"/>
          <p:cNvCxnSpPr>
            <a:cxnSpLocks noChangeShapeType="1"/>
            <a:stCxn id="42" idx="1"/>
            <a:endCxn id="34" idx="5"/>
          </p:cNvCxnSpPr>
          <p:nvPr/>
        </p:nvCxnSpPr>
        <p:spPr bwMode="auto">
          <a:xfrm flipH="1" flipV="1">
            <a:off x="2697163" y="4860925"/>
            <a:ext cx="857250" cy="24130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sp>
        <p:nvSpPr>
          <p:cNvPr id="37" name="Oval 68"/>
          <p:cNvSpPr>
            <a:spLocks noChangeArrowheads="1"/>
          </p:cNvSpPr>
          <p:nvPr/>
        </p:nvSpPr>
        <p:spPr bwMode="auto">
          <a:xfrm>
            <a:off x="1393825" y="5073650"/>
            <a:ext cx="284163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latin typeface="Times New Roman" pitchFamily="-106" charset="0"/>
                <a:sym typeface="Symbol" pitchFamily="-106" charset="2"/>
              </a:rPr>
              <a:t>15</a:t>
            </a:r>
          </a:p>
        </p:txBody>
      </p:sp>
      <p:sp>
        <p:nvSpPr>
          <p:cNvPr id="38" name="Oval 69"/>
          <p:cNvSpPr>
            <a:spLocks noChangeArrowheads="1"/>
          </p:cNvSpPr>
          <p:nvPr/>
        </p:nvSpPr>
        <p:spPr bwMode="auto">
          <a:xfrm>
            <a:off x="1916113" y="5529263"/>
            <a:ext cx="285750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chemeClr val="tx2"/>
                </a:solidFill>
                <a:latin typeface="Times New Roman" pitchFamily="-106" charset="0"/>
                <a:sym typeface="Symbol" pitchFamily="-106" charset="2"/>
              </a:rPr>
              <a:t>25</a:t>
            </a:r>
          </a:p>
        </p:txBody>
      </p:sp>
      <p:cxnSp>
        <p:nvCxnSpPr>
          <p:cNvPr id="39" name="AutoShape 74"/>
          <p:cNvCxnSpPr>
            <a:cxnSpLocks noChangeShapeType="1"/>
            <a:stCxn id="41" idx="7"/>
            <a:endCxn id="37" idx="3"/>
          </p:cNvCxnSpPr>
          <p:nvPr/>
        </p:nvCxnSpPr>
        <p:spPr bwMode="auto">
          <a:xfrm flipV="1">
            <a:off x="1114425" y="5332413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0" name="AutoShape 75"/>
          <p:cNvCxnSpPr>
            <a:cxnSpLocks noChangeShapeType="1"/>
            <a:stCxn id="38" idx="1"/>
            <a:endCxn id="37" idx="5"/>
          </p:cNvCxnSpPr>
          <p:nvPr/>
        </p:nvCxnSpPr>
        <p:spPr bwMode="auto">
          <a:xfrm flipH="1" flipV="1">
            <a:off x="1636713" y="5332413"/>
            <a:ext cx="320675" cy="223837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</p:cxnSp>
      <p:sp>
        <p:nvSpPr>
          <p:cNvPr id="41" name="Oval 76"/>
          <p:cNvSpPr>
            <a:spLocks noChangeArrowheads="1"/>
          </p:cNvSpPr>
          <p:nvPr/>
        </p:nvSpPr>
        <p:spPr bwMode="auto">
          <a:xfrm>
            <a:off x="871538" y="5529263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latin typeface="Times New Roman" pitchFamily="-106" charset="0"/>
                <a:sym typeface="Symbol" pitchFamily="-106" charset="2"/>
              </a:rPr>
              <a:t>16</a:t>
            </a:r>
          </a:p>
        </p:txBody>
      </p:sp>
      <p:sp>
        <p:nvSpPr>
          <p:cNvPr id="42" name="Oval 81"/>
          <p:cNvSpPr>
            <a:spLocks noChangeArrowheads="1"/>
          </p:cNvSpPr>
          <p:nvPr/>
        </p:nvSpPr>
        <p:spPr bwMode="auto">
          <a:xfrm>
            <a:off x="3513138" y="5075238"/>
            <a:ext cx="284162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latin typeface="Times New Roman" pitchFamily="-106" charset="0"/>
                <a:sym typeface="Symbol" pitchFamily="-106" charset="2"/>
              </a:rPr>
              <a:t>4</a:t>
            </a:r>
          </a:p>
        </p:txBody>
      </p:sp>
      <p:sp>
        <p:nvSpPr>
          <p:cNvPr id="43" name="Oval 82"/>
          <p:cNvSpPr>
            <a:spLocks noChangeArrowheads="1"/>
          </p:cNvSpPr>
          <p:nvPr/>
        </p:nvSpPr>
        <p:spPr bwMode="auto">
          <a:xfrm>
            <a:off x="4035425" y="5530850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latin typeface="Times New Roman" pitchFamily="-106" charset="0"/>
                <a:sym typeface="Symbol" pitchFamily="-106" charset="2"/>
              </a:rPr>
              <a:t>12</a:t>
            </a:r>
          </a:p>
        </p:txBody>
      </p:sp>
      <p:cxnSp>
        <p:nvCxnSpPr>
          <p:cNvPr id="44" name="AutoShape 87"/>
          <p:cNvCxnSpPr>
            <a:cxnSpLocks noChangeShapeType="1"/>
            <a:stCxn id="46" idx="7"/>
            <a:endCxn id="42" idx="3"/>
          </p:cNvCxnSpPr>
          <p:nvPr/>
        </p:nvCxnSpPr>
        <p:spPr bwMode="auto">
          <a:xfrm flipV="1">
            <a:off x="3233738" y="5334000"/>
            <a:ext cx="320675" cy="223838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</p:cxnSp>
      <p:cxnSp>
        <p:nvCxnSpPr>
          <p:cNvPr id="45" name="AutoShape 88"/>
          <p:cNvCxnSpPr>
            <a:cxnSpLocks noChangeShapeType="1"/>
            <a:stCxn id="43" idx="1"/>
            <a:endCxn id="42" idx="5"/>
          </p:cNvCxnSpPr>
          <p:nvPr/>
        </p:nvCxnSpPr>
        <p:spPr bwMode="auto">
          <a:xfrm flipH="1" flipV="1">
            <a:off x="3756025" y="5334000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46" name="Oval 89"/>
          <p:cNvSpPr>
            <a:spLocks noChangeArrowheads="1"/>
          </p:cNvSpPr>
          <p:nvPr/>
        </p:nvSpPr>
        <p:spPr bwMode="auto">
          <a:xfrm>
            <a:off x="2990850" y="5530850"/>
            <a:ext cx="284163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chemeClr val="tx2"/>
                </a:solidFill>
                <a:latin typeface="Times New Roman" pitchFamily="-106" charset="0"/>
                <a:sym typeface="Symbol" pitchFamily="-106" charset="2"/>
              </a:rPr>
              <a:t>5</a:t>
            </a:r>
          </a:p>
        </p:txBody>
      </p:sp>
      <p:sp>
        <p:nvSpPr>
          <p:cNvPr id="47" name="Oval 94"/>
          <p:cNvSpPr>
            <a:spLocks noChangeArrowheads="1"/>
          </p:cNvSpPr>
          <p:nvPr/>
        </p:nvSpPr>
        <p:spPr bwMode="auto">
          <a:xfrm>
            <a:off x="4572000" y="4191000"/>
            <a:ext cx="287338" cy="28416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-106" charset="0"/>
              <a:sym typeface="Symbol" pitchFamily="-106" charset="2"/>
            </a:endParaRPr>
          </a:p>
        </p:txBody>
      </p:sp>
      <p:cxnSp>
        <p:nvCxnSpPr>
          <p:cNvPr id="48" name="AutoShape 95"/>
          <p:cNvCxnSpPr>
            <a:cxnSpLocks noChangeShapeType="1"/>
            <a:stCxn id="47" idx="5"/>
            <a:endCxn id="50" idx="1"/>
          </p:cNvCxnSpPr>
          <p:nvPr/>
        </p:nvCxnSpPr>
        <p:spPr bwMode="auto">
          <a:xfrm>
            <a:off x="4816475" y="4433888"/>
            <a:ext cx="1917700" cy="227012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cxnSp>
        <p:nvCxnSpPr>
          <p:cNvPr id="49" name="AutoShape 96"/>
          <p:cNvCxnSpPr>
            <a:cxnSpLocks noChangeShapeType="1"/>
            <a:stCxn id="47" idx="3"/>
            <a:endCxn id="34" idx="7"/>
          </p:cNvCxnSpPr>
          <p:nvPr/>
        </p:nvCxnSpPr>
        <p:spPr bwMode="auto">
          <a:xfrm flipH="1">
            <a:off x="2697163" y="4433888"/>
            <a:ext cx="1917700" cy="225425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sp>
        <p:nvSpPr>
          <p:cNvPr id="50" name="Oval 97"/>
          <p:cNvSpPr>
            <a:spLocks noChangeArrowheads="1"/>
          </p:cNvSpPr>
          <p:nvPr/>
        </p:nvSpPr>
        <p:spPr bwMode="auto">
          <a:xfrm>
            <a:off x="6692900" y="4619625"/>
            <a:ext cx="285750" cy="28416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-106" charset="0"/>
              <a:sym typeface="Symbol" pitchFamily="-106" charset="2"/>
            </a:endParaRPr>
          </a:p>
        </p:txBody>
      </p:sp>
      <p:cxnSp>
        <p:nvCxnSpPr>
          <p:cNvPr id="51" name="AutoShape 98"/>
          <p:cNvCxnSpPr>
            <a:cxnSpLocks noChangeShapeType="1"/>
            <a:stCxn id="50" idx="3"/>
            <a:endCxn id="53" idx="7"/>
          </p:cNvCxnSpPr>
          <p:nvPr/>
        </p:nvCxnSpPr>
        <p:spPr bwMode="auto">
          <a:xfrm flipH="1">
            <a:off x="5876925" y="4862513"/>
            <a:ext cx="857250" cy="239712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cxnSp>
        <p:nvCxnSpPr>
          <p:cNvPr id="52" name="AutoShape 99"/>
          <p:cNvCxnSpPr>
            <a:cxnSpLocks noChangeShapeType="1"/>
            <a:stCxn id="58" idx="1"/>
            <a:endCxn id="50" idx="5"/>
          </p:cNvCxnSpPr>
          <p:nvPr/>
        </p:nvCxnSpPr>
        <p:spPr bwMode="auto">
          <a:xfrm flipH="1" flipV="1">
            <a:off x="6937375" y="4862513"/>
            <a:ext cx="857250" cy="24130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sp>
        <p:nvSpPr>
          <p:cNvPr id="53" name="Oval 100"/>
          <p:cNvSpPr>
            <a:spLocks noChangeArrowheads="1"/>
          </p:cNvSpPr>
          <p:nvPr/>
        </p:nvSpPr>
        <p:spPr bwMode="auto">
          <a:xfrm>
            <a:off x="5634038" y="5075238"/>
            <a:ext cx="284162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latin typeface="Times New Roman" pitchFamily="-106" charset="0"/>
                <a:sym typeface="Symbol" pitchFamily="-106" charset="2"/>
              </a:rPr>
              <a:t>6</a:t>
            </a:r>
          </a:p>
        </p:txBody>
      </p:sp>
      <p:sp>
        <p:nvSpPr>
          <p:cNvPr id="54" name="Oval 101"/>
          <p:cNvSpPr>
            <a:spLocks noChangeArrowheads="1"/>
          </p:cNvSpPr>
          <p:nvPr/>
        </p:nvSpPr>
        <p:spPr bwMode="auto">
          <a:xfrm>
            <a:off x="6156325" y="5530850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latin typeface="Times New Roman" pitchFamily="-106" charset="0"/>
                <a:sym typeface="Symbol" pitchFamily="-106" charset="2"/>
              </a:rPr>
              <a:t>9</a:t>
            </a:r>
          </a:p>
        </p:txBody>
      </p:sp>
      <p:cxnSp>
        <p:nvCxnSpPr>
          <p:cNvPr id="55" name="AutoShape 106"/>
          <p:cNvCxnSpPr>
            <a:cxnSpLocks noChangeShapeType="1"/>
            <a:stCxn id="57" idx="7"/>
            <a:endCxn id="53" idx="3"/>
          </p:cNvCxnSpPr>
          <p:nvPr/>
        </p:nvCxnSpPr>
        <p:spPr bwMode="auto">
          <a:xfrm flipV="1">
            <a:off x="5354638" y="5334000"/>
            <a:ext cx="320675" cy="223838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</p:cxnSp>
      <p:cxnSp>
        <p:nvCxnSpPr>
          <p:cNvPr id="56" name="AutoShape 107"/>
          <p:cNvCxnSpPr>
            <a:cxnSpLocks noChangeShapeType="1"/>
            <a:stCxn id="54" idx="1"/>
            <a:endCxn id="53" idx="5"/>
          </p:cNvCxnSpPr>
          <p:nvPr/>
        </p:nvCxnSpPr>
        <p:spPr bwMode="auto">
          <a:xfrm flipH="1" flipV="1">
            <a:off x="5876925" y="5334000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57" name="Oval 108"/>
          <p:cNvSpPr>
            <a:spLocks noChangeArrowheads="1"/>
          </p:cNvSpPr>
          <p:nvPr/>
        </p:nvSpPr>
        <p:spPr bwMode="auto">
          <a:xfrm>
            <a:off x="5111750" y="5530850"/>
            <a:ext cx="284163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chemeClr val="tx2"/>
                </a:solidFill>
                <a:latin typeface="Times New Roman" pitchFamily="-106" charset="0"/>
                <a:sym typeface="Symbol" pitchFamily="-106" charset="2"/>
              </a:rPr>
              <a:t>11</a:t>
            </a:r>
          </a:p>
        </p:txBody>
      </p:sp>
      <p:sp>
        <p:nvSpPr>
          <p:cNvPr id="58" name="Oval 113"/>
          <p:cNvSpPr>
            <a:spLocks noChangeArrowheads="1"/>
          </p:cNvSpPr>
          <p:nvPr/>
        </p:nvSpPr>
        <p:spPr bwMode="auto">
          <a:xfrm>
            <a:off x="7753350" y="5076825"/>
            <a:ext cx="284163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latin typeface="Times New Roman" pitchFamily="-106" charset="0"/>
                <a:sym typeface="Symbol" pitchFamily="-106" charset="2"/>
              </a:rPr>
              <a:t>23</a:t>
            </a:r>
          </a:p>
        </p:txBody>
      </p:sp>
      <p:sp>
        <p:nvSpPr>
          <p:cNvPr id="59" name="Oval 114"/>
          <p:cNvSpPr>
            <a:spLocks noChangeArrowheads="1"/>
          </p:cNvSpPr>
          <p:nvPr/>
        </p:nvSpPr>
        <p:spPr bwMode="auto">
          <a:xfrm>
            <a:off x="8275638" y="5532438"/>
            <a:ext cx="285750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chemeClr val="tx2"/>
                </a:solidFill>
                <a:latin typeface="Times New Roman" pitchFamily="-106" charset="0"/>
                <a:sym typeface="Symbol" pitchFamily="-106" charset="2"/>
              </a:rPr>
              <a:t>20</a:t>
            </a:r>
          </a:p>
        </p:txBody>
      </p:sp>
      <p:cxnSp>
        <p:nvCxnSpPr>
          <p:cNvPr id="60" name="AutoShape 119"/>
          <p:cNvCxnSpPr>
            <a:cxnSpLocks noChangeShapeType="1"/>
            <a:stCxn id="62" idx="7"/>
            <a:endCxn id="58" idx="3"/>
          </p:cNvCxnSpPr>
          <p:nvPr/>
        </p:nvCxnSpPr>
        <p:spPr bwMode="auto">
          <a:xfrm flipV="1">
            <a:off x="7473950" y="5335588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1" name="AutoShape 120"/>
          <p:cNvCxnSpPr>
            <a:cxnSpLocks noChangeShapeType="1"/>
            <a:stCxn id="59" idx="1"/>
            <a:endCxn id="58" idx="5"/>
          </p:cNvCxnSpPr>
          <p:nvPr/>
        </p:nvCxnSpPr>
        <p:spPr bwMode="auto">
          <a:xfrm flipH="1" flipV="1">
            <a:off x="7996238" y="5335588"/>
            <a:ext cx="320675" cy="223837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</p:cxnSp>
      <p:sp>
        <p:nvSpPr>
          <p:cNvPr id="62" name="Oval 121"/>
          <p:cNvSpPr>
            <a:spLocks noChangeArrowheads="1"/>
          </p:cNvSpPr>
          <p:nvPr/>
        </p:nvSpPr>
        <p:spPr bwMode="auto">
          <a:xfrm>
            <a:off x="7231063" y="5532438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latin typeface="Times New Roman" pitchFamily="-106" charset="0"/>
                <a:sym typeface="Symbol" pitchFamily="-106" charset="2"/>
              </a:rPr>
              <a:t>27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22429" y="1307068"/>
            <a:ext cx="3630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Restore the order for each one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2452688" y="2103438"/>
            <a:ext cx="285750" cy="28416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chemeClr val="tx2"/>
                </a:solidFill>
                <a:latin typeface="Times New Roman" pitchFamily="-106" charset="0"/>
                <a:sym typeface="Symbol" pitchFamily="-106" charset="2"/>
              </a:rPr>
              <a:t>7</a:t>
            </a:r>
          </a:p>
        </p:txBody>
      </p:sp>
      <p:cxnSp>
        <p:nvCxnSpPr>
          <p:cNvPr id="5" name="AutoShape 5"/>
          <p:cNvCxnSpPr>
            <a:cxnSpLocks noChangeShapeType="1"/>
            <a:stCxn id="4" idx="3"/>
            <a:endCxn id="7" idx="7"/>
          </p:cNvCxnSpPr>
          <p:nvPr/>
        </p:nvCxnSpPr>
        <p:spPr bwMode="auto">
          <a:xfrm flipH="1">
            <a:off x="1636713" y="2360613"/>
            <a:ext cx="857250" cy="2301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" name="AutoShape 6"/>
          <p:cNvCxnSpPr>
            <a:cxnSpLocks noChangeShapeType="1"/>
            <a:stCxn id="12" idx="1"/>
            <a:endCxn id="4" idx="5"/>
          </p:cNvCxnSpPr>
          <p:nvPr/>
        </p:nvCxnSpPr>
        <p:spPr bwMode="auto">
          <a:xfrm flipH="1" flipV="1">
            <a:off x="2697163" y="2360613"/>
            <a:ext cx="857250" cy="2317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7" name="Oval 7"/>
          <p:cNvSpPr>
            <a:spLocks noChangeArrowheads="1"/>
          </p:cNvSpPr>
          <p:nvPr/>
        </p:nvSpPr>
        <p:spPr bwMode="auto">
          <a:xfrm>
            <a:off x="1393825" y="255905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latin typeface="Times New Roman" pitchFamily="-106" charset="0"/>
                <a:sym typeface="Symbol" pitchFamily="-106" charset="2"/>
              </a:rPr>
              <a:t>15</a:t>
            </a:r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1916113" y="3014663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latin typeface="Times New Roman" pitchFamily="-106" charset="0"/>
                <a:sym typeface="Symbol" pitchFamily="-106" charset="2"/>
              </a:rPr>
              <a:t>25</a:t>
            </a:r>
          </a:p>
        </p:txBody>
      </p:sp>
      <p:cxnSp>
        <p:nvCxnSpPr>
          <p:cNvPr id="9" name="AutoShape 13"/>
          <p:cNvCxnSpPr>
            <a:cxnSpLocks noChangeShapeType="1"/>
            <a:stCxn id="11" idx="7"/>
            <a:endCxn id="7" idx="3"/>
          </p:cNvCxnSpPr>
          <p:nvPr/>
        </p:nvCxnSpPr>
        <p:spPr bwMode="auto">
          <a:xfrm flipV="1">
            <a:off x="1114425" y="2813050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" name="AutoShape 14"/>
          <p:cNvCxnSpPr>
            <a:cxnSpLocks noChangeShapeType="1"/>
            <a:stCxn id="8" idx="1"/>
            <a:endCxn id="7" idx="5"/>
          </p:cNvCxnSpPr>
          <p:nvPr/>
        </p:nvCxnSpPr>
        <p:spPr bwMode="auto">
          <a:xfrm flipH="1" flipV="1">
            <a:off x="1636713" y="2813050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1" name="Oval 15"/>
          <p:cNvSpPr>
            <a:spLocks noChangeArrowheads="1"/>
          </p:cNvSpPr>
          <p:nvPr/>
        </p:nvSpPr>
        <p:spPr bwMode="auto">
          <a:xfrm>
            <a:off x="871538" y="3014663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latin typeface="Times New Roman" pitchFamily="-106" charset="0"/>
                <a:sym typeface="Symbol" pitchFamily="-106" charset="2"/>
              </a:rPr>
              <a:t>16</a:t>
            </a:r>
          </a:p>
        </p:txBody>
      </p:sp>
      <p:sp>
        <p:nvSpPr>
          <p:cNvPr id="12" name="Oval 20"/>
          <p:cNvSpPr>
            <a:spLocks noChangeArrowheads="1"/>
          </p:cNvSpPr>
          <p:nvPr/>
        </p:nvSpPr>
        <p:spPr bwMode="auto">
          <a:xfrm>
            <a:off x="3513138" y="2560638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latin typeface="Times New Roman" pitchFamily="-106" charset="0"/>
                <a:sym typeface="Symbol" pitchFamily="-106" charset="2"/>
              </a:rPr>
              <a:t>4</a:t>
            </a:r>
          </a:p>
        </p:txBody>
      </p:sp>
      <p:sp>
        <p:nvSpPr>
          <p:cNvPr id="13" name="Oval 21"/>
          <p:cNvSpPr>
            <a:spLocks noChangeArrowheads="1"/>
          </p:cNvSpPr>
          <p:nvPr/>
        </p:nvSpPr>
        <p:spPr bwMode="auto">
          <a:xfrm>
            <a:off x="4035425" y="3016250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latin typeface="Times New Roman" pitchFamily="-106" charset="0"/>
                <a:sym typeface="Symbol" pitchFamily="-106" charset="2"/>
              </a:rPr>
              <a:t>12</a:t>
            </a:r>
          </a:p>
        </p:txBody>
      </p:sp>
      <p:cxnSp>
        <p:nvCxnSpPr>
          <p:cNvPr id="14" name="AutoShape 26"/>
          <p:cNvCxnSpPr>
            <a:cxnSpLocks noChangeShapeType="1"/>
            <a:stCxn id="16" idx="7"/>
            <a:endCxn id="12" idx="3"/>
          </p:cNvCxnSpPr>
          <p:nvPr/>
        </p:nvCxnSpPr>
        <p:spPr bwMode="auto">
          <a:xfrm flipV="1">
            <a:off x="3233738" y="2814638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" name="AutoShape 27"/>
          <p:cNvCxnSpPr>
            <a:cxnSpLocks noChangeShapeType="1"/>
            <a:stCxn id="13" idx="1"/>
            <a:endCxn id="12" idx="5"/>
          </p:cNvCxnSpPr>
          <p:nvPr/>
        </p:nvCxnSpPr>
        <p:spPr bwMode="auto">
          <a:xfrm flipH="1" flipV="1">
            <a:off x="3756025" y="2814638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6" name="Oval 28"/>
          <p:cNvSpPr>
            <a:spLocks noChangeArrowheads="1"/>
          </p:cNvSpPr>
          <p:nvPr/>
        </p:nvSpPr>
        <p:spPr bwMode="auto">
          <a:xfrm>
            <a:off x="2990850" y="301625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latin typeface="Times New Roman" pitchFamily="-106" charset="0"/>
                <a:sym typeface="Symbol" pitchFamily="-106" charset="2"/>
              </a:rPr>
              <a:t>5</a:t>
            </a:r>
          </a:p>
        </p:txBody>
      </p:sp>
      <p:sp>
        <p:nvSpPr>
          <p:cNvPr id="17" name="Oval 33"/>
          <p:cNvSpPr>
            <a:spLocks noChangeArrowheads="1"/>
          </p:cNvSpPr>
          <p:nvPr/>
        </p:nvSpPr>
        <p:spPr bwMode="auto">
          <a:xfrm>
            <a:off x="4572000" y="1676400"/>
            <a:ext cx="287338" cy="28416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-106" charset="0"/>
              <a:sym typeface="Symbol" pitchFamily="-106" charset="2"/>
            </a:endParaRPr>
          </a:p>
        </p:txBody>
      </p:sp>
      <p:cxnSp>
        <p:nvCxnSpPr>
          <p:cNvPr id="18" name="AutoShape 34"/>
          <p:cNvCxnSpPr>
            <a:cxnSpLocks noChangeShapeType="1"/>
            <a:stCxn id="17" idx="5"/>
            <a:endCxn id="20" idx="1"/>
          </p:cNvCxnSpPr>
          <p:nvPr/>
        </p:nvCxnSpPr>
        <p:spPr bwMode="auto">
          <a:xfrm>
            <a:off x="4816475" y="1919288"/>
            <a:ext cx="1917700" cy="212725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cxnSp>
        <p:nvCxnSpPr>
          <p:cNvPr id="19" name="AutoShape 35"/>
          <p:cNvCxnSpPr>
            <a:cxnSpLocks noChangeShapeType="1"/>
            <a:stCxn id="17" idx="3"/>
            <a:endCxn id="4" idx="7"/>
          </p:cNvCxnSpPr>
          <p:nvPr/>
        </p:nvCxnSpPr>
        <p:spPr bwMode="auto">
          <a:xfrm flipH="1">
            <a:off x="2697163" y="1919288"/>
            <a:ext cx="1917700" cy="211137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sp>
        <p:nvSpPr>
          <p:cNvPr id="20" name="Oval 36"/>
          <p:cNvSpPr>
            <a:spLocks noChangeArrowheads="1"/>
          </p:cNvSpPr>
          <p:nvPr/>
        </p:nvSpPr>
        <p:spPr bwMode="auto">
          <a:xfrm>
            <a:off x="6692900" y="2105025"/>
            <a:ext cx="285750" cy="28416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chemeClr val="tx2"/>
                </a:solidFill>
                <a:latin typeface="Times New Roman" pitchFamily="-106" charset="0"/>
                <a:sym typeface="Symbol" pitchFamily="-106" charset="2"/>
              </a:rPr>
              <a:t>8</a:t>
            </a:r>
          </a:p>
        </p:txBody>
      </p:sp>
      <p:cxnSp>
        <p:nvCxnSpPr>
          <p:cNvPr id="21" name="AutoShape 37"/>
          <p:cNvCxnSpPr>
            <a:cxnSpLocks noChangeShapeType="1"/>
            <a:stCxn id="20" idx="3"/>
            <a:endCxn id="23" idx="7"/>
          </p:cNvCxnSpPr>
          <p:nvPr/>
        </p:nvCxnSpPr>
        <p:spPr bwMode="auto">
          <a:xfrm flipH="1">
            <a:off x="5876925" y="2362200"/>
            <a:ext cx="857250" cy="2301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" name="AutoShape 38"/>
          <p:cNvCxnSpPr>
            <a:cxnSpLocks noChangeShapeType="1"/>
            <a:stCxn id="28" idx="1"/>
            <a:endCxn id="20" idx="5"/>
          </p:cNvCxnSpPr>
          <p:nvPr/>
        </p:nvCxnSpPr>
        <p:spPr bwMode="auto">
          <a:xfrm flipH="1" flipV="1">
            <a:off x="6937375" y="2362200"/>
            <a:ext cx="857250" cy="2317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3" name="Oval 39"/>
          <p:cNvSpPr>
            <a:spLocks noChangeArrowheads="1"/>
          </p:cNvSpPr>
          <p:nvPr/>
        </p:nvSpPr>
        <p:spPr bwMode="auto">
          <a:xfrm>
            <a:off x="5634038" y="2560638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latin typeface="Times New Roman" pitchFamily="-106" charset="0"/>
                <a:sym typeface="Symbol" pitchFamily="-106" charset="2"/>
              </a:rPr>
              <a:t>6</a:t>
            </a:r>
          </a:p>
        </p:txBody>
      </p:sp>
      <p:sp>
        <p:nvSpPr>
          <p:cNvPr id="24" name="Oval 40"/>
          <p:cNvSpPr>
            <a:spLocks noChangeArrowheads="1"/>
          </p:cNvSpPr>
          <p:nvPr/>
        </p:nvSpPr>
        <p:spPr bwMode="auto">
          <a:xfrm>
            <a:off x="6156325" y="3016250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latin typeface="Times New Roman" pitchFamily="-106" charset="0"/>
                <a:sym typeface="Symbol" pitchFamily="-106" charset="2"/>
              </a:rPr>
              <a:t>9</a:t>
            </a:r>
          </a:p>
        </p:txBody>
      </p:sp>
      <p:cxnSp>
        <p:nvCxnSpPr>
          <p:cNvPr id="25" name="AutoShape 45"/>
          <p:cNvCxnSpPr>
            <a:cxnSpLocks noChangeShapeType="1"/>
            <a:stCxn id="27" idx="7"/>
            <a:endCxn id="23" idx="3"/>
          </p:cNvCxnSpPr>
          <p:nvPr/>
        </p:nvCxnSpPr>
        <p:spPr bwMode="auto">
          <a:xfrm flipV="1">
            <a:off x="5354638" y="2814638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" name="AutoShape 46"/>
          <p:cNvCxnSpPr>
            <a:cxnSpLocks noChangeShapeType="1"/>
            <a:stCxn id="24" idx="1"/>
            <a:endCxn id="23" idx="5"/>
          </p:cNvCxnSpPr>
          <p:nvPr/>
        </p:nvCxnSpPr>
        <p:spPr bwMode="auto">
          <a:xfrm flipH="1" flipV="1">
            <a:off x="5876925" y="2814638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7" name="Oval 47"/>
          <p:cNvSpPr>
            <a:spLocks noChangeArrowheads="1"/>
          </p:cNvSpPr>
          <p:nvPr/>
        </p:nvSpPr>
        <p:spPr bwMode="auto">
          <a:xfrm>
            <a:off x="5111750" y="301625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latin typeface="Times New Roman" pitchFamily="-106" charset="0"/>
                <a:sym typeface="Symbol" pitchFamily="-106" charset="2"/>
              </a:rPr>
              <a:t>11</a:t>
            </a:r>
          </a:p>
        </p:txBody>
      </p:sp>
      <p:sp>
        <p:nvSpPr>
          <p:cNvPr id="28" name="Oval 52"/>
          <p:cNvSpPr>
            <a:spLocks noChangeArrowheads="1"/>
          </p:cNvSpPr>
          <p:nvPr/>
        </p:nvSpPr>
        <p:spPr bwMode="auto">
          <a:xfrm>
            <a:off x="7753350" y="2562225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latin typeface="Times New Roman" pitchFamily="-106" charset="0"/>
                <a:sym typeface="Symbol" pitchFamily="-106" charset="2"/>
              </a:rPr>
              <a:t>23</a:t>
            </a:r>
          </a:p>
        </p:txBody>
      </p:sp>
      <p:sp>
        <p:nvSpPr>
          <p:cNvPr id="29" name="Oval 53"/>
          <p:cNvSpPr>
            <a:spLocks noChangeArrowheads="1"/>
          </p:cNvSpPr>
          <p:nvPr/>
        </p:nvSpPr>
        <p:spPr bwMode="auto">
          <a:xfrm>
            <a:off x="8275638" y="3017838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latin typeface="Times New Roman" pitchFamily="-106" charset="0"/>
                <a:sym typeface="Symbol" pitchFamily="-106" charset="2"/>
              </a:rPr>
              <a:t>20</a:t>
            </a:r>
          </a:p>
        </p:txBody>
      </p:sp>
      <p:cxnSp>
        <p:nvCxnSpPr>
          <p:cNvPr id="30" name="AutoShape 58"/>
          <p:cNvCxnSpPr>
            <a:cxnSpLocks noChangeShapeType="1"/>
            <a:stCxn id="32" idx="7"/>
            <a:endCxn id="28" idx="3"/>
          </p:cNvCxnSpPr>
          <p:nvPr/>
        </p:nvCxnSpPr>
        <p:spPr bwMode="auto">
          <a:xfrm flipV="1">
            <a:off x="7473950" y="2816225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" name="AutoShape 59"/>
          <p:cNvCxnSpPr>
            <a:cxnSpLocks noChangeShapeType="1"/>
            <a:stCxn id="29" idx="1"/>
            <a:endCxn id="28" idx="5"/>
          </p:cNvCxnSpPr>
          <p:nvPr/>
        </p:nvCxnSpPr>
        <p:spPr bwMode="auto">
          <a:xfrm flipH="1" flipV="1">
            <a:off x="7996238" y="2816225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32" name="Oval 60"/>
          <p:cNvSpPr>
            <a:spLocks noChangeArrowheads="1"/>
          </p:cNvSpPr>
          <p:nvPr/>
        </p:nvSpPr>
        <p:spPr bwMode="auto">
          <a:xfrm>
            <a:off x="7231063" y="3017838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latin typeface="Times New Roman" pitchFamily="-106" charset="0"/>
                <a:sym typeface="Symbol" pitchFamily="-106" charset="2"/>
              </a:rPr>
              <a:t>27</a:t>
            </a:r>
          </a:p>
        </p:txBody>
      </p:sp>
      <p:sp>
        <p:nvSpPr>
          <p:cNvPr id="33" name="Oval 65"/>
          <p:cNvSpPr>
            <a:spLocks noChangeArrowheads="1"/>
          </p:cNvSpPr>
          <p:nvPr/>
        </p:nvSpPr>
        <p:spPr bwMode="auto">
          <a:xfrm>
            <a:off x="2452688" y="4618038"/>
            <a:ext cx="285750" cy="28416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latin typeface="Times New Roman" pitchFamily="-106" charset="0"/>
                <a:sym typeface="Symbol" pitchFamily="-106" charset="2"/>
              </a:rPr>
              <a:t>4</a:t>
            </a:r>
          </a:p>
        </p:txBody>
      </p:sp>
      <p:cxnSp>
        <p:nvCxnSpPr>
          <p:cNvPr id="34" name="AutoShape 66"/>
          <p:cNvCxnSpPr>
            <a:cxnSpLocks noChangeShapeType="1"/>
            <a:stCxn id="33" idx="3"/>
            <a:endCxn id="36" idx="7"/>
          </p:cNvCxnSpPr>
          <p:nvPr/>
        </p:nvCxnSpPr>
        <p:spPr bwMode="auto">
          <a:xfrm flipH="1">
            <a:off x="1636713" y="4875213"/>
            <a:ext cx="857250" cy="2301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5" name="AutoShape 67"/>
          <p:cNvCxnSpPr>
            <a:cxnSpLocks noChangeShapeType="1"/>
            <a:stCxn id="41" idx="1"/>
            <a:endCxn id="33" idx="5"/>
          </p:cNvCxnSpPr>
          <p:nvPr/>
        </p:nvCxnSpPr>
        <p:spPr bwMode="auto">
          <a:xfrm flipH="1" flipV="1">
            <a:off x="2697163" y="4875213"/>
            <a:ext cx="857250" cy="227012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</p:cxnSp>
      <p:sp>
        <p:nvSpPr>
          <p:cNvPr id="36" name="Oval 68"/>
          <p:cNvSpPr>
            <a:spLocks noChangeArrowheads="1"/>
          </p:cNvSpPr>
          <p:nvPr/>
        </p:nvSpPr>
        <p:spPr bwMode="auto">
          <a:xfrm>
            <a:off x="1393825" y="507365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latin typeface="Times New Roman" pitchFamily="-106" charset="0"/>
                <a:sym typeface="Symbol" pitchFamily="-106" charset="2"/>
              </a:rPr>
              <a:t>15</a:t>
            </a:r>
          </a:p>
        </p:txBody>
      </p:sp>
      <p:sp>
        <p:nvSpPr>
          <p:cNvPr id="37" name="Oval 69"/>
          <p:cNvSpPr>
            <a:spLocks noChangeArrowheads="1"/>
          </p:cNvSpPr>
          <p:nvPr/>
        </p:nvSpPr>
        <p:spPr bwMode="auto">
          <a:xfrm>
            <a:off x="1916113" y="5529263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latin typeface="Times New Roman" pitchFamily="-106" charset="0"/>
                <a:sym typeface="Symbol" pitchFamily="-106" charset="2"/>
              </a:rPr>
              <a:t>25</a:t>
            </a:r>
          </a:p>
        </p:txBody>
      </p:sp>
      <p:cxnSp>
        <p:nvCxnSpPr>
          <p:cNvPr id="38" name="AutoShape 74"/>
          <p:cNvCxnSpPr>
            <a:cxnSpLocks noChangeShapeType="1"/>
            <a:stCxn id="40" idx="7"/>
            <a:endCxn id="36" idx="3"/>
          </p:cNvCxnSpPr>
          <p:nvPr/>
        </p:nvCxnSpPr>
        <p:spPr bwMode="auto">
          <a:xfrm flipV="1">
            <a:off x="1114425" y="5327650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9" name="AutoShape 75"/>
          <p:cNvCxnSpPr>
            <a:cxnSpLocks noChangeShapeType="1"/>
            <a:stCxn id="37" idx="1"/>
            <a:endCxn id="36" idx="5"/>
          </p:cNvCxnSpPr>
          <p:nvPr/>
        </p:nvCxnSpPr>
        <p:spPr bwMode="auto">
          <a:xfrm flipH="1" flipV="1">
            <a:off x="1636713" y="5327650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40" name="Oval 76"/>
          <p:cNvSpPr>
            <a:spLocks noChangeArrowheads="1"/>
          </p:cNvSpPr>
          <p:nvPr/>
        </p:nvSpPr>
        <p:spPr bwMode="auto">
          <a:xfrm>
            <a:off x="871538" y="5529263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latin typeface="Times New Roman" pitchFamily="-106" charset="0"/>
                <a:sym typeface="Symbol" pitchFamily="-106" charset="2"/>
              </a:rPr>
              <a:t>16</a:t>
            </a:r>
          </a:p>
        </p:txBody>
      </p:sp>
      <p:sp>
        <p:nvSpPr>
          <p:cNvPr id="41" name="Oval 81"/>
          <p:cNvSpPr>
            <a:spLocks noChangeArrowheads="1"/>
          </p:cNvSpPr>
          <p:nvPr/>
        </p:nvSpPr>
        <p:spPr bwMode="auto">
          <a:xfrm>
            <a:off x="3513138" y="5075238"/>
            <a:ext cx="284162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latin typeface="Times New Roman" pitchFamily="-106" charset="0"/>
                <a:sym typeface="Symbol" pitchFamily="-106" charset="2"/>
              </a:rPr>
              <a:t>5</a:t>
            </a:r>
          </a:p>
        </p:txBody>
      </p:sp>
      <p:sp>
        <p:nvSpPr>
          <p:cNvPr id="42" name="Oval 82"/>
          <p:cNvSpPr>
            <a:spLocks noChangeArrowheads="1"/>
          </p:cNvSpPr>
          <p:nvPr/>
        </p:nvSpPr>
        <p:spPr bwMode="auto">
          <a:xfrm>
            <a:off x="4035425" y="5530850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latin typeface="Times New Roman" pitchFamily="-106" charset="0"/>
                <a:sym typeface="Symbol" pitchFamily="-106" charset="2"/>
              </a:rPr>
              <a:t>12</a:t>
            </a:r>
          </a:p>
        </p:txBody>
      </p:sp>
      <p:cxnSp>
        <p:nvCxnSpPr>
          <p:cNvPr id="43" name="AutoShape 87"/>
          <p:cNvCxnSpPr>
            <a:cxnSpLocks noChangeShapeType="1"/>
            <a:stCxn id="45" idx="7"/>
            <a:endCxn id="41" idx="3"/>
          </p:cNvCxnSpPr>
          <p:nvPr/>
        </p:nvCxnSpPr>
        <p:spPr bwMode="auto">
          <a:xfrm flipV="1">
            <a:off x="3233738" y="5334000"/>
            <a:ext cx="320675" cy="223838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</p:cxnSp>
      <p:cxnSp>
        <p:nvCxnSpPr>
          <p:cNvPr id="44" name="AutoShape 88"/>
          <p:cNvCxnSpPr>
            <a:cxnSpLocks noChangeShapeType="1"/>
            <a:stCxn id="42" idx="1"/>
            <a:endCxn id="41" idx="5"/>
          </p:cNvCxnSpPr>
          <p:nvPr/>
        </p:nvCxnSpPr>
        <p:spPr bwMode="auto">
          <a:xfrm flipH="1" flipV="1">
            <a:off x="3756025" y="5334000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45" name="Oval 89"/>
          <p:cNvSpPr>
            <a:spLocks noChangeArrowheads="1"/>
          </p:cNvSpPr>
          <p:nvPr/>
        </p:nvSpPr>
        <p:spPr bwMode="auto">
          <a:xfrm>
            <a:off x="2990850" y="5530850"/>
            <a:ext cx="284163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chemeClr val="tx2"/>
                </a:solidFill>
                <a:latin typeface="Times New Roman" pitchFamily="-106" charset="0"/>
                <a:sym typeface="Symbol" pitchFamily="-106" charset="2"/>
              </a:rPr>
              <a:t>7</a:t>
            </a:r>
          </a:p>
        </p:txBody>
      </p:sp>
      <p:sp>
        <p:nvSpPr>
          <p:cNvPr id="46" name="Oval 94"/>
          <p:cNvSpPr>
            <a:spLocks noChangeArrowheads="1"/>
          </p:cNvSpPr>
          <p:nvPr/>
        </p:nvSpPr>
        <p:spPr bwMode="auto">
          <a:xfrm>
            <a:off x="4572000" y="4191000"/>
            <a:ext cx="287338" cy="28416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-106" charset="0"/>
              <a:sym typeface="Symbol" pitchFamily="-106" charset="2"/>
            </a:endParaRPr>
          </a:p>
        </p:txBody>
      </p:sp>
      <p:cxnSp>
        <p:nvCxnSpPr>
          <p:cNvPr id="47" name="AutoShape 95"/>
          <p:cNvCxnSpPr>
            <a:cxnSpLocks noChangeShapeType="1"/>
            <a:stCxn id="46" idx="5"/>
            <a:endCxn id="49" idx="1"/>
          </p:cNvCxnSpPr>
          <p:nvPr/>
        </p:nvCxnSpPr>
        <p:spPr bwMode="auto">
          <a:xfrm>
            <a:off x="4816475" y="4433888"/>
            <a:ext cx="1917700" cy="212725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cxnSp>
        <p:nvCxnSpPr>
          <p:cNvPr id="48" name="AutoShape 96"/>
          <p:cNvCxnSpPr>
            <a:cxnSpLocks noChangeShapeType="1"/>
            <a:stCxn id="46" idx="3"/>
            <a:endCxn id="33" idx="7"/>
          </p:cNvCxnSpPr>
          <p:nvPr/>
        </p:nvCxnSpPr>
        <p:spPr bwMode="auto">
          <a:xfrm flipH="1">
            <a:off x="2697163" y="4433888"/>
            <a:ext cx="1917700" cy="211137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</p:cxnSp>
      <p:sp>
        <p:nvSpPr>
          <p:cNvPr id="49" name="Oval 97"/>
          <p:cNvSpPr>
            <a:spLocks noChangeArrowheads="1"/>
          </p:cNvSpPr>
          <p:nvPr/>
        </p:nvSpPr>
        <p:spPr bwMode="auto">
          <a:xfrm>
            <a:off x="6692900" y="4619625"/>
            <a:ext cx="285750" cy="28416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latin typeface="Times New Roman" pitchFamily="-106" charset="0"/>
                <a:sym typeface="Symbol" pitchFamily="-106" charset="2"/>
              </a:rPr>
              <a:t>6</a:t>
            </a:r>
          </a:p>
        </p:txBody>
      </p:sp>
      <p:cxnSp>
        <p:nvCxnSpPr>
          <p:cNvPr id="50" name="AutoShape 98"/>
          <p:cNvCxnSpPr>
            <a:cxnSpLocks noChangeShapeType="1"/>
            <a:stCxn id="49" idx="3"/>
            <a:endCxn id="52" idx="7"/>
          </p:cNvCxnSpPr>
          <p:nvPr/>
        </p:nvCxnSpPr>
        <p:spPr bwMode="auto">
          <a:xfrm flipH="1">
            <a:off x="5876925" y="4876800"/>
            <a:ext cx="857250" cy="225425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</p:cxnSp>
      <p:cxnSp>
        <p:nvCxnSpPr>
          <p:cNvPr id="51" name="AutoShape 99"/>
          <p:cNvCxnSpPr>
            <a:cxnSpLocks noChangeShapeType="1"/>
            <a:stCxn id="57" idx="1"/>
            <a:endCxn id="49" idx="5"/>
          </p:cNvCxnSpPr>
          <p:nvPr/>
        </p:nvCxnSpPr>
        <p:spPr bwMode="auto">
          <a:xfrm flipH="1" flipV="1">
            <a:off x="6937375" y="4876800"/>
            <a:ext cx="857250" cy="2317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52" name="Oval 100"/>
          <p:cNvSpPr>
            <a:spLocks noChangeArrowheads="1"/>
          </p:cNvSpPr>
          <p:nvPr/>
        </p:nvSpPr>
        <p:spPr bwMode="auto">
          <a:xfrm>
            <a:off x="5634038" y="5075238"/>
            <a:ext cx="284162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chemeClr val="tx2"/>
                </a:solidFill>
                <a:latin typeface="Times New Roman" pitchFamily="-106" charset="0"/>
                <a:sym typeface="Symbol" pitchFamily="-106" charset="2"/>
              </a:rPr>
              <a:t>8</a:t>
            </a:r>
          </a:p>
        </p:txBody>
      </p:sp>
      <p:sp>
        <p:nvSpPr>
          <p:cNvPr id="53" name="Oval 101"/>
          <p:cNvSpPr>
            <a:spLocks noChangeArrowheads="1"/>
          </p:cNvSpPr>
          <p:nvPr/>
        </p:nvSpPr>
        <p:spPr bwMode="auto">
          <a:xfrm>
            <a:off x="6156325" y="5530850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latin typeface="Times New Roman" pitchFamily="-106" charset="0"/>
                <a:sym typeface="Symbol" pitchFamily="-106" charset="2"/>
              </a:rPr>
              <a:t>9</a:t>
            </a:r>
          </a:p>
        </p:txBody>
      </p:sp>
      <p:cxnSp>
        <p:nvCxnSpPr>
          <p:cNvPr id="54" name="AutoShape 106"/>
          <p:cNvCxnSpPr>
            <a:cxnSpLocks noChangeShapeType="1"/>
            <a:stCxn id="56" idx="7"/>
            <a:endCxn id="52" idx="3"/>
          </p:cNvCxnSpPr>
          <p:nvPr/>
        </p:nvCxnSpPr>
        <p:spPr bwMode="auto">
          <a:xfrm flipV="1">
            <a:off x="5354638" y="5334000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5" name="AutoShape 107"/>
          <p:cNvCxnSpPr>
            <a:cxnSpLocks noChangeShapeType="1"/>
            <a:stCxn id="53" idx="1"/>
            <a:endCxn id="52" idx="5"/>
          </p:cNvCxnSpPr>
          <p:nvPr/>
        </p:nvCxnSpPr>
        <p:spPr bwMode="auto">
          <a:xfrm flipH="1" flipV="1">
            <a:off x="5876925" y="5334000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56" name="Oval 108"/>
          <p:cNvSpPr>
            <a:spLocks noChangeArrowheads="1"/>
          </p:cNvSpPr>
          <p:nvPr/>
        </p:nvSpPr>
        <p:spPr bwMode="auto">
          <a:xfrm>
            <a:off x="5111750" y="553085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latin typeface="Times New Roman" pitchFamily="-106" charset="0"/>
                <a:sym typeface="Symbol" pitchFamily="-106" charset="2"/>
              </a:rPr>
              <a:t>11</a:t>
            </a:r>
          </a:p>
        </p:txBody>
      </p:sp>
      <p:sp>
        <p:nvSpPr>
          <p:cNvPr id="57" name="Oval 113"/>
          <p:cNvSpPr>
            <a:spLocks noChangeArrowheads="1"/>
          </p:cNvSpPr>
          <p:nvPr/>
        </p:nvSpPr>
        <p:spPr bwMode="auto">
          <a:xfrm>
            <a:off x="7753350" y="5076825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latin typeface="Times New Roman" pitchFamily="-106" charset="0"/>
                <a:sym typeface="Symbol" pitchFamily="-106" charset="2"/>
              </a:rPr>
              <a:t>23</a:t>
            </a:r>
          </a:p>
        </p:txBody>
      </p:sp>
      <p:sp>
        <p:nvSpPr>
          <p:cNvPr id="58" name="Oval 114"/>
          <p:cNvSpPr>
            <a:spLocks noChangeArrowheads="1"/>
          </p:cNvSpPr>
          <p:nvPr/>
        </p:nvSpPr>
        <p:spPr bwMode="auto">
          <a:xfrm>
            <a:off x="8275638" y="5532438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latin typeface="Times New Roman" pitchFamily="-106" charset="0"/>
                <a:sym typeface="Symbol" pitchFamily="-106" charset="2"/>
              </a:rPr>
              <a:t>20</a:t>
            </a:r>
          </a:p>
        </p:txBody>
      </p:sp>
      <p:cxnSp>
        <p:nvCxnSpPr>
          <p:cNvPr id="59" name="AutoShape 119"/>
          <p:cNvCxnSpPr>
            <a:cxnSpLocks noChangeShapeType="1"/>
            <a:stCxn id="61" idx="7"/>
            <a:endCxn id="57" idx="3"/>
          </p:cNvCxnSpPr>
          <p:nvPr/>
        </p:nvCxnSpPr>
        <p:spPr bwMode="auto">
          <a:xfrm flipV="1">
            <a:off x="7473950" y="5330825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" name="AutoShape 120"/>
          <p:cNvCxnSpPr>
            <a:cxnSpLocks noChangeShapeType="1"/>
            <a:stCxn id="58" idx="1"/>
            <a:endCxn id="57" idx="5"/>
          </p:cNvCxnSpPr>
          <p:nvPr/>
        </p:nvCxnSpPr>
        <p:spPr bwMode="auto">
          <a:xfrm flipH="1" flipV="1">
            <a:off x="7996238" y="5330825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61" name="Oval 121"/>
          <p:cNvSpPr>
            <a:spLocks noChangeArrowheads="1"/>
          </p:cNvSpPr>
          <p:nvPr/>
        </p:nvSpPr>
        <p:spPr bwMode="auto">
          <a:xfrm>
            <a:off x="7231063" y="5532438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latin typeface="Times New Roman" pitchFamily="-106" charset="0"/>
                <a:sym typeface="Symbol" pitchFamily="-106" charset="2"/>
              </a:rPr>
              <a:t>27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64"/>
          <p:cNvSpPr>
            <a:spLocks noChangeArrowheads="1"/>
          </p:cNvSpPr>
          <p:nvPr/>
        </p:nvSpPr>
        <p:spPr bwMode="auto">
          <a:xfrm>
            <a:off x="2452688" y="2103438"/>
            <a:ext cx="285750" cy="28416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latin typeface="Times New Roman" pitchFamily="-106" charset="0"/>
                <a:sym typeface="Symbol" pitchFamily="-106" charset="2"/>
              </a:rPr>
              <a:t>4</a:t>
            </a:r>
          </a:p>
        </p:txBody>
      </p:sp>
      <p:cxnSp>
        <p:nvCxnSpPr>
          <p:cNvPr id="5" name="AutoShape 65"/>
          <p:cNvCxnSpPr>
            <a:cxnSpLocks noChangeShapeType="1"/>
            <a:stCxn id="4" idx="3"/>
            <a:endCxn id="7" idx="7"/>
          </p:cNvCxnSpPr>
          <p:nvPr/>
        </p:nvCxnSpPr>
        <p:spPr bwMode="auto">
          <a:xfrm flipH="1">
            <a:off x="1636713" y="2355850"/>
            <a:ext cx="857250" cy="2349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" name="AutoShape 66"/>
          <p:cNvCxnSpPr>
            <a:cxnSpLocks noChangeShapeType="1"/>
            <a:stCxn id="12" idx="1"/>
            <a:endCxn id="4" idx="5"/>
          </p:cNvCxnSpPr>
          <p:nvPr/>
        </p:nvCxnSpPr>
        <p:spPr bwMode="auto">
          <a:xfrm flipH="1" flipV="1">
            <a:off x="2697163" y="2355850"/>
            <a:ext cx="857250" cy="2365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7" name="Oval 67"/>
          <p:cNvSpPr>
            <a:spLocks noChangeArrowheads="1"/>
          </p:cNvSpPr>
          <p:nvPr/>
        </p:nvSpPr>
        <p:spPr bwMode="auto">
          <a:xfrm>
            <a:off x="1393825" y="255905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latin typeface="Times New Roman" pitchFamily="-106" charset="0"/>
                <a:sym typeface="Symbol" pitchFamily="-106" charset="2"/>
              </a:rPr>
              <a:t>15</a:t>
            </a:r>
          </a:p>
        </p:txBody>
      </p:sp>
      <p:sp>
        <p:nvSpPr>
          <p:cNvPr id="8" name="Oval 68"/>
          <p:cNvSpPr>
            <a:spLocks noChangeArrowheads="1"/>
          </p:cNvSpPr>
          <p:nvPr/>
        </p:nvSpPr>
        <p:spPr bwMode="auto">
          <a:xfrm>
            <a:off x="1916113" y="3014663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latin typeface="Times New Roman" pitchFamily="-106" charset="0"/>
                <a:sym typeface="Symbol" pitchFamily="-106" charset="2"/>
              </a:rPr>
              <a:t>25</a:t>
            </a:r>
          </a:p>
        </p:txBody>
      </p:sp>
      <p:cxnSp>
        <p:nvCxnSpPr>
          <p:cNvPr id="9" name="AutoShape 73"/>
          <p:cNvCxnSpPr>
            <a:cxnSpLocks noChangeShapeType="1"/>
            <a:stCxn id="11" idx="7"/>
            <a:endCxn id="7" idx="3"/>
          </p:cNvCxnSpPr>
          <p:nvPr/>
        </p:nvCxnSpPr>
        <p:spPr bwMode="auto">
          <a:xfrm flipV="1">
            <a:off x="1114425" y="2813050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" name="AutoShape 74"/>
          <p:cNvCxnSpPr>
            <a:cxnSpLocks noChangeShapeType="1"/>
            <a:stCxn id="8" idx="1"/>
            <a:endCxn id="7" idx="5"/>
          </p:cNvCxnSpPr>
          <p:nvPr/>
        </p:nvCxnSpPr>
        <p:spPr bwMode="auto">
          <a:xfrm flipH="1" flipV="1">
            <a:off x="1636713" y="2813050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1" name="Oval 75"/>
          <p:cNvSpPr>
            <a:spLocks noChangeArrowheads="1"/>
          </p:cNvSpPr>
          <p:nvPr/>
        </p:nvSpPr>
        <p:spPr bwMode="auto">
          <a:xfrm>
            <a:off x="871538" y="3014663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latin typeface="Times New Roman" pitchFamily="-106" charset="0"/>
                <a:sym typeface="Symbol" pitchFamily="-106" charset="2"/>
              </a:rPr>
              <a:t>16</a:t>
            </a:r>
          </a:p>
        </p:txBody>
      </p:sp>
      <p:sp>
        <p:nvSpPr>
          <p:cNvPr id="12" name="Oval 80"/>
          <p:cNvSpPr>
            <a:spLocks noChangeArrowheads="1"/>
          </p:cNvSpPr>
          <p:nvPr/>
        </p:nvSpPr>
        <p:spPr bwMode="auto">
          <a:xfrm>
            <a:off x="3513138" y="2560638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latin typeface="Times New Roman" pitchFamily="-106" charset="0"/>
                <a:sym typeface="Symbol" pitchFamily="-106" charset="2"/>
              </a:rPr>
              <a:t>5</a:t>
            </a:r>
          </a:p>
        </p:txBody>
      </p:sp>
      <p:sp>
        <p:nvSpPr>
          <p:cNvPr id="13" name="Oval 81"/>
          <p:cNvSpPr>
            <a:spLocks noChangeArrowheads="1"/>
          </p:cNvSpPr>
          <p:nvPr/>
        </p:nvSpPr>
        <p:spPr bwMode="auto">
          <a:xfrm>
            <a:off x="4035425" y="3016250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latin typeface="Times New Roman" pitchFamily="-106" charset="0"/>
                <a:sym typeface="Symbol" pitchFamily="-106" charset="2"/>
              </a:rPr>
              <a:t>12</a:t>
            </a:r>
          </a:p>
        </p:txBody>
      </p:sp>
      <p:cxnSp>
        <p:nvCxnSpPr>
          <p:cNvPr id="14" name="AutoShape 86"/>
          <p:cNvCxnSpPr>
            <a:cxnSpLocks noChangeShapeType="1"/>
            <a:stCxn id="16" idx="7"/>
            <a:endCxn id="12" idx="3"/>
          </p:cNvCxnSpPr>
          <p:nvPr/>
        </p:nvCxnSpPr>
        <p:spPr bwMode="auto">
          <a:xfrm flipV="1">
            <a:off x="3233738" y="2814638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" name="AutoShape 87"/>
          <p:cNvCxnSpPr>
            <a:cxnSpLocks noChangeShapeType="1"/>
            <a:stCxn id="13" idx="1"/>
            <a:endCxn id="12" idx="5"/>
          </p:cNvCxnSpPr>
          <p:nvPr/>
        </p:nvCxnSpPr>
        <p:spPr bwMode="auto">
          <a:xfrm flipH="1" flipV="1">
            <a:off x="3756025" y="2814638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6" name="Oval 88"/>
          <p:cNvSpPr>
            <a:spLocks noChangeArrowheads="1"/>
          </p:cNvSpPr>
          <p:nvPr/>
        </p:nvSpPr>
        <p:spPr bwMode="auto">
          <a:xfrm>
            <a:off x="2990850" y="301625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latin typeface="Times New Roman" pitchFamily="-106" charset="0"/>
                <a:sym typeface="Symbol" pitchFamily="-106" charset="2"/>
              </a:rPr>
              <a:t>7</a:t>
            </a:r>
          </a:p>
        </p:txBody>
      </p:sp>
      <p:sp>
        <p:nvSpPr>
          <p:cNvPr id="17" name="Oval 93"/>
          <p:cNvSpPr>
            <a:spLocks noChangeArrowheads="1"/>
          </p:cNvSpPr>
          <p:nvPr/>
        </p:nvSpPr>
        <p:spPr bwMode="auto">
          <a:xfrm>
            <a:off x="4572000" y="1676400"/>
            <a:ext cx="287338" cy="28416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chemeClr val="tx2"/>
                </a:solidFill>
                <a:latin typeface="Times New Roman" pitchFamily="-106" charset="0"/>
                <a:sym typeface="Symbol" pitchFamily="-106" charset="2"/>
              </a:rPr>
              <a:t>10</a:t>
            </a:r>
          </a:p>
        </p:txBody>
      </p:sp>
      <p:cxnSp>
        <p:nvCxnSpPr>
          <p:cNvPr id="18" name="AutoShape 94"/>
          <p:cNvCxnSpPr>
            <a:cxnSpLocks noChangeShapeType="1"/>
            <a:stCxn id="17" idx="5"/>
            <a:endCxn id="20" idx="1"/>
          </p:cNvCxnSpPr>
          <p:nvPr/>
        </p:nvCxnSpPr>
        <p:spPr bwMode="auto">
          <a:xfrm>
            <a:off x="4816475" y="1933575"/>
            <a:ext cx="1917700" cy="2032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" name="AutoShape 95"/>
          <p:cNvCxnSpPr>
            <a:cxnSpLocks noChangeShapeType="1"/>
            <a:stCxn id="17" idx="3"/>
            <a:endCxn id="4" idx="7"/>
          </p:cNvCxnSpPr>
          <p:nvPr/>
        </p:nvCxnSpPr>
        <p:spPr bwMode="auto">
          <a:xfrm flipH="1">
            <a:off x="2697163" y="1933575"/>
            <a:ext cx="1917700" cy="2016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0" name="Oval 96"/>
          <p:cNvSpPr>
            <a:spLocks noChangeArrowheads="1"/>
          </p:cNvSpPr>
          <p:nvPr/>
        </p:nvSpPr>
        <p:spPr bwMode="auto">
          <a:xfrm>
            <a:off x="6692900" y="2105025"/>
            <a:ext cx="285750" cy="28416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latin typeface="Times New Roman" pitchFamily="-106" charset="0"/>
                <a:sym typeface="Symbol" pitchFamily="-106" charset="2"/>
              </a:rPr>
              <a:t>6</a:t>
            </a:r>
          </a:p>
        </p:txBody>
      </p:sp>
      <p:cxnSp>
        <p:nvCxnSpPr>
          <p:cNvPr id="21" name="AutoShape 97"/>
          <p:cNvCxnSpPr>
            <a:cxnSpLocks noChangeShapeType="1"/>
            <a:stCxn id="20" idx="3"/>
            <a:endCxn id="23" idx="7"/>
          </p:cNvCxnSpPr>
          <p:nvPr/>
        </p:nvCxnSpPr>
        <p:spPr bwMode="auto">
          <a:xfrm flipH="1">
            <a:off x="5876925" y="2357438"/>
            <a:ext cx="857250" cy="2349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" name="AutoShape 98"/>
          <p:cNvCxnSpPr>
            <a:cxnSpLocks noChangeShapeType="1"/>
            <a:stCxn id="28" idx="1"/>
            <a:endCxn id="20" idx="5"/>
          </p:cNvCxnSpPr>
          <p:nvPr/>
        </p:nvCxnSpPr>
        <p:spPr bwMode="auto">
          <a:xfrm flipH="1" flipV="1">
            <a:off x="6937375" y="2357438"/>
            <a:ext cx="857250" cy="2365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3" name="Oval 99"/>
          <p:cNvSpPr>
            <a:spLocks noChangeArrowheads="1"/>
          </p:cNvSpPr>
          <p:nvPr/>
        </p:nvSpPr>
        <p:spPr bwMode="auto">
          <a:xfrm>
            <a:off x="5634038" y="2560638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latin typeface="Times New Roman" pitchFamily="-106" charset="0"/>
                <a:sym typeface="Symbol" pitchFamily="-106" charset="2"/>
              </a:rPr>
              <a:t>8</a:t>
            </a:r>
          </a:p>
        </p:txBody>
      </p:sp>
      <p:sp>
        <p:nvSpPr>
          <p:cNvPr id="24" name="Oval 100"/>
          <p:cNvSpPr>
            <a:spLocks noChangeArrowheads="1"/>
          </p:cNvSpPr>
          <p:nvPr/>
        </p:nvSpPr>
        <p:spPr bwMode="auto">
          <a:xfrm>
            <a:off x="6156325" y="3016250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latin typeface="Times New Roman" pitchFamily="-106" charset="0"/>
                <a:sym typeface="Symbol" pitchFamily="-106" charset="2"/>
              </a:rPr>
              <a:t>9</a:t>
            </a:r>
          </a:p>
        </p:txBody>
      </p:sp>
      <p:cxnSp>
        <p:nvCxnSpPr>
          <p:cNvPr id="25" name="AutoShape 105"/>
          <p:cNvCxnSpPr>
            <a:cxnSpLocks noChangeShapeType="1"/>
            <a:stCxn id="27" idx="7"/>
            <a:endCxn id="23" idx="3"/>
          </p:cNvCxnSpPr>
          <p:nvPr/>
        </p:nvCxnSpPr>
        <p:spPr bwMode="auto">
          <a:xfrm flipV="1">
            <a:off x="5354638" y="2814638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" name="AutoShape 106"/>
          <p:cNvCxnSpPr>
            <a:cxnSpLocks noChangeShapeType="1"/>
            <a:stCxn id="24" idx="1"/>
            <a:endCxn id="23" idx="5"/>
          </p:cNvCxnSpPr>
          <p:nvPr/>
        </p:nvCxnSpPr>
        <p:spPr bwMode="auto">
          <a:xfrm flipH="1" flipV="1">
            <a:off x="5876925" y="2814638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7" name="Oval 107"/>
          <p:cNvSpPr>
            <a:spLocks noChangeArrowheads="1"/>
          </p:cNvSpPr>
          <p:nvPr/>
        </p:nvSpPr>
        <p:spPr bwMode="auto">
          <a:xfrm>
            <a:off x="5111750" y="301625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latin typeface="Times New Roman" pitchFamily="-106" charset="0"/>
                <a:sym typeface="Symbol" pitchFamily="-106" charset="2"/>
              </a:rPr>
              <a:t>11</a:t>
            </a:r>
          </a:p>
        </p:txBody>
      </p:sp>
      <p:sp>
        <p:nvSpPr>
          <p:cNvPr id="28" name="Oval 112"/>
          <p:cNvSpPr>
            <a:spLocks noChangeArrowheads="1"/>
          </p:cNvSpPr>
          <p:nvPr/>
        </p:nvSpPr>
        <p:spPr bwMode="auto">
          <a:xfrm>
            <a:off x="7753350" y="2562225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latin typeface="Times New Roman" pitchFamily="-106" charset="0"/>
                <a:sym typeface="Symbol" pitchFamily="-106" charset="2"/>
              </a:rPr>
              <a:t>23</a:t>
            </a:r>
          </a:p>
        </p:txBody>
      </p:sp>
      <p:sp>
        <p:nvSpPr>
          <p:cNvPr id="29" name="Oval 113"/>
          <p:cNvSpPr>
            <a:spLocks noChangeArrowheads="1"/>
          </p:cNvSpPr>
          <p:nvPr/>
        </p:nvSpPr>
        <p:spPr bwMode="auto">
          <a:xfrm>
            <a:off x="8275638" y="3017838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latin typeface="Times New Roman" pitchFamily="-106" charset="0"/>
                <a:sym typeface="Symbol" pitchFamily="-106" charset="2"/>
              </a:rPr>
              <a:t>20</a:t>
            </a:r>
          </a:p>
        </p:txBody>
      </p:sp>
      <p:cxnSp>
        <p:nvCxnSpPr>
          <p:cNvPr id="30" name="AutoShape 118"/>
          <p:cNvCxnSpPr>
            <a:cxnSpLocks noChangeShapeType="1"/>
            <a:stCxn id="32" idx="7"/>
            <a:endCxn id="28" idx="3"/>
          </p:cNvCxnSpPr>
          <p:nvPr/>
        </p:nvCxnSpPr>
        <p:spPr bwMode="auto">
          <a:xfrm flipV="1">
            <a:off x="7473950" y="2816225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" name="AutoShape 119"/>
          <p:cNvCxnSpPr>
            <a:cxnSpLocks noChangeShapeType="1"/>
            <a:stCxn id="29" idx="1"/>
            <a:endCxn id="28" idx="5"/>
          </p:cNvCxnSpPr>
          <p:nvPr/>
        </p:nvCxnSpPr>
        <p:spPr bwMode="auto">
          <a:xfrm flipH="1" flipV="1">
            <a:off x="7996238" y="2816225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32" name="Oval 120"/>
          <p:cNvSpPr>
            <a:spLocks noChangeArrowheads="1"/>
          </p:cNvSpPr>
          <p:nvPr/>
        </p:nvSpPr>
        <p:spPr bwMode="auto">
          <a:xfrm>
            <a:off x="7231063" y="3017838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latin typeface="Times New Roman" pitchFamily="-106" charset="0"/>
                <a:sym typeface="Symbol" pitchFamily="-106" charset="2"/>
              </a:rPr>
              <a:t>27</a:t>
            </a:r>
          </a:p>
        </p:txBody>
      </p:sp>
      <p:sp>
        <p:nvSpPr>
          <p:cNvPr id="33" name="Oval 125"/>
          <p:cNvSpPr>
            <a:spLocks noChangeArrowheads="1"/>
          </p:cNvSpPr>
          <p:nvPr/>
        </p:nvSpPr>
        <p:spPr bwMode="auto">
          <a:xfrm>
            <a:off x="2452688" y="4541838"/>
            <a:ext cx="285750" cy="28416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latin typeface="Times New Roman" pitchFamily="-106" charset="0"/>
                <a:sym typeface="Symbol" pitchFamily="-106" charset="2"/>
              </a:rPr>
              <a:t>5</a:t>
            </a:r>
          </a:p>
        </p:txBody>
      </p:sp>
      <p:cxnSp>
        <p:nvCxnSpPr>
          <p:cNvPr id="34" name="AutoShape 126"/>
          <p:cNvCxnSpPr>
            <a:cxnSpLocks noChangeShapeType="1"/>
            <a:stCxn id="33" idx="3"/>
            <a:endCxn id="36" idx="7"/>
          </p:cNvCxnSpPr>
          <p:nvPr/>
        </p:nvCxnSpPr>
        <p:spPr bwMode="auto">
          <a:xfrm flipH="1">
            <a:off x="1636713" y="4799013"/>
            <a:ext cx="857250" cy="2301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5" name="AutoShape 127"/>
          <p:cNvCxnSpPr>
            <a:cxnSpLocks noChangeShapeType="1"/>
            <a:stCxn id="41" idx="1"/>
            <a:endCxn id="33" idx="5"/>
          </p:cNvCxnSpPr>
          <p:nvPr/>
        </p:nvCxnSpPr>
        <p:spPr bwMode="auto">
          <a:xfrm flipH="1" flipV="1">
            <a:off x="2697163" y="4799013"/>
            <a:ext cx="857250" cy="227012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</p:cxnSp>
      <p:sp>
        <p:nvSpPr>
          <p:cNvPr id="36" name="Oval 128"/>
          <p:cNvSpPr>
            <a:spLocks noChangeArrowheads="1"/>
          </p:cNvSpPr>
          <p:nvPr/>
        </p:nvSpPr>
        <p:spPr bwMode="auto">
          <a:xfrm>
            <a:off x="1393825" y="499745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latin typeface="Times New Roman" pitchFamily="-106" charset="0"/>
                <a:sym typeface="Symbol" pitchFamily="-106" charset="2"/>
              </a:rPr>
              <a:t>15</a:t>
            </a:r>
          </a:p>
        </p:txBody>
      </p:sp>
      <p:sp>
        <p:nvSpPr>
          <p:cNvPr id="37" name="Oval 129"/>
          <p:cNvSpPr>
            <a:spLocks noChangeArrowheads="1"/>
          </p:cNvSpPr>
          <p:nvPr/>
        </p:nvSpPr>
        <p:spPr bwMode="auto">
          <a:xfrm>
            <a:off x="1916113" y="5453063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latin typeface="Times New Roman" pitchFamily="-106" charset="0"/>
                <a:sym typeface="Symbol" pitchFamily="-106" charset="2"/>
              </a:rPr>
              <a:t>25</a:t>
            </a:r>
          </a:p>
        </p:txBody>
      </p:sp>
      <p:cxnSp>
        <p:nvCxnSpPr>
          <p:cNvPr id="38" name="AutoShape 134"/>
          <p:cNvCxnSpPr>
            <a:cxnSpLocks noChangeShapeType="1"/>
            <a:stCxn id="40" idx="7"/>
            <a:endCxn id="36" idx="3"/>
          </p:cNvCxnSpPr>
          <p:nvPr/>
        </p:nvCxnSpPr>
        <p:spPr bwMode="auto">
          <a:xfrm flipV="1">
            <a:off x="1114425" y="5251450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9" name="AutoShape 135"/>
          <p:cNvCxnSpPr>
            <a:cxnSpLocks noChangeShapeType="1"/>
            <a:stCxn id="37" idx="1"/>
            <a:endCxn id="36" idx="5"/>
          </p:cNvCxnSpPr>
          <p:nvPr/>
        </p:nvCxnSpPr>
        <p:spPr bwMode="auto">
          <a:xfrm flipH="1" flipV="1">
            <a:off x="1636713" y="5251450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40" name="Oval 136"/>
          <p:cNvSpPr>
            <a:spLocks noChangeArrowheads="1"/>
          </p:cNvSpPr>
          <p:nvPr/>
        </p:nvSpPr>
        <p:spPr bwMode="auto">
          <a:xfrm>
            <a:off x="871538" y="5453063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latin typeface="Times New Roman" pitchFamily="-106" charset="0"/>
                <a:sym typeface="Symbol" pitchFamily="-106" charset="2"/>
              </a:rPr>
              <a:t>16</a:t>
            </a:r>
          </a:p>
        </p:txBody>
      </p:sp>
      <p:sp>
        <p:nvSpPr>
          <p:cNvPr id="41" name="Oval 141"/>
          <p:cNvSpPr>
            <a:spLocks noChangeArrowheads="1"/>
          </p:cNvSpPr>
          <p:nvPr/>
        </p:nvSpPr>
        <p:spPr bwMode="auto">
          <a:xfrm>
            <a:off x="3513138" y="4999038"/>
            <a:ext cx="284162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latin typeface="Times New Roman" pitchFamily="-106" charset="0"/>
                <a:sym typeface="Symbol" pitchFamily="-106" charset="2"/>
              </a:rPr>
              <a:t>7</a:t>
            </a:r>
          </a:p>
        </p:txBody>
      </p:sp>
      <p:sp>
        <p:nvSpPr>
          <p:cNvPr id="42" name="Oval 142"/>
          <p:cNvSpPr>
            <a:spLocks noChangeArrowheads="1"/>
          </p:cNvSpPr>
          <p:nvPr/>
        </p:nvSpPr>
        <p:spPr bwMode="auto">
          <a:xfrm>
            <a:off x="4035425" y="5454650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latin typeface="Times New Roman" pitchFamily="-106" charset="0"/>
                <a:sym typeface="Symbol" pitchFamily="-106" charset="2"/>
              </a:rPr>
              <a:t>12</a:t>
            </a:r>
          </a:p>
        </p:txBody>
      </p:sp>
      <p:cxnSp>
        <p:nvCxnSpPr>
          <p:cNvPr id="43" name="AutoShape 147"/>
          <p:cNvCxnSpPr>
            <a:cxnSpLocks noChangeShapeType="1"/>
            <a:stCxn id="45" idx="7"/>
            <a:endCxn id="41" idx="3"/>
          </p:cNvCxnSpPr>
          <p:nvPr/>
        </p:nvCxnSpPr>
        <p:spPr bwMode="auto">
          <a:xfrm flipV="1">
            <a:off x="3233738" y="5257800"/>
            <a:ext cx="320675" cy="223838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</p:cxnSp>
      <p:cxnSp>
        <p:nvCxnSpPr>
          <p:cNvPr id="44" name="AutoShape 148"/>
          <p:cNvCxnSpPr>
            <a:cxnSpLocks noChangeShapeType="1"/>
            <a:stCxn id="42" idx="1"/>
            <a:endCxn id="41" idx="5"/>
          </p:cNvCxnSpPr>
          <p:nvPr/>
        </p:nvCxnSpPr>
        <p:spPr bwMode="auto">
          <a:xfrm flipH="1" flipV="1">
            <a:off x="3756025" y="5257800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45" name="Oval 149"/>
          <p:cNvSpPr>
            <a:spLocks noChangeArrowheads="1"/>
          </p:cNvSpPr>
          <p:nvPr/>
        </p:nvSpPr>
        <p:spPr bwMode="auto">
          <a:xfrm>
            <a:off x="2990850" y="5454650"/>
            <a:ext cx="284163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chemeClr val="tx2"/>
                </a:solidFill>
                <a:latin typeface="Times New Roman" pitchFamily="-106" charset="0"/>
                <a:sym typeface="Symbol" pitchFamily="-106" charset="2"/>
              </a:rPr>
              <a:t>10</a:t>
            </a:r>
          </a:p>
        </p:txBody>
      </p:sp>
      <p:sp>
        <p:nvSpPr>
          <p:cNvPr id="46" name="Oval 154"/>
          <p:cNvSpPr>
            <a:spLocks noChangeArrowheads="1"/>
          </p:cNvSpPr>
          <p:nvPr/>
        </p:nvSpPr>
        <p:spPr bwMode="auto">
          <a:xfrm>
            <a:off x="4572000" y="4114800"/>
            <a:ext cx="287338" cy="28416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latin typeface="Times New Roman" pitchFamily="-106" charset="0"/>
                <a:sym typeface="Symbol" pitchFamily="-106" charset="2"/>
              </a:rPr>
              <a:t>4</a:t>
            </a:r>
          </a:p>
        </p:txBody>
      </p:sp>
      <p:cxnSp>
        <p:nvCxnSpPr>
          <p:cNvPr id="47" name="AutoShape 155"/>
          <p:cNvCxnSpPr>
            <a:cxnSpLocks noChangeShapeType="1"/>
            <a:stCxn id="46" idx="5"/>
            <a:endCxn id="49" idx="1"/>
          </p:cNvCxnSpPr>
          <p:nvPr/>
        </p:nvCxnSpPr>
        <p:spPr bwMode="auto">
          <a:xfrm>
            <a:off x="4816475" y="4371975"/>
            <a:ext cx="1917700" cy="2032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8" name="AutoShape 156"/>
          <p:cNvCxnSpPr>
            <a:cxnSpLocks noChangeShapeType="1"/>
            <a:stCxn id="46" idx="3"/>
            <a:endCxn id="33" idx="7"/>
          </p:cNvCxnSpPr>
          <p:nvPr/>
        </p:nvCxnSpPr>
        <p:spPr bwMode="auto">
          <a:xfrm flipH="1">
            <a:off x="2697163" y="4371975"/>
            <a:ext cx="1917700" cy="196850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</p:cxnSp>
      <p:sp>
        <p:nvSpPr>
          <p:cNvPr id="49" name="Oval 157"/>
          <p:cNvSpPr>
            <a:spLocks noChangeArrowheads="1"/>
          </p:cNvSpPr>
          <p:nvPr/>
        </p:nvSpPr>
        <p:spPr bwMode="auto">
          <a:xfrm>
            <a:off x="6692900" y="4543425"/>
            <a:ext cx="285750" cy="28416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latin typeface="Times New Roman" pitchFamily="-106" charset="0"/>
                <a:sym typeface="Symbol" pitchFamily="-106" charset="2"/>
              </a:rPr>
              <a:t>6</a:t>
            </a:r>
          </a:p>
        </p:txBody>
      </p:sp>
      <p:cxnSp>
        <p:nvCxnSpPr>
          <p:cNvPr id="50" name="AutoShape 158"/>
          <p:cNvCxnSpPr>
            <a:cxnSpLocks noChangeShapeType="1"/>
            <a:stCxn id="49" idx="3"/>
            <a:endCxn id="52" idx="7"/>
          </p:cNvCxnSpPr>
          <p:nvPr/>
        </p:nvCxnSpPr>
        <p:spPr bwMode="auto">
          <a:xfrm flipH="1">
            <a:off x="5876925" y="4795838"/>
            <a:ext cx="857250" cy="2349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1" name="AutoShape 159"/>
          <p:cNvCxnSpPr>
            <a:cxnSpLocks noChangeShapeType="1"/>
            <a:stCxn id="57" idx="1"/>
            <a:endCxn id="49" idx="5"/>
          </p:cNvCxnSpPr>
          <p:nvPr/>
        </p:nvCxnSpPr>
        <p:spPr bwMode="auto">
          <a:xfrm flipH="1" flipV="1">
            <a:off x="6937375" y="4795838"/>
            <a:ext cx="857250" cy="2365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52" name="Oval 160"/>
          <p:cNvSpPr>
            <a:spLocks noChangeArrowheads="1"/>
          </p:cNvSpPr>
          <p:nvPr/>
        </p:nvSpPr>
        <p:spPr bwMode="auto">
          <a:xfrm>
            <a:off x="5634038" y="4999038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latin typeface="Times New Roman" pitchFamily="-106" charset="0"/>
                <a:sym typeface="Symbol" pitchFamily="-106" charset="2"/>
              </a:rPr>
              <a:t>8</a:t>
            </a:r>
          </a:p>
        </p:txBody>
      </p:sp>
      <p:sp>
        <p:nvSpPr>
          <p:cNvPr id="53" name="Oval 161"/>
          <p:cNvSpPr>
            <a:spLocks noChangeArrowheads="1"/>
          </p:cNvSpPr>
          <p:nvPr/>
        </p:nvSpPr>
        <p:spPr bwMode="auto">
          <a:xfrm>
            <a:off x="6156325" y="5454650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latin typeface="Times New Roman" pitchFamily="-106" charset="0"/>
                <a:sym typeface="Symbol" pitchFamily="-106" charset="2"/>
              </a:rPr>
              <a:t>9</a:t>
            </a:r>
          </a:p>
        </p:txBody>
      </p:sp>
      <p:cxnSp>
        <p:nvCxnSpPr>
          <p:cNvPr id="54" name="AutoShape 166"/>
          <p:cNvCxnSpPr>
            <a:cxnSpLocks noChangeShapeType="1"/>
            <a:stCxn id="56" idx="7"/>
            <a:endCxn id="52" idx="3"/>
          </p:cNvCxnSpPr>
          <p:nvPr/>
        </p:nvCxnSpPr>
        <p:spPr bwMode="auto">
          <a:xfrm flipV="1">
            <a:off x="5354638" y="5253038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5" name="AutoShape 167"/>
          <p:cNvCxnSpPr>
            <a:cxnSpLocks noChangeShapeType="1"/>
            <a:stCxn id="53" idx="1"/>
            <a:endCxn id="52" idx="5"/>
          </p:cNvCxnSpPr>
          <p:nvPr/>
        </p:nvCxnSpPr>
        <p:spPr bwMode="auto">
          <a:xfrm flipH="1" flipV="1">
            <a:off x="5876925" y="5253038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56" name="Oval 168"/>
          <p:cNvSpPr>
            <a:spLocks noChangeArrowheads="1"/>
          </p:cNvSpPr>
          <p:nvPr/>
        </p:nvSpPr>
        <p:spPr bwMode="auto">
          <a:xfrm>
            <a:off x="5111750" y="545465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latin typeface="Times New Roman" pitchFamily="-106" charset="0"/>
                <a:sym typeface="Symbol" pitchFamily="-106" charset="2"/>
              </a:rPr>
              <a:t>11</a:t>
            </a:r>
          </a:p>
        </p:txBody>
      </p:sp>
      <p:sp>
        <p:nvSpPr>
          <p:cNvPr id="57" name="Oval 173"/>
          <p:cNvSpPr>
            <a:spLocks noChangeArrowheads="1"/>
          </p:cNvSpPr>
          <p:nvPr/>
        </p:nvSpPr>
        <p:spPr bwMode="auto">
          <a:xfrm>
            <a:off x="7753350" y="5000625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latin typeface="Times New Roman" pitchFamily="-106" charset="0"/>
                <a:sym typeface="Symbol" pitchFamily="-106" charset="2"/>
              </a:rPr>
              <a:t>23</a:t>
            </a:r>
          </a:p>
        </p:txBody>
      </p:sp>
      <p:sp>
        <p:nvSpPr>
          <p:cNvPr id="58" name="Oval 174"/>
          <p:cNvSpPr>
            <a:spLocks noChangeArrowheads="1"/>
          </p:cNvSpPr>
          <p:nvPr/>
        </p:nvSpPr>
        <p:spPr bwMode="auto">
          <a:xfrm>
            <a:off x="8275638" y="5456238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latin typeface="Times New Roman" pitchFamily="-106" charset="0"/>
                <a:sym typeface="Symbol" pitchFamily="-106" charset="2"/>
              </a:rPr>
              <a:t>20</a:t>
            </a:r>
          </a:p>
        </p:txBody>
      </p:sp>
      <p:cxnSp>
        <p:nvCxnSpPr>
          <p:cNvPr id="59" name="AutoShape 179"/>
          <p:cNvCxnSpPr>
            <a:cxnSpLocks noChangeShapeType="1"/>
            <a:stCxn id="61" idx="7"/>
            <a:endCxn id="57" idx="3"/>
          </p:cNvCxnSpPr>
          <p:nvPr/>
        </p:nvCxnSpPr>
        <p:spPr bwMode="auto">
          <a:xfrm flipV="1">
            <a:off x="7473950" y="5254625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" name="AutoShape 180"/>
          <p:cNvCxnSpPr>
            <a:cxnSpLocks noChangeShapeType="1"/>
            <a:stCxn id="58" idx="1"/>
            <a:endCxn id="57" idx="5"/>
          </p:cNvCxnSpPr>
          <p:nvPr/>
        </p:nvCxnSpPr>
        <p:spPr bwMode="auto">
          <a:xfrm flipH="1" flipV="1">
            <a:off x="7996238" y="5254625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61" name="Oval 181"/>
          <p:cNvSpPr>
            <a:spLocks noChangeArrowheads="1"/>
          </p:cNvSpPr>
          <p:nvPr/>
        </p:nvSpPr>
        <p:spPr bwMode="auto">
          <a:xfrm>
            <a:off x="7231063" y="5456238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latin typeface="Times New Roman" pitchFamily="-106" charset="0"/>
                <a:sym typeface="Symbol" pitchFamily="-106" charset="2"/>
              </a:rPr>
              <a:t>27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253673" cy="3916363"/>
          </a:xfrm>
        </p:spPr>
        <p:txBody>
          <a:bodyPr/>
          <a:lstStyle/>
          <a:p>
            <a:r>
              <a:rPr lang="en-US" dirty="0" smtClean="0"/>
              <a:t>We visualize the worst-case time of a </a:t>
            </a:r>
            <a:r>
              <a:rPr lang="en-US" dirty="0" err="1" smtClean="0"/>
              <a:t>downheap</a:t>
            </a:r>
            <a:r>
              <a:rPr lang="en-US" dirty="0" smtClean="0"/>
              <a:t> with a proxy path that goes first right and then repeatedly goes left until the bottom of the heap (this path may differ from the actual </a:t>
            </a:r>
            <a:r>
              <a:rPr lang="en-US" dirty="0" err="1" smtClean="0"/>
              <a:t>downheap</a:t>
            </a:r>
            <a:r>
              <a:rPr lang="en-US" dirty="0" smtClean="0"/>
              <a:t> path)</a:t>
            </a:r>
          </a:p>
          <a:p>
            <a:endParaRPr lang="en-US" dirty="0"/>
          </a:p>
        </p:txBody>
      </p:sp>
      <p:cxnSp>
        <p:nvCxnSpPr>
          <p:cNvPr id="4" name="AutoShape 35"/>
          <p:cNvCxnSpPr>
            <a:cxnSpLocks noChangeShapeType="1"/>
            <a:stCxn id="41" idx="3"/>
            <a:endCxn id="34" idx="7"/>
          </p:cNvCxnSpPr>
          <p:nvPr/>
        </p:nvCxnSpPr>
        <p:spPr bwMode="auto">
          <a:xfrm flipH="1">
            <a:off x="2738438" y="3775075"/>
            <a:ext cx="1917700" cy="2063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" name="AutoShape 5"/>
          <p:cNvCxnSpPr>
            <a:cxnSpLocks noChangeShapeType="1"/>
            <a:stCxn id="34" idx="3"/>
            <a:endCxn id="35" idx="7"/>
          </p:cNvCxnSpPr>
          <p:nvPr/>
        </p:nvCxnSpPr>
        <p:spPr bwMode="auto">
          <a:xfrm flipH="1">
            <a:off x="1677988" y="4202113"/>
            <a:ext cx="857250" cy="2349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" name="AutoShape 6"/>
          <p:cNvCxnSpPr>
            <a:cxnSpLocks noChangeShapeType="1"/>
            <a:stCxn id="38" idx="1"/>
            <a:endCxn id="34" idx="5"/>
          </p:cNvCxnSpPr>
          <p:nvPr/>
        </p:nvCxnSpPr>
        <p:spPr bwMode="auto">
          <a:xfrm flipH="1" flipV="1">
            <a:off x="2738438" y="4202113"/>
            <a:ext cx="857250" cy="2365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" name="AutoShape 11"/>
          <p:cNvCxnSpPr>
            <a:cxnSpLocks noChangeShapeType="1"/>
            <a:endCxn id="36" idx="5"/>
          </p:cNvCxnSpPr>
          <p:nvPr/>
        </p:nvCxnSpPr>
        <p:spPr bwMode="auto">
          <a:xfrm flipH="1" flipV="1">
            <a:off x="2201863" y="5114925"/>
            <a:ext cx="160337" cy="249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" name="AutoShape 12"/>
          <p:cNvCxnSpPr>
            <a:cxnSpLocks noChangeShapeType="1"/>
            <a:endCxn id="36" idx="3"/>
          </p:cNvCxnSpPr>
          <p:nvPr/>
        </p:nvCxnSpPr>
        <p:spPr bwMode="auto">
          <a:xfrm flipV="1">
            <a:off x="1841500" y="5114925"/>
            <a:ext cx="157163" cy="249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" name="AutoShape 13"/>
          <p:cNvCxnSpPr>
            <a:cxnSpLocks noChangeShapeType="1"/>
            <a:stCxn id="37" idx="7"/>
            <a:endCxn id="35" idx="3"/>
          </p:cNvCxnSpPr>
          <p:nvPr/>
        </p:nvCxnSpPr>
        <p:spPr bwMode="auto">
          <a:xfrm flipV="1">
            <a:off x="1155700" y="4659313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" name="AutoShape 14"/>
          <p:cNvCxnSpPr>
            <a:cxnSpLocks noChangeShapeType="1"/>
            <a:stCxn id="36" idx="1"/>
            <a:endCxn id="35" idx="5"/>
          </p:cNvCxnSpPr>
          <p:nvPr/>
        </p:nvCxnSpPr>
        <p:spPr bwMode="auto">
          <a:xfrm flipH="1" flipV="1">
            <a:off x="1677988" y="4659313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" name="AutoShape 18"/>
          <p:cNvCxnSpPr>
            <a:cxnSpLocks noChangeShapeType="1"/>
            <a:endCxn id="37" idx="5"/>
          </p:cNvCxnSpPr>
          <p:nvPr/>
        </p:nvCxnSpPr>
        <p:spPr bwMode="auto">
          <a:xfrm flipH="1" flipV="1">
            <a:off x="1155700" y="5114925"/>
            <a:ext cx="160338" cy="249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" name="AutoShape 19"/>
          <p:cNvCxnSpPr>
            <a:cxnSpLocks noChangeShapeType="1"/>
            <a:endCxn id="37" idx="3"/>
          </p:cNvCxnSpPr>
          <p:nvPr/>
        </p:nvCxnSpPr>
        <p:spPr bwMode="auto">
          <a:xfrm flipV="1">
            <a:off x="793750" y="5114925"/>
            <a:ext cx="160338" cy="249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" name="AutoShape 24"/>
          <p:cNvCxnSpPr>
            <a:cxnSpLocks noChangeShapeType="1"/>
            <a:endCxn id="39" idx="5"/>
          </p:cNvCxnSpPr>
          <p:nvPr/>
        </p:nvCxnSpPr>
        <p:spPr bwMode="auto">
          <a:xfrm flipH="1" flipV="1">
            <a:off x="4321175" y="5116513"/>
            <a:ext cx="160338" cy="249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" name="AutoShape 25"/>
          <p:cNvCxnSpPr>
            <a:cxnSpLocks noChangeShapeType="1"/>
            <a:endCxn id="39" idx="3"/>
          </p:cNvCxnSpPr>
          <p:nvPr/>
        </p:nvCxnSpPr>
        <p:spPr bwMode="auto">
          <a:xfrm flipV="1">
            <a:off x="3960813" y="5116513"/>
            <a:ext cx="157162" cy="249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" name="AutoShape 26"/>
          <p:cNvCxnSpPr>
            <a:cxnSpLocks noChangeShapeType="1"/>
            <a:stCxn id="40" idx="7"/>
            <a:endCxn id="38" idx="3"/>
          </p:cNvCxnSpPr>
          <p:nvPr/>
        </p:nvCxnSpPr>
        <p:spPr bwMode="auto">
          <a:xfrm flipV="1">
            <a:off x="3275013" y="4660900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" name="AutoShape 27"/>
          <p:cNvCxnSpPr>
            <a:cxnSpLocks noChangeShapeType="1"/>
            <a:stCxn id="39" idx="1"/>
            <a:endCxn id="38" idx="5"/>
          </p:cNvCxnSpPr>
          <p:nvPr/>
        </p:nvCxnSpPr>
        <p:spPr bwMode="auto">
          <a:xfrm flipH="1" flipV="1">
            <a:off x="3797300" y="4660900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" name="AutoShape 31"/>
          <p:cNvCxnSpPr>
            <a:cxnSpLocks noChangeShapeType="1"/>
            <a:endCxn id="40" idx="5"/>
          </p:cNvCxnSpPr>
          <p:nvPr/>
        </p:nvCxnSpPr>
        <p:spPr bwMode="auto">
          <a:xfrm flipH="1" flipV="1">
            <a:off x="3275013" y="5116513"/>
            <a:ext cx="160337" cy="249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" name="AutoShape 32"/>
          <p:cNvCxnSpPr>
            <a:cxnSpLocks noChangeShapeType="1"/>
            <a:endCxn id="40" idx="3"/>
          </p:cNvCxnSpPr>
          <p:nvPr/>
        </p:nvCxnSpPr>
        <p:spPr bwMode="auto">
          <a:xfrm flipV="1">
            <a:off x="2913063" y="5116513"/>
            <a:ext cx="160337" cy="249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" name="AutoShape 34"/>
          <p:cNvCxnSpPr>
            <a:cxnSpLocks noChangeShapeType="1"/>
            <a:stCxn id="41" idx="5"/>
            <a:endCxn id="42" idx="1"/>
          </p:cNvCxnSpPr>
          <p:nvPr/>
        </p:nvCxnSpPr>
        <p:spPr bwMode="auto">
          <a:xfrm>
            <a:off x="4857750" y="3775075"/>
            <a:ext cx="1917700" cy="2079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" name="AutoShape 37"/>
          <p:cNvCxnSpPr>
            <a:cxnSpLocks noChangeShapeType="1"/>
            <a:stCxn id="42" idx="3"/>
            <a:endCxn id="43" idx="7"/>
          </p:cNvCxnSpPr>
          <p:nvPr/>
        </p:nvCxnSpPr>
        <p:spPr bwMode="auto">
          <a:xfrm flipH="1">
            <a:off x="5918200" y="4203700"/>
            <a:ext cx="857250" cy="2349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" name="AutoShape 38"/>
          <p:cNvCxnSpPr>
            <a:cxnSpLocks noChangeShapeType="1"/>
            <a:stCxn id="46" idx="1"/>
            <a:endCxn id="42" idx="5"/>
          </p:cNvCxnSpPr>
          <p:nvPr/>
        </p:nvCxnSpPr>
        <p:spPr bwMode="auto">
          <a:xfrm flipH="1" flipV="1">
            <a:off x="6978650" y="4203700"/>
            <a:ext cx="857250" cy="2365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" name="AutoShape 43"/>
          <p:cNvCxnSpPr>
            <a:cxnSpLocks noChangeShapeType="1"/>
            <a:endCxn id="44" idx="5"/>
          </p:cNvCxnSpPr>
          <p:nvPr/>
        </p:nvCxnSpPr>
        <p:spPr bwMode="auto">
          <a:xfrm flipH="1" flipV="1">
            <a:off x="6442075" y="5116513"/>
            <a:ext cx="160338" cy="249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" name="AutoShape 44"/>
          <p:cNvCxnSpPr>
            <a:cxnSpLocks noChangeShapeType="1"/>
            <a:endCxn id="44" idx="3"/>
          </p:cNvCxnSpPr>
          <p:nvPr/>
        </p:nvCxnSpPr>
        <p:spPr bwMode="auto">
          <a:xfrm flipV="1">
            <a:off x="6081713" y="5116513"/>
            <a:ext cx="157162" cy="249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4" name="AutoShape 45"/>
          <p:cNvCxnSpPr>
            <a:cxnSpLocks noChangeShapeType="1"/>
            <a:stCxn id="45" idx="7"/>
            <a:endCxn id="43" idx="3"/>
          </p:cNvCxnSpPr>
          <p:nvPr/>
        </p:nvCxnSpPr>
        <p:spPr bwMode="auto">
          <a:xfrm flipV="1">
            <a:off x="5395913" y="4660900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5" name="AutoShape 46"/>
          <p:cNvCxnSpPr>
            <a:cxnSpLocks noChangeShapeType="1"/>
            <a:stCxn id="44" idx="1"/>
            <a:endCxn id="43" idx="5"/>
          </p:cNvCxnSpPr>
          <p:nvPr/>
        </p:nvCxnSpPr>
        <p:spPr bwMode="auto">
          <a:xfrm flipH="1" flipV="1">
            <a:off x="5918200" y="4660900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" name="AutoShape 50"/>
          <p:cNvCxnSpPr>
            <a:cxnSpLocks noChangeShapeType="1"/>
            <a:endCxn id="45" idx="5"/>
          </p:cNvCxnSpPr>
          <p:nvPr/>
        </p:nvCxnSpPr>
        <p:spPr bwMode="auto">
          <a:xfrm flipH="1" flipV="1">
            <a:off x="5395913" y="5116513"/>
            <a:ext cx="160337" cy="249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" name="AutoShape 51"/>
          <p:cNvCxnSpPr>
            <a:cxnSpLocks noChangeShapeType="1"/>
            <a:endCxn id="45" idx="3"/>
          </p:cNvCxnSpPr>
          <p:nvPr/>
        </p:nvCxnSpPr>
        <p:spPr bwMode="auto">
          <a:xfrm flipV="1">
            <a:off x="5033963" y="5116513"/>
            <a:ext cx="160337" cy="249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8" name="AutoShape 56"/>
          <p:cNvCxnSpPr>
            <a:cxnSpLocks noChangeShapeType="1"/>
            <a:endCxn id="47" idx="5"/>
          </p:cNvCxnSpPr>
          <p:nvPr/>
        </p:nvCxnSpPr>
        <p:spPr bwMode="auto">
          <a:xfrm flipH="1" flipV="1">
            <a:off x="8561388" y="5118100"/>
            <a:ext cx="160337" cy="249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" name="AutoShape 57"/>
          <p:cNvCxnSpPr>
            <a:cxnSpLocks noChangeShapeType="1"/>
            <a:endCxn id="47" idx="3"/>
          </p:cNvCxnSpPr>
          <p:nvPr/>
        </p:nvCxnSpPr>
        <p:spPr bwMode="auto">
          <a:xfrm flipV="1">
            <a:off x="8201025" y="5118100"/>
            <a:ext cx="157163" cy="249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" name="AutoShape 58"/>
          <p:cNvCxnSpPr>
            <a:cxnSpLocks noChangeShapeType="1"/>
            <a:stCxn id="48" idx="7"/>
            <a:endCxn id="46" idx="3"/>
          </p:cNvCxnSpPr>
          <p:nvPr/>
        </p:nvCxnSpPr>
        <p:spPr bwMode="auto">
          <a:xfrm flipV="1">
            <a:off x="7515225" y="4662488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" name="AutoShape 59"/>
          <p:cNvCxnSpPr>
            <a:cxnSpLocks noChangeShapeType="1"/>
            <a:stCxn id="47" idx="1"/>
            <a:endCxn id="46" idx="5"/>
          </p:cNvCxnSpPr>
          <p:nvPr/>
        </p:nvCxnSpPr>
        <p:spPr bwMode="auto">
          <a:xfrm flipH="1" flipV="1">
            <a:off x="8037513" y="4662488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" name="AutoShape 63"/>
          <p:cNvCxnSpPr>
            <a:cxnSpLocks noChangeShapeType="1"/>
            <a:endCxn id="48" idx="5"/>
          </p:cNvCxnSpPr>
          <p:nvPr/>
        </p:nvCxnSpPr>
        <p:spPr bwMode="auto">
          <a:xfrm flipH="1" flipV="1">
            <a:off x="7515225" y="5118100"/>
            <a:ext cx="160338" cy="249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3" name="AutoShape 64"/>
          <p:cNvCxnSpPr>
            <a:cxnSpLocks noChangeShapeType="1"/>
            <a:endCxn id="48" idx="3"/>
          </p:cNvCxnSpPr>
          <p:nvPr/>
        </p:nvCxnSpPr>
        <p:spPr bwMode="auto">
          <a:xfrm flipV="1">
            <a:off x="7153275" y="5118100"/>
            <a:ext cx="160338" cy="249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34" name="Oval 4"/>
          <p:cNvSpPr>
            <a:spLocks noChangeArrowheads="1"/>
          </p:cNvSpPr>
          <p:nvPr/>
        </p:nvSpPr>
        <p:spPr bwMode="auto">
          <a:xfrm>
            <a:off x="2493963" y="3949700"/>
            <a:ext cx="285750" cy="28416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-106" charset="0"/>
              <a:sym typeface="Symbol" pitchFamily="-106" charset="2"/>
            </a:endParaRPr>
          </a:p>
        </p:txBody>
      </p:sp>
      <p:sp>
        <p:nvSpPr>
          <p:cNvPr id="35" name="Oval 7"/>
          <p:cNvSpPr>
            <a:spLocks noChangeArrowheads="1"/>
          </p:cNvSpPr>
          <p:nvPr/>
        </p:nvSpPr>
        <p:spPr bwMode="auto">
          <a:xfrm>
            <a:off x="1435100" y="4405313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-106" charset="0"/>
              <a:sym typeface="Symbol" pitchFamily="-106" charset="2"/>
            </a:endParaRPr>
          </a:p>
        </p:txBody>
      </p:sp>
      <p:sp>
        <p:nvSpPr>
          <p:cNvPr id="36" name="Oval 8"/>
          <p:cNvSpPr>
            <a:spLocks noChangeArrowheads="1"/>
          </p:cNvSpPr>
          <p:nvPr/>
        </p:nvSpPr>
        <p:spPr bwMode="auto">
          <a:xfrm>
            <a:off x="1957388" y="4860925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-106" charset="0"/>
              <a:sym typeface="Symbol" pitchFamily="-106" charset="2"/>
            </a:endParaRPr>
          </a:p>
        </p:txBody>
      </p:sp>
      <p:sp>
        <p:nvSpPr>
          <p:cNvPr id="37" name="Oval 15"/>
          <p:cNvSpPr>
            <a:spLocks noChangeArrowheads="1"/>
          </p:cNvSpPr>
          <p:nvPr/>
        </p:nvSpPr>
        <p:spPr bwMode="auto">
          <a:xfrm>
            <a:off x="912813" y="4860925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-106" charset="0"/>
              <a:sym typeface="Symbol" pitchFamily="-106" charset="2"/>
            </a:endParaRPr>
          </a:p>
        </p:txBody>
      </p:sp>
      <p:sp>
        <p:nvSpPr>
          <p:cNvPr id="38" name="Oval 20"/>
          <p:cNvSpPr>
            <a:spLocks noChangeArrowheads="1"/>
          </p:cNvSpPr>
          <p:nvPr/>
        </p:nvSpPr>
        <p:spPr bwMode="auto">
          <a:xfrm>
            <a:off x="3554413" y="4406900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-106" charset="0"/>
              <a:sym typeface="Symbol" pitchFamily="-106" charset="2"/>
            </a:endParaRPr>
          </a:p>
        </p:txBody>
      </p:sp>
      <p:sp>
        <p:nvSpPr>
          <p:cNvPr id="39" name="Oval 21"/>
          <p:cNvSpPr>
            <a:spLocks noChangeArrowheads="1"/>
          </p:cNvSpPr>
          <p:nvPr/>
        </p:nvSpPr>
        <p:spPr bwMode="auto">
          <a:xfrm>
            <a:off x="4076700" y="4862513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-106" charset="0"/>
              <a:sym typeface="Symbol" pitchFamily="-106" charset="2"/>
            </a:endParaRPr>
          </a:p>
        </p:txBody>
      </p:sp>
      <p:sp>
        <p:nvSpPr>
          <p:cNvPr id="40" name="Oval 28"/>
          <p:cNvSpPr>
            <a:spLocks noChangeArrowheads="1"/>
          </p:cNvSpPr>
          <p:nvPr/>
        </p:nvSpPr>
        <p:spPr bwMode="auto">
          <a:xfrm>
            <a:off x="3032125" y="4862513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-106" charset="0"/>
              <a:sym typeface="Symbol" pitchFamily="-106" charset="2"/>
            </a:endParaRPr>
          </a:p>
        </p:txBody>
      </p:sp>
      <p:sp>
        <p:nvSpPr>
          <p:cNvPr id="41" name="Oval 33"/>
          <p:cNvSpPr>
            <a:spLocks noChangeArrowheads="1"/>
          </p:cNvSpPr>
          <p:nvPr/>
        </p:nvSpPr>
        <p:spPr bwMode="auto">
          <a:xfrm>
            <a:off x="4613275" y="3522663"/>
            <a:ext cx="287338" cy="28416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-106" charset="0"/>
              <a:sym typeface="Symbol" pitchFamily="-106" charset="2"/>
            </a:endParaRPr>
          </a:p>
        </p:txBody>
      </p:sp>
      <p:sp>
        <p:nvSpPr>
          <p:cNvPr id="42" name="Oval 36"/>
          <p:cNvSpPr>
            <a:spLocks noChangeArrowheads="1"/>
          </p:cNvSpPr>
          <p:nvPr/>
        </p:nvSpPr>
        <p:spPr bwMode="auto">
          <a:xfrm>
            <a:off x="6734175" y="3951288"/>
            <a:ext cx="285750" cy="28416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-106" charset="0"/>
              <a:sym typeface="Symbol" pitchFamily="-106" charset="2"/>
            </a:endParaRPr>
          </a:p>
        </p:txBody>
      </p:sp>
      <p:sp>
        <p:nvSpPr>
          <p:cNvPr id="43" name="Oval 39"/>
          <p:cNvSpPr>
            <a:spLocks noChangeArrowheads="1"/>
          </p:cNvSpPr>
          <p:nvPr/>
        </p:nvSpPr>
        <p:spPr bwMode="auto">
          <a:xfrm>
            <a:off x="5675313" y="4406900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-106" charset="0"/>
              <a:sym typeface="Symbol" pitchFamily="-106" charset="2"/>
            </a:endParaRPr>
          </a:p>
        </p:txBody>
      </p:sp>
      <p:sp>
        <p:nvSpPr>
          <p:cNvPr id="44" name="Oval 40"/>
          <p:cNvSpPr>
            <a:spLocks noChangeArrowheads="1"/>
          </p:cNvSpPr>
          <p:nvPr/>
        </p:nvSpPr>
        <p:spPr bwMode="auto">
          <a:xfrm>
            <a:off x="6197600" y="4862513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-106" charset="0"/>
              <a:sym typeface="Symbol" pitchFamily="-106" charset="2"/>
            </a:endParaRPr>
          </a:p>
        </p:txBody>
      </p:sp>
      <p:sp>
        <p:nvSpPr>
          <p:cNvPr id="45" name="Oval 47"/>
          <p:cNvSpPr>
            <a:spLocks noChangeArrowheads="1"/>
          </p:cNvSpPr>
          <p:nvPr/>
        </p:nvSpPr>
        <p:spPr bwMode="auto">
          <a:xfrm>
            <a:off x="5153025" y="4862513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-106" charset="0"/>
              <a:sym typeface="Symbol" pitchFamily="-106" charset="2"/>
            </a:endParaRPr>
          </a:p>
        </p:txBody>
      </p:sp>
      <p:sp>
        <p:nvSpPr>
          <p:cNvPr id="46" name="Oval 52"/>
          <p:cNvSpPr>
            <a:spLocks noChangeArrowheads="1"/>
          </p:cNvSpPr>
          <p:nvPr/>
        </p:nvSpPr>
        <p:spPr bwMode="auto">
          <a:xfrm>
            <a:off x="7794625" y="4408488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-106" charset="0"/>
              <a:sym typeface="Symbol" pitchFamily="-106" charset="2"/>
            </a:endParaRPr>
          </a:p>
        </p:txBody>
      </p:sp>
      <p:sp>
        <p:nvSpPr>
          <p:cNvPr id="47" name="Oval 53"/>
          <p:cNvSpPr>
            <a:spLocks noChangeArrowheads="1"/>
          </p:cNvSpPr>
          <p:nvPr/>
        </p:nvSpPr>
        <p:spPr bwMode="auto">
          <a:xfrm>
            <a:off x="8316913" y="4864100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-106" charset="0"/>
              <a:sym typeface="Symbol" pitchFamily="-106" charset="2"/>
            </a:endParaRPr>
          </a:p>
        </p:txBody>
      </p:sp>
      <p:sp>
        <p:nvSpPr>
          <p:cNvPr id="48" name="Oval 60"/>
          <p:cNvSpPr>
            <a:spLocks noChangeArrowheads="1"/>
          </p:cNvSpPr>
          <p:nvPr/>
        </p:nvSpPr>
        <p:spPr bwMode="auto">
          <a:xfrm>
            <a:off x="7272338" y="4864100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-106" charset="0"/>
              <a:sym typeface="Symbol" pitchFamily="-106" charset="2"/>
            </a:endParaRPr>
          </a:p>
        </p:txBody>
      </p:sp>
      <p:sp>
        <p:nvSpPr>
          <p:cNvPr id="49" name="Freeform 65"/>
          <p:cNvSpPr>
            <a:spLocks/>
          </p:cNvSpPr>
          <p:nvPr/>
        </p:nvSpPr>
        <p:spPr bwMode="auto">
          <a:xfrm>
            <a:off x="4841875" y="3905250"/>
            <a:ext cx="1801813" cy="1447800"/>
          </a:xfrm>
          <a:custGeom>
            <a:avLst/>
            <a:gdLst>
              <a:gd name="T0" fmla="*/ 0 w 1135"/>
              <a:gd name="T1" fmla="*/ 0 h 912"/>
              <a:gd name="T2" fmla="*/ 1056 w 1135"/>
              <a:gd name="T3" fmla="*/ 120 h 912"/>
              <a:gd name="T4" fmla="*/ 474 w 1135"/>
              <a:gd name="T5" fmla="*/ 318 h 912"/>
              <a:gd name="T6" fmla="*/ 144 w 1135"/>
              <a:gd name="T7" fmla="*/ 624 h 912"/>
              <a:gd name="T8" fmla="*/ 0 w 1135"/>
              <a:gd name="T9" fmla="*/ 912 h 9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35"/>
              <a:gd name="T16" fmla="*/ 0 h 912"/>
              <a:gd name="T17" fmla="*/ 1135 w 1135"/>
              <a:gd name="T18" fmla="*/ 912 h 9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35" h="912">
                <a:moveTo>
                  <a:pt x="0" y="0"/>
                </a:moveTo>
                <a:cubicBezTo>
                  <a:pt x="176" y="20"/>
                  <a:pt x="977" y="67"/>
                  <a:pt x="1056" y="120"/>
                </a:cubicBezTo>
                <a:cubicBezTo>
                  <a:pt x="1135" y="173"/>
                  <a:pt x="626" y="234"/>
                  <a:pt x="474" y="318"/>
                </a:cubicBezTo>
                <a:cubicBezTo>
                  <a:pt x="322" y="402"/>
                  <a:pt x="223" y="525"/>
                  <a:pt x="144" y="624"/>
                </a:cubicBezTo>
                <a:cubicBezTo>
                  <a:pt x="65" y="723"/>
                  <a:pt x="30" y="852"/>
                  <a:pt x="0" y="912"/>
                </a:cubicBezTo>
              </a:path>
            </a:pathLst>
          </a:custGeom>
          <a:noFill/>
          <a:ln w="12700" cap="flat" cmpd="sng">
            <a:solidFill>
              <a:schemeClr val="tx2"/>
            </a:solidFill>
            <a:prstDash val="lgDash"/>
            <a:round/>
            <a:headEnd type="non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Freeform 66"/>
          <p:cNvSpPr>
            <a:spLocks/>
          </p:cNvSpPr>
          <p:nvPr/>
        </p:nvSpPr>
        <p:spPr bwMode="auto">
          <a:xfrm>
            <a:off x="6889750" y="4343400"/>
            <a:ext cx="896938" cy="1009650"/>
          </a:xfrm>
          <a:custGeom>
            <a:avLst/>
            <a:gdLst>
              <a:gd name="T0" fmla="*/ 0 w 565"/>
              <a:gd name="T1" fmla="*/ 0 h 636"/>
              <a:gd name="T2" fmla="*/ 522 w 565"/>
              <a:gd name="T3" fmla="*/ 126 h 636"/>
              <a:gd name="T4" fmla="*/ 258 w 565"/>
              <a:gd name="T5" fmla="*/ 276 h 636"/>
              <a:gd name="T6" fmla="*/ 138 w 565"/>
              <a:gd name="T7" fmla="*/ 456 h 636"/>
              <a:gd name="T8" fmla="*/ 60 w 565"/>
              <a:gd name="T9" fmla="*/ 636 h 6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65"/>
              <a:gd name="T16" fmla="*/ 0 h 636"/>
              <a:gd name="T17" fmla="*/ 565 w 565"/>
              <a:gd name="T18" fmla="*/ 636 h 6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65" h="636">
                <a:moveTo>
                  <a:pt x="0" y="0"/>
                </a:moveTo>
                <a:cubicBezTo>
                  <a:pt x="87" y="22"/>
                  <a:pt x="479" y="80"/>
                  <a:pt x="522" y="126"/>
                </a:cubicBezTo>
                <a:cubicBezTo>
                  <a:pt x="565" y="172"/>
                  <a:pt x="322" y="221"/>
                  <a:pt x="258" y="276"/>
                </a:cubicBezTo>
                <a:cubicBezTo>
                  <a:pt x="194" y="331"/>
                  <a:pt x="171" y="396"/>
                  <a:pt x="138" y="456"/>
                </a:cubicBezTo>
                <a:cubicBezTo>
                  <a:pt x="105" y="516"/>
                  <a:pt x="76" y="599"/>
                  <a:pt x="60" y="636"/>
                </a:cubicBezTo>
              </a:path>
            </a:pathLst>
          </a:custGeom>
          <a:noFill/>
          <a:ln w="12700" cap="flat" cmpd="sng">
            <a:solidFill>
              <a:schemeClr val="tx2"/>
            </a:solidFill>
            <a:prstDash val="lgDash"/>
            <a:round/>
            <a:headEnd type="non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Freeform 67"/>
          <p:cNvSpPr>
            <a:spLocks/>
          </p:cNvSpPr>
          <p:nvPr/>
        </p:nvSpPr>
        <p:spPr bwMode="auto">
          <a:xfrm>
            <a:off x="2632075" y="4362450"/>
            <a:ext cx="896938" cy="1009650"/>
          </a:xfrm>
          <a:custGeom>
            <a:avLst/>
            <a:gdLst>
              <a:gd name="T0" fmla="*/ 0 w 565"/>
              <a:gd name="T1" fmla="*/ 0 h 636"/>
              <a:gd name="T2" fmla="*/ 522 w 565"/>
              <a:gd name="T3" fmla="*/ 126 h 636"/>
              <a:gd name="T4" fmla="*/ 258 w 565"/>
              <a:gd name="T5" fmla="*/ 276 h 636"/>
              <a:gd name="T6" fmla="*/ 138 w 565"/>
              <a:gd name="T7" fmla="*/ 456 h 636"/>
              <a:gd name="T8" fmla="*/ 60 w 565"/>
              <a:gd name="T9" fmla="*/ 636 h 6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65"/>
              <a:gd name="T16" fmla="*/ 0 h 636"/>
              <a:gd name="T17" fmla="*/ 565 w 565"/>
              <a:gd name="T18" fmla="*/ 636 h 6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65" h="636">
                <a:moveTo>
                  <a:pt x="0" y="0"/>
                </a:moveTo>
                <a:cubicBezTo>
                  <a:pt x="87" y="22"/>
                  <a:pt x="479" y="80"/>
                  <a:pt x="522" y="126"/>
                </a:cubicBezTo>
                <a:cubicBezTo>
                  <a:pt x="565" y="172"/>
                  <a:pt x="322" y="221"/>
                  <a:pt x="258" y="276"/>
                </a:cubicBezTo>
                <a:cubicBezTo>
                  <a:pt x="194" y="331"/>
                  <a:pt x="171" y="396"/>
                  <a:pt x="138" y="456"/>
                </a:cubicBezTo>
                <a:cubicBezTo>
                  <a:pt x="105" y="516"/>
                  <a:pt x="76" y="599"/>
                  <a:pt x="60" y="636"/>
                </a:cubicBezTo>
              </a:path>
            </a:pathLst>
          </a:custGeom>
          <a:noFill/>
          <a:ln w="12700" cap="flat" cmpd="sng">
            <a:solidFill>
              <a:schemeClr val="tx2"/>
            </a:solidFill>
            <a:prstDash val="lgDash"/>
            <a:round/>
            <a:headEnd type="non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Freeform 68"/>
          <p:cNvSpPr>
            <a:spLocks/>
          </p:cNvSpPr>
          <p:nvPr/>
        </p:nvSpPr>
        <p:spPr bwMode="auto">
          <a:xfrm>
            <a:off x="1574800" y="4752975"/>
            <a:ext cx="306388" cy="600075"/>
          </a:xfrm>
          <a:custGeom>
            <a:avLst/>
            <a:gdLst>
              <a:gd name="T0" fmla="*/ 0 w 193"/>
              <a:gd name="T1" fmla="*/ 0 h 378"/>
              <a:gd name="T2" fmla="*/ 186 w 193"/>
              <a:gd name="T3" fmla="*/ 150 h 378"/>
              <a:gd name="T4" fmla="*/ 42 w 193"/>
              <a:gd name="T5" fmla="*/ 378 h 378"/>
              <a:gd name="T6" fmla="*/ 0 60000 65536"/>
              <a:gd name="T7" fmla="*/ 0 60000 65536"/>
              <a:gd name="T8" fmla="*/ 0 60000 65536"/>
              <a:gd name="T9" fmla="*/ 0 w 193"/>
              <a:gd name="T10" fmla="*/ 0 h 378"/>
              <a:gd name="T11" fmla="*/ 193 w 193"/>
              <a:gd name="T12" fmla="*/ 378 h 3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3" h="378">
                <a:moveTo>
                  <a:pt x="0" y="0"/>
                </a:moveTo>
                <a:cubicBezTo>
                  <a:pt x="31" y="25"/>
                  <a:pt x="179" y="87"/>
                  <a:pt x="186" y="150"/>
                </a:cubicBezTo>
                <a:cubicBezTo>
                  <a:pt x="193" y="213"/>
                  <a:pt x="72" y="331"/>
                  <a:pt x="42" y="378"/>
                </a:cubicBezTo>
              </a:path>
            </a:pathLst>
          </a:custGeom>
          <a:noFill/>
          <a:ln w="12700" cap="flat" cmpd="sng">
            <a:solidFill>
              <a:schemeClr val="tx2"/>
            </a:solidFill>
            <a:prstDash val="lgDash"/>
            <a:round/>
            <a:headEnd type="non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Freeform 71"/>
          <p:cNvSpPr>
            <a:spLocks/>
          </p:cNvSpPr>
          <p:nvPr/>
        </p:nvSpPr>
        <p:spPr bwMode="auto">
          <a:xfrm>
            <a:off x="3698875" y="4743450"/>
            <a:ext cx="306388" cy="600075"/>
          </a:xfrm>
          <a:custGeom>
            <a:avLst/>
            <a:gdLst>
              <a:gd name="T0" fmla="*/ 0 w 193"/>
              <a:gd name="T1" fmla="*/ 0 h 378"/>
              <a:gd name="T2" fmla="*/ 186 w 193"/>
              <a:gd name="T3" fmla="*/ 150 h 378"/>
              <a:gd name="T4" fmla="*/ 42 w 193"/>
              <a:gd name="T5" fmla="*/ 378 h 378"/>
              <a:gd name="T6" fmla="*/ 0 60000 65536"/>
              <a:gd name="T7" fmla="*/ 0 60000 65536"/>
              <a:gd name="T8" fmla="*/ 0 60000 65536"/>
              <a:gd name="T9" fmla="*/ 0 w 193"/>
              <a:gd name="T10" fmla="*/ 0 h 378"/>
              <a:gd name="T11" fmla="*/ 193 w 193"/>
              <a:gd name="T12" fmla="*/ 378 h 3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3" h="378">
                <a:moveTo>
                  <a:pt x="0" y="0"/>
                </a:moveTo>
                <a:cubicBezTo>
                  <a:pt x="31" y="25"/>
                  <a:pt x="179" y="87"/>
                  <a:pt x="186" y="150"/>
                </a:cubicBezTo>
                <a:cubicBezTo>
                  <a:pt x="193" y="213"/>
                  <a:pt x="72" y="331"/>
                  <a:pt x="42" y="378"/>
                </a:cubicBezTo>
              </a:path>
            </a:pathLst>
          </a:custGeom>
          <a:noFill/>
          <a:ln w="12700" cap="flat" cmpd="sng">
            <a:solidFill>
              <a:schemeClr val="tx2"/>
            </a:solidFill>
            <a:prstDash val="lgDash"/>
            <a:round/>
            <a:headEnd type="non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Freeform 72"/>
          <p:cNvSpPr>
            <a:spLocks/>
          </p:cNvSpPr>
          <p:nvPr/>
        </p:nvSpPr>
        <p:spPr bwMode="auto">
          <a:xfrm>
            <a:off x="5822950" y="4733925"/>
            <a:ext cx="306388" cy="600075"/>
          </a:xfrm>
          <a:custGeom>
            <a:avLst/>
            <a:gdLst>
              <a:gd name="T0" fmla="*/ 0 w 193"/>
              <a:gd name="T1" fmla="*/ 0 h 378"/>
              <a:gd name="T2" fmla="*/ 186 w 193"/>
              <a:gd name="T3" fmla="*/ 150 h 378"/>
              <a:gd name="T4" fmla="*/ 42 w 193"/>
              <a:gd name="T5" fmla="*/ 378 h 378"/>
              <a:gd name="T6" fmla="*/ 0 60000 65536"/>
              <a:gd name="T7" fmla="*/ 0 60000 65536"/>
              <a:gd name="T8" fmla="*/ 0 60000 65536"/>
              <a:gd name="T9" fmla="*/ 0 w 193"/>
              <a:gd name="T10" fmla="*/ 0 h 378"/>
              <a:gd name="T11" fmla="*/ 193 w 193"/>
              <a:gd name="T12" fmla="*/ 378 h 3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3" h="378">
                <a:moveTo>
                  <a:pt x="0" y="0"/>
                </a:moveTo>
                <a:cubicBezTo>
                  <a:pt x="31" y="25"/>
                  <a:pt x="179" y="87"/>
                  <a:pt x="186" y="150"/>
                </a:cubicBezTo>
                <a:cubicBezTo>
                  <a:pt x="193" y="213"/>
                  <a:pt x="72" y="331"/>
                  <a:pt x="42" y="378"/>
                </a:cubicBezTo>
              </a:path>
            </a:pathLst>
          </a:custGeom>
          <a:noFill/>
          <a:ln w="12700" cap="flat" cmpd="sng">
            <a:solidFill>
              <a:schemeClr val="tx2"/>
            </a:solidFill>
            <a:prstDash val="lgDash"/>
            <a:round/>
            <a:headEnd type="non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Freeform 73"/>
          <p:cNvSpPr>
            <a:spLocks/>
          </p:cNvSpPr>
          <p:nvPr/>
        </p:nvSpPr>
        <p:spPr bwMode="auto">
          <a:xfrm>
            <a:off x="7947025" y="4724400"/>
            <a:ext cx="306388" cy="600075"/>
          </a:xfrm>
          <a:custGeom>
            <a:avLst/>
            <a:gdLst>
              <a:gd name="T0" fmla="*/ 0 w 193"/>
              <a:gd name="T1" fmla="*/ 0 h 378"/>
              <a:gd name="T2" fmla="*/ 186 w 193"/>
              <a:gd name="T3" fmla="*/ 150 h 378"/>
              <a:gd name="T4" fmla="*/ 42 w 193"/>
              <a:gd name="T5" fmla="*/ 378 h 378"/>
              <a:gd name="T6" fmla="*/ 0 60000 65536"/>
              <a:gd name="T7" fmla="*/ 0 60000 65536"/>
              <a:gd name="T8" fmla="*/ 0 60000 65536"/>
              <a:gd name="T9" fmla="*/ 0 w 193"/>
              <a:gd name="T10" fmla="*/ 0 h 378"/>
              <a:gd name="T11" fmla="*/ 193 w 193"/>
              <a:gd name="T12" fmla="*/ 378 h 3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3" h="378">
                <a:moveTo>
                  <a:pt x="0" y="0"/>
                </a:moveTo>
                <a:cubicBezTo>
                  <a:pt x="31" y="25"/>
                  <a:pt x="179" y="87"/>
                  <a:pt x="186" y="150"/>
                </a:cubicBezTo>
                <a:cubicBezTo>
                  <a:pt x="193" y="213"/>
                  <a:pt x="72" y="331"/>
                  <a:pt x="42" y="378"/>
                </a:cubicBezTo>
              </a:path>
            </a:pathLst>
          </a:custGeom>
          <a:noFill/>
          <a:ln w="12700" cap="flat" cmpd="sng">
            <a:solidFill>
              <a:schemeClr val="tx2"/>
            </a:solidFill>
            <a:prstDash val="lgDash"/>
            <a:round/>
            <a:headEnd type="non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6" name="AutoShape 84"/>
          <p:cNvCxnSpPr>
            <a:cxnSpLocks noChangeShapeType="1"/>
          </p:cNvCxnSpPr>
          <p:nvPr/>
        </p:nvCxnSpPr>
        <p:spPr bwMode="auto">
          <a:xfrm flipH="1" flipV="1">
            <a:off x="2154238" y="5167313"/>
            <a:ext cx="100012" cy="165100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lgDash"/>
            <a:round/>
            <a:headEnd type="triangle" w="med" len="med"/>
            <a:tailEnd/>
          </a:ln>
        </p:spPr>
      </p:cxnSp>
      <p:cxnSp>
        <p:nvCxnSpPr>
          <p:cNvPr id="57" name="AutoShape 85"/>
          <p:cNvCxnSpPr>
            <a:cxnSpLocks noChangeShapeType="1"/>
          </p:cNvCxnSpPr>
          <p:nvPr/>
        </p:nvCxnSpPr>
        <p:spPr bwMode="auto">
          <a:xfrm flipH="1" flipV="1">
            <a:off x="1108075" y="5167313"/>
            <a:ext cx="100013" cy="165100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lgDash"/>
            <a:round/>
            <a:headEnd type="triangle" w="med" len="med"/>
            <a:tailEnd/>
          </a:ln>
        </p:spPr>
      </p:cxnSp>
      <p:cxnSp>
        <p:nvCxnSpPr>
          <p:cNvPr id="58" name="AutoShape 86"/>
          <p:cNvCxnSpPr>
            <a:cxnSpLocks noChangeShapeType="1"/>
          </p:cNvCxnSpPr>
          <p:nvPr/>
        </p:nvCxnSpPr>
        <p:spPr bwMode="auto">
          <a:xfrm flipH="1" flipV="1">
            <a:off x="4273550" y="5168900"/>
            <a:ext cx="100013" cy="165100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lgDash"/>
            <a:round/>
            <a:headEnd type="triangle" w="med" len="med"/>
            <a:tailEnd/>
          </a:ln>
        </p:spPr>
      </p:cxnSp>
      <p:cxnSp>
        <p:nvCxnSpPr>
          <p:cNvPr id="59" name="AutoShape 87"/>
          <p:cNvCxnSpPr>
            <a:cxnSpLocks noChangeShapeType="1"/>
          </p:cNvCxnSpPr>
          <p:nvPr/>
        </p:nvCxnSpPr>
        <p:spPr bwMode="auto">
          <a:xfrm flipH="1" flipV="1">
            <a:off x="3227388" y="5168900"/>
            <a:ext cx="100012" cy="165100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lgDash"/>
            <a:round/>
            <a:headEnd type="triangle" w="med" len="med"/>
            <a:tailEnd/>
          </a:ln>
        </p:spPr>
      </p:cxnSp>
      <p:cxnSp>
        <p:nvCxnSpPr>
          <p:cNvPr id="60" name="AutoShape 88"/>
          <p:cNvCxnSpPr>
            <a:cxnSpLocks noChangeShapeType="1"/>
          </p:cNvCxnSpPr>
          <p:nvPr/>
        </p:nvCxnSpPr>
        <p:spPr bwMode="auto">
          <a:xfrm flipH="1" flipV="1">
            <a:off x="6394450" y="5168900"/>
            <a:ext cx="100013" cy="165100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lgDash"/>
            <a:round/>
            <a:headEnd type="triangle" w="med" len="med"/>
            <a:tailEnd/>
          </a:ln>
        </p:spPr>
      </p:cxnSp>
      <p:cxnSp>
        <p:nvCxnSpPr>
          <p:cNvPr id="61" name="AutoShape 89"/>
          <p:cNvCxnSpPr>
            <a:cxnSpLocks noChangeShapeType="1"/>
          </p:cNvCxnSpPr>
          <p:nvPr/>
        </p:nvCxnSpPr>
        <p:spPr bwMode="auto">
          <a:xfrm flipH="1" flipV="1">
            <a:off x="5348288" y="5168900"/>
            <a:ext cx="100012" cy="165100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lgDash"/>
            <a:round/>
            <a:headEnd type="triangle" w="med" len="med"/>
            <a:tailEnd/>
          </a:ln>
        </p:spPr>
      </p:cxnSp>
      <p:cxnSp>
        <p:nvCxnSpPr>
          <p:cNvPr id="62" name="AutoShape 90"/>
          <p:cNvCxnSpPr>
            <a:cxnSpLocks noChangeShapeType="1"/>
          </p:cNvCxnSpPr>
          <p:nvPr/>
        </p:nvCxnSpPr>
        <p:spPr bwMode="auto">
          <a:xfrm flipH="1" flipV="1">
            <a:off x="8523288" y="5178425"/>
            <a:ext cx="100012" cy="165100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lgDash"/>
            <a:round/>
            <a:headEnd type="triangle" w="med" len="med"/>
            <a:tailEnd/>
          </a:ln>
        </p:spPr>
      </p:cxnSp>
      <p:cxnSp>
        <p:nvCxnSpPr>
          <p:cNvPr id="63" name="AutoShape 91"/>
          <p:cNvCxnSpPr>
            <a:cxnSpLocks noChangeShapeType="1"/>
          </p:cNvCxnSpPr>
          <p:nvPr/>
        </p:nvCxnSpPr>
        <p:spPr bwMode="auto">
          <a:xfrm flipH="1" flipV="1">
            <a:off x="7467600" y="5170488"/>
            <a:ext cx="100013" cy="165100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lgDash"/>
            <a:round/>
            <a:headEnd type="triangle" w="med" len="med"/>
            <a:tailEnd/>
          </a:ln>
        </p:spPr>
      </p:cxnSp>
      <p:sp>
        <p:nvSpPr>
          <p:cNvPr id="64" name="Oval 93"/>
          <p:cNvSpPr>
            <a:spLocks noChangeArrowheads="1"/>
          </p:cNvSpPr>
          <p:nvPr/>
        </p:nvSpPr>
        <p:spPr bwMode="auto">
          <a:xfrm>
            <a:off x="1184275" y="535305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-106" charset="0"/>
              <a:sym typeface="Symbol" pitchFamily="-106" charset="2"/>
            </a:endParaRPr>
          </a:p>
        </p:txBody>
      </p:sp>
      <p:sp>
        <p:nvSpPr>
          <p:cNvPr id="65" name="Oval 94"/>
          <p:cNvSpPr>
            <a:spLocks noChangeArrowheads="1"/>
          </p:cNvSpPr>
          <p:nvPr/>
        </p:nvSpPr>
        <p:spPr bwMode="auto">
          <a:xfrm>
            <a:off x="650875" y="535305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-106" charset="0"/>
              <a:sym typeface="Symbol" pitchFamily="-106" charset="2"/>
            </a:endParaRPr>
          </a:p>
        </p:txBody>
      </p:sp>
      <p:sp>
        <p:nvSpPr>
          <p:cNvPr id="66" name="Oval 95"/>
          <p:cNvSpPr>
            <a:spLocks noChangeArrowheads="1"/>
          </p:cNvSpPr>
          <p:nvPr/>
        </p:nvSpPr>
        <p:spPr bwMode="auto">
          <a:xfrm>
            <a:off x="1641475" y="535305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-106" charset="0"/>
              <a:sym typeface="Symbol" pitchFamily="-106" charset="2"/>
            </a:endParaRPr>
          </a:p>
        </p:txBody>
      </p:sp>
      <p:sp>
        <p:nvSpPr>
          <p:cNvPr id="67" name="Oval 96"/>
          <p:cNvSpPr>
            <a:spLocks noChangeArrowheads="1"/>
          </p:cNvSpPr>
          <p:nvPr/>
        </p:nvSpPr>
        <p:spPr bwMode="auto">
          <a:xfrm>
            <a:off x="2251075" y="535305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-106" charset="0"/>
              <a:sym typeface="Symbol" pitchFamily="-106" charset="2"/>
            </a:endParaRPr>
          </a:p>
        </p:txBody>
      </p:sp>
      <p:sp>
        <p:nvSpPr>
          <p:cNvPr id="68" name="Oval 97"/>
          <p:cNvSpPr>
            <a:spLocks noChangeArrowheads="1"/>
          </p:cNvSpPr>
          <p:nvPr/>
        </p:nvSpPr>
        <p:spPr bwMode="auto">
          <a:xfrm>
            <a:off x="2708275" y="535305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-106" charset="0"/>
              <a:sym typeface="Symbol" pitchFamily="-106" charset="2"/>
            </a:endParaRPr>
          </a:p>
        </p:txBody>
      </p:sp>
      <p:sp>
        <p:nvSpPr>
          <p:cNvPr id="69" name="Oval 98"/>
          <p:cNvSpPr>
            <a:spLocks noChangeArrowheads="1"/>
          </p:cNvSpPr>
          <p:nvPr/>
        </p:nvSpPr>
        <p:spPr bwMode="auto">
          <a:xfrm>
            <a:off x="3317875" y="535305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-106" charset="0"/>
              <a:sym typeface="Symbol" pitchFamily="-106" charset="2"/>
            </a:endParaRPr>
          </a:p>
        </p:txBody>
      </p:sp>
      <p:sp>
        <p:nvSpPr>
          <p:cNvPr id="70" name="Oval 99"/>
          <p:cNvSpPr>
            <a:spLocks noChangeArrowheads="1"/>
          </p:cNvSpPr>
          <p:nvPr/>
        </p:nvSpPr>
        <p:spPr bwMode="auto">
          <a:xfrm>
            <a:off x="3851275" y="535305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-106" charset="0"/>
              <a:sym typeface="Symbol" pitchFamily="-106" charset="2"/>
            </a:endParaRPr>
          </a:p>
        </p:txBody>
      </p:sp>
      <p:sp>
        <p:nvSpPr>
          <p:cNvPr id="71" name="Oval 100"/>
          <p:cNvSpPr>
            <a:spLocks noChangeArrowheads="1"/>
          </p:cNvSpPr>
          <p:nvPr/>
        </p:nvSpPr>
        <p:spPr bwMode="auto">
          <a:xfrm>
            <a:off x="4384675" y="535305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-106" charset="0"/>
              <a:sym typeface="Symbol" pitchFamily="-106" charset="2"/>
            </a:endParaRPr>
          </a:p>
        </p:txBody>
      </p:sp>
      <p:sp>
        <p:nvSpPr>
          <p:cNvPr id="72" name="Oval 101"/>
          <p:cNvSpPr>
            <a:spLocks noChangeArrowheads="1"/>
          </p:cNvSpPr>
          <p:nvPr/>
        </p:nvSpPr>
        <p:spPr bwMode="auto">
          <a:xfrm>
            <a:off x="4918075" y="535305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-106" charset="0"/>
              <a:sym typeface="Symbol" pitchFamily="-106" charset="2"/>
            </a:endParaRPr>
          </a:p>
        </p:txBody>
      </p:sp>
      <p:sp>
        <p:nvSpPr>
          <p:cNvPr id="73" name="Oval 102"/>
          <p:cNvSpPr>
            <a:spLocks noChangeArrowheads="1"/>
          </p:cNvSpPr>
          <p:nvPr/>
        </p:nvSpPr>
        <p:spPr bwMode="auto">
          <a:xfrm>
            <a:off x="5451475" y="535305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-106" charset="0"/>
              <a:sym typeface="Symbol" pitchFamily="-106" charset="2"/>
            </a:endParaRPr>
          </a:p>
        </p:txBody>
      </p:sp>
      <p:sp>
        <p:nvSpPr>
          <p:cNvPr id="74" name="Oval 103"/>
          <p:cNvSpPr>
            <a:spLocks noChangeArrowheads="1"/>
          </p:cNvSpPr>
          <p:nvPr/>
        </p:nvSpPr>
        <p:spPr bwMode="auto">
          <a:xfrm>
            <a:off x="5984875" y="535305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-106" charset="0"/>
              <a:sym typeface="Symbol" pitchFamily="-106" charset="2"/>
            </a:endParaRPr>
          </a:p>
        </p:txBody>
      </p:sp>
      <p:sp>
        <p:nvSpPr>
          <p:cNvPr id="75" name="Oval 104"/>
          <p:cNvSpPr>
            <a:spLocks noChangeArrowheads="1"/>
          </p:cNvSpPr>
          <p:nvPr/>
        </p:nvSpPr>
        <p:spPr bwMode="auto">
          <a:xfrm>
            <a:off x="6518275" y="535305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-106" charset="0"/>
              <a:sym typeface="Symbol" pitchFamily="-106" charset="2"/>
            </a:endParaRPr>
          </a:p>
        </p:txBody>
      </p:sp>
      <p:sp>
        <p:nvSpPr>
          <p:cNvPr id="76" name="Oval 105"/>
          <p:cNvSpPr>
            <a:spLocks noChangeArrowheads="1"/>
          </p:cNvSpPr>
          <p:nvPr/>
        </p:nvSpPr>
        <p:spPr bwMode="auto">
          <a:xfrm>
            <a:off x="7051675" y="535305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-106" charset="0"/>
              <a:sym typeface="Symbol" pitchFamily="-106" charset="2"/>
            </a:endParaRPr>
          </a:p>
        </p:txBody>
      </p:sp>
      <p:sp>
        <p:nvSpPr>
          <p:cNvPr id="77" name="Oval 106"/>
          <p:cNvSpPr>
            <a:spLocks noChangeArrowheads="1"/>
          </p:cNvSpPr>
          <p:nvPr/>
        </p:nvSpPr>
        <p:spPr bwMode="auto">
          <a:xfrm>
            <a:off x="7585075" y="535305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-106" charset="0"/>
              <a:sym typeface="Symbol" pitchFamily="-106" charset="2"/>
            </a:endParaRPr>
          </a:p>
        </p:txBody>
      </p:sp>
      <p:sp>
        <p:nvSpPr>
          <p:cNvPr id="78" name="Oval 107"/>
          <p:cNvSpPr>
            <a:spLocks noChangeArrowheads="1"/>
          </p:cNvSpPr>
          <p:nvPr/>
        </p:nvSpPr>
        <p:spPr bwMode="auto">
          <a:xfrm>
            <a:off x="8042275" y="535305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-106" charset="0"/>
              <a:sym typeface="Symbol" pitchFamily="-106" charset="2"/>
            </a:endParaRPr>
          </a:p>
        </p:txBody>
      </p:sp>
      <p:sp>
        <p:nvSpPr>
          <p:cNvPr id="79" name="Oval 108"/>
          <p:cNvSpPr>
            <a:spLocks noChangeArrowheads="1"/>
          </p:cNvSpPr>
          <p:nvPr/>
        </p:nvSpPr>
        <p:spPr bwMode="auto">
          <a:xfrm>
            <a:off x="8575675" y="535305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-106" charset="0"/>
              <a:sym typeface="Symbol" pitchFamily="-106" charset="2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each node is traversed by at most two proxy paths, the total number of nodes of the proxy paths is </a:t>
            </a:r>
            <a:r>
              <a:rPr lang="en-US" b="1" i="1" dirty="0" err="1" smtClean="0">
                <a:latin typeface="Times New Roman" pitchFamily="-106" charset="0"/>
              </a:rPr>
              <a:t>O</a:t>
            </a:r>
            <a:r>
              <a:rPr lang="en-US" dirty="0" err="1" smtClean="0">
                <a:latin typeface="Times New Roman" pitchFamily="-106" charset="0"/>
              </a:rPr>
              <a:t>(</a:t>
            </a:r>
            <a:r>
              <a:rPr lang="en-US" b="1" i="1" dirty="0" err="1" smtClean="0">
                <a:latin typeface="Times New Roman" pitchFamily="-106" charset="0"/>
              </a:rPr>
              <a:t>n</a:t>
            </a:r>
            <a:r>
              <a:rPr lang="en-US" dirty="0" smtClean="0">
                <a:latin typeface="Times New Roman" pitchFamily="-106" charset="0"/>
              </a:rPr>
              <a:t>)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Thus, bottom-up heap construction runs in </a:t>
            </a:r>
            <a:r>
              <a:rPr lang="en-US" b="1" i="1" dirty="0" err="1" smtClean="0">
                <a:latin typeface="Times New Roman" pitchFamily="-106" charset="0"/>
              </a:rPr>
              <a:t>O</a:t>
            </a:r>
            <a:r>
              <a:rPr lang="en-US" dirty="0" err="1" smtClean="0">
                <a:latin typeface="Times New Roman" pitchFamily="-106" charset="0"/>
              </a:rPr>
              <a:t>(</a:t>
            </a:r>
            <a:r>
              <a:rPr lang="en-US" b="1" i="1" dirty="0" err="1" smtClean="0">
                <a:latin typeface="Times New Roman" pitchFamily="-106" charset="0"/>
              </a:rPr>
              <a:t>n</a:t>
            </a:r>
            <a:r>
              <a:rPr lang="en-US" dirty="0" smtClean="0">
                <a:latin typeface="Times New Roman" pitchFamily="-106" charset="0"/>
              </a:rPr>
              <a:t>) </a:t>
            </a:r>
            <a:r>
              <a:rPr lang="en-US" dirty="0" smtClean="0"/>
              <a:t>time </a:t>
            </a:r>
          </a:p>
          <a:p>
            <a:r>
              <a:rPr lang="en-US" dirty="0" smtClean="0"/>
              <a:t>Bottom-up heap construction is faster than </a:t>
            </a:r>
            <a:r>
              <a:rPr lang="en-US" b="1" i="1" dirty="0" err="1" smtClean="0">
                <a:latin typeface="Times New Roman" pitchFamily="-106" charset="0"/>
              </a:rPr>
              <a:t>n</a:t>
            </a:r>
            <a:r>
              <a:rPr lang="en-US" dirty="0" smtClean="0"/>
              <a:t> successive insertions and speeds up the first phase of heap-sort from </a:t>
            </a:r>
            <a:r>
              <a:rPr lang="en-US" b="1" i="1" dirty="0" err="1" smtClean="0">
                <a:latin typeface="Times New Roman" pitchFamily="-106" charset="0"/>
              </a:rPr>
              <a:t>O</a:t>
            </a:r>
            <a:r>
              <a:rPr lang="en-US" dirty="0" err="1" smtClean="0">
                <a:latin typeface="Times New Roman" pitchFamily="-106" charset="0"/>
              </a:rPr>
              <a:t>(</a:t>
            </a:r>
            <a:r>
              <a:rPr lang="en-US" b="1" i="1" dirty="0" err="1" smtClean="0">
                <a:latin typeface="Times New Roman" pitchFamily="-106" charset="0"/>
              </a:rPr>
              <a:t>n</a:t>
            </a:r>
            <a:r>
              <a:rPr lang="en-US" b="1" i="1" dirty="0" smtClean="0">
                <a:latin typeface="Times New Roman" pitchFamily="-106" charset="0"/>
              </a:rPr>
              <a:t> log </a:t>
            </a:r>
            <a:r>
              <a:rPr lang="en-US" b="1" i="1" dirty="0" err="1" smtClean="0">
                <a:latin typeface="Times New Roman" pitchFamily="-106" charset="0"/>
              </a:rPr>
              <a:t>n</a:t>
            </a:r>
            <a:r>
              <a:rPr lang="en-US" dirty="0" smtClean="0">
                <a:latin typeface="Times New Roman" pitchFamily="-106" charset="0"/>
              </a:rPr>
              <a:t>) </a:t>
            </a:r>
            <a:r>
              <a:rPr lang="en-US" dirty="0" smtClean="0"/>
              <a:t>to </a:t>
            </a:r>
            <a:r>
              <a:rPr lang="en-US" b="1" i="1" dirty="0" err="1" smtClean="0">
                <a:latin typeface="Times New Roman" pitchFamily="-106" charset="0"/>
              </a:rPr>
              <a:t>O</a:t>
            </a:r>
            <a:r>
              <a:rPr lang="en-US" dirty="0" err="1" smtClean="0">
                <a:latin typeface="Times New Roman" pitchFamily="-106" charset="0"/>
              </a:rPr>
              <a:t>(</a:t>
            </a:r>
            <a:r>
              <a:rPr lang="en-US" b="1" i="1" dirty="0" err="1" smtClean="0">
                <a:latin typeface="Times New Roman" pitchFamily="-106" charset="0"/>
              </a:rPr>
              <a:t>n</a:t>
            </a:r>
            <a:r>
              <a:rPr lang="en-US" dirty="0" smtClean="0">
                <a:latin typeface="Times New Roman" pitchFamily="-106" charset="0"/>
              </a:rPr>
              <a:t>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HW7 (Due on 11/4)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i="1" dirty="0" smtClean="0"/>
              <a:t>Maintain a keyword heap.</a:t>
            </a:r>
          </a:p>
          <a:p>
            <a:r>
              <a:rPr lang="en-US" dirty="0" smtClean="0"/>
              <a:t>A keyword is a pair [String name, Integer count] </a:t>
            </a:r>
          </a:p>
          <a:p>
            <a:r>
              <a:rPr lang="en-US" dirty="0" smtClean="0"/>
              <a:t>Heap Order: </a:t>
            </a:r>
            <a:r>
              <a:rPr lang="en-US" dirty="0" err="1" smtClean="0"/>
              <a:t>n.</a:t>
            </a:r>
            <a:r>
              <a:rPr lang="en-US" dirty="0" err="1" smtClean="0"/>
              <a:t>count</a:t>
            </a:r>
            <a:r>
              <a:rPr lang="en-US" dirty="0" smtClean="0"/>
              <a:t> </a:t>
            </a:r>
            <a:r>
              <a:rPr lang="en-US" dirty="0" smtClean="0"/>
              <a:t>&gt;</a:t>
            </a:r>
            <a:r>
              <a:rPr lang="en-US" dirty="0" smtClean="0"/>
              <a:t>= </a:t>
            </a:r>
            <a:r>
              <a:rPr lang="en-US" dirty="0" err="1" smtClean="0"/>
              <a:t>n</a:t>
            </a:r>
            <a:r>
              <a:rPr lang="en-US" dirty="0" err="1" smtClean="0"/>
              <a:t>.parent.count</a:t>
            </a:r>
            <a:endParaRPr lang="en-US" dirty="0" smtClean="0"/>
          </a:p>
          <a:p>
            <a:r>
              <a:rPr lang="en-US" dirty="0" smtClean="0"/>
              <a:t>Use </a:t>
            </a:r>
            <a:r>
              <a:rPr lang="en-US" dirty="0" err="1" smtClean="0"/>
              <a:t>java.util.PriorityQueue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hlinkClick r:id="rId2"/>
              </a:rPr>
              <a:t>http://download.oracle.com/javase/1.5.0/docs/api/java/util/PriorityQueue.html</a:t>
            </a:r>
            <a:r>
              <a:rPr lang="en-US" dirty="0" smtClean="0"/>
              <a:t> </a:t>
            </a:r>
          </a:p>
          <a:p>
            <a:r>
              <a:rPr lang="en-US" dirty="0" smtClean="0"/>
              <a:t>Here's an example of a priority queue sorting by string length</a:t>
            </a:r>
          </a:p>
          <a:p>
            <a:r>
              <a:rPr lang="en-US" dirty="0" smtClean="0"/>
              <a:t>Reuse your code in HW4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199" y="25678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46825" y="1757294"/>
            <a:ext cx="8697175" cy="45243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// </a:t>
            </a:r>
            <a:r>
              <a:rPr lang="en-US" dirty="0" err="1" smtClean="0"/>
              <a:t>Test.java</a:t>
            </a:r>
            <a:endParaRPr lang="en-US" dirty="0" smtClean="0"/>
          </a:p>
          <a:p>
            <a:r>
              <a:rPr lang="en-US" dirty="0" smtClean="0"/>
              <a:t>import </a:t>
            </a:r>
            <a:r>
              <a:rPr lang="en-US" dirty="0" err="1" smtClean="0"/>
              <a:t>java.util.Comparator</a:t>
            </a:r>
            <a:r>
              <a:rPr lang="en-US" dirty="0" smtClean="0"/>
              <a:t>;</a:t>
            </a:r>
          </a:p>
          <a:p>
            <a:r>
              <a:rPr lang="en-US" dirty="0" smtClean="0"/>
              <a:t>import </a:t>
            </a:r>
            <a:r>
              <a:rPr lang="en-US" dirty="0" err="1" smtClean="0"/>
              <a:t>java.util.PriorityQueue</a:t>
            </a:r>
            <a:r>
              <a:rPr lang="en-US" dirty="0" smtClean="0"/>
              <a:t>;</a:t>
            </a:r>
          </a:p>
          <a:p>
            <a:r>
              <a:rPr lang="en-US" dirty="0" smtClean="0"/>
              <a:t>public class Test{    </a:t>
            </a:r>
          </a:p>
          <a:p>
            <a:r>
              <a:rPr lang="en-US" dirty="0" smtClean="0"/>
              <a:t>	public static void </a:t>
            </a:r>
            <a:r>
              <a:rPr lang="en-US" dirty="0" err="1" smtClean="0"/>
              <a:t>main(String</a:t>
            </a:r>
            <a:r>
              <a:rPr lang="en-US" dirty="0" smtClean="0"/>
              <a:t>[] </a:t>
            </a:r>
            <a:r>
              <a:rPr lang="en-US" dirty="0" err="1" smtClean="0"/>
              <a:t>args</a:t>
            </a:r>
            <a:r>
              <a:rPr lang="en-US" dirty="0" smtClean="0"/>
              <a:t>){        </a:t>
            </a:r>
          </a:p>
          <a:p>
            <a:r>
              <a:rPr lang="en-US" dirty="0" smtClean="0"/>
              <a:t>		Comparator&lt;String&gt; comparator = new </a:t>
            </a:r>
            <a:r>
              <a:rPr lang="en-US" dirty="0" err="1" smtClean="0"/>
              <a:t>StringLengthComparator</a:t>
            </a:r>
            <a:r>
              <a:rPr lang="en-US" dirty="0" smtClean="0"/>
              <a:t>(); </a:t>
            </a:r>
          </a:p>
          <a:p>
            <a:r>
              <a:rPr lang="en-US" dirty="0" smtClean="0"/>
              <a:t>       		</a:t>
            </a:r>
            <a:r>
              <a:rPr lang="en-US" dirty="0" err="1" smtClean="0"/>
              <a:t>PriorityQueue</a:t>
            </a:r>
            <a:r>
              <a:rPr lang="en-US" dirty="0" smtClean="0"/>
              <a:t>&lt;String&gt; queue =             </a:t>
            </a:r>
          </a:p>
          <a:p>
            <a:r>
              <a:rPr lang="en-US" dirty="0" smtClean="0"/>
              <a:t>		new </a:t>
            </a:r>
            <a:r>
              <a:rPr lang="en-US" dirty="0" err="1" smtClean="0"/>
              <a:t>PriorityQueue</a:t>
            </a:r>
            <a:r>
              <a:rPr lang="en-US" dirty="0" smtClean="0"/>
              <a:t>&lt;String&gt;(10, comparator);        </a:t>
            </a:r>
          </a:p>
          <a:p>
            <a:r>
              <a:rPr lang="en-US" dirty="0" smtClean="0"/>
              <a:t>		</a:t>
            </a:r>
            <a:r>
              <a:rPr lang="en-US" dirty="0" err="1" smtClean="0"/>
              <a:t>queue.add("short</a:t>
            </a:r>
            <a:r>
              <a:rPr lang="en-US" dirty="0" smtClean="0"/>
              <a:t>");        </a:t>
            </a:r>
          </a:p>
          <a:p>
            <a:r>
              <a:rPr lang="en-US" dirty="0" smtClean="0"/>
              <a:t>		</a:t>
            </a:r>
            <a:r>
              <a:rPr lang="en-US" dirty="0" err="1" smtClean="0"/>
              <a:t>queue.add("very</a:t>
            </a:r>
            <a:r>
              <a:rPr lang="en-US" dirty="0" smtClean="0"/>
              <a:t> long indeed");        </a:t>
            </a:r>
          </a:p>
          <a:p>
            <a:r>
              <a:rPr lang="en-US" dirty="0" smtClean="0"/>
              <a:t>		</a:t>
            </a:r>
            <a:r>
              <a:rPr lang="en-US" dirty="0" err="1" smtClean="0"/>
              <a:t>queue.add("medium</a:t>
            </a:r>
            <a:r>
              <a:rPr lang="en-US" dirty="0" smtClean="0"/>
              <a:t>");        </a:t>
            </a:r>
          </a:p>
          <a:p>
            <a:r>
              <a:rPr lang="en-US" dirty="0" smtClean="0"/>
              <a:t>		while (</a:t>
            </a:r>
            <a:r>
              <a:rPr lang="en-US" dirty="0" err="1" smtClean="0"/>
              <a:t>queue.size</a:t>
            </a:r>
            <a:r>
              <a:rPr lang="en-US" dirty="0" smtClean="0"/>
              <a:t>() != 0) {            </a:t>
            </a:r>
          </a:p>
          <a:p>
            <a:r>
              <a:rPr lang="en-US" dirty="0" smtClean="0"/>
              <a:t>			</a:t>
            </a:r>
            <a:r>
              <a:rPr lang="en-US" dirty="0" err="1" smtClean="0"/>
              <a:t>System.out.println(queue.remove</a:t>
            </a:r>
            <a:r>
              <a:rPr lang="en-US" dirty="0" smtClean="0"/>
              <a:t>());       </a:t>
            </a:r>
          </a:p>
          <a:p>
            <a:r>
              <a:rPr lang="en-US" dirty="0" smtClean="0"/>
              <a:t>		 }    </a:t>
            </a:r>
          </a:p>
          <a:p>
            <a:r>
              <a:rPr lang="en-US" dirty="0" smtClean="0"/>
              <a:t>	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r>
              <a:rPr lang="en-US" dirty="0" err="1" smtClean="0"/>
              <a:t>Java.util.PriorityQueue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Comparator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2526450"/>
            <a:ext cx="8289499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// </a:t>
            </a:r>
            <a:r>
              <a:rPr lang="en-US" dirty="0" err="1" smtClean="0"/>
              <a:t>StringLengthComparator.java</a:t>
            </a:r>
            <a:endParaRPr lang="en-US" dirty="0" smtClean="0"/>
          </a:p>
          <a:p>
            <a:r>
              <a:rPr lang="en-US" dirty="0" smtClean="0"/>
              <a:t>import </a:t>
            </a:r>
            <a:r>
              <a:rPr lang="en-US" dirty="0" err="1" smtClean="0"/>
              <a:t>java.util.Comparator</a:t>
            </a:r>
            <a:r>
              <a:rPr lang="en-US" dirty="0" smtClean="0"/>
              <a:t>;</a:t>
            </a:r>
          </a:p>
          <a:p>
            <a:r>
              <a:rPr lang="en-US" dirty="0" smtClean="0"/>
              <a:t>public class </a:t>
            </a:r>
            <a:r>
              <a:rPr lang="en-US" dirty="0" err="1" smtClean="0"/>
              <a:t>StringLengthComparator</a:t>
            </a:r>
            <a:r>
              <a:rPr lang="en-US" dirty="0" smtClean="0"/>
              <a:t> implements Comparator&lt;String&gt;{    </a:t>
            </a:r>
          </a:p>
          <a:p>
            <a:r>
              <a:rPr lang="en-US" dirty="0" smtClean="0"/>
              <a:t>   public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compare(String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dirty="0" smtClean="0"/>
              <a:t>, String </a:t>
            </a:r>
            <a:r>
              <a:rPr lang="en-US" dirty="0" err="1" smtClean="0"/>
              <a:t>y</a:t>
            </a:r>
            <a:r>
              <a:rPr lang="en-US" dirty="0" smtClean="0"/>
              <a:t>)    {       </a:t>
            </a:r>
          </a:p>
          <a:p>
            <a:r>
              <a:rPr lang="en-US" dirty="0" smtClean="0"/>
              <a:t> 	// Assume neither string is null. Real code should        </a:t>
            </a:r>
          </a:p>
          <a:p>
            <a:r>
              <a:rPr lang="en-US" dirty="0" smtClean="0"/>
              <a:t>	// probably be more robust        </a:t>
            </a:r>
          </a:p>
          <a:p>
            <a:r>
              <a:rPr lang="en-US" dirty="0" smtClean="0"/>
              <a:t>	if (</a:t>
            </a:r>
            <a:r>
              <a:rPr lang="en-US" dirty="0" err="1" smtClean="0"/>
              <a:t>x.length</a:t>
            </a:r>
            <a:r>
              <a:rPr lang="en-US" dirty="0" smtClean="0"/>
              <a:t>() &lt; </a:t>
            </a:r>
            <a:r>
              <a:rPr lang="en-US" dirty="0" err="1" smtClean="0"/>
              <a:t>y.length</a:t>
            </a:r>
            <a:r>
              <a:rPr lang="en-US" dirty="0" smtClean="0"/>
              <a:t>())</a:t>
            </a:r>
          </a:p>
          <a:p>
            <a:r>
              <a:rPr lang="en-US" dirty="0" smtClean="0"/>
              <a:t>            return -1;                </a:t>
            </a:r>
          </a:p>
          <a:p>
            <a:r>
              <a:rPr lang="en-US" dirty="0" smtClean="0"/>
              <a:t>	if (</a:t>
            </a:r>
            <a:r>
              <a:rPr lang="en-US" dirty="0" err="1" smtClean="0"/>
              <a:t>x.length</a:t>
            </a:r>
            <a:r>
              <a:rPr lang="en-US" dirty="0" smtClean="0"/>
              <a:t>() &gt; </a:t>
            </a:r>
            <a:r>
              <a:rPr lang="en-US" dirty="0" err="1" smtClean="0"/>
              <a:t>y.length</a:t>
            </a:r>
            <a:r>
              <a:rPr lang="en-US" dirty="0" smtClean="0"/>
              <a:t>())</a:t>
            </a:r>
          </a:p>
          <a:p>
            <a:r>
              <a:rPr lang="en-US" dirty="0" smtClean="0"/>
              <a:t>            return 1;            </a:t>
            </a:r>
          </a:p>
          <a:p>
            <a:r>
              <a:rPr lang="en-US" dirty="0" smtClean="0"/>
              <a:t> 	return 0;    </a:t>
            </a:r>
          </a:p>
          <a:p>
            <a:r>
              <a:rPr lang="en-US" dirty="0" smtClean="0"/>
              <a:t> 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199" y="4003664"/>
          <a:ext cx="8315026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7892"/>
                <a:gridCol w="544713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operations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add(Keyword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Insert a keyword </a:t>
                      </a:r>
                      <a:r>
                        <a:rPr lang="en-US" dirty="0" err="1" smtClean="0"/>
                        <a:t>k</a:t>
                      </a:r>
                      <a:r>
                        <a:rPr lang="en-US" dirty="0" smtClean="0"/>
                        <a:t> to the heap (use offer())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peek()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Output the</a:t>
                      </a:r>
                      <a:r>
                        <a:rPr lang="en-US" baseline="0" dirty="0" smtClean="0"/>
                        <a:t> keyword with the minimal count (use peek())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removeMin</a:t>
                      </a:r>
                      <a:r>
                        <a:rPr lang="en-US" dirty="0" smtClean="0"/>
                        <a:t>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Return</a:t>
                      </a:r>
                      <a:r>
                        <a:rPr lang="en-US" baseline="0" dirty="0" smtClean="0"/>
                        <a:t> and re</a:t>
                      </a:r>
                      <a:r>
                        <a:rPr lang="en-US" dirty="0" smtClean="0"/>
                        <a:t>move </a:t>
                      </a:r>
                      <a:r>
                        <a:rPr lang="en-US" dirty="0" smtClean="0"/>
                        <a:t>the</a:t>
                      </a:r>
                      <a:r>
                        <a:rPr lang="en-US" dirty="0" smtClean="0"/>
                        <a:t> keyword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of the root (the one with the minimal count) </a:t>
                      </a:r>
                      <a:r>
                        <a:rPr lang="en-US" dirty="0" smtClean="0"/>
                        <a:t>(use poll())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output()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Output all keywords in order 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57199" y="250567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Given a sequence of operations in a txt file, parse the txt file and execute each operation accordingly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input file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01003" y="2422334"/>
            <a:ext cx="2136372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 Fang 3</a:t>
            </a:r>
          </a:p>
          <a:p>
            <a:r>
              <a:rPr lang="en-US" dirty="0" smtClean="0"/>
              <a:t>add Yu 5</a:t>
            </a:r>
          </a:p>
          <a:p>
            <a:r>
              <a:rPr lang="en-US" dirty="0" smtClean="0"/>
              <a:t>add NCCU 2</a:t>
            </a:r>
          </a:p>
          <a:p>
            <a:r>
              <a:rPr lang="en-US" dirty="0" smtClean="0"/>
              <a:t>add UCSB 1</a:t>
            </a:r>
          </a:p>
          <a:p>
            <a:r>
              <a:rPr lang="en-US" dirty="0" smtClean="0"/>
              <a:t>peek</a:t>
            </a:r>
          </a:p>
          <a:p>
            <a:r>
              <a:rPr lang="en-US" dirty="0" smtClean="0"/>
              <a:t>add MIS 4</a:t>
            </a:r>
          </a:p>
          <a:p>
            <a:r>
              <a:rPr lang="en-US" dirty="0" err="1" smtClean="0"/>
              <a:t>removeMin</a:t>
            </a:r>
            <a:endParaRPr lang="en-US" dirty="0" smtClean="0"/>
          </a:p>
          <a:p>
            <a:r>
              <a:rPr lang="en-US" dirty="0" smtClean="0"/>
              <a:t>add Badminton</a:t>
            </a:r>
            <a:r>
              <a:rPr lang="en-US" dirty="0" smtClean="0"/>
              <a:t> 5</a:t>
            </a:r>
          </a:p>
          <a:p>
            <a:r>
              <a:rPr lang="en-US" dirty="0" smtClean="0"/>
              <a:t>output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199" y="2843982"/>
            <a:ext cx="39189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You need to read the sequence of operations from a txt file</a:t>
            </a:r>
          </a:p>
          <a:p>
            <a:r>
              <a:rPr lang="en-US" dirty="0" smtClean="0"/>
              <a:t>2. The format is firm</a:t>
            </a:r>
          </a:p>
          <a:p>
            <a:r>
              <a:rPr lang="en-US" dirty="0" smtClean="0"/>
              <a:t>3. Raise an exception if the input</a:t>
            </a:r>
          </a:p>
          <a:p>
            <a:r>
              <a:rPr lang="en-US" dirty="0" smtClean="0"/>
              <a:t> does not match the format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199" y="2422334"/>
            <a:ext cx="1810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Similar to HW4,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199" y="5398043"/>
            <a:ext cx="86868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[UCSB, 1]</a:t>
            </a:r>
            <a:endParaRPr lang="en-US" dirty="0" smtClean="0"/>
          </a:p>
          <a:p>
            <a:r>
              <a:rPr lang="en-US" dirty="0" smtClean="0"/>
              <a:t>[UCSB, 1]</a:t>
            </a:r>
          </a:p>
          <a:p>
            <a:r>
              <a:rPr lang="en-US" dirty="0" smtClean="0"/>
              <a:t>[Badminton, 1][NCCU, 2][Fang, 3][MIS, 4] [Yu, 5]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4857675" cy="3916363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buNone/>
            </a:pPr>
            <a:r>
              <a:rPr lang="en-US" dirty="0" smtClean="0"/>
              <a:t>Satisfy the following properties: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Heap-Order: 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for every internal node </a:t>
            </a:r>
            <a:r>
              <a:rPr lang="en-US" dirty="0" err="1" smtClean="0"/>
              <a:t>v</a:t>
            </a:r>
            <a:r>
              <a:rPr lang="en-US" dirty="0" smtClean="0"/>
              <a:t> other than the root,</a:t>
            </a:r>
            <a:br>
              <a:rPr lang="en-US" dirty="0" smtClean="0"/>
            </a:br>
            <a:r>
              <a:rPr lang="en-US" b="1" i="1" dirty="0" err="1" smtClean="0">
                <a:latin typeface="Times New Roman" pitchFamily="-106" charset="0"/>
              </a:rPr>
              <a:t>key</a:t>
            </a:r>
            <a:r>
              <a:rPr lang="en-US" dirty="0" err="1" smtClean="0">
                <a:latin typeface="Times New Roman" pitchFamily="-106" charset="0"/>
              </a:rPr>
              <a:t>(</a:t>
            </a:r>
            <a:r>
              <a:rPr lang="en-US" b="1" i="1" dirty="0" err="1" smtClean="0">
                <a:latin typeface="Times New Roman" pitchFamily="-106" charset="0"/>
              </a:rPr>
              <a:t>v</a:t>
            </a:r>
            <a:r>
              <a:rPr lang="en-US" dirty="0" smtClean="0">
                <a:latin typeface="Times New Roman" pitchFamily="-106" charset="0"/>
              </a:rPr>
              <a:t>)</a:t>
            </a:r>
            <a:r>
              <a:rPr lang="en-US" dirty="0" smtClean="0"/>
              <a:t> </a:t>
            </a:r>
            <a:r>
              <a:rPr lang="en-US" dirty="0" err="1" smtClean="0">
                <a:latin typeface="Symbol" pitchFamily="-106" charset="2"/>
                <a:sym typeface="Symbol" pitchFamily="-106" charset="2"/>
              </a:rPr>
              <a:t></a:t>
            </a:r>
            <a:r>
              <a:rPr lang="en-US" dirty="0" smtClean="0"/>
              <a:t> </a:t>
            </a:r>
            <a:r>
              <a:rPr lang="en-US" b="1" i="1" dirty="0" err="1" smtClean="0">
                <a:latin typeface="Times New Roman" pitchFamily="-106" charset="0"/>
              </a:rPr>
              <a:t>key</a:t>
            </a:r>
            <a:r>
              <a:rPr lang="en-US" dirty="0" err="1" smtClean="0">
                <a:latin typeface="Times New Roman" pitchFamily="-106" charset="0"/>
              </a:rPr>
              <a:t>(</a:t>
            </a:r>
            <a:r>
              <a:rPr lang="en-US" b="1" i="1" dirty="0" err="1" smtClean="0">
                <a:latin typeface="Times New Roman" pitchFamily="-106" charset="0"/>
              </a:rPr>
              <a:t>parent</a:t>
            </a:r>
            <a:r>
              <a:rPr lang="en-US" dirty="0" err="1" smtClean="0">
                <a:latin typeface="Times New Roman" pitchFamily="-106" charset="0"/>
              </a:rPr>
              <a:t>(</a:t>
            </a:r>
            <a:r>
              <a:rPr lang="en-US" b="1" i="1" dirty="0" err="1" smtClean="0">
                <a:latin typeface="Times New Roman" pitchFamily="-106" charset="0"/>
              </a:rPr>
              <a:t>v</a:t>
            </a:r>
            <a:r>
              <a:rPr lang="en-US" dirty="0" smtClean="0">
                <a:latin typeface="Times New Roman" pitchFamily="-106" charset="0"/>
              </a:rPr>
              <a:t>))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Complete Binary Tree: 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let </a:t>
            </a:r>
            <a:r>
              <a:rPr lang="en-US" b="1" i="1" dirty="0" err="1" smtClean="0">
                <a:latin typeface="Times New Roman" pitchFamily="-106" charset="0"/>
              </a:rPr>
              <a:t>h</a:t>
            </a:r>
            <a:r>
              <a:rPr lang="en-US" dirty="0" smtClean="0"/>
              <a:t> be the height of the heap</a:t>
            </a:r>
          </a:p>
          <a:p>
            <a:pPr lvl="1">
              <a:lnSpc>
                <a:spcPct val="110000"/>
              </a:lnSpc>
            </a:pPr>
            <a:r>
              <a:rPr lang="en-US" sz="1700" dirty="0" smtClean="0"/>
              <a:t>for </a:t>
            </a:r>
            <a:r>
              <a:rPr lang="en-US" sz="1700" b="1" i="1" dirty="0" err="1" smtClean="0">
                <a:latin typeface="Times New Roman" pitchFamily="-106" charset="0"/>
              </a:rPr>
              <a:t>i</a:t>
            </a:r>
            <a:r>
              <a:rPr lang="en-US" sz="1700" b="1" i="1" dirty="0" smtClean="0">
                <a:latin typeface="Times New Roman" pitchFamily="-106" charset="0"/>
              </a:rPr>
              <a:t> </a:t>
            </a:r>
            <a:r>
              <a:rPr lang="en-US" sz="1700" dirty="0" smtClean="0">
                <a:latin typeface="Symbol" pitchFamily="-106" charset="2"/>
                <a:sym typeface="Symbol" pitchFamily="-106" charset="2"/>
              </a:rPr>
              <a:t>= </a:t>
            </a:r>
            <a:r>
              <a:rPr lang="en-US" sz="1700" dirty="0" smtClean="0">
                <a:latin typeface="Times New Roman" pitchFamily="-106" charset="0"/>
              </a:rPr>
              <a:t>0, … , </a:t>
            </a:r>
            <a:r>
              <a:rPr lang="en-US" sz="1700" b="1" i="1" dirty="0" err="1" smtClean="0">
                <a:latin typeface="Times New Roman" pitchFamily="-106" charset="0"/>
              </a:rPr>
              <a:t>h</a:t>
            </a:r>
            <a:r>
              <a:rPr lang="en-US" sz="1700" b="1" i="1" dirty="0" smtClean="0">
                <a:latin typeface="Times New Roman" pitchFamily="-106" charset="0"/>
              </a:rPr>
              <a:t> </a:t>
            </a:r>
            <a:r>
              <a:rPr lang="en-US" sz="1700" dirty="0" smtClean="0">
                <a:latin typeface="Symbol" pitchFamily="-106" charset="2"/>
                <a:sym typeface="Symbol" pitchFamily="-106" charset="2"/>
              </a:rPr>
              <a:t>- </a:t>
            </a:r>
            <a:r>
              <a:rPr lang="en-US" sz="1700" dirty="0" smtClean="0">
                <a:latin typeface="Times New Roman" pitchFamily="-106" charset="0"/>
              </a:rPr>
              <a:t>1,</a:t>
            </a:r>
            <a:r>
              <a:rPr lang="en-US" sz="1700" dirty="0" smtClean="0"/>
              <a:t> there are </a:t>
            </a:r>
            <a:r>
              <a:rPr lang="en-US" sz="1700" dirty="0" smtClean="0">
                <a:latin typeface="Times New Roman" pitchFamily="-106" charset="0"/>
              </a:rPr>
              <a:t>2</a:t>
            </a:r>
            <a:r>
              <a:rPr lang="en-US" sz="1700" b="1" i="1" baseline="30000" dirty="0" smtClean="0">
                <a:latin typeface="Times New Roman" pitchFamily="-106" charset="0"/>
              </a:rPr>
              <a:t>i</a:t>
            </a:r>
            <a:r>
              <a:rPr lang="en-US" sz="1700" dirty="0" smtClean="0"/>
              <a:t> nodes of depth </a:t>
            </a:r>
            <a:r>
              <a:rPr lang="en-US" sz="1700" b="1" i="1" dirty="0" err="1" smtClean="0">
                <a:latin typeface="Times New Roman" pitchFamily="-106" charset="0"/>
              </a:rPr>
              <a:t>i</a:t>
            </a:r>
            <a:endParaRPr lang="en-US" sz="1700" dirty="0" smtClean="0"/>
          </a:p>
          <a:p>
            <a:pPr lvl="1">
              <a:lnSpc>
                <a:spcPct val="110000"/>
              </a:lnSpc>
            </a:pPr>
            <a:r>
              <a:rPr lang="en-US" sz="1700" dirty="0" smtClean="0"/>
              <a:t>at depth </a:t>
            </a:r>
            <a:r>
              <a:rPr lang="en-US" sz="1700" b="1" i="1" dirty="0" err="1" smtClean="0">
                <a:latin typeface="Times New Roman" pitchFamily="-106" charset="0"/>
              </a:rPr>
              <a:t>h</a:t>
            </a:r>
            <a:r>
              <a:rPr lang="en-US" sz="1700" dirty="0" smtClean="0"/>
              <a:t> </a:t>
            </a:r>
            <a:r>
              <a:rPr lang="en-US" sz="1700" dirty="0" smtClean="0">
                <a:latin typeface="Symbol" pitchFamily="-106" charset="2"/>
                <a:sym typeface="Symbol" pitchFamily="-106" charset="2"/>
              </a:rPr>
              <a:t>-</a:t>
            </a:r>
            <a:r>
              <a:rPr lang="en-US" sz="1700" dirty="0" smtClean="0">
                <a:latin typeface="Times New Roman" pitchFamily="-106" charset="0"/>
                <a:sym typeface="Symbol" pitchFamily="-106" charset="2"/>
              </a:rPr>
              <a:t> 1</a:t>
            </a:r>
            <a:r>
              <a:rPr lang="en-US" sz="1700" dirty="0" smtClean="0"/>
              <a:t>, the internal nodes are to the left of the external nodes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1576" y="2931993"/>
            <a:ext cx="3048000" cy="20447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last node of a heap is the rightmost node of maximum depth</a:t>
            </a:r>
            <a:endParaRPr lang="en-US" dirty="0" smtClean="0">
              <a:latin typeface="Times New Roman" pitchFamily="-106" charset="0"/>
              <a:sym typeface="Symbol" pitchFamily="-106" charset="2"/>
            </a:endParaRPr>
          </a:p>
          <a:p>
            <a:endParaRPr lang="en-US" dirty="0"/>
          </a:p>
        </p:txBody>
      </p:sp>
      <p:sp>
        <p:nvSpPr>
          <p:cNvPr id="4" name="Oval 7"/>
          <p:cNvSpPr>
            <a:spLocks noChangeArrowheads="1"/>
          </p:cNvSpPr>
          <p:nvPr/>
        </p:nvSpPr>
        <p:spPr bwMode="auto">
          <a:xfrm>
            <a:off x="3644901" y="3131137"/>
            <a:ext cx="3810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2000">
                <a:latin typeface="Times New Roman" pitchFamily="-106" charset="0"/>
                <a:sym typeface="Symbol" pitchFamily="-106" charset="2"/>
              </a:rPr>
              <a:t>2</a:t>
            </a:r>
          </a:p>
        </p:txBody>
      </p:sp>
      <p:sp>
        <p:nvSpPr>
          <p:cNvPr id="5" name="Oval 8"/>
          <p:cNvSpPr>
            <a:spLocks noChangeArrowheads="1"/>
          </p:cNvSpPr>
          <p:nvPr/>
        </p:nvSpPr>
        <p:spPr bwMode="auto">
          <a:xfrm>
            <a:off x="4611688" y="3740737"/>
            <a:ext cx="3810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2000">
                <a:latin typeface="Times New Roman" pitchFamily="-106" charset="0"/>
                <a:sym typeface="Symbol" pitchFamily="-106" charset="2"/>
              </a:rPr>
              <a:t>6</a:t>
            </a:r>
          </a:p>
        </p:txBody>
      </p:sp>
      <p:sp>
        <p:nvSpPr>
          <p:cNvPr id="6" name="Oval 9"/>
          <p:cNvSpPr>
            <a:spLocks noChangeArrowheads="1"/>
          </p:cNvSpPr>
          <p:nvPr/>
        </p:nvSpPr>
        <p:spPr bwMode="auto">
          <a:xfrm>
            <a:off x="2508251" y="3740737"/>
            <a:ext cx="3810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2000">
                <a:latin typeface="Times New Roman" pitchFamily="-106" charset="0"/>
                <a:sym typeface="Symbol" pitchFamily="-106" charset="2"/>
              </a:rPr>
              <a:t>5</a:t>
            </a:r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3209926" y="4350337"/>
            <a:ext cx="3810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2000">
                <a:latin typeface="Times New Roman" pitchFamily="-106" charset="0"/>
                <a:sym typeface="Symbol" pitchFamily="-106" charset="2"/>
              </a:rPr>
              <a:t>7</a:t>
            </a:r>
          </a:p>
        </p:txBody>
      </p:sp>
      <p:cxnSp>
        <p:nvCxnSpPr>
          <p:cNvPr id="8" name="AutoShape 16"/>
          <p:cNvCxnSpPr>
            <a:cxnSpLocks noChangeShapeType="1"/>
            <a:stCxn id="4" idx="3"/>
            <a:endCxn id="6" idx="7"/>
          </p:cNvCxnSpPr>
          <p:nvPr/>
        </p:nvCxnSpPr>
        <p:spPr bwMode="auto">
          <a:xfrm flipH="1">
            <a:off x="2833688" y="3466099"/>
            <a:ext cx="866775" cy="3206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" name="AutoShape 17"/>
          <p:cNvCxnSpPr>
            <a:cxnSpLocks noChangeShapeType="1"/>
            <a:stCxn id="5" idx="1"/>
            <a:endCxn id="4" idx="5"/>
          </p:cNvCxnSpPr>
          <p:nvPr/>
        </p:nvCxnSpPr>
        <p:spPr bwMode="auto">
          <a:xfrm flipH="1" flipV="1">
            <a:off x="3970338" y="3466099"/>
            <a:ext cx="696913" cy="3206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" name="AutoShape 22"/>
          <p:cNvCxnSpPr>
            <a:cxnSpLocks noChangeShapeType="1"/>
            <a:stCxn id="12" idx="7"/>
            <a:endCxn id="6" idx="3"/>
          </p:cNvCxnSpPr>
          <p:nvPr/>
        </p:nvCxnSpPr>
        <p:spPr bwMode="auto">
          <a:xfrm flipV="1">
            <a:off x="2133601" y="4075699"/>
            <a:ext cx="430212" cy="3206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" name="AutoShape 23"/>
          <p:cNvCxnSpPr>
            <a:cxnSpLocks noChangeShapeType="1"/>
            <a:stCxn id="7" idx="1"/>
            <a:endCxn id="6" idx="5"/>
          </p:cNvCxnSpPr>
          <p:nvPr/>
        </p:nvCxnSpPr>
        <p:spPr bwMode="auto">
          <a:xfrm flipH="1" flipV="1">
            <a:off x="2833688" y="4075699"/>
            <a:ext cx="431800" cy="3206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2" name="Oval 24"/>
          <p:cNvSpPr>
            <a:spLocks noChangeArrowheads="1"/>
          </p:cNvSpPr>
          <p:nvPr/>
        </p:nvSpPr>
        <p:spPr bwMode="auto">
          <a:xfrm>
            <a:off x="1808163" y="4350337"/>
            <a:ext cx="3810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2000">
                <a:latin typeface="Times New Roman" pitchFamily="-106" charset="0"/>
                <a:sym typeface="Symbol" pitchFamily="-106" charset="2"/>
              </a:rPr>
              <a:t>9</a:t>
            </a:r>
          </a:p>
        </p:txBody>
      </p:sp>
      <p:sp>
        <p:nvSpPr>
          <p:cNvPr id="13" name="Freeform 31"/>
          <p:cNvSpPr>
            <a:spLocks/>
          </p:cNvSpPr>
          <p:nvPr/>
        </p:nvSpPr>
        <p:spPr bwMode="auto">
          <a:xfrm>
            <a:off x="3662363" y="4609099"/>
            <a:ext cx="1247775" cy="1047750"/>
          </a:xfrm>
          <a:custGeom>
            <a:avLst/>
            <a:gdLst>
              <a:gd name="T0" fmla="*/ 786 w 786"/>
              <a:gd name="T1" fmla="*/ 660 h 660"/>
              <a:gd name="T2" fmla="*/ 618 w 786"/>
              <a:gd name="T3" fmla="*/ 198 h 660"/>
              <a:gd name="T4" fmla="*/ 0 w 786"/>
              <a:gd name="T5" fmla="*/ 0 h 660"/>
              <a:gd name="T6" fmla="*/ 0 60000 65536"/>
              <a:gd name="T7" fmla="*/ 0 60000 65536"/>
              <a:gd name="T8" fmla="*/ 0 60000 65536"/>
              <a:gd name="T9" fmla="*/ 0 w 786"/>
              <a:gd name="T10" fmla="*/ 0 h 660"/>
              <a:gd name="T11" fmla="*/ 786 w 786"/>
              <a:gd name="T12" fmla="*/ 660 h 6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86" h="660">
                <a:moveTo>
                  <a:pt x="786" y="660"/>
                </a:moveTo>
                <a:cubicBezTo>
                  <a:pt x="757" y="583"/>
                  <a:pt x="749" y="308"/>
                  <a:pt x="618" y="198"/>
                </a:cubicBezTo>
                <a:cubicBezTo>
                  <a:pt x="487" y="88"/>
                  <a:pt x="129" y="41"/>
                  <a:pt x="0" y="0"/>
                </a:cubicBez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Text Box 32"/>
          <p:cNvSpPr txBox="1">
            <a:spLocks noChangeArrowheads="1"/>
          </p:cNvSpPr>
          <p:nvPr/>
        </p:nvSpPr>
        <p:spPr bwMode="auto">
          <a:xfrm>
            <a:off x="4275138" y="5615574"/>
            <a:ext cx="120650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last node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Height of a Heap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Theorem: </a:t>
            </a:r>
          </a:p>
          <a:p>
            <a:pPr>
              <a:buNone/>
            </a:pPr>
            <a:r>
              <a:rPr lang="en-US" dirty="0" smtClean="0"/>
              <a:t>    A heap storing </a:t>
            </a:r>
            <a:r>
              <a:rPr lang="en-US" b="1" i="1" dirty="0" err="1" smtClean="0">
                <a:latin typeface="Times New Roman" pitchFamily="-106" charset="0"/>
              </a:rPr>
              <a:t>n</a:t>
            </a:r>
            <a:r>
              <a:rPr lang="en-US" dirty="0" smtClean="0">
                <a:latin typeface="Times New Roman" pitchFamily="-106" charset="0"/>
              </a:rPr>
              <a:t> </a:t>
            </a:r>
            <a:r>
              <a:rPr lang="en-US" dirty="0" smtClean="0"/>
              <a:t>keys has height </a:t>
            </a:r>
            <a:r>
              <a:rPr lang="en-US" b="1" i="1" dirty="0" smtClean="0">
                <a:latin typeface="Times New Roman" pitchFamily="-106" charset="0"/>
              </a:rPr>
              <a:t>O </a:t>
            </a:r>
            <a:r>
              <a:rPr lang="en-US" dirty="0" smtClean="0">
                <a:latin typeface="Times New Roman" pitchFamily="-106" charset="0"/>
              </a:rPr>
              <a:t>(log </a:t>
            </a:r>
            <a:r>
              <a:rPr lang="en-US" b="1" i="1" dirty="0" err="1" smtClean="0">
                <a:latin typeface="Times New Roman" pitchFamily="-106" charset="0"/>
              </a:rPr>
              <a:t>n</a:t>
            </a:r>
            <a:r>
              <a:rPr lang="en-US" dirty="0" smtClean="0">
                <a:latin typeface="Times New Roman" pitchFamily="-106" charset="0"/>
              </a:rPr>
              <a:t>)</a:t>
            </a:r>
          </a:p>
          <a:p>
            <a:endParaRPr lang="en-US" dirty="0"/>
          </a:p>
        </p:txBody>
      </p:sp>
      <p:sp>
        <p:nvSpPr>
          <p:cNvPr id="4" name="Line 71"/>
          <p:cNvSpPr>
            <a:spLocks noChangeShapeType="1"/>
          </p:cNvSpPr>
          <p:nvPr/>
        </p:nvSpPr>
        <p:spPr bwMode="auto">
          <a:xfrm flipH="1">
            <a:off x="1896970" y="5559959"/>
            <a:ext cx="587375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Line 72"/>
          <p:cNvSpPr>
            <a:spLocks noChangeShapeType="1"/>
          </p:cNvSpPr>
          <p:nvPr/>
        </p:nvSpPr>
        <p:spPr bwMode="auto">
          <a:xfrm flipH="1">
            <a:off x="1896970" y="5104347"/>
            <a:ext cx="587375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73"/>
          <p:cNvSpPr>
            <a:spLocks noChangeShapeType="1"/>
          </p:cNvSpPr>
          <p:nvPr/>
        </p:nvSpPr>
        <p:spPr bwMode="auto">
          <a:xfrm flipH="1">
            <a:off x="1896970" y="4647147"/>
            <a:ext cx="587375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74"/>
          <p:cNvSpPr>
            <a:spLocks noChangeShapeType="1"/>
          </p:cNvSpPr>
          <p:nvPr/>
        </p:nvSpPr>
        <p:spPr bwMode="auto">
          <a:xfrm flipH="1">
            <a:off x="1896970" y="4191534"/>
            <a:ext cx="587375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5146583" y="3988334"/>
            <a:ext cx="338137" cy="33813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2000">
              <a:latin typeface="Times New Roman" pitchFamily="-106" charset="0"/>
              <a:sym typeface="Symbol" pitchFamily="-106" charset="2"/>
            </a:endParaRPr>
          </a:p>
        </p:txBody>
      </p:sp>
      <p:grpSp>
        <p:nvGrpSpPr>
          <p:cNvPr id="9" name="Group 66"/>
          <p:cNvGrpSpPr>
            <a:grpSpLocks/>
          </p:cNvGrpSpPr>
          <p:nvPr/>
        </p:nvGrpSpPr>
        <p:grpSpPr bwMode="auto">
          <a:xfrm>
            <a:off x="3970245" y="4461409"/>
            <a:ext cx="2743200" cy="338138"/>
            <a:chOff x="2139" y="2808"/>
            <a:chExt cx="1950" cy="240"/>
          </a:xfrm>
        </p:grpSpPr>
        <p:sp>
          <p:nvSpPr>
            <p:cNvPr id="10" name="Oval 5"/>
            <p:cNvSpPr>
              <a:spLocks noChangeArrowheads="1"/>
            </p:cNvSpPr>
            <p:nvPr/>
          </p:nvSpPr>
          <p:spPr bwMode="auto">
            <a:xfrm>
              <a:off x="3849" y="2808"/>
              <a:ext cx="240" cy="24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>
              <a:prstTxWarp prst="textNoShape">
                <a:avLst/>
              </a:prstTxWarp>
            </a:bodyPr>
            <a:lstStyle/>
            <a:p>
              <a:endParaRPr lang="en-US" sz="2000">
                <a:latin typeface="Times New Roman" pitchFamily="-106" charset="0"/>
                <a:sym typeface="Symbol" pitchFamily="-106" charset="2"/>
              </a:endParaRPr>
            </a:p>
          </p:txBody>
        </p:sp>
        <p:sp>
          <p:nvSpPr>
            <p:cNvPr id="11" name="Oval 6"/>
            <p:cNvSpPr>
              <a:spLocks noChangeArrowheads="1"/>
            </p:cNvSpPr>
            <p:nvPr/>
          </p:nvSpPr>
          <p:spPr bwMode="auto">
            <a:xfrm>
              <a:off x="2139" y="2808"/>
              <a:ext cx="240" cy="24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>
              <a:prstTxWarp prst="textNoShape">
                <a:avLst/>
              </a:prstTxWarp>
            </a:bodyPr>
            <a:lstStyle/>
            <a:p>
              <a:endParaRPr lang="en-US" sz="2000">
                <a:latin typeface="Times New Roman" pitchFamily="-106" charset="0"/>
                <a:sym typeface="Symbol" pitchFamily="-106" charset="2"/>
              </a:endParaRPr>
            </a:p>
          </p:txBody>
        </p:sp>
      </p:grpSp>
      <p:cxnSp>
        <p:nvCxnSpPr>
          <p:cNvPr id="12" name="AutoShape 12"/>
          <p:cNvCxnSpPr>
            <a:cxnSpLocks noChangeShapeType="1"/>
            <a:stCxn id="8" idx="3"/>
          </p:cNvCxnSpPr>
          <p:nvPr/>
        </p:nvCxnSpPr>
        <p:spPr bwMode="auto">
          <a:xfrm flipH="1">
            <a:off x="4259170" y="4286784"/>
            <a:ext cx="936625" cy="2143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" name="AutoShape 13"/>
          <p:cNvCxnSpPr>
            <a:cxnSpLocks noChangeShapeType="1"/>
            <a:endCxn id="8" idx="5"/>
          </p:cNvCxnSpPr>
          <p:nvPr/>
        </p:nvCxnSpPr>
        <p:spPr bwMode="auto">
          <a:xfrm flipH="1" flipV="1">
            <a:off x="5435508" y="4286784"/>
            <a:ext cx="989012" cy="2143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" name="AutoShape 14"/>
          <p:cNvCxnSpPr>
            <a:cxnSpLocks noChangeShapeType="1"/>
          </p:cNvCxnSpPr>
          <p:nvPr/>
        </p:nvCxnSpPr>
        <p:spPr bwMode="auto">
          <a:xfrm flipH="1" flipV="1">
            <a:off x="6664233" y="4759859"/>
            <a:ext cx="360362" cy="2143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" name="AutoShape 15"/>
          <p:cNvCxnSpPr>
            <a:cxnSpLocks noChangeShapeType="1"/>
          </p:cNvCxnSpPr>
          <p:nvPr/>
        </p:nvCxnSpPr>
        <p:spPr bwMode="auto">
          <a:xfrm flipV="1">
            <a:off x="6062570" y="4759859"/>
            <a:ext cx="361950" cy="2143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" name="AutoShape 18"/>
          <p:cNvCxnSpPr>
            <a:cxnSpLocks noChangeShapeType="1"/>
          </p:cNvCxnSpPr>
          <p:nvPr/>
        </p:nvCxnSpPr>
        <p:spPr bwMode="auto">
          <a:xfrm flipV="1">
            <a:off x="3657508" y="4759859"/>
            <a:ext cx="361950" cy="2143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" name="AutoShape 19"/>
          <p:cNvCxnSpPr>
            <a:cxnSpLocks noChangeShapeType="1"/>
          </p:cNvCxnSpPr>
          <p:nvPr/>
        </p:nvCxnSpPr>
        <p:spPr bwMode="auto">
          <a:xfrm flipH="1" flipV="1">
            <a:off x="4259170" y="4759859"/>
            <a:ext cx="360363" cy="2143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" name="AutoShape 24"/>
          <p:cNvCxnSpPr>
            <a:cxnSpLocks noChangeShapeType="1"/>
            <a:stCxn id="24" idx="7"/>
          </p:cNvCxnSpPr>
          <p:nvPr/>
        </p:nvCxnSpPr>
        <p:spPr bwMode="auto">
          <a:xfrm flipV="1">
            <a:off x="3055845" y="5232934"/>
            <a:ext cx="361950" cy="2143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19" name="Group 67"/>
          <p:cNvGrpSpPr>
            <a:grpSpLocks/>
          </p:cNvGrpSpPr>
          <p:nvPr/>
        </p:nvGrpSpPr>
        <p:grpSpPr bwMode="auto">
          <a:xfrm>
            <a:off x="3368583" y="4934484"/>
            <a:ext cx="3944937" cy="338138"/>
            <a:chOff x="1711" y="3144"/>
            <a:chExt cx="2805" cy="240"/>
          </a:xfrm>
        </p:grpSpPr>
        <p:sp>
          <p:nvSpPr>
            <p:cNvPr id="20" name="Oval 7"/>
            <p:cNvSpPr>
              <a:spLocks noChangeArrowheads="1"/>
            </p:cNvSpPr>
            <p:nvPr/>
          </p:nvSpPr>
          <p:spPr bwMode="auto">
            <a:xfrm>
              <a:off x="2566" y="3144"/>
              <a:ext cx="240" cy="24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>
              <a:prstTxWarp prst="textNoShape">
                <a:avLst/>
              </a:prstTxWarp>
            </a:bodyPr>
            <a:lstStyle/>
            <a:p>
              <a:endParaRPr lang="en-US" sz="2000">
                <a:latin typeface="Times New Roman" pitchFamily="-106" charset="0"/>
                <a:sym typeface="Symbol" pitchFamily="-106" charset="2"/>
              </a:endParaRPr>
            </a:p>
          </p:txBody>
        </p:sp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711" y="3144"/>
              <a:ext cx="240" cy="24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>
              <a:prstTxWarp prst="textNoShape">
                <a:avLst/>
              </a:prstTxWarp>
            </a:bodyPr>
            <a:lstStyle/>
            <a:p>
              <a:endParaRPr lang="en-US" sz="2000">
                <a:latin typeface="Times New Roman" pitchFamily="-106" charset="0"/>
                <a:sym typeface="Symbol" pitchFamily="-106" charset="2"/>
              </a:endParaRPr>
            </a:p>
          </p:txBody>
        </p:sp>
        <p:sp>
          <p:nvSpPr>
            <p:cNvPr id="22" name="Oval 27"/>
            <p:cNvSpPr>
              <a:spLocks noChangeArrowheads="1"/>
            </p:cNvSpPr>
            <p:nvPr/>
          </p:nvSpPr>
          <p:spPr bwMode="auto">
            <a:xfrm>
              <a:off x="3421" y="3144"/>
              <a:ext cx="240" cy="24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>
              <a:prstTxWarp prst="textNoShape">
                <a:avLst/>
              </a:prstTxWarp>
            </a:bodyPr>
            <a:lstStyle/>
            <a:p>
              <a:endParaRPr lang="en-US" sz="2000">
                <a:latin typeface="Times New Roman" pitchFamily="-106" charset="0"/>
                <a:sym typeface="Symbol" pitchFamily="-106" charset="2"/>
              </a:endParaRPr>
            </a:p>
          </p:txBody>
        </p:sp>
        <p:sp>
          <p:nvSpPr>
            <p:cNvPr id="23" name="Oval 32"/>
            <p:cNvSpPr>
              <a:spLocks noChangeArrowheads="1"/>
            </p:cNvSpPr>
            <p:nvPr/>
          </p:nvSpPr>
          <p:spPr bwMode="auto">
            <a:xfrm>
              <a:off x="4276" y="3144"/>
              <a:ext cx="240" cy="24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>
              <a:prstTxWarp prst="textNoShape">
                <a:avLst/>
              </a:prstTxWarp>
            </a:bodyPr>
            <a:lstStyle/>
            <a:p>
              <a:endParaRPr lang="en-US" sz="2000">
                <a:latin typeface="Times New Roman" pitchFamily="-106" charset="0"/>
                <a:sym typeface="Symbol" pitchFamily="-106" charset="2"/>
              </a:endParaRPr>
            </a:p>
          </p:txBody>
        </p:sp>
      </p:grpSp>
      <p:sp>
        <p:nvSpPr>
          <p:cNvPr id="24" name="Oval 60"/>
          <p:cNvSpPr>
            <a:spLocks noChangeArrowheads="1"/>
          </p:cNvSpPr>
          <p:nvPr/>
        </p:nvSpPr>
        <p:spPr bwMode="auto">
          <a:xfrm>
            <a:off x="2766920" y="5407559"/>
            <a:ext cx="338138" cy="3365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2000">
              <a:latin typeface="Times New Roman" pitchFamily="-106" charset="0"/>
              <a:sym typeface="Symbol" pitchFamily="-106" charset="2"/>
            </a:endParaRPr>
          </a:p>
        </p:txBody>
      </p:sp>
      <p:sp>
        <p:nvSpPr>
          <p:cNvPr id="25" name="Text Box 77"/>
          <p:cNvSpPr txBox="1">
            <a:spLocks noChangeArrowheads="1"/>
          </p:cNvSpPr>
          <p:nvPr/>
        </p:nvSpPr>
        <p:spPr bwMode="auto">
          <a:xfrm>
            <a:off x="1530258" y="4005797"/>
            <a:ext cx="29845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Times New Roman" pitchFamily="-106" charset="0"/>
              </a:rPr>
              <a:t>1</a:t>
            </a:r>
          </a:p>
        </p:txBody>
      </p:sp>
      <p:sp>
        <p:nvSpPr>
          <p:cNvPr id="26" name="Text Box 78"/>
          <p:cNvSpPr txBox="1">
            <a:spLocks noChangeArrowheads="1"/>
          </p:cNvSpPr>
          <p:nvPr/>
        </p:nvSpPr>
        <p:spPr bwMode="auto">
          <a:xfrm>
            <a:off x="1530258" y="4466172"/>
            <a:ext cx="29845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Times New Roman" pitchFamily="-106" charset="0"/>
              </a:rPr>
              <a:t>2</a:t>
            </a:r>
          </a:p>
        </p:txBody>
      </p:sp>
      <p:sp>
        <p:nvSpPr>
          <p:cNvPr id="27" name="Text Box 79"/>
          <p:cNvSpPr txBox="1">
            <a:spLocks noChangeArrowheads="1"/>
          </p:cNvSpPr>
          <p:nvPr/>
        </p:nvSpPr>
        <p:spPr bwMode="auto">
          <a:xfrm>
            <a:off x="1408020" y="4926547"/>
            <a:ext cx="542925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Times New Roman" pitchFamily="-106" charset="0"/>
              </a:rPr>
              <a:t>2</a:t>
            </a:r>
            <a:r>
              <a:rPr lang="en-US" sz="1800" b="1" i="1" baseline="30000">
                <a:latin typeface="Times New Roman" pitchFamily="-106" charset="0"/>
              </a:rPr>
              <a:t>h</a:t>
            </a:r>
            <a:r>
              <a:rPr lang="en-US" sz="1800" baseline="30000">
                <a:latin typeface="Symbol" pitchFamily="-106" charset="2"/>
              </a:rPr>
              <a:t>-</a:t>
            </a:r>
            <a:r>
              <a:rPr lang="en-US" sz="1800" baseline="30000">
                <a:latin typeface="Times New Roman" pitchFamily="-106" charset="0"/>
              </a:rPr>
              <a:t>1</a:t>
            </a:r>
          </a:p>
        </p:txBody>
      </p:sp>
      <p:sp>
        <p:nvSpPr>
          <p:cNvPr id="28" name="Text Box 80"/>
          <p:cNvSpPr txBox="1">
            <a:spLocks noChangeArrowheads="1"/>
          </p:cNvSpPr>
          <p:nvPr/>
        </p:nvSpPr>
        <p:spPr bwMode="auto">
          <a:xfrm>
            <a:off x="1530258" y="5386922"/>
            <a:ext cx="29845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Times New Roman" pitchFamily="-106" charset="0"/>
              </a:rPr>
              <a:t>1</a:t>
            </a:r>
          </a:p>
        </p:txBody>
      </p:sp>
      <p:sp>
        <p:nvSpPr>
          <p:cNvPr id="29" name="Text Box 84"/>
          <p:cNvSpPr txBox="1">
            <a:spLocks noChangeArrowheads="1"/>
          </p:cNvSpPr>
          <p:nvPr/>
        </p:nvSpPr>
        <p:spPr bwMode="auto">
          <a:xfrm>
            <a:off x="1363570" y="3658134"/>
            <a:ext cx="6350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keys</a:t>
            </a:r>
          </a:p>
        </p:txBody>
      </p:sp>
      <p:sp>
        <p:nvSpPr>
          <p:cNvPr id="30" name="Text Box 87"/>
          <p:cNvSpPr txBox="1">
            <a:spLocks noChangeArrowheads="1"/>
          </p:cNvSpPr>
          <p:nvPr/>
        </p:nvSpPr>
        <p:spPr bwMode="auto">
          <a:xfrm>
            <a:off x="801595" y="4005797"/>
            <a:ext cx="29845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Times New Roman" pitchFamily="-106" charset="0"/>
              </a:rPr>
              <a:t>0</a:t>
            </a:r>
          </a:p>
        </p:txBody>
      </p:sp>
      <p:sp>
        <p:nvSpPr>
          <p:cNvPr id="31" name="Text Box 88"/>
          <p:cNvSpPr txBox="1">
            <a:spLocks noChangeArrowheads="1"/>
          </p:cNvSpPr>
          <p:nvPr/>
        </p:nvSpPr>
        <p:spPr bwMode="auto">
          <a:xfrm>
            <a:off x="801595" y="4466172"/>
            <a:ext cx="29845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Times New Roman" pitchFamily="-106" charset="0"/>
              </a:rPr>
              <a:t>1</a:t>
            </a:r>
          </a:p>
        </p:txBody>
      </p:sp>
      <p:sp>
        <p:nvSpPr>
          <p:cNvPr id="32" name="Text Box 89"/>
          <p:cNvSpPr txBox="1">
            <a:spLocks noChangeArrowheads="1"/>
          </p:cNvSpPr>
          <p:nvPr/>
        </p:nvSpPr>
        <p:spPr bwMode="auto">
          <a:xfrm>
            <a:off x="676183" y="4921784"/>
            <a:ext cx="550862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 i="1">
                <a:latin typeface="Times New Roman" pitchFamily="-106" charset="0"/>
              </a:rPr>
              <a:t>h</a:t>
            </a:r>
            <a:r>
              <a:rPr lang="en-US" sz="1800">
                <a:latin typeface="Symbol" pitchFamily="-106" charset="2"/>
              </a:rPr>
              <a:t>-</a:t>
            </a:r>
            <a:r>
              <a:rPr lang="en-US" sz="1800">
                <a:latin typeface="Times New Roman" pitchFamily="-106" charset="0"/>
              </a:rPr>
              <a:t>1</a:t>
            </a:r>
          </a:p>
        </p:txBody>
      </p:sp>
      <p:sp>
        <p:nvSpPr>
          <p:cNvPr id="33" name="Text Box 90"/>
          <p:cNvSpPr txBox="1">
            <a:spLocks noChangeArrowheads="1"/>
          </p:cNvSpPr>
          <p:nvPr/>
        </p:nvSpPr>
        <p:spPr bwMode="auto">
          <a:xfrm>
            <a:off x="795245" y="5386922"/>
            <a:ext cx="31115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 i="1">
                <a:latin typeface="Times New Roman" pitchFamily="-106" charset="0"/>
              </a:rPr>
              <a:t>h</a:t>
            </a:r>
            <a:endParaRPr lang="en-US" sz="1800">
              <a:latin typeface="Times New Roman" pitchFamily="-106" charset="0"/>
            </a:endParaRPr>
          </a:p>
        </p:txBody>
      </p:sp>
      <p:sp>
        <p:nvSpPr>
          <p:cNvPr id="34" name="Text Box 91"/>
          <p:cNvSpPr txBox="1">
            <a:spLocks noChangeArrowheads="1"/>
          </p:cNvSpPr>
          <p:nvPr/>
        </p:nvSpPr>
        <p:spPr bwMode="auto">
          <a:xfrm>
            <a:off x="569820" y="3658134"/>
            <a:ext cx="7620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depth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Height of a Heap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Proof: (we apply the complete binary tree property)</a:t>
            </a:r>
          </a:p>
          <a:p>
            <a:r>
              <a:rPr lang="en-US" dirty="0" smtClean="0"/>
              <a:t>Let </a:t>
            </a:r>
            <a:r>
              <a:rPr lang="en-US" b="1" i="1" dirty="0" err="1" smtClean="0">
                <a:latin typeface="Times New Roman" pitchFamily="-106" charset="0"/>
              </a:rPr>
              <a:t>h</a:t>
            </a:r>
            <a:r>
              <a:rPr lang="en-US" dirty="0" smtClean="0"/>
              <a:t> be the height of a heap storing </a:t>
            </a:r>
            <a:r>
              <a:rPr lang="en-US" b="1" i="1" dirty="0" err="1" smtClean="0">
                <a:latin typeface="Times New Roman" pitchFamily="-106" charset="0"/>
              </a:rPr>
              <a:t>n</a:t>
            </a:r>
            <a:r>
              <a:rPr lang="en-US" b="1" i="1" dirty="0" smtClean="0">
                <a:latin typeface="Times New Roman" pitchFamily="-106" charset="0"/>
              </a:rPr>
              <a:t> </a:t>
            </a:r>
            <a:r>
              <a:rPr lang="en-US" dirty="0" smtClean="0"/>
              <a:t>keys</a:t>
            </a:r>
          </a:p>
          <a:p>
            <a:r>
              <a:rPr lang="en-US" dirty="0" smtClean="0"/>
              <a:t>Since there are </a:t>
            </a:r>
            <a:r>
              <a:rPr lang="en-US" dirty="0" smtClean="0">
                <a:latin typeface="Times New Roman" pitchFamily="-106" charset="0"/>
              </a:rPr>
              <a:t>2</a:t>
            </a:r>
            <a:r>
              <a:rPr lang="en-US" b="1" i="1" baseline="30000" dirty="0" smtClean="0">
                <a:latin typeface="Times New Roman" pitchFamily="-106" charset="0"/>
              </a:rPr>
              <a:t>i</a:t>
            </a:r>
            <a:r>
              <a:rPr lang="en-US" dirty="0" smtClean="0"/>
              <a:t> keys at depth </a:t>
            </a:r>
            <a:r>
              <a:rPr lang="en-US" b="1" i="1" dirty="0" err="1" smtClean="0">
                <a:latin typeface="Times New Roman" pitchFamily="-106" charset="0"/>
              </a:rPr>
              <a:t>i</a:t>
            </a:r>
            <a:r>
              <a:rPr lang="en-US" dirty="0" smtClean="0"/>
              <a:t> </a:t>
            </a:r>
            <a:r>
              <a:rPr lang="en-US" dirty="0" smtClean="0">
                <a:latin typeface="Symbol" pitchFamily="-106" charset="2"/>
                <a:sym typeface="Symbol" pitchFamily="-106" charset="2"/>
              </a:rPr>
              <a:t>=</a:t>
            </a:r>
            <a:r>
              <a:rPr lang="en-US" dirty="0" smtClean="0"/>
              <a:t> </a:t>
            </a:r>
            <a:r>
              <a:rPr lang="en-US" dirty="0" smtClean="0">
                <a:latin typeface="Times New Roman" pitchFamily="-106" charset="0"/>
              </a:rPr>
              <a:t>0, … , </a:t>
            </a:r>
            <a:r>
              <a:rPr lang="en-US" b="1" i="1" dirty="0" err="1" smtClean="0">
                <a:latin typeface="Times New Roman" pitchFamily="-106" charset="0"/>
              </a:rPr>
              <a:t>h</a:t>
            </a:r>
            <a:r>
              <a:rPr lang="en-US" b="1" i="1" dirty="0" smtClean="0">
                <a:latin typeface="Times New Roman" pitchFamily="-106" charset="0"/>
              </a:rPr>
              <a:t> </a:t>
            </a:r>
            <a:r>
              <a:rPr lang="en-US" dirty="0" smtClean="0">
                <a:latin typeface="Symbol" pitchFamily="-106" charset="2"/>
                <a:sym typeface="Symbol" pitchFamily="-106" charset="2"/>
              </a:rPr>
              <a:t>- </a:t>
            </a:r>
            <a:r>
              <a:rPr lang="en-US" dirty="0" smtClean="0">
                <a:latin typeface="Times New Roman" pitchFamily="-106" charset="0"/>
              </a:rPr>
              <a:t>1 </a:t>
            </a:r>
            <a:r>
              <a:rPr lang="en-US" dirty="0" smtClean="0"/>
              <a:t>and at least one key at depth </a:t>
            </a:r>
            <a:r>
              <a:rPr lang="en-US" b="1" i="1" dirty="0" err="1" smtClean="0">
                <a:latin typeface="Times New Roman" pitchFamily="-106" charset="0"/>
              </a:rPr>
              <a:t>h</a:t>
            </a:r>
            <a:r>
              <a:rPr lang="en-US" dirty="0" smtClean="0"/>
              <a:t>, we have </a:t>
            </a:r>
            <a:r>
              <a:rPr lang="en-US" b="1" i="1" dirty="0" err="1" smtClean="0">
                <a:latin typeface="Times New Roman" pitchFamily="-106" charset="0"/>
              </a:rPr>
              <a:t>n</a:t>
            </a:r>
            <a:r>
              <a:rPr lang="en-US" dirty="0" smtClean="0"/>
              <a:t> </a:t>
            </a:r>
            <a:r>
              <a:rPr lang="en-US" dirty="0" err="1" smtClean="0">
                <a:latin typeface="Symbol" pitchFamily="-106" charset="2"/>
                <a:sym typeface="Symbol" pitchFamily="-106" charset="2"/>
              </a:rPr>
              <a:t></a:t>
            </a:r>
            <a:r>
              <a:rPr lang="en-US" dirty="0" smtClean="0"/>
              <a:t> </a:t>
            </a:r>
            <a:r>
              <a:rPr lang="en-US" dirty="0" smtClean="0">
                <a:latin typeface="Times New Roman" pitchFamily="-106" charset="0"/>
              </a:rPr>
              <a:t>1 </a:t>
            </a:r>
            <a:r>
              <a:rPr lang="en-US" dirty="0" smtClean="0">
                <a:latin typeface="Symbol" pitchFamily="-106" charset="2"/>
                <a:sym typeface="Symbol" pitchFamily="-106" charset="2"/>
              </a:rPr>
              <a:t>+ </a:t>
            </a:r>
            <a:r>
              <a:rPr lang="en-US" dirty="0" smtClean="0">
                <a:latin typeface="Times New Roman" pitchFamily="-106" charset="0"/>
              </a:rPr>
              <a:t>2 </a:t>
            </a:r>
            <a:r>
              <a:rPr lang="en-US" dirty="0" smtClean="0">
                <a:latin typeface="Symbol" pitchFamily="-106" charset="2"/>
                <a:sym typeface="Symbol" pitchFamily="-106" charset="2"/>
              </a:rPr>
              <a:t>+</a:t>
            </a:r>
            <a:r>
              <a:rPr lang="en-US" dirty="0" smtClean="0">
                <a:latin typeface="Times New Roman" pitchFamily="-106" charset="0"/>
              </a:rPr>
              <a:t> 4 </a:t>
            </a:r>
            <a:r>
              <a:rPr lang="en-US" dirty="0" smtClean="0">
                <a:latin typeface="Symbol" pitchFamily="-106" charset="2"/>
                <a:sym typeface="Symbol" pitchFamily="-106" charset="2"/>
              </a:rPr>
              <a:t>+</a:t>
            </a:r>
            <a:r>
              <a:rPr lang="en-US" dirty="0" smtClean="0">
                <a:latin typeface="Times New Roman" pitchFamily="-106" charset="0"/>
              </a:rPr>
              <a:t> … </a:t>
            </a:r>
            <a:r>
              <a:rPr lang="en-US" dirty="0" smtClean="0">
                <a:latin typeface="Symbol" pitchFamily="-106" charset="2"/>
                <a:sym typeface="Symbol" pitchFamily="-106" charset="2"/>
              </a:rPr>
              <a:t>+</a:t>
            </a:r>
            <a:r>
              <a:rPr lang="en-US" dirty="0" smtClean="0">
                <a:latin typeface="Times New Roman" pitchFamily="-106" charset="0"/>
              </a:rPr>
              <a:t> 2</a:t>
            </a:r>
            <a:r>
              <a:rPr lang="en-US" b="1" i="1" baseline="30000" dirty="0" smtClean="0">
                <a:latin typeface="Times New Roman" pitchFamily="-106" charset="0"/>
              </a:rPr>
              <a:t>h</a:t>
            </a:r>
            <a:r>
              <a:rPr lang="en-US" baseline="30000" dirty="0" smtClean="0">
                <a:latin typeface="Symbol" pitchFamily="-106" charset="2"/>
              </a:rPr>
              <a:t>-</a:t>
            </a:r>
            <a:r>
              <a:rPr lang="en-US" baseline="30000" dirty="0" smtClean="0">
                <a:latin typeface="Times New Roman" pitchFamily="-106" charset="0"/>
              </a:rPr>
              <a:t>1 </a:t>
            </a:r>
            <a:r>
              <a:rPr lang="en-US" dirty="0" smtClean="0">
                <a:latin typeface="Symbol" pitchFamily="-106" charset="2"/>
                <a:sym typeface="Symbol" pitchFamily="-106" charset="2"/>
              </a:rPr>
              <a:t> + </a:t>
            </a:r>
            <a:r>
              <a:rPr lang="en-US" dirty="0" smtClean="0">
                <a:latin typeface="Times New Roman" pitchFamily="-106" charset="0"/>
              </a:rPr>
              <a:t>1</a:t>
            </a:r>
            <a:r>
              <a:rPr lang="en-US" b="1" i="1" baseline="30000" dirty="0" smtClean="0">
                <a:latin typeface="Times New Roman" pitchFamily="-106" charset="0"/>
              </a:rPr>
              <a:t> </a:t>
            </a:r>
          </a:p>
          <a:p>
            <a:r>
              <a:rPr lang="en-US" dirty="0" smtClean="0"/>
              <a:t>Thus, </a:t>
            </a:r>
            <a:r>
              <a:rPr lang="en-US" b="1" i="1" dirty="0" err="1" smtClean="0">
                <a:latin typeface="Times New Roman" pitchFamily="-106" charset="0"/>
              </a:rPr>
              <a:t>n</a:t>
            </a:r>
            <a:r>
              <a:rPr lang="en-US" dirty="0" smtClean="0"/>
              <a:t> </a:t>
            </a:r>
            <a:r>
              <a:rPr lang="en-US" dirty="0" err="1" smtClean="0">
                <a:latin typeface="Symbol" pitchFamily="-106" charset="2"/>
                <a:sym typeface="Symbol" pitchFamily="-106" charset="2"/>
              </a:rPr>
              <a:t></a:t>
            </a:r>
            <a:r>
              <a:rPr lang="en-US" dirty="0" smtClean="0"/>
              <a:t> </a:t>
            </a:r>
            <a:r>
              <a:rPr lang="en-US" dirty="0" smtClean="0">
                <a:latin typeface="Times New Roman" pitchFamily="-106" charset="0"/>
              </a:rPr>
              <a:t>2</a:t>
            </a:r>
            <a:r>
              <a:rPr lang="en-US" b="1" i="1" baseline="30000" dirty="0" smtClean="0">
                <a:latin typeface="Times New Roman" pitchFamily="-106" charset="0"/>
              </a:rPr>
              <a:t>h</a:t>
            </a:r>
            <a:r>
              <a:rPr lang="en-US" baseline="30000" dirty="0" smtClean="0">
                <a:latin typeface="Times New Roman" pitchFamily="-106" charset="0"/>
              </a:rPr>
              <a:t> </a:t>
            </a:r>
            <a:r>
              <a:rPr lang="en-US" dirty="0" smtClean="0"/>
              <a:t>, i.e., </a:t>
            </a:r>
            <a:r>
              <a:rPr lang="en-US" b="1" i="1" dirty="0" err="1" smtClean="0">
                <a:latin typeface="Times New Roman" pitchFamily="-106" charset="0"/>
              </a:rPr>
              <a:t>h</a:t>
            </a:r>
            <a:r>
              <a:rPr lang="en-US" dirty="0" smtClean="0"/>
              <a:t> </a:t>
            </a:r>
            <a:r>
              <a:rPr lang="en-US" dirty="0" err="1" smtClean="0">
                <a:latin typeface="Symbol" pitchFamily="-106" charset="2"/>
                <a:sym typeface="Symbol" pitchFamily="-106" charset="2"/>
              </a:rPr>
              <a:t></a:t>
            </a:r>
            <a:r>
              <a:rPr lang="en-US" dirty="0" smtClean="0"/>
              <a:t> </a:t>
            </a:r>
            <a:r>
              <a:rPr lang="en-US" dirty="0" smtClean="0">
                <a:latin typeface="Times New Roman" pitchFamily="-106" charset="0"/>
              </a:rPr>
              <a:t>log </a:t>
            </a:r>
            <a:r>
              <a:rPr lang="en-US" b="1" i="1" dirty="0" err="1" smtClean="0">
                <a:latin typeface="Times New Roman" pitchFamily="-106" charset="0"/>
              </a:rPr>
              <a:t>n</a:t>
            </a:r>
            <a:endParaRPr lang="en-US" dirty="0" smtClean="0">
              <a:latin typeface="Times New Roman" pitchFamily="-106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4387851" cy="3916363"/>
          </a:xfrm>
        </p:spPr>
        <p:txBody>
          <a:bodyPr/>
          <a:lstStyle/>
          <a:p>
            <a:r>
              <a:rPr lang="en-US" dirty="0" smtClean="0"/>
              <a:t>Insert a key </a:t>
            </a:r>
            <a:r>
              <a:rPr lang="en-US" b="1" i="1" dirty="0" err="1" smtClean="0">
                <a:latin typeface="Times New Roman" pitchFamily="-106" charset="0"/>
              </a:rPr>
              <a:t>k</a:t>
            </a:r>
            <a:r>
              <a:rPr lang="en-US" dirty="0" smtClean="0"/>
              <a:t> to the heap</a:t>
            </a:r>
          </a:p>
          <a:p>
            <a:pPr lvl="1"/>
            <a:r>
              <a:rPr lang="en-US" dirty="0" smtClean="0"/>
              <a:t>a complete binary tree</a:t>
            </a:r>
          </a:p>
          <a:p>
            <a:pPr lvl="1"/>
            <a:r>
              <a:rPr lang="en-US" dirty="0" smtClean="0"/>
              <a:t>heap order</a:t>
            </a:r>
          </a:p>
          <a:p>
            <a:r>
              <a:rPr lang="en-US" dirty="0" smtClean="0"/>
              <a:t>The algorithm consists of three steps</a:t>
            </a:r>
          </a:p>
          <a:p>
            <a:pPr lvl="1"/>
            <a:r>
              <a:rPr lang="en-US" dirty="0" smtClean="0"/>
              <a:t>Find the insertion node </a:t>
            </a:r>
            <a:r>
              <a:rPr lang="en-US" b="1" i="1" dirty="0" err="1" smtClean="0">
                <a:latin typeface="Times New Roman" pitchFamily="-106" charset="0"/>
              </a:rPr>
              <a:t>z</a:t>
            </a:r>
            <a:r>
              <a:rPr lang="en-US" dirty="0" smtClean="0"/>
              <a:t> (the new last node)</a:t>
            </a:r>
          </a:p>
          <a:p>
            <a:pPr lvl="1"/>
            <a:r>
              <a:rPr lang="en-US" dirty="0" smtClean="0"/>
              <a:t>Store </a:t>
            </a:r>
            <a:r>
              <a:rPr lang="en-US" b="1" i="1" dirty="0" err="1" smtClean="0">
                <a:latin typeface="Times New Roman" pitchFamily="-106" charset="0"/>
              </a:rPr>
              <a:t>k</a:t>
            </a:r>
            <a:r>
              <a:rPr lang="en-US" dirty="0" smtClean="0"/>
              <a:t> at </a:t>
            </a:r>
            <a:r>
              <a:rPr lang="en-US" b="1" i="1" dirty="0" err="1" smtClean="0">
                <a:latin typeface="Times New Roman" pitchFamily="-106" charset="0"/>
              </a:rPr>
              <a:t>z</a:t>
            </a:r>
            <a:endParaRPr lang="en-US" dirty="0" smtClean="0"/>
          </a:p>
          <a:p>
            <a:pPr lvl="1"/>
            <a:r>
              <a:rPr lang="en-US" dirty="0" smtClean="0"/>
              <a:t>Restore the heap-order property (discussed next)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Oval 30"/>
          <p:cNvSpPr>
            <a:spLocks noChangeArrowheads="1"/>
          </p:cNvSpPr>
          <p:nvPr/>
        </p:nvSpPr>
        <p:spPr bwMode="auto">
          <a:xfrm>
            <a:off x="6633415" y="4239416"/>
            <a:ext cx="320675" cy="31908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latin typeface="Times New Roman" pitchFamily="-106" charset="0"/>
                <a:sym typeface="Symbol" pitchFamily="-106" charset="2"/>
              </a:rPr>
              <a:t>2</a:t>
            </a:r>
          </a:p>
        </p:txBody>
      </p:sp>
      <p:sp>
        <p:nvSpPr>
          <p:cNvPr id="5" name="Oval 31"/>
          <p:cNvSpPr>
            <a:spLocks noChangeArrowheads="1"/>
          </p:cNvSpPr>
          <p:nvPr/>
        </p:nvSpPr>
        <p:spPr bwMode="auto">
          <a:xfrm>
            <a:off x="8044702" y="4750591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latin typeface="Times New Roman" pitchFamily="-106" charset="0"/>
                <a:sym typeface="Symbol" pitchFamily="-106" charset="2"/>
              </a:rPr>
              <a:t>6</a:t>
            </a:r>
          </a:p>
        </p:txBody>
      </p:sp>
      <p:sp>
        <p:nvSpPr>
          <p:cNvPr id="6" name="Oval 32"/>
          <p:cNvSpPr>
            <a:spLocks noChangeArrowheads="1"/>
          </p:cNvSpPr>
          <p:nvPr/>
        </p:nvSpPr>
        <p:spPr bwMode="auto">
          <a:xfrm>
            <a:off x="5680915" y="4750591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latin typeface="Times New Roman" pitchFamily="-106" charset="0"/>
                <a:sym typeface="Symbol" pitchFamily="-106" charset="2"/>
              </a:rPr>
              <a:t>5</a:t>
            </a:r>
          </a:p>
        </p:txBody>
      </p:sp>
      <p:sp>
        <p:nvSpPr>
          <p:cNvPr id="7" name="Oval 33"/>
          <p:cNvSpPr>
            <a:spLocks noChangeArrowheads="1"/>
          </p:cNvSpPr>
          <p:nvPr/>
        </p:nvSpPr>
        <p:spPr bwMode="auto">
          <a:xfrm>
            <a:off x="6268290" y="5245891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latin typeface="Times New Roman" pitchFamily="-106" charset="0"/>
                <a:sym typeface="Symbol" pitchFamily="-106" charset="2"/>
              </a:rPr>
              <a:t>7</a:t>
            </a:r>
          </a:p>
        </p:txBody>
      </p:sp>
      <p:cxnSp>
        <p:nvCxnSpPr>
          <p:cNvPr id="8" name="AutoShape 38"/>
          <p:cNvCxnSpPr>
            <a:cxnSpLocks noChangeShapeType="1"/>
            <a:stCxn id="4" idx="3"/>
            <a:endCxn id="6" idx="7"/>
          </p:cNvCxnSpPr>
          <p:nvPr/>
        </p:nvCxnSpPr>
        <p:spPr bwMode="auto">
          <a:xfrm flipH="1">
            <a:off x="5953965" y="4520404"/>
            <a:ext cx="727075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" name="AutoShape 39"/>
          <p:cNvCxnSpPr>
            <a:cxnSpLocks noChangeShapeType="1"/>
            <a:stCxn id="5" idx="1"/>
            <a:endCxn id="4" idx="5"/>
          </p:cNvCxnSpPr>
          <p:nvPr/>
        </p:nvCxnSpPr>
        <p:spPr bwMode="auto">
          <a:xfrm flipH="1" flipV="1">
            <a:off x="6906465" y="4521991"/>
            <a:ext cx="1184275" cy="266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" name="AutoShape 41"/>
          <p:cNvCxnSpPr>
            <a:cxnSpLocks noChangeShapeType="1"/>
            <a:stCxn id="14" idx="7"/>
            <a:endCxn id="5" idx="3"/>
          </p:cNvCxnSpPr>
          <p:nvPr/>
        </p:nvCxnSpPr>
        <p:spPr bwMode="auto">
          <a:xfrm flipV="1">
            <a:off x="7824040" y="5033166"/>
            <a:ext cx="266700" cy="2413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" name="AutoShape 44"/>
          <p:cNvCxnSpPr>
            <a:cxnSpLocks noChangeShapeType="1"/>
            <a:stCxn id="13" idx="7"/>
            <a:endCxn id="6" idx="3"/>
          </p:cNvCxnSpPr>
          <p:nvPr/>
        </p:nvCxnSpPr>
        <p:spPr bwMode="auto">
          <a:xfrm flipV="1">
            <a:off x="5366590" y="5033166"/>
            <a:ext cx="360362" cy="2508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" name="AutoShape 45"/>
          <p:cNvCxnSpPr>
            <a:cxnSpLocks noChangeShapeType="1"/>
            <a:stCxn id="7" idx="1"/>
            <a:endCxn id="6" idx="5"/>
          </p:cNvCxnSpPr>
          <p:nvPr/>
        </p:nvCxnSpPr>
        <p:spPr bwMode="auto">
          <a:xfrm flipH="1" flipV="1">
            <a:off x="5953965" y="5033166"/>
            <a:ext cx="361950" cy="2508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3" name="Oval 46"/>
          <p:cNvSpPr>
            <a:spLocks noChangeArrowheads="1"/>
          </p:cNvSpPr>
          <p:nvPr/>
        </p:nvSpPr>
        <p:spPr bwMode="auto">
          <a:xfrm>
            <a:off x="5093540" y="5245891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latin typeface="Times New Roman" pitchFamily="-106" charset="0"/>
                <a:sym typeface="Symbol" pitchFamily="-106" charset="2"/>
              </a:rPr>
              <a:t>9</a:t>
            </a:r>
          </a:p>
        </p:txBody>
      </p:sp>
      <p:sp>
        <p:nvSpPr>
          <p:cNvPr id="14" name="Oval 51"/>
          <p:cNvSpPr>
            <a:spLocks noChangeArrowheads="1"/>
          </p:cNvSpPr>
          <p:nvPr/>
        </p:nvSpPr>
        <p:spPr bwMode="auto">
          <a:xfrm>
            <a:off x="7550990" y="5245891"/>
            <a:ext cx="320675" cy="320675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pitchFamily="-106" charset="0"/>
                <a:sym typeface="Symbol" pitchFamily="-106" charset="2"/>
              </a:rPr>
              <a:t>1</a:t>
            </a:r>
          </a:p>
        </p:txBody>
      </p:sp>
      <p:sp>
        <p:nvSpPr>
          <p:cNvPr id="15" name="Text Box 58"/>
          <p:cNvSpPr txBox="1">
            <a:spLocks noChangeArrowheads="1"/>
          </p:cNvSpPr>
          <p:nvPr/>
        </p:nvSpPr>
        <p:spPr bwMode="auto">
          <a:xfrm>
            <a:off x="7284290" y="5001416"/>
            <a:ext cx="303212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i="1">
                <a:latin typeface="Times New Roman" pitchFamily="-106" charset="0"/>
              </a:rPr>
              <a:t>z</a:t>
            </a:r>
          </a:p>
        </p:txBody>
      </p:sp>
      <p:sp>
        <p:nvSpPr>
          <p:cNvPr id="16" name="Oval 5"/>
          <p:cNvSpPr>
            <a:spLocks noChangeArrowheads="1"/>
          </p:cNvSpPr>
          <p:nvPr/>
        </p:nvSpPr>
        <p:spPr bwMode="auto">
          <a:xfrm>
            <a:off x="6548298" y="1945884"/>
            <a:ext cx="320675" cy="31908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latin typeface="Times New Roman" pitchFamily="-106" charset="0"/>
                <a:sym typeface="Symbol" pitchFamily="-106" charset="2"/>
              </a:rPr>
              <a:t>2</a:t>
            </a:r>
          </a:p>
        </p:txBody>
      </p:sp>
      <p:sp>
        <p:nvSpPr>
          <p:cNvPr id="17" name="Oval 6"/>
          <p:cNvSpPr>
            <a:spLocks noChangeArrowheads="1"/>
          </p:cNvSpPr>
          <p:nvPr/>
        </p:nvSpPr>
        <p:spPr bwMode="auto">
          <a:xfrm>
            <a:off x="7359510" y="2457059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latin typeface="Times New Roman" pitchFamily="-106" charset="0"/>
                <a:sym typeface="Symbol" pitchFamily="-106" charset="2"/>
              </a:rPr>
              <a:t>6</a:t>
            </a:r>
          </a:p>
        </p:txBody>
      </p:sp>
      <p:sp>
        <p:nvSpPr>
          <p:cNvPr id="18" name="Oval 7"/>
          <p:cNvSpPr>
            <a:spLocks noChangeArrowheads="1"/>
          </p:cNvSpPr>
          <p:nvPr/>
        </p:nvSpPr>
        <p:spPr bwMode="auto">
          <a:xfrm>
            <a:off x="5595798" y="2457059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latin typeface="Times New Roman" pitchFamily="-106" charset="0"/>
                <a:sym typeface="Symbol" pitchFamily="-106" charset="2"/>
              </a:rPr>
              <a:t>5</a:t>
            </a:r>
          </a:p>
        </p:txBody>
      </p:sp>
      <p:sp>
        <p:nvSpPr>
          <p:cNvPr id="19" name="Oval 8"/>
          <p:cNvSpPr>
            <a:spLocks noChangeArrowheads="1"/>
          </p:cNvSpPr>
          <p:nvPr/>
        </p:nvSpPr>
        <p:spPr bwMode="auto">
          <a:xfrm>
            <a:off x="6183173" y="2968234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latin typeface="Times New Roman" pitchFamily="-106" charset="0"/>
                <a:sym typeface="Symbol" pitchFamily="-106" charset="2"/>
              </a:rPr>
              <a:t>7</a:t>
            </a:r>
          </a:p>
        </p:txBody>
      </p:sp>
      <p:sp>
        <p:nvSpPr>
          <p:cNvPr id="20" name="Rectangle 11"/>
          <p:cNvSpPr>
            <a:spLocks noChangeAspect="1" noChangeArrowheads="1"/>
          </p:cNvSpPr>
          <p:nvPr/>
        </p:nvSpPr>
        <p:spPr bwMode="auto">
          <a:xfrm>
            <a:off x="7110273" y="2968234"/>
            <a:ext cx="230187" cy="23177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cxnSp>
        <p:nvCxnSpPr>
          <p:cNvPr id="21" name="AutoShape 13"/>
          <p:cNvCxnSpPr>
            <a:cxnSpLocks noChangeShapeType="1"/>
            <a:stCxn id="16" idx="3"/>
            <a:endCxn id="18" idx="7"/>
          </p:cNvCxnSpPr>
          <p:nvPr/>
        </p:nvCxnSpPr>
        <p:spPr bwMode="auto">
          <a:xfrm flipH="1">
            <a:off x="5868848" y="2226872"/>
            <a:ext cx="727075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" name="AutoShape 14"/>
          <p:cNvCxnSpPr>
            <a:cxnSpLocks noChangeShapeType="1"/>
            <a:stCxn id="17" idx="1"/>
            <a:endCxn id="16" idx="5"/>
          </p:cNvCxnSpPr>
          <p:nvPr/>
        </p:nvCxnSpPr>
        <p:spPr bwMode="auto">
          <a:xfrm flipH="1" flipV="1">
            <a:off x="6821348" y="2226872"/>
            <a:ext cx="58420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" name="AutoShape 16"/>
          <p:cNvCxnSpPr>
            <a:cxnSpLocks noChangeShapeType="1"/>
            <a:stCxn id="20" idx="0"/>
            <a:endCxn id="17" idx="3"/>
          </p:cNvCxnSpPr>
          <p:nvPr/>
        </p:nvCxnSpPr>
        <p:spPr bwMode="auto">
          <a:xfrm flipV="1">
            <a:off x="7226160" y="2738047"/>
            <a:ext cx="179388" cy="222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4" name="AutoShape 19"/>
          <p:cNvCxnSpPr>
            <a:cxnSpLocks noChangeShapeType="1"/>
            <a:stCxn id="26" idx="7"/>
            <a:endCxn id="18" idx="3"/>
          </p:cNvCxnSpPr>
          <p:nvPr/>
        </p:nvCxnSpPr>
        <p:spPr bwMode="auto">
          <a:xfrm flipV="1">
            <a:off x="5281473" y="2738047"/>
            <a:ext cx="360362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5" name="AutoShape 20"/>
          <p:cNvCxnSpPr>
            <a:cxnSpLocks noChangeShapeType="1"/>
            <a:stCxn id="19" idx="1"/>
            <a:endCxn id="18" idx="5"/>
          </p:cNvCxnSpPr>
          <p:nvPr/>
        </p:nvCxnSpPr>
        <p:spPr bwMode="auto">
          <a:xfrm flipH="1" flipV="1">
            <a:off x="5868848" y="2738047"/>
            <a:ext cx="36195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6" name="Oval 21"/>
          <p:cNvSpPr>
            <a:spLocks noChangeArrowheads="1"/>
          </p:cNvSpPr>
          <p:nvPr/>
        </p:nvSpPr>
        <p:spPr bwMode="auto">
          <a:xfrm>
            <a:off x="5008423" y="2968234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latin typeface="Times New Roman" pitchFamily="-106" charset="0"/>
                <a:sym typeface="Symbol" pitchFamily="-106" charset="2"/>
              </a:rPr>
              <a:t>9</a:t>
            </a:r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7235685" y="3241284"/>
            <a:ext cx="600075" cy="457200"/>
          </a:xfrm>
          <a:custGeom>
            <a:avLst/>
            <a:gdLst>
              <a:gd name="T0" fmla="*/ 378 w 378"/>
              <a:gd name="T1" fmla="*/ 288 h 288"/>
              <a:gd name="T2" fmla="*/ 306 w 378"/>
              <a:gd name="T3" fmla="*/ 192 h 288"/>
              <a:gd name="T4" fmla="*/ 96 w 378"/>
              <a:gd name="T5" fmla="*/ 186 h 288"/>
              <a:gd name="T6" fmla="*/ 0 w 378"/>
              <a:gd name="T7" fmla="*/ 0 h 288"/>
              <a:gd name="T8" fmla="*/ 0 60000 65536"/>
              <a:gd name="T9" fmla="*/ 0 60000 65536"/>
              <a:gd name="T10" fmla="*/ 0 60000 65536"/>
              <a:gd name="T11" fmla="*/ 0 60000 65536"/>
              <a:gd name="T12" fmla="*/ 0 w 378"/>
              <a:gd name="T13" fmla="*/ 0 h 288"/>
              <a:gd name="T14" fmla="*/ 378 w 378"/>
              <a:gd name="T15" fmla="*/ 288 h 2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8" h="288">
                <a:moveTo>
                  <a:pt x="378" y="288"/>
                </a:moveTo>
                <a:cubicBezTo>
                  <a:pt x="366" y="272"/>
                  <a:pt x="353" y="209"/>
                  <a:pt x="306" y="192"/>
                </a:cubicBezTo>
                <a:cubicBezTo>
                  <a:pt x="259" y="175"/>
                  <a:pt x="147" y="218"/>
                  <a:pt x="96" y="186"/>
                </a:cubicBezTo>
                <a:cubicBezTo>
                  <a:pt x="45" y="154"/>
                  <a:pt x="20" y="39"/>
                  <a:pt x="0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Text Box 27"/>
          <p:cNvSpPr txBox="1">
            <a:spLocks noChangeArrowheads="1"/>
          </p:cNvSpPr>
          <p:nvPr/>
        </p:nvSpPr>
        <p:spPr bwMode="auto">
          <a:xfrm>
            <a:off x="6821348" y="3698484"/>
            <a:ext cx="177800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insertion node</a:t>
            </a:r>
          </a:p>
        </p:txBody>
      </p:sp>
      <p:sp>
        <p:nvSpPr>
          <p:cNvPr id="29" name="Text Box 57"/>
          <p:cNvSpPr txBox="1">
            <a:spLocks noChangeArrowheads="1"/>
          </p:cNvSpPr>
          <p:nvPr/>
        </p:nvSpPr>
        <p:spPr bwMode="auto">
          <a:xfrm>
            <a:off x="6894373" y="2520559"/>
            <a:ext cx="303212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i="1">
                <a:latin typeface="Times New Roman" pitchFamily="-106" charset="0"/>
              </a:rPr>
              <a:t>z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Upheap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3615237" cy="3916363"/>
          </a:xfrm>
        </p:spPr>
        <p:txBody>
          <a:bodyPr/>
          <a:lstStyle/>
          <a:p>
            <a:r>
              <a:rPr lang="en-US" dirty="0" smtClean="0"/>
              <a:t>After the insertion of a new key </a:t>
            </a:r>
            <a:r>
              <a:rPr lang="en-US" b="1" i="1" dirty="0" err="1" smtClean="0">
                <a:latin typeface="Times New Roman" pitchFamily="-106" charset="0"/>
              </a:rPr>
              <a:t>k</a:t>
            </a:r>
            <a:r>
              <a:rPr lang="en-US" dirty="0" smtClean="0"/>
              <a:t>, the heap-order property may be violated</a:t>
            </a:r>
          </a:p>
          <a:p>
            <a:r>
              <a:rPr lang="en-US" dirty="0" smtClean="0"/>
              <a:t>Algorithm </a:t>
            </a:r>
            <a:r>
              <a:rPr lang="en-US" dirty="0" err="1" smtClean="0"/>
              <a:t>upheap</a:t>
            </a:r>
            <a:r>
              <a:rPr lang="en-US" dirty="0" smtClean="0"/>
              <a:t> restores the heap-order property by swapping </a:t>
            </a:r>
            <a:r>
              <a:rPr lang="en-US" b="1" i="1" dirty="0" err="1" smtClean="0">
                <a:latin typeface="Times New Roman" pitchFamily="-106" charset="0"/>
              </a:rPr>
              <a:t>k</a:t>
            </a:r>
            <a:r>
              <a:rPr lang="en-US" dirty="0" smtClean="0"/>
              <a:t> along an upward path from the insertion node</a:t>
            </a:r>
          </a:p>
          <a:p>
            <a:endParaRPr lang="en-US" dirty="0"/>
          </a:p>
        </p:txBody>
      </p:sp>
      <p:sp>
        <p:nvSpPr>
          <p:cNvPr id="17" name="Oval 4"/>
          <p:cNvSpPr>
            <a:spLocks noChangeArrowheads="1"/>
          </p:cNvSpPr>
          <p:nvPr/>
        </p:nvSpPr>
        <p:spPr bwMode="auto">
          <a:xfrm>
            <a:off x="6478672" y="2209800"/>
            <a:ext cx="320675" cy="31908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latin typeface="Times New Roman" pitchFamily="-106" charset="0"/>
                <a:sym typeface="Symbol" pitchFamily="-106" charset="2"/>
              </a:rPr>
              <a:t>2</a:t>
            </a:r>
          </a:p>
        </p:txBody>
      </p:sp>
      <p:sp>
        <p:nvSpPr>
          <p:cNvPr id="18" name="Oval 5"/>
          <p:cNvSpPr>
            <a:spLocks noChangeArrowheads="1"/>
          </p:cNvSpPr>
          <p:nvPr/>
        </p:nvSpPr>
        <p:spPr bwMode="auto">
          <a:xfrm>
            <a:off x="7889960" y="2720975"/>
            <a:ext cx="319087" cy="320675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pitchFamily="-106" charset="0"/>
                <a:sym typeface="Symbol" pitchFamily="-106" charset="2"/>
              </a:rPr>
              <a:t>1</a:t>
            </a:r>
          </a:p>
        </p:txBody>
      </p:sp>
      <p:sp>
        <p:nvSpPr>
          <p:cNvPr id="19" name="Oval 6"/>
          <p:cNvSpPr>
            <a:spLocks noChangeArrowheads="1"/>
          </p:cNvSpPr>
          <p:nvPr/>
        </p:nvSpPr>
        <p:spPr bwMode="auto">
          <a:xfrm>
            <a:off x="5526172" y="2720975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latin typeface="Times New Roman" pitchFamily="-106" charset="0"/>
                <a:sym typeface="Symbol" pitchFamily="-106" charset="2"/>
              </a:rPr>
              <a:t>5</a:t>
            </a:r>
          </a:p>
        </p:txBody>
      </p:sp>
      <p:sp>
        <p:nvSpPr>
          <p:cNvPr id="20" name="Oval 7"/>
          <p:cNvSpPr>
            <a:spLocks noChangeArrowheads="1"/>
          </p:cNvSpPr>
          <p:nvPr/>
        </p:nvSpPr>
        <p:spPr bwMode="auto">
          <a:xfrm>
            <a:off x="6113547" y="3216275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latin typeface="Times New Roman" pitchFamily="-106" charset="0"/>
                <a:sym typeface="Symbol" pitchFamily="-106" charset="2"/>
              </a:rPr>
              <a:t>7</a:t>
            </a:r>
          </a:p>
        </p:txBody>
      </p:sp>
      <p:cxnSp>
        <p:nvCxnSpPr>
          <p:cNvPr id="21" name="AutoShape 11"/>
          <p:cNvCxnSpPr>
            <a:cxnSpLocks noChangeShapeType="1"/>
            <a:stCxn id="17" idx="3"/>
            <a:endCxn id="19" idx="7"/>
          </p:cNvCxnSpPr>
          <p:nvPr/>
        </p:nvCxnSpPr>
        <p:spPr bwMode="auto">
          <a:xfrm flipH="1">
            <a:off x="5799222" y="2490788"/>
            <a:ext cx="727075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" name="AutoShape 12"/>
          <p:cNvCxnSpPr>
            <a:cxnSpLocks noChangeShapeType="1"/>
            <a:stCxn id="18" idx="1"/>
            <a:endCxn id="17" idx="5"/>
          </p:cNvCxnSpPr>
          <p:nvPr/>
        </p:nvCxnSpPr>
        <p:spPr bwMode="auto">
          <a:xfrm flipH="1" flipV="1">
            <a:off x="6751722" y="2492375"/>
            <a:ext cx="1184275" cy="2571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" name="AutoShape 14"/>
          <p:cNvCxnSpPr>
            <a:cxnSpLocks noChangeShapeType="1"/>
            <a:stCxn id="27" idx="7"/>
            <a:endCxn id="18" idx="3"/>
          </p:cNvCxnSpPr>
          <p:nvPr/>
        </p:nvCxnSpPr>
        <p:spPr bwMode="auto">
          <a:xfrm flipV="1">
            <a:off x="7669297" y="3013075"/>
            <a:ext cx="266700" cy="2317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4" name="AutoShape 17"/>
          <p:cNvCxnSpPr>
            <a:cxnSpLocks noChangeShapeType="1"/>
            <a:stCxn id="26" idx="7"/>
            <a:endCxn id="19" idx="3"/>
          </p:cNvCxnSpPr>
          <p:nvPr/>
        </p:nvCxnSpPr>
        <p:spPr bwMode="auto">
          <a:xfrm flipV="1">
            <a:off x="5211847" y="3003550"/>
            <a:ext cx="360363" cy="2508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5" name="AutoShape 18"/>
          <p:cNvCxnSpPr>
            <a:cxnSpLocks noChangeShapeType="1"/>
            <a:stCxn id="20" idx="1"/>
            <a:endCxn id="19" idx="5"/>
          </p:cNvCxnSpPr>
          <p:nvPr/>
        </p:nvCxnSpPr>
        <p:spPr bwMode="auto">
          <a:xfrm flipH="1" flipV="1">
            <a:off x="5799222" y="3003550"/>
            <a:ext cx="361950" cy="2508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6" name="Oval 19"/>
          <p:cNvSpPr>
            <a:spLocks noChangeArrowheads="1"/>
          </p:cNvSpPr>
          <p:nvPr/>
        </p:nvSpPr>
        <p:spPr bwMode="auto">
          <a:xfrm>
            <a:off x="4938797" y="3216275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latin typeface="Times New Roman" pitchFamily="-106" charset="0"/>
                <a:sym typeface="Symbol" pitchFamily="-106" charset="2"/>
              </a:rPr>
              <a:t>9</a:t>
            </a:r>
          </a:p>
        </p:txBody>
      </p:sp>
      <p:sp>
        <p:nvSpPr>
          <p:cNvPr id="27" name="Oval 24"/>
          <p:cNvSpPr>
            <a:spLocks noChangeArrowheads="1"/>
          </p:cNvSpPr>
          <p:nvPr/>
        </p:nvSpPr>
        <p:spPr bwMode="auto">
          <a:xfrm>
            <a:off x="7396247" y="3216275"/>
            <a:ext cx="320675" cy="320675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latin typeface="Times New Roman" pitchFamily="-106" charset="0"/>
                <a:sym typeface="Symbol" pitchFamily="-106" charset="2"/>
              </a:rPr>
              <a:t>6</a:t>
            </a:r>
          </a:p>
        </p:txBody>
      </p:sp>
      <p:sp>
        <p:nvSpPr>
          <p:cNvPr id="28" name="Text Box 29"/>
          <p:cNvSpPr txBox="1">
            <a:spLocks noChangeArrowheads="1"/>
          </p:cNvSpPr>
          <p:nvPr/>
        </p:nvSpPr>
        <p:spPr bwMode="auto">
          <a:xfrm>
            <a:off x="7129547" y="2971800"/>
            <a:ext cx="303213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i="1">
                <a:latin typeface="Times New Roman" pitchFamily="-106" charset="0"/>
              </a:rPr>
              <a:t>z</a:t>
            </a:r>
          </a:p>
        </p:txBody>
      </p:sp>
      <p:cxnSp>
        <p:nvCxnSpPr>
          <p:cNvPr id="29" name="AutoShape 60"/>
          <p:cNvCxnSpPr>
            <a:cxnSpLocks noChangeShapeType="1"/>
            <a:stCxn id="18" idx="2"/>
            <a:endCxn id="27" idx="0"/>
          </p:cNvCxnSpPr>
          <p:nvPr/>
        </p:nvCxnSpPr>
        <p:spPr bwMode="auto">
          <a:xfrm rot="10800000" flipV="1">
            <a:off x="7556585" y="2881313"/>
            <a:ext cx="314325" cy="315912"/>
          </a:xfrm>
          <a:prstGeom prst="curvedConnector2">
            <a:avLst/>
          </a:prstGeom>
          <a:noFill/>
          <a:ln w="19050">
            <a:solidFill>
              <a:schemeClr val="tx2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30" name="Oval 30"/>
          <p:cNvSpPr>
            <a:spLocks noChangeArrowheads="1"/>
          </p:cNvSpPr>
          <p:nvPr/>
        </p:nvSpPr>
        <p:spPr bwMode="auto">
          <a:xfrm>
            <a:off x="6644901" y="4038600"/>
            <a:ext cx="320675" cy="3190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pitchFamily="-106" charset="0"/>
                <a:sym typeface="Symbol" pitchFamily="-106" charset="2"/>
              </a:rPr>
              <a:t>1</a:t>
            </a:r>
          </a:p>
        </p:txBody>
      </p:sp>
      <p:sp>
        <p:nvSpPr>
          <p:cNvPr id="31" name="Oval 31"/>
          <p:cNvSpPr>
            <a:spLocks noChangeArrowheads="1"/>
          </p:cNvSpPr>
          <p:nvPr/>
        </p:nvSpPr>
        <p:spPr bwMode="auto">
          <a:xfrm>
            <a:off x="8056189" y="4549775"/>
            <a:ext cx="319087" cy="320675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latin typeface="Times New Roman" pitchFamily="-106" charset="0"/>
                <a:sym typeface="Symbol" pitchFamily="-106" charset="2"/>
              </a:rPr>
              <a:t>2</a:t>
            </a:r>
          </a:p>
        </p:txBody>
      </p:sp>
      <p:sp>
        <p:nvSpPr>
          <p:cNvPr id="32" name="Oval 32"/>
          <p:cNvSpPr>
            <a:spLocks noChangeArrowheads="1"/>
          </p:cNvSpPr>
          <p:nvPr/>
        </p:nvSpPr>
        <p:spPr bwMode="auto">
          <a:xfrm>
            <a:off x="5692401" y="4549775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latin typeface="Times New Roman" pitchFamily="-106" charset="0"/>
                <a:sym typeface="Symbol" pitchFamily="-106" charset="2"/>
              </a:rPr>
              <a:t>5</a:t>
            </a:r>
          </a:p>
        </p:txBody>
      </p:sp>
      <p:sp>
        <p:nvSpPr>
          <p:cNvPr id="33" name="Oval 33"/>
          <p:cNvSpPr>
            <a:spLocks noChangeArrowheads="1"/>
          </p:cNvSpPr>
          <p:nvPr/>
        </p:nvSpPr>
        <p:spPr bwMode="auto">
          <a:xfrm>
            <a:off x="6279776" y="5045075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latin typeface="Times New Roman" pitchFamily="-106" charset="0"/>
                <a:sym typeface="Symbol" pitchFamily="-106" charset="2"/>
              </a:rPr>
              <a:t>7</a:t>
            </a:r>
          </a:p>
        </p:txBody>
      </p:sp>
      <p:cxnSp>
        <p:nvCxnSpPr>
          <p:cNvPr id="34" name="AutoShape 37"/>
          <p:cNvCxnSpPr>
            <a:cxnSpLocks noChangeShapeType="1"/>
            <a:stCxn id="30" idx="3"/>
            <a:endCxn id="32" idx="7"/>
          </p:cNvCxnSpPr>
          <p:nvPr/>
        </p:nvCxnSpPr>
        <p:spPr bwMode="auto">
          <a:xfrm flipH="1">
            <a:off x="5965451" y="4330700"/>
            <a:ext cx="727075" cy="2571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5" name="AutoShape 38"/>
          <p:cNvCxnSpPr>
            <a:cxnSpLocks noChangeShapeType="1"/>
            <a:stCxn id="31" idx="1"/>
            <a:endCxn id="30" idx="5"/>
          </p:cNvCxnSpPr>
          <p:nvPr/>
        </p:nvCxnSpPr>
        <p:spPr bwMode="auto">
          <a:xfrm flipH="1" flipV="1">
            <a:off x="6917951" y="4330700"/>
            <a:ext cx="1184275" cy="2476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6" name="AutoShape 40"/>
          <p:cNvCxnSpPr>
            <a:cxnSpLocks noChangeShapeType="1"/>
            <a:stCxn id="40" idx="7"/>
            <a:endCxn id="31" idx="3"/>
          </p:cNvCxnSpPr>
          <p:nvPr/>
        </p:nvCxnSpPr>
        <p:spPr bwMode="auto">
          <a:xfrm flipV="1">
            <a:off x="7835526" y="4841875"/>
            <a:ext cx="266700" cy="2317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7" name="AutoShape 43"/>
          <p:cNvCxnSpPr>
            <a:cxnSpLocks noChangeShapeType="1"/>
            <a:stCxn id="39" idx="7"/>
            <a:endCxn id="32" idx="3"/>
          </p:cNvCxnSpPr>
          <p:nvPr/>
        </p:nvCxnSpPr>
        <p:spPr bwMode="auto">
          <a:xfrm flipV="1">
            <a:off x="5378076" y="4832350"/>
            <a:ext cx="360363" cy="2508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8" name="AutoShape 44"/>
          <p:cNvCxnSpPr>
            <a:cxnSpLocks noChangeShapeType="1"/>
            <a:stCxn id="33" idx="1"/>
            <a:endCxn id="32" idx="5"/>
          </p:cNvCxnSpPr>
          <p:nvPr/>
        </p:nvCxnSpPr>
        <p:spPr bwMode="auto">
          <a:xfrm flipH="1" flipV="1">
            <a:off x="5965451" y="4832350"/>
            <a:ext cx="361950" cy="2508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39" name="Oval 45"/>
          <p:cNvSpPr>
            <a:spLocks noChangeArrowheads="1"/>
          </p:cNvSpPr>
          <p:nvPr/>
        </p:nvSpPr>
        <p:spPr bwMode="auto">
          <a:xfrm>
            <a:off x="5105026" y="5045075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latin typeface="Times New Roman" pitchFamily="-106" charset="0"/>
                <a:sym typeface="Symbol" pitchFamily="-106" charset="2"/>
              </a:rPr>
              <a:t>9</a:t>
            </a:r>
          </a:p>
        </p:txBody>
      </p:sp>
      <p:sp>
        <p:nvSpPr>
          <p:cNvPr id="40" name="Oval 50"/>
          <p:cNvSpPr>
            <a:spLocks noChangeArrowheads="1"/>
          </p:cNvSpPr>
          <p:nvPr/>
        </p:nvSpPr>
        <p:spPr bwMode="auto">
          <a:xfrm>
            <a:off x="7562476" y="5045075"/>
            <a:ext cx="320675" cy="320675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latin typeface="Times New Roman" pitchFamily="-106" charset="0"/>
                <a:sym typeface="Symbol" pitchFamily="-106" charset="2"/>
              </a:rPr>
              <a:t>6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7295776" y="4800600"/>
            <a:ext cx="303213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i="1">
                <a:latin typeface="Times New Roman" pitchFamily="-106" charset="0"/>
              </a:rPr>
              <a:t>z</a:t>
            </a:r>
          </a:p>
        </p:txBody>
      </p:sp>
      <p:cxnSp>
        <p:nvCxnSpPr>
          <p:cNvPr id="42" name="AutoShape 58"/>
          <p:cNvCxnSpPr>
            <a:cxnSpLocks noChangeShapeType="1"/>
            <a:stCxn id="31" idx="0"/>
            <a:endCxn id="30" idx="7"/>
          </p:cNvCxnSpPr>
          <p:nvPr/>
        </p:nvCxnSpPr>
        <p:spPr bwMode="auto">
          <a:xfrm rot="5400000" flipH="1">
            <a:off x="7334670" y="3648869"/>
            <a:ext cx="465137" cy="1298575"/>
          </a:xfrm>
          <a:prstGeom prst="curvedConnector3">
            <a:avLst>
              <a:gd name="adj1" fmla="val 125597"/>
            </a:avLst>
          </a:prstGeom>
          <a:noFill/>
          <a:ln w="19050">
            <a:solidFill>
              <a:schemeClr val="tx2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43" name="AutoShape 59"/>
          <p:cNvCxnSpPr>
            <a:cxnSpLocks noChangeShapeType="1"/>
            <a:stCxn id="31" idx="2"/>
            <a:endCxn id="40" idx="1"/>
          </p:cNvCxnSpPr>
          <p:nvPr/>
        </p:nvCxnSpPr>
        <p:spPr bwMode="auto">
          <a:xfrm rot="10800000" flipV="1">
            <a:off x="7610101" y="4710113"/>
            <a:ext cx="427038" cy="363537"/>
          </a:xfrm>
          <a:prstGeom prst="curvedConnector2">
            <a:avLst/>
          </a:prstGeom>
          <a:noFill/>
          <a:ln w="19050">
            <a:solidFill>
              <a:schemeClr val="tx2"/>
            </a:solidFill>
            <a:round/>
            <a:headEnd type="triangle" w="med" len="med"/>
            <a:tailEnd type="triangle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Codex">
      <a:dk1>
        <a:sysClr val="windowText" lastClr="000000"/>
      </a:dk1>
      <a:lt1>
        <a:sysClr val="window" lastClr="FFFFFF"/>
      </a:lt1>
      <a:dk2>
        <a:srgbClr val="59564B"/>
      </a:dk2>
      <a:lt2>
        <a:srgbClr val="DFDAC7"/>
      </a:lt2>
      <a:accent1>
        <a:srgbClr val="990000"/>
      </a:accent1>
      <a:accent2>
        <a:srgbClr val="EFAB16"/>
      </a:accent2>
      <a:accent3>
        <a:srgbClr val="78AC35"/>
      </a:accent3>
      <a:accent4>
        <a:srgbClr val="35ACA2"/>
      </a:accent4>
      <a:accent5>
        <a:srgbClr val="4083CF"/>
      </a:accent5>
      <a:accent6>
        <a:srgbClr val="0D335E"/>
      </a:accent6>
      <a:hlink>
        <a:srgbClr val="EF8E1C"/>
      </a:hlink>
      <a:folHlink>
        <a:srgbClr val="FEC60B"/>
      </a:folHlink>
    </a:clrScheme>
    <a:fontScheme name="Plaza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9476</TotalTime>
  <Words>2934</Words>
  <Application>Microsoft Macintosh PowerPoint</Application>
  <PresentationFormat>On-screen Show (4:3)</PresentationFormat>
  <Paragraphs>521</Paragraphs>
  <Slides>39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Plaza</vt:lpstr>
      <vt:lpstr> Data Structures Lecture 7</vt:lpstr>
      <vt:lpstr>A Kind of Binary Tree ADT</vt:lpstr>
      <vt:lpstr>Heap</vt:lpstr>
      <vt:lpstr>Heap</vt:lpstr>
      <vt:lpstr>Heap</vt:lpstr>
      <vt:lpstr>Height of a Heap</vt:lpstr>
      <vt:lpstr>Height of a Heap</vt:lpstr>
      <vt:lpstr>Insertion</vt:lpstr>
      <vt:lpstr>Upheap</vt:lpstr>
      <vt:lpstr>Upheap</vt:lpstr>
      <vt:lpstr>RemoveMin</vt:lpstr>
      <vt:lpstr>Downheap</vt:lpstr>
      <vt:lpstr>Updating the Last Node</vt:lpstr>
      <vt:lpstr>Array-based Implementation</vt:lpstr>
      <vt:lpstr>Recall: Priority Queue ADT</vt:lpstr>
      <vt:lpstr>Sequence-based Priority Queue</vt:lpstr>
      <vt:lpstr>Sequence-based Priority Queue</vt:lpstr>
      <vt:lpstr>Priority Queue Sort</vt:lpstr>
      <vt:lpstr>Selection-Sort</vt:lpstr>
      <vt:lpstr>Selection-Sort Example</vt:lpstr>
      <vt:lpstr>Insertion-Sort</vt:lpstr>
      <vt:lpstr>Insertion-Sort Example</vt:lpstr>
      <vt:lpstr>In-place Insertion-Sort</vt:lpstr>
      <vt:lpstr>Heaps and Priority Queues</vt:lpstr>
      <vt:lpstr>Heap-Sort</vt:lpstr>
      <vt:lpstr>A Faster Heap-Sort</vt:lpstr>
      <vt:lpstr>Bottom-up Heap Construction</vt:lpstr>
      <vt:lpstr>Merging Two Heaps</vt:lpstr>
      <vt:lpstr>An Example of Bottom-up Construction</vt:lpstr>
      <vt:lpstr>Slide 30</vt:lpstr>
      <vt:lpstr>Slide 31</vt:lpstr>
      <vt:lpstr>Slide 32</vt:lpstr>
      <vt:lpstr>Analysis</vt:lpstr>
      <vt:lpstr>Analysis</vt:lpstr>
      <vt:lpstr>HW7 (Due on 11/4)</vt:lpstr>
      <vt:lpstr>Java.util.PriorityQueue</vt:lpstr>
      <vt:lpstr>Comparator</vt:lpstr>
      <vt:lpstr>Operations</vt:lpstr>
      <vt:lpstr>An input file</vt:lpstr>
    </vt:vector>
  </TitlesOfParts>
  <Company>NCCU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Data Structures Lecture 1</dc:title>
  <dc:creator>Fang Yu</dc:creator>
  <cp:lastModifiedBy>Fang Yu</cp:lastModifiedBy>
  <cp:revision>109</cp:revision>
  <dcterms:created xsi:type="dcterms:W3CDTF">2010-10-29T03:01:15Z</dcterms:created>
  <dcterms:modified xsi:type="dcterms:W3CDTF">2010-10-29T03:05:34Z</dcterms:modified>
</cp:coreProperties>
</file>