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s/slide25.xml" ContentType="application/vnd.openxmlformats-officedocument.presentationml.slide+xml"/>
  <Override PartName="/ppt/slides/slide13.xml" ContentType="application/vnd.openxmlformats-officedocument.presentationml.slide+xml"/>
  <Override PartName="/ppt/slides/slide40.xml" ContentType="application/vnd.openxmlformats-officedocument.presentationml.slide+xml"/>
  <Override PartName="/ppt/slides/slide14.xml" ContentType="application/vnd.openxmlformats-officedocument.presentationml.slide+xml"/>
  <Override PartName="/ppt/slideLayouts/slideLayout18.xml" ContentType="application/vnd.openxmlformats-officedocument.presentationml.slideLayout+xml"/>
  <Override PartName="/ppt/slides/slide3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3.xml" ContentType="application/vnd.openxmlformats-officedocument.presentationml.slide+xml"/>
  <Override PartName="/ppt/slideLayouts/slideLayout14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Layouts/slideLayout1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Layouts/slideLayout19.xml" ContentType="application/vnd.openxmlformats-officedocument.presentationml.slideLayout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81" r:id="rId1"/>
  </p:sldMasterIdLst>
  <p:sldIdLst>
    <p:sldId id="256" r:id="rId2"/>
    <p:sldId id="310" r:id="rId3"/>
    <p:sldId id="361" r:id="rId4"/>
    <p:sldId id="363" r:id="rId5"/>
    <p:sldId id="364" r:id="rId6"/>
    <p:sldId id="362" r:id="rId7"/>
    <p:sldId id="365" r:id="rId8"/>
    <p:sldId id="366" r:id="rId9"/>
    <p:sldId id="367" r:id="rId10"/>
    <p:sldId id="368" r:id="rId11"/>
    <p:sldId id="369" r:id="rId12"/>
    <p:sldId id="370" r:id="rId13"/>
    <p:sldId id="371" r:id="rId14"/>
    <p:sldId id="372" r:id="rId15"/>
    <p:sldId id="373" r:id="rId16"/>
    <p:sldId id="374" r:id="rId17"/>
    <p:sldId id="375" r:id="rId18"/>
    <p:sldId id="376" r:id="rId19"/>
    <p:sldId id="377" r:id="rId20"/>
    <p:sldId id="378" r:id="rId21"/>
    <p:sldId id="379" r:id="rId22"/>
    <p:sldId id="380" r:id="rId23"/>
    <p:sldId id="381" r:id="rId24"/>
    <p:sldId id="382" r:id="rId25"/>
    <p:sldId id="383" r:id="rId26"/>
    <p:sldId id="384" r:id="rId27"/>
    <p:sldId id="385" r:id="rId28"/>
    <p:sldId id="386" r:id="rId29"/>
    <p:sldId id="387" r:id="rId30"/>
    <p:sldId id="388" r:id="rId31"/>
    <p:sldId id="389" r:id="rId32"/>
    <p:sldId id="390" r:id="rId33"/>
    <p:sldId id="391" r:id="rId34"/>
    <p:sldId id="392" r:id="rId35"/>
    <p:sldId id="393" r:id="rId36"/>
    <p:sldId id="394" r:id="rId37"/>
    <p:sldId id="395" r:id="rId38"/>
    <p:sldId id="396" r:id="rId39"/>
    <p:sldId id="397" r:id="rId40"/>
    <p:sldId id="398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35" Type="http://schemas.openxmlformats.org/officeDocument/2006/relationships/slide" Target="slides/slide3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7" Type="http://schemas.openxmlformats.org/officeDocument/2006/relationships/slide" Target="slides/slide6.xml"/><Relationship Id="rId36" Type="http://schemas.openxmlformats.org/officeDocument/2006/relationships/slide" Target="slides/slide35.xml"/><Relationship Id="rId4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theme" Target="theme/theme1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42" Type="http://schemas.openxmlformats.org/officeDocument/2006/relationships/printerSettings" Target="printerSettings/printerSettings1.bin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4" Type="http://schemas.openxmlformats.org/officeDocument/2006/relationships/viewProps" Target="viewProps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B419239-0D02-1148-91D6-66C18BC00F3C}" type="datetimeFigureOut">
              <a:rPr lang="en-US" smtClean="0"/>
              <a:pPr/>
              <a:t>10/21/10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DB6EF64-FB19-411E-965E-9F52AA474456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10/21/10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10/21/10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10/21/10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10/21/10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10/21/10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8B419239-0D02-1148-91D6-66C18BC00F3C}" type="datetimeFigureOut">
              <a:rPr lang="en-US" smtClean="0"/>
              <a:pPr/>
              <a:t>10/21/10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10/21/10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10/21/10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10/21/10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10/21/10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8B419239-0D02-1148-91D6-66C18BC00F3C}" type="datetimeFigureOut">
              <a:rPr lang="en-US" smtClean="0"/>
              <a:pPr/>
              <a:t>10/21/10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8B419239-0D02-1148-91D6-66C18BC00F3C}" type="datetimeFigureOut">
              <a:rPr lang="en-US" smtClean="0"/>
              <a:pPr/>
              <a:t>10/21/10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8B419239-0D02-1148-91D6-66C18BC00F3C}" type="datetimeFigureOut">
              <a:rPr lang="en-US" smtClean="0"/>
              <a:pPr/>
              <a:t>10/21/10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8B419239-0D02-1148-91D6-66C18BC00F3C}" type="datetimeFigureOut">
              <a:rPr lang="en-US" smtClean="0"/>
              <a:pPr/>
              <a:t>10/21/10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10/21/10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10/21/10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10/21/10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2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9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8B419239-0D02-1148-91D6-66C18BC00F3C}" type="datetimeFigureOut">
              <a:rPr lang="en-US" smtClean="0"/>
              <a:pPr/>
              <a:t>10/21/10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://www3.nccu.edu.tw/~yuf/short_biography.htm" TargetMode="External"/><Relationship Id="rId4" Type="http://schemas.openxmlformats.org/officeDocument/2006/relationships/hyperlink" Target="http://www3.nccu.edu.tw/~yuf/publication.htm" TargetMode="External"/><Relationship Id="rId5" Type="http://schemas.openxmlformats.org/officeDocument/2006/relationships/hyperlink" Target="http://www3.nccu.edu.tw/~yuf/research_projects_and_tools.htm" TargetMode="External"/><Relationship Id="rId7" Type="http://schemas.openxmlformats.org/officeDocument/2006/relationships/hyperlink" Target="http://www.openwaves.net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3.nccu.edu.tw/~yuf" TargetMode="External"/><Relationship Id="rId9" Type="http://schemas.openxmlformats.org/officeDocument/2006/relationships/hyperlink" Target="http://www.cs.ucsb.edu/~vlab" TargetMode="External"/><Relationship Id="rId3" Type="http://schemas.openxmlformats.org/officeDocument/2006/relationships/hyperlink" Target="http://www3.nccu.edu.tw/~yuf/course.htm" TargetMode="External"/><Relationship Id="rId6" Type="http://schemas.openxmlformats.org/officeDocument/2006/relationships/hyperlink" Target="http://www.cs.ucsb.edu/~vlab/stranger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www3.nccu.edu.tw/~yuf/course.htm" TargetMode="External"/><Relationship Id="rId3" Type="http://schemas.openxmlformats.org/officeDocument/2006/relationships/hyperlink" Target="http://www3.nccu.edu.tw/~yu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520012"/>
            <a:ext cx="5458968" cy="10486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Data Structures</a:t>
            </a:r>
            <a:br>
              <a:rPr lang="en-US" dirty="0" smtClean="0"/>
            </a:br>
            <a:r>
              <a:rPr lang="en-US" dirty="0" smtClean="0"/>
              <a:t>Lecture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721093"/>
            <a:ext cx="5458968" cy="62179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Fang Yu</a:t>
            </a:r>
          </a:p>
          <a:p>
            <a:r>
              <a:rPr lang="en-US" dirty="0" smtClean="0"/>
              <a:t>Department of Management Information Systems</a:t>
            </a:r>
          </a:p>
          <a:p>
            <a:r>
              <a:rPr lang="en-US" dirty="0" smtClean="0"/>
              <a:t>National </a:t>
            </a:r>
            <a:r>
              <a:rPr lang="en-US" dirty="0" err="1" smtClean="0"/>
              <a:t>Chengchi</a:t>
            </a:r>
            <a:r>
              <a:rPr lang="en-US" dirty="0" smtClean="0"/>
              <a:t> University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4936" y="274136"/>
            <a:ext cx="1122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Fall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Generic methods (not necessarily related to a tree structure):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91125" y="3175201"/>
          <a:ext cx="7162105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971"/>
                <a:gridCol w="544713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isEmpty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 whether the tree has any nodes or not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size()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 the number of nodes in the tree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iterator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 an </a:t>
                      </a:r>
                      <a:r>
                        <a:rPr lang="en-US" dirty="0" err="1" smtClean="0"/>
                        <a:t>iterator</a:t>
                      </a:r>
                      <a:r>
                        <a:rPr lang="en-US" baseline="0" dirty="0" smtClean="0"/>
                        <a:t> of all the elements stored in the tree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positions()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 an </a:t>
                      </a:r>
                      <a:r>
                        <a:rPr lang="en-US" dirty="0" err="1" smtClean="0"/>
                        <a:t>iterable</a:t>
                      </a:r>
                      <a:r>
                        <a:rPr lang="en-US" dirty="0" smtClean="0"/>
                        <a:t> collection of all the nodes of the tree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replace(v,e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Replace with </a:t>
                      </a:r>
                      <a:r>
                        <a:rPr lang="en-US" dirty="0" err="1" smtClean="0"/>
                        <a:t>e</a:t>
                      </a:r>
                      <a:r>
                        <a:rPr lang="en-US" dirty="0" smtClean="0"/>
                        <a:t> and return the element stored at node </a:t>
                      </a:r>
                      <a:r>
                        <a:rPr lang="en-US" dirty="0" err="1" smtClean="0"/>
                        <a:t>v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Linked Structure for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A node is represented by an object storing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Element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Parent node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Sequence of children nodes</a:t>
            </a:r>
          </a:p>
        </p:txBody>
      </p:sp>
      <p:grpSp>
        <p:nvGrpSpPr>
          <p:cNvPr id="4" name="Group 110"/>
          <p:cNvGrpSpPr>
            <a:grpSpLocks/>
          </p:cNvGrpSpPr>
          <p:nvPr/>
        </p:nvGrpSpPr>
        <p:grpSpPr bwMode="auto">
          <a:xfrm>
            <a:off x="1986526" y="4787536"/>
            <a:ext cx="1028700" cy="342900"/>
            <a:chOff x="2232" y="2244"/>
            <a:chExt cx="648" cy="216"/>
          </a:xfrm>
        </p:grpSpPr>
        <p:sp>
          <p:nvSpPr>
            <p:cNvPr id="5" name="Rectangle 76"/>
            <p:cNvSpPr>
              <a:spLocks noChangeArrowheads="1"/>
            </p:cNvSpPr>
            <p:nvPr/>
          </p:nvSpPr>
          <p:spPr bwMode="auto">
            <a:xfrm>
              <a:off x="2232" y="2244"/>
              <a:ext cx="216" cy="21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77"/>
            <p:cNvSpPr>
              <a:spLocks noChangeArrowheads="1"/>
            </p:cNvSpPr>
            <p:nvPr/>
          </p:nvSpPr>
          <p:spPr bwMode="auto">
            <a:xfrm>
              <a:off x="2664" y="2244"/>
              <a:ext cx="216" cy="21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109"/>
            <p:cNvSpPr>
              <a:spLocks noChangeArrowheads="1"/>
            </p:cNvSpPr>
            <p:nvPr/>
          </p:nvSpPr>
          <p:spPr bwMode="auto">
            <a:xfrm>
              <a:off x="2448" y="2244"/>
              <a:ext cx="216" cy="21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ym typeface="Symbol" charset="2"/>
              </a:endParaRPr>
            </a:p>
          </p:txBody>
        </p:sp>
      </p:grpSp>
      <p:sp>
        <p:nvSpPr>
          <p:cNvPr id="8" name="AutoShape 53"/>
          <p:cNvSpPr>
            <a:spLocks noChangeArrowheads="1"/>
          </p:cNvSpPr>
          <p:nvPr/>
        </p:nvSpPr>
        <p:spPr bwMode="auto">
          <a:xfrm>
            <a:off x="3320026" y="4860561"/>
            <a:ext cx="1371600" cy="415925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9" name="AutoShape 54"/>
          <p:cNvCxnSpPr>
            <a:cxnSpLocks noChangeShapeType="1"/>
            <a:stCxn id="12" idx="2"/>
            <a:endCxn id="10" idx="6"/>
          </p:cNvCxnSpPr>
          <p:nvPr/>
        </p:nvCxnSpPr>
        <p:spPr bwMode="auto">
          <a:xfrm flipH="1">
            <a:off x="3702614" y="5068524"/>
            <a:ext cx="6064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0" name="Oval 55"/>
          <p:cNvSpPr>
            <a:spLocks noChangeArrowheads="1"/>
          </p:cNvSpPr>
          <p:nvPr/>
        </p:nvSpPr>
        <p:spPr bwMode="auto">
          <a:xfrm>
            <a:off x="3381939" y="4912949"/>
            <a:ext cx="312737" cy="3111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56"/>
          <p:cNvSpPr>
            <a:spLocks noChangeArrowheads="1"/>
          </p:cNvSpPr>
          <p:nvPr/>
        </p:nvSpPr>
        <p:spPr bwMode="auto">
          <a:xfrm>
            <a:off x="3850251" y="4912949"/>
            <a:ext cx="311150" cy="3111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57"/>
          <p:cNvSpPr>
            <a:spLocks noChangeArrowheads="1"/>
          </p:cNvSpPr>
          <p:nvPr/>
        </p:nvSpPr>
        <p:spPr bwMode="auto">
          <a:xfrm>
            <a:off x="4316976" y="4912949"/>
            <a:ext cx="312738" cy="3111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3" name="AutoShape 52"/>
          <p:cNvCxnSpPr>
            <a:cxnSpLocks noChangeShapeType="1"/>
          </p:cNvCxnSpPr>
          <p:nvPr/>
        </p:nvCxnSpPr>
        <p:spPr bwMode="auto">
          <a:xfrm rot="16200000" flipH="1">
            <a:off x="1917470" y="5161392"/>
            <a:ext cx="457200" cy="14288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chemeClr val="tx2"/>
            </a:solidFill>
            <a:round/>
            <a:headEnd type="oval" w="med" len="med"/>
            <a:tailEnd type="triangle" w="med" len="med"/>
          </a:ln>
        </p:spPr>
      </p:cxnSp>
      <p:cxnSp>
        <p:nvCxnSpPr>
          <p:cNvPr id="14" name="AutoShape 96"/>
          <p:cNvCxnSpPr>
            <a:cxnSpLocks noChangeShapeType="1"/>
          </p:cNvCxnSpPr>
          <p:nvPr/>
        </p:nvCxnSpPr>
        <p:spPr bwMode="auto">
          <a:xfrm>
            <a:off x="2872351" y="4962161"/>
            <a:ext cx="447675" cy="96838"/>
          </a:xfrm>
          <a:prstGeom prst="curvedConnector3">
            <a:avLst>
              <a:gd name="adj1" fmla="val 51065"/>
            </a:avLst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</p:spPr>
      </p:cxnSp>
      <p:sp>
        <p:nvSpPr>
          <p:cNvPr id="15" name="Oval 100"/>
          <p:cNvSpPr>
            <a:spLocks noChangeArrowheads="1"/>
          </p:cNvSpPr>
          <p:nvPr/>
        </p:nvSpPr>
        <p:spPr bwMode="auto">
          <a:xfrm>
            <a:off x="3491476" y="4990736"/>
            <a:ext cx="76200" cy="76200"/>
          </a:xfrm>
          <a:prstGeom prst="ellipse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101"/>
          <p:cNvSpPr>
            <a:spLocks noChangeArrowheads="1"/>
          </p:cNvSpPr>
          <p:nvPr/>
        </p:nvSpPr>
        <p:spPr bwMode="auto">
          <a:xfrm>
            <a:off x="3962964" y="4990736"/>
            <a:ext cx="76200" cy="76200"/>
          </a:xfrm>
          <a:prstGeom prst="ellipse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02"/>
          <p:cNvSpPr>
            <a:spLocks noChangeArrowheads="1"/>
          </p:cNvSpPr>
          <p:nvPr/>
        </p:nvSpPr>
        <p:spPr bwMode="auto">
          <a:xfrm>
            <a:off x="4434451" y="4990736"/>
            <a:ext cx="76200" cy="76200"/>
          </a:xfrm>
          <a:prstGeom prst="ellipse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8" name="AutoShape 52"/>
          <p:cNvCxnSpPr>
            <a:cxnSpLocks noChangeShapeType="1"/>
          </p:cNvCxnSpPr>
          <p:nvPr/>
        </p:nvCxnSpPr>
        <p:spPr bwMode="auto">
          <a:xfrm rot="5400000" flipH="1" flipV="1">
            <a:off x="2233936" y="4719875"/>
            <a:ext cx="496666" cy="14288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</p:spPr>
      </p:cxnSp>
      <p:sp>
        <p:nvSpPr>
          <p:cNvPr id="21" name="TextBox 20"/>
          <p:cNvSpPr txBox="1"/>
          <p:nvPr/>
        </p:nvSpPr>
        <p:spPr>
          <a:xfrm>
            <a:off x="599404" y="5456015"/>
            <a:ext cx="1286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(element)</a:t>
            </a:r>
            <a:endParaRPr lang="en-US" dirty="0"/>
          </a:p>
        </p:txBody>
      </p:sp>
      <p:grpSp>
        <p:nvGrpSpPr>
          <p:cNvPr id="22" name="Group 110"/>
          <p:cNvGrpSpPr>
            <a:grpSpLocks/>
          </p:cNvGrpSpPr>
          <p:nvPr/>
        </p:nvGrpSpPr>
        <p:grpSpPr bwMode="auto">
          <a:xfrm>
            <a:off x="2155635" y="4070912"/>
            <a:ext cx="1028700" cy="342900"/>
            <a:chOff x="2232" y="2244"/>
            <a:chExt cx="648" cy="216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23" name="Rectangle 76"/>
            <p:cNvSpPr>
              <a:spLocks noChangeArrowheads="1"/>
            </p:cNvSpPr>
            <p:nvPr/>
          </p:nvSpPr>
          <p:spPr bwMode="auto">
            <a:xfrm>
              <a:off x="2232" y="2244"/>
              <a:ext cx="216" cy="216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77"/>
            <p:cNvSpPr>
              <a:spLocks noChangeArrowheads="1"/>
            </p:cNvSpPr>
            <p:nvPr/>
          </p:nvSpPr>
          <p:spPr bwMode="auto">
            <a:xfrm>
              <a:off x="2664" y="2244"/>
              <a:ext cx="216" cy="216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109"/>
            <p:cNvSpPr>
              <a:spLocks noChangeArrowheads="1"/>
            </p:cNvSpPr>
            <p:nvPr/>
          </p:nvSpPr>
          <p:spPr bwMode="auto">
            <a:xfrm>
              <a:off x="2448" y="2244"/>
              <a:ext cx="216" cy="216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ym typeface="Symbol" charset="2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485279" y="4044480"/>
            <a:ext cx="1771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(parent node)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750616" y="4874333"/>
            <a:ext cx="2088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 list of children)</a:t>
            </a:r>
            <a:endParaRPr lang="en-US" dirty="0"/>
          </a:p>
        </p:txBody>
      </p:sp>
      <p:cxnSp>
        <p:nvCxnSpPr>
          <p:cNvPr id="28" name="AutoShape 52"/>
          <p:cNvCxnSpPr>
            <a:cxnSpLocks noChangeShapeType="1"/>
          </p:cNvCxnSpPr>
          <p:nvPr/>
        </p:nvCxnSpPr>
        <p:spPr bwMode="auto">
          <a:xfrm rot="16200000" flipH="1">
            <a:off x="3351188" y="5239525"/>
            <a:ext cx="395112" cy="37868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</p:spPr>
      </p:cxnSp>
      <p:grpSp>
        <p:nvGrpSpPr>
          <p:cNvPr id="33" name="Group 110"/>
          <p:cNvGrpSpPr>
            <a:grpSpLocks/>
          </p:cNvGrpSpPr>
          <p:nvPr/>
        </p:nvGrpSpPr>
        <p:grpSpPr bwMode="auto">
          <a:xfrm>
            <a:off x="3524814" y="5482447"/>
            <a:ext cx="1028700" cy="342900"/>
            <a:chOff x="2232" y="2244"/>
            <a:chExt cx="648" cy="216"/>
          </a:xfrm>
          <a:solidFill>
            <a:srgbClr val="FF7070"/>
          </a:solidFill>
        </p:grpSpPr>
        <p:sp>
          <p:nvSpPr>
            <p:cNvPr id="34" name="Rectangle 76"/>
            <p:cNvSpPr>
              <a:spLocks noChangeArrowheads="1"/>
            </p:cNvSpPr>
            <p:nvPr/>
          </p:nvSpPr>
          <p:spPr bwMode="auto">
            <a:xfrm>
              <a:off x="2232" y="2244"/>
              <a:ext cx="216" cy="216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77"/>
            <p:cNvSpPr>
              <a:spLocks noChangeArrowheads="1"/>
            </p:cNvSpPr>
            <p:nvPr/>
          </p:nvSpPr>
          <p:spPr bwMode="auto">
            <a:xfrm>
              <a:off x="2664" y="2244"/>
              <a:ext cx="216" cy="216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109"/>
            <p:cNvSpPr>
              <a:spLocks noChangeArrowheads="1"/>
            </p:cNvSpPr>
            <p:nvPr/>
          </p:nvSpPr>
          <p:spPr bwMode="auto">
            <a:xfrm>
              <a:off x="2448" y="2244"/>
              <a:ext cx="216" cy="216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ym typeface="Symbol" charset="2"/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4750616" y="5482447"/>
            <a:ext cx="1559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(child node)</a:t>
            </a:r>
            <a:endParaRPr lang="en-US" dirty="0"/>
          </a:p>
        </p:txBody>
      </p:sp>
      <p:sp>
        <p:nvSpPr>
          <p:cNvPr id="38" name="Can 37"/>
          <p:cNvSpPr/>
          <p:nvPr/>
        </p:nvSpPr>
        <p:spPr>
          <a:xfrm>
            <a:off x="1948798" y="5432310"/>
            <a:ext cx="482901" cy="536445"/>
          </a:xfrm>
          <a:prstGeom prst="can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Linked Structure for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3810001" cy="3916363"/>
          </a:xfrm>
        </p:spPr>
        <p:txBody>
          <a:bodyPr/>
          <a:lstStyle/>
          <a:p>
            <a:r>
              <a:rPr lang="en-US" dirty="0" smtClean="0"/>
              <a:t>Node objects implement the Position ADT</a:t>
            </a:r>
          </a:p>
          <a:p>
            <a:endParaRPr lang="en-US" dirty="0"/>
          </a:p>
        </p:txBody>
      </p:sp>
      <p:sp>
        <p:nvSpPr>
          <p:cNvPr id="4" name="Oval 7"/>
          <p:cNvSpPr>
            <a:spLocks noChangeArrowheads="1"/>
          </p:cNvSpPr>
          <p:nvPr/>
        </p:nvSpPr>
        <p:spPr bwMode="auto">
          <a:xfrm>
            <a:off x="1771651" y="3340893"/>
            <a:ext cx="501650" cy="50006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pPr algn="l"/>
            <a:r>
              <a:rPr lang="en-US">
                <a:solidFill>
                  <a:schemeClr val="tx2"/>
                </a:solidFill>
                <a:sym typeface="Symbol" charset="2"/>
              </a:rPr>
              <a:t>B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779588" y="4156868"/>
            <a:ext cx="501650" cy="50006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>
                <a:solidFill>
                  <a:schemeClr val="tx2"/>
                </a:solidFill>
              </a:rPr>
              <a:t>D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33413" y="4156868"/>
            <a:ext cx="500063" cy="50006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1296988" y="5017293"/>
            <a:ext cx="500063" cy="50006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2298701" y="5017293"/>
            <a:ext cx="500062" cy="50006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chemeClr val="tx2"/>
                </a:solidFill>
              </a:rPr>
              <a:t>E</a:t>
            </a:r>
          </a:p>
        </p:txBody>
      </p:sp>
      <p:cxnSp>
        <p:nvCxnSpPr>
          <p:cNvPr id="9" name="AutoShape 18"/>
          <p:cNvCxnSpPr>
            <a:cxnSpLocks noChangeShapeType="1"/>
            <a:stCxn id="8" idx="0"/>
            <a:endCxn id="5" idx="5"/>
          </p:cNvCxnSpPr>
          <p:nvPr/>
        </p:nvCxnSpPr>
        <p:spPr bwMode="auto">
          <a:xfrm flipH="1" flipV="1">
            <a:off x="2208213" y="4593431"/>
            <a:ext cx="341313" cy="4143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AutoShape 19"/>
          <p:cNvCxnSpPr>
            <a:cxnSpLocks noChangeShapeType="1"/>
            <a:stCxn id="7" idx="0"/>
            <a:endCxn id="5" idx="3"/>
          </p:cNvCxnSpPr>
          <p:nvPr/>
        </p:nvCxnSpPr>
        <p:spPr bwMode="auto">
          <a:xfrm flipV="1">
            <a:off x="1547813" y="4593431"/>
            <a:ext cx="304800" cy="4143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" name="AutoShape 20"/>
          <p:cNvCxnSpPr>
            <a:cxnSpLocks noChangeShapeType="1"/>
            <a:stCxn id="6" idx="0"/>
            <a:endCxn id="4" idx="3"/>
          </p:cNvCxnSpPr>
          <p:nvPr/>
        </p:nvCxnSpPr>
        <p:spPr bwMode="auto">
          <a:xfrm flipV="1">
            <a:off x="884238" y="3777456"/>
            <a:ext cx="960438" cy="3698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" name="AutoShape 21"/>
          <p:cNvCxnSpPr>
            <a:cxnSpLocks noChangeShapeType="1"/>
            <a:stCxn id="5" idx="0"/>
            <a:endCxn id="4" idx="4"/>
          </p:cNvCxnSpPr>
          <p:nvPr/>
        </p:nvCxnSpPr>
        <p:spPr bwMode="auto">
          <a:xfrm flipH="1" flipV="1">
            <a:off x="2022476" y="3850481"/>
            <a:ext cx="7937" cy="2968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3" name="Rectangle 38"/>
          <p:cNvSpPr>
            <a:spLocks noChangeArrowheads="1"/>
          </p:cNvSpPr>
          <p:nvPr/>
        </p:nvSpPr>
        <p:spPr bwMode="auto">
          <a:xfrm>
            <a:off x="2886076" y="4158456"/>
            <a:ext cx="500062" cy="500062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chemeClr val="tx2"/>
                </a:solidFill>
              </a:rPr>
              <a:t>F</a:t>
            </a:r>
          </a:p>
        </p:txBody>
      </p:sp>
      <p:cxnSp>
        <p:nvCxnSpPr>
          <p:cNvPr id="14" name="AutoShape 39"/>
          <p:cNvCxnSpPr>
            <a:cxnSpLocks noChangeShapeType="1"/>
            <a:stCxn id="13" idx="0"/>
            <a:endCxn id="4" idx="5"/>
          </p:cNvCxnSpPr>
          <p:nvPr/>
        </p:nvCxnSpPr>
        <p:spPr bwMode="auto">
          <a:xfrm flipH="1" flipV="1">
            <a:off x="2200276" y="3777456"/>
            <a:ext cx="936625" cy="3714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15" name="Group 110"/>
          <p:cNvGrpSpPr>
            <a:grpSpLocks/>
          </p:cNvGrpSpPr>
          <p:nvPr/>
        </p:nvGrpSpPr>
        <p:grpSpPr bwMode="auto">
          <a:xfrm>
            <a:off x="4114800" y="2272664"/>
            <a:ext cx="1028700" cy="342900"/>
            <a:chOff x="2232" y="2244"/>
            <a:chExt cx="648" cy="216"/>
          </a:xfrm>
        </p:grpSpPr>
        <p:sp>
          <p:nvSpPr>
            <p:cNvPr id="16" name="Rectangle 76"/>
            <p:cNvSpPr>
              <a:spLocks noChangeArrowheads="1"/>
            </p:cNvSpPr>
            <p:nvPr/>
          </p:nvSpPr>
          <p:spPr bwMode="auto">
            <a:xfrm>
              <a:off x="2232" y="2244"/>
              <a:ext cx="216" cy="21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77"/>
            <p:cNvSpPr>
              <a:spLocks noChangeArrowheads="1"/>
            </p:cNvSpPr>
            <p:nvPr/>
          </p:nvSpPr>
          <p:spPr bwMode="auto">
            <a:xfrm>
              <a:off x="2664" y="2244"/>
              <a:ext cx="216" cy="21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09"/>
            <p:cNvSpPr>
              <a:spLocks noChangeArrowheads="1"/>
            </p:cNvSpPr>
            <p:nvPr/>
          </p:nvSpPr>
          <p:spPr bwMode="auto">
            <a:xfrm>
              <a:off x="2448" y="2244"/>
              <a:ext cx="216" cy="21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sym typeface="Symbol" charset="2"/>
                </a:rPr>
                <a:t></a:t>
              </a:r>
            </a:p>
          </p:txBody>
        </p:sp>
      </p:grpSp>
      <p:sp>
        <p:nvSpPr>
          <p:cNvPr id="19" name="AutoShape 53"/>
          <p:cNvSpPr>
            <a:spLocks noChangeArrowheads="1"/>
          </p:cNvSpPr>
          <p:nvPr/>
        </p:nvSpPr>
        <p:spPr bwMode="auto">
          <a:xfrm>
            <a:off x="5448300" y="2345689"/>
            <a:ext cx="1371600" cy="415925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0" name="AutoShape 54"/>
          <p:cNvCxnSpPr>
            <a:cxnSpLocks noChangeShapeType="1"/>
            <a:stCxn id="23" idx="2"/>
            <a:endCxn id="21" idx="6"/>
          </p:cNvCxnSpPr>
          <p:nvPr/>
        </p:nvCxnSpPr>
        <p:spPr bwMode="auto">
          <a:xfrm flipH="1">
            <a:off x="5830888" y="2553652"/>
            <a:ext cx="6064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1" name="Oval 55"/>
          <p:cNvSpPr>
            <a:spLocks noChangeArrowheads="1"/>
          </p:cNvSpPr>
          <p:nvPr/>
        </p:nvSpPr>
        <p:spPr bwMode="auto">
          <a:xfrm>
            <a:off x="5510213" y="2398077"/>
            <a:ext cx="312737" cy="3111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Oval 56"/>
          <p:cNvSpPr>
            <a:spLocks noChangeArrowheads="1"/>
          </p:cNvSpPr>
          <p:nvPr/>
        </p:nvSpPr>
        <p:spPr bwMode="auto">
          <a:xfrm>
            <a:off x="5978525" y="2398077"/>
            <a:ext cx="311150" cy="3111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Oval 57"/>
          <p:cNvSpPr>
            <a:spLocks noChangeArrowheads="1"/>
          </p:cNvSpPr>
          <p:nvPr/>
        </p:nvSpPr>
        <p:spPr bwMode="auto">
          <a:xfrm>
            <a:off x="6445250" y="2398077"/>
            <a:ext cx="312738" cy="3111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4" name="Group 86"/>
          <p:cNvGrpSpPr>
            <a:grpSpLocks/>
          </p:cNvGrpSpPr>
          <p:nvPr/>
        </p:nvGrpSpPr>
        <p:grpSpPr bwMode="auto">
          <a:xfrm>
            <a:off x="6934200" y="5050789"/>
            <a:ext cx="914400" cy="498475"/>
            <a:chOff x="4560" y="3216"/>
            <a:chExt cx="576" cy="314"/>
          </a:xfrm>
        </p:grpSpPr>
        <p:sp>
          <p:nvSpPr>
            <p:cNvPr id="25" name="AutoShape 70"/>
            <p:cNvSpPr>
              <a:spLocks noChangeArrowheads="1"/>
            </p:cNvSpPr>
            <p:nvPr/>
          </p:nvSpPr>
          <p:spPr bwMode="auto">
            <a:xfrm>
              <a:off x="4560" y="3216"/>
              <a:ext cx="576" cy="314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26" name="AutoShape 71"/>
            <p:cNvCxnSpPr>
              <a:cxnSpLocks noChangeShapeType="1"/>
              <a:stCxn id="28" idx="2"/>
              <a:endCxn id="27" idx="6"/>
            </p:cNvCxnSpPr>
            <p:nvPr/>
          </p:nvCxnSpPr>
          <p:spPr bwMode="auto">
            <a:xfrm flipH="1">
              <a:off x="4802" y="3373"/>
              <a:ext cx="86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7" name="Oval 72"/>
            <p:cNvSpPr>
              <a:spLocks noChangeArrowheads="1"/>
            </p:cNvSpPr>
            <p:nvPr/>
          </p:nvSpPr>
          <p:spPr bwMode="auto">
            <a:xfrm>
              <a:off x="4599" y="3275"/>
              <a:ext cx="197" cy="196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Oval 73"/>
            <p:cNvSpPr>
              <a:spLocks noChangeArrowheads="1"/>
            </p:cNvSpPr>
            <p:nvPr/>
          </p:nvSpPr>
          <p:spPr bwMode="auto">
            <a:xfrm>
              <a:off x="4894" y="3275"/>
              <a:ext cx="196" cy="196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29" name="AutoShape 52"/>
          <p:cNvCxnSpPr>
            <a:cxnSpLocks noChangeShapeType="1"/>
            <a:endCxn id="30" idx="0"/>
          </p:cNvCxnSpPr>
          <p:nvPr/>
        </p:nvCxnSpPr>
        <p:spPr bwMode="auto">
          <a:xfrm rot="16200000" flipH="1">
            <a:off x="4045744" y="2646520"/>
            <a:ext cx="457200" cy="14288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chemeClr val="tx2"/>
            </a:solidFill>
            <a:round/>
            <a:headEnd type="oval" w="med" len="med"/>
            <a:tailEnd type="triangle" w="med" len="med"/>
          </a:ln>
        </p:spPr>
      </p:cxnSp>
      <p:sp>
        <p:nvSpPr>
          <p:cNvPr id="30" name="Text Box 87"/>
          <p:cNvSpPr txBox="1">
            <a:spLocks noChangeArrowheads="1"/>
          </p:cNvSpPr>
          <p:nvPr/>
        </p:nvSpPr>
        <p:spPr bwMode="auto">
          <a:xfrm>
            <a:off x="4114800" y="2882264"/>
            <a:ext cx="333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B</a:t>
            </a:r>
          </a:p>
        </p:txBody>
      </p:sp>
      <p:cxnSp>
        <p:nvCxnSpPr>
          <p:cNvPr id="31" name="AutoShape 96"/>
          <p:cNvCxnSpPr>
            <a:cxnSpLocks noChangeShapeType="1"/>
          </p:cNvCxnSpPr>
          <p:nvPr/>
        </p:nvCxnSpPr>
        <p:spPr bwMode="auto">
          <a:xfrm>
            <a:off x="5000625" y="2447289"/>
            <a:ext cx="447675" cy="96838"/>
          </a:xfrm>
          <a:prstGeom prst="curvedConnector3">
            <a:avLst>
              <a:gd name="adj1" fmla="val 51065"/>
            </a:avLst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</p:spPr>
      </p:cxnSp>
      <p:sp>
        <p:nvSpPr>
          <p:cNvPr id="32" name="Oval 100"/>
          <p:cNvSpPr>
            <a:spLocks noChangeArrowheads="1"/>
          </p:cNvSpPr>
          <p:nvPr/>
        </p:nvSpPr>
        <p:spPr bwMode="auto">
          <a:xfrm>
            <a:off x="5619750" y="2475864"/>
            <a:ext cx="76200" cy="76200"/>
          </a:xfrm>
          <a:prstGeom prst="ellipse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Oval 101"/>
          <p:cNvSpPr>
            <a:spLocks noChangeArrowheads="1"/>
          </p:cNvSpPr>
          <p:nvPr/>
        </p:nvSpPr>
        <p:spPr bwMode="auto">
          <a:xfrm>
            <a:off x="6091238" y="2475864"/>
            <a:ext cx="76200" cy="76200"/>
          </a:xfrm>
          <a:prstGeom prst="ellipse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Oval 102"/>
          <p:cNvSpPr>
            <a:spLocks noChangeArrowheads="1"/>
          </p:cNvSpPr>
          <p:nvPr/>
        </p:nvSpPr>
        <p:spPr bwMode="auto">
          <a:xfrm>
            <a:off x="6562725" y="2475864"/>
            <a:ext cx="76200" cy="76200"/>
          </a:xfrm>
          <a:prstGeom prst="ellipse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5" name="AutoShape 104"/>
          <p:cNvCxnSpPr>
            <a:cxnSpLocks noChangeShapeType="1"/>
            <a:stCxn id="33" idx="4"/>
            <a:endCxn id="42" idx="0"/>
          </p:cNvCxnSpPr>
          <p:nvPr/>
        </p:nvCxnSpPr>
        <p:spPr bwMode="auto">
          <a:xfrm rot="16200000" flipH="1">
            <a:off x="6041231" y="2640171"/>
            <a:ext cx="987425" cy="811212"/>
          </a:xfrm>
          <a:prstGeom prst="curvedConnector3">
            <a:avLst>
              <a:gd name="adj1" fmla="val 50481"/>
            </a:avLst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</p:spPr>
      </p:cxnSp>
      <p:cxnSp>
        <p:nvCxnSpPr>
          <p:cNvPr id="36" name="AutoShape 105"/>
          <p:cNvCxnSpPr>
            <a:cxnSpLocks noChangeShapeType="1"/>
            <a:stCxn id="34" idx="4"/>
            <a:endCxn id="45" idx="0"/>
          </p:cNvCxnSpPr>
          <p:nvPr/>
        </p:nvCxnSpPr>
        <p:spPr bwMode="auto">
          <a:xfrm rot="16200000" flipH="1">
            <a:off x="6897687" y="2255202"/>
            <a:ext cx="987425" cy="1581150"/>
          </a:xfrm>
          <a:prstGeom prst="curvedConnector3">
            <a:avLst>
              <a:gd name="adj1" fmla="val 50481"/>
            </a:avLst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</p:spPr>
      </p:cxnSp>
      <p:sp>
        <p:nvSpPr>
          <p:cNvPr id="37" name="Rectangle 112"/>
          <p:cNvSpPr>
            <a:spLocks noChangeArrowheads="1"/>
          </p:cNvSpPr>
          <p:nvPr/>
        </p:nvSpPr>
        <p:spPr bwMode="auto">
          <a:xfrm>
            <a:off x="5184775" y="3549014"/>
            <a:ext cx="342900" cy="3429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Rectangle 113"/>
          <p:cNvSpPr>
            <a:spLocks noChangeArrowheads="1"/>
          </p:cNvSpPr>
          <p:nvPr/>
        </p:nvSpPr>
        <p:spPr bwMode="auto">
          <a:xfrm>
            <a:off x="5870575" y="3549014"/>
            <a:ext cx="342900" cy="3429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ym typeface="Symbol" charset="2"/>
              </a:rPr>
              <a:t></a:t>
            </a:r>
          </a:p>
        </p:txBody>
      </p:sp>
      <p:sp>
        <p:nvSpPr>
          <p:cNvPr id="39" name="Rectangle 114"/>
          <p:cNvSpPr>
            <a:spLocks noChangeArrowheads="1"/>
          </p:cNvSpPr>
          <p:nvPr/>
        </p:nvSpPr>
        <p:spPr bwMode="auto">
          <a:xfrm>
            <a:off x="5527675" y="3549014"/>
            <a:ext cx="342900" cy="3429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ym typeface="Symbol" charset="2"/>
            </a:endParaRPr>
          </a:p>
        </p:txBody>
      </p:sp>
      <p:sp>
        <p:nvSpPr>
          <p:cNvPr id="40" name="Rectangle 116"/>
          <p:cNvSpPr>
            <a:spLocks noChangeArrowheads="1"/>
          </p:cNvSpPr>
          <p:nvPr/>
        </p:nvSpPr>
        <p:spPr bwMode="auto">
          <a:xfrm>
            <a:off x="6426200" y="3549014"/>
            <a:ext cx="342900" cy="342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Rectangle 117"/>
          <p:cNvSpPr>
            <a:spLocks noChangeArrowheads="1"/>
          </p:cNvSpPr>
          <p:nvPr/>
        </p:nvSpPr>
        <p:spPr bwMode="auto">
          <a:xfrm>
            <a:off x="7112000" y="3549014"/>
            <a:ext cx="342900" cy="342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ym typeface="Symbol" charset="2"/>
            </a:endParaRPr>
          </a:p>
        </p:txBody>
      </p:sp>
      <p:sp>
        <p:nvSpPr>
          <p:cNvPr id="42" name="Rectangle 118"/>
          <p:cNvSpPr>
            <a:spLocks noChangeArrowheads="1"/>
          </p:cNvSpPr>
          <p:nvPr/>
        </p:nvSpPr>
        <p:spPr bwMode="auto">
          <a:xfrm>
            <a:off x="6769100" y="3549014"/>
            <a:ext cx="342900" cy="342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ym typeface="Symbol" charset="2"/>
            </a:endParaRPr>
          </a:p>
        </p:txBody>
      </p:sp>
      <p:sp>
        <p:nvSpPr>
          <p:cNvPr id="43" name="Rectangle 120"/>
          <p:cNvSpPr>
            <a:spLocks noChangeArrowheads="1"/>
          </p:cNvSpPr>
          <p:nvPr/>
        </p:nvSpPr>
        <p:spPr bwMode="auto">
          <a:xfrm>
            <a:off x="7667625" y="3549014"/>
            <a:ext cx="342900" cy="3429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121"/>
          <p:cNvSpPr>
            <a:spLocks noChangeArrowheads="1"/>
          </p:cNvSpPr>
          <p:nvPr/>
        </p:nvSpPr>
        <p:spPr bwMode="auto">
          <a:xfrm>
            <a:off x="8353425" y="3549014"/>
            <a:ext cx="342900" cy="3429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ym typeface="Symbol" charset="2"/>
              </a:rPr>
              <a:t></a:t>
            </a:r>
          </a:p>
        </p:txBody>
      </p:sp>
      <p:sp>
        <p:nvSpPr>
          <p:cNvPr id="45" name="Rectangle 122"/>
          <p:cNvSpPr>
            <a:spLocks noChangeArrowheads="1"/>
          </p:cNvSpPr>
          <p:nvPr/>
        </p:nvSpPr>
        <p:spPr bwMode="auto">
          <a:xfrm>
            <a:off x="8010525" y="3549014"/>
            <a:ext cx="342900" cy="3429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ym typeface="Symbol" charset="2"/>
            </a:endParaRPr>
          </a:p>
        </p:txBody>
      </p:sp>
      <p:cxnSp>
        <p:nvCxnSpPr>
          <p:cNvPr id="46" name="AutoShape 88"/>
          <p:cNvCxnSpPr>
            <a:cxnSpLocks noChangeShapeType="1"/>
            <a:endCxn id="47" idx="0"/>
          </p:cNvCxnSpPr>
          <p:nvPr/>
        </p:nvCxnSpPr>
        <p:spPr bwMode="auto">
          <a:xfrm rot="16200000" flipH="1">
            <a:off x="5212557" y="3860957"/>
            <a:ext cx="438150" cy="138113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chemeClr val="tx2"/>
            </a:solidFill>
            <a:round/>
            <a:headEnd type="oval" w="med" len="med"/>
            <a:tailEnd type="triangle" w="med" len="med"/>
          </a:ln>
        </p:spPr>
      </p:cxnSp>
      <p:sp>
        <p:nvSpPr>
          <p:cNvPr id="47" name="Text Box 89"/>
          <p:cNvSpPr txBox="1">
            <a:spLocks noChangeArrowheads="1"/>
          </p:cNvSpPr>
          <p:nvPr/>
        </p:nvSpPr>
        <p:spPr bwMode="auto">
          <a:xfrm>
            <a:off x="5334000" y="4149089"/>
            <a:ext cx="333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A</a:t>
            </a:r>
          </a:p>
        </p:txBody>
      </p:sp>
      <p:cxnSp>
        <p:nvCxnSpPr>
          <p:cNvPr id="48" name="AutoShape 90"/>
          <p:cNvCxnSpPr>
            <a:cxnSpLocks noChangeShapeType="1"/>
            <a:endCxn id="49" idx="0"/>
          </p:cNvCxnSpPr>
          <p:nvPr/>
        </p:nvCxnSpPr>
        <p:spPr bwMode="auto">
          <a:xfrm rot="16200000" flipH="1">
            <a:off x="6461919" y="3860958"/>
            <a:ext cx="438150" cy="138112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chemeClr val="tx2"/>
            </a:solidFill>
            <a:round/>
            <a:headEnd type="oval" w="med" len="med"/>
            <a:tailEnd type="triangle" w="med" len="med"/>
          </a:ln>
        </p:spPr>
      </p:cxnSp>
      <p:sp>
        <p:nvSpPr>
          <p:cNvPr id="49" name="Text Box 91"/>
          <p:cNvSpPr txBox="1">
            <a:spLocks noChangeArrowheads="1"/>
          </p:cNvSpPr>
          <p:nvPr/>
        </p:nvSpPr>
        <p:spPr bwMode="auto">
          <a:xfrm>
            <a:off x="6570663" y="4149089"/>
            <a:ext cx="3571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D</a:t>
            </a:r>
          </a:p>
        </p:txBody>
      </p:sp>
      <p:sp>
        <p:nvSpPr>
          <p:cNvPr id="50" name="Text Box 93"/>
          <p:cNvSpPr txBox="1">
            <a:spLocks noChangeArrowheads="1"/>
          </p:cNvSpPr>
          <p:nvPr/>
        </p:nvSpPr>
        <p:spPr bwMode="auto">
          <a:xfrm>
            <a:off x="7818438" y="4149089"/>
            <a:ext cx="3159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F</a:t>
            </a:r>
          </a:p>
        </p:txBody>
      </p:sp>
      <p:cxnSp>
        <p:nvCxnSpPr>
          <p:cNvPr id="51" name="AutoShape 92"/>
          <p:cNvCxnSpPr>
            <a:cxnSpLocks noChangeShapeType="1"/>
            <a:endCxn id="50" idx="0"/>
          </p:cNvCxnSpPr>
          <p:nvPr/>
        </p:nvCxnSpPr>
        <p:spPr bwMode="auto">
          <a:xfrm rot="16200000" flipH="1">
            <a:off x="7689057" y="3860957"/>
            <a:ext cx="438150" cy="138113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chemeClr val="tx2"/>
            </a:solidFill>
            <a:round/>
            <a:headEnd type="oval" w="med" len="med"/>
            <a:tailEnd type="triangle" w="med" len="med"/>
          </a:ln>
        </p:spPr>
      </p:cxnSp>
      <p:sp>
        <p:nvSpPr>
          <p:cNvPr id="52" name="Oval 124"/>
          <p:cNvSpPr>
            <a:spLocks noChangeArrowheads="1"/>
          </p:cNvSpPr>
          <p:nvPr/>
        </p:nvSpPr>
        <p:spPr bwMode="auto">
          <a:xfrm>
            <a:off x="5695950" y="3677602"/>
            <a:ext cx="76200" cy="76200"/>
          </a:xfrm>
          <a:prstGeom prst="ellipse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Oval 125"/>
          <p:cNvSpPr>
            <a:spLocks noChangeArrowheads="1"/>
          </p:cNvSpPr>
          <p:nvPr/>
        </p:nvSpPr>
        <p:spPr bwMode="auto">
          <a:xfrm>
            <a:off x="6927850" y="3677602"/>
            <a:ext cx="76200" cy="76200"/>
          </a:xfrm>
          <a:prstGeom prst="ellipse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Oval 126"/>
          <p:cNvSpPr>
            <a:spLocks noChangeArrowheads="1"/>
          </p:cNvSpPr>
          <p:nvPr/>
        </p:nvSpPr>
        <p:spPr bwMode="auto">
          <a:xfrm>
            <a:off x="8159750" y="3677602"/>
            <a:ext cx="76200" cy="76200"/>
          </a:xfrm>
          <a:prstGeom prst="ellipse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Freeform 129"/>
          <p:cNvSpPr>
            <a:spLocks/>
          </p:cNvSpPr>
          <p:nvPr/>
        </p:nvSpPr>
        <p:spPr bwMode="auto">
          <a:xfrm>
            <a:off x="4924425" y="2625089"/>
            <a:ext cx="917575" cy="1976438"/>
          </a:xfrm>
          <a:custGeom>
            <a:avLst/>
            <a:gdLst>
              <a:gd name="T0" fmla="*/ 486 w 578"/>
              <a:gd name="T1" fmla="*/ 684 h 1245"/>
              <a:gd name="T2" fmla="*/ 528 w 578"/>
              <a:gd name="T3" fmla="*/ 852 h 1245"/>
              <a:gd name="T4" fmla="*/ 552 w 578"/>
              <a:gd name="T5" fmla="*/ 1116 h 1245"/>
              <a:gd name="T6" fmla="*/ 372 w 578"/>
              <a:gd name="T7" fmla="*/ 1206 h 1245"/>
              <a:gd name="T8" fmla="*/ 174 w 578"/>
              <a:gd name="T9" fmla="*/ 1044 h 1245"/>
              <a:gd name="T10" fmla="*/ 0 w 578"/>
              <a:gd name="T11" fmla="*/ 0 h 12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8"/>
              <a:gd name="T19" fmla="*/ 0 h 1245"/>
              <a:gd name="T20" fmla="*/ 578 w 578"/>
              <a:gd name="T21" fmla="*/ 1245 h 124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8" h="1245">
                <a:moveTo>
                  <a:pt x="486" y="684"/>
                </a:moveTo>
                <a:cubicBezTo>
                  <a:pt x="492" y="712"/>
                  <a:pt x="517" y="780"/>
                  <a:pt x="528" y="852"/>
                </a:cubicBezTo>
                <a:cubicBezTo>
                  <a:pt x="539" y="924"/>
                  <a:pt x="578" y="1057"/>
                  <a:pt x="552" y="1116"/>
                </a:cubicBezTo>
                <a:cubicBezTo>
                  <a:pt x="526" y="1175"/>
                  <a:pt x="435" y="1218"/>
                  <a:pt x="372" y="1206"/>
                </a:cubicBezTo>
                <a:cubicBezTo>
                  <a:pt x="309" y="1194"/>
                  <a:pt x="236" y="1245"/>
                  <a:pt x="174" y="1044"/>
                </a:cubicBezTo>
                <a:cubicBezTo>
                  <a:pt x="112" y="843"/>
                  <a:pt x="36" y="217"/>
                  <a:pt x="0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Freeform 130"/>
          <p:cNvSpPr>
            <a:spLocks/>
          </p:cNvSpPr>
          <p:nvPr/>
        </p:nvSpPr>
        <p:spPr bwMode="auto">
          <a:xfrm>
            <a:off x="4733925" y="2625089"/>
            <a:ext cx="2405063" cy="2159000"/>
          </a:xfrm>
          <a:custGeom>
            <a:avLst/>
            <a:gdLst>
              <a:gd name="T0" fmla="*/ 1398 w 1515"/>
              <a:gd name="T1" fmla="*/ 684 h 1360"/>
              <a:gd name="T2" fmla="*/ 1344 w 1515"/>
              <a:gd name="T3" fmla="*/ 1260 h 1360"/>
              <a:gd name="T4" fmla="*/ 372 w 1515"/>
              <a:gd name="T5" fmla="*/ 1284 h 1360"/>
              <a:gd name="T6" fmla="*/ 150 w 1515"/>
              <a:gd name="T7" fmla="*/ 864 h 1360"/>
              <a:gd name="T8" fmla="*/ 0 w 1515"/>
              <a:gd name="T9" fmla="*/ 0 h 13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15"/>
              <a:gd name="T16" fmla="*/ 0 h 1360"/>
              <a:gd name="T17" fmla="*/ 1515 w 1515"/>
              <a:gd name="T18" fmla="*/ 1360 h 13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15" h="1360">
                <a:moveTo>
                  <a:pt x="1398" y="684"/>
                </a:moveTo>
                <a:cubicBezTo>
                  <a:pt x="1389" y="779"/>
                  <a:pt x="1515" y="1160"/>
                  <a:pt x="1344" y="1260"/>
                </a:cubicBezTo>
                <a:cubicBezTo>
                  <a:pt x="1173" y="1360"/>
                  <a:pt x="571" y="1350"/>
                  <a:pt x="372" y="1284"/>
                </a:cubicBezTo>
                <a:cubicBezTo>
                  <a:pt x="173" y="1218"/>
                  <a:pt x="212" y="1078"/>
                  <a:pt x="150" y="864"/>
                </a:cubicBezTo>
                <a:cubicBezTo>
                  <a:pt x="88" y="650"/>
                  <a:pt x="31" y="180"/>
                  <a:pt x="0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Freeform 131"/>
          <p:cNvSpPr>
            <a:spLocks/>
          </p:cNvSpPr>
          <p:nvPr/>
        </p:nvSpPr>
        <p:spPr bwMode="auto">
          <a:xfrm>
            <a:off x="4516438" y="2634614"/>
            <a:ext cx="3824287" cy="2346325"/>
          </a:xfrm>
          <a:custGeom>
            <a:avLst/>
            <a:gdLst>
              <a:gd name="T0" fmla="*/ 2309 w 2409"/>
              <a:gd name="T1" fmla="*/ 684 h 1478"/>
              <a:gd name="T2" fmla="*/ 2291 w 2409"/>
              <a:gd name="T3" fmla="*/ 1170 h 1478"/>
              <a:gd name="T4" fmla="*/ 1601 w 2409"/>
              <a:gd name="T5" fmla="*/ 1380 h 1478"/>
              <a:gd name="T6" fmla="*/ 263 w 2409"/>
              <a:gd name="T7" fmla="*/ 1248 h 1478"/>
              <a:gd name="T8" fmla="*/ 23 w 2409"/>
              <a:gd name="T9" fmla="*/ 0 h 14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09"/>
              <a:gd name="T16" fmla="*/ 0 h 1478"/>
              <a:gd name="T17" fmla="*/ 2409 w 2409"/>
              <a:gd name="T18" fmla="*/ 1478 h 14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09" h="1478">
                <a:moveTo>
                  <a:pt x="2309" y="684"/>
                </a:moveTo>
                <a:cubicBezTo>
                  <a:pt x="2306" y="765"/>
                  <a:pt x="2409" y="1054"/>
                  <a:pt x="2291" y="1170"/>
                </a:cubicBezTo>
                <a:cubicBezTo>
                  <a:pt x="2173" y="1286"/>
                  <a:pt x="1939" y="1367"/>
                  <a:pt x="1601" y="1380"/>
                </a:cubicBezTo>
                <a:cubicBezTo>
                  <a:pt x="1263" y="1393"/>
                  <a:pt x="526" y="1478"/>
                  <a:pt x="263" y="1248"/>
                </a:cubicBezTo>
                <a:cubicBezTo>
                  <a:pt x="0" y="1018"/>
                  <a:pt x="73" y="260"/>
                  <a:pt x="23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Rectangle 132"/>
          <p:cNvSpPr>
            <a:spLocks noChangeArrowheads="1"/>
          </p:cNvSpPr>
          <p:nvPr/>
        </p:nvSpPr>
        <p:spPr bwMode="auto">
          <a:xfrm>
            <a:off x="6191250" y="5939789"/>
            <a:ext cx="342900" cy="3429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Rectangle 133"/>
          <p:cNvSpPr>
            <a:spLocks noChangeArrowheads="1"/>
          </p:cNvSpPr>
          <p:nvPr/>
        </p:nvSpPr>
        <p:spPr bwMode="auto">
          <a:xfrm>
            <a:off x="6877050" y="5939789"/>
            <a:ext cx="342900" cy="3429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ym typeface="Symbol" charset="2"/>
              </a:rPr>
              <a:t></a:t>
            </a:r>
          </a:p>
        </p:txBody>
      </p:sp>
      <p:sp>
        <p:nvSpPr>
          <p:cNvPr id="60" name="Rectangle 134"/>
          <p:cNvSpPr>
            <a:spLocks noChangeArrowheads="1"/>
          </p:cNvSpPr>
          <p:nvPr/>
        </p:nvSpPr>
        <p:spPr bwMode="auto">
          <a:xfrm>
            <a:off x="6534150" y="5939789"/>
            <a:ext cx="342900" cy="3429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ym typeface="Symbol" charset="2"/>
            </a:endParaRPr>
          </a:p>
        </p:txBody>
      </p:sp>
      <p:sp>
        <p:nvSpPr>
          <p:cNvPr id="61" name="Text Box 135"/>
          <p:cNvSpPr txBox="1">
            <a:spLocks noChangeArrowheads="1"/>
          </p:cNvSpPr>
          <p:nvPr/>
        </p:nvSpPr>
        <p:spPr bwMode="auto">
          <a:xfrm>
            <a:off x="6324600" y="6406514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C</a:t>
            </a:r>
          </a:p>
        </p:txBody>
      </p:sp>
      <p:cxnSp>
        <p:nvCxnSpPr>
          <p:cNvPr id="62" name="AutoShape 136"/>
          <p:cNvCxnSpPr>
            <a:cxnSpLocks noChangeShapeType="1"/>
          </p:cNvCxnSpPr>
          <p:nvPr/>
        </p:nvCxnSpPr>
        <p:spPr bwMode="auto">
          <a:xfrm rot="16200000" flipH="1">
            <a:off x="6251575" y="6212839"/>
            <a:ext cx="361950" cy="139700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chemeClr val="tx2"/>
            </a:solidFill>
            <a:round/>
            <a:headEnd type="oval" w="med" len="med"/>
            <a:tailEnd type="triangle" w="med" len="med"/>
          </a:ln>
        </p:spPr>
      </p:cxnSp>
      <p:sp>
        <p:nvSpPr>
          <p:cNvPr id="63" name="Freeform 140"/>
          <p:cNvSpPr>
            <a:spLocks/>
          </p:cNvSpPr>
          <p:nvPr/>
        </p:nvSpPr>
        <p:spPr bwMode="auto">
          <a:xfrm>
            <a:off x="7119938" y="3701414"/>
            <a:ext cx="290512" cy="1343025"/>
          </a:xfrm>
          <a:custGeom>
            <a:avLst/>
            <a:gdLst>
              <a:gd name="T0" fmla="*/ 93 w 183"/>
              <a:gd name="T1" fmla="*/ 0 h 846"/>
              <a:gd name="T2" fmla="*/ 3 w 183"/>
              <a:gd name="T3" fmla="*/ 240 h 846"/>
              <a:gd name="T4" fmla="*/ 111 w 183"/>
              <a:gd name="T5" fmla="*/ 546 h 846"/>
              <a:gd name="T6" fmla="*/ 183 w 183"/>
              <a:gd name="T7" fmla="*/ 846 h 846"/>
              <a:gd name="T8" fmla="*/ 0 60000 65536"/>
              <a:gd name="T9" fmla="*/ 0 60000 65536"/>
              <a:gd name="T10" fmla="*/ 0 60000 65536"/>
              <a:gd name="T11" fmla="*/ 0 60000 65536"/>
              <a:gd name="T12" fmla="*/ 0 w 183"/>
              <a:gd name="T13" fmla="*/ 0 h 846"/>
              <a:gd name="T14" fmla="*/ 183 w 183"/>
              <a:gd name="T15" fmla="*/ 846 h 8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3" h="846">
                <a:moveTo>
                  <a:pt x="93" y="0"/>
                </a:moveTo>
                <a:cubicBezTo>
                  <a:pt x="78" y="40"/>
                  <a:pt x="0" y="149"/>
                  <a:pt x="3" y="240"/>
                </a:cubicBezTo>
                <a:cubicBezTo>
                  <a:pt x="6" y="331"/>
                  <a:pt x="81" y="445"/>
                  <a:pt x="111" y="546"/>
                </a:cubicBezTo>
                <a:cubicBezTo>
                  <a:pt x="141" y="647"/>
                  <a:pt x="168" y="784"/>
                  <a:pt x="183" y="846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Rectangle 141"/>
          <p:cNvSpPr>
            <a:spLocks noChangeArrowheads="1"/>
          </p:cNvSpPr>
          <p:nvPr/>
        </p:nvSpPr>
        <p:spPr bwMode="auto">
          <a:xfrm>
            <a:off x="7543800" y="5939789"/>
            <a:ext cx="342900" cy="3429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Rectangle 142"/>
          <p:cNvSpPr>
            <a:spLocks noChangeArrowheads="1"/>
          </p:cNvSpPr>
          <p:nvPr/>
        </p:nvSpPr>
        <p:spPr bwMode="auto">
          <a:xfrm>
            <a:off x="8229600" y="5939789"/>
            <a:ext cx="342900" cy="3429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ym typeface="Symbol" charset="2"/>
              </a:rPr>
              <a:t></a:t>
            </a:r>
          </a:p>
        </p:txBody>
      </p:sp>
      <p:sp>
        <p:nvSpPr>
          <p:cNvPr id="66" name="Rectangle 143"/>
          <p:cNvSpPr>
            <a:spLocks noChangeArrowheads="1"/>
          </p:cNvSpPr>
          <p:nvPr/>
        </p:nvSpPr>
        <p:spPr bwMode="auto">
          <a:xfrm>
            <a:off x="7886700" y="5939789"/>
            <a:ext cx="342900" cy="3429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ym typeface="Symbol" charset="2"/>
            </a:endParaRPr>
          </a:p>
        </p:txBody>
      </p:sp>
      <p:sp>
        <p:nvSpPr>
          <p:cNvPr id="67" name="Text Box 144"/>
          <p:cNvSpPr txBox="1">
            <a:spLocks noChangeArrowheads="1"/>
          </p:cNvSpPr>
          <p:nvPr/>
        </p:nvSpPr>
        <p:spPr bwMode="auto">
          <a:xfrm>
            <a:off x="7691438" y="6406514"/>
            <a:ext cx="327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E</a:t>
            </a:r>
          </a:p>
        </p:txBody>
      </p:sp>
      <p:cxnSp>
        <p:nvCxnSpPr>
          <p:cNvPr id="68" name="AutoShape 145"/>
          <p:cNvCxnSpPr>
            <a:cxnSpLocks noChangeShapeType="1"/>
          </p:cNvCxnSpPr>
          <p:nvPr/>
        </p:nvCxnSpPr>
        <p:spPr bwMode="auto">
          <a:xfrm rot="16200000" flipH="1">
            <a:off x="7608888" y="6208076"/>
            <a:ext cx="361950" cy="149225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chemeClr val="tx2"/>
            </a:solidFill>
            <a:round/>
            <a:headEnd type="oval" w="med" len="med"/>
            <a:tailEnd type="triangle" w="med" len="med"/>
          </a:ln>
        </p:spPr>
      </p:cxnSp>
      <p:sp>
        <p:nvSpPr>
          <p:cNvPr id="69" name="Freeform 149"/>
          <p:cNvSpPr>
            <a:spLocks/>
          </p:cNvSpPr>
          <p:nvPr/>
        </p:nvSpPr>
        <p:spPr bwMode="auto">
          <a:xfrm>
            <a:off x="7620000" y="5301614"/>
            <a:ext cx="447675" cy="619125"/>
          </a:xfrm>
          <a:custGeom>
            <a:avLst/>
            <a:gdLst>
              <a:gd name="T0" fmla="*/ 0 w 282"/>
              <a:gd name="T1" fmla="*/ 0 h 390"/>
              <a:gd name="T2" fmla="*/ 54 w 282"/>
              <a:gd name="T3" fmla="*/ 180 h 390"/>
              <a:gd name="T4" fmla="*/ 234 w 282"/>
              <a:gd name="T5" fmla="*/ 252 h 390"/>
              <a:gd name="T6" fmla="*/ 282 w 282"/>
              <a:gd name="T7" fmla="*/ 390 h 390"/>
              <a:gd name="T8" fmla="*/ 0 60000 65536"/>
              <a:gd name="T9" fmla="*/ 0 60000 65536"/>
              <a:gd name="T10" fmla="*/ 0 60000 65536"/>
              <a:gd name="T11" fmla="*/ 0 60000 65536"/>
              <a:gd name="T12" fmla="*/ 0 w 282"/>
              <a:gd name="T13" fmla="*/ 0 h 390"/>
              <a:gd name="T14" fmla="*/ 282 w 282"/>
              <a:gd name="T15" fmla="*/ 390 h 39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2" h="390">
                <a:moveTo>
                  <a:pt x="0" y="0"/>
                </a:moveTo>
                <a:cubicBezTo>
                  <a:pt x="9" y="30"/>
                  <a:pt x="15" y="138"/>
                  <a:pt x="54" y="180"/>
                </a:cubicBezTo>
                <a:cubicBezTo>
                  <a:pt x="93" y="222"/>
                  <a:pt x="196" y="217"/>
                  <a:pt x="234" y="252"/>
                </a:cubicBezTo>
                <a:cubicBezTo>
                  <a:pt x="272" y="287"/>
                  <a:pt x="272" y="361"/>
                  <a:pt x="282" y="39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Freeform 151"/>
          <p:cNvSpPr>
            <a:spLocks/>
          </p:cNvSpPr>
          <p:nvPr/>
        </p:nvSpPr>
        <p:spPr bwMode="auto">
          <a:xfrm>
            <a:off x="6705600" y="5292089"/>
            <a:ext cx="460375" cy="647700"/>
          </a:xfrm>
          <a:custGeom>
            <a:avLst/>
            <a:gdLst>
              <a:gd name="T0" fmla="*/ 288 w 290"/>
              <a:gd name="T1" fmla="*/ 0 h 408"/>
              <a:gd name="T2" fmla="*/ 258 w 290"/>
              <a:gd name="T3" fmla="*/ 174 h 408"/>
              <a:gd name="T4" fmla="*/ 96 w 290"/>
              <a:gd name="T5" fmla="*/ 216 h 408"/>
              <a:gd name="T6" fmla="*/ 0 w 290"/>
              <a:gd name="T7" fmla="*/ 408 h 408"/>
              <a:gd name="T8" fmla="*/ 0 60000 65536"/>
              <a:gd name="T9" fmla="*/ 0 60000 65536"/>
              <a:gd name="T10" fmla="*/ 0 60000 65536"/>
              <a:gd name="T11" fmla="*/ 0 60000 65536"/>
              <a:gd name="T12" fmla="*/ 0 w 290"/>
              <a:gd name="T13" fmla="*/ 0 h 408"/>
              <a:gd name="T14" fmla="*/ 290 w 290"/>
              <a:gd name="T15" fmla="*/ 408 h 4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0" h="408">
                <a:moveTo>
                  <a:pt x="288" y="0"/>
                </a:moveTo>
                <a:cubicBezTo>
                  <a:pt x="283" y="29"/>
                  <a:pt x="290" y="138"/>
                  <a:pt x="258" y="174"/>
                </a:cubicBezTo>
                <a:cubicBezTo>
                  <a:pt x="226" y="210"/>
                  <a:pt x="139" y="177"/>
                  <a:pt x="96" y="216"/>
                </a:cubicBezTo>
                <a:cubicBezTo>
                  <a:pt x="53" y="255"/>
                  <a:pt x="20" y="368"/>
                  <a:pt x="0" y="408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Freeform 159"/>
          <p:cNvSpPr>
            <a:spLocks/>
          </p:cNvSpPr>
          <p:nvPr/>
        </p:nvSpPr>
        <p:spPr bwMode="auto">
          <a:xfrm>
            <a:off x="5661025" y="2548889"/>
            <a:ext cx="130175" cy="1000125"/>
          </a:xfrm>
          <a:custGeom>
            <a:avLst/>
            <a:gdLst>
              <a:gd name="T0" fmla="*/ 10 w 82"/>
              <a:gd name="T1" fmla="*/ 0 h 630"/>
              <a:gd name="T2" fmla="*/ 82 w 82"/>
              <a:gd name="T3" fmla="*/ 222 h 630"/>
              <a:gd name="T4" fmla="*/ 10 w 82"/>
              <a:gd name="T5" fmla="*/ 414 h 630"/>
              <a:gd name="T6" fmla="*/ 22 w 82"/>
              <a:gd name="T7" fmla="*/ 630 h 630"/>
              <a:gd name="T8" fmla="*/ 0 60000 65536"/>
              <a:gd name="T9" fmla="*/ 0 60000 65536"/>
              <a:gd name="T10" fmla="*/ 0 60000 65536"/>
              <a:gd name="T11" fmla="*/ 0 60000 65536"/>
              <a:gd name="T12" fmla="*/ 0 w 82"/>
              <a:gd name="T13" fmla="*/ 0 h 630"/>
              <a:gd name="T14" fmla="*/ 82 w 82"/>
              <a:gd name="T15" fmla="*/ 630 h 63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2" h="630">
                <a:moveTo>
                  <a:pt x="10" y="0"/>
                </a:moveTo>
                <a:cubicBezTo>
                  <a:pt x="21" y="37"/>
                  <a:pt x="82" y="153"/>
                  <a:pt x="82" y="222"/>
                </a:cubicBezTo>
                <a:cubicBezTo>
                  <a:pt x="82" y="291"/>
                  <a:pt x="20" y="346"/>
                  <a:pt x="10" y="414"/>
                </a:cubicBezTo>
                <a:cubicBezTo>
                  <a:pt x="0" y="482"/>
                  <a:pt x="20" y="585"/>
                  <a:pt x="22" y="63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Freeform 160"/>
          <p:cNvSpPr>
            <a:spLocks/>
          </p:cNvSpPr>
          <p:nvPr/>
        </p:nvSpPr>
        <p:spPr bwMode="auto">
          <a:xfrm>
            <a:off x="5949950" y="3872864"/>
            <a:ext cx="866775" cy="2943225"/>
          </a:xfrm>
          <a:custGeom>
            <a:avLst/>
            <a:gdLst>
              <a:gd name="T0" fmla="*/ 482 w 546"/>
              <a:gd name="T1" fmla="*/ 1404 h 1854"/>
              <a:gd name="T2" fmla="*/ 488 w 546"/>
              <a:gd name="T3" fmla="*/ 1782 h 1854"/>
              <a:gd name="T4" fmla="*/ 134 w 546"/>
              <a:gd name="T5" fmla="*/ 1728 h 1854"/>
              <a:gd name="T6" fmla="*/ 32 w 546"/>
              <a:gd name="T7" fmla="*/ 1026 h 1854"/>
              <a:gd name="T8" fmla="*/ 326 w 546"/>
              <a:gd name="T9" fmla="*/ 390 h 1854"/>
              <a:gd name="T10" fmla="*/ 362 w 546"/>
              <a:gd name="T11" fmla="*/ 0 h 185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46"/>
              <a:gd name="T19" fmla="*/ 0 h 1854"/>
              <a:gd name="T20" fmla="*/ 546 w 546"/>
              <a:gd name="T21" fmla="*/ 1854 h 185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46" h="1854">
                <a:moveTo>
                  <a:pt x="482" y="1404"/>
                </a:moveTo>
                <a:cubicBezTo>
                  <a:pt x="483" y="1467"/>
                  <a:pt x="546" y="1728"/>
                  <a:pt x="488" y="1782"/>
                </a:cubicBezTo>
                <a:cubicBezTo>
                  <a:pt x="430" y="1836"/>
                  <a:pt x="210" y="1854"/>
                  <a:pt x="134" y="1728"/>
                </a:cubicBezTo>
                <a:cubicBezTo>
                  <a:pt x="58" y="1602"/>
                  <a:pt x="0" y="1249"/>
                  <a:pt x="32" y="1026"/>
                </a:cubicBezTo>
                <a:cubicBezTo>
                  <a:pt x="64" y="803"/>
                  <a:pt x="271" y="561"/>
                  <a:pt x="326" y="390"/>
                </a:cubicBezTo>
                <a:cubicBezTo>
                  <a:pt x="381" y="219"/>
                  <a:pt x="354" y="81"/>
                  <a:pt x="362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Freeform 161"/>
          <p:cNvSpPr>
            <a:spLocks/>
          </p:cNvSpPr>
          <p:nvPr/>
        </p:nvSpPr>
        <p:spPr bwMode="auto">
          <a:xfrm>
            <a:off x="7305675" y="3891914"/>
            <a:ext cx="1493838" cy="2635250"/>
          </a:xfrm>
          <a:custGeom>
            <a:avLst/>
            <a:gdLst>
              <a:gd name="T0" fmla="*/ 478 w 941"/>
              <a:gd name="T1" fmla="*/ 1392 h 1660"/>
              <a:gd name="T2" fmla="*/ 690 w 941"/>
              <a:gd name="T3" fmla="*/ 1656 h 1660"/>
              <a:gd name="T4" fmla="*/ 936 w 941"/>
              <a:gd name="T5" fmla="*/ 1416 h 1660"/>
              <a:gd name="T6" fmla="*/ 720 w 941"/>
              <a:gd name="T7" fmla="*/ 954 h 1660"/>
              <a:gd name="T8" fmla="*/ 222 w 941"/>
              <a:gd name="T9" fmla="*/ 570 h 1660"/>
              <a:gd name="T10" fmla="*/ 0 w 941"/>
              <a:gd name="T11" fmla="*/ 0 h 16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41"/>
              <a:gd name="T19" fmla="*/ 0 h 1660"/>
              <a:gd name="T20" fmla="*/ 941 w 941"/>
              <a:gd name="T21" fmla="*/ 1660 h 166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41" h="1660">
                <a:moveTo>
                  <a:pt x="478" y="1392"/>
                </a:moveTo>
                <a:cubicBezTo>
                  <a:pt x="513" y="1436"/>
                  <a:pt x="614" y="1652"/>
                  <a:pt x="690" y="1656"/>
                </a:cubicBezTo>
                <a:cubicBezTo>
                  <a:pt x="766" y="1660"/>
                  <a:pt x="931" y="1533"/>
                  <a:pt x="936" y="1416"/>
                </a:cubicBezTo>
                <a:cubicBezTo>
                  <a:pt x="941" y="1299"/>
                  <a:pt x="839" y="1095"/>
                  <a:pt x="720" y="954"/>
                </a:cubicBezTo>
                <a:cubicBezTo>
                  <a:pt x="601" y="813"/>
                  <a:pt x="342" y="729"/>
                  <a:pt x="222" y="570"/>
                </a:cubicBezTo>
                <a:cubicBezTo>
                  <a:pt x="102" y="411"/>
                  <a:pt x="46" y="119"/>
                  <a:pt x="0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traversal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3151187" cy="3916363"/>
          </a:xfrm>
        </p:spPr>
        <p:txBody>
          <a:bodyPr/>
          <a:lstStyle/>
          <a:p>
            <a:r>
              <a:rPr lang="en-US" dirty="0" smtClean="0"/>
              <a:t>Visit all nodes in a tree</a:t>
            </a:r>
          </a:p>
          <a:p>
            <a:r>
              <a:rPr lang="en-US" dirty="0" smtClean="0"/>
              <a:t>Do some operations during the visit</a:t>
            </a:r>
          </a:p>
          <a:p>
            <a:endParaRPr lang="en-US" dirty="0"/>
          </a:p>
        </p:txBody>
      </p:sp>
      <p:grpSp>
        <p:nvGrpSpPr>
          <p:cNvPr id="4" name="Group 70"/>
          <p:cNvGrpSpPr>
            <a:grpSpLocks/>
          </p:cNvGrpSpPr>
          <p:nvPr/>
        </p:nvGrpSpPr>
        <p:grpSpPr bwMode="auto">
          <a:xfrm>
            <a:off x="3173412" y="2917825"/>
            <a:ext cx="5202238" cy="3089275"/>
            <a:chOff x="2180" y="971"/>
            <a:chExt cx="3277" cy="1946"/>
          </a:xfrm>
        </p:grpSpPr>
        <p:sp>
          <p:nvSpPr>
            <p:cNvPr id="5" name="AutoShape 45"/>
            <p:cNvSpPr>
              <a:spLocks noChangeAspect="1" noChangeArrowheads="1"/>
            </p:cNvSpPr>
            <p:nvPr/>
          </p:nvSpPr>
          <p:spPr bwMode="auto">
            <a:xfrm>
              <a:off x="3333" y="971"/>
              <a:ext cx="1040" cy="21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/>
                <a:t>Computers”R”Us</a:t>
              </a:r>
            </a:p>
          </p:txBody>
        </p:sp>
        <p:sp>
          <p:nvSpPr>
            <p:cNvPr id="6" name="AutoShape 46"/>
            <p:cNvSpPr>
              <a:spLocks noChangeAspect="1" noChangeArrowheads="1"/>
            </p:cNvSpPr>
            <p:nvPr/>
          </p:nvSpPr>
          <p:spPr bwMode="auto">
            <a:xfrm>
              <a:off x="2604" y="1547"/>
              <a:ext cx="409" cy="21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/>
                <a:t>Sales</a:t>
              </a:r>
            </a:p>
          </p:txBody>
        </p:sp>
        <p:sp>
          <p:nvSpPr>
            <p:cNvPr id="7" name="AutoShape 47"/>
            <p:cNvSpPr>
              <a:spLocks noChangeAspect="1" noChangeArrowheads="1"/>
            </p:cNvSpPr>
            <p:nvPr/>
          </p:nvSpPr>
          <p:spPr bwMode="auto">
            <a:xfrm>
              <a:off x="5085" y="1547"/>
              <a:ext cx="372" cy="21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/>
                <a:t>R&amp;D</a:t>
              </a:r>
            </a:p>
          </p:txBody>
        </p:sp>
        <p:sp>
          <p:nvSpPr>
            <p:cNvPr id="8" name="AutoShape 48"/>
            <p:cNvSpPr>
              <a:spLocks noChangeAspect="1" noChangeArrowheads="1"/>
            </p:cNvSpPr>
            <p:nvPr/>
          </p:nvSpPr>
          <p:spPr bwMode="auto">
            <a:xfrm>
              <a:off x="3977" y="1547"/>
              <a:ext cx="948" cy="21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/>
                <a:t>Manufacturing</a:t>
              </a:r>
            </a:p>
          </p:txBody>
        </p:sp>
        <p:sp>
          <p:nvSpPr>
            <p:cNvPr id="9" name="AutoShape 49"/>
            <p:cNvSpPr>
              <a:spLocks noChangeAspect="1" noChangeArrowheads="1"/>
            </p:cNvSpPr>
            <p:nvPr/>
          </p:nvSpPr>
          <p:spPr bwMode="auto">
            <a:xfrm>
              <a:off x="3787" y="2123"/>
              <a:ext cx="573" cy="21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 dirty="0"/>
                <a:t>Laptops</a:t>
              </a:r>
            </a:p>
          </p:txBody>
        </p:sp>
        <p:sp>
          <p:nvSpPr>
            <p:cNvPr id="10" name="AutoShape 50"/>
            <p:cNvSpPr>
              <a:spLocks noChangeAspect="1" noChangeArrowheads="1"/>
            </p:cNvSpPr>
            <p:nvPr/>
          </p:nvSpPr>
          <p:spPr bwMode="auto">
            <a:xfrm>
              <a:off x="4512" y="2123"/>
              <a:ext cx="626" cy="21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/>
                <a:t>Desktops</a:t>
              </a:r>
            </a:p>
          </p:txBody>
        </p:sp>
        <p:sp>
          <p:nvSpPr>
            <p:cNvPr id="11" name="AutoShape 52"/>
            <p:cNvSpPr>
              <a:spLocks noChangeAspect="1" noChangeArrowheads="1"/>
            </p:cNvSpPr>
            <p:nvPr/>
          </p:nvSpPr>
          <p:spPr bwMode="auto">
            <a:xfrm>
              <a:off x="2351" y="2122"/>
              <a:ext cx="266" cy="21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/>
                <a:t>US</a:t>
              </a:r>
            </a:p>
          </p:txBody>
        </p:sp>
        <p:sp>
          <p:nvSpPr>
            <p:cNvPr id="12" name="AutoShape 54"/>
            <p:cNvSpPr>
              <a:spLocks noChangeAspect="1" noChangeArrowheads="1"/>
            </p:cNvSpPr>
            <p:nvPr/>
          </p:nvSpPr>
          <p:spPr bwMode="auto">
            <a:xfrm>
              <a:off x="2783" y="2123"/>
              <a:ext cx="825" cy="21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/>
                <a:t>International</a:t>
              </a:r>
            </a:p>
          </p:txBody>
        </p:sp>
        <p:cxnSp>
          <p:nvCxnSpPr>
            <p:cNvPr id="13" name="AutoShape 56"/>
            <p:cNvCxnSpPr>
              <a:cxnSpLocks noChangeShapeType="1"/>
              <a:stCxn id="5" idx="2"/>
              <a:endCxn id="6" idx="0"/>
            </p:cNvCxnSpPr>
            <p:nvPr/>
          </p:nvCxnSpPr>
          <p:spPr bwMode="auto">
            <a:xfrm rot="5400000">
              <a:off x="3150" y="844"/>
              <a:ext cx="361" cy="104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" name="AutoShape 57"/>
            <p:cNvCxnSpPr>
              <a:cxnSpLocks noChangeShapeType="1"/>
              <a:stCxn id="5" idx="2"/>
              <a:endCxn id="8" idx="0"/>
            </p:cNvCxnSpPr>
            <p:nvPr/>
          </p:nvCxnSpPr>
          <p:spPr bwMode="auto">
            <a:xfrm rot="16200000" flipH="1">
              <a:off x="3971" y="1067"/>
              <a:ext cx="361" cy="59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" name="AutoShape 58"/>
            <p:cNvCxnSpPr>
              <a:cxnSpLocks noChangeShapeType="1"/>
              <a:stCxn id="5" idx="2"/>
              <a:endCxn id="7" idx="0"/>
            </p:cNvCxnSpPr>
            <p:nvPr/>
          </p:nvCxnSpPr>
          <p:spPr bwMode="auto">
            <a:xfrm rot="16200000" flipH="1">
              <a:off x="4381" y="657"/>
              <a:ext cx="361" cy="141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6" name="AutoShape 60"/>
            <p:cNvCxnSpPr>
              <a:cxnSpLocks noChangeShapeType="1"/>
              <a:stCxn id="8" idx="2"/>
              <a:endCxn id="10" idx="0"/>
            </p:cNvCxnSpPr>
            <p:nvPr/>
          </p:nvCxnSpPr>
          <p:spPr bwMode="auto">
            <a:xfrm rot="16200000" flipH="1">
              <a:off x="4457" y="1755"/>
              <a:ext cx="361" cy="37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7" name="AutoShape 61"/>
            <p:cNvCxnSpPr>
              <a:cxnSpLocks noChangeShapeType="1"/>
              <a:stCxn id="8" idx="2"/>
              <a:endCxn id="9" idx="0"/>
            </p:cNvCxnSpPr>
            <p:nvPr/>
          </p:nvCxnSpPr>
          <p:spPr bwMode="auto">
            <a:xfrm rot="5400000">
              <a:off x="4081" y="1753"/>
              <a:ext cx="361" cy="37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8" name="AutoShape 62"/>
            <p:cNvCxnSpPr>
              <a:cxnSpLocks noChangeShapeType="1"/>
              <a:stCxn id="6" idx="2"/>
              <a:endCxn id="12" idx="0"/>
            </p:cNvCxnSpPr>
            <p:nvPr/>
          </p:nvCxnSpPr>
          <p:spPr bwMode="auto">
            <a:xfrm rot="16200000" flipH="1">
              <a:off x="2821" y="1748"/>
              <a:ext cx="361" cy="38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" name="AutoShape 63"/>
            <p:cNvCxnSpPr>
              <a:cxnSpLocks noChangeShapeType="1"/>
              <a:stCxn id="6" idx="2"/>
              <a:endCxn id="11" idx="0"/>
            </p:cNvCxnSpPr>
            <p:nvPr/>
          </p:nvCxnSpPr>
          <p:spPr bwMode="auto">
            <a:xfrm rot="5400000">
              <a:off x="2466" y="1779"/>
              <a:ext cx="361" cy="32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0" name="AutoShape 64"/>
            <p:cNvSpPr>
              <a:spLocks noChangeAspect="1" noChangeArrowheads="1"/>
            </p:cNvSpPr>
            <p:nvPr/>
          </p:nvSpPr>
          <p:spPr bwMode="auto">
            <a:xfrm>
              <a:off x="2180" y="2702"/>
              <a:ext cx="523" cy="21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/>
                <a:t>Europe</a:t>
              </a:r>
            </a:p>
          </p:txBody>
        </p:sp>
        <p:sp>
          <p:nvSpPr>
            <p:cNvPr id="21" name="AutoShape 65"/>
            <p:cNvSpPr>
              <a:spLocks noChangeAspect="1" noChangeArrowheads="1"/>
            </p:cNvSpPr>
            <p:nvPr/>
          </p:nvSpPr>
          <p:spPr bwMode="auto">
            <a:xfrm>
              <a:off x="3023" y="2702"/>
              <a:ext cx="364" cy="21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/>
                <a:t>Asia</a:t>
              </a:r>
            </a:p>
          </p:txBody>
        </p:sp>
        <p:cxnSp>
          <p:nvCxnSpPr>
            <p:cNvPr id="22" name="AutoShape 66"/>
            <p:cNvCxnSpPr>
              <a:cxnSpLocks noChangeShapeType="1"/>
              <a:stCxn id="12" idx="2"/>
              <a:endCxn id="21" idx="0"/>
            </p:cNvCxnSpPr>
            <p:nvPr/>
          </p:nvCxnSpPr>
          <p:spPr bwMode="auto">
            <a:xfrm rot="16200000" flipH="1">
              <a:off x="3018" y="2515"/>
              <a:ext cx="365" cy="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3" name="AutoShape 67"/>
            <p:cNvCxnSpPr>
              <a:cxnSpLocks noChangeShapeType="1"/>
              <a:stCxn id="12" idx="2"/>
              <a:endCxn id="20" idx="0"/>
            </p:cNvCxnSpPr>
            <p:nvPr/>
          </p:nvCxnSpPr>
          <p:spPr bwMode="auto">
            <a:xfrm rot="5400000">
              <a:off x="2636" y="2143"/>
              <a:ext cx="365" cy="75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4" name="AutoShape 68"/>
            <p:cNvSpPr>
              <a:spLocks noChangeAspect="1" noChangeArrowheads="1"/>
            </p:cNvSpPr>
            <p:nvPr/>
          </p:nvSpPr>
          <p:spPr bwMode="auto">
            <a:xfrm>
              <a:off x="3698" y="2702"/>
              <a:ext cx="603" cy="21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/>
                <a:t>Canada</a:t>
              </a:r>
            </a:p>
          </p:txBody>
        </p:sp>
        <p:cxnSp>
          <p:nvCxnSpPr>
            <p:cNvPr id="25" name="AutoShape 69"/>
            <p:cNvCxnSpPr>
              <a:cxnSpLocks noChangeShapeType="1"/>
              <a:stCxn id="12" idx="2"/>
              <a:endCxn id="24" idx="0"/>
            </p:cNvCxnSpPr>
            <p:nvPr/>
          </p:nvCxnSpPr>
          <p:spPr bwMode="auto">
            <a:xfrm rot="16200000" flipH="1">
              <a:off x="3415" y="2117"/>
              <a:ext cx="365" cy="8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26" name="Freeform 25"/>
          <p:cNvSpPr/>
          <p:nvPr/>
        </p:nvSpPr>
        <p:spPr>
          <a:xfrm>
            <a:off x="2945039" y="2623090"/>
            <a:ext cx="5586370" cy="3656220"/>
          </a:xfrm>
          <a:custGeom>
            <a:avLst/>
            <a:gdLst>
              <a:gd name="connsiteX0" fmla="*/ 2521689 w 5586370"/>
              <a:gd name="connsiteY0" fmla="*/ 0 h 3656220"/>
              <a:gd name="connsiteX1" fmla="*/ 299105 w 5586370"/>
              <a:gd name="connsiteY1" fmla="*/ 2015638 h 3656220"/>
              <a:gd name="connsiteX2" fmla="*/ 1403495 w 5586370"/>
              <a:gd name="connsiteY2" fmla="*/ 1877580 h 3656220"/>
              <a:gd name="connsiteX3" fmla="*/ 230081 w 5586370"/>
              <a:gd name="connsiteY3" fmla="*/ 3437629 h 3656220"/>
              <a:gd name="connsiteX4" fmla="*/ 2783982 w 5586370"/>
              <a:gd name="connsiteY4" fmla="*/ 3189125 h 3656220"/>
              <a:gd name="connsiteX5" fmla="*/ 1734812 w 5586370"/>
              <a:gd name="connsiteY5" fmla="*/ 1118265 h 3656220"/>
              <a:gd name="connsiteX6" fmla="*/ 3032469 w 5586370"/>
              <a:gd name="connsiteY6" fmla="*/ 855956 h 3656220"/>
              <a:gd name="connsiteX7" fmla="*/ 3004859 w 5586370"/>
              <a:gd name="connsiteY7" fmla="*/ 2346975 h 3656220"/>
              <a:gd name="connsiteX8" fmla="*/ 3833152 w 5586370"/>
              <a:gd name="connsiteY8" fmla="*/ 1739523 h 3656220"/>
              <a:gd name="connsiteX9" fmla="*/ 4219688 w 5586370"/>
              <a:gd name="connsiteY9" fmla="*/ 2181307 h 3656220"/>
              <a:gd name="connsiteX10" fmla="*/ 4040225 w 5586370"/>
              <a:gd name="connsiteY10" fmla="*/ 952596 h 3656220"/>
              <a:gd name="connsiteX11" fmla="*/ 5544955 w 5586370"/>
              <a:gd name="connsiteY11" fmla="*/ 1670494 h 3656220"/>
              <a:gd name="connsiteX12" fmla="*/ 3791737 w 5586370"/>
              <a:gd name="connsiteY12" fmla="*/ 124252 h 3656220"/>
              <a:gd name="connsiteX13" fmla="*/ 3791737 w 5586370"/>
              <a:gd name="connsiteY13" fmla="*/ 124252 h 365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586370" h="3656220">
                <a:moveTo>
                  <a:pt x="2521689" y="0"/>
                </a:moveTo>
                <a:cubicBezTo>
                  <a:pt x="1503580" y="851354"/>
                  <a:pt x="485471" y="1702708"/>
                  <a:pt x="299105" y="2015638"/>
                </a:cubicBezTo>
                <a:cubicBezTo>
                  <a:pt x="112739" y="2328568"/>
                  <a:pt x="1414999" y="1640582"/>
                  <a:pt x="1403495" y="1877580"/>
                </a:cubicBezTo>
                <a:cubicBezTo>
                  <a:pt x="1391991" y="2114578"/>
                  <a:pt x="0" y="3219038"/>
                  <a:pt x="230081" y="3437629"/>
                </a:cubicBezTo>
                <a:cubicBezTo>
                  <a:pt x="460162" y="3656220"/>
                  <a:pt x="2533194" y="3575686"/>
                  <a:pt x="2783982" y="3189125"/>
                </a:cubicBezTo>
                <a:cubicBezTo>
                  <a:pt x="3034770" y="2802564"/>
                  <a:pt x="1693398" y="1507126"/>
                  <a:pt x="1734812" y="1118265"/>
                </a:cubicBezTo>
                <a:cubicBezTo>
                  <a:pt x="1776226" y="729404"/>
                  <a:pt x="2820795" y="651171"/>
                  <a:pt x="3032469" y="855956"/>
                </a:cubicBezTo>
                <a:cubicBezTo>
                  <a:pt x="3244144" y="1060741"/>
                  <a:pt x="2871412" y="2199714"/>
                  <a:pt x="3004859" y="2346975"/>
                </a:cubicBezTo>
                <a:cubicBezTo>
                  <a:pt x="3138306" y="2494236"/>
                  <a:pt x="3630681" y="1767134"/>
                  <a:pt x="3833152" y="1739523"/>
                </a:cubicBezTo>
                <a:cubicBezTo>
                  <a:pt x="4035624" y="1711912"/>
                  <a:pt x="4185176" y="2312462"/>
                  <a:pt x="4219688" y="2181307"/>
                </a:cubicBezTo>
                <a:cubicBezTo>
                  <a:pt x="4254200" y="2050152"/>
                  <a:pt x="3819347" y="1037731"/>
                  <a:pt x="4040225" y="952596"/>
                </a:cubicBezTo>
                <a:cubicBezTo>
                  <a:pt x="4261103" y="867461"/>
                  <a:pt x="5586370" y="1808551"/>
                  <a:pt x="5544955" y="1670494"/>
                </a:cubicBezTo>
                <a:cubicBezTo>
                  <a:pt x="5503540" y="1532437"/>
                  <a:pt x="3791737" y="124252"/>
                  <a:pt x="3791737" y="124252"/>
                </a:cubicBezTo>
                <a:lnTo>
                  <a:pt x="3791737" y="124252"/>
                </a:lnTo>
              </a:path>
            </a:pathLst>
          </a:custGeom>
          <a:ln w="47625" cap="flat">
            <a:solidFill>
              <a:schemeClr val="accent6">
                <a:lumMod val="60000"/>
                <a:lumOff val="40000"/>
                <a:alpha val="76000"/>
              </a:schemeClr>
            </a:solidFill>
            <a:round/>
            <a:headEnd type="oval"/>
            <a:tailEnd type="stealth" w="lg" len="lg"/>
          </a:ln>
          <a:effectLst>
            <a:outerShdw blurRad="628650" dist="1168400" dir="342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Preorder Traversal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6997430" cy="3916363"/>
          </a:xfrm>
        </p:spPr>
        <p:txBody>
          <a:bodyPr/>
          <a:lstStyle/>
          <a:p>
            <a:r>
              <a:rPr lang="en-US" dirty="0" smtClean="0"/>
              <a:t>A node is visited (so is the operation) before its descendants </a:t>
            </a:r>
          </a:p>
          <a:p>
            <a:r>
              <a:rPr lang="en-US" dirty="0" smtClean="0"/>
              <a:t>Application: </a:t>
            </a:r>
          </a:p>
          <a:p>
            <a:pPr lvl="1"/>
            <a:r>
              <a:rPr lang="en-US" dirty="0" smtClean="0"/>
              <a:t>Print a structured document</a:t>
            </a:r>
          </a:p>
        </p:txBody>
      </p:sp>
      <p:sp>
        <p:nvSpPr>
          <p:cNvPr id="4" name="Text Box 38"/>
          <p:cNvSpPr txBox="1">
            <a:spLocks noChangeArrowheads="1"/>
          </p:cNvSpPr>
          <p:nvPr/>
        </p:nvSpPr>
        <p:spPr bwMode="auto">
          <a:xfrm>
            <a:off x="457199" y="4183138"/>
            <a:ext cx="3352800" cy="1635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b="1">
                <a:solidFill>
                  <a:srgbClr val="000000"/>
                </a:solidFill>
                <a:latin typeface="Times New Roman" charset="0"/>
              </a:rPr>
              <a:t>Algorithm</a:t>
            </a:r>
            <a:r>
              <a:rPr lang="en-US">
                <a:latin typeface="Times New Roman" charset="0"/>
              </a:rPr>
              <a:t> </a:t>
            </a:r>
            <a:r>
              <a:rPr lang="en-US" b="1" i="1">
                <a:solidFill>
                  <a:schemeClr val="tx2"/>
                </a:solidFill>
                <a:latin typeface="Times New Roman" charset="0"/>
              </a:rPr>
              <a:t>preOrder</a:t>
            </a:r>
            <a:r>
              <a:rPr lang="en-US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b="1" i="1">
                <a:solidFill>
                  <a:schemeClr val="tx2"/>
                </a:solidFill>
                <a:latin typeface="Times New Roman" charset="0"/>
              </a:rPr>
              <a:t>v</a:t>
            </a:r>
            <a:r>
              <a:rPr lang="en-US">
                <a:solidFill>
                  <a:schemeClr val="tx2"/>
                </a:solidFill>
                <a:latin typeface="Times New Roman" charset="0"/>
              </a:rPr>
              <a:t>)</a:t>
            </a:r>
            <a:endParaRPr lang="en-US">
              <a:latin typeface="Times New Roman" charset="0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2"/>
              <a:buNone/>
            </a:pPr>
            <a:r>
              <a:rPr lang="en-US" b="1" i="1">
                <a:solidFill>
                  <a:schemeClr val="accent2"/>
                </a:solidFill>
                <a:latin typeface="Times New Roman" charset="0"/>
              </a:rPr>
              <a:t>visit</a:t>
            </a:r>
            <a:r>
              <a:rPr lang="en-US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b="1" i="1">
                <a:solidFill>
                  <a:schemeClr val="accent2"/>
                </a:solidFill>
                <a:latin typeface="Times New Roman" charset="0"/>
              </a:rPr>
              <a:t>v</a:t>
            </a:r>
            <a:r>
              <a:rPr lang="en-US">
                <a:solidFill>
                  <a:schemeClr val="accent2"/>
                </a:solidFill>
                <a:latin typeface="Times New Roman" charset="0"/>
              </a:rPr>
              <a:t>)</a:t>
            </a:r>
            <a:endParaRPr lang="en-US" b="1" i="1">
              <a:solidFill>
                <a:schemeClr val="accent2"/>
              </a:solidFill>
              <a:latin typeface="Times New Roman" charset="0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2"/>
              <a:buNone/>
            </a:pPr>
            <a:r>
              <a:rPr lang="en-US" b="1">
                <a:solidFill>
                  <a:srgbClr val="000000"/>
                </a:solidFill>
                <a:latin typeface="Times New Roman" charset="0"/>
              </a:rPr>
              <a:t>for</a:t>
            </a:r>
            <a:r>
              <a:rPr lang="en-US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en-US" b="1">
                <a:solidFill>
                  <a:srgbClr val="000000"/>
                </a:solidFill>
                <a:latin typeface="Times New Roman" charset="0"/>
              </a:rPr>
              <a:t>each</a:t>
            </a:r>
            <a:r>
              <a:rPr lang="en-US">
                <a:latin typeface="Times New Roman" charset="0"/>
              </a:rPr>
              <a:t> </a:t>
            </a:r>
            <a:r>
              <a:rPr lang="en-US">
                <a:solidFill>
                  <a:schemeClr val="accent2"/>
                </a:solidFill>
                <a:latin typeface="Times New Roman" charset="0"/>
              </a:rPr>
              <a:t>child </a:t>
            </a:r>
            <a:r>
              <a:rPr lang="en-US" b="1" i="1">
                <a:solidFill>
                  <a:schemeClr val="accent2"/>
                </a:solidFill>
                <a:latin typeface="Times New Roman" charset="0"/>
              </a:rPr>
              <a:t>w</a:t>
            </a:r>
            <a:r>
              <a:rPr lang="en-US">
                <a:solidFill>
                  <a:schemeClr val="accent2"/>
                </a:solidFill>
                <a:latin typeface="Times New Roman" charset="0"/>
              </a:rPr>
              <a:t> of </a:t>
            </a:r>
            <a:r>
              <a:rPr lang="en-US" b="1" i="1">
                <a:solidFill>
                  <a:schemeClr val="accent2"/>
                </a:solidFill>
                <a:latin typeface="Times New Roman" charset="0"/>
              </a:rPr>
              <a:t>v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2"/>
              <a:buNone/>
            </a:pPr>
            <a:r>
              <a:rPr lang="en-US" b="1" i="1">
                <a:solidFill>
                  <a:schemeClr val="accent2"/>
                </a:solidFill>
                <a:latin typeface="Times New Roman" charset="0"/>
              </a:rPr>
              <a:t>	preorder</a:t>
            </a:r>
            <a:r>
              <a:rPr lang="en-US">
                <a:solidFill>
                  <a:schemeClr val="accent2"/>
                </a:solidFill>
                <a:latin typeface="Times New Roman" charset="0"/>
              </a:rPr>
              <a:t> (</a:t>
            </a:r>
            <a:r>
              <a:rPr lang="en-US" b="1" i="1">
                <a:solidFill>
                  <a:schemeClr val="accent2"/>
                </a:solidFill>
                <a:latin typeface="Times New Roman" charset="0"/>
              </a:rPr>
              <a:t>w</a:t>
            </a:r>
            <a:r>
              <a:rPr lang="en-US">
                <a:solidFill>
                  <a:schemeClr val="accent2"/>
                </a:solidFill>
                <a:latin typeface="Times New Roman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Preorder Traversal</a:t>
            </a:r>
            <a:endParaRPr lang="en-US" dirty="0"/>
          </a:p>
        </p:txBody>
      </p:sp>
      <p:sp>
        <p:nvSpPr>
          <p:cNvPr id="4" name="AutoShape 5"/>
          <p:cNvSpPr>
            <a:spLocks noChangeAspect="1" noChangeArrowheads="1"/>
          </p:cNvSpPr>
          <p:nvPr/>
        </p:nvSpPr>
        <p:spPr bwMode="auto">
          <a:xfrm>
            <a:off x="3546475" y="3006725"/>
            <a:ext cx="1865312" cy="3841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Make Money Fast!</a:t>
            </a:r>
          </a:p>
        </p:txBody>
      </p:sp>
      <p:sp>
        <p:nvSpPr>
          <p:cNvPr id="5" name="AutoShape 6"/>
          <p:cNvSpPr>
            <a:spLocks noChangeAspect="1" noChangeArrowheads="1"/>
          </p:cNvSpPr>
          <p:nvPr/>
        </p:nvSpPr>
        <p:spPr bwMode="auto">
          <a:xfrm>
            <a:off x="892175" y="3921125"/>
            <a:ext cx="1493837" cy="3841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1. Motivations</a:t>
            </a:r>
          </a:p>
        </p:txBody>
      </p:sp>
      <p:sp>
        <p:nvSpPr>
          <p:cNvPr id="6" name="AutoShape 7"/>
          <p:cNvSpPr>
            <a:spLocks noChangeAspect="1" noChangeArrowheads="1"/>
          </p:cNvSpPr>
          <p:nvPr/>
        </p:nvSpPr>
        <p:spPr bwMode="auto">
          <a:xfrm>
            <a:off x="7129462" y="3921125"/>
            <a:ext cx="1223963" cy="3841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References</a:t>
            </a:r>
          </a:p>
        </p:txBody>
      </p:sp>
      <p:sp>
        <p:nvSpPr>
          <p:cNvPr id="7" name="AutoShape 8"/>
          <p:cNvSpPr>
            <a:spLocks noChangeAspect="1" noChangeArrowheads="1"/>
          </p:cNvSpPr>
          <p:nvPr/>
        </p:nvSpPr>
        <p:spPr bwMode="auto">
          <a:xfrm>
            <a:off x="4954587" y="3921125"/>
            <a:ext cx="1233488" cy="3841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2. Methods</a:t>
            </a:r>
          </a:p>
        </p:txBody>
      </p:sp>
      <p:sp>
        <p:nvSpPr>
          <p:cNvPr id="8" name="AutoShape 9"/>
          <p:cNvSpPr>
            <a:spLocks noChangeAspect="1" noChangeArrowheads="1"/>
          </p:cNvSpPr>
          <p:nvPr/>
        </p:nvSpPr>
        <p:spPr bwMode="auto">
          <a:xfrm>
            <a:off x="3471862" y="4692650"/>
            <a:ext cx="1092200" cy="6540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2.1 Stock</a:t>
            </a:r>
            <a:br>
              <a:rPr lang="en-US" sz="1600"/>
            </a:br>
            <a:r>
              <a:rPr lang="en-US" sz="1600"/>
              <a:t>Fraud</a:t>
            </a:r>
          </a:p>
        </p:txBody>
      </p:sp>
      <p:sp>
        <p:nvSpPr>
          <p:cNvPr id="9" name="AutoShape 10"/>
          <p:cNvSpPr>
            <a:spLocks noChangeAspect="1" noChangeArrowheads="1"/>
          </p:cNvSpPr>
          <p:nvPr/>
        </p:nvSpPr>
        <p:spPr bwMode="auto">
          <a:xfrm>
            <a:off x="5037137" y="4692650"/>
            <a:ext cx="1077913" cy="6540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2.2 Ponzi</a:t>
            </a:r>
            <a:br>
              <a:rPr lang="en-US" sz="1600"/>
            </a:br>
            <a:r>
              <a:rPr lang="en-US" sz="1600"/>
              <a:t>Scheme</a:t>
            </a:r>
          </a:p>
        </p:txBody>
      </p:sp>
      <p:sp>
        <p:nvSpPr>
          <p:cNvPr id="10" name="AutoShape 11"/>
          <p:cNvSpPr>
            <a:spLocks noChangeAspect="1" noChangeArrowheads="1"/>
          </p:cNvSpPr>
          <p:nvPr/>
        </p:nvSpPr>
        <p:spPr bwMode="auto">
          <a:xfrm>
            <a:off x="347662" y="4827588"/>
            <a:ext cx="1119188" cy="3841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1.1 Greed</a:t>
            </a:r>
          </a:p>
        </p:txBody>
      </p:sp>
      <p:sp>
        <p:nvSpPr>
          <p:cNvPr id="11" name="AutoShape 12"/>
          <p:cNvSpPr>
            <a:spLocks noChangeAspect="1" noChangeArrowheads="1"/>
          </p:cNvSpPr>
          <p:nvPr/>
        </p:nvSpPr>
        <p:spPr bwMode="auto">
          <a:xfrm>
            <a:off x="1852612" y="4827588"/>
            <a:ext cx="1184275" cy="3841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1.2 Avidity</a:t>
            </a:r>
          </a:p>
        </p:txBody>
      </p:sp>
      <p:cxnSp>
        <p:nvCxnSpPr>
          <p:cNvPr id="12" name="AutoShape 13"/>
          <p:cNvCxnSpPr>
            <a:cxnSpLocks noChangeShapeType="1"/>
            <a:stCxn id="4" idx="2"/>
            <a:endCxn id="5" idx="0"/>
          </p:cNvCxnSpPr>
          <p:nvPr/>
        </p:nvCxnSpPr>
        <p:spPr bwMode="auto">
          <a:xfrm flipH="1">
            <a:off x="1639887" y="3400425"/>
            <a:ext cx="2840038" cy="511175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3" name="AutoShape 14"/>
          <p:cNvCxnSpPr>
            <a:cxnSpLocks noChangeShapeType="1"/>
            <a:stCxn id="4" idx="2"/>
            <a:endCxn id="7" idx="0"/>
          </p:cNvCxnSpPr>
          <p:nvPr/>
        </p:nvCxnSpPr>
        <p:spPr bwMode="auto">
          <a:xfrm>
            <a:off x="4479925" y="3400425"/>
            <a:ext cx="1092200" cy="511175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4" name="AutoShape 15"/>
          <p:cNvCxnSpPr>
            <a:cxnSpLocks noChangeShapeType="1"/>
            <a:stCxn id="4" idx="2"/>
            <a:endCxn id="6" idx="0"/>
          </p:cNvCxnSpPr>
          <p:nvPr/>
        </p:nvCxnSpPr>
        <p:spPr bwMode="auto">
          <a:xfrm>
            <a:off x="4479925" y="3400425"/>
            <a:ext cx="3262312" cy="511175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5" name="AutoShape 16"/>
          <p:cNvCxnSpPr>
            <a:cxnSpLocks noChangeShapeType="1"/>
            <a:stCxn id="7" idx="2"/>
            <a:endCxn id="9" idx="0"/>
          </p:cNvCxnSpPr>
          <p:nvPr/>
        </p:nvCxnSpPr>
        <p:spPr bwMode="auto">
          <a:xfrm>
            <a:off x="5572125" y="4314825"/>
            <a:ext cx="4762" cy="368300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6" name="AutoShape 17"/>
          <p:cNvCxnSpPr>
            <a:cxnSpLocks noChangeShapeType="1"/>
            <a:stCxn id="7" idx="2"/>
            <a:endCxn id="8" idx="0"/>
          </p:cNvCxnSpPr>
          <p:nvPr/>
        </p:nvCxnSpPr>
        <p:spPr bwMode="auto">
          <a:xfrm flipH="1">
            <a:off x="4017962" y="4314825"/>
            <a:ext cx="1554163" cy="368300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7" name="AutoShape 18"/>
          <p:cNvCxnSpPr>
            <a:cxnSpLocks noChangeShapeType="1"/>
            <a:stCxn id="5" idx="2"/>
            <a:endCxn id="11" idx="0"/>
          </p:cNvCxnSpPr>
          <p:nvPr/>
        </p:nvCxnSpPr>
        <p:spPr bwMode="auto">
          <a:xfrm>
            <a:off x="1639887" y="4314825"/>
            <a:ext cx="804863" cy="503238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8" name="AutoShape 19"/>
          <p:cNvCxnSpPr>
            <a:cxnSpLocks noChangeShapeType="1"/>
            <a:stCxn id="5" idx="2"/>
            <a:endCxn id="10" idx="0"/>
          </p:cNvCxnSpPr>
          <p:nvPr/>
        </p:nvCxnSpPr>
        <p:spPr bwMode="auto">
          <a:xfrm flipH="1">
            <a:off x="908050" y="4314825"/>
            <a:ext cx="731837" cy="503238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19" name="AutoShape 27"/>
          <p:cNvSpPr>
            <a:spLocks noChangeAspect="1" noChangeArrowheads="1"/>
          </p:cNvSpPr>
          <p:nvPr/>
        </p:nvSpPr>
        <p:spPr bwMode="auto">
          <a:xfrm>
            <a:off x="6424612" y="4691063"/>
            <a:ext cx="1044575" cy="6540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2.3 Bank</a:t>
            </a:r>
            <a:br>
              <a:rPr lang="en-US" sz="1600"/>
            </a:br>
            <a:r>
              <a:rPr lang="en-US" sz="1600"/>
              <a:t>Robbery</a:t>
            </a:r>
          </a:p>
        </p:txBody>
      </p:sp>
      <p:cxnSp>
        <p:nvCxnSpPr>
          <p:cNvPr id="20" name="AutoShape 28"/>
          <p:cNvCxnSpPr>
            <a:cxnSpLocks noChangeShapeType="1"/>
            <a:stCxn id="7" idx="2"/>
            <a:endCxn id="19" idx="0"/>
          </p:cNvCxnSpPr>
          <p:nvPr/>
        </p:nvCxnSpPr>
        <p:spPr bwMode="auto">
          <a:xfrm>
            <a:off x="5572125" y="4314825"/>
            <a:ext cx="1374775" cy="366713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1" name="Text Box 29"/>
          <p:cNvSpPr txBox="1">
            <a:spLocks noChangeArrowheads="1"/>
          </p:cNvSpPr>
          <p:nvPr/>
        </p:nvSpPr>
        <p:spPr bwMode="auto">
          <a:xfrm>
            <a:off x="3167062" y="2778125"/>
            <a:ext cx="322263" cy="396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22" name="Text Box 30"/>
          <p:cNvSpPr txBox="1">
            <a:spLocks noChangeArrowheads="1"/>
          </p:cNvSpPr>
          <p:nvPr/>
        </p:nvSpPr>
        <p:spPr bwMode="auto">
          <a:xfrm>
            <a:off x="1444625" y="3590925"/>
            <a:ext cx="322262" cy="396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711200" y="4467225"/>
            <a:ext cx="322262" cy="396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24" name="Text Box 32"/>
          <p:cNvSpPr txBox="1">
            <a:spLocks noChangeArrowheads="1"/>
          </p:cNvSpPr>
          <p:nvPr/>
        </p:nvSpPr>
        <p:spPr bwMode="auto">
          <a:xfrm>
            <a:off x="4721225" y="3590925"/>
            <a:ext cx="322262" cy="396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25" name="Text Box 33"/>
          <p:cNvSpPr txBox="1">
            <a:spLocks noChangeArrowheads="1"/>
          </p:cNvSpPr>
          <p:nvPr/>
        </p:nvSpPr>
        <p:spPr bwMode="auto">
          <a:xfrm>
            <a:off x="2311400" y="4467225"/>
            <a:ext cx="322262" cy="396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26" name="Text Box 34"/>
          <p:cNvSpPr txBox="1">
            <a:spLocks noChangeArrowheads="1"/>
          </p:cNvSpPr>
          <p:nvPr/>
        </p:nvSpPr>
        <p:spPr bwMode="auto">
          <a:xfrm>
            <a:off x="3616325" y="4333875"/>
            <a:ext cx="322262" cy="396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6</a:t>
            </a:r>
          </a:p>
        </p:txBody>
      </p:sp>
      <p:sp>
        <p:nvSpPr>
          <p:cNvPr id="27" name="Text Box 35"/>
          <p:cNvSpPr txBox="1">
            <a:spLocks noChangeArrowheads="1"/>
          </p:cNvSpPr>
          <p:nvPr/>
        </p:nvSpPr>
        <p:spPr bwMode="auto">
          <a:xfrm>
            <a:off x="5216525" y="4333875"/>
            <a:ext cx="322262" cy="396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7</a:t>
            </a:r>
          </a:p>
        </p:txBody>
      </p:sp>
      <p:sp>
        <p:nvSpPr>
          <p:cNvPr id="28" name="Text Box 36"/>
          <p:cNvSpPr txBox="1">
            <a:spLocks noChangeArrowheads="1"/>
          </p:cNvSpPr>
          <p:nvPr/>
        </p:nvSpPr>
        <p:spPr bwMode="auto">
          <a:xfrm>
            <a:off x="6816725" y="4333875"/>
            <a:ext cx="322262" cy="396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8</a:t>
            </a:r>
          </a:p>
        </p:txBody>
      </p:sp>
      <p:sp>
        <p:nvSpPr>
          <p:cNvPr id="29" name="Text Box 37"/>
          <p:cNvSpPr txBox="1">
            <a:spLocks noChangeArrowheads="1"/>
          </p:cNvSpPr>
          <p:nvPr/>
        </p:nvSpPr>
        <p:spPr bwMode="auto">
          <a:xfrm>
            <a:off x="7616825" y="3590925"/>
            <a:ext cx="322262" cy="396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57199" y="5543831"/>
            <a:ext cx="76935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dirty="0" smtClean="0"/>
              <a:t>For your project, you can print a structured web site with its sub links </a:t>
            </a:r>
          </a:p>
          <a:p>
            <a:pPr marL="0" lvl="1"/>
            <a:r>
              <a:rPr lang="en-US" dirty="0" smtClean="0"/>
              <a:t>using preorder traversal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Postorder</a:t>
            </a:r>
            <a:r>
              <a:rPr lang="en-US" dirty="0" smtClean="0"/>
              <a:t> Traversal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node is visited after its descendants</a:t>
            </a:r>
          </a:p>
          <a:p>
            <a:r>
              <a:rPr lang="en-US" dirty="0" smtClean="0"/>
              <a:t>Application: </a:t>
            </a:r>
          </a:p>
          <a:p>
            <a:pPr lvl="1"/>
            <a:r>
              <a:rPr lang="en-US" dirty="0" smtClean="0"/>
              <a:t>Compute space used by files in a directory and its subdirectories</a:t>
            </a:r>
          </a:p>
        </p:txBody>
      </p:sp>
      <p:sp>
        <p:nvSpPr>
          <p:cNvPr id="4" name="Text Box 1028"/>
          <p:cNvSpPr txBox="1">
            <a:spLocks noChangeArrowheads="1"/>
          </p:cNvSpPr>
          <p:nvPr/>
        </p:nvSpPr>
        <p:spPr bwMode="auto">
          <a:xfrm>
            <a:off x="457199" y="4210750"/>
            <a:ext cx="3352800" cy="1635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b="1" dirty="0">
                <a:solidFill>
                  <a:srgbClr val="000000"/>
                </a:solidFill>
                <a:latin typeface="Times New Roman" charset="0"/>
              </a:rPr>
              <a:t>Algorithm</a:t>
            </a:r>
            <a:r>
              <a:rPr lang="en-US" dirty="0">
                <a:latin typeface="Times New Roman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charset="0"/>
              </a:rPr>
              <a:t>postOrder</a:t>
            </a:r>
            <a:r>
              <a:rPr lang="en-US" dirty="0" err="1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b="1" i="1" dirty="0" err="1">
                <a:solidFill>
                  <a:schemeClr val="tx2"/>
                </a:solidFill>
                <a:latin typeface="Times New Roman" charset="0"/>
              </a:rPr>
              <a:t>v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)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b="1" dirty="0">
                <a:solidFill>
                  <a:srgbClr val="000000"/>
                </a:solidFill>
                <a:latin typeface="Times New Roman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 New Roman" charset="0"/>
              </a:rPr>
              <a:t>each</a:t>
            </a:r>
            <a:r>
              <a:rPr lang="en-US" dirty="0">
                <a:latin typeface="Times New Roman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Times New Roman" charset="0"/>
              </a:rPr>
              <a:t>child </a:t>
            </a:r>
            <a:r>
              <a:rPr lang="en-US" b="1" i="1" dirty="0" err="1">
                <a:solidFill>
                  <a:schemeClr val="accent2"/>
                </a:solidFill>
                <a:latin typeface="Times New Roman" charset="0"/>
              </a:rPr>
              <a:t>w</a:t>
            </a:r>
            <a:r>
              <a:rPr lang="en-US" dirty="0">
                <a:solidFill>
                  <a:schemeClr val="accent2"/>
                </a:solidFill>
                <a:latin typeface="Times New Roman" charset="0"/>
              </a:rPr>
              <a:t> of </a:t>
            </a:r>
            <a:r>
              <a:rPr lang="en-US" b="1" i="1" dirty="0" err="1">
                <a:solidFill>
                  <a:schemeClr val="accent2"/>
                </a:solidFill>
                <a:latin typeface="Times New Roman" charset="0"/>
              </a:rPr>
              <a:t>v</a:t>
            </a:r>
            <a:endParaRPr lang="en-US" b="1" i="1" dirty="0">
              <a:solidFill>
                <a:schemeClr val="accent2"/>
              </a:solidFill>
              <a:latin typeface="Times New Roman" charset="0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2"/>
              <a:buNone/>
            </a:pPr>
            <a:r>
              <a:rPr lang="en-US" b="1" i="1" dirty="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b="1" i="1" dirty="0" err="1">
                <a:solidFill>
                  <a:schemeClr val="accent2"/>
                </a:solidFill>
                <a:latin typeface="Times New Roman" charset="0"/>
              </a:rPr>
              <a:t>postOrder</a:t>
            </a:r>
            <a:r>
              <a:rPr lang="en-US" dirty="0">
                <a:solidFill>
                  <a:schemeClr val="accent2"/>
                </a:solidFill>
                <a:latin typeface="Times New Roman" charset="0"/>
              </a:rPr>
              <a:t> (</a:t>
            </a:r>
            <a:r>
              <a:rPr lang="en-US" b="1" i="1" dirty="0" err="1">
                <a:solidFill>
                  <a:schemeClr val="accent2"/>
                </a:solidFill>
                <a:latin typeface="Times New Roman" charset="0"/>
              </a:rPr>
              <a:t>w</a:t>
            </a:r>
            <a:r>
              <a:rPr lang="en-US" dirty="0">
                <a:solidFill>
                  <a:schemeClr val="accent2"/>
                </a:solidFill>
                <a:latin typeface="Times New Roman" charset="0"/>
              </a:rPr>
              <a:t>)</a:t>
            </a:r>
            <a:endParaRPr lang="en-US" dirty="0">
              <a:latin typeface="Times New Roman" charset="0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2"/>
              <a:buNone/>
            </a:pPr>
            <a:r>
              <a:rPr lang="en-US" b="1" i="1" dirty="0" err="1">
                <a:solidFill>
                  <a:schemeClr val="accent2"/>
                </a:solidFill>
                <a:latin typeface="Times New Roman" charset="0"/>
              </a:rPr>
              <a:t>visit</a:t>
            </a:r>
            <a:r>
              <a:rPr lang="en-US" dirty="0" err="1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b="1" i="1" dirty="0" err="1">
                <a:solidFill>
                  <a:schemeClr val="accent2"/>
                </a:solidFill>
                <a:latin typeface="Times New Roman" charset="0"/>
              </a:rPr>
              <a:t>v</a:t>
            </a:r>
            <a:r>
              <a:rPr lang="en-US" dirty="0">
                <a:solidFill>
                  <a:schemeClr val="accent2"/>
                </a:solidFill>
                <a:latin typeface="Times New Roman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Postorder</a:t>
            </a:r>
            <a:r>
              <a:rPr lang="en-US" dirty="0" smtClean="0"/>
              <a:t> Traversal</a:t>
            </a:r>
            <a:endParaRPr lang="en-US" dirty="0"/>
          </a:p>
        </p:txBody>
      </p:sp>
      <p:sp>
        <p:nvSpPr>
          <p:cNvPr id="4" name="AutoShape 1029"/>
          <p:cNvSpPr>
            <a:spLocks noChangeAspect="1" noChangeArrowheads="1"/>
          </p:cNvSpPr>
          <p:nvPr/>
        </p:nvSpPr>
        <p:spPr bwMode="auto">
          <a:xfrm>
            <a:off x="4435475" y="2709862"/>
            <a:ext cx="715963" cy="3841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cs16/</a:t>
            </a:r>
          </a:p>
        </p:txBody>
      </p:sp>
      <p:sp>
        <p:nvSpPr>
          <p:cNvPr id="5" name="AutoShape 1030"/>
          <p:cNvSpPr>
            <a:spLocks noChangeAspect="1" noChangeArrowheads="1"/>
          </p:cNvSpPr>
          <p:nvPr/>
        </p:nvSpPr>
        <p:spPr bwMode="auto">
          <a:xfrm>
            <a:off x="1279525" y="3624262"/>
            <a:ext cx="1344613" cy="3841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homeworks/</a:t>
            </a:r>
          </a:p>
        </p:txBody>
      </p:sp>
      <p:sp>
        <p:nvSpPr>
          <p:cNvPr id="6" name="AutoShape 1031"/>
          <p:cNvSpPr>
            <a:spLocks noChangeAspect="1" noChangeArrowheads="1"/>
          </p:cNvSpPr>
          <p:nvPr/>
        </p:nvSpPr>
        <p:spPr bwMode="auto">
          <a:xfrm>
            <a:off x="7575550" y="3489325"/>
            <a:ext cx="958850" cy="6540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todo.txt</a:t>
            </a:r>
            <a:br>
              <a:rPr lang="en-US" sz="1600"/>
            </a:br>
            <a:r>
              <a:rPr lang="en-US" sz="1600"/>
              <a:t>1K</a:t>
            </a:r>
          </a:p>
        </p:txBody>
      </p:sp>
      <p:sp>
        <p:nvSpPr>
          <p:cNvPr id="7" name="AutoShape 1032"/>
          <p:cNvSpPr>
            <a:spLocks noChangeAspect="1" noChangeArrowheads="1"/>
          </p:cNvSpPr>
          <p:nvPr/>
        </p:nvSpPr>
        <p:spPr bwMode="auto">
          <a:xfrm>
            <a:off x="5300663" y="3624262"/>
            <a:ext cx="1166812" cy="3841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programs/</a:t>
            </a:r>
          </a:p>
        </p:txBody>
      </p:sp>
      <p:sp>
        <p:nvSpPr>
          <p:cNvPr id="8" name="AutoShape 1033"/>
          <p:cNvSpPr>
            <a:spLocks noChangeAspect="1" noChangeArrowheads="1"/>
          </p:cNvSpPr>
          <p:nvPr/>
        </p:nvSpPr>
        <p:spPr bwMode="auto">
          <a:xfrm>
            <a:off x="3781425" y="4540250"/>
            <a:ext cx="1098550" cy="6540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DDR.java</a:t>
            </a:r>
            <a:br>
              <a:rPr lang="en-US" sz="1600"/>
            </a:br>
            <a:r>
              <a:rPr lang="en-US" sz="1600"/>
              <a:t>10K</a:t>
            </a:r>
          </a:p>
        </p:txBody>
      </p:sp>
      <p:sp>
        <p:nvSpPr>
          <p:cNvPr id="9" name="AutoShape 1034"/>
          <p:cNvSpPr>
            <a:spLocks noChangeAspect="1" noChangeArrowheads="1"/>
          </p:cNvSpPr>
          <p:nvPr/>
        </p:nvSpPr>
        <p:spPr bwMode="auto">
          <a:xfrm>
            <a:off x="5254625" y="4540250"/>
            <a:ext cx="1274763" cy="6540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Stocks.java</a:t>
            </a:r>
            <a:br>
              <a:rPr lang="en-US" sz="1600"/>
            </a:br>
            <a:r>
              <a:rPr lang="en-US" sz="1600"/>
              <a:t>25K</a:t>
            </a:r>
          </a:p>
        </p:txBody>
      </p:sp>
      <p:sp>
        <p:nvSpPr>
          <p:cNvPr id="10" name="AutoShape 1035"/>
          <p:cNvSpPr>
            <a:spLocks noChangeAspect="1" noChangeArrowheads="1"/>
          </p:cNvSpPr>
          <p:nvPr/>
        </p:nvSpPr>
        <p:spPr bwMode="auto">
          <a:xfrm>
            <a:off x="741363" y="4540250"/>
            <a:ext cx="957262" cy="6540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h1c.doc</a:t>
            </a:r>
            <a:br>
              <a:rPr lang="en-US" sz="1600"/>
            </a:br>
            <a:r>
              <a:rPr lang="en-US" sz="1600"/>
              <a:t>3K</a:t>
            </a:r>
          </a:p>
        </p:txBody>
      </p:sp>
      <p:sp>
        <p:nvSpPr>
          <p:cNvPr id="11" name="AutoShape 1036"/>
          <p:cNvSpPr>
            <a:spLocks noChangeAspect="1" noChangeArrowheads="1"/>
          </p:cNvSpPr>
          <p:nvPr/>
        </p:nvSpPr>
        <p:spPr bwMode="auto">
          <a:xfrm>
            <a:off x="2222500" y="4540250"/>
            <a:ext cx="1069975" cy="6540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h1nc.doc</a:t>
            </a:r>
            <a:br>
              <a:rPr lang="en-US" sz="1600"/>
            </a:br>
            <a:r>
              <a:rPr lang="en-US" sz="1600"/>
              <a:t>2K</a:t>
            </a:r>
          </a:p>
        </p:txBody>
      </p:sp>
      <p:cxnSp>
        <p:nvCxnSpPr>
          <p:cNvPr id="12" name="AutoShape 1037"/>
          <p:cNvCxnSpPr>
            <a:cxnSpLocks noChangeShapeType="1"/>
            <a:stCxn id="4" idx="2"/>
            <a:endCxn id="5" idx="0"/>
          </p:cNvCxnSpPr>
          <p:nvPr/>
        </p:nvCxnSpPr>
        <p:spPr bwMode="auto">
          <a:xfrm flipH="1">
            <a:off x="1952625" y="3103562"/>
            <a:ext cx="2841625" cy="511175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13" name="AutoShape 1038"/>
          <p:cNvCxnSpPr>
            <a:cxnSpLocks noChangeShapeType="1"/>
            <a:stCxn id="4" idx="2"/>
            <a:endCxn id="7" idx="0"/>
          </p:cNvCxnSpPr>
          <p:nvPr/>
        </p:nvCxnSpPr>
        <p:spPr bwMode="auto">
          <a:xfrm>
            <a:off x="4794250" y="3103562"/>
            <a:ext cx="1090613" cy="511175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14" name="AutoShape 1039"/>
          <p:cNvCxnSpPr>
            <a:cxnSpLocks noChangeShapeType="1"/>
            <a:stCxn id="4" idx="2"/>
            <a:endCxn id="6" idx="0"/>
          </p:cNvCxnSpPr>
          <p:nvPr/>
        </p:nvCxnSpPr>
        <p:spPr bwMode="auto">
          <a:xfrm>
            <a:off x="4794250" y="3103562"/>
            <a:ext cx="3260725" cy="376238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15" name="AutoShape 1040"/>
          <p:cNvCxnSpPr>
            <a:cxnSpLocks noChangeShapeType="1"/>
            <a:stCxn id="7" idx="2"/>
            <a:endCxn id="9" idx="0"/>
          </p:cNvCxnSpPr>
          <p:nvPr/>
        </p:nvCxnSpPr>
        <p:spPr bwMode="auto">
          <a:xfrm>
            <a:off x="5884863" y="4017962"/>
            <a:ext cx="7937" cy="512763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16" name="AutoShape 1041"/>
          <p:cNvCxnSpPr>
            <a:cxnSpLocks noChangeShapeType="1"/>
            <a:stCxn id="7" idx="2"/>
            <a:endCxn id="8" idx="0"/>
          </p:cNvCxnSpPr>
          <p:nvPr/>
        </p:nvCxnSpPr>
        <p:spPr bwMode="auto">
          <a:xfrm flipH="1">
            <a:off x="4330700" y="4017962"/>
            <a:ext cx="1554163" cy="512763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17" name="AutoShape 1042"/>
          <p:cNvCxnSpPr>
            <a:cxnSpLocks noChangeShapeType="1"/>
            <a:stCxn id="5" idx="2"/>
            <a:endCxn id="11" idx="0"/>
          </p:cNvCxnSpPr>
          <p:nvPr/>
        </p:nvCxnSpPr>
        <p:spPr bwMode="auto">
          <a:xfrm>
            <a:off x="1952625" y="4017962"/>
            <a:ext cx="804863" cy="512763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18" name="AutoShape 1043"/>
          <p:cNvCxnSpPr>
            <a:cxnSpLocks noChangeShapeType="1"/>
            <a:stCxn id="5" idx="2"/>
            <a:endCxn id="10" idx="0"/>
          </p:cNvCxnSpPr>
          <p:nvPr/>
        </p:nvCxnSpPr>
        <p:spPr bwMode="auto">
          <a:xfrm flipH="1">
            <a:off x="1220788" y="4017962"/>
            <a:ext cx="731837" cy="512763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19" name="AutoShape 1044"/>
          <p:cNvSpPr>
            <a:spLocks noChangeAspect="1" noChangeArrowheads="1"/>
          </p:cNvSpPr>
          <p:nvPr/>
        </p:nvSpPr>
        <p:spPr bwMode="auto">
          <a:xfrm>
            <a:off x="6905625" y="4538662"/>
            <a:ext cx="1219200" cy="6540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Robot.java</a:t>
            </a:r>
            <a:br>
              <a:rPr lang="en-US" sz="1600"/>
            </a:br>
            <a:r>
              <a:rPr lang="en-US" sz="1600"/>
              <a:t>20K</a:t>
            </a:r>
          </a:p>
        </p:txBody>
      </p:sp>
      <p:cxnSp>
        <p:nvCxnSpPr>
          <p:cNvPr id="20" name="AutoShape 1045"/>
          <p:cNvCxnSpPr>
            <a:cxnSpLocks noChangeShapeType="1"/>
            <a:stCxn id="7" idx="2"/>
            <a:endCxn id="19" idx="0"/>
          </p:cNvCxnSpPr>
          <p:nvPr/>
        </p:nvCxnSpPr>
        <p:spPr bwMode="auto">
          <a:xfrm>
            <a:off x="5884863" y="4017962"/>
            <a:ext cx="1630362" cy="511175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21" name="Text Box 1046"/>
          <p:cNvSpPr txBox="1">
            <a:spLocks noChangeArrowheads="1"/>
          </p:cNvSpPr>
          <p:nvPr/>
        </p:nvSpPr>
        <p:spPr bwMode="auto">
          <a:xfrm>
            <a:off x="4086225" y="2481262"/>
            <a:ext cx="322263" cy="396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22" name="Text Box 1047"/>
          <p:cNvSpPr txBox="1">
            <a:spLocks noChangeArrowheads="1"/>
          </p:cNvSpPr>
          <p:nvPr/>
        </p:nvSpPr>
        <p:spPr bwMode="auto">
          <a:xfrm>
            <a:off x="1754188" y="3294062"/>
            <a:ext cx="322262" cy="396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23" name="Text Box 1048"/>
          <p:cNvSpPr txBox="1">
            <a:spLocks noChangeArrowheads="1"/>
          </p:cNvSpPr>
          <p:nvPr/>
        </p:nvSpPr>
        <p:spPr bwMode="auto">
          <a:xfrm>
            <a:off x="1020763" y="4170362"/>
            <a:ext cx="322262" cy="396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24" name="Text Box 1049"/>
          <p:cNvSpPr txBox="1">
            <a:spLocks noChangeArrowheads="1"/>
          </p:cNvSpPr>
          <p:nvPr/>
        </p:nvSpPr>
        <p:spPr bwMode="auto">
          <a:xfrm>
            <a:off x="5076825" y="3294062"/>
            <a:ext cx="322263" cy="396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7</a:t>
            </a:r>
          </a:p>
        </p:txBody>
      </p:sp>
      <p:sp>
        <p:nvSpPr>
          <p:cNvPr id="25" name="Text Box 1050"/>
          <p:cNvSpPr txBox="1">
            <a:spLocks noChangeArrowheads="1"/>
          </p:cNvSpPr>
          <p:nvPr/>
        </p:nvSpPr>
        <p:spPr bwMode="auto">
          <a:xfrm>
            <a:off x="2620963" y="4170362"/>
            <a:ext cx="322262" cy="396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26" name="Text Box 1051"/>
          <p:cNvSpPr txBox="1">
            <a:spLocks noChangeArrowheads="1"/>
          </p:cNvSpPr>
          <p:nvPr/>
        </p:nvSpPr>
        <p:spPr bwMode="auto">
          <a:xfrm>
            <a:off x="3925888" y="4157662"/>
            <a:ext cx="322262" cy="396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27" name="Text Box 1052"/>
          <p:cNvSpPr txBox="1">
            <a:spLocks noChangeArrowheads="1"/>
          </p:cNvSpPr>
          <p:nvPr/>
        </p:nvSpPr>
        <p:spPr bwMode="auto">
          <a:xfrm>
            <a:off x="5526088" y="4157662"/>
            <a:ext cx="322262" cy="396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28" name="Text Box 1053"/>
          <p:cNvSpPr txBox="1">
            <a:spLocks noChangeArrowheads="1"/>
          </p:cNvSpPr>
          <p:nvPr/>
        </p:nvSpPr>
        <p:spPr bwMode="auto">
          <a:xfrm>
            <a:off x="7381875" y="4157662"/>
            <a:ext cx="322263" cy="396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6</a:t>
            </a:r>
          </a:p>
        </p:txBody>
      </p:sp>
      <p:sp>
        <p:nvSpPr>
          <p:cNvPr id="29" name="Text Box 1054"/>
          <p:cNvSpPr txBox="1">
            <a:spLocks noChangeArrowheads="1"/>
          </p:cNvSpPr>
          <p:nvPr/>
        </p:nvSpPr>
        <p:spPr bwMode="auto">
          <a:xfrm>
            <a:off x="7926388" y="3090862"/>
            <a:ext cx="322262" cy="396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8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57199" y="5557636"/>
            <a:ext cx="84510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dirty="0" smtClean="0"/>
              <a:t>For your project, you can compute the score of a web site and its sub links </a:t>
            </a:r>
          </a:p>
          <a:p>
            <a:pPr marL="0" lvl="1"/>
            <a:r>
              <a:rPr lang="en-US" dirty="0" smtClean="0"/>
              <a:t>Using </a:t>
            </a:r>
            <a:r>
              <a:rPr lang="en-US" dirty="0" err="1" smtClean="0"/>
              <a:t>postorder</a:t>
            </a:r>
            <a:r>
              <a:rPr lang="en-US" dirty="0" smtClean="0"/>
              <a:t> traversal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4112213" cy="39163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A binary tree is a tree with the following properties:</a:t>
            </a:r>
          </a:p>
          <a:p>
            <a:pPr lvl="1">
              <a:defRPr/>
            </a:pPr>
            <a:r>
              <a:rPr lang="en-US" dirty="0" smtClean="0"/>
              <a:t>Each internal node has at most two children</a:t>
            </a:r>
          </a:p>
          <a:p>
            <a:pPr lvl="1">
              <a:defRPr/>
            </a:pPr>
            <a:r>
              <a:rPr lang="en-US" dirty="0" smtClean="0"/>
              <a:t>The children of a node are an ordered pair (left and right)</a:t>
            </a:r>
          </a:p>
          <a:p>
            <a:pPr>
              <a:defRPr/>
            </a:pPr>
            <a:r>
              <a:rPr lang="en-US" dirty="0" smtClean="0"/>
              <a:t>We call the children of an internal node left child and right child</a:t>
            </a:r>
          </a:p>
          <a:p>
            <a:endParaRPr lang="en-US" dirty="0"/>
          </a:p>
        </p:txBody>
      </p:sp>
      <p:sp>
        <p:nvSpPr>
          <p:cNvPr id="4" name="AutoShape 7"/>
          <p:cNvSpPr>
            <a:spLocks noChangeAspect="1" noChangeArrowheads="1"/>
          </p:cNvSpPr>
          <p:nvPr/>
        </p:nvSpPr>
        <p:spPr bwMode="auto">
          <a:xfrm>
            <a:off x="6794126" y="2212975"/>
            <a:ext cx="341313" cy="3778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A</a:t>
            </a:r>
          </a:p>
        </p:txBody>
      </p:sp>
      <p:sp>
        <p:nvSpPr>
          <p:cNvPr id="5" name="AutoShape 8"/>
          <p:cNvSpPr>
            <a:spLocks noChangeAspect="1" noChangeArrowheads="1"/>
          </p:cNvSpPr>
          <p:nvPr/>
        </p:nvSpPr>
        <p:spPr bwMode="auto">
          <a:xfrm>
            <a:off x="5808289" y="3127375"/>
            <a:ext cx="338137" cy="3778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B</a:t>
            </a:r>
          </a:p>
        </p:txBody>
      </p:sp>
      <p:sp>
        <p:nvSpPr>
          <p:cNvPr id="6" name="AutoShape 10"/>
          <p:cNvSpPr>
            <a:spLocks noChangeAspect="1" noChangeArrowheads="1"/>
          </p:cNvSpPr>
          <p:nvPr/>
        </p:nvSpPr>
        <p:spPr bwMode="auto">
          <a:xfrm>
            <a:off x="7775201" y="3125788"/>
            <a:ext cx="341313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C</a:t>
            </a:r>
          </a:p>
        </p:txBody>
      </p:sp>
      <p:sp>
        <p:nvSpPr>
          <p:cNvPr id="7" name="AutoShape 11"/>
          <p:cNvSpPr>
            <a:spLocks noChangeAspect="1" noChangeArrowheads="1"/>
          </p:cNvSpPr>
          <p:nvPr/>
        </p:nvSpPr>
        <p:spPr bwMode="auto">
          <a:xfrm>
            <a:off x="7294189" y="4040188"/>
            <a:ext cx="322262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F</a:t>
            </a:r>
          </a:p>
        </p:txBody>
      </p:sp>
      <p:sp>
        <p:nvSpPr>
          <p:cNvPr id="8" name="AutoShape 12"/>
          <p:cNvSpPr>
            <a:spLocks noChangeAspect="1" noChangeArrowheads="1"/>
          </p:cNvSpPr>
          <p:nvPr/>
        </p:nvSpPr>
        <p:spPr bwMode="auto">
          <a:xfrm>
            <a:off x="8276851" y="4040188"/>
            <a:ext cx="3556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G</a:t>
            </a:r>
          </a:p>
        </p:txBody>
      </p:sp>
      <p:sp>
        <p:nvSpPr>
          <p:cNvPr id="9" name="AutoShape 13"/>
          <p:cNvSpPr>
            <a:spLocks noChangeAspect="1" noChangeArrowheads="1"/>
          </p:cNvSpPr>
          <p:nvPr/>
        </p:nvSpPr>
        <p:spPr bwMode="auto">
          <a:xfrm>
            <a:off x="5292351" y="4038600"/>
            <a:ext cx="357188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D</a:t>
            </a:r>
          </a:p>
        </p:txBody>
      </p:sp>
      <p:sp>
        <p:nvSpPr>
          <p:cNvPr id="10" name="AutoShape 14"/>
          <p:cNvSpPr>
            <a:spLocks noChangeAspect="1" noChangeArrowheads="1"/>
          </p:cNvSpPr>
          <p:nvPr/>
        </p:nvSpPr>
        <p:spPr bwMode="auto">
          <a:xfrm>
            <a:off x="6319464" y="4040188"/>
            <a:ext cx="3302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E</a:t>
            </a:r>
          </a:p>
        </p:txBody>
      </p:sp>
      <p:cxnSp>
        <p:nvCxnSpPr>
          <p:cNvPr id="11" name="AutoShape 15"/>
          <p:cNvCxnSpPr>
            <a:cxnSpLocks noChangeShapeType="1"/>
            <a:stCxn id="4" idx="2"/>
            <a:endCxn id="5" idx="0"/>
          </p:cNvCxnSpPr>
          <p:nvPr/>
        </p:nvCxnSpPr>
        <p:spPr bwMode="auto">
          <a:xfrm flipH="1">
            <a:off x="5978151" y="2600325"/>
            <a:ext cx="987425" cy="5175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" name="AutoShape 16"/>
          <p:cNvCxnSpPr>
            <a:cxnSpLocks noChangeShapeType="1"/>
            <a:stCxn id="4" idx="2"/>
            <a:endCxn id="6" idx="0"/>
          </p:cNvCxnSpPr>
          <p:nvPr/>
        </p:nvCxnSpPr>
        <p:spPr bwMode="auto">
          <a:xfrm>
            <a:off x="6965576" y="2600325"/>
            <a:ext cx="981075" cy="5159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" name="AutoShape 18"/>
          <p:cNvCxnSpPr>
            <a:cxnSpLocks noChangeShapeType="1"/>
            <a:stCxn id="6" idx="2"/>
            <a:endCxn id="8" idx="0"/>
          </p:cNvCxnSpPr>
          <p:nvPr/>
        </p:nvCxnSpPr>
        <p:spPr bwMode="auto">
          <a:xfrm>
            <a:off x="7946651" y="3516313"/>
            <a:ext cx="508000" cy="514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" name="AutoShape 19"/>
          <p:cNvCxnSpPr>
            <a:cxnSpLocks noChangeShapeType="1"/>
            <a:stCxn id="6" idx="2"/>
            <a:endCxn id="7" idx="0"/>
          </p:cNvCxnSpPr>
          <p:nvPr/>
        </p:nvCxnSpPr>
        <p:spPr bwMode="auto">
          <a:xfrm flipH="1">
            <a:off x="7456114" y="3516313"/>
            <a:ext cx="490537" cy="514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" name="AutoShape 20"/>
          <p:cNvCxnSpPr>
            <a:cxnSpLocks noChangeShapeType="1"/>
            <a:stCxn id="5" idx="2"/>
            <a:endCxn id="10" idx="0"/>
          </p:cNvCxnSpPr>
          <p:nvPr/>
        </p:nvCxnSpPr>
        <p:spPr bwMode="auto">
          <a:xfrm>
            <a:off x="5978151" y="3514725"/>
            <a:ext cx="506413" cy="5159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" name="AutoShape 21"/>
          <p:cNvCxnSpPr>
            <a:cxnSpLocks noChangeShapeType="1"/>
            <a:stCxn id="5" idx="2"/>
            <a:endCxn id="9" idx="0"/>
          </p:cNvCxnSpPr>
          <p:nvPr/>
        </p:nvCxnSpPr>
        <p:spPr bwMode="auto">
          <a:xfrm flipH="1">
            <a:off x="5471739" y="3514725"/>
            <a:ext cx="506412" cy="514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7" name="AutoShape 22"/>
          <p:cNvSpPr>
            <a:spLocks noChangeAspect="1" noChangeArrowheads="1"/>
          </p:cNvSpPr>
          <p:nvPr/>
        </p:nvSpPr>
        <p:spPr bwMode="auto">
          <a:xfrm>
            <a:off x="5938464" y="4960938"/>
            <a:ext cx="355600" cy="3778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H</a:t>
            </a:r>
          </a:p>
        </p:txBody>
      </p:sp>
      <p:cxnSp>
        <p:nvCxnSpPr>
          <p:cNvPr id="18" name="AutoShape 25"/>
          <p:cNvCxnSpPr>
            <a:cxnSpLocks noChangeShapeType="1"/>
            <a:stCxn id="10" idx="2"/>
            <a:endCxn id="17" idx="0"/>
          </p:cNvCxnSpPr>
          <p:nvPr/>
        </p:nvCxnSpPr>
        <p:spPr bwMode="auto">
          <a:xfrm flipH="1">
            <a:off x="6116264" y="4430713"/>
            <a:ext cx="368300" cy="520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9" name="AutoShape 26"/>
          <p:cNvSpPr>
            <a:spLocks noChangeAspect="1" noChangeArrowheads="1"/>
          </p:cNvSpPr>
          <p:nvPr/>
        </p:nvSpPr>
        <p:spPr bwMode="auto">
          <a:xfrm>
            <a:off x="6675064" y="4959350"/>
            <a:ext cx="288925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I</a:t>
            </a:r>
          </a:p>
        </p:txBody>
      </p:sp>
      <p:cxnSp>
        <p:nvCxnSpPr>
          <p:cNvPr id="20" name="AutoShape 27"/>
          <p:cNvCxnSpPr>
            <a:cxnSpLocks noChangeShapeType="1"/>
            <a:stCxn id="10" idx="2"/>
            <a:endCxn id="19" idx="0"/>
          </p:cNvCxnSpPr>
          <p:nvPr/>
        </p:nvCxnSpPr>
        <p:spPr bwMode="auto">
          <a:xfrm>
            <a:off x="6484564" y="4430713"/>
            <a:ext cx="334962" cy="519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4277871" cy="39163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Alternative recursive definition: a binary tree is either</a:t>
            </a:r>
          </a:p>
          <a:p>
            <a:pPr lvl="1">
              <a:defRPr/>
            </a:pPr>
            <a:r>
              <a:rPr lang="en-US" dirty="0" smtClean="0"/>
              <a:t>a tree consisting of a single node, or</a:t>
            </a:r>
          </a:p>
          <a:p>
            <a:pPr lvl="1">
              <a:defRPr/>
            </a:pPr>
            <a:r>
              <a:rPr lang="en-US" dirty="0" smtClean="0"/>
              <a:t>a tree whose root has an ordered pair of children, each of which is a binary tree</a:t>
            </a:r>
          </a:p>
          <a:p>
            <a:endParaRPr lang="en-US" dirty="0"/>
          </a:p>
        </p:txBody>
      </p:sp>
      <p:sp>
        <p:nvSpPr>
          <p:cNvPr id="4" name="AutoShape 7"/>
          <p:cNvSpPr>
            <a:spLocks noChangeAspect="1" noChangeArrowheads="1"/>
          </p:cNvSpPr>
          <p:nvPr/>
        </p:nvSpPr>
        <p:spPr bwMode="auto">
          <a:xfrm>
            <a:off x="6841845" y="2551804"/>
            <a:ext cx="341313" cy="3778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A</a:t>
            </a:r>
          </a:p>
        </p:txBody>
      </p:sp>
      <p:sp>
        <p:nvSpPr>
          <p:cNvPr id="5" name="AutoShape 8"/>
          <p:cNvSpPr>
            <a:spLocks noChangeAspect="1" noChangeArrowheads="1"/>
          </p:cNvSpPr>
          <p:nvPr/>
        </p:nvSpPr>
        <p:spPr bwMode="auto">
          <a:xfrm>
            <a:off x="5856008" y="3466204"/>
            <a:ext cx="338137" cy="3778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B</a:t>
            </a:r>
          </a:p>
        </p:txBody>
      </p:sp>
      <p:sp>
        <p:nvSpPr>
          <p:cNvPr id="6" name="AutoShape 10"/>
          <p:cNvSpPr>
            <a:spLocks noChangeAspect="1" noChangeArrowheads="1"/>
          </p:cNvSpPr>
          <p:nvPr/>
        </p:nvSpPr>
        <p:spPr bwMode="auto">
          <a:xfrm>
            <a:off x="7822920" y="3464617"/>
            <a:ext cx="341313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C</a:t>
            </a:r>
          </a:p>
        </p:txBody>
      </p:sp>
      <p:sp>
        <p:nvSpPr>
          <p:cNvPr id="7" name="AutoShape 11"/>
          <p:cNvSpPr>
            <a:spLocks noChangeAspect="1" noChangeArrowheads="1"/>
          </p:cNvSpPr>
          <p:nvPr/>
        </p:nvSpPr>
        <p:spPr bwMode="auto">
          <a:xfrm>
            <a:off x="7341908" y="4379017"/>
            <a:ext cx="322262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F</a:t>
            </a:r>
          </a:p>
        </p:txBody>
      </p:sp>
      <p:sp>
        <p:nvSpPr>
          <p:cNvPr id="8" name="AutoShape 12"/>
          <p:cNvSpPr>
            <a:spLocks noChangeAspect="1" noChangeArrowheads="1"/>
          </p:cNvSpPr>
          <p:nvPr/>
        </p:nvSpPr>
        <p:spPr bwMode="auto">
          <a:xfrm>
            <a:off x="8324570" y="4379017"/>
            <a:ext cx="3556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G</a:t>
            </a:r>
          </a:p>
        </p:txBody>
      </p:sp>
      <p:sp>
        <p:nvSpPr>
          <p:cNvPr id="9" name="AutoShape 13"/>
          <p:cNvSpPr>
            <a:spLocks noChangeAspect="1" noChangeArrowheads="1"/>
          </p:cNvSpPr>
          <p:nvPr/>
        </p:nvSpPr>
        <p:spPr bwMode="auto">
          <a:xfrm>
            <a:off x="5340070" y="4377429"/>
            <a:ext cx="357188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D</a:t>
            </a:r>
          </a:p>
        </p:txBody>
      </p:sp>
      <p:sp>
        <p:nvSpPr>
          <p:cNvPr id="10" name="AutoShape 14"/>
          <p:cNvSpPr>
            <a:spLocks noChangeAspect="1" noChangeArrowheads="1"/>
          </p:cNvSpPr>
          <p:nvPr/>
        </p:nvSpPr>
        <p:spPr bwMode="auto">
          <a:xfrm>
            <a:off x="6367183" y="4379017"/>
            <a:ext cx="3302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E</a:t>
            </a:r>
          </a:p>
        </p:txBody>
      </p:sp>
      <p:cxnSp>
        <p:nvCxnSpPr>
          <p:cNvPr id="11" name="AutoShape 15"/>
          <p:cNvCxnSpPr>
            <a:cxnSpLocks noChangeShapeType="1"/>
            <a:stCxn id="4" idx="2"/>
            <a:endCxn id="5" idx="0"/>
          </p:cNvCxnSpPr>
          <p:nvPr/>
        </p:nvCxnSpPr>
        <p:spPr bwMode="auto">
          <a:xfrm flipH="1">
            <a:off x="6025870" y="2939154"/>
            <a:ext cx="987425" cy="5175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" name="AutoShape 16"/>
          <p:cNvCxnSpPr>
            <a:cxnSpLocks noChangeShapeType="1"/>
            <a:stCxn id="4" idx="2"/>
            <a:endCxn id="6" idx="0"/>
          </p:cNvCxnSpPr>
          <p:nvPr/>
        </p:nvCxnSpPr>
        <p:spPr bwMode="auto">
          <a:xfrm>
            <a:off x="7013295" y="2939154"/>
            <a:ext cx="981075" cy="5159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" name="AutoShape 18"/>
          <p:cNvCxnSpPr>
            <a:cxnSpLocks noChangeShapeType="1"/>
            <a:stCxn id="6" idx="2"/>
            <a:endCxn id="8" idx="0"/>
          </p:cNvCxnSpPr>
          <p:nvPr/>
        </p:nvCxnSpPr>
        <p:spPr bwMode="auto">
          <a:xfrm>
            <a:off x="7994370" y="3855142"/>
            <a:ext cx="508000" cy="514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" name="AutoShape 19"/>
          <p:cNvCxnSpPr>
            <a:cxnSpLocks noChangeShapeType="1"/>
            <a:stCxn id="6" idx="2"/>
            <a:endCxn id="7" idx="0"/>
          </p:cNvCxnSpPr>
          <p:nvPr/>
        </p:nvCxnSpPr>
        <p:spPr bwMode="auto">
          <a:xfrm flipH="1">
            <a:off x="7503833" y="3855142"/>
            <a:ext cx="490537" cy="514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" name="AutoShape 20"/>
          <p:cNvCxnSpPr>
            <a:cxnSpLocks noChangeShapeType="1"/>
            <a:stCxn id="5" idx="2"/>
            <a:endCxn id="10" idx="0"/>
          </p:cNvCxnSpPr>
          <p:nvPr/>
        </p:nvCxnSpPr>
        <p:spPr bwMode="auto">
          <a:xfrm>
            <a:off x="6025870" y="3853554"/>
            <a:ext cx="506413" cy="5159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" name="AutoShape 21"/>
          <p:cNvCxnSpPr>
            <a:cxnSpLocks noChangeShapeType="1"/>
            <a:stCxn id="5" idx="2"/>
            <a:endCxn id="9" idx="0"/>
          </p:cNvCxnSpPr>
          <p:nvPr/>
        </p:nvCxnSpPr>
        <p:spPr bwMode="auto">
          <a:xfrm flipH="1">
            <a:off x="5519458" y="3853554"/>
            <a:ext cx="506412" cy="514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7" name="AutoShape 22"/>
          <p:cNvSpPr>
            <a:spLocks noChangeAspect="1" noChangeArrowheads="1"/>
          </p:cNvSpPr>
          <p:nvPr/>
        </p:nvSpPr>
        <p:spPr bwMode="auto">
          <a:xfrm>
            <a:off x="5986183" y="5299767"/>
            <a:ext cx="355600" cy="3778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H</a:t>
            </a:r>
          </a:p>
        </p:txBody>
      </p:sp>
      <p:cxnSp>
        <p:nvCxnSpPr>
          <p:cNvPr id="18" name="AutoShape 25"/>
          <p:cNvCxnSpPr>
            <a:cxnSpLocks noChangeShapeType="1"/>
            <a:stCxn id="10" idx="2"/>
            <a:endCxn id="17" idx="0"/>
          </p:cNvCxnSpPr>
          <p:nvPr/>
        </p:nvCxnSpPr>
        <p:spPr bwMode="auto">
          <a:xfrm flipH="1">
            <a:off x="6163983" y="4769542"/>
            <a:ext cx="368300" cy="520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9" name="AutoShape 26"/>
          <p:cNvSpPr>
            <a:spLocks noChangeAspect="1" noChangeArrowheads="1"/>
          </p:cNvSpPr>
          <p:nvPr/>
        </p:nvSpPr>
        <p:spPr bwMode="auto">
          <a:xfrm>
            <a:off x="6722783" y="5298179"/>
            <a:ext cx="288925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I</a:t>
            </a:r>
          </a:p>
        </p:txBody>
      </p:sp>
      <p:cxnSp>
        <p:nvCxnSpPr>
          <p:cNvPr id="20" name="AutoShape 27"/>
          <p:cNvCxnSpPr>
            <a:cxnSpLocks noChangeShapeType="1"/>
            <a:stCxn id="10" idx="2"/>
            <a:endCxn id="19" idx="0"/>
          </p:cNvCxnSpPr>
          <p:nvPr/>
        </p:nvCxnSpPr>
        <p:spPr bwMode="auto">
          <a:xfrm>
            <a:off x="6532283" y="4769542"/>
            <a:ext cx="334962" cy="519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1" name="Isosceles Triangle 20"/>
          <p:cNvSpPr/>
          <p:nvPr/>
        </p:nvSpPr>
        <p:spPr>
          <a:xfrm>
            <a:off x="4722451" y="3251896"/>
            <a:ext cx="2606838" cy="2661546"/>
          </a:xfrm>
          <a:prstGeom prst="triangle">
            <a:avLst/>
          </a:prstGeom>
          <a:solidFill>
            <a:schemeClr val="accent1">
              <a:lumMod val="20000"/>
              <a:lumOff val="80000"/>
              <a:alpha val="56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Isosceles Triangle 21"/>
          <p:cNvSpPr/>
          <p:nvPr/>
        </p:nvSpPr>
        <p:spPr>
          <a:xfrm>
            <a:off x="7045107" y="3251896"/>
            <a:ext cx="1910901" cy="1721298"/>
          </a:xfrm>
          <a:prstGeom prst="triangle">
            <a:avLst/>
          </a:prstGeom>
          <a:solidFill>
            <a:schemeClr val="accent1">
              <a:lumMod val="20000"/>
              <a:lumOff val="80000"/>
              <a:alpha val="56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29000"/>
            <a:ext cx="7675507" cy="1398494"/>
          </a:xfrm>
        </p:spPr>
        <p:txBody>
          <a:bodyPr/>
          <a:lstStyle/>
          <a:p>
            <a:r>
              <a:rPr lang="en-US" sz="4000" dirty="0" smtClean="0"/>
              <a:t>Abstract </a:t>
            </a:r>
            <a:br>
              <a:rPr lang="en-US" sz="4000" dirty="0" smtClean="0"/>
            </a:br>
            <a:r>
              <a:rPr lang="en-US" sz="4000" dirty="0" smtClean="0"/>
              <a:t>Non-linear Data Structures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Trees and their variations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677" y="1691747"/>
            <a:ext cx="4040324" cy="23299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Expression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4291675" cy="3916363"/>
          </a:xfrm>
        </p:spPr>
        <p:txBody>
          <a:bodyPr/>
          <a:lstStyle/>
          <a:p>
            <a:r>
              <a:rPr lang="en-US" dirty="0" smtClean="0"/>
              <a:t>Binary tree associated with an arithmetic expression</a:t>
            </a:r>
          </a:p>
          <a:p>
            <a:pPr lvl="1"/>
            <a:r>
              <a:rPr lang="en-US" dirty="0" smtClean="0"/>
              <a:t>internal nodes: operators</a:t>
            </a:r>
          </a:p>
          <a:p>
            <a:pPr lvl="1"/>
            <a:r>
              <a:rPr lang="en-US" dirty="0" smtClean="0"/>
              <a:t>external nodes: operands</a:t>
            </a:r>
          </a:p>
          <a:p>
            <a:r>
              <a:rPr lang="en-US" dirty="0" smtClean="0"/>
              <a:t>Example: arithmetic expression tree for the expression: </a:t>
            </a:r>
          </a:p>
          <a:p>
            <a:pPr>
              <a:buNone/>
            </a:pPr>
            <a:r>
              <a:rPr lang="en-US" dirty="0" smtClean="0"/>
              <a:t>	(2 </a:t>
            </a:r>
            <a:r>
              <a:rPr lang="en-US" dirty="0" err="1" smtClean="0">
                <a:latin typeface="Symbol" charset="2"/>
                <a:sym typeface="Symbol" charset="2"/>
              </a:rPr>
              <a:t></a:t>
            </a:r>
            <a:r>
              <a:rPr lang="en-US" dirty="0" smtClean="0">
                <a:latin typeface="Symbol" charset="2"/>
                <a:sym typeface="Symbol" charset="2"/>
              </a:rPr>
              <a:t> </a:t>
            </a:r>
            <a:r>
              <a:rPr lang="en-US" dirty="0" smtClean="0">
                <a:latin typeface="Times New Roman" charset="0"/>
                <a:sym typeface="Symbol" charset="2"/>
              </a:rPr>
              <a:t>(</a:t>
            </a:r>
            <a:r>
              <a:rPr lang="en-US" dirty="0" smtClean="0"/>
              <a:t>a </a:t>
            </a:r>
            <a:r>
              <a:rPr lang="en-US" dirty="0" smtClean="0">
                <a:latin typeface="Symbol" charset="2"/>
              </a:rPr>
              <a:t>-</a:t>
            </a:r>
            <a:r>
              <a:rPr lang="en-US" dirty="0" smtClean="0"/>
              <a:t> 1) </a:t>
            </a:r>
            <a:r>
              <a:rPr lang="en-US" dirty="0" smtClean="0">
                <a:latin typeface="Symbol" charset="2"/>
              </a:rPr>
              <a:t>+</a:t>
            </a:r>
            <a:r>
              <a:rPr lang="en-US" dirty="0" smtClean="0"/>
              <a:t> (3 </a:t>
            </a:r>
            <a:r>
              <a:rPr lang="en-US" dirty="0" err="1" smtClean="0">
                <a:latin typeface="Symbol" charset="2"/>
                <a:sym typeface="Symbol" charset="2"/>
              </a:rPr>
              <a:t></a:t>
            </a:r>
            <a:r>
              <a:rPr lang="en-US" dirty="0" smtClean="0">
                <a:latin typeface="Symbol" charset="2"/>
                <a:sym typeface="Symbol" charset="2"/>
              </a:rPr>
              <a:t> </a:t>
            </a:r>
            <a:r>
              <a:rPr lang="en-US" dirty="0" err="1" smtClean="0"/>
              <a:t>b</a:t>
            </a:r>
            <a:r>
              <a:rPr lang="en-US" dirty="0" smtClean="0"/>
              <a:t>))</a:t>
            </a:r>
          </a:p>
          <a:p>
            <a:endParaRPr lang="en-US" dirty="0"/>
          </a:p>
        </p:txBody>
      </p: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5039145" y="2822485"/>
            <a:ext cx="3429000" cy="2286000"/>
            <a:chOff x="2928" y="2256"/>
            <a:chExt cx="2160" cy="1440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4128" y="2256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r>
                <a:rPr lang="en-US">
                  <a:latin typeface="Symbol" charset="2"/>
                </a:rPr>
                <a:t>+</a:t>
              </a:r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4608" y="2640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r>
                <a:rPr lang="en-US">
                  <a:latin typeface="Symbol" charset="2"/>
                  <a:sym typeface="Symbol" charset="2"/>
                </a:rPr>
                <a:t></a:t>
              </a:r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3168" y="2640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r>
                <a:rPr lang="en-US">
                  <a:latin typeface="Symbol" charset="2"/>
                  <a:sym typeface="Symbol" charset="2"/>
                </a:rPr>
                <a:t></a:t>
              </a:r>
              <a:endParaRPr lang="en-US">
                <a:latin typeface="Symbol" charset="2"/>
              </a:endParaRPr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3648" y="3024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r>
                <a:rPr lang="en-US">
                  <a:latin typeface="Symbol" charset="2"/>
                </a:rPr>
                <a:t>-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2928" y="3024"/>
              <a:ext cx="240" cy="24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408" y="3456"/>
              <a:ext cx="240" cy="24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3888" y="3456"/>
              <a:ext cx="240" cy="24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4368" y="3024"/>
              <a:ext cx="240" cy="24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4848" y="3024"/>
              <a:ext cx="240" cy="24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/>
                <a:t>b</a:t>
              </a:r>
            </a:p>
          </p:txBody>
        </p:sp>
        <p:cxnSp>
          <p:nvCxnSpPr>
            <p:cNvPr id="14" name="AutoShape 13"/>
            <p:cNvCxnSpPr>
              <a:cxnSpLocks noChangeShapeType="1"/>
              <a:stCxn id="5" idx="3"/>
              <a:endCxn id="7" idx="7"/>
            </p:cNvCxnSpPr>
            <p:nvPr/>
          </p:nvCxnSpPr>
          <p:spPr bwMode="auto">
            <a:xfrm flipH="1">
              <a:off x="3373" y="2467"/>
              <a:ext cx="790" cy="20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" name="AutoShape 14"/>
            <p:cNvCxnSpPr>
              <a:cxnSpLocks noChangeShapeType="1"/>
              <a:stCxn id="6" idx="1"/>
              <a:endCxn id="5" idx="5"/>
            </p:cNvCxnSpPr>
            <p:nvPr/>
          </p:nvCxnSpPr>
          <p:spPr bwMode="auto">
            <a:xfrm flipH="1" flipV="1">
              <a:off x="4333" y="2467"/>
              <a:ext cx="310" cy="20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6" name="AutoShape 15"/>
            <p:cNvCxnSpPr>
              <a:cxnSpLocks noChangeShapeType="1"/>
              <a:stCxn id="13" idx="0"/>
              <a:endCxn id="6" idx="5"/>
            </p:cNvCxnSpPr>
            <p:nvPr/>
          </p:nvCxnSpPr>
          <p:spPr bwMode="auto">
            <a:xfrm flipH="1" flipV="1">
              <a:off x="4813" y="2851"/>
              <a:ext cx="155" cy="1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7" name="AutoShape 16"/>
            <p:cNvCxnSpPr>
              <a:cxnSpLocks noChangeShapeType="1"/>
              <a:stCxn id="12" idx="0"/>
              <a:endCxn id="6" idx="3"/>
            </p:cNvCxnSpPr>
            <p:nvPr/>
          </p:nvCxnSpPr>
          <p:spPr bwMode="auto">
            <a:xfrm flipV="1">
              <a:off x="4488" y="2851"/>
              <a:ext cx="155" cy="1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8" name="AutoShape 17"/>
            <p:cNvCxnSpPr>
              <a:cxnSpLocks noChangeShapeType="1"/>
              <a:stCxn id="11" idx="0"/>
              <a:endCxn id="8" idx="5"/>
            </p:cNvCxnSpPr>
            <p:nvPr/>
          </p:nvCxnSpPr>
          <p:spPr bwMode="auto">
            <a:xfrm flipH="1" flipV="1">
              <a:off x="3853" y="3235"/>
              <a:ext cx="155" cy="21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" name="AutoShape 18"/>
            <p:cNvCxnSpPr>
              <a:cxnSpLocks noChangeShapeType="1"/>
              <a:stCxn id="10" idx="0"/>
              <a:endCxn id="8" idx="3"/>
            </p:cNvCxnSpPr>
            <p:nvPr/>
          </p:nvCxnSpPr>
          <p:spPr bwMode="auto">
            <a:xfrm flipV="1">
              <a:off x="3528" y="3235"/>
              <a:ext cx="155" cy="21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0" name="AutoShape 19"/>
            <p:cNvCxnSpPr>
              <a:cxnSpLocks noChangeShapeType="1"/>
              <a:stCxn id="9" idx="0"/>
              <a:endCxn id="7" idx="3"/>
            </p:cNvCxnSpPr>
            <p:nvPr/>
          </p:nvCxnSpPr>
          <p:spPr bwMode="auto">
            <a:xfrm flipV="1">
              <a:off x="3048" y="2851"/>
              <a:ext cx="155" cy="1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1" name="AutoShape 20"/>
            <p:cNvCxnSpPr>
              <a:cxnSpLocks noChangeShapeType="1"/>
              <a:stCxn id="8" idx="1"/>
              <a:endCxn id="7" idx="5"/>
            </p:cNvCxnSpPr>
            <p:nvPr/>
          </p:nvCxnSpPr>
          <p:spPr bwMode="auto">
            <a:xfrm flipH="1" flipV="1">
              <a:off x="3373" y="2851"/>
              <a:ext cx="310" cy="20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Binary tree associated with a decision process</a:t>
            </a:r>
          </a:p>
          <a:p>
            <a:pPr lvl="1"/>
            <a:r>
              <a:rPr lang="en-US" dirty="0" smtClean="0"/>
              <a:t>internal nodes: questions with yes/no answer</a:t>
            </a:r>
          </a:p>
          <a:p>
            <a:pPr lvl="1"/>
            <a:r>
              <a:rPr lang="en-US" dirty="0" smtClean="0"/>
              <a:t>external nodes: decisions</a:t>
            </a:r>
          </a:p>
          <a:p>
            <a:r>
              <a:rPr lang="en-US" dirty="0" smtClean="0"/>
              <a:t>Example: dining decision</a:t>
            </a:r>
          </a:p>
          <a:p>
            <a:endParaRPr lang="en-US" dirty="0"/>
          </a:p>
        </p:txBody>
      </p:sp>
      <p:sp>
        <p:nvSpPr>
          <p:cNvPr id="4" name="AutoShape 1029"/>
          <p:cNvSpPr>
            <a:spLocks noChangeArrowheads="1"/>
          </p:cNvSpPr>
          <p:nvPr/>
        </p:nvSpPr>
        <p:spPr bwMode="auto">
          <a:xfrm>
            <a:off x="3281363" y="4075112"/>
            <a:ext cx="2689225" cy="5175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Want a fast meal?</a:t>
            </a:r>
          </a:p>
        </p:txBody>
      </p:sp>
      <p:sp>
        <p:nvSpPr>
          <p:cNvPr id="5" name="AutoShape 1030"/>
          <p:cNvSpPr>
            <a:spLocks noChangeArrowheads="1"/>
          </p:cNvSpPr>
          <p:nvPr/>
        </p:nvSpPr>
        <p:spPr bwMode="auto">
          <a:xfrm>
            <a:off x="1452563" y="5159850"/>
            <a:ext cx="1407234" cy="40862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On a diet?</a:t>
            </a:r>
            <a:endParaRPr lang="en-US" dirty="0"/>
          </a:p>
        </p:txBody>
      </p:sp>
      <p:sp>
        <p:nvSpPr>
          <p:cNvPr id="6" name="AutoShape 1031"/>
          <p:cNvSpPr>
            <a:spLocks noChangeArrowheads="1"/>
          </p:cNvSpPr>
          <p:nvPr/>
        </p:nvSpPr>
        <p:spPr bwMode="auto">
          <a:xfrm>
            <a:off x="5167314" y="5159849"/>
            <a:ext cx="2731957" cy="40862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On expense account?</a:t>
            </a:r>
            <a:endParaRPr lang="en-US" dirty="0"/>
          </a:p>
        </p:txBody>
      </p:sp>
      <p:sp>
        <p:nvSpPr>
          <p:cNvPr id="7" name="Rectangle 1033"/>
          <p:cNvSpPr>
            <a:spLocks noChangeArrowheads="1"/>
          </p:cNvSpPr>
          <p:nvPr/>
        </p:nvSpPr>
        <p:spPr bwMode="auto">
          <a:xfrm>
            <a:off x="1298576" y="6224071"/>
            <a:ext cx="1070688" cy="369332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Subway</a:t>
            </a:r>
            <a:endParaRPr lang="en-US" dirty="0"/>
          </a:p>
        </p:txBody>
      </p:sp>
      <p:sp>
        <p:nvSpPr>
          <p:cNvPr id="8" name="Rectangle 1034"/>
          <p:cNvSpPr>
            <a:spLocks noChangeArrowheads="1"/>
          </p:cNvSpPr>
          <p:nvPr/>
        </p:nvSpPr>
        <p:spPr bwMode="auto">
          <a:xfrm>
            <a:off x="3208338" y="6224071"/>
            <a:ext cx="1606404" cy="369332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Mc Donald’s</a:t>
            </a:r>
            <a:endParaRPr lang="en-US" dirty="0"/>
          </a:p>
        </p:txBody>
      </p:sp>
      <p:sp>
        <p:nvSpPr>
          <p:cNvPr id="9" name="Rectangle 1035"/>
          <p:cNvSpPr>
            <a:spLocks noChangeArrowheads="1"/>
          </p:cNvSpPr>
          <p:nvPr/>
        </p:nvSpPr>
        <p:spPr bwMode="auto">
          <a:xfrm>
            <a:off x="5167313" y="6224071"/>
            <a:ext cx="1107996" cy="369332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zh-TW" altLang="en-US" dirty="0" smtClean="0"/>
              <a:t>王品台塑</a:t>
            </a:r>
            <a:endParaRPr lang="en-US" dirty="0"/>
          </a:p>
        </p:txBody>
      </p:sp>
      <p:sp>
        <p:nvSpPr>
          <p:cNvPr id="10" name="Rectangle 1036"/>
          <p:cNvSpPr>
            <a:spLocks noChangeArrowheads="1"/>
          </p:cNvSpPr>
          <p:nvPr/>
        </p:nvSpPr>
        <p:spPr bwMode="auto">
          <a:xfrm>
            <a:off x="7627938" y="6224071"/>
            <a:ext cx="1107996" cy="369332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zh-TW" altLang="en-US" dirty="0" smtClean="0"/>
              <a:t>我家牛排</a:t>
            </a:r>
            <a:endParaRPr lang="en-US" dirty="0"/>
          </a:p>
        </p:txBody>
      </p:sp>
      <p:cxnSp>
        <p:nvCxnSpPr>
          <p:cNvPr id="11" name="AutoShape 1037"/>
          <p:cNvCxnSpPr>
            <a:cxnSpLocks noChangeShapeType="1"/>
            <a:stCxn id="4" idx="2"/>
            <a:endCxn id="5" idx="0"/>
          </p:cNvCxnSpPr>
          <p:nvPr/>
        </p:nvCxnSpPr>
        <p:spPr bwMode="auto">
          <a:xfrm rot="5400000">
            <a:off x="3107472" y="3641345"/>
            <a:ext cx="567213" cy="2469796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" name="AutoShape 1038"/>
          <p:cNvCxnSpPr>
            <a:cxnSpLocks noChangeShapeType="1"/>
            <a:stCxn id="4" idx="2"/>
            <a:endCxn id="6" idx="0"/>
          </p:cNvCxnSpPr>
          <p:nvPr/>
        </p:nvCxnSpPr>
        <p:spPr bwMode="auto">
          <a:xfrm rot="16200000" flipH="1">
            <a:off x="5296028" y="3922584"/>
            <a:ext cx="567212" cy="190731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" name="AutoShape 1039"/>
          <p:cNvCxnSpPr>
            <a:cxnSpLocks noChangeShapeType="1"/>
            <a:stCxn id="7" idx="0"/>
            <a:endCxn id="5" idx="2"/>
          </p:cNvCxnSpPr>
          <p:nvPr/>
        </p:nvCxnSpPr>
        <p:spPr bwMode="auto">
          <a:xfrm rot="5400000" flipH="1" flipV="1">
            <a:off x="1667251" y="5735142"/>
            <a:ext cx="655598" cy="32226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" name="AutoShape 1040"/>
          <p:cNvCxnSpPr>
            <a:cxnSpLocks noChangeShapeType="1"/>
            <a:stCxn id="8" idx="0"/>
            <a:endCxn id="5" idx="2"/>
          </p:cNvCxnSpPr>
          <p:nvPr/>
        </p:nvCxnSpPr>
        <p:spPr bwMode="auto">
          <a:xfrm rot="16200000" flipV="1">
            <a:off x="2756061" y="4968592"/>
            <a:ext cx="655598" cy="185536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" name="AutoShape 1041"/>
          <p:cNvCxnSpPr>
            <a:cxnSpLocks noChangeShapeType="1"/>
            <a:stCxn id="9" idx="0"/>
            <a:endCxn id="6" idx="2"/>
          </p:cNvCxnSpPr>
          <p:nvPr/>
        </p:nvCxnSpPr>
        <p:spPr bwMode="auto">
          <a:xfrm rot="5400000" flipH="1" flipV="1">
            <a:off x="5799503" y="5490281"/>
            <a:ext cx="655599" cy="81198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" name="AutoShape 1042"/>
          <p:cNvCxnSpPr>
            <a:cxnSpLocks noChangeShapeType="1"/>
            <a:stCxn id="10" idx="0"/>
            <a:endCxn id="6" idx="2"/>
          </p:cNvCxnSpPr>
          <p:nvPr/>
        </p:nvCxnSpPr>
        <p:spPr bwMode="auto">
          <a:xfrm rot="16200000" flipV="1">
            <a:off x="7029816" y="5071950"/>
            <a:ext cx="655599" cy="164864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7" name="Text Box 1043"/>
          <p:cNvSpPr txBox="1">
            <a:spLocks noChangeArrowheads="1"/>
          </p:cNvSpPr>
          <p:nvPr/>
        </p:nvSpPr>
        <p:spPr bwMode="auto">
          <a:xfrm>
            <a:off x="2439071" y="4588837"/>
            <a:ext cx="576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Yes</a:t>
            </a:r>
          </a:p>
        </p:txBody>
      </p:sp>
      <p:sp>
        <p:nvSpPr>
          <p:cNvPr id="18" name="Text Box 1044"/>
          <p:cNvSpPr txBox="1">
            <a:spLocks noChangeArrowheads="1"/>
          </p:cNvSpPr>
          <p:nvPr/>
        </p:nvSpPr>
        <p:spPr bwMode="auto">
          <a:xfrm>
            <a:off x="5994401" y="4614862"/>
            <a:ext cx="492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No</a:t>
            </a:r>
          </a:p>
        </p:txBody>
      </p:sp>
      <p:sp>
        <p:nvSpPr>
          <p:cNvPr id="19" name="Text Box 1045"/>
          <p:cNvSpPr txBox="1">
            <a:spLocks noChangeArrowheads="1"/>
          </p:cNvSpPr>
          <p:nvPr/>
        </p:nvSpPr>
        <p:spPr bwMode="auto">
          <a:xfrm>
            <a:off x="1429218" y="5699124"/>
            <a:ext cx="576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Yes</a:t>
            </a:r>
          </a:p>
        </p:txBody>
      </p:sp>
      <p:sp>
        <p:nvSpPr>
          <p:cNvPr id="20" name="Text Box 1046"/>
          <p:cNvSpPr txBox="1">
            <a:spLocks noChangeArrowheads="1"/>
          </p:cNvSpPr>
          <p:nvPr/>
        </p:nvSpPr>
        <p:spPr bwMode="auto">
          <a:xfrm>
            <a:off x="3513138" y="5699124"/>
            <a:ext cx="492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No</a:t>
            </a:r>
          </a:p>
        </p:txBody>
      </p:sp>
      <p:sp>
        <p:nvSpPr>
          <p:cNvPr id="21" name="Text Box 1047"/>
          <p:cNvSpPr txBox="1">
            <a:spLocks noChangeArrowheads="1"/>
          </p:cNvSpPr>
          <p:nvPr/>
        </p:nvSpPr>
        <p:spPr bwMode="auto">
          <a:xfrm>
            <a:off x="5113338" y="5699124"/>
            <a:ext cx="576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Yes</a:t>
            </a:r>
          </a:p>
        </p:txBody>
      </p:sp>
      <p:sp>
        <p:nvSpPr>
          <p:cNvPr id="22" name="Text Box 1048"/>
          <p:cNvSpPr txBox="1">
            <a:spLocks noChangeArrowheads="1"/>
          </p:cNvSpPr>
          <p:nvPr/>
        </p:nvSpPr>
        <p:spPr bwMode="auto">
          <a:xfrm>
            <a:off x="7522353" y="5699124"/>
            <a:ext cx="492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 Binary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internal node has exactly 2 children</a:t>
            </a:r>
            <a:endParaRPr lang="en-US" dirty="0"/>
          </a:p>
        </p:txBody>
      </p:sp>
      <p:sp>
        <p:nvSpPr>
          <p:cNvPr id="4" name="Oval 6"/>
          <p:cNvSpPr>
            <a:spLocks noChangeArrowheads="1"/>
          </p:cNvSpPr>
          <p:nvPr/>
        </p:nvSpPr>
        <p:spPr bwMode="auto">
          <a:xfrm>
            <a:off x="1808163" y="3475038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>
              <a:latin typeface="Symbol" charset="2"/>
            </a:endParaRPr>
          </a:p>
        </p:txBody>
      </p:sp>
      <p:sp>
        <p:nvSpPr>
          <p:cNvPr id="5" name="Oval 7"/>
          <p:cNvSpPr>
            <a:spLocks noChangeArrowheads="1"/>
          </p:cNvSpPr>
          <p:nvPr/>
        </p:nvSpPr>
        <p:spPr bwMode="auto">
          <a:xfrm>
            <a:off x="2570163" y="4084638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>
              <a:latin typeface="Symbol" charset="2"/>
              <a:sym typeface="Symbol" charset="2"/>
            </a:endParaRPr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1046163" y="4084638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>
              <a:latin typeface="Symbol" charset="2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665163" y="4694238"/>
            <a:ext cx="381000" cy="3810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189163" y="4694238"/>
            <a:ext cx="381000" cy="3810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2951163" y="4694238"/>
            <a:ext cx="381000" cy="3810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0" name="AutoShape 15"/>
          <p:cNvCxnSpPr>
            <a:cxnSpLocks noChangeShapeType="1"/>
            <a:stCxn id="4" idx="3"/>
            <a:endCxn id="6" idx="7"/>
          </p:cNvCxnSpPr>
          <p:nvPr/>
        </p:nvCxnSpPr>
        <p:spPr bwMode="auto">
          <a:xfrm flipH="1">
            <a:off x="1371601" y="3810001"/>
            <a:ext cx="492125" cy="320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" name="AutoShape 16"/>
          <p:cNvCxnSpPr>
            <a:cxnSpLocks noChangeShapeType="1"/>
            <a:stCxn id="5" idx="1"/>
            <a:endCxn id="4" idx="5"/>
          </p:cNvCxnSpPr>
          <p:nvPr/>
        </p:nvCxnSpPr>
        <p:spPr bwMode="auto">
          <a:xfrm flipH="1" flipV="1">
            <a:off x="2133601" y="3810001"/>
            <a:ext cx="492125" cy="320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" name="AutoShape 17"/>
          <p:cNvCxnSpPr>
            <a:cxnSpLocks noChangeShapeType="1"/>
            <a:stCxn id="9" idx="0"/>
            <a:endCxn id="5" idx="5"/>
          </p:cNvCxnSpPr>
          <p:nvPr/>
        </p:nvCxnSpPr>
        <p:spPr bwMode="auto">
          <a:xfrm flipH="1" flipV="1">
            <a:off x="2895601" y="4419601"/>
            <a:ext cx="246062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" name="AutoShape 18"/>
          <p:cNvCxnSpPr>
            <a:cxnSpLocks noChangeShapeType="1"/>
            <a:stCxn id="8" idx="0"/>
            <a:endCxn id="5" idx="3"/>
          </p:cNvCxnSpPr>
          <p:nvPr/>
        </p:nvCxnSpPr>
        <p:spPr bwMode="auto">
          <a:xfrm flipV="1">
            <a:off x="2379663" y="4419601"/>
            <a:ext cx="246063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" name="AutoShape 21"/>
          <p:cNvCxnSpPr>
            <a:cxnSpLocks noChangeShapeType="1"/>
            <a:stCxn id="7" idx="0"/>
            <a:endCxn id="6" idx="3"/>
          </p:cNvCxnSpPr>
          <p:nvPr/>
        </p:nvCxnSpPr>
        <p:spPr bwMode="auto">
          <a:xfrm flipV="1">
            <a:off x="855663" y="4419601"/>
            <a:ext cx="246063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" name="AutoShape 22"/>
          <p:cNvCxnSpPr>
            <a:cxnSpLocks noChangeShapeType="1"/>
            <a:stCxn id="16" idx="0"/>
            <a:endCxn id="6" idx="5"/>
          </p:cNvCxnSpPr>
          <p:nvPr/>
        </p:nvCxnSpPr>
        <p:spPr bwMode="auto">
          <a:xfrm flipH="1" flipV="1">
            <a:off x="1371601" y="4419601"/>
            <a:ext cx="246062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6" name="Rectangle 23"/>
          <p:cNvSpPr>
            <a:spLocks noChangeArrowheads="1"/>
          </p:cNvSpPr>
          <p:nvPr/>
        </p:nvSpPr>
        <p:spPr bwMode="auto">
          <a:xfrm>
            <a:off x="1427163" y="4694238"/>
            <a:ext cx="381000" cy="3810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7" name="Group 38"/>
          <p:cNvGrpSpPr>
            <a:grpSpLocks/>
          </p:cNvGrpSpPr>
          <p:nvPr/>
        </p:nvGrpSpPr>
        <p:grpSpPr bwMode="auto">
          <a:xfrm>
            <a:off x="4265565" y="3498564"/>
            <a:ext cx="2311400" cy="2286000"/>
            <a:chOff x="2064" y="2256"/>
            <a:chExt cx="1456" cy="1440"/>
          </a:xfrm>
        </p:grpSpPr>
        <p:sp>
          <p:nvSpPr>
            <p:cNvPr id="18" name="Oval 24"/>
            <p:cNvSpPr>
              <a:spLocks noChangeArrowheads="1"/>
            </p:cNvSpPr>
            <p:nvPr/>
          </p:nvSpPr>
          <p:spPr bwMode="auto">
            <a:xfrm>
              <a:off x="2352" y="2256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endParaRPr lang="en-US">
                <a:latin typeface="Symbol" charset="2"/>
              </a:endParaRPr>
            </a:p>
          </p:txBody>
        </p:sp>
        <p:sp>
          <p:nvSpPr>
            <p:cNvPr id="19" name="Oval 25"/>
            <p:cNvSpPr>
              <a:spLocks noChangeArrowheads="1"/>
            </p:cNvSpPr>
            <p:nvPr/>
          </p:nvSpPr>
          <p:spPr bwMode="auto">
            <a:xfrm>
              <a:off x="2688" y="2688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endParaRPr lang="en-US">
                <a:latin typeface="Symbol" charset="2"/>
                <a:sym typeface="Symbol" charset="2"/>
              </a:endParaRPr>
            </a:p>
          </p:txBody>
        </p:sp>
        <p:sp>
          <p:nvSpPr>
            <p:cNvPr id="20" name="Rectangle 26"/>
            <p:cNvSpPr>
              <a:spLocks noChangeArrowheads="1"/>
            </p:cNvSpPr>
            <p:nvPr/>
          </p:nvSpPr>
          <p:spPr bwMode="auto">
            <a:xfrm>
              <a:off x="2448" y="3072"/>
              <a:ext cx="240" cy="24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21" name="AutoShape 28"/>
            <p:cNvCxnSpPr>
              <a:cxnSpLocks noChangeShapeType="1"/>
              <a:stCxn id="19" idx="1"/>
              <a:endCxn id="18" idx="5"/>
            </p:cNvCxnSpPr>
            <p:nvPr/>
          </p:nvCxnSpPr>
          <p:spPr bwMode="auto">
            <a:xfrm flipH="1" flipV="1">
              <a:off x="2557" y="2467"/>
              <a:ext cx="166" cy="25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" name="AutoShape 29"/>
            <p:cNvCxnSpPr>
              <a:cxnSpLocks noChangeShapeType="1"/>
              <a:stCxn id="26" idx="1"/>
              <a:endCxn id="19" idx="5"/>
            </p:cNvCxnSpPr>
            <p:nvPr/>
          </p:nvCxnSpPr>
          <p:spPr bwMode="auto">
            <a:xfrm flipH="1" flipV="1">
              <a:off x="2893" y="2899"/>
              <a:ext cx="158" cy="20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3" name="AutoShape 30"/>
            <p:cNvCxnSpPr>
              <a:cxnSpLocks noChangeShapeType="1"/>
              <a:stCxn id="20" idx="0"/>
              <a:endCxn id="19" idx="3"/>
            </p:cNvCxnSpPr>
            <p:nvPr/>
          </p:nvCxnSpPr>
          <p:spPr bwMode="auto">
            <a:xfrm flipV="1">
              <a:off x="2568" y="2899"/>
              <a:ext cx="155" cy="1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4" name="Rectangle 31"/>
            <p:cNvSpPr>
              <a:spLocks noChangeArrowheads="1"/>
            </p:cNvSpPr>
            <p:nvPr/>
          </p:nvSpPr>
          <p:spPr bwMode="auto">
            <a:xfrm>
              <a:off x="2064" y="2688"/>
              <a:ext cx="240" cy="24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25" name="AutoShape 32"/>
            <p:cNvCxnSpPr>
              <a:cxnSpLocks noChangeShapeType="1"/>
              <a:stCxn id="24" idx="0"/>
              <a:endCxn id="18" idx="3"/>
            </p:cNvCxnSpPr>
            <p:nvPr/>
          </p:nvCxnSpPr>
          <p:spPr bwMode="auto">
            <a:xfrm flipV="1">
              <a:off x="2184" y="2467"/>
              <a:ext cx="203" cy="21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" name="Oval 33"/>
            <p:cNvSpPr>
              <a:spLocks noChangeArrowheads="1"/>
            </p:cNvSpPr>
            <p:nvPr/>
          </p:nvSpPr>
          <p:spPr bwMode="auto">
            <a:xfrm>
              <a:off x="3016" y="3072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endParaRPr lang="en-US">
                <a:latin typeface="Symbol" charset="2"/>
                <a:sym typeface="Symbol" charset="2"/>
              </a:endParaRPr>
            </a:p>
          </p:txBody>
        </p:sp>
        <p:sp>
          <p:nvSpPr>
            <p:cNvPr id="27" name="Rectangle 34"/>
            <p:cNvSpPr>
              <a:spLocks noChangeArrowheads="1"/>
            </p:cNvSpPr>
            <p:nvPr/>
          </p:nvSpPr>
          <p:spPr bwMode="auto">
            <a:xfrm>
              <a:off x="2784" y="3456"/>
              <a:ext cx="240" cy="24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35"/>
            <p:cNvSpPr>
              <a:spLocks noChangeArrowheads="1"/>
            </p:cNvSpPr>
            <p:nvPr/>
          </p:nvSpPr>
          <p:spPr bwMode="auto">
            <a:xfrm>
              <a:off x="3280" y="3456"/>
              <a:ext cx="240" cy="24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29" name="AutoShape 36"/>
            <p:cNvCxnSpPr>
              <a:cxnSpLocks noChangeShapeType="1"/>
              <a:stCxn id="28" idx="0"/>
              <a:endCxn id="26" idx="5"/>
            </p:cNvCxnSpPr>
            <p:nvPr/>
          </p:nvCxnSpPr>
          <p:spPr bwMode="auto">
            <a:xfrm flipH="1" flipV="1">
              <a:off x="3221" y="3283"/>
              <a:ext cx="179" cy="1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" name="AutoShape 37"/>
            <p:cNvCxnSpPr>
              <a:cxnSpLocks noChangeShapeType="1"/>
              <a:stCxn id="27" idx="0"/>
              <a:endCxn id="26" idx="3"/>
            </p:cNvCxnSpPr>
            <p:nvPr/>
          </p:nvCxnSpPr>
          <p:spPr bwMode="auto">
            <a:xfrm flipV="1">
              <a:off x="2904" y="3283"/>
              <a:ext cx="147" cy="1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 Binary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3090652" cy="3916363"/>
          </a:xfrm>
        </p:spPr>
        <p:txBody>
          <a:bodyPr wrap="none">
            <a:normAutofit/>
          </a:bodyPr>
          <a:lstStyle/>
          <a:p>
            <a:r>
              <a:rPr lang="en-US" sz="1800" dirty="0" err="1" smtClean="0"/>
              <a:t>n</a:t>
            </a:r>
            <a:r>
              <a:rPr lang="en-US" sz="1800" dirty="0" smtClean="0"/>
              <a:t> :number of total nodes</a:t>
            </a:r>
          </a:p>
          <a:p>
            <a:r>
              <a:rPr lang="en-US" sz="1800" dirty="0" err="1" smtClean="0"/>
              <a:t>e</a:t>
            </a:r>
            <a:r>
              <a:rPr lang="en-US" sz="1800" dirty="0" smtClean="0"/>
              <a:t> :number of external nodes</a:t>
            </a:r>
          </a:p>
          <a:p>
            <a:r>
              <a:rPr lang="en-US" sz="1800" dirty="0" err="1" smtClean="0"/>
              <a:t>i</a:t>
            </a:r>
            <a:r>
              <a:rPr lang="en-US" sz="1800" dirty="0" smtClean="0"/>
              <a:t> :number of internal nodes</a:t>
            </a:r>
          </a:p>
          <a:p>
            <a:r>
              <a:rPr lang="en-US" sz="1800" dirty="0" err="1" smtClean="0"/>
              <a:t>h</a:t>
            </a:r>
            <a:r>
              <a:rPr lang="en-US" sz="1800" dirty="0" smtClean="0"/>
              <a:t> :height (maximum </a:t>
            </a:r>
          </a:p>
          <a:p>
            <a:pPr>
              <a:buNone/>
            </a:pPr>
            <a:r>
              <a:rPr lang="en-US" sz="1800" dirty="0" smtClean="0"/>
              <a:t>	depth of a node)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29898" y="2209800"/>
            <a:ext cx="4572000" cy="350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2000" dirty="0" smtClean="0"/>
              <a:t>Properties: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</a:pPr>
            <a:r>
              <a:rPr lang="en-US" sz="2400" b="1" i="1" dirty="0" smtClean="0">
                <a:latin typeface="Times New Roman" charset="0"/>
              </a:rPr>
              <a:t>1. </a:t>
            </a:r>
            <a:r>
              <a:rPr lang="en-US" sz="2400" b="1" i="1" dirty="0" err="1" smtClean="0">
                <a:latin typeface="Times New Roman" charset="0"/>
              </a:rPr>
              <a:t>e</a:t>
            </a:r>
            <a:r>
              <a:rPr lang="en-US" sz="2400" b="1" i="1" dirty="0" smtClean="0">
                <a:latin typeface="Times New Roman" charset="0"/>
              </a:rPr>
              <a:t> </a:t>
            </a:r>
            <a:r>
              <a:rPr lang="en-US" sz="2400" b="1" dirty="0" smtClean="0">
                <a:latin typeface="Symbol" charset="2"/>
              </a:rPr>
              <a:t>=</a:t>
            </a:r>
            <a:r>
              <a:rPr lang="en-US" sz="2400" b="1" i="1" dirty="0" smtClean="0">
                <a:latin typeface="Times New Roman" charset="0"/>
              </a:rPr>
              <a:t> </a:t>
            </a:r>
            <a:r>
              <a:rPr lang="en-US" sz="2400" b="1" i="1" dirty="0" err="1" smtClean="0">
                <a:latin typeface="Times New Roman" charset="0"/>
              </a:rPr>
              <a:t>i</a:t>
            </a:r>
            <a:r>
              <a:rPr lang="en-US" sz="2400" b="1" i="1" dirty="0" smtClean="0">
                <a:latin typeface="Times New Roman" charset="0"/>
              </a:rPr>
              <a:t> </a:t>
            </a:r>
            <a:r>
              <a:rPr lang="en-US" sz="2400" b="1" dirty="0" smtClean="0">
                <a:latin typeface="Symbol" charset="2"/>
              </a:rPr>
              <a:t>+</a:t>
            </a:r>
            <a:r>
              <a:rPr lang="en-US" sz="2400" b="1" i="1" dirty="0" smtClean="0">
                <a:latin typeface="Times New Roman" charset="0"/>
              </a:rPr>
              <a:t> </a:t>
            </a:r>
            <a:r>
              <a:rPr lang="en-US" sz="2400" dirty="0" smtClean="0">
                <a:latin typeface="Times New Roman" charset="0"/>
              </a:rPr>
              <a:t>1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</a:pPr>
            <a:r>
              <a:rPr lang="en-US" sz="2400" b="1" i="1" dirty="0" smtClean="0">
                <a:latin typeface="Times New Roman" charset="0"/>
              </a:rPr>
              <a:t>2. </a:t>
            </a:r>
            <a:r>
              <a:rPr lang="en-US" sz="2400" b="1" i="1" dirty="0" err="1" smtClean="0">
                <a:latin typeface="Times New Roman" charset="0"/>
              </a:rPr>
              <a:t>n</a:t>
            </a:r>
            <a:r>
              <a:rPr lang="en-US" sz="2400" b="1" i="1" dirty="0" smtClean="0">
                <a:latin typeface="Times New Roman" charset="0"/>
              </a:rPr>
              <a:t> </a:t>
            </a:r>
            <a:r>
              <a:rPr lang="en-US" sz="2400" b="1" dirty="0" smtClean="0">
                <a:latin typeface="Symbol" charset="2"/>
              </a:rPr>
              <a:t>=</a:t>
            </a:r>
            <a:r>
              <a:rPr lang="en-US" sz="2400" b="1" i="1" dirty="0" smtClean="0">
                <a:latin typeface="Times New Roman" charset="0"/>
              </a:rPr>
              <a:t> </a:t>
            </a:r>
            <a:r>
              <a:rPr lang="en-US" sz="2400" dirty="0" smtClean="0">
                <a:latin typeface="Times New Roman" charset="0"/>
              </a:rPr>
              <a:t>2</a:t>
            </a:r>
            <a:r>
              <a:rPr lang="en-US" sz="2400" b="1" i="1" dirty="0" smtClean="0">
                <a:latin typeface="Times New Roman" charset="0"/>
              </a:rPr>
              <a:t>e </a:t>
            </a:r>
            <a:r>
              <a:rPr lang="en-US" sz="2400" b="1" dirty="0" smtClean="0">
                <a:latin typeface="Symbol" charset="2"/>
              </a:rPr>
              <a:t>-</a:t>
            </a:r>
            <a:r>
              <a:rPr lang="en-US" sz="2400" b="1" i="1" dirty="0" smtClean="0">
                <a:latin typeface="Times New Roman" charset="0"/>
              </a:rPr>
              <a:t> </a:t>
            </a:r>
            <a:r>
              <a:rPr lang="en-US" sz="2400" dirty="0" smtClean="0">
                <a:latin typeface="Times New Roman" charset="0"/>
              </a:rPr>
              <a:t>1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</a:pPr>
            <a:r>
              <a:rPr lang="en-US" sz="2400" b="1" i="1" dirty="0" smtClean="0">
                <a:latin typeface="Times New Roman" charset="0"/>
              </a:rPr>
              <a:t>3. </a:t>
            </a:r>
            <a:r>
              <a:rPr lang="en-US" sz="2400" b="1" i="1" dirty="0" err="1" smtClean="0">
                <a:latin typeface="Times New Roman" charset="0"/>
              </a:rPr>
              <a:t>h</a:t>
            </a:r>
            <a:r>
              <a:rPr lang="en-US" sz="2400" b="1" i="1" dirty="0" smtClean="0">
                <a:latin typeface="Times New Roman" charset="0"/>
              </a:rPr>
              <a:t> </a:t>
            </a:r>
            <a:r>
              <a:rPr lang="en-US" sz="2400" b="1" dirty="0" err="1" smtClean="0">
                <a:latin typeface="Symbol" charset="2"/>
                <a:sym typeface="Symbol" charset="2"/>
              </a:rPr>
              <a:t></a:t>
            </a:r>
            <a:r>
              <a:rPr lang="en-US" sz="2400" b="1" dirty="0" smtClean="0">
                <a:latin typeface="Symbol" charset="2"/>
                <a:sym typeface="Symbol" charset="2"/>
              </a:rPr>
              <a:t> </a:t>
            </a:r>
            <a:r>
              <a:rPr lang="en-US" sz="2400" b="1" i="1" dirty="0" err="1" smtClean="0">
                <a:latin typeface="Times New Roman" charset="0"/>
              </a:rPr>
              <a:t>i</a:t>
            </a:r>
            <a:endParaRPr lang="en-US" sz="2400" b="1" i="1" dirty="0" smtClean="0">
              <a:latin typeface="Times New Roman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</a:pPr>
            <a:r>
              <a:rPr lang="en-US" sz="2400" b="1" i="1" dirty="0" smtClean="0">
                <a:latin typeface="Times New Roman" charset="0"/>
              </a:rPr>
              <a:t>4. </a:t>
            </a:r>
            <a:r>
              <a:rPr lang="en-US" sz="2400" b="1" i="1" dirty="0" err="1" smtClean="0">
                <a:latin typeface="Times New Roman" charset="0"/>
              </a:rPr>
              <a:t>h</a:t>
            </a:r>
            <a:r>
              <a:rPr lang="en-US" sz="2400" b="1" i="1" dirty="0" smtClean="0">
                <a:latin typeface="Times New Roman" charset="0"/>
              </a:rPr>
              <a:t> </a:t>
            </a:r>
            <a:r>
              <a:rPr lang="en-US" sz="2400" b="1" dirty="0" err="1" smtClean="0">
                <a:latin typeface="Symbol" charset="2"/>
                <a:sym typeface="Symbol" charset="2"/>
              </a:rPr>
              <a:t></a:t>
            </a:r>
            <a:r>
              <a:rPr lang="en-US" sz="2400" b="1" dirty="0" smtClean="0">
                <a:latin typeface="Symbol" charset="2"/>
                <a:sym typeface="Symbol" charset="2"/>
              </a:rPr>
              <a:t> </a:t>
            </a:r>
            <a:r>
              <a:rPr lang="en-US" sz="2400" dirty="0" smtClean="0">
                <a:latin typeface="Times New Roman" charset="0"/>
              </a:rPr>
              <a:t>(</a:t>
            </a:r>
            <a:r>
              <a:rPr lang="en-US" sz="2400" b="1" i="1" dirty="0" err="1" smtClean="0">
                <a:latin typeface="Times New Roman" charset="0"/>
              </a:rPr>
              <a:t>n</a:t>
            </a:r>
            <a:r>
              <a:rPr lang="en-US" sz="2400" b="1" i="1" dirty="0" smtClean="0">
                <a:latin typeface="Times New Roman" charset="0"/>
              </a:rPr>
              <a:t> </a:t>
            </a:r>
            <a:r>
              <a:rPr lang="en-US" sz="2400" b="1" dirty="0" smtClean="0">
                <a:latin typeface="Symbol" charset="2"/>
              </a:rPr>
              <a:t>-</a:t>
            </a:r>
            <a:r>
              <a:rPr lang="en-US" sz="2400" b="1" i="1" dirty="0" smtClean="0">
                <a:latin typeface="Times New Roman" charset="0"/>
              </a:rPr>
              <a:t> </a:t>
            </a:r>
            <a:r>
              <a:rPr lang="en-US" sz="2400" dirty="0" smtClean="0">
                <a:latin typeface="Times New Roman" charset="0"/>
              </a:rPr>
              <a:t>1)</a:t>
            </a:r>
            <a:r>
              <a:rPr lang="en-US" sz="2400" b="1" dirty="0" smtClean="0">
                <a:latin typeface="Symbol" charset="2"/>
              </a:rPr>
              <a:t>/</a:t>
            </a:r>
            <a:r>
              <a:rPr lang="en-US" sz="2400" dirty="0" smtClean="0">
                <a:latin typeface="Times New Roman" charset="0"/>
              </a:rPr>
              <a:t>2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</a:pPr>
            <a:r>
              <a:rPr lang="en-US" sz="2400" b="1" i="1" dirty="0" smtClean="0">
                <a:latin typeface="Times New Roman" charset="0"/>
              </a:rPr>
              <a:t>5. </a:t>
            </a:r>
            <a:r>
              <a:rPr lang="en-US" sz="2400" b="1" i="1" dirty="0" err="1" smtClean="0">
                <a:latin typeface="Times New Roman" charset="0"/>
              </a:rPr>
              <a:t>e</a:t>
            </a:r>
            <a:r>
              <a:rPr lang="en-US" sz="2400" b="1" i="1" dirty="0" smtClean="0">
                <a:latin typeface="Times New Roman" charset="0"/>
              </a:rPr>
              <a:t> </a:t>
            </a:r>
            <a:r>
              <a:rPr lang="en-US" sz="2400" b="1" dirty="0" err="1" smtClean="0">
                <a:latin typeface="Symbol" charset="2"/>
                <a:sym typeface="Symbol" charset="2"/>
              </a:rPr>
              <a:t></a:t>
            </a:r>
            <a:r>
              <a:rPr lang="en-US" sz="2400" b="1" i="1" dirty="0" smtClean="0">
                <a:latin typeface="Times New Roman" charset="0"/>
              </a:rPr>
              <a:t> </a:t>
            </a:r>
            <a:r>
              <a:rPr lang="en-US" sz="2400" dirty="0" smtClean="0">
                <a:latin typeface="Times New Roman" charset="0"/>
              </a:rPr>
              <a:t>2</a:t>
            </a:r>
            <a:r>
              <a:rPr lang="en-US" sz="2400" b="1" i="1" baseline="30000" dirty="0" smtClean="0">
                <a:latin typeface="Times New Roman" charset="0"/>
              </a:rPr>
              <a:t>h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</a:pPr>
            <a:r>
              <a:rPr lang="en-US" sz="2400" b="1" i="1" dirty="0" smtClean="0">
                <a:latin typeface="Times New Roman" charset="0"/>
              </a:rPr>
              <a:t>6. </a:t>
            </a:r>
            <a:r>
              <a:rPr lang="en-US" sz="2400" b="1" i="1" dirty="0" err="1" smtClean="0">
                <a:latin typeface="Times New Roman" charset="0"/>
              </a:rPr>
              <a:t>h</a:t>
            </a:r>
            <a:r>
              <a:rPr lang="en-US" sz="2400" b="1" i="1" dirty="0" smtClean="0">
                <a:latin typeface="Times New Roman" charset="0"/>
              </a:rPr>
              <a:t> </a:t>
            </a:r>
            <a:r>
              <a:rPr lang="en-US" sz="2400" b="1" dirty="0" err="1" smtClean="0">
                <a:latin typeface="Symbol" charset="2"/>
                <a:sym typeface="Symbol" charset="2"/>
              </a:rPr>
              <a:t></a:t>
            </a:r>
            <a:r>
              <a:rPr lang="en-US" sz="2400" b="1" i="1" dirty="0" smtClean="0">
                <a:latin typeface="Times New Roman" charset="0"/>
              </a:rPr>
              <a:t> </a:t>
            </a:r>
            <a:r>
              <a:rPr lang="en-US" sz="2400" dirty="0" smtClean="0">
                <a:latin typeface="Times New Roman" charset="0"/>
              </a:rPr>
              <a:t>log</a:t>
            </a:r>
            <a:r>
              <a:rPr lang="en-US" sz="2400" baseline="-25000" dirty="0" smtClean="0">
                <a:latin typeface="Times New Roman" charset="0"/>
              </a:rPr>
              <a:t>2</a:t>
            </a:r>
            <a:r>
              <a:rPr lang="en-US" sz="2400" dirty="0" smtClean="0">
                <a:latin typeface="Times New Roman" charset="0"/>
              </a:rPr>
              <a:t> </a:t>
            </a:r>
            <a:r>
              <a:rPr lang="en-US" sz="2400" b="1" i="1" dirty="0" err="1" smtClean="0">
                <a:latin typeface="Times New Roman" charset="0"/>
              </a:rPr>
              <a:t>e</a:t>
            </a:r>
            <a:endParaRPr lang="en-US" sz="2400" b="1" i="1" dirty="0" smtClean="0">
              <a:latin typeface="Times New Roman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</a:pPr>
            <a:r>
              <a:rPr lang="en-US" sz="2400" b="1" i="1" dirty="0" smtClean="0">
                <a:latin typeface="Times New Roman" charset="0"/>
              </a:rPr>
              <a:t>7. </a:t>
            </a:r>
            <a:r>
              <a:rPr lang="en-US" sz="2400" b="1" i="1" dirty="0" err="1" smtClean="0">
                <a:latin typeface="Times New Roman" charset="0"/>
              </a:rPr>
              <a:t>h</a:t>
            </a:r>
            <a:r>
              <a:rPr lang="en-US" sz="2400" b="1" i="1" dirty="0" smtClean="0">
                <a:latin typeface="Times New Roman" charset="0"/>
              </a:rPr>
              <a:t> </a:t>
            </a:r>
            <a:r>
              <a:rPr lang="en-US" sz="2400" b="1" dirty="0" err="1" smtClean="0">
                <a:latin typeface="Symbol" charset="2"/>
                <a:sym typeface="Symbol" charset="2"/>
              </a:rPr>
              <a:t></a:t>
            </a:r>
            <a:r>
              <a:rPr lang="en-US" sz="2400" b="1" i="1" dirty="0" smtClean="0">
                <a:latin typeface="Times New Roman" charset="0"/>
              </a:rPr>
              <a:t> </a:t>
            </a:r>
            <a:r>
              <a:rPr lang="en-US" sz="2400" dirty="0" smtClean="0">
                <a:latin typeface="Times New Roman" charset="0"/>
              </a:rPr>
              <a:t>log</a:t>
            </a:r>
            <a:r>
              <a:rPr lang="en-US" sz="2400" baseline="-25000" dirty="0" smtClean="0">
                <a:latin typeface="Times New Roman" charset="0"/>
              </a:rPr>
              <a:t>2</a:t>
            </a:r>
            <a:r>
              <a:rPr lang="en-US" sz="2400" dirty="0" smtClean="0">
                <a:latin typeface="Times New Roman" charset="0"/>
              </a:rPr>
              <a:t> (</a:t>
            </a:r>
            <a:r>
              <a:rPr lang="en-US" sz="2400" b="1" i="1" dirty="0" err="1" smtClean="0">
                <a:latin typeface="Times New Roman" charset="0"/>
              </a:rPr>
              <a:t>n</a:t>
            </a:r>
            <a:r>
              <a:rPr lang="en-US" sz="2400" b="1" i="1" dirty="0" smtClean="0">
                <a:latin typeface="Times New Roman" charset="0"/>
              </a:rPr>
              <a:t> </a:t>
            </a:r>
            <a:r>
              <a:rPr lang="en-US" sz="2400" b="1" dirty="0" smtClean="0">
                <a:latin typeface="Symbol" charset="2"/>
              </a:rPr>
              <a:t>+</a:t>
            </a:r>
            <a:r>
              <a:rPr lang="en-US" sz="2400" b="1" i="1" dirty="0" smtClean="0">
                <a:latin typeface="Times New Roman" charset="0"/>
              </a:rPr>
              <a:t> </a:t>
            </a:r>
            <a:r>
              <a:rPr lang="en-US" sz="2400" dirty="0" smtClean="0">
                <a:latin typeface="Times New Roman" charset="0"/>
              </a:rPr>
              <a:t>1)</a:t>
            </a:r>
            <a:r>
              <a:rPr lang="en-US" sz="2400" b="1" i="1" dirty="0" smtClean="0">
                <a:latin typeface="Times New Roman" charset="0"/>
              </a:rPr>
              <a:t> </a:t>
            </a:r>
            <a:r>
              <a:rPr lang="en-US" sz="2400" b="1" dirty="0" smtClean="0">
                <a:latin typeface="Symbol" charset="2"/>
              </a:rPr>
              <a:t>-</a:t>
            </a:r>
            <a:r>
              <a:rPr lang="en-US" sz="2400" b="1" i="1" dirty="0" smtClean="0">
                <a:latin typeface="Times New Roman" charset="0"/>
              </a:rPr>
              <a:t> </a:t>
            </a:r>
            <a:r>
              <a:rPr lang="en-US" sz="2400" dirty="0" smtClean="0">
                <a:latin typeface="Times New Roman" charset="0"/>
              </a:rPr>
              <a:t>1</a:t>
            </a:r>
            <a:endParaRPr lang="en-US" sz="2400" baseline="30000" dirty="0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e</a:t>
            </a:r>
            <a:r>
              <a:rPr lang="en-US" dirty="0" smtClean="0"/>
              <a:t> = i+1 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n</a:t>
            </a:r>
            <a:r>
              <a:rPr lang="en-US" dirty="0" smtClean="0"/>
              <a:t> = </a:t>
            </a:r>
            <a:r>
              <a:rPr lang="en-US" dirty="0" err="1" smtClean="0"/>
              <a:t>e+i</a:t>
            </a:r>
            <a:r>
              <a:rPr lang="en-US" dirty="0" smtClean="0"/>
              <a:t> = 2e-1 = 2i+1</a:t>
            </a:r>
            <a:endParaRPr lang="en-US" dirty="0"/>
          </a:p>
        </p:txBody>
      </p:sp>
      <p:sp>
        <p:nvSpPr>
          <p:cNvPr id="4" name="Oval 6"/>
          <p:cNvSpPr>
            <a:spLocks noChangeArrowheads="1"/>
          </p:cNvSpPr>
          <p:nvPr/>
        </p:nvSpPr>
        <p:spPr bwMode="auto">
          <a:xfrm>
            <a:off x="1808163" y="3475038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>
              <a:latin typeface="Symbol" charset="2"/>
            </a:endParaRPr>
          </a:p>
        </p:txBody>
      </p:sp>
      <p:sp>
        <p:nvSpPr>
          <p:cNvPr id="5" name="Oval 7"/>
          <p:cNvSpPr>
            <a:spLocks noChangeArrowheads="1"/>
          </p:cNvSpPr>
          <p:nvPr/>
        </p:nvSpPr>
        <p:spPr bwMode="auto">
          <a:xfrm>
            <a:off x="2570163" y="4084638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>
              <a:latin typeface="Symbol" charset="2"/>
              <a:sym typeface="Symbol" charset="2"/>
            </a:endParaRPr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1046163" y="4084638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>
              <a:latin typeface="Symbol" charset="2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665163" y="4694238"/>
            <a:ext cx="381000" cy="3810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189163" y="4694238"/>
            <a:ext cx="381000" cy="3810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2951163" y="4694238"/>
            <a:ext cx="381000" cy="3810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0" name="AutoShape 15"/>
          <p:cNvCxnSpPr>
            <a:cxnSpLocks noChangeShapeType="1"/>
            <a:stCxn id="4" idx="3"/>
            <a:endCxn id="6" idx="7"/>
          </p:cNvCxnSpPr>
          <p:nvPr/>
        </p:nvCxnSpPr>
        <p:spPr bwMode="auto">
          <a:xfrm flipH="1">
            <a:off x="1371601" y="3810001"/>
            <a:ext cx="492125" cy="320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" name="AutoShape 16"/>
          <p:cNvCxnSpPr>
            <a:cxnSpLocks noChangeShapeType="1"/>
            <a:stCxn id="5" idx="1"/>
            <a:endCxn id="4" idx="5"/>
          </p:cNvCxnSpPr>
          <p:nvPr/>
        </p:nvCxnSpPr>
        <p:spPr bwMode="auto">
          <a:xfrm flipH="1" flipV="1">
            <a:off x="2133601" y="3810001"/>
            <a:ext cx="492125" cy="320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" name="AutoShape 17"/>
          <p:cNvCxnSpPr>
            <a:cxnSpLocks noChangeShapeType="1"/>
            <a:stCxn id="9" idx="0"/>
            <a:endCxn id="5" idx="5"/>
          </p:cNvCxnSpPr>
          <p:nvPr/>
        </p:nvCxnSpPr>
        <p:spPr bwMode="auto">
          <a:xfrm flipH="1" flipV="1">
            <a:off x="2895601" y="4419601"/>
            <a:ext cx="246062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" name="AutoShape 18"/>
          <p:cNvCxnSpPr>
            <a:cxnSpLocks noChangeShapeType="1"/>
            <a:stCxn id="8" idx="0"/>
            <a:endCxn id="5" idx="3"/>
          </p:cNvCxnSpPr>
          <p:nvPr/>
        </p:nvCxnSpPr>
        <p:spPr bwMode="auto">
          <a:xfrm flipV="1">
            <a:off x="2379663" y="4419601"/>
            <a:ext cx="246063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" name="AutoShape 21"/>
          <p:cNvCxnSpPr>
            <a:cxnSpLocks noChangeShapeType="1"/>
            <a:stCxn id="7" idx="0"/>
            <a:endCxn id="6" idx="3"/>
          </p:cNvCxnSpPr>
          <p:nvPr/>
        </p:nvCxnSpPr>
        <p:spPr bwMode="auto">
          <a:xfrm flipV="1">
            <a:off x="855663" y="4419601"/>
            <a:ext cx="246063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" name="AutoShape 22"/>
          <p:cNvCxnSpPr>
            <a:cxnSpLocks noChangeShapeType="1"/>
            <a:stCxn id="16" idx="0"/>
            <a:endCxn id="6" idx="5"/>
          </p:cNvCxnSpPr>
          <p:nvPr/>
        </p:nvCxnSpPr>
        <p:spPr bwMode="auto">
          <a:xfrm flipH="1" flipV="1">
            <a:off x="1371601" y="4419601"/>
            <a:ext cx="246062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6" name="Rectangle 23"/>
          <p:cNvSpPr>
            <a:spLocks noChangeArrowheads="1"/>
          </p:cNvSpPr>
          <p:nvPr/>
        </p:nvSpPr>
        <p:spPr bwMode="auto">
          <a:xfrm>
            <a:off x="1427163" y="4694238"/>
            <a:ext cx="381000" cy="3810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7" name="Group 38"/>
          <p:cNvGrpSpPr>
            <a:grpSpLocks/>
          </p:cNvGrpSpPr>
          <p:nvPr/>
        </p:nvGrpSpPr>
        <p:grpSpPr bwMode="auto">
          <a:xfrm>
            <a:off x="4265565" y="3498564"/>
            <a:ext cx="2311400" cy="2286000"/>
            <a:chOff x="2064" y="2256"/>
            <a:chExt cx="1456" cy="1440"/>
          </a:xfrm>
        </p:grpSpPr>
        <p:sp>
          <p:nvSpPr>
            <p:cNvPr id="18" name="Oval 24"/>
            <p:cNvSpPr>
              <a:spLocks noChangeArrowheads="1"/>
            </p:cNvSpPr>
            <p:nvPr/>
          </p:nvSpPr>
          <p:spPr bwMode="auto">
            <a:xfrm>
              <a:off x="2352" y="2256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endParaRPr lang="en-US">
                <a:latin typeface="Symbol" charset="2"/>
              </a:endParaRPr>
            </a:p>
          </p:txBody>
        </p:sp>
        <p:sp>
          <p:nvSpPr>
            <p:cNvPr id="19" name="Oval 25"/>
            <p:cNvSpPr>
              <a:spLocks noChangeArrowheads="1"/>
            </p:cNvSpPr>
            <p:nvPr/>
          </p:nvSpPr>
          <p:spPr bwMode="auto">
            <a:xfrm>
              <a:off x="2688" y="2688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endParaRPr lang="en-US">
                <a:latin typeface="Symbol" charset="2"/>
                <a:sym typeface="Symbol" charset="2"/>
              </a:endParaRPr>
            </a:p>
          </p:txBody>
        </p:sp>
        <p:sp>
          <p:nvSpPr>
            <p:cNvPr id="20" name="Rectangle 26"/>
            <p:cNvSpPr>
              <a:spLocks noChangeArrowheads="1"/>
            </p:cNvSpPr>
            <p:nvPr/>
          </p:nvSpPr>
          <p:spPr bwMode="auto">
            <a:xfrm>
              <a:off x="2448" y="3072"/>
              <a:ext cx="240" cy="24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21" name="AutoShape 28"/>
            <p:cNvCxnSpPr>
              <a:cxnSpLocks noChangeShapeType="1"/>
              <a:stCxn id="19" idx="1"/>
              <a:endCxn id="18" idx="5"/>
            </p:cNvCxnSpPr>
            <p:nvPr/>
          </p:nvCxnSpPr>
          <p:spPr bwMode="auto">
            <a:xfrm flipH="1" flipV="1">
              <a:off x="2557" y="2467"/>
              <a:ext cx="166" cy="25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" name="AutoShape 29"/>
            <p:cNvCxnSpPr>
              <a:cxnSpLocks noChangeShapeType="1"/>
              <a:stCxn id="26" idx="1"/>
              <a:endCxn id="19" idx="5"/>
            </p:cNvCxnSpPr>
            <p:nvPr/>
          </p:nvCxnSpPr>
          <p:spPr bwMode="auto">
            <a:xfrm flipH="1" flipV="1">
              <a:off x="2893" y="2899"/>
              <a:ext cx="158" cy="20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3" name="AutoShape 30"/>
            <p:cNvCxnSpPr>
              <a:cxnSpLocks noChangeShapeType="1"/>
              <a:stCxn id="20" idx="0"/>
              <a:endCxn id="19" idx="3"/>
            </p:cNvCxnSpPr>
            <p:nvPr/>
          </p:nvCxnSpPr>
          <p:spPr bwMode="auto">
            <a:xfrm flipV="1">
              <a:off x="2568" y="2899"/>
              <a:ext cx="155" cy="1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4" name="Rectangle 31"/>
            <p:cNvSpPr>
              <a:spLocks noChangeArrowheads="1"/>
            </p:cNvSpPr>
            <p:nvPr/>
          </p:nvSpPr>
          <p:spPr bwMode="auto">
            <a:xfrm>
              <a:off x="2064" y="2688"/>
              <a:ext cx="240" cy="24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25" name="AutoShape 32"/>
            <p:cNvCxnSpPr>
              <a:cxnSpLocks noChangeShapeType="1"/>
              <a:stCxn id="24" idx="0"/>
              <a:endCxn id="18" idx="3"/>
            </p:cNvCxnSpPr>
            <p:nvPr/>
          </p:nvCxnSpPr>
          <p:spPr bwMode="auto">
            <a:xfrm flipV="1">
              <a:off x="2184" y="2467"/>
              <a:ext cx="203" cy="21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" name="Oval 33"/>
            <p:cNvSpPr>
              <a:spLocks noChangeArrowheads="1"/>
            </p:cNvSpPr>
            <p:nvPr/>
          </p:nvSpPr>
          <p:spPr bwMode="auto">
            <a:xfrm>
              <a:off x="3016" y="3072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endParaRPr lang="en-US">
                <a:latin typeface="Symbol" charset="2"/>
                <a:sym typeface="Symbol" charset="2"/>
              </a:endParaRPr>
            </a:p>
          </p:txBody>
        </p:sp>
        <p:sp>
          <p:nvSpPr>
            <p:cNvPr id="27" name="Rectangle 34"/>
            <p:cNvSpPr>
              <a:spLocks noChangeArrowheads="1"/>
            </p:cNvSpPr>
            <p:nvPr/>
          </p:nvSpPr>
          <p:spPr bwMode="auto">
            <a:xfrm>
              <a:off x="2784" y="3456"/>
              <a:ext cx="240" cy="24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35"/>
            <p:cNvSpPr>
              <a:spLocks noChangeArrowheads="1"/>
            </p:cNvSpPr>
            <p:nvPr/>
          </p:nvSpPr>
          <p:spPr bwMode="auto">
            <a:xfrm>
              <a:off x="3280" y="3456"/>
              <a:ext cx="240" cy="24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29" name="AutoShape 36"/>
            <p:cNvCxnSpPr>
              <a:cxnSpLocks noChangeShapeType="1"/>
              <a:stCxn id="28" idx="0"/>
              <a:endCxn id="26" idx="5"/>
            </p:cNvCxnSpPr>
            <p:nvPr/>
          </p:nvCxnSpPr>
          <p:spPr bwMode="auto">
            <a:xfrm flipH="1" flipV="1">
              <a:off x="3221" y="3283"/>
              <a:ext cx="179" cy="1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" name="AutoShape 37"/>
            <p:cNvCxnSpPr>
              <a:cxnSpLocks noChangeShapeType="1"/>
              <a:stCxn id="27" idx="0"/>
              <a:endCxn id="26" idx="3"/>
            </p:cNvCxnSpPr>
            <p:nvPr/>
          </p:nvCxnSpPr>
          <p:spPr bwMode="auto">
            <a:xfrm flipV="1">
              <a:off x="2904" y="3283"/>
              <a:ext cx="147" cy="1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h</a:t>
            </a:r>
            <a:r>
              <a:rPr lang="en-US" dirty="0" smtClean="0"/>
              <a:t> &lt;= </a:t>
            </a:r>
            <a:r>
              <a:rPr lang="en-US" dirty="0" err="1" smtClean="0"/>
              <a:t>i</a:t>
            </a:r>
            <a:endParaRPr lang="en-US" dirty="0" smtClean="0"/>
          </a:p>
          <a:p>
            <a:r>
              <a:rPr lang="en-US" dirty="0" smtClean="0"/>
              <a:t>4. </a:t>
            </a:r>
            <a:r>
              <a:rPr lang="en-US" dirty="0" err="1" smtClean="0"/>
              <a:t>h</a:t>
            </a:r>
            <a:r>
              <a:rPr lang="en-US" dirty="0" smtClean="0"/>
              <a:t>&lt;= (n-1)/2 </a:t>
            </a:r>
          </a:p>
        </p:txBody>
      </p:sp>
      <p:sp>
        <p:nvSpPr>
          <p:cNvPr id="4" name="Oval 6"/>
          <p:cNvSpPr>
            <a:spLocks noChangeArrowheads="1"/>
          </p:cNvSpPr>
          <p:nvPr/>
        </p:nvSpPr>
        <p:spPr bwMode="auto">
          <a:xfrm>
            <a:off x="1808163" y="3475038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>
              <a:latin typeface="Symbol" charset="2"/>
            </a:endParaRPr>
          </a:p>
        </p:txBody>
      </p:sp>
      <p:sp>
        <p:nvSpPr>
          <p:cNvPr id="5" name="Oval 7"/>
          <p:cNvSpPr>
            <a:spLocks noChangeArrowheads="1"/>
          </p:cNvSpPr>
          <p:nvPr/>
        </p:nvSpPr>
        <p:spPr bwMode="auto">
          <a:xfrm>
            <a:off x="2570163" y="4084638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>
              <a:latin typeface="Symbol" charset="2"/>
              <a:sym typeface="Symbol" charset="2"/>
            </a:endParaRPr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1046163" y="4084638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>
              <a:latin typeface="Symbol" charset="2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665163" y="4694238"/>
            <a:ext cx="381000" cy="3810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189163" y="4694238"/>
            <a:ext cx="381000" cy="3810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2951163" y="4694238"/>
            <a:ext cx="381000" cy="3810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0" name="AutoShape 15"/>
          <p:cNvCxnSpPr>
            <a:cxnSpLocks noChangeShapeType="1"/>
            <a:stCxn id="4" idx="3"/>
            <a:endCxn id="6" idx="7"/>
          </p:cNvCxnSpPr>
          <p:nvPr/>
        </p:nvCxnSpPr>
        <p:spPr bwMode="auto">
          <a:xfrm flipH="1">
            <a:off x="1371601" y="3810001"/>
            <a:ext cx="492125" cy="320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" name="AutoShape 16"/>
          <p:cNvCxnSpPr>
            <a:cxnSpLocks noChangeShapeType="1"/>
            <a:stCxn id="5" idx="1"/>
            <a:endCxn id="4" idx="5"/>
          </p:cNvCxnSpPr>
          <p:nvPr/>
        </p:nvCxnSpPr>
        <p:spPr bwMode="auto">
          <a:xfrm flipH="1" flipV="1">
            <a:off x="2133601" y="3810001"/>
            <a:ext cx="492125" cy="320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" name="AutoShape 17"/>
          <p:cNvCxnSpPr>
            <a:cxnSpLocks noChangeShapeType="1"/>
            <a:stCxn id="9" idx="0"/>
            <a:endCxn id="5" idx="5"/>
          </p:cNvCxnSpPr>
          <p:nvPr/>
        </p:nvCxnSpPr>
        <p:spPr bwMode="auto">
          <a:xfrm flipH="1" flipV="1">
            <a:off x="2895601" y="4419601"/>
            <a:ext cx="246062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" name="AutoShape 18"/>
          <p:cNvCxnSpPr>
            <a:cxnSpLocks noChangeShapeType="1"/>
            <a:stCxn id="8" idx="0"/>
            <a:endCxn id="5" idx="3"/>
          </p:cNvCxnSpPr>
          <p:nvPr/>
        </p:nvCxnSpPr>
        <p:spPr bwMode="auto">
          <a:xfrm flipV="1">
            <a:off x="2379663" y="4419601"/>
            <a:ext cx="246063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" name="AutoShape 21"/>
          <p:cNvCxnSpPr>
            <a:cxnSpLocks noChangeShapeType="1"/>
            <a:stCxn id="7" idx="0"/>
            <a:endCxn id="6" idx="3"/>
          </p:cNvCxnSpPr>
          <p:nvPr/>
        </p:nvCxnSpPr>
        <p:spPr bwMode="auto">
          <a:xfrm flipV="1">
            <a:off x="855663" y="4419601"/>
            <a:ext cx="246063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" name="AutoShape 22"/>
          <p:cNvCxnSpPr>
            <a:cxnSpLocks noChangeShapeType="1"/>
            <a:stCxn id="16" idx="0"/>
            <a:endCxn id="6" idx="5"/>
          </p:cNvCxnSpPr>
          <p:nvPr/>
        </p:nvCxnSpPr>
        <p:spPr bwMode="auto">
          <a:xfrm flipH="1" flipV="1">
            <a:off x="1371601" y="4419601"/>
            <a:ext cx="246062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6" name="Rectangle 23"/>
          <p:cNvSpPr>
            <a:spLocks noChangeArrowheads="1"/>
          </p:cNvSpPr>
          <p:nvPr/>
        </p:nvSpPr>
        <p:spPr bwMode="auto">
          <a:xfrm>
            <a:off x="1427163" y="4694238"/>
            <a:ext cx="381000" cy="3810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7" name="Group 38"/>
          <p:cNvGrpSpPr>
            <a:grpSpLocks/>
          </p:cNvGrpSpPr>
          <p:nvPr/>
        </p:nvGrpSpPr>
        <p:grpSpPr bwMode="auto">
          <a:xfrm>
            <a:off x="4265565" y="3498564"/>
            <a:ext cx="2311400" cy="2286000"/>
            <a:chOff x="2064" y="2256"/>
            <a:chExt cx="1456" cy="1440"/>
          </a:xfrm>
        </p:grpSpPr>
        <p:sp>
          <p:nvSpPr>
            <p:cNvPr id="18" name="Oval 24"/>
            <p:cNvSpPr>
              <a:spLocks noChangeArrowheads="1"/>
            </p:cNvSpPr>
            <p:nvPr/>
          </p:nvSpPr>
          <p:spPr bwMode="auto">
            <a:xfrm>
              <a:off x="2352" y="2256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endParaRPr lang="en-US">
                <a:latin typeface="Symbol" charset="2"/>
              </a:endParaRPr>
            </a:p>
          </p:txBody>
        </p:sp>
        <p:sp>
          <p:nvSpPr>
            <p:cNvPr id="19" name="Oval 25"/>
            <p:cNvSpPr>
              <a:spLocks noChangeArrowheads="1"/>
            </p:cNvSpPr>
            <p:nvPr/>
          </p:nvSpPr>
          <p:spPr bwMode="auto">
            <a:xfrm>
              <a:off x="2688" y="2688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endParaRPr lang="en-US">
                <a:latin typeface="Symbol" charset="2"/>
                <a:sym typeface="Symbol" charset="2"/>
              </a:endParaRPr>
            </a:p>
          </p:txBody>
        </p:sp>
        <p:sp>
          <p:nvSpPr>
            <p:cNvPr id="20" name="Rectangle 26"/>
            <p:cNvSpPr>
              <a:spLocks noChangeArrowheads="1"/>
            </p:cNvSpPr>
            <p:nvPr/>
          </p:nvSpPr>
          <p:spPr bwMode="auto">
            <a:xfrm>
              <a:off x="2448" y="3072"/>
              <a:ext cx="240" cy="24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21" name="AutoShape 28"/>
            <p:cNvCxnSpPr>
              <a:cxnSpLocks noChangeShapeType="1"/>
              <a:stCxn id="19" idx="1"/>
              <a:endCxn id="18" idx="5"/>
            </p:cNvCxnSpPr>
            <p:nvPr/>
          </p:nvCxnSpPr>
          <p:spPr bwMode="auto">
            <a:xfrm flipH="1" flipV="1">
              <a:off x="2557" y="2467"/>
              <a:ext cx="166" cy="25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" name="AutoShape 29"/>
            <p:cNvCxnSpPr>
              <a:cxnSpLocks noChangeShapeType="1"/>
              <a:stCxn id="26" idx="1"/>
              <a:endCxn id="19" idx="5"/>
            </p:cNvCxnSpPr>
            <p:nvPr/>
          </p:nvCxnSpPr>
          <p:spPr bwMode="auto">
            <a:xfrm flipH="1" flipV="1">
              <a:off x="2893" y="2899"/>
              <a:ext cx="158" cy="20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3" name="AutoShape 30"/>
            <p:cNvCxnSpPr>
              <a:cxnSpLocks noChangeShapeType="1"/>
              <a:stCxn id="20" idx="0"/>
              <a:endCxn id="19" idx="3"/>
            </p:cNvCxnSpPr>
            <p:nvPr/>
          </p:nvCxnSpPr>
          <p:spPr bwMode="auto">
            <a:xfrm flipV="1">
              <a:off x="2568" y="2899"/>
              <a:ext cx="155" cy="1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4" name="Rectangle 31"/>
            <p:cNvSpPr>
              <a:spLocks noChangeArrowheads="1"/>
            </p:cNvSpPr>
            <p:nvPr/>
          </p:nvSpPr>
          <p:spPr bwMode="auto">
            <a:xfrm>
              <a:off x="2064" y="2688"/>
              <a:ext cx="240" cy="24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25" name="AutoShape 32"/>
            <p:cNvCxnSpPr>
              <a:cxnSpLocks noChangeShapeType="1"/>
              <a:stCxn id="24" idx="0"/>
              <a:endCxn id="18" idx="3"/>
            </p:cNvCxnSpPr>
            <p:nvPr/>
          </p:nvCxnSpPr>
          <p:spPr bwMode="auto">
            <a:xfrm flipV="1">
              <a:off x="2184" y="2467"/>
              <a:ext cx="203" cy="21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" name="Oval 33"/>
            <p:cNvSpPr>
              <a:spLocks noChangeArrowheads="1"/>
            </p:cNvSpPr>
            <p:nvPr/>
          </p:nvSpPr>
          <p:spPr bwMode="auto">
            <a:xfrm>
              <a:off x="3016" y="3072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endParaRPr lang="en-US">
                <a:latin typeface="Symbol" charset="2"/>
                <a:sym typeface="Symbol" charset="2"/>
              </a:endParaRPr>
            </a:p>
          </p:txBody>
        </p:sp>
        <p:sp>
          <p:nvSpPr>
            <p:cNvPr id="27" name="Rectangle 34"/>
            <p:cNvSpPr>
              <a:spLocks noChangeArrowheads="1"/>
            </p:cNvSpPr>
            <p:nvPr/>
          </p:nvSpPr>
          <p:spPr bwMode="auto">
            <a:xfrm>
              <a:off x="2784" y="3456"/>
              <a:ext cx="240" cy="24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35"/>
            <p:cNvSpPr>
              <a:spLocks noChangeArrowheads="1"/>
            </p:cNvSpPr>
            <p:nvPr/>
          </p:nvSpPr>
          <p:spPr bwMode="auto">
            <a:xfrm>
              <a:off x="3280" y="3456"/>
              <a:ext cx="240" cy="24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29" name="AutoShape 36"/>
            <p:cNvCxnSpPr>
              <a:cxnSpLocks noChangeShapeType="1"/>
              <a:stCxn id="28" idx="0"/>
              <a:endCxn id="26" idx="5"/>
            </p:cNvCxnSpPr>
            <p:nvPr/>
          </p:nvCxnSpPr>
          <p:spPr bwMode="auto">
            <a:xfrm flipH="1" flipV="1">
              <a:off x="3221" y="3283"/>
              <a:ext cx="179" cy="1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" name="AutoShape 37"/>
            <p:cNvCxnSpPr>
              <a:cxnSpLocks noChangeShapeType="1"/>
              <a:stCxn id="27" idx="0"/>
              <a:endCxn id="26" idx="3"/>
            </p:cNvCxnSpPr>
            <p:nvPr/>
          </p:nvCxnSpPr>
          <p:spPr bwMode="auto">
            <a:xfrm flipV="1">
              <a:off x="2904" y="3283"/>
              <a:ext cx="147" cy="1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5. </a:t>
            </a:r>
            <a:r>
              <a:rPr lang="en-US" dirty="0" err="1" smtClean="0"/>
              <a:t>e</a:t>
            </a:r>
            <a:r>
              <a:rPr lang="en-US" dirty="0" smtClean="0"/>
              <a:t> &lt;= 2</a:t>
            </a:r>
            <a:r>
              <a:rPr lang="en-US" baseline="30000" dirty="0" smtClean="0"/>
              <a:t>h</a:t>
            </a:r>
          </a:p>
          <a:p>
            <a:r>
              <a:rPr lang="en-US" dirty="0" smtClean="0"/>
              <a:t>6. </a:t>
            </a:r>
            <a:r>
              <a:rPr lang="en-US" dirty="0" err="1" smtClean="0"/>
              <a:t>h</a:t>
            </a:r>
            <a:r>
              <a:rPr lang="en-US" dirty="0" smtClean="0"/>
              <a:t> &gt;= log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</a:p>
          <a:p>
            <a:r>
              <a:rPr lang="en-US" dirty="0" smtClean="0"/>
              <a:t>7. </a:t>
            </a:r>
            <a:r>
              <a:rPr lang="en-US" dirty="0" err="1" smtClean="0"/>
              <a:t>h</a:t>
            </a:r>
            <a:r>
              <a:rPr lang="en-US" dirty="0" smtClean="0"/>
              <a:t> &gt;= log</a:t>
            </a:r>
            <a:r>
              <a:rPr lang="en-US" baseline="-25000" dirty="0" smtClean="0"/>
              <a:t>2</a:t>
            </a:r>
            <a:r>
              <a:rPr lang="en-US" dirty="0" smtClean="0"/>
              <a:t> ((n+1)/2) = log</a:t>
            </a:r>
            <a:r>
              <a:rPr lang="en-US" baseline="-25000" dirty="0" smtClean="0"/>
              <a:t>2</a:t>
            </a:r>
            <a:r>
              <a:rPr lang="en-US" dirty="0" smtClean="0"/>
              <a:t>(n+1) -1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Oval 6"/>
          <p:cNvSpPr>
            <a:spLocks noChangeArrowheads="1"/>
          </p:cNvSpPr>
          <p:nvPr/>
        </p:nvSpPr>
        <p:spPr bwMode="auto">
          <a:xfrm>
            <a:off x="2180898" y="3944442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>
              <a:latin typeface="Symbol" charset="2"/>
            </a:endParaRPr>
          </a:p>
        </p:txBody>
      </p:sp>
      <p:sp>
        <p:nvSpPr>
          <p:cNvPr id="5" name="Oval 7"/>
          <p:cNvSpPr>
            <a:spLocks noChangeArrowheads="1"/>
          </p:cNvSpPr>
          <p:nvPr/>
        </p:nvSpPr>
        <p:spPr bwMode="auto">
          <a:xfrm>
            <a:off x="2942898" y="4554042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>
              <a:latin typeface="Symbol" charset="2"/>
              <a:sym typeface="Symbol" charset="2"/>
            </a:endParaRPr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1418898" y="4554042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>
              <a:latin typeface="Symbol" charset="2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1037898" y="5163642"/>
            <a:ext cx="381000" cy="3810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561898" y="5163642"/>
            <a:ext cx="381000" cy="3810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3323898" y="5163642"/>
            <a:ext cx="381000" cy="3810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0" name="AutoShape 15"/>
          <p:cNvCxnSpPr>
            <a:cxnSpLocks noChangeShapeType="1"/>
            <a:stCxn id="4" idx="3"/>
            <a:endCxn id="6" idx="7"/>
          </p:cNvCxnSpPr>
          <p:nvPr/>
        </p:nvCxnSpPr>
        <p:spPr bwMode="auto">
          <a:xfrm flipH="1">
            <a:off x="1744336" y="4279405"/>
            <a:ext cx="492125" cy="320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" name="AutoShape 16"/>
          <p:cNvCxnSpPr>
            <a:cxnSpLocks noChangeShapeType="1"/>
            <a:stCxn id="5" idx="1"/>
            <a:endCxn id="4" idx="5"/>
          </p:cNvCxnSpPr>
          <p:nvPr/>
        </p:nvCxnSpPr>
        <p:spPr bwMode="auto">
          <a:xfrm flipH="1" flipV="1">
            <a:off x="2506336" y="4279405"/>
            <a:ext cx="492125" cy="320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" name="AutoShape 17"/>
          <p:cNvCxnSpPr>
            <a:cxnSpLocks noChangeShapeType="1"/>
            <a:stCxn id="9" idx="0"/>
            <a:endCxn id="5" idx="5"/>
          </p:cNvCxnSpPr>
          <p:nvPr/>
        </p:nvCxnSpPr>
        <p:spPr bwMode="auto">
          <a:xfrm flipH="1" flipV="1">
            <a:off x="3268336" y="4889005"/>
            <a:ext cx="246062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" name="AutoShape 18"/>
          <p:cNvCxnSpPr>
            <a:cxnSpLocks noChangeShapeType="1"/>
            <a:stCxn id="8" idx="0"/>
            <a:endCxn id="5" idx="3"/>
          </p:cNvCxnSpPr>
          <p:nvPr/>
        </p:nvCxnSpPr>
        <p:spPr bwMode="auto">
          <a:xfrm flipV="1">
            <a:off x="2752398" y="4889005"/>
            <a:ext cx="246063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" name="AutoShape 21"/>
          <p:cNvCxnSpPr>
            <a:cxnSpLocks noChangeShapeType="1"/>
            <a:stCxn id="7" idx="0"/>
            <a:endCxn id="6" idx="3"/>
          </p:cNvCxnSpPr>
          <p:nvPr/>
        </p:nvCxnSpPr>
        <p:spPr bwMode="auto">
          <a:xfrm flipV="1">
            <a:off x="1228398" y="4889005"/>
            <a:ext cx="246063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" name="AutoShape 22"/>
          <p:cNvCxnSpPr>
            <a:cxnSpLocks noChangeShapeType="1"/>
            <a:stCxn id="16" idx="0"/>
            <a:endCxn id="6" idx="5"/>
          </p:cNvCxnSpPr>
          <p:nvPr/>
        </p:nvCxnSpPr>
        <p:spPr bwMode="auto">
          <a:xfrm flipH="1" flipV="1">
            <a:off x="1744336" y="4889005"/>
            <a:ext cx="246062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6" name="Rectangle 23"/>
          <p:cNvSpPr>
            <a:spLocks noChangeArrowheads="1"/>
          </p:cNvSpPr>
          <p:nvPr/>
        </p:nvSpPr>
        <p:spPr bwMode="auto">
          <a:xfrm>
            <a:off x="1799898" y="5163642"/>
            <a:ext cx="381000" cy="3810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7" name="Group 38"/>
          <p:cNvGrpSpPr>
            <a:grpSpLocks/>
          </p:cNvGrpSpPr>
          <p:nvPr/>
        </p:nvGrpSpPr>
        <p:grpSpPr bwMode="auto">
          <a:xfrm>
            <a:off x="4638300" y="3967968"/>
            <a:ext cx="2311400" cy="2286000"/>
            <a:chOff x="2064" y="2256"/>
            <a:chExt cx="1456" cy="1440"/>
          </a:xfrm>
        </p:grpSpPr>
        <p:sp>
          <p:nvSpPr>
            <p:cNvPr id="18" name="Oval 24"/>
            <p:cNvSpPr>
              <a:spLocks noChangeArrowheads="1"/>
            </p:cNvSpPr>
            <p:nvPr/>
          </p:nvSpPr>
          <p:spPr bwMode="auto">
            <a:xfrm>
              <a:off x="2352" y="2256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endParaRPr lang="en-US">
                <a:latin typeface="Symbol" charset="2"/>
              </a:endParaRPr>
            </a:p>
          </p:txBody>
        </p:sp>
        <p:sp>
          <p:nvSpPr>
            <p:cNvPr id="19" name="Oval 25"/>
            <p:cNvSpPr>
              <a:spLocks noChangeArrowheads="1"/>
            </p:cNvSpPr>
            <p:nvPr/>
          </p:nvSpPr>
          <p:spPr bwMode="auto">
            <a:xfrm>
              <a:off x="2688" y="2688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endParaRPr lang="en-US">
                <a:latin typeface="Symbol" charset="2"/>
                <a:sym typeface="Symbol" charset="2"/>
              </a:endParaRPr>
            </a:p>
          </p:txBody>
        </p:sp>
        <p:sp>
          <p:nvSpPr>
            <p:cNvPr id="20" name="Rectangle 26"/>
            <p:cNvSpPr>
              <a:spLocks noChangeArrowheads="1"/>
            </p:cNvSpPr>
            <p:nvPr/>
          </p:nvSpPr>
          <p:spPr bwMode="auto">
            <a:xfrm>
              <a:off x="2448" y="3072"/>
              <a:ext cx="240" cy="24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21" name="AutoShape 28"/>
            <p:cNvCxnSpPr>
              <a:cxnSpLocks noChangeShapeType="1"/>
              <a:stCxn id="19" idx="1"/>
              <a:endCxn id="18" idx="5"/>
            </p:cNvCxnSpPr>
            <p:nvPr/>
          </p:nvCxnSpPr>
          <p:spPr bwMode="auto">
            <a:xfrm flipH="1" flipV="1">
              <a:off x="2557" y="2467"/>
              <a:ext cx="166" cy="25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" name="AutoShape 29"/>
            <p:cNvCxnSpPr>
              <a:cxnSpLocks noChangeShapeType="1"/>
              <a:stCxn id="26" idx="1"/>
              <a:endCxn id="19" idx="5"/>
            </p:cNvCxnSpPr>
            <p:nvPr/>
          </p:nvCxnSpPr>
          <p:spPr bwMode="auto">
            <a:xfrm flipH="1" flipV="1">
              <a:off x="2893" y="2899"/>
              <a:ext cx="158" cy="20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3" name="AutoShape 30"/>
            <p:cNvCxnSpPr>
              <a:cxnSpLocks noChangeShapeType="1"/>
              <a:stCxn id="20" idx="0"/>
              <a:endCxn id="19" idx="3"/>
            </p:cNvCxnSpPr>
            <p:nvPr/>
          </p:nvCxnSpPr>
          <p:spPr bwMode="auto">
            <a:xfrm flipV="1">
              <a:off x="2568" y="2899"/>
              <a:ext cx="155" cy="1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4" name="Rectangle 31"/>
            <p:cNvSpPr>
              <a:spLocks noChangeArrowheads="1"/>
            </p:cNvSpPr>
            <p:nvPr/>
          </p:nvSpPr>
          <p:spPr bwMode="auto">
            <a:xfrm>
              <a:off x="2064" y="2688"/>
              <a:ext cx="240" cy="24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25" name="AutoShape 32"/>
            <p:cNvCxnSpPr>
              <a:cxnSpLocks noChangeShapeType="1"/>
              <a:stCxn id="24" idx="0"/>
              <a:endCxn id="18" idx="3"/>
            </p:cNvCxnSpPr>
            <p:nvPr/>
          </p:nvCxnSpPr>
          <p:spPr bwMode="auto">
            <a:xfrm flipV="1">
              <a:off x="2184" y="2467"/>
              <a:ext cx="203" cy="21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" name="Oval 33"/>
            <p:cNvSpPr>
              <a:spLocks noChangeArrowheads="1"/>
            </p:cNvSpPr>
            <p:nvPr/>
          </p:nvSpPr>
          <p:spPr bwMode="auto">
            <a:xfrm>
              <a:off x="3016" y="3072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endParaRPr lang="en-US">
                <a:latin typeface="Symbol" charset="2"/>
                <a:sym typeface="Symbol" charset="2"/>
              </a:endParaRPr>
            </a:p>
          </p:txBody>
        </p:sp>
        <p:sp>
          <p:nvSpPr>
            <p:cNvPr id="27" name="Rectangle 34"/>
            <p:cNvSpPr>
              <a:spLocks noChangeArrowheads="1"/>
            </p:cNvSpPr>
            <p:nvPr/>
          </p:nvSpPr>
          <p:spPr bwMode="auto">
            <a:xfrm>
              <a:off x="2784" y="3456"/>
              <a:ext cx="240" cy="24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35"/>
            <p:cNvSpPr>
              <a:spLocks noChangeArrowheads="1"/>
            </p:cNvSpPr>
            <p:nvPr/>
          </p:nvSpPr>
          <p:spPr bwMode="auto">
            <a:xfrm>
              <a:off x="3280" y="3456"/>
              <a:ext cx="240" cy="24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29" name="AutoShape 36"/>
            <p:cNvCxnSpPr>
              <a:cxnSpLocks noChangeShapeType="1"/>
              <a:stCxn id="28" idx="0"/>
              <a:endCxn id="26" idx="5"/>
            </p:cNvCxnSpPr>
            <p:nvPr/>
          </p:nvCxnSpPr>
          <p:spPr bwMode="auto">
            <a:xfrm flipH="1" flipV="1">
              <a:off x="3221" y="3283"/>
              <a:ext cx="179" cy="1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" name="AutoShape 37"/>
            <p:cNvCxnSpPr>
              <a:cxnSpLocks noChangeShapeType="1"/>
              <a:stCxn id="27" idx="0"/>
              <a:endCxn id="26" idx="3"/>
            </p:cNvCxnSpPr>
            <p:nvPr/>
          </p:nvCxnSpPr>
          <p:spPr bwMode="auto">
            <a:xfrm flipV="1">
              <a:off x="2904" y="3283"/>
              <a:ext cx="147" cy="1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BinaryTree</a:t>
            </a:r>
            <a:r>
              <a:rPr lang="en-US" dirty="0" smtClean="0"/>
              <a:t>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BinaryTree</a:t>
            </a:r>
            <a:r>
              <a:rPr lang="en-US" dirty="0" smtClean="0"/>
              <a:t> ADT extends the Tree ADT, i.e., it inherits all the methods of the Tree ADT</a:t>
            </a:r>
          </a:p>
          <a:p>
            <a:r>
              <a:rPr lang="en-US" dirty="0" smtClean="0"/>
              <a:t>Additional methods:</a:t>
            </a:r>
          </a:p>
          <a:p>
            <a:pPr lvl="1"/>
            <a:r>
              <a:rPr lang="en-US" dirty="0" smtClean="0"/>
              <a:t>position </a:t>
            </a:r>
            <a:r>
              <a:rPr lang="en-US" dirty="0" err="1" smtClean="0"/>
              <a:t>left(p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position </a:t>
            </a:r>
            <a:r>
              <a:rPr lang="en-US" dirty="0" err="1" smtClean="0"/>
              <a:t>right(p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hasLeft(p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hasRight(p</a:t>
            </a:r>
            <a:r>
              <a:rPr lang="en-US" dirty="0" smtClean="0"/>
              <a:t>)</a:t>
            </a:r>
          </a:p>
          <a:p>
            <a:r>
              <a:rPr lang="en-US" dirty="0" smtClean="0"/>
              <a:t>Update methods may be defined by data structures implementing the </a:t>
            </a:r>
            <a:r>
              <a:rPr lang="en-US" dirty="0" err="1" smtClean="0"/>
              <a:t>BinaryTree</a:t>
            </a:r>
            <a:r>
              <a:rPr lang="en-US" dirty="0" smtClean="0"/>
              <a:t> ADT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Inorder</a:t>
            </a:r>
            <a:r>
              <a:rPr lang="en-US" dirty="0" smtClean="0"/>
              <a:t> Traversal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6845577" cy="39163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A node is visited after its left </a:t>
            </a:r>
            <a:r>
              <a:rPr lang="en-US" dirty="0" err="1" smtClean="0"/>
              <a:t>subtree</a:t>
            </a:r>
            <a:r>
              <a:rPr lang="en-US" dirty="0" smtClean="0"/>
              <a:t> and before its right </a:t>
            </a:r>
            <a:r>
              <a:rPr lang="en-US" dirty="0" err="1" smtClean="0"/>
              <a:t>subtree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57200" y="3139118"/>
            <a:ext cx="3173481" cy="186974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b="1">
                <a:solidFill>
                  <a:srgbClr val="000000"/>
                </a:solidFill>
                <a:latin typeface="Times New Roman" charset="0"/>
              </a:rPr>
              <a:t>Algorithm</a:t>
            </a:r>
            <a:r>
              <a:rPr lang="en-US">
                <a:latin typeface="Times New Roman" charset="0"/>
              </a:rPr>
              <a:t> </a:t>
            </a:r>
            <a:r>
              <a:rPr lang="en-US" b="1" i="1">
                <a:solidFill>
                  <a:schemeClr val="tx2"/>
                </a:solidFill>
                <a:latin typeface="Times New Roman" charset="0"/>
              </a:rPr>
              <a:t>inOrder</a:t>
            </a:r>
            <a:r>
              <a:rPr lang="en-US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b="1" i="1">
                <a:solidFill>
                  <a:schemeClr val="tx2"/>
                </a:solidFill>
                <a:latin typeface="Times New Roman" charset="0"/>
              </a:rPr>
              <a:t>v</a:t>
            </a:r>
            <a:r>
              <a:rPr lang="en-US">
                <a:solidFill>
                  <a:schemeClr val="tx2"/>
                </a:solidFill>
                <a:latin typeface="Times New Roman" charset="0"/>
              </a:rPr>
              <a:t>)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b="1">
                <a:solidFill>
                  <a:srgbClr val="000000"/>
                </a:solidFill>
                <a:latin typeface="Times New Roman" charset="0"/>
              </a:rPr>
              <a:t>if</a:t>
            </a:r>
            <a:r>
              <a:rPr lang="en-US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b="1" i="1">
                <a:solidFill>
                  <a:schemeClr val="accent2"/>
                </a:solidFill>
                <a:latin typeface="Times New Roman" charset="0"/>
              </a:rPr>
              <a:t>hasLeft </a:t>
            </a:r>
            <a:r>
              <a:rPr lang="en-US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b="1" i="1">
                <a:solidFill>
                  <a:schemeClr val="accent2"/>
                </a:solidFill>
                <a:latin typeface="Times New Roman" charset="0"/>
              </a:rPr>
              <a:t>v</a:t>
            </a:r>
            <a:r>
              <a:rPr lang="en-US">
                <a:solidFill>
                  <a:schemeClr val="accent2"/>
                </a:solidFill>
                <a:latin typeface="Times New Roman" charset="0"/>
              </a:rPr>
              <a:t>)</a:t>
            </a:r>
            <a:endParaRPr lang="en-US">
              <a:solidFill>
                <a:schemeClr val="tx2"/>
              </a:solidFill>
              <a:latin typeface="Times New Roman" charset="0"/>
            </a:endParaRPr>
          </a:p>
          <a:p>
            <a:pPr lvl="2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2"/>
              <a:buNone/>
            </a:pPr>
            <a:r>
              <a:rPr lang="en-US" b="1" i="1">
                <a:solidFill>
                  <a:schemeClr val="accent2"/>
                </a:solidFill>
                <a:latin typeface="Times New Roman" charset="0"/>
              </a:rPr>
              <a:t>inOrder</a:t>
            </a:r>
            <a:r>
              <a:rPr lang="en-US">
                <a:solidFill>
                  <a:schemeClr val="accent2"/>
                </a:solidFill>
                <a:latin typeface="Times New Roman" charset="0"/>
              </a:rPr>
              <a:t> (</a:t>
            </a:r>
            <a:r>
              <a:rPr lang="en-US" b="1" i="1">
                <a:solidFill>
                  <a:schemeClr val="accent2"/>
                </a:solidFill>
                <a:latin typeface="Times New Roman" charset="0"/>
              </a:rPr>
              <a:t>left </a:t>
            </a:r>
            <a:r>
              <a:rPr lang="en-US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b="1" i="1">
                <a:solidFill>
                  <a:schemeClr val="accent2"/>
                </a:solidFill>
                <a:latin typeface="Times New Roman" charset="0"/>
              </a:rPr>
              <a:t>v</a:t>
            </a:r>
            <a:r>
              <a:rPr lang="en-US">
                <a:solidFill>
                  <a:schemeClr val="accent2"/>
                </a:solidFill>
                <a:latin typeface="Times New Roman" charset="0"/>
              </a:rPr>
              <a:t>))</a:t>
            </a:r>
            <a:endParaRPr lang="en-US">
              <a:latin typeface="Times New Roman" charset="0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2"/>
              <a:buNone/>
            </a:pPr>
            <a:r>
              <a:rPr lang="en-US" b="1" i="1">
                <a:solidFill>
                  <a:schemeClr val="accent2"/>
                </a:solidFill>
                <a:latin typeface="Times New Roman" charset="0"/>
              </a:rPr>
              <a:t>visit</a:t>
            </a:r>
            <a:r>
              <a:rPr lang="en-US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b="1" i="1">
                <a:solidFill>
                  <a:schemeClr val="accent2"/>
                </a:solidFill>
                <a:latin typeface="Times New Roman" charset="0"/>
              </a:rPr>
              <a:t>v</a:t>
            </a:r>
            <a:r>
              <a:rPr lang="en-US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b="1">
                <a:solidFill>
                  <a:srgbClr val="000000"/>
                </a:solidFill>
                <a:latin typeface="Times New Roman" charset="0"/>
              </a:rPr>
              <a:t>if</a:t>
            </a:r>
            <a:r>
              <a:rPr lang="en-US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b="1" i="1">
                <a:solidFill>
                  <a:schemeClr val="accent2"/>
                </a:solidFill>
                <a:latin typeface="Times New Roman" charset="0"/>
              </a:rPr>
              <a:t>hasRight </a:t>
            </a:r>
            <a:r>
              <a:rPr lang="en-US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b="1" i="1">
                <a:solidFill>
                  <a:schemeClr val="accent2"/>
                </a:solidFill>
                <a:latin typeface="Times New Roman" charset="0"/>
              </a:rPr>
              <a:t>v</a:t>
            </a:r>
            <a:r>
              <a:rPr lang="en-US">
                <a:solidFill>
                  <a:schemeClr val="accent2"/>
                </a:solidFill>
                <a:latin typeface="Times New Roman" charset="0"/>
              </a:rPr>
              <a:t>)</a:t>
            </a:r>
            <a:endParaRPr lang="en-US">
              <a:solidFill>
                <a:schemeClr val="tx2"/>
              </a:solidFill>
              <a:latin typeface="Times New Roman" charset="0"/>
            </a:endParaRPr>
          </a:p>
          <a:p>
            <a:pPr lvl="2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2"/>
              <a:buNone/>
            </a:pPr>
            <a:r>
              <a:rPr lang="en-US" b="1" i="1">
                <a:solidFill>
                  <a:schemeClr val="accent2"/>
                </a:solidFill>
                <a:latin typeface="Times New Roman" charset="0"/>
              </a:rPr>
              <a:t>inOrder</a:t>
            </a:r>
            <a:r>
              <a:rPr lang="en-US">
                <a:solidFill>
                  <a:schemeClr val="accent2"/>
                </a:solidFill>
                <a:latin typeface="Times New Roman" charset="0"/>
              </a:rPr>
              <a:t> (</a:t>
            </a:r>
            <a:r>
              <a:rPr lang="en-US" b="1" i="1">
                <a:solidFill>
                  <a:schemeClr val="accent2"/>
                </a:solidFill>
                <a:latin typeface="Times New Roman" charset="0"/>
              </a:rPr>
              <a:t>right </a:t>
            </a:r>
            <a:r>
              <a:rPr lang="en-US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b="1" i="1">
                <a:solidFill>
                  <a:schemeClr val="accent2"/>
                </a:solidFill>
                <a:latin typeface="Times New Roman" charset="0"/>
              </a:rPr>
              <a:t>v</a:t>
            </a:r>
            <a:r>
              <a:rPr lang="en-US">
                <a:solidFill>
                  <a:schemeClr val="accent2"/>
                </a:solidFill>
                <a:latin typeface="Times New Roman" charset="0"/>
              </a:rPr>
              <a:t>))</a:t>
            </a:r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4352926" y="3323368"/>
            <a:ext cx="3429000" cy="2286000"/>
            <a:chOff x="2928" y="2256"/>
            <a:chExt cx="2160" cy="1440"/>
          </a:xfrm>
        </p:grpSpPr>
        <p:sp>
          <p:nvSpPr>
            <p:cNvPr id="6" name="Oval 6"/>
            <p:cNvSpPr>
              <a:spLocks noChangeArrowheads="1"/>
            </p:cNvSpPr>
            <p:nvPr/>
          </p:nvSpPr>
          <p:spPr bwMode="auto">
            <a:xfrm>
              <a:off x="4128" y="2256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endParaRPr lang="en-US">
                <a:latin typeface="Symbol" charset="2"/>
              </a:endParaRPr>
            </a:p>
          </p:txBody>
        </p:sp>
        <p:sp>
          <p:nvSpPr>
            <p:cNvPr id="7" name="Oval 7"/>
            <p:cNvSpPr>
              <a:spLocks noChangeArrowheads="1"/>
            </p:cNvSpPr>
            <p:nvPr/>
          </p:nvSpPr>
          <p:spPr bwMode="auto">
            <a:xfrm>
              <a:off x="4608" y="2640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endParaRPr lang="en-US">
                <a:latin typeface="Symbol" charset="2"/>
                <a:sym typeface="Symbol" charset="2"/>
              </a:endParaRPr>
            </a:p>
          </p:txBody>
        </p:sp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3168" y="2640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endParaRPr lang="en-US">
                <a:latin typeface="Symbol" charset="2"/>
              </a:endParaRPr>
            </a:p>
          </p:txBody>
        </p:sp>
        <p:sp>
          <p:nvSpPr>
            <p:cNvPr id="9" name="Oval 9"/>
            <p:cNvSpPr>
              <a:spLocks noChangeArrowheads="1"/>
            </p:cNvSpPr>
            <p:nvPr/>
          </p:nvSpPr>
          <p:spPr bwMode="auto">
            <a:xfrm>
              <a:off x="3648" y="3024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endParaRPr lang="en-US">
                <a:latin typeface="Symbol" charset="2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2928" y="3024"/>
              <a:ext cx="240" cy="24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408" y="3456"/>
              <a:ext cx="240" cy="24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3888" y="3456"/>
              <a:ext cx="240" cy="24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4368" y="3024"/>
              <a:ext cx="240" cy="24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4848" y="3024"/>
              <a:ext cx="240" cy="24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5" name="AutoShape 15"/>
            <p:cNvCxnSpPr>
              <a:cxnSpLocks noChangeShapeType="1"/>
              <a:stCxn id="6" idx="3"/>
              <a:endCxn id="8" idx="7"/>
            </p:cNvCxnSpPr>
            <p:nvPr/>
          </p:nvCxnSpPr>
          <p:spPr bwMode="auto">
            <a:xfrm flipH="1">
              <a:off x="3373" y="2467"/>
              <a:ext cx="790" cy="20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6" name="AutoShape 16"/>
            <p:cNvCxnSpPr>
              <a:cxnSpLocks noChangeShapeType="1"/>
              <a:stCxn id="7" idx="1"/>
              <a:endCxn id="6" idx="5"/>
            </p:cNvCxnSpPr>
            <p:nvPr/>
          </p:nvCxnSpPr>
          <p:spPr bwMode="auto">
            <a:xfrm flipH="1" flipV="1">
              <a:off x="4333" y="2467"/>
              <a:ext cx="310" cy="20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7" name="AutoShape 17"/>
            <p:cNvCxnSpPr>
              <a:cxnSpLocks noChangeShapeType="1"/>
              <a:stCxn id="14" idx="0"/>
              <a:endCxn id="7" idx="5"/>
            </p:cNvCxnSpPr>
            <p:nvPr/>
          </p:nvCxnSpPr>
          <p:spPr bwMode="auto">
            <a:xfrm flipH="1" flipV="1">
              <a:off x="4813" y="2851"/>
              <a:ext cx="155" cy="1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8" name="AutoShape 18"/>
            <p:cNvCxnSpPr>
              <a:cxnSpLocks noChangeShapeType="1"/>
              <a:stCxn id="13" idx="0"/>
              <a:endCxn id="7" idx="3"/>
            </p:cNvCxnSpPr>
            <p:nvPr/>
          </p:nvCxnSpPr>
          <p:spPr bwMode="auto">
            <a:xfrm flipV="1">
              <a:off x="4488" y="2851"/>
              <a:ext cx="155" cy="1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" name="AutoShape 19"/>
            <p:cNvCxnSpPr>
              <a:cxnSpLocks noChangeShapeType="1"/>
              <a:stCxn id="12" idx="0"/>
              <a:endCxn id="9" idx="5"/>
            </p:cNvCxnSpPr>
            <p:nvPr/>
          </p:nvCxnSpPr>
          <p:spPr bwMode="auto">
            <a:xfrm flipH="1" flipV="1">
              <a:off x="3853" y="3235"/>
              <a:ext cx="155" cy="21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0" name="AutoShape 20"/>
            <p:cNvCxnSpPr>
              <a:cxnSpLocks noChangeShapeType="1"/>
              <a:stCxn id="11" idx="0"/>
              <a:endCxn id="9" idx="3"/>
            </p:cNvCxnSpPr>
            <p:nvPr/>
          </p:nvCxnSpPr>
          <p:spPr bwMode="auto">
            <a:xfrm flipV="1">
              <a:off x="3528" y="3235"/>
              <a:ext cx="155" cy="21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1" name="AutoShape 21"/>
            <p:cNvCxnSpPr>
              <a:cxnSpLocks noChangeShapeType="1"/>
              <a:stCxn id="10" idx="0"/>
              <a:endCxn id="8" idx="3"/>
            </p:cNvCxnSpPr>
            <p:nvPr/>
          </p:nvCxnSpPr>
          <p:spPr bwMode="auto">
            <a:xfrm flipV="1">
              <a:off x="3048" y="2851"/>
              <a:ext cx="155" cy="1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" name="AutoShape 22"/>
            <p:cNvCxnSpPr>
              <a:cxnSpLocks noChangeShapeType="1"/>
              <a:stCxn id="9" idx="1"/>
              <a:endCxn id="8" idx="5"/>
            </p:cNvCxnSpPr>
            <p:nvPr/>
          </p:nvCxnSpPr>
          <p:spPr bwMode="auto">
            <a:xfrm flipH="1" flipV="1">
              <a:off x="3373" y="2851"/>
              <a:ext cx="310" cy="20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4945063" y="4847368"/>
            <a:ext cx="322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4135438" y="4199668"/>
            <a:ext cx="322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4564063" y="3620231"/>
            <a:ext cx="322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6029326" y="4847368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6011863" y="3094768"/>
            <a:ext cx="322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6</a:t>
            </a:r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6486526" y="4199668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7</a:t>
            </a:r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7629526" y="4199668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7181851" y="3620231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8</a:t>
            </a:r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5572126" y="4199668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 Arithmetic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 smtClean="0"/>
              <a:t>Specialization of an </a:t>
            </a:r>
            <a:r>
              <a:rPr lang="en-US" sz="1800" dirty="0" err="1" smtClean="0"/>
              <a:t>inorder</a:t>
            </a:r>
            <a:r>
              <a:rPr lang="en-US" sz="1800" dirty="0" smtClean="0"/>
              <a:t> traversal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print operand or operator when visiting node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print “(“ before traversing left </a:t>
            </a:r>
            <a:r>
              <a:rPr lang="en-US" sz="1600" dirty="0" err="1" smtClean="0"/>
              <a:t>subtree</a:t>
            </a:r>
            <a:endParaRPr lang="en-US" sz="1600" dirty="0" smtClean="0"/>
          </a:p>
          <a:p>
            <a:pPr lvl="1">
              <a:lnSpc>
                <a:spcPct val="90000"/>
              </a:lnSpc>
            </a:pPr>
            <a:r>
              <a:rPr lang="en-US" sz="1600" dirty="0" smtClean="0"/>
              <a:t>print “)“ after traversing right </a:t>
            </a:r>
            <a:r>
              <a:rPr lang="en-US" sz="1600" dirty="0" err="1" smtClean="0"/>
              <a:t>subtree</a:t>
            </a:r>
            <a:endParaRPr lang="en-US" sz="16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57200" y="3907023"/>
            <a:ext cx="4191000" cy="242374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b="1" dirty="0">
                <a:solidFill>
                  <a:srgbClr val="000000"/>
                </a:solidFill>
                <a:latin typeface="Times New Roman" charset="0"/>
              </a:rPr>
              <a:t>Algorithm</a:t>
            </a:r>
            <a:r>
              <a:rPr lang="en-US" dirty="0">
                <a:latin typeface="Times New Roman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charset="0"/>
              </a:rPr>
              <a:t>printExpression</a:t>
            </a:r>
            <a:r>
              <a:rPr lang="en-US" dirty="0" err="1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b="1" i="1" dirty="0" err="1">
                <a:solidFill>
                  <a:schemeClr val="tx2"/>
                </a:solidFill>
                <a:latin typeface="Times New Roman" charset="0"/>
              </a:rPr>
              <a:t>v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)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b="1" dirty="0">
                <a:solidFill>
                  <a:srgbClr val="000000"/>
                </a:solidFill>
                <a:latin typeface="Times New Roman" charset="0"/>
              </a:rPr>
              <a:t>if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b="1" i="1" dirty="0" err="1">
                <a:solidFill>
                  <a:schemeClr val="accent2"/>
                </a:solidFill>
                <a:latin typeface="Times New Roman" charset="0"/>
              </a:rPr>
              <a:t>hasLeft</a:t>
            </a:r>
            <a:r>
              <a:rPr lang="en-US" b="1" i="1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b="1" i="1" dirty="0" err="1">
                <a:solidFill>
                  <a:schemeClr val="accent2"/>
                </a:solidFill>
                <a:latin typeface="Times New Roman" charset="0"/>
              </a:rPr>
              <a:t>v</a:t>
            </a:r>
            <a:r>
              <a:rPr lang="en-US" dirty="0">
                <a:solidFill>
                  <a:schemeClr val="accent2"/>
                </a:solidFill>
                <a:latin typeface="Times New Roman" charset="0"/>
              </a:rPr>
              <a:t>)</a:t>
            </a:r>
            <a:br>
              <a:rPr lang="en-US" dirty="0">
                <a:solidFill>
                  <a:schemeClr val="accent2"/>
                </a:solidFill>
                <a:latin typeface="Times New Roman" charset="0"/>
              </a:rPr>
            </a:br>
            <a:r>
              <a:rPr lang="en-US" dirty="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b="1" i="1" dirty="0">
                <a:solidFill>
                  <a:schemeClr val="accent2"/>
                </a:solidFill>
                <a:latin typeface="Times New Roman" charset="0"/>
              </a:rPr>
              <a:t>print</a:t>
            </a:r>
            <a:r>
              <a:rPr lang="en-US" dirty="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dirty="0">
                <a:solidFill>
                  <a:schemeClr val="accent2"/>
                </a:solidFill>
              </a:rPr>
              <a:t>“</a:t>
            </a: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dirty="0">
                <a:solidFill>
                  <a:schemeClr val="accent2"/>
                </a:solidFill>
              </a:rPr>
              <a:t>’’</a:t>
            </a:r>
            <a:r>
              <a:rPr lang="en-US" dirty="0">
                <a:solidFill>
                  <a:schemeClr val="accent2"/>
                </a:solidFill>
                <a:latin typeface="Times New Roman" charset="0"/>
              </a:rPr>
              <a:t>)</a:t>
            </a:r>
            <a:endParaRPr lang="en-US" dirty="0" smtClean="0">
              <a:solidFill>
                <a:schemeClr val="tx2"/>
              </a:solidFill>
              <a:latin typeface="Times New Roman" charset="0"/>
            </a:endParaRPr>
          </a:p>
          <a:p>
            <a:pPr lvl="2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2"/>
              <a:buNone/>
            </a:pPr>
            <a:r>
              <a:rPr lang="en-US" b="1" i="1" dirty="0" err="1" smtClean="0">
                <a:solidFill>
                  <a:schemeClr val="accent2"/>
                </a:solidFill>
                <a:latin typeface="Times New Roman" charset="0"/>
              </a:rPr>
              <a:t>printExpression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b="1" i="1" dirty="0" err="1">
                <a:solidFill>
                  <a:schemeClr val="accent2"/>
                </a:solidFill>
                <a:latin typeface="Times New Roman" charset="0"/>
              </a:rPr>
              <a:t>left</a:t>
            </a:r>
            <a:r>
              <a:rPr lang="en-US" dirty="0" err="1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b="1" i="1" dirty="0" err="1">
                <a:solidFill>
                  <a:schemeClr val="accent2"/>
                </a:solidFill>
                <a:latin typeface="Times New Roman" charset="0"/>
              </a:rPr>
              <a:t>v</a:t>
            </a:r>
            <a:r>
              <a:rPr lang="en-US" dirty="0">
                <a:solidFill>
                  <a:schemeClr val="accent2"/>
                </a:solidFill>
                <a:latin typeface="Times New Roman" charset="0"/>
              </a:rPr>
              <a:t>))</a:t>
            </a:r>
            <a:endParaRPr lang="en-US" dirty="0">
              <a:latin typeface="Times New Roman" charset="0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2"/>
              <a:buNone/>
            </a:pPr>
            <a:r>
              <a:rPr lang="en-US" b="1" i="1" dirty="0" err="1">
                <a:solidFill>
                  <a:schemeClr val="accent2"/>
                </a:solidFill>
                <a:latin typeface="Times New Roman" charset="0"/>
              </a:rPr>
              <a:t>print</a:t>
            </a:r>
            <a:r>
              <a:rPr lang="en-US" dirty="0" err="1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b="1" i="1" dirty="0" err="1">
                <a:solidFill>
                  <a:schemeClr val="accent2"/>
                </a:solidFill>
                <a:latin typeface="Times New Roman" charset="0"/>
              </a:rPr>
              <a:t>v.element</a:t>
            </a:r>
            <a:r>
              <a:rPr lang="en-US" b="1" i="1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Times New Roman" charset="0"/>
              </a:rPr>
              <a:t>())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b="1" dirty="0">
                <a:solidFill>
                  <a:srgbClr val="000000"/>
                </a:solidFill>
                <a:latin typeface="Times New Roman" charset="0"/>
              </a:rPr>
              <a:t>if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b="1" i="1" dirty="0" err="1">
                <a:solidFill>
                  <a:schemeClr val="accent2"/>
                </a:solidFill>
                <a:latin typeface="Times New Roman" charset="0"/>
              </a:rPr>
              <a:t>hasRight</a:t>
            </a:r>
            <a:r>
              <a:rPr lang="en-US" b="1" i="1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b="1" i="1" dirty="0" err="1">
                <a:solidFill>
                  <a:schemeClr val="accent2"/>
                </a:solidFill>
                <a:latin typeface="Times New Roman" charset="0"/>
              </a:rPr>
              <a:t>v</a:t>
            </a:r>
            <a:r>
              <a:rPr lang="en-US" dirty="0">
                <a:solidFill>
                  <a:schemeClr val="accent2"/>
                </a:solidFill>
                <a:latin typeface="Times New Roman" charset="0"/>
              </a:rPr>
              <a:t>)</a:t>
            </a:r>
            <a:endParaRPr lang="en-US" dirty="0" smtClean="0">
              <a:solidFill>
                <a:schemeClr val="tx2"/>
              </a:solidFill>
              <a:latin typeface="Times New Roman" charset="0"/>
            </a:endParaRPr>
          </a:p>
          <a:p>
            <a:pPr lvl="2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2"/>
              <a:buNone/>
            </a:pPr>
            <a:r>
              <a:rPr lang="en-US" b="1" i="1" dirty="0" err="1" smtClean="0">
                <a:solidFill>
                  <a:schemeClr val="accent2"/>
                </a:solidFill>
                <a:latin typeface="Times New Roman" charset="0"/>
              </a:rPr>
              <a:t>printExpression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b="1" i="1" dirty="0" err="1">
                <a:solidFill>
                  <a:schemeClr val="accent2"/>
                </a:solidFill>
                <a:latin typeface="Times New Roman" charset="0"/>
              </a:rPr>
              <a:t>right</a:t>
            </a:r>
            <a:r>
              <a:rPr lang="en-US" dirty="0" err="1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b="1" i="1" dirty="0" err="1">
                <a:solidFill>
                  <a:schemeClr val="accent2"/>
                </a:solidFill>
                <a:latin typeface="Times New Roman" charset="0"/>
              </a:rPr>
              <a:t>v</a:t>
            </a:r>
            <a:r>
              <a:rPr lang="en-US" dirty="0">
                <a:solidFill>
                  <a:schemeClr val="accent2"/>
                </a:solidFill>
                <a:latin typeface="Times New Roman" charset="0"/>
              </a:rPr>
              <a:t>))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dirty="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b="1" i="1" dirty="0">
                <a:solidFill>
                  <a:schemeClr val="accent2"/>
                </a:solidFill>
                <a:latin typeface="Times New Roman" charset="0"/>
              </a:rPr>
              <a:t>print </a:t>
            </a:r>
            <a:r>
              <a:rPr lang="en-US" dirty="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dirty="0">
                <a:solidFill>
                  <a:schemeClr val="accent2"/>
                </a:solidFill>
              </a:rPr>
              <a:t>“</a:t>
            </a:r>
            <a:r>
              <a:rPr lang="en-US" dirty="0">
                <a:solidFill>
                  <a:srgbClr val="000000"/>
                </a:solidFill>
              </a:rPr>
              <a:t>)</a:t>
            </a:r>
            <a:r>
              <a:rPr lang="en-US" dirty="0">
                <a:solidFill>
                  <a:schemeClr val="accent2"/>
                </a:solidFill>
              </a:rPr>
              <a:t>’’</a:t>
            </a:r>
            <a:r>
              <a:rPr lang="en-US" dirty="0">
                <a:solidFill>
                  <a:schemeClr val="accent2"/>
                </a:solidFill>
                <a:latin typeface="Times New Roman" charset="0"/>
              </a:rPr>
              <a:t>)</a:t>
            </a:r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5251076" y="3078163"/>
            <a:ext cx="3429000" cy="2286000"/>
            <a:chOff x="2928" y="2256"/>
            <a:chExt cx="2160" cy="1440"/>
          </a:xfrm>
        </p:grpSpPr>
        <p:sp>
          <p:nvSpPr>
            <p:cNvPr id="6" name="Oval 6"/>
            <p:cNvSpPr>
              <a:spLocks noChangeArrowheads="1"/>
            </p:cNvSpPr>
            <p:nvPr/>
          </p:nvSpPr>
          <p:spPr bwMode="auto">
            <a:xfrm>
              <a:off x="4128" y="2256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r>
                <a:rPr lang="en-US">
                  <a:latin typeface="Symbol" charset="2"/>
                </a:rPr>
                <a:t>+</a:t>
              </a:r>
            </a:p>
          </p:txBody>
        </p:sp>
        <p:sp>
          <p:nvSpPr>
            <p:cNvPr id="7" name="Oval 7"/>
            <p:cNvSpPr>
              <a:spLocks noChangeArrowheads="1"/>
            </p:cNvSpPr>
            <p:nvPr/>
          </p:nvSpPr>
          <p:spPr bwMode="auto">
            <a:xfrm>
              <a:off x="4608" y="2640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r>
                <a:rPr lang="en-US">
                  <a:latin typeface="Symbol" charset="2"/>
                  <a:sym typeface="Symbol" charset="2"/>
                </a:rPr>
                <a:t></a:t>
              </a:r>
            </a:p>
          </p:txBody>
        </p:sp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3168" y="2640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r>
                <a:rPr lang="en-US">
                  <a:latin typeface="Symbol" charset="2"/>
                  <a:sym typeface="Symbol" charset="2"/>
                </a:rPr>
                <a:t></a:t>
              </a:r>
              <a:endParaRPr lang="en-US">
                <a:latin typeface="Symbol" charset="2"/>
              </a:endParaRPr>
            </a:p>
          </p:txBody>
        </p:sp>
        <p:sp>
          <p:nvSpPr>
            <p:cNvPr id="9" name="Oval 9"/>
            <p:cNvSpPr>
              <a:spLocks noChangeArrowheads="1"/>
            </p:cNvSpPr>
            <p:nvPr/>
          </p:nvSpPr>
          <p:spPr bwMode="auto">
            <a:xfrm>
              <a:off x="3648" y="3024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r>
                <a:rPr lang="en-US">
                  <a:latin typeface="Symbol" charset="2"/>
                </a:rPr>
                <a:t>-</a:t>
              </a: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2928" y="3024"/>
              <a:ext cx="240" cy="24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408" y="3456"/>
              <a:ext cx="240" cy="24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3888" y="3456"/>
              <a:ext cx="240" cy="24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4368" y="3024"/>
              <a:ext cx="240" cy="24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4848" y="3024"/>
              <a:ext cx="240" cy="24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/>
                <a:t>b</a:t>
              </a:r>
            </a:p>
          </p:txBody>
        </p:sp>
        <p:cxnSp>
          <p:nvCxnSpPr>
            <p:cNvPr id="15" name="AutoShape 15"/>
            <p:cNvCxnSpPr>
              <a:cxnSpLocks noChangeShapeType="1"/>
              <a:stCxn id="6" idx="3"/>
              <a:endCxn id="8" idx="7"/>
            </p:cNvCxnSpPr>
            <p:nvPr/>
          </p:nvCxnSpPr>
          <p:spPr bwMode="auto">
            <a:xfrm flipH="1">
              <a:off x="3373" y="2467"/>
              <a:ext cx="790" cy="20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6" name="AutoShape 16"/>
            <p:cNvCxnSpPr>
              <a:cxnSpLocks noChangeShapeType="1"/>
              <a:stCxn id="7" idx="1"/>
              <a:endCxn id="6" idx="5"/>
            </p:cNvCxnSpPr>
            <p:nvPr/>
          </p:nvCxnSpPr>
          <p:spPr bwMode="auto">
            <a:xfrm flipH="1" flipV="1">
              <a:off x="4333" y="2467"/>
              <a:ext cx="310" cy="20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7" name="AutoShape 17"/>
            <p:cNvCxnSpPr>
              <a:cxnSpLocks noChangeShapeType="1"/>
              <a:stCxn id="14" idx="0"/>
              <a:endCxn id="7" idx="5"/>
            </p:cNvCxnSpPr>
            <p:nvPr/>
          </p:nvCxnSpPr>
          <p:spPr bwMode="auto">
            <a:xfrm flipH="1" flipV="1">
              <a:off x="4813" y="2851"/>
              <a:ext cx="155" cy="1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8" name="AutoShape 18"/>
            <p:cNvCxnSpPr>
              <a:cxnSpLocks noChangeShapeType="1"/>
              <a:stCxn id="13" idx="0"/>
              <a:endCxn id="7" idx="3"/>
            </p:cNvCxnSpPr>
            <p:nvPr/>
          </p:nvCxnSpPr>
          <p:spPr bwMode="auto">
            <a:xfrm flipV="1">
              <a:off x="4488" y="2851"/>
              <a:ext cx="155" cy="1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" name="AutoShape 19"/>
            <p:cNvCxnSpPr>
              <a:cxnSpLocks noChangeShapeType="1"/>
              <a:stCxn id="12" idx="0"/>
              <a:endCxn id="9" idx="5"/>
            </p:cNvCxnSpPr>
            <p:nvPr/>
          </p:nvCxnSpPr>
          <p:spPr bwMode="auto">
            <a:xfrm flipH="1" flipV="1">
              <a:off x="3853" y="3235"/>
              <a:ext cx="155" cy="21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0" name="AutoShape 20"/>
            <p:cNvCxnSpPr>
              <a:cxnSpLocks noChangeShapeType="1"/>
              <a:stCxn id="11" idx="0"/>
              <a:endCxn id="9" idx="3"/>
            </p:cNvCxnSpPr>
            <p:nvPr/>
          </p:nvCxnSpPr>
          <p:spPr bwMode="auto">
            <a:xfrm flipV="1">
              <a:off x="3528" y="3235"/>
              <a:ext cx="155" cy="21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1" name="AutoShape 21"/>
            <p:cNvCxnSpPr>
              <a:cxnSpLocks noChangeShapeType="1"/>
              <a:stCxn id="10" idx="0"/>
              <a:endCxn id="8" idx="3"/>
            </p:cNvCxnSpPr>
            <p:nvPr/>
          </p:nvCxnSpPr>
          <p:spPr bwMode="auto">
            <a:xfrm flipV="1">
              <a:off x="3048" y="2851"/>
              <a:ext cx="155" cy="1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" name="AutoShape 22"/>
            <p:cNvCxnSpPr>
              <a:cxnSpLocks noChangeShapeType="1"/>
              <a:stCxn id="9" idx="1"/>
              <a:endCxn id="8" idx="5"/>
            </p:cNvCxnSpPr>
            <p:nvPr/>
          </p:nvCxnSpPr>
          <p:spPr bwMode="auto">
            <a:xfrm flipH="1" flipV="1">
              <a:off x="3373" y="2851"/>
              <a:ext cx="310" cy="20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23" name="Text Box 32"/>
          <p:cNvSpPr txBox="1">
            <a:spLocks noChangeArrowheads="1"/>
          </p:cNvSpPr>
          <p:nvPr/>
        </p:nvSpPr>
        <p:spPr bwMode="auto">
          <a:xfrm>
            <a:off x="5352676" y="5638800"/>
            <a:ext cx="332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((2 </a:t>
            </a:r>
            <a:r>
              <a:rPr lang="en-US" dirty="0" err="1">
                <a:latin typeface="Symbol" charset="2"/>
                <a:sym typeface="Symbol" charset="2"/>
              </a:rPr>
              <a:t></a:t>
            </a:r>
            <a:r>
              <a:rPr lang="en-US" dirty="0">
                <a:latin typeface="Symbol" charset="2"/>
                <a:sym typeface="Symbol" charset="2"/>
              </a:rPr>
              <a:t> </a:t>
            </a:r>
            <a:r>
              <a:rPr lang="en-US" dirty="0">
                <a:latin typeface="Times New Roman" charset="0"/>
                <a:sym typeface="Symbol" charset="2"/>
              </a:rPr>
              <a:t>(</a:t>
            </a:r>
            <a:r>
              <a:rPr lang="en-US" dirty="0"/>
              <a:t>a </a:t>
            </a:r>
            <a:r>
              <a:rPr lang="en-US" dirty="0">
                <a:latin typeface="Symbol" charset="2"/>
              </a:rPr>
              <a:t>-</a:t>
            </a:r>
            <a:r>
              <a:rPr lang="en-US" dirty="0"/>
              <a:t> 1)) </a:t>
            </a:r>
            <a:r>
              <a:rPr lang="en-US" dirty="0">
                <a:latin typeface="Symbol" charset="2"/>
              </a:rPr>
              <a:t>+</a:t>
            </a:r>
            <a:r>
              <a:rPr lang="en-US" dirty="0"/>
              <a:t> (3 </a:t>
            </a:r>
            <a:r>
              <a:rPr lang="en-US" dirty="0" err="1">
                <a:latin typeface="Symbol" charset="2"/>
                <a:sym typeface="Symbol" charset="2"/>
              </a:rPr>
              <a:t></a:t>
            </a:r>
            <a:r>
              <a:rPr lang="en-US" dirty="0">
                <a:latin typeface="Symbol" charset="2"/>
                <a:sym typeface="Symbol" charset="2"/>
              </a:rPr>
              <a:t> </a:t>
            </a:r>
            <a:r>
              <a:rPr lang="en-US" dirty="0" err="1"/>
              <a:t>b</a:t>
            </a:r>
            <a:r>
              <a:rPr lang="en-US" dirty="0"/>
              <a:t>))</a:t>
            </a:r>
          </a:p>
        </p:txBody>
      </p:sp>
      <p:sp>
        <p:nvSpPr>
          <p:cNvPr id="42" name="Text Box 23"/>
          <p:cNvSpPr txBox="1">
            <a:spLocks noChangeArrowheads="1"/>
          </p:cNvSpPr>
          <p:nvPr/>
        </p:nvSpPr>
        <p:spPr bwMode="auto">
          <a:xfrm>
            <a:off x="5842388" y="4612666"/>
            <a:ext cx="322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43" name="Text Box 24"/>
          <p:cNvSpPr txBox="1">
            <a:spLocks noChangeArrowheads="1"/>
          </p:cNvSpPr>
          <p:nvPr/>
        </p:nvSpPr>
        <p:spPr bwMode="auto">
          <a:xfrm>
            <a:off x="5032763" y="3964966"/>
            <a:ext cx="322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44" name="Text Box 25"/>
          <p:cNvSpPr txBox="1">
            <a:spLocks noChangeArrowheads="1"/>
          </p:cNvSpPr>
          <p:nvPr/>
        </p:nvSpPr>
        <p:spPr bwMode="auto">
          <a:xfrm>
            <a:off x="5461388" y="3385529"/>
            <a:ext cx="322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45" name="Text Box 26"/>
          <p:cNvSpPr txBox="1">
            <a:spLocks noChangeArrowheads="1"/>
          </p:cNvSpPr>
          <p:nvPr/>
        </p:nvSpPr>
        <p:spPr bwMode="auto">
          <a:xfrm>
            <a:off x="6926651" y="4612666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46" name="Text Box 27"/>
          <p:cNvSpPr txBox="1">
            <a:spLocks noChangeArrowheads="1"/>
          </p:cNvSpPr>
          <p:nvPr/>
        </p:nvSpPr>
        <p:spPr bwMode="auto">
          <a:xfrm>
            <a:off x="6909188" y="2860066"/>
            <a:ext cx="322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6</a:t>
            </a:r>
          </a:p>
        </p:txBody>
      </p:sp>
      <p:sp>
        <p:nvSpPr>
          <p:cNvPr id="47" name="Text Box 28"/>
          <p:cNvSpPr txBox="1">
            <a:spLocks noChangeArrowheads="1"/>
          </p:cNvSpPr>
          <p:nvPr/>
        </p:nvSpPr>
        <p:spPr bwMode="auto">
          <a:xfrm>
            <a:off x="7383851" y="3964966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7</a:t>
            </a:r>
          </a:p>
        </p:txBody>
      </p:sp>
      <p:sp>
        <p:nvSpPr>
          <p:cNvPr id="48" name="Text Box 29"/>
          <p:cNvSpPr txBox="1">
            <a:spLocks noChangeArrowheads="1"/>
          </p:cNvSpPr>
          <p:nvPr/>
        </p:nvSpPr>
        <p:spPr bwMode="auto">
          <a:xfrm>
            <a:off x="8526851" y="3964966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49" name="Text Box 30"/>
          <p:cNvSpPr txBox="1">
            <a:spLocks noChangeArrowheads="1"/>
          </p:cNvSpPr>
          <p:nvPr/>
        </p:nvSpPr>
        <p:spPr bwMode="auto">
          <a:xfrm>
            <a:off x="8079176" y="3385529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8</a:t>
            </a:r>
          </a:p>
        </p:txBody>
      </p:sp>
      <p:sp>
        <p:nvSpPr>
          <p:cNvPr id="50" name="Text Box 31"/>
          <p:cNvSpPr txBox="1">
            <a:spLocks noChangeArrowheads="1"/>
          </p:cNvSpPr>
          <p:nvPr/>
        </p:nvSpPr>
        <p:spPr bwMode="auto">
          <a:xfrm>
            <a:off x="6469451" y="3964966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1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Data Type (ADT)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An abstract data type (ADT) is an abstraction of a data structure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An ADT specifies: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Data stored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Operations on the data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Error conditions associated with operations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We have discussed Array ADT, List ADT, Stack ADT, and Queue ADT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All of them are linear ADT</a:t>
            </a:r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Evaluate Arithmetic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Specialization of a </a:t>
            </a:r>
            <a:r>
              <a:rPr lang="en-US" dirty="0" err="1" smtClean="0"/>
              <a:t>postorder</a:t>
            </a:r>
            <a:r>
              <a:rPr lang="en-US" dirty="0" smtClean="0"/>
              <a:t> traversal</a:t>
            </a:r>
          </a:p>
          <a:p>
            <a:pPr lvl="1"/>
            <a:r>
              <a:rPr lang="en-US" dirty="0" smtClean="0"/>
              <a:t>recursive method returning the value of a </a:t>
            </a:r>
            <a:r>
              <a:rPr lang="en-US" dirty="0" err="1" smtClean="0"/>
              <a:t>subtree</a:t>
            </a:r>
            <a:endParaRPr lang="en-US" dirty="0" smtClean="0"/>
          </a:p>
          <a:p>
            <a:pPr lvl="1"/>
            <a:r>
              <a:rPr lang="en-US" dirty="0" smtClean="0"/>
              <a:t>when visiting an internal node, combine the values of the </a:t>
            </a:r>
            <a:r>
              <a:rPr lang="en-US" dirty="0" err="1" smtClean="0"/>
              <a:t>subtrees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57199" y="3726304"/>
            <a:ext cx="4191000" cy="2720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2000" b="1">
                <a:solidFill>
                  <a:srgbClr val="000000"/>
                </a:solidFill>
                <a:latin typeface="Times New Roman" charset="0"/>
              </a:rPr>
              <a:t>Algorithm</a:t>
            </a:r>
            <a:r>
              <a:rPr lang="en-US" sz="2000">
                <a:latin typeface="Times New Roman" charset="0"/>
              </a:rPr>
              <a:t> </a:t>
            </a:r>
            <a:r>
              <a:rPr lang="en-US" sz="2000" b="1" i="1">
                <a:solidFill>
                  <a:schemeClr val="tx2"/>
                </a:solidFill>
                <a:latin typeface="Times New Roman" charset="0"/>
              </a:rPr>
              <a:t>evalExpr</a:t>
            </a:r>
            <a:r>
              <a:rPr lang="en-US" sz="200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sz="2000" b="1" i="1">
                <a:solidFill>
                  <a:schemeClr val="tx2"/>
                </a:solidFill>
                <a:latin typeface="Times New Roman" charset="0"/>
              </a:rPr>
              <a:t>v</a:t>
            </a:r>
            <a:r>
              <a:rPr lang="en-US" sz="2000">
                <a:solidFill>
                  <a:schemeClr val="tx2"/>
                </a:solidFill>
                <a:latin typeface="Times New Roman" charset="0"/>
              </a:rPr>
              <a:t>)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2000" b="1">
                <a:solidFill>
                  <a:srgbClr val="000000"/>
                </a:solidFill>
                <a:latin typeface="Times New Roman" charset="0"/>
              </a:rPr>
              <a:t>if</a:t>
            </a:r>
            <a:r>
              <a:rPr lang="en-US" sz="200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isExternal 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v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lvl="2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2000" b="1">
                <a:solidFill>
                  <a:srgbClr val="000000"/>
                </a:solidFill>
                <a:latin typeface="Times New Roman" charset="0"/>
              </a:rPr>
              <a:t>return</a:t>
            </a:r>
            <a:r>
              <a:rPr lang="en-US" sz="200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v.element 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()</a:t>
            </a:r>
            <a:endParaRPr lang="en-US" sz="2000">
              <a:solidFill>
                <a:schemeClr val="tx2"/>
              </a:solidFill>
              <a:latin typeface="Times New Roman" charset="0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2000" b="1">
                <a:solidFill>
                  <a:srgbClr val="000000"/>
                </a:solidFill>
                <a:latin typeface="Times New Roman" charset="0"/>
              </a:rPr>
              <a:t>else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	x </a:t>
            </a:r>
            <a:r>
              <a:rPr lang="en-US" sz="2000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evalExpr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leftChild 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v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))</a:t>
            </a:r>
            <a:endParaRPr lang="en-US" sz="2000">
              <a:latin typeface="Times New Roman" charset="0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	y </a:t>
            </a:r>
            <a:r>
              <a:rPr lang="en-US" sz="2000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evalExpr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rightChild 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v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))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2000">
                <a:solidFill>
                  <a:srgbClr val="000000"/>
                </a:solidFill>
                <a:latin typeface="Times New Roman" charset="0"/>
                <a:sym typeface="Symbol" charset="2"/>
              </a:rPr>
              <a:t>	</a:t>
            </a:r>
            <a:r>
              <a:rPr lang="en-US" sz="2000" b="1">
                <a:solidFill>
                  <a:srgbClr val="000000"/>
                </a:solidFill>
                <a:latin typeface="Times New Roman" charset="0"/>
                <a:sym typeface="Symbol" charset="2"/>
              </a:rPr>
              <a:t></a:t>
            </a:r>
            <a:r>
              <a:rPr lang="en-US" sz="2000">
                <a:solidFill>
                  <a:srgbClr val="000000"/>
                </a:solidFill>
                <a:latin typeface="Times New Roman" charset="0"/>
                <a:sym typeface="Symbol" charset="2"/>
              </a:rPr>
              <a:t> 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operator stored at 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v</a:t>
            </a:r>
          </a:p>
          <a:p>
            <a:pPr lvl="2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2000" b="1">
                <a:solidFill>
                  <a:srgbClr val="000000"/>
                </a:solidFill>
                <a:latin typeface="Times New Roman" charset="0"/>
              </a:rPr>
              <a:t>return</a:t>
            </a:r>
            <a:r>
              <a:rPr lang="en-US" sz="200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x </a:t>
            </a:r>
            <a:r>
              <a:rPr lang="en-US" sz="2000" b="1">
                <a:solidFill>
                  <a:srgbClr val="000000"/>
                </a:solidFill>
                <a:latin typeface="Times New Roman" charset="0"/>
                <a:sym typeface="Symbol" charset="2"/>
              </a:rPr>
              <a:t>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 y</a:t>
            </a:r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5056513" y="3726304"/>
            <a:ext cx="3429000" cy="2286000"/>
            <a:chOff x="2928" y="2256"/>
            <a:chExt cx="2160" cy="1440"/>
          </a:xfrm>
        </p:grpSpPr>
        <p:sp>
          <p:nvSpPr>
            <p:cNvPr id="6" name="Oval 6"/>
            <p:cNvSpPr>
              <a:spLocks noChangeArrowheads="1"/>
            </p:cNvSpPr>
            <p:nvPr/>
          </p:nvSpPr>
          <p:spPr bwMode="auto">
            <a:xfrm>
              <a:off x="4128" y="2256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r>
                <a:rPr lang="en-US">
                  <a:latin typeface="Symbol" charset="2"/>
                </a:rPr>
                <a:t>+</a:t>
              </a:r>
            </a:p>
          </p:txBody>
        </p:sp>
        <p:sp>
          <p:nvSpPr>
            <p:cNvPr id="7" name="Oval 7"/>
            <p:cNvSpPr>
              <a:spLocks noChangeArrowheads="1"/>
            </p:cNvSpPr>
            <p:nvPr/>
          </p:nvSpPr>
          <p:spPr bwMode="auto">
            <a:xfrm>
              <a:off x="4608" y="2640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r>
                <a:rPr lang="en-US">
                  <a:latin typeface="Symbol" charset="2"/>
                  <a:sym typeface="Symbol" charset="2"/>
                </a:rPr>
                <a:t></a:t>
              </a:r>
            </a:p>
          </p:txBody>
        </p:sp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3168" y="2640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r>
                <a:rPr lang="en-US">
                  <a:latin typeface="Symbol" charset="2"/>
                  <a:sym typeface="Symbol" charset="2"/>
                </a:rPr>
                <a:t></a:t>
              </a:r>
              <a:endParaRPr lang="en-US">
                <a:latin typeface="Symbol" charset="2"/>
              </a:endParaRPr>
            </a:p>
          </p:txBody>
        </p:sp>
        <p:sp>
          <p:nvSpPr>
            <p:cNvPr id="9" name="Oval 9"/>
            <p:cNvSpPr>
              <a:spLocks noChangeArrowheads="1"/>
            </p:cNvSpPr>
            <p:nvPr/>
          </p:nvSpPr>
          <p:spPr bwMode="auto">
            <a:xfrm>
              <a:off x="3648" y="3024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r>
                <a:rPr lang="en-US">
                  <a:latin typeface="Symbol" charset="2"/>
                </a:rPr>
                <a:t>-</a:t>
              </a: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2928" y="3024"/>
              <a:ext cx="240" cy="24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408" y="3456"/>
              <a:ext cx="240" cy="24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/>
                <a:t>5</a:t>
              </a: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3888" y="3456"/>
              <a:ext cx="240" cy="24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4368" y="3024"/>
              <a:ext cx="240" cy="24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4848" y="3024"/>
              <a:ext cx="240" cy="24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/>
                <a:t>2</a:t>
              </a:r>
            </a:p>
          </p:txBody>
        </p:sp>
        <p:cxnSp>
          <p:nvCxnSpPr>
            <p:cNvPr id="15" name="AutoShape 15"/>
            <p:cNvCxnSpPr>
              <a:cxnSpLocks noChangeShapeType="1"/>
              <a:stCxn id="6" idx="3"/>
              <a:endCxn id="8" idx="7"/>
            </p:cNvCxnSpPr>
            <p:nvPr/>
          </p:nvCxnSpPr>
          <p:spPr bwMode="auto">
            <a:xfrm flipH="1">
              <a:off x="3373" y="2467"/>
              <a:ext cx="790" cy="20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6" name="AutoShape 16"/>
            <p:cNvCxnSpPr>
              <a:cxnSpLocks noChangeShapeType="1"/>
              <a:stCxn id="7" idx="1"/>
              <a:endCxn id="6" idx="5"/>
            </p:cNvCxnSpPr>
            <p:nvPr/>
          </p:nvCxnSpPr>
          <p:spPr bwMode="auto">
            <a:xfrm flipH="1" flipV="1">
              <a:off x="4333" y="2467"/>
              <a:ext cx="310" cy="20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7" name="AutoShape 17"/>
            <p:cNvCxnSpPr>
              <a:cxnSpLocks noChangeShapeType="1"/>
              <a:stCxn id="14" idx="0"/>
              <a:endCxn id="7" idx="5"/>
            </p:cNvCxnSpPr>
            <p:nvPr/>
          </p:nvCxnSpPr>
          <p:spPr bwMode="auto">
            <a:xfrm flipH="1" flipV="1">
              <a:off x="4813" y="2851"/>
              <a:ext cx="155" cy="1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8" name="AutoShape 18"/>
            <p:cNvCxnSpPr>
              <a:cxnSpLocks noChangeShapeType="1"/>
              <a:stCxn id="13" idx="0"/>
              <a:endCxn id="7" idx="3"/>
            </p:cNvCxnSpPr>
            <p:nvPr/>
          </p:nvCxnSpPr>
          <p:spPr bwMode="auto">
            <a:xfrm flipV="1">
              <a:off x="4488" y="2851"/>
              <a:ext cx="155" cy="1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" name="AutoShape 19"/>
            <p:cNvCxnSpPr>
              <a:cxnSpLocks noChangeShapeType="1"/>
              <a:stCxn id="12" idx="0"/>
              <a:endCxn id="9" idx="5"/>
            </p:cNvCxnSpPr>
            <p:nvPr/>
          </p:nvCxnSpPr>
          <p:spPr bwMode="auto">
            <a:xfrm flipH="1" flipV="1">
              <a:off x="3853" y="3235"/>
              <a:ext cx="155" cy="21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0" name="AutoShape 20"/>
            <p:cNvCxnSpPr>
              <a:cxnSpLocks noChangeShapeType="1"/>
              <a:stCxn id="11" idx="0"/>
              <a:endCxn id="9" idx="3"/>
            </p:cNvCxnSpPr>
            <p:nvPr/>
          </p:nvCxnSpPr>
          <p:spPr bwMode="auto">
            <a:xfrm flipV="1">
              <a:off x="3528" y="3235"/>
              <a:ext cx="155" cy="21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1" name="AutoShape 21"/>
            <p:cNvCxnSpPr>
              <a:cxnSpLocks noChangeShapeType="1"/>
              <a:stCxn id="10" idx="0"/>
              <a:endCxn id="8" idx="3"/>
            </p:cNvCxnSpPr>
            <p:nvPr/>
          </p:nvCxnSpPr>
          <p:spPr bwMode="auto">
            <a:xfrm flipV="1">
              <a:off x="3048" y="2851"/>
              <a:ext cx="155" cy="1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" name="AutoShape 22"/>
            <p:cNvCxnSpPr>
              <a:cxnSpLocks noChangeShapeType="1"/>
              <a:stCxn id="9" idx="1"/>
              <a:endCxn id="8" idx="5"/>
            </p:cNvCxnSpPr>
            <p:nvPr/>
          </p:nvCxnSpPr>
          <p:spPr bwMode="auto">
            <a:xfrm flipH="1" flipV="1">
              <a:off x="3373" y="2851"/>
              <a:ext cx="310" cy="20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41" name="Text Box 23"/>
          <p:cNvSpPr txBox="1">
            <a:spLocks noChangeArrowheads="1"/>
          </p:cNvSpPr>
          <p:nvPr/>
        </p:nvSpPr>
        <p:spPr bwMode="auto">
          <a:xfrm>
            <a:off x="6255076" y="5448741"/>
            <a:ext cx="322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42" name="Text Box 24"/>
          <p:cNvSpPr txBox="1">
            <a:spLocks noChangeArrowheads="1"/>
          </p:cNvSpPr>
          <p:nvPr/>
        </p:nvSpPr>
        <p:spPr bwMode="auto">
          <a:xfrm>
            <a:off x="4821238" y="4602604"/>
            <a:ext cx="322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43" name="Text Box 25"/>
          <p:cNvSpPr txBox="1">
            <a:spLocks noChangeArrowheads="1"/>
          </p:cNvSpPr>
          <p:nvPr/>
        </p:nvSpPr>
        <p:spPr bwMode="auto">
          <a:xfrm>
            <a:off x="5496250" y="5448741"/>
            <a:ext cx="322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44" name="Text Box 26"/>
          <p:cNvSpPr txBox="1">
            <a:spLocks noChangeArrowheads="1"/>
          </p:cNvSpPr>
          <p:nvPr/>
        </p:nvSpPr>
        <p:spPr bwMode="auto">
          <a:xfrm>
            <a:off x="5056513" y="4023167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45" name="Text Box 27"/>
          <p:cNvSpPr txBox="1">
            <a:spLocks noChangeArrowheads="1"/>
          </p:cNvSpPr>
          <p:nvPr/>
        </p:nvSpPr>
        <p:spPr bwMode="auto">
          <a:xfrm>
            <a:off x="7172325" y="4548629"/>
            <a:ext cx="322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6</a:t>
            </a:r>
          </a:p>
        </p:txBody>
      </p:sp>
      <p:sp>
        <p:nvSpPr>
          <p:cNvPr id="46" name="Text Box 28"/>
          <p:cNvSpPr txBox="1">
            <a:spLocks noChangeArrowheads="1"/>
          </p:cNvSpPr>
          <p:nvPr/>
        </p:nvSpPr>
        <p:spPr bwMode="auto">
          <a:xfrm>
            <a:off x="8189913" y="4548629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7</a:t>
            </a:r>
          </a:p>
        </p:txBody>
      </p:sp>
      <p:sp>
        <p:nvSpPr>
          <p:cNvPr id="47" name="Text Box 29"/>
          <p:cNvSpPr txBox="1">
            <a:spLocks noChangeArrowheads="1"/>
          </p:cNvSpPr>
          <p:nvPr/>
        </p:nvSpPr>
        <p:spPr bwMode="auto">
          <a:xfrm>
            <a:off x="7342513" y="3527866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48" name="Text Box 30"/>
          <p:cNvSpPr txBox="1">
            <a:spLocks noChangeArrowheads="1"/>
          </p:cNvSpPr>
          <p:nvPr/>
        </p:nvSpPr>
        <p:spPr bwMode="auto">
          <a:xfrm>
            <a:off x="7867651" y="4023167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8</a:t>
            </a:r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6257926" y="4602604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Linked Structure for </a:t>
            </a:r>
            <a:br>
              <a:rPr lang="en-US" dirty="0" smtClean="0"/>
            </a:br>
            <a:r>
              <a:rPr lang="en-US" dirty="0" smtClean="0"/>
              <a:t>Binary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3987968" cy="3916363"/>
          </a:xfrm>
        </p:spPr>
        <p:txBody>
          <a:bodyPr/>
          <a:lstStyle/>
          <a:p>
            <a:r>
              <a:rPr lang="en-US" dirty="0" smtClean="0"/>
              <a:t>A node is represented by an object storing</a:t>
            </a:r>
          </a:p>
          <a:p>
            <a:pPr lvl="1"/>
            <a:r>
              <a:rPr lang="en-US" dirty="0" smtClean="0"/>
              <a:t>Element</a:t>
            </a:r>
          </a:p>
          <a:p>
            <a:pPr lvl="1"/>
            <a:r>
              <a:rPr lang="en-US" dirty="0" smtClean="0"/>
              <a:t>Parent node</a:t>
            </a:r>
          </a:p>
          <a:p>
            <a:pPr lvl="1"/>
            <a:r>
              <a:rPr lang="en-US" dirty="0" smtClean="0"/>
              <a:t>Left child node</a:t>
            </a:r>
          </a:p>
          <a:p>
            <a:pPr lvl="1"/>
            <a:r>
              <a:rPr lang="en-US" dirty="0" smtClean="0"/>
              <a:t>Right child node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4" name="Group 90"/>
          <p:cNvGrpSpPr>
            <a:grpSpLocks/>
          </p:cNvGrpSpPr>
          <p:nvPr/>
        </p:nvGrpSpPr>
        <p:grpSpPr bwMode="auto">
          <a:xfrm>
            <a:off x="6369050" y="3705225"/>
            <a:ext cx="1219200" cy="609600"/>
            <a:chOff x="3840" y="960"/>
            <a:chExt cx="768" cy="384"/>
          </a:xfrm>
        </p:grpSpPr>
        <p:sp>
          <p:nvSpPr>
            <p:cNvPr id="5" name="AutoShape 91"/>
            <p:cNvSpPr>
              <a:spLocks noChangeArrowheads="1"/>
            </p:cNvSpPr>
            <p:nvPr/>
          </p:nvSpPr>
          <p:spPr bwMode="auto">
            <a:xfrm>
              <a:off x="3840" y="960"/>
              <a:ext cx="768" cy="38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92"/>
            <p:cNvSpPr>
              <a:spLocks noChangeArrowheads="1"/>
            </p:cNvSpPr>
            <p:nvPr/>
          </p:nvSpPr>
          <p:spPr bwMode="auto">
            <a:xfrm>
              <a:off x="4032" y="960"/>
              <a:ext cx="384" cy="384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93"/>
            <p:cNvSpPr>
              <a:spLocks noChangeShapeType="1"/>
            </p:cNvSpPr>
            <p:nvPr/>
          </p:nvSpPr>
          <p:spPr bwMode="auto">
            <a:xfrm>
              <a:off x="4032" y="1152"/>
              <a:ext cx="3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114"/>
          <p:cNvGrpSpPr>
            <a:grpSpLocks/>
          </p:cNvGrpSpPr>
          <p:nvPr/>
        </p:nvGrpSpPr>
        <p:grpSpPr bwMode="auto">
          <a:xfrm>
            <a:off x="6834207" y="4162425"/>
            <a:ext cx="1190627" cy="857250"/>
            <a:chOff x="3497" y="1440"/>
            <a:chExt cx="750" cy="540"/>
          </a:xfrm>
        </p:grpSpPr>
        <p:sp>
          <p:nvSpPr>
            <p:cNvPr id="9" name="Text Box 115"/>
            <p:cNvSpPr txBox="1">
              <a:spLocks noChangeArrowheads="1"/>
            </p:cNvSpPr>
            <p:nvPr/>
          </p:nvSpPr>
          <p:spPr bwMode="auto">
            <a:xfrm>
              <a:off x="3497" y="1728"/>
              <a:ext cx="75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smtClean="0">
                  <a:solidFill>
                    <a:schemeClr val="tx2"/>
                  </a:solidFill>
                </a:rPr>
                <a:t>Element</a:t>
              </a:r>
              <a:endParaRPr lang="en-US" sz="2000" dirty="0">
                <a:solidFill>
                  <a:schemeClr val="tx2"/>
                </a:solidFill>
              </a:endParaRPr>
            </a:p>
          </p:txBody>
        </p:sp>
        <p:cxnSp>
          <p:nvCxnSpPr>
            <p:cNvPr id="10" name="AutoShape 116"/>
            <p:cNvCxnSpPr>
              <a:cxnSpLocks noChangeShapeType="1"/>
            </p:cNvCxnSpPr>
            <p:nvPr/>
          </p:nvCxnSpPr>
          <p:spPr bwMode="auto">
            <a:xfrm rot="16200000" flipH="1">
              <a:off x="3461" y="1579"/>
              <a:ext cx="288" cy="9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chemeClr val="tx2"/>
              </a:solidFill>
              <a:round/>
              <a:headEnd type="oval" w="med" len="med"/>
              <a:tailEnd type="triangle" w="med" len="med"/>
            </a:ln>
          </p:spPr>
        </p:cxnSp>
      </p:grpSp>
      <p:sp>
        <p:nvSpPr>
          <p:cNvPr id="11" name="Freeform 125"/>
          <p:cNvSpPr>
            <a:spLocks/>
          </p:cNvSpPr>
          <p:nvPr/>
        </p:nvSpPr>
        <p:spPr bwMode="auto">
          <a:xfrm flipH="1">
            <a:off x="5988050" y="2790825"/>
            <a:ext cx="1143000" cy="1066800"/>
          </a:xfrm>
          <a:custGeom>
            <a:avLst/>
            <a:gdLst>
              <a:gd name="T0" fmla="*/ 88 w 720"/>
              <a:gd name="T1" fmla="*/ 672 h 672"/>
              <a:gd name="T2" fmla="*/ 88 w 720"/>
              <a:gd name="T3" fmla="*/ 384 h 672"/>
              <a:gd name="T4" fmla="*/ 616 w 720"/>
              <a:gd name="T5" fmla="*/ 192 h 672"/>
              <a:gd name="T6" fmla="*/ 712 w 720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  <a:gd name="T12" fmla="*/ 0 w 720"/>
              <a:gd name="T13" fmla="*/ 0 h 672"/>
              <a:gd name="T14" fmla="*/ 720 w 720"/>
              <a:gd name="T15" fmla="*/ 672 h 6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0" h="672">
                <a:moveTo>
                  <a:pt x="88" y="672"/>
                </a:moveTo>
                <a:cubicBezTo>
                  <a:pt x="44" y="568"/>
                  <a:pt x="0" y="464"/>
                  <a:pt x="88" y="384"/>
                </a:cubicBezTo>
                <a:cubicBezTo>
                  <a:pt x="176" y="304"/>
                  <a:pt x="512" y="256"/>
                  <a:pt x="616" y="192"/>
                </a:cubicBezTo>
                <a:cubicBezTo>
                  <a:pt x="720" y="128"/>
                  <a:pt x="716" y="64"/>
                  <a:pt x="712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30"/>
          <p:cNvSpPr>
            <a:spLocks/>
          </p:cNvSpPr>
          <p:nvPr/>
        </p:nvSpPr>
        <p:spPr bwMode="auto">
          <a:xfrm flipH="1">
            <a:off x="7454900" y="4010025"/>
            <a:ext cx="1219200" cy="1209675"/>
          </a:xfrm>
          <a:custGeom>
            <a:avLst/>
            <a:gdLst>
              <a:gd name="T0" fmla="*/ 699 w 699"/>
              <a:gd name="T1" fmla="*/ 0 h 762"/>
              <a:gd name="T2" fmla="*/ 87 w 699"/>
              <a:gd name="T3" fmla="*/ 246 h 762"/>
              <a:gd name="T4" fmla="*/ 177 w 699"/>
              <a:gd name="T5" fmla="*/ 762 h 762"/>
              <a:gd name="T6" fmla="*/ 0 60000 65536"/>
              <a:gd name="T7" fmla="*/ 0 60000 65536"/>
              <a:gd name="T8" fmla="*/ 0 60000 65536"/>
              <a:gd name="T9" fmla="*/ 0 w 699"/>
              <a:gd name="T10" fmla="*/ 0 h 762"/>
              <a:gd name="T11" fmla="*/ 699 w 699"/>
              <a:gd name="T12" fmla="*/ 762 h 7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9" h="762">
                <a:moveTo>
                  <a:pt x="699" y="0"/>
                </a:moveTo>
                <a:cubicBezTo>
                  <a:pt x="597" y="41"/>
                  <a:pt x="174" y="119"/>
                  <a:pt x="87" y="246"/>
                </a:cubicBezTo>
                <a:cubicBezTo>
                  <a:pt x="0" y="373"/>
                  <a:pt x="158" y="655"/>
                  <a:pt x="177" y="762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31"/>
          <p:cNvSpPr>
            <a:spLocks/>
          </p:cNvSpPr>
          <p:nvPr/>
        </p:nvSpPr>
        <p:spPr bwMode="auto">
          <a:xfrm>
            <a:off x="5397500" y="4010025"/>
            <a:ext cx="1109663" cy="1209675"/>
          </a:xfrm>
          <a:custGeom>
            <a:avLst/>
            <a:gdLst>
              <a:gd name="T0" fmla="*/ 699 w 699"/>
              <a:gd name="T1" fmla="*/ 0 h 762"/>
              <a:gd name="T2" fmla="*/ 87 w 699"/>
              <a:gd name="T3" fmla="*/ 246 h 762"/>
              <a:gd name="T4" fmla="*/ 177 w 699"/>
              <a:gd name="T5" fmla="*/ 762 h 762"/>
              <a:gd name="T6" fmla="*/ 0 60000 65536"/>
              <a:gd name="T7" fmla="*/ 0 60000 65536"/>
              <a:gd name="T8" fmla="*/ 0 60000 65536"/>
              <a:gd name="T9" fmla="*/ 0 w 699"/>
              <a:gd name="T10" fmla="*/ 0 h 762"/>
              <a:gd name="T11" fmla="*/ 699 w 699"/>
              <a:gd name="T12" fmla="*/ 762 h 7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9" h="762">
                <a:moveTo>
                  <a:pt x="699" y="0"/>
                </a:moveTo>
                <a:cubicBezTo>
                  <a:pt x="597" y="41"/>
                  <a:pt x="174" y="119"/>
                  <a:pt x="87" y="246"/>
                </a:cubicBezTo>
                <a:cubicBezTo>
                  <a:pt x="0" y="373"/>
                  <a:pt x="158" y="655"/>
                  <a:pt x="177" y="762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716922" y="2421493"/>
            <a:ext cx="1580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Parent node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190631" y="5219700"/>
            <a:ext cx="1196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Left child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588250" y="5219700"/>
            <a:ext cx="1349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Right child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Linked Structure for </a:t>
            </a:r>
            <a:br>
              <a:rPr lang="en-US" dirty="0" smtClean="0"/>
            </a:br>
            <a:r>
              <a:rPr lang="en-US" dirty="0" smtClean="0"/>
              <a:t>Binary Trees</a:t>
            </a:r>
            <a:endParaRPr lang="en-US" dirty="0"/>
          </a:p>
        </p:txBody>
      </p:sp>
      <p:grpSp>
        <p:nvGrpSpPr>
          <p:cNvPr id="6" name="Group 78"/>
          <p:cNvGrpSpPr>
            <a:grpSpLocks/>
          </p:cNvGrpSpPr>
          <p:nvPr/>
        </p:nvGrpSpPr>
        <p:grpSpPr bwMode="auto">
          <a:xfrm>
            <a:off x="5226050" y="2181225"/>
            <a:ext cx="1219200" cy="609600"/>
            <a:chOff x="3840" y="960"/>
            <a:chExt cx="768" cy="384"/>
          </a:xfrm>
        </p:grpSpPr>
        <p:sp>
          <p:nvSpPr>
            <p:cNvPr id="7" name="AutoShape 74"/>
            <p:cNvSpPr>
              <a:spLocks noChangeArrowheads="1"/>
            </p:cNvSpPr>
            <p:nvPr/>
          </p:nvSpPr>
          <p:spPr bwMode="auto">
            <a:xfrm>
              <a:off x="3840" y="960"/>
              <a:ext cx="768" cy="38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75"/>
            <p:cNvSpPr>
              <a:spLocks noChangeArrowheads="1"/>
            </p:cNvSpPr>
            <p:nvPr/>
          </p:nvSpPr>
          <p:spPr bwMode="auto">
            <a:xfrm>
              <a:off x="4032" y="960"/>
              <a:ext cx="384" cy="384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77"/>
            <p:cNvSpPr>
              <a:spLocks noChangeShapeType="1"/>
            </p:cNvSpPr>
            <p:nvPr/>
          </p:nvSpPr>
          <p:spPr bwMode="auto">
            <a:xfrm>
              <a:off x="4032" y="1152"/>
              <a:ext cx="3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83"/>
          <p:cNvGrpSpPr>
            <a:grpSpLocks/>
          </p:cNvGrpSpPr>
          <p:nvPr/>
        </p:nvGrpSpPr>
        <p:grpSpPr bwMode="auto">
          <a:xfrm>
            <a:off x="4117975" y="3705225"/>
            <a:ext cx="1219200" cy="609600"/>
            <a:chOff x="3840" y="960"/>
            <a:chExt cx="768" cy="384"/>
          </a:xfrm>
        </p:grpSpPr>
        <p:sp>
          <p:nvSpPr>
            <p:cNvPr id="11" name="AutoShape 84"/>
            <p:cNvSpPr>
              <a:spLocks noChangeArrowheads="1"/>
            </p:cNvSpPr>
            <p:nvPr/>
          </p:nvSpPr>
          <p:spPr bwMode="auto">
            <a:xfrm>
              <a:off x="3840" y="960"/>
              <a:ext cx="768" cy="384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85"/>
            <p:cNvSpPr>
              <a:spLocks noChangeArrowheads="1"/>
            </p:cNvSpPr>
            <p:nvPr/>
          </p:nvSpPr>
          <p:spPr bwMode="auto">
            <a:xfrm>
              <a:off x="4032" y="960"/>
              <a:ext cx="384" cy="384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86"/>
            <p:cNvSpPr>
              <a:spLocks noChangeShapeType="1"/>
            </p:cNvSpPr>
            <p:nvPr/>
          </p:nvSpPr>
          <p:spPr bwMode="auto">
            <a:xfrm>
              <a:off x="4032" y="1152"/>
              <a:ext cx="3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" name="Text Box 87"/>
          <p:cNvSpPr txBox="1">
            <a:spLocks noChangeArrowheads="1"/>
          </p:cNvSpPr>
          <p:nvPr/>
        </p:nvSpPr>
        <p:spPr bwMode="auto">
          <a:xfrm>
            <a:off x="4060825" y="3811588"/>
            <a:ext cx="3937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ym typeface="Symbol" charset="2"/>
              </a:rPr>
              <a:t></a:t>
            </a:r>
          </a:p>
        </p:txBody>
      </p:sp>
      <p:sp>
        <p:nvSpPr>
          <p:cNvPr id="15" name="Text Box 88"/>
          <p:cNvSpPr txBox="1">
            <a:spLocks noChangeArrowheads="1"/>
          </p:cNvSpPr>
          <p:nvPr/>
        </p:nvSpPr>
        <p:spPr bwMode="auto">
          <a:xfrm>
            <a:off x="4984750" y="3811588"/>
            <a:ext cx="3937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ym typeface="Symbol" charset="2"/>
              </a:rPr>
              <a:t></a:t>
            </a:r>
          </a:p>
        </p:txBody>
      </p:sp>
      <p:grpSp>
        <p:nvGrpSpPr>
          <p:cNvPr id="16" name="Group 90"/>
          <p:cNvGrpSpPr>
            <a:grpSpLocks/>
          </p:cNvGrpSpPr>
          <p:nvPr/>
        </p:nvGrpSpPr>
        <p:grpSpPr bwMode="auto">
          <a:xfrm>
            <a:off x="6369050" y="3705225"/>
            <a:ext cx="1219200" cy="609600"/>
            <a:chOff x="3840" y="960"/>
            <a:chExt cx="768" cy="384"/>
          </a:xfrm>
        </p:grpSpPr>
        <p:sp>
          <p:nvSpPr>
            <p:cNvPr id="17" name="AutoShape 91"/>
            <p:cNvSpPr>
              <a:spLocks noChangeArrowheads="1"/>
            </p:cNvSpPr>
            <p:nvPr/>
          </p:nvSpPr>
          <p:spPr bwMode="auto">
            <a:xfrm>
              <a:off x="3840" y="960"/>
              <a:ext cx="768" cy="38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92"/>
            <p:cNvSpPr>
              <a:spLocks noChangeArrowheads="1"/>
            </p:cNvSpPr>
            <p:nvPr/>
          </p:nvSpPr>
          <p:spPr bwMode="auto">
            <a:xfrm>
              <a:off x="4032" y="960"/>
              <a:ext cx="384" cy="384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93"/>
            <p:cNvSpPr>
              <a:spLocks noChangeShapeType="1"/>
            </p:cNvSpPr>
            <p:nvPr/>
          </p:nvSpPr>
          <p:spPr bwMode="auto">
            <a:xfrm>
              <a:off x="4032" y="1152"/>
              <a:ext cx="3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0" name="Group 97"/>
          <p:cNvGrpSpPr>
            <a:grpSpLocks/>
          </p:cNvGrpSpPr>
          <p:nvPr/>
        </p:nvGrpSpPr>
        <p:grpSpPr bwMode="auto">
          <a:xfrm>
            <a:off x="5226050" y="5229225"/>
            <a:ext cx="1219200" cy="609600"/>
            <a:chOff x="3840" y="960"/>
            <a:chExt cx="768" cy="384"/>
          </a:xfrm>
        </p:grpSpPr>
        <p:sp>
          <p:nvSpPr>
            <p:cNvPr id="21" name="AutoShape 98"/>
            <p:cNvSpPr>
              <a:spLocks noChangeArrowheads="1"/>
            </p:cNvSpPr>
            <p:nvPr/>
          </p:nvSpPr>
          <p:spPr bwMode="auto">
            <a:xfrm>
              <a:off x="3840" y="960"/>
              <a:ext cx="768" cy="384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99"/>
            <p:cNvSpPr>
              <a:spLocks noChangeArrowheads="1"/>
            </p:cNvSpPr>
            <p:nvPr/>
          </p:nvSpPr>
          <p:spPr bwMode="auto">
            <a:xfrm>
              <a:off x="4032" y="960"/>
              <a:ext cx="384" cy="384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100"/>
            <p:cNvSpPr>
              <a:spLocks noChangeShapeType="1"/>
            </p:cNvSpPr>
            <p:nvPr/>
          </p:nvSpPr>
          <p:spPr bwMode="auto">
            <a:xfrm>
              <a:off x="4032" y="1152"/>
              <a:ext cx="3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4" name="Text Box 101"/>
          <p:cNvSpPr txBox="1">
            <a:spLocks noChangeArrowheads="1"/>
          </p:cNvSpPr>
          <p:nvPr/>
        </p:nvSpPr>
        <p:spPr bwMode="auto">
          <a:xfrm>
            <a:off x="5168900" y="5335588"/>
            <a:ext cx="3937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ym typeface="Symbol" charset="2"/>
              </a:rPr>
              <a:t></a:t>
            </a:r>
          </a:p>
        </p:txBody>
      </p:sp>
      <p:sp>
        <p:nvSpPr>
          <p:cNvPr id="25" name="Text Box 102"/>
          <p:cNvSpPr txBox="1">
            <a:spLocks noChangeArrowheads="1"/>
          </p:cNvSpPr>
          <p:nvPr/>
        </p:nvSpPr>
        <p:spPr bwMode="auto">
          <a:xfrm>
            <a:off x="6092825" y="5335588"/>
            <a:ext cx="3937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ym typeface="Symbol" charset="2"/>
              </a:rPr>
              <a:t></a:t>
            </a:r>
          </a:p>
        </p:txBody>
      </p:sp>
      <p:grpSp>
        <p:nvGrpSpPr>
          <p:cNvPr id="26" name="Group 104"/>
          <p:cNvGrpSpPr>
            <a:grpSpLocks/>
          </p:cNvGrpSpPr>
          <p:nvPr/>
        </p:nvGrpSpPr>
        <p:grpSpPr bwMode="auto">
          <a:xfrm>
            <a:off x="7566025" y="5229225"/>
            <a:ext cx="1219200" cy="609600"/>
            <a:chOff x="3840" y="960"/>
            <a:chExt cx="768" cy="384"/>
          </a:xfrm>
        </p:grpSpPr>
        <p:sp>
          <p:nvSpPr>
            <p:cNvPr id="27" name="AutoShape 105"/>
            <p:cNvSpPr>
              <a:spLocks noChangeArrowheads="1"/>
            </p:cNvSpPr>
            <p:nvPr/>
          </p:nvSpPr>
          <p:spPr bwMode="auto">
            <a:xfrm>
              <a:off x="3840" y="960"/>
              <a:ext cx="768" cy="384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106"/>
            <p:cNvSpPr>
              <a:spLocks noChangeArrowheads="1"/>
            </p:cNvSpPr>
            <p:nvPr/>
          </p:nvSpPr>
          <p:spPr bwMode="auto">
            <a:xfrm>
              <a:off x="4032" y="960"/>
              <a:ext cx="384" cy="384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107"/>
            <p:cNvSpPr>
              <a:spLocks noChangeShapeType="1"/>
            </p:cNvSpPr>
            <p:nvPr/>
          </p:nvSpPr>
          <p:spPr bwMode="auto">
            <a:xfrm>
              <a:off x="4032" y="1152"/>
              <a:ext cx="3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" name="Text Box 108"/>
          <p:cNvSpPr txBox="1">
            <a:spLocks noChangeArrowheads="1"/>
          </p:cNvSpPr>
          <p:nvPr/>
        </p:nvSpPr>
        <p:spPr bwMode="auto">
          <a:xfrm>
            <a:off x="7508875" y="5335588"/>
            <a:ext cx="3937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ym typeface="Symbol" charset="2"/>
              </a:rPr>
              <a:t></a:t>
            </a:r>
          </a:p>
        </p:txBody>
      </p:sp>
      <p:sp>
        <p:nvSpPr>
          <p:cNvPr id="31" name="Text Box 109"/>
          <p:cNvSpPr txBox="1">
            <a:spLocks noChangeArrowheads="1"/>
          </p:cNvSpPr>
          <p:nvPr/>
        </p:nvSpPr>
        <p:spPr bwMode="auto">
          <a:xfrm>
            <a:off x="8432800" y="5335588"/>
            <a:ext cx="3937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ym typeface="Symbol" charset="2"/>
              </a:rPr>
              <a:t></a:t>
            </a:r>
          </a:p>
        </p:txBody>
      </p:sp>
      <p:grpSp>
        <p:nvGrpSpPr>
          <p:cNvPr id="32" name="Group 110"/>
          <p:cNvGrpSpPr>
            <a:grpSpLocks/>
          </p:cNvGrpSpPr>
          <p:nvPr/>
        </p:nvGrpSpPr>
        <p:grpSpPr bwMode="auto">
          <a:xfrm>
            <a:off x="5702300" y="2638425"/>
            <a:ext cx="333375" cy="854075"/>
            <a:chOff x="3504" y="1440"/>
            <a:chExt cx="210" cy="538"/>
          </a:xfrm>
        </p:grpSpPr>
        <p:sp>
          <p:nvSpPr>
            <p:cNvPr id="33" name="Text Box 30"/>
            <p:cNvSpPr txBox="1">
              <a:spLocks noChangeArrowheads="1"/>
            </p:cNvSpPr>
            <p:nvPr/>
          </p:nvSpPr>
          <p:spPr bwMode="auto">
            <a:xfrm>
              <a:off x="3504" y="1728"/>
              <a:ext cx="21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2"/>
                  </a:solidFill>
                </a:rPr>
                <a:t>B</a:t>
              </a:r>
            </a:p>
          </p:txBody>
        </p:sp>
        <p:cxnSp>
          <p:nvCxnSpPr>
            <p:cNvPr id="34" name="AutoShape 29"/>
            <p:cNvCxnSpPr>
              <a:cxnSpLocks noChangeShapeType="1"/>
            </p:cNvCxnSpPr>
            <p:nvPr/>
          </p:nvCxnSpPr>
          <p:spPr bwMode="auto">
            <a:xfrm rot="16200000" flipH="1">
              <a:off x="3461" y="1579"/>
              <a:ext cx="288" cy="9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chemeClr val="tx2"/>
              </a:solidFill>
              <a:round/>
              <a:headEnd type="oval" w="med" len="med"/>
              <a:tailEnd type="triangle" w="med" len="med"/>
            </a:ln>
          </p:spPr>
        </p:cxnSp>
      </p:grpSp>
      <p:grpSp>
        <p:nvGrpSpPr>
          <p:cNvPr id="35" name="Group 111"/>
          <p:cNvGrpSpPr>
            <a:grpSpLocks/>
          </p:cNvGrpSpPr>
          <p:nvPr/>
        </p:nvGrpSpPr>
        <p:grpSpPr bwMode="auto">
          <a:xfrm>
            <a:off x="4559300" y="4162425"/>
            <a:ext cx="333375" cy="854075"/>
            <a:chOff x="3504" y="1440"/>
            <a:chExt cx="210" cy="538"/>
          </a:xfrm>
        </p:grpSpPr>
        <p:sp>
          <p:nvSpPr>
            <p:cNvPr id="36" name="Text Box 112"/>
            <p:cNvSpPr txBox="1">
              <a:spLocks noChangeArrowheads="1"/>
            </p:cNvSpPr>
            <p:nvPr/>
          </p:nvSpPr>
          <p:spPr bwMode="auto">
            <a:xfrm>
              <a:off x="3504" y="1728"/>
              <a:ext cx="21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2"/>
                  </a:solidFill>
                </a:rPr>
                <a:t>A</a:t>
              </a:r>
            </a:p>
          </p:txBody>
        </p:sp>
        <p:cxnSp>
          <p:nvCxnSpPr>
            <p:cNvPr id="37" name="AutoShape 113"/>
            <p:cNvCxnSpPr>
              <a:cxnSpLocks noChangeShapeType="1"/>
            </p:cNvCxnSpPr>
            <p:nvPr/>
          </p:nvCxnSpPr>
          <p:spPr bwMode="auto">
            <a:xfrm rot="16200000" flipH="1">
              <a:off x="3461" y="1579"/>
              <a:ext cx="288" cy="9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chemeClr val="tx2"/>
              </a:solidFill>
              <a:round/>
              <a:headEnd type="oval" w="med" len="med"/>
              <a:tailEnd type="triangle" w="med" len="med"/>
            </a:ln>
          </p:spPr>
        </p:cxnSp>
      </p:grpSp>
      <p:grpSp>
        <p:nvGrpSpPr>
          <p:cNvPr id="38" name="Group 114"/>
          <p:cNvGrpSpPr>
            <a:grpSpLocks/>
          </p:cNvGrpSpPr>
          <p:nvPr/>
        </p:nvGrpSpPr>
        <p:grpSpPr bwMode="auto">
          <a:xfrm>
            <a:off x="6834188" y="4162425"/>
            <a:ext cx="357187" cy="854075"/>
            <a:chOff x="3497" y="1440"/>
            <a:chExt cx="225" cy="538"/>
          </a:xfrm>
        </p:grpSpPr>
        <p:sp>
          <p:nvSpPr>
            <p:cNvPr id="39" name="Text Box 115"/>
            <p:cNvSpPr txBox="1">
              <a:spLocks noChangeArrowheads="1"/>
            </p:cNvSpPr>
            <p:nvPr/>
          </p:nvSpPr>
          <p:spPr bwMode="auto">
            <a:xfrm>
              <a:off x="3497" y="1728"/>
              <a:ext cx="22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2"/>
                  </a:solidFill>
                </a:rPr>
                <a:t>D</a:t>
              </a:r>
            </a:p>
          </p:txBody>
        </p:sp>
        <p:cxnSp>
          <p:nvCxnSpPr>
            <p:cNvPr id="40" name="AutoShape 116"/>
            <p:cNvCxnSpPr>
              <a:cxnSpLocks noChangeShapeType="1"/>
            </p:cNvCxnSpPr>
            <p:nvPr/>
          </p:nvCxnSpPr>
          <p:spPr bwMode="auto">
            <a:xfrm rot="16200000" flipH="1">
              <a:off x="3461" y="1579"/>
              <a:ext cx="288" cy="9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chemeClr val="tx2"/>
              </a:solidFill>
              <a:round/>
              <a:headEnd type="oval" w="med" len="med"/>
              <a:tailEnd type="triangle" w="med" len="med"/>
            </a:ln>
          </p:spPr>
        </p:cxnSp>
      </p:grpSp>
      <p:grpSp>
        <p:nvGrpSpPr>
          <p:cNvPr id="41" name="Group 117"/>
          <p:cNvGrpSpPr>
            <a:grpSpLocks/>
          </p:cNvGrpSpPr>
          <p:nvPr/>
        </p:nvGrpSpPr>
        <p:grpSpPr bwMode="auto">
          <a:xfrm>
            <a:off x="5683250" y="5686425"/>
            <a:ext cx="333375" cy="854075"/>
            <a:chOff x="3504" y="1440"/>
            <a:chExt cx="210" cy="538"/>
          </a:xfrm>
        </p:grpSpPr>
        <p:sp>
          <p:nvSpPr>
            <p:cNvPr id="42" name="Text Box 118"/>
            <p:cNvSpPr txBox="1">
              <a:spLocks noChangeArrowheads="1"/>
            </p:cNvSpPr>
            <p:nvPr/>
          </p:nvSpPr>
          <p:spPr bwMode="auto">
            <a:xfrm>
              <a:off x="3504" y="1728"/>
              <a:ext cx="21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2"/>
                  </a:solidFill>
                </a:rPr>
                <a:t>C</a:t>
              </a:r>
            </a:p>
          </p:txBody>
        </p:sp>
        <p:cxnSp>
          <p:nvCxnSpPr>
            <p:cNvPr id="43" name="AutoShape 119"/>
            <p:cNvCxnSpPr>
              <a:cxnSpLocks noChangeShapeType="1"/>
            </p:cNvCxnSpPr>
            <p:nvPr/>
          </p:nvCxnSpPr>
          <p:spPr bwMode="auto">
            <a:xfrm rot="16200000" flipH="1">
              <a:off x="3461" y="1579"/>
              <a:ext cx="288" cy="9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chemeClr val="tx2"/>
              </a:solidFill>
              <a:round/>
              <a:headEnd type="oval" w="med" len="med"/>
              <a:tailEnd type="triangle" w="med" len="med"/>
            </a:ln>
          </p:spPr>
        </p:cxnSp>
      </p:grpSp>
      <p:grpSp>
        <p:nvGrpSpPr>
          <p:cNvPr id="44" name="Group 120"/>
          <p:cNvGrpSpPr>
            <a:grpSpLocks/>
          </p:cNvGrpSpPr>
          <p:nvPr/>
        </p:nvGrpSpPr>
        <p:grpSpPr bwMode="auto">
          <a:xfrm>
            <a:off x="8016875" y="5686425"/>
            <a:ext cx="327025" cy="854075"/>
            <a:chOff x="3506" y="1440"/>
            <a:chExt cx="206" cy="538"/>
          </a:xfrm>
        </p:grpSpPr>
        <p:sp>
          <p:nvSpPr>
            <p:cNvPr id="45" name="Text Box 121"/>
            <p:cNvSpPr txBox="1">
              <a:spLocks noChangeArrowheads="1"/>
            </p:cNvSpPr>
            <p:nvPr/>
          </p:nvSpPr>
          <p:spPr bwMode="auto">
            <a:xfrm>
              <a:off x="3506" y="1728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2"/>
                  </a:solidFill>
                </a:rPr>
                <a:t>E</a:t>
              </a:r>
            </a:p>
          </p:txBody>
        </p:sp>
        <p:cxnSp>
          <p:nvCxnSpPr>
            <p:cNvPr id="46" name="AutoShape 122"/>
            <p:cNvCxnSpPr>
              <a:cxnSpLocks noChangeShapeType="1"/>
            </p:cNvCxnSpPr>
            <p:nvPr/>
          </p:nvCxnSpPr>
          <p:spPr bwMode="auto">
            <a:xfrm rot="16200000" flipH="1">
              <a:off x="3461" y="1579"/>
              <a:ext cx="288" cy="9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chemeClr val="tx2"/>
              </a:solidFill>
              <a:round/>
              <a:headEnd type="oval" w="med" len="med"/>
              <a:tailEnd type="triangle" w="med" len="med"/>
            </a:ln>
          </p:spPr>
        </p:cxnSp>
      </p:grpSp>
      <p:sp>
        <p:nvSpPr>
          <p:cNvPr id="47" name="Freeform 124"/>
          <p:cNvSpPr>
            <a:spLocks/>
          </p:cNvSpPr>
          <p:nvPr/>
        </p:nvSpPr>
        <p:spPr bwMode="auto">
          <a:xfrm>
            <a:off x="4572000" y="2790825"/>
            <a:ext cx="1143000" cy="1066800"/>
          </a:xfrm>
          <a:custGeom>
            <a:avLst/>
            <a:gdLst>
              <a:gd name="T0" fmla="*/ 88 w 720"/>
              <a:gd name="T1" fmla="*/ 672 h 672"/>
              <a:gd name="T2" fmla="*/ 88 w 720"/>
              <a:gd name="T3" fmla="*/ 384 h 672"/>
              <a:gd name="T4" fmla="*/ 616 w 720"/>
              <a:gd name="T5" fmla="*/ 192 h 672"/>
              <a:gd name="T6" fmla="*/ 712 w 720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  <a:gd name="T12" fmla="*/ 0 w 720"/>
              <a:gd name="T13" fmla="*/ 0 h 672"/>
              <a:gd name="T14" fmla="*/ 720 w 720"/>
              <a:gd name="T15" fmla="*/ 672 h 6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0" h="672">
                <a:moveTo>
                  <a:pt x="88" y="672"/>
                </a:moveTo>
                <a:cubicBezTo>
                  <a:pt x="44" y="568"/>
                  <a:pt x="0" y="464"/>
                  <a:pt x="88" y="384"/>
                </a:cubicBezTo>
                <a:cubicBezTo>
                  <a:pt x="176" y="304"/>
                  <a:pt x="512" y="256"/>
                  <a:pt x="616" y="192"/>
                </a:cubicBezTo>
                <a:cubicBezTo>
                  <a:pt x="720" y="128"/>
                  <a:pt x="716" y="64"/>
                  <a:pt x="712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125"/>
          <p:cNvSpPr>
            <a:spLocks/>
          </p:cNvSpPr>
          <p:nvPr/>
        </p:nvSpPr>
        <p:spPr bwMode="auto">
          <a:xfrm flipH="1">
            <a:off x="5988050" y="2790825"/>
            <a:ext cx="1143000" cy="1066800"/>
          </a:xfrm>
          <a:custGeom>
            <a:avLst/>
            <a:gdLst>
              <a:gd name="T0" fmla="*/ 88 w 720"/>
              <a:gd name="T1" fmla="*/ 672 h 672"/>
              <a:gd name="T2" fmla="*/ 88 w 720"/>
              <a:gd name="T3" fmla="*/ 384 h 672"/>
              <a:gd name="T4" fmla="*/ 616 w 720"/>
              <a:gd name="T5" fmla="*/ 192 h 672"/>
              <a:gd name="T6" fmla="*/ 712 w 720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  <a:gd name="T12" fmla="*/ 0 w 720"/>
              <a:gd name="T13" fmla="*/ 0 h 672"/>
              <a:gd name="T14" fmla="*/ 720 w 720"/>
              <a:gd name="T15" fmla="*/ 672 h 6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0" h="672">
                <a:moveTo>
                  <a:pt x="88" y="672"/>
                </a:moveTo>
                <a:cubicBezTo>
                  <a:pt x="44" y="568"/>
                  <a:pt x="0" y="464"/>
                  <a:pt x="88" y="384"/>
                </a:cubicBezTo>
                <a:cubicBezTo>
                  <a:pt x="176" y="304"/>
                  <a:pt x="512" y="256"/>
                  <a:pt x="616" y="192"/>
                </a:cubicBezTo>
                <a:cubicBezTo>
                  <a:pt x="720" y="128"/>
                  <a:pt x="716" y="64"/>
                  <a:pt x="712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126"/>
          <p:cNvSpPr>
            <a:spLocks/>
          </p:cNvSpPr>
          <p:nvPr/>
        </p:nvSpPr>
        <p:spPr bwMode="auto">
          <a:xfrm flipH="1">
            <a:off x="7150100" y="4314825"/>
            <a:ext cx="1143000" cy="1066800"/>
          </a:xfrm>
          <a:custGeom>
            <a:avLst/>
            <a:gdLst>
              <a:gd name="T0" fmla="*/ 88 w 720"/>
              <a:gd name="T1" fmla="*/ 672 h 672"/>
              <a:gd name="T2" fmla="*/ 88 w 720"/>
              <a:gd name="T3" fmla="*/ 384 h 672"/>
              <a:gd name="T4" fmla="*/ 616 w 720"/>
              <a:gd name="T5" fmla="*/ 192 h 672"/>
              <a:gd name="T6" fmla="*/ 712 w 720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  <a:gd name="T12" fmla="*/ 0 w 720"/>
              <a:gd name="T13" fmla="*/ 0 h 672"/>
              <a:gd name="T14" fmla="*/ 720 w 720"/>
              <a:gd name="T15" fmla="*/ 672 h 6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0" h="672">
                <a:moveTo>
                  <a:pt x="88" y="672"/>
                </a:moveTo>
                <a:cubicBezTo>
                  <a:pt x="44" y="568"/>
                  <a:pt x="0" y="464"/>
                  <a:pt x="88" y="384"/>
                </a:cubicBezTo>
                <a:cubicBezTo>
                  <a:pt x="176" y="304"/>
                  <a:pt x="512" y="256"/>
                  <a:pt x="616" y="192"/>
                </a:cubicBezTo>
                <a:cubicBezTo>
                  <a:pt x="720" y="128"/>
                  <a:pt x="716" y="64"/>
                  <a:pt x="712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Freeform 127"/>
          <p:cNvSpPr>
            <a:spLocks/>
          </p:cNvSpPr>
          <p:nvPr/>
        </p:nvSpPr>
        <p:spPr bwMode="auto">
          <a:xfrm>
            <a:off x="5702300" y="4314825"/>
            <a:ext cx="1143000" cy="1066800"/>
          </a:xfrm>
          <a:custGeom>
            <a:avLst/>
            <a:gdLst>
              <a:gd name="T0" fmla="*/ 88 w 720"/>
              <a:gd name="T1" fmla="*/ 672 h 672"/>
              <a:gd name="T2" fmla="*/ 88 w 720"/>
              <a:gd name="T3" fmla="*/ 384 h 672"/>
              <a:gd name="T4" fmla="*/ 616 w 720"/>
              <a:gd name="T5" fmla="*/ 192 h 672"/>
              <a:gd name="T6" fmla="*/ 712 w 720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  <a:gd name="T12" fmla="*/ 0 w 720"/>
              <a:gd name="T13" fmla="*/ 0 h 672"/>
              <a:gd name="T14" fmla="*/ 720 w 720"/>
              <a:gd name="T15" fmla="*/ 672 h 6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0" h="672">
                <a:moveTo>
                  <a:pt x="88" y="672"/>
                </a:moveTo>
                <a:cubicBezTo>
                  <a:pt x="44" y="568"/>
                  <a:pt x="0" y="464"/>
                  <a:pt x="88" y="384"/>
                </a:cubicBezTo>
                <a:cubicBezTo>
                  <a:pt x="176" y="304"/>
                  <a:pt x="512" y="256"/>
                  <a:pt x="616" y="192"/>
                </a:cubicBezTo>
                <a:cubicBezTo>
                  <a:pt x="720" y="128"/>
                  <a:pt x="716" y="64"/>
                  <a:pt x="712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 128"/>
          <p:cNvSpPr>
            <a:spLocks/>
          </p:cNvSpPr>
          <p:nvPr/>
        </p:nvSpPr>
        <p:spPr bwMode="auto">
          <a:xfrm>
            <a:off x="4249738" y="2476500"/>
            <a:ext cx="1109662" cy="1209675"/>
          </a:xfrm>
          <a:custGeom>
            <a:avLst/>
            <a:gdLst>
              <a:gd name="T0" fmla="*/ 699 w 699"/>
              <a:gd name="T1" fmla="*/ 0 h 762"/>
              <a:gd name="T2" fmla="*/ 87 w 699"/>
              <a:gd name="T3" fmla="*/ 246 h 762"/>
              <a:gd name="T4" fmla="*/ 177 w 699"/>
              <a:gd name="T5" fmla="*/ 762 h 762"/>
              <a:gd name="T6" fmla="*/ 0 60000 65536"/>
              <a:gd name="T7" fmla="*/ 0 60000 65536"/>
              <a:gd name="T8" fmla="*/ 0 60000 65536"/>
              <a:gd name="T9" fmla="*/ 0 w 699"/>
              <a:gd name="T10" fmla="*/ 0 h 762"/>
              <a:gd name="T11" fmla="*/ 699 w 699"/>
              <a:gd name="T12" fmla="*/ 762 h 7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9" h="762">
                <a:moveTo>
                  <a:pt x="699" y="0"/>
                </a:moveTo>
                <a:cubicBezTo>
                  <a:pt x="597" y="41"/>
                  <a:pt x="174" y="119"/>
                  <a:pt x="87" y="246"/>
                </a:cubicBezTo>
                <a:cubicBezTo>
                  <a:pt x="0" y="373"/>
                  <a:pt x="158" y="655"/>
                  <a:pt x="177" y="762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Freeform 129"/>
          <p:cNvSpPr>
            <a:spLocks/>
          </p:cNvSpPr>
          <p:nvPr/>
        </p:nvSpPr>
        <p:spPr bwMode="auto">
          <a:xfrm flipH="1">
            <a:off x="6311900" y="2486025"/>
            <a:ext cx="1219200" cy="1209675"/>
          </a:xfrm>
          <a:custGeom>
            <a:avLst/>
            <a:gdLst>
              <a:gd name="T0" fmla="*/ 699 w 699"/>
              <a:gd name="T1" fmla="*/ 0 h 762"/>
              <a:gd name="T2" fmla="*/ 87 w 699"/>
              <a:gd name="T3" fmla="*/ 246 h 762"/>
              <a:gd name="T4" fmla="*/ 177 w 699"/>
              <a:gd name="T5" fmla="*/ 762 h 762"/>
              <a:gd name="T6" fmla="*/ 0 60000 65536"/>
              <a:gd name="T7" fmla="*/ 0 60000 65536"/>
              <a:gd name="T8" fmla="*/ 0 60000 65536"/>
              <a:gd name="T9" fmla="*/ 0 w 699"/>
              <a:gd name="T10" fmla="*/ 0 h 762"/>
              <a:gd name="T11" fmla="*/ 699 w 699"/>
              <a:gd name="T12" fmla="*/ 762 h 7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9" h="762">
                <a:moveTo>
                  <a:pt x="699" y="0"/>
                </a:moveTo>
                <a:cubicBezTo>
                  <a:pt x="597" y="41"/>
                  <a:pt x="174" y="119"/>
                  <a:pt x="87" y="246"/>
                </a:cubicBezTo>
                <a:cubicBezTo>
                  <a:pt x="0" y="373"/>
                  <a:pt x="158" y="655"/>
                  <a:pt x="177" y="762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Freeform 130"/>
          <p:cNvSpPr>
            <a:spLocks/>
          </p:cNvSpPr>
          <p:nvPr/>
        </p:nvSpPr>
        <p:spPr bwMode="auto">
          <a:xfrm flipH="1">
            <a:off x="7454900" y="4010025"/>
            <a:ext cx="1219200" cy="1209675"/>
          </a:xfrm>
          <a:custGeom>
            <a:avLst/>
            <a:gdLst>
              <a:gd name="T0" fmla="*/ 699 w 699"/>
              <a:gd name="T1" fmla="*/ 0 h 762"/>
              <a:gd name="T2" fmla="*/ 87 w 699"/>
              <a:gd name="T3" fmla="*/ 246 h 762"/>
              <a:gd name="T4" fmla="*/ 177 w 699"/>
              <a:gd name="T5" fmla="*/ 762 h 762"/>
              <a:gd name="T6" fmla="*/ 0 60000 65536"/>
              <a:gd name="T7" fmla="*/ 0 60000 65536"/>
              <a:gd name="T8" fmla="*/ 0 60000 65536"/>
              <a:gd name="T9" fmla="*/ 0 w 699"/>
              <a:gd name="T10" fmla="*/ 0 h 762"/>
              <a:gd name="T11" fmla="*/ 699 w 699"/>
              <a:gd name="T12" fmla="*/ 762 h 7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9" h="762">
                <a:moveTo>
                  <a:pt x="699" y="0"/>
                </a:moveTo>
                <a:cubicBezTo>
                  <a:pt x="597" y="41"/>
                  <a:pt x="174" y="119"/>
                  <a:pt x="87" y="246"/>
                </a:cubicBezTo>
                <a:cubicBezTo>
                  <a:pt x="0" y="373"/>
                  <a:pt x="158" y="655"/>
                  <a:pt x="177" y="762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 131"/>
          <p:cNvSpPr>
            <a:spLocks/>
          </p:cNvSpPr>
          <p:nvPr/>
        </p:nvSpPr>
        <p:spPr bwMode="auto">
          <a:xfrm>
            <a:off x="5397500" y="4010025"/>
            <a:ext cx="1109663" cy="1209675"/>
          </a:xfrm>
          <a:custGeom>
            <a:avLst/>
            <a:gdLst>
              <a:gd name="T0" fmla="*/ 699 w 699"/>
              <a:gd name="T1" fmla="*/ 0 h 762"/>
              <a:gd name="T2" fmla="*/ 87 w 699"/>
              <a:gd name="T3" fmla="*/ 246 h 762"/>
              <a:gd name="T4" fmla="*/ 177 w 699"/>
              <a:gd name="T5" fmla="*/ 762 h 762"/>
              <a:gd name="T6" fmla="*/ 0 60000 65536"/>
              <a:gd name="T7" fmla="*/ 0 60000 65536"/>
              <a:gd name="T8" fmla="*/ 0 60000 65536"/>
              <a:gd name="T9" fmla="*/ 0 w 699"/>
              <a:gd name="T10" fmla="*/ 0 h 762"/>
              <a:gd name="T11" fmla="*/ 699 w 699"/>
              <a:gd name="T12" fmla="*/ 762 h 7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9" h="762">
                <a:moveTo>
                  <a:pt x="699" y="0"/>
                </a:moveTo>
                <a:cubicBezTo>
                  <a:pt x="597" y="41"/>
                  <a:pt x="174" y="119"/>
                  <a:pt x="87" y="246"/>
                </a:cubicBezTo>
                <a:cubicBezTo>
                  <a:pt x="0" y="373"/>
                  <a:pt x="158" y="655"/>
                  <a:pt x="177" y="762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Text Box 132"/>
          <p:cNvSpPr txBox="1">
            <a:spLocks noChangeArrowheads="1"/>
          </p:cNvSpPr>
          <p:nvPr/>
        </p:nvSpPr>
        <p:spPr bwMode="auto">
          <a:xfrm>
            <a:off x="5635625" y="2124075"/>
            <a:ext cx="3937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ym typeface="Symbol" charset="2"/>
              </a:rPr>
              <a:t></a:t>
            </a:r>
          </a:p>
        </p:txBody>
      </p:sp>
      <p:sp>
        <p:nvSpPr>
          <p:cNvPr id="56" name="Oval 4"/>
          <p:cNvSpPr>
            <a:spLocks noChangeArrowheads="1"/>
          </p:cNvSpPr>
          <p:nvPr/>
        </p:nvSpPr>
        <p:spPr bwMode="auto">
          <a:xfrm>
            <a:off x="1754235" y="3162186"/>
            <a:ext cx="501650" cy="50006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pPr algn="l"/>
            <a:r>
              <a:rPr lang="en-US">
                <a:solidFill>
                  <a:schemeClr val="tx2"/>
                </a:solidFill>
                <a:sym typeface="Symbol" charset="2"/>
              </a:rPr>
              <a:t>B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57" name="Oval 5"/>
          <p:cNvSpPr>
            <a:spLocks noChangeArrowheads="1"/>
          </p:cNvSpPr>
          <p:nvPr/>
        </p:nvSpPr>
        <p:spPr bwMode="auto">
          <a:xfrm>
            <a:off x="2628948" y="3901961"/>
            <a:ext cx="501650" cy="50006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>
                <a:solidFill>
                  <a:schemeClr val="tx2"/>
                </a:solidFill>
              </a:rPr>
              <a:t>D</a:t>
            </a:r>
          </a:p>
        </p:txBody>
      </p:sp>
      <p:sp>
        <p:nvSpPr>
          <p:cNvPr id="58" name="Rectangle 6"/>
          <p:cNvSpPr>
            <a:spLocks noChangeArrowheads="1"/>
          </p:cNvSpPr>
          <p:nvPr/>
        </p:nvSpPr>
        <p:spPr bwMode="auto">
          <a:xfrm>
            <a:off x="916035" y="3847986"/>
            <a:ext cx="500063" cy="50006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59" name="Rectangle 7"/>
          <p:cNvSpPr>
            <a:spLocks noChangeArrowheads="1"/>
          </p:cNvSpPr>
          <p:nvPr/>
        </p:nvSpPr>
        <p:spPr bwMode="auto">
          <a:xfrm>
            <a:off x="1906635" y="4762386"/>
            <a:ext cx="500063" cy="50006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60" name="Rectangle 8"/>
          <p:cNvSpPr>
            <a:spLocks noChangeArrowheads="1"/>
          </p:cNvSpPr>
          <p:nvPr/>
        </p:nvSpPr>
        <p:spPr bwMode="auto">
          <a:xfrm>
            <a:off x="3354435" y="4762386"/>
            <a:ext cx="500063" cy="50006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chemeClr val="tx2"/>
                </a:solidFill>
              </a:rPr>
              <a:t>E</a:t>
            </a:r>
          </a:p>
        </p:txBody>
      </p:sp>
      <p:cxnSp>
        <p:nvCxnSpPr>
          <p:cNvPr id="61" name="AutoShape 9"/>
          <p:cNvCxnSpPr>
            <a:cxnSpLocks noChangeShapeType="1"/>
            <a:stCxn id="60" idx="0"/>
            <a:endCxn id="57" idx="5"/>
          </p:cNvCxnSpPr>
          <p:nvPr/>
        </p:nvCxnSpPr>
        <p:spPr bwMode="auto">
          <a:xfrm flipH="1" flipV="1">
            <a:off x="3057573" y="4338524"/>
            <a:ext cx="547687" cy="4143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2" name="AutoShape 10"/>
          <p:cNvCxnSpPr>
            <a:cxnSpLocks noChangeShapeType="1"/>
            <a:stCxn id="59" idx="0"/>
            <a:endCxn id="57" idx="3"/>
          </p:cNvCxnSpPr>
          <p:nvPr/>
        </p:nvCxnSpPr>
        <p:spPr bwMode="auto">
          <a:xfrm flipV="1">
            <a:off x="2157460" y="4338524"/>
            <a:ext cx="544513" cy="4143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3" name="AutoShape 11"/>
          <p:cNvCxnSpPr>
            <a:cxnSpLocks noChangeShapeType="1"/>
            <a:stCxn id="58" idx="0"/>
            <a:endCxn id="56" idx="3"/>
          </p:cNvCxnSpPr>
          <p:nvPr/>
        </p:nvCxnSpPr>
        <p:spPr bwMode="auto">
          <a:xfrm flipV="1">
            <a:off x="1166860" y="3598749"/>
            <a:ext cx="660400" cy="239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4" name="AutoShape 12"/>
          <p:cNvCxnSpPr>
            <a:cxnSpLocks noChangeShapeType="1"/>
            <a:stCxn id="57" idx="0"/>
            <a:endCxn id="56" idx="5"/>
          </p:cNvCxnSpPr>
          <p:nvPr/>
        </p:nvCxnSpPr>
        <p:spPr bwMode="auto">
          <a:xfrm flipH="1" flipV="1">
            <a:off x="2182860" y="3598749"/>
            <a:ext cx="696913" cy="2936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003480" cy="1143000"/>
          </a:xfrm>
        </p:spPr>
        <p:txBody>
          <a:bodyPr/>
          <a:lstStyle/>
          <a:p>
            <a:r>
              <a:rPr lang="en-US" dirty="0" smtClean="0"/>
              <a:t>An Array-Based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rgbClr val="800000"/>
              </a:buClr>
            </a:pPr>
            <a:r>
              <a:rPr lang="en-US" dirty="0" smtClean="0"/>
              <a:t>Nodes are stored in an array A</a:t>
            </a:r>
          </a:p>
          <a:p>
            <a:pPr>
              <a:buClr>
                <a:srgbClr val="800000"/>
              </a:buClr>
            </a:pPr>
            <a:r>
              <a:rPr lang="en-US" dirty="0" smtClean="0"/>
              <a:t>Node </a:t>
            </a:r>
            <a:r>
              <a:rPr lang="en-US" dirty="0" err="1" smtClean="0"/>
              <a:t>v</a:t>
            </a:r>
            <a:r>
              <a:rPr lang="en-US" dirty="0" smtClean="0"/>
              <a:t> is stored at </a:t>
            </a:r>
            <a:r>
              <a:rPr lang="en-US" dirty="0" err="1" smtClean="0"/>
              <a:t>A[rank(v</a:t>
            </a:r>
            <a:r>
              <a:rPr lang="en-US" dirty="0" smtClean="0"/>
              <a:t>)]</a:t>
            </a:r>
          </a:p>
          <a:p>
            <a:pPr lvl="1">
              <a:buClr>
                <a:srgbClr val="800000"/>
              </a:buClr>
            </a:pPr>
            <a:r>
              <a:rPr lang="en-US" dirty="0" err="1" smtClean="0"/>
              <a:t>rank(root</a:t>
            </a:r>
            <a:r>
              <a:rPr lang="en-US" dirty="0" smtClean="0"/>
              <a:t>) = 1 </a:t>
            </a:r>
          </a:p>
          <a:p>
            <a:pPr lvl="1">
              <a:buClr>
                <a:srgbClr val="800000"/>
              </a:buClr>
            </a:pPr>
            <a:r>
              <a:rPr lang="en-US" dirty="0" smtClean="0"/>
              <a:t>Left in even: if node is the left child of </a:t>
            </a:r>
            <a:r>
              <a:rPr lang="en-US" dirty="0" err="1" smtClean="0"/>
              <a:t>parent(node</a:t>
            </a:r>
            <a:r>
              <a:rPr lang="en-US" dirty="0" smtClean="0"/>
              <a:t>),</a:t>
            </a:r>
          </a:p>
          <a:p>
            <a:pPr lvl="1">
              <a:buClr>
                <a:srgbClr val="800000"/>
              </a:buClr>
              <a:buNone/>
            </a:pPr>
            <a:r>
              <a:rPr lang="en-US" dirty="0" smtClean="0"/>
              <a:t>	</a:t>
            </a:r>
            <a:r>
              <a:rPr lang="en-US" dirty="0" err="1" smtClean="0"/>
              <a:t>rank(node</a:t>
            </a:r>
            <a:r>
              <a:rPr lang="en-US" dirty="0" smtClean="0"/>
              <a:t>) = 2 </a:t>
            </a:r>
            <a:r>
              <a:rPr lang="ar-sa" dirty="0" smtClean="0">
                <a:ea typeface="Arial" charset="0"/>
                <a:cs typeface="Arial" charset="0"/>
                <a:sym typeface="Symbol" charset="2"/>
              </a:rPr>
              <a:t></a:t>
            </a:r>
            <a:r>
              <a:rPr lang="en-US" dirty="0" smtClean="0">
                <a:ea typeface="Arial" charset="0"/>
                <a:cs typeface="Arial" charset="0"/>
                <a:sym typeface="Symbol" charset="2"/>
              </a:rPr>
              <a:t> </a:t>
            </a:r>
            <a:r>
              <a:rPr lang="en-US" dirty="0" err="1" smtClean="0"/>
              <a:t>rank(parent(node</a:t>
            </a:r>
            <a:r>
              <a:rPr lang="en-US" dirty="0" smtClean="0"/>
              <a:t>))</a:t>
            </a:r>
          </a:p>
          <a:p>
            <a:pPr lvl="1">
              <a:buClr>
                <a:srgbClr val="800000"/>
              </a:buClr>
            </a:pPr>
            <a:r>
              <a:rPr lang="en-US" dirty="0" smtClean="0"/>
              <a:t>Right in odd: if node is the right child of </a:t>
            </a:r>
            <a:r>
              <a:rPr lang="en-US" dirty="0" err="1" smtClean="0"/>
              <a:t>parent(node</a:t>
            </a:r>
            <a:r>
              <a:rPr lang="en-US" dirty="0" smtClean="0"/>
              <a:t>),</a:t>
            </a:r>
          </a:p>
          <a:p>
            <a:pPr lvl="1">
              <a:buClr>
                <a:srgbClr val="800000"/>
              </a:buClr>
              <a:buNone/>
            </a:pPr>
            <a:r>
              <a:rPr lang="en-US" dirty="0" smtClean="0"/>
              <a:t>	</a:t>
            </a:r>
            <a:r>
              <a:rPr lang="en-US" dirty="0" err="1" smtClean="0"/>
              <a:t>rank(node</a:t>
            </a:r>
            <a:r>
              <a:rPr lang="en-US" dirty="0" smtClean="0"/>
              <a:t>) = 2</a:t>
            </a:r>
            <a:r>
              <a:rPr lang="ar-sa" dirty="0" smtClean="0">
                <a:ea typeface="Arial" charset="0"/>
                <a:cs typeface="Arial" charset="0"/>
                <a:sym typeface="Symbol" charset="2"/>
              </a:rPr>
              <a:t> </a:t>
            </a:r>
            <a:r>
              <a:rPr lang="en-US" dirty="0" smtClean="0">
                <a:ea typeface="Arial" charset="0"/>
                <a:cs typeface="Arial" charset="0"/>
                <a:sym typeface="Symbol" charset="2"/>
              </a:rPr>
              <a:t> </a:t>
            </a:r>
            <a:r>
              <a:rPr lang="en-US" dirty="0" err="1" smtClean="0">
                <a:ea typeface="Arial" charset="0"/>
                <a:cs typeface="Arial" charset="0"/>
                <a:sym typeface="Symbol" charset="2"/>
              </a:rPr>
              <a:t>r</a:t>
            </a:r>
            <a:r>
              <a:rPr lang="en-US" dirty="0" err="1" smtClean="0"/>
              <a:t>ank(parent(node</a:t>
            </a:r>
            <a:r>
              <a:rPr lang="en-US" dirty="0" smtClean="0"/>
              <a:t>)) </a:t>
            </a:r>
            <a:r>
              <a:rPr lang="en-US" dirty="0" smtClean="0">
                <a:latin typeface="Symbol" charset="2"/>
              </a:rPr>
              <a:t>+</a:t>
            </a:r>
            <a:r>
              <a:rPr lang="en-US" dirty="0" smtClean="0"/>
              <a:t> 1</a:t>
            </a:r>
          </a:p>
          <a:p>
            <a:pPr>
              <a:buClr>
                <a:srgbClr val="800000"/>
              </a:buClr>
            </a:pPr>
            <a:r>
              <a:rPr lang="en-US" dirty="0" smtClean="0"/>
              <a:t>A[0] is always empty</a:t>
            </a:r>
          </a:p>
          <a:p>
            <a:pPr>
              <a:buClr>
                <a:srgbClr val="800000"/>
              </a:buClr>
            </a:pPr>
            <a:r>
              <a:rPr lang="en-US" dirty="0" err="1" smtClean="0"/>
              <a:t>A[i</a:t>
            </a:r>
            <a:r>
              <a:rPr lang="en-US" dirty="0" smtClean="0"/>
              <a:t>] is empty if there is no node in the </a:t>
            </a:r>
            <a:r>
              <a:rPr lang="en-US" dirty="0" err="1" smtClean="0"/>
              <a:t>ith</a:t>
            </a:r>
            <a:r>
              <a:rPr lang="en-US" dirty="0" smtClean="0"/>
              <a:t> position</a:t>
            </a:r>
          </a:p>
          <a:p>
            <a:pPr>
              <a:buClr>
                <a:srgbClr val="800000"/>
              </a:buClr>
            </a:pPr>
            <a:r>
              <a:rPr lang="en-US" dirty="0" smtClean="0"/>
              <a:t>The array size N is 2</a:t>
            </a:r>
            <a:r>
              <a:rPr lang="en-US" baseline="30000" dirty="0" smtClean="0"/>
              <a:t>(h+1)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Array-Based Representation</a:t>
            </a:r>
            <a:endParaRPr lang="en-US" dirty="0"/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1203324" y="5510076"/>
            <a:ext cx="457200" cy="4572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1881187" y="5510076"/>
            <a:ext cx="457200" cy="4572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2559049" y="5510076"/>
            <a:ext cx="457200" cy="4572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3914774" y="5510076"/>
            <a:ext cx="457200" cy="4572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G</a:t>
            </a:r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4592637" y="5510076"/>
            <a:ext cx="457200" cy="4572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5074444" y="5505314"/>
            <a:ext cx="436563" cy="4619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3236912" y="5510076"/>
            <a:ext cx="4572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latin typeface="Times New Roman" charset="0"/>
              </a:rPr>
              <a:t>…</a:t>
            </a:r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1289049" y="6048239"/>
            <a:ext cx="311150" cy="369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en-US" sz="1800" dirty="0">
                <a:solidFill>
                  <a:schemeClr val="accent2"/>
                </a:solidFill>
                <a:latin typeface="+mn-lt"/>
              </a:rPr>
              <a:t>1</a:t>
            </a:r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1916112" y="6048239"/>
            <a:ext cx="311150" cy="369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en-US" sz="1800" dirty="0">
                <a:solidFill>
                  <a:schemeClr val="accent2"/>
                </a:solidFill>
                <a:latin typeface="+mn-lt"/>
              </a:rPr>
              <a:t>2</a:t>
            </a:r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2608262" y="6048239"/>
            <a:ext cx="311150" cy="369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en-US" sz="1800" dirty="0">
                <a:solidFill>
                  <a:schemeClr val="accent2"/>
                </a:solidFill>
                <a:latin typeface="+mn-lt"/>
              </a:rPr>
              <a:t>3</a:t>
            </a:r>
          </a:p>
        </p:txBody>
      </p:sp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3935412" y="6048239"/>
            <a:ext cx="438150" cy="369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en-US" sz="1800" dirty="0">
                <a:solidFill>
                  <a:schemeClr val="accent2"/>
                </a:solidFill>
                <a:latin typeface="+mn-lt"/>
              </a:rPr>
              <a:t>10</a:t>
            </a:r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4611687" y="6048239"/>
            <a:ext cx="438150" cy="369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en-US" sz="1800" dirty="0">
                <a:solidFill>
                  <a:schemeClr val="accent2"/>
                </a:solidFill>
                <a:latin typeface="+mn-lt"/>
              </a:rPr>
              <a:t>11</a:t>
            </a:r>
          </a:p>
        </p:txBody>
      </p:sp>
      <p:sp>
        <p:nvSpPr>
          <p:cNvPr id="16" name="Rounded Rectangle 68"/>
          <p:cNvSpPr>
            <a:spLocks noChangeArrowheads="1"/>
          </p:cNvSpPr>
          <p:nvPr/>
        </p:nvSpPr>
        <p:spPr bwMode="auto">
          <a:xfrm>
            <a:off x="457199" y="5438639"/>
            <a:ext cx="5334000" cy="6096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525462" y="5510076"/>
            <a:ext cx="457200" cy="4572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603249" y="6037126"/>
            <a:ext cx="311150" cy="369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en-US" sz="1800" dirty="0">
                <a:solidFill>
                  <a:schemeClr val="accent2"/>
                </a:solidFill>
                <a:latin typeface="+mn-lt"/>
              </a:rPr>
              <a:t>0</a:t>
            </a: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2224989" y="2230473"/>
            <a:ext cx="311150" cy="369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en-US" sz="1800" dirty="0">
                <a:solidFill>
                  <a:schemeClr val="accent2"/>
                </a:solidFill>
                <a:latin typeface="+mn-lt"/>
              </a:rPr>
              <a:t>1</a:t>
            </a:r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1670049" y="2656758"/>
            <a:ext cx="311150" cy="369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en-US" sz="1800">
                <a:solidFill>
                  <a:schemeClr val="accent2"/>
                </a:solidFill>
                <a:latin typeface="+mn-lt"/>
              </a:rPr>
              <a:t>2</a:t>
            </a:r>
          </a:p>
        </p:txBody>
      </p:sp>
      <p:sp>
        <p:nvSpPr>
          <p:cNvPr id="21" name="Text Box 24"/>
          <p:cNvSpPr txBox="1">
            <a:spLocks noChangeArrowheads="1"/>
          </p:cNvSpPr>
          <p:nvPr/>
        </p:nvSpPr>
        <p:spPr bwMode="auto">
          <a:xfrm>
            <a:off x="3498849" y="2656758"/>
            <a:ext cx="311150" cy="369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en-US" sz="1800">
                <a:solidFill>
                  <a:schemeClr val="accent2"/>
                </a:solidFill>
                <a:latin typeface="+mn-lt"/>
              </a:rPr>
              <a:t>3</a:t>
            </a:r>
          </a:p>
        </p:txBody>
      </p:sp>
      <p:sp>
        <p:nvSpPr>
          <p:cNvPr id="22" name="Text Box 25"/>
          <p:cNvSpPr txBox="1">
            <a:spLocks noChangeArrowheads="1"/>
          </p:cNvSpPr>
          <p:nvPr/>
        </p:nvSpPr>
        <p:spPr bwMode="auto">
          <a:xfrm>
            <a:off x="2889249" y="3758340"/>
            <a:ext cx="311150" cy="369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en-US" sz="1800" dirty="0">
                <a:solidFill>
                  <a:schemeClr val="accent2"/>
                </a:solidFill>
                <a:latin typeface="+mn-lt"/>
              </a:rPr>
              <a:t>6</a:t>
            </a:r>
          </a:p>
        </p:txBody>
      </p:sp>
      <p:sp>
        <p:nvSpPr>
          <p:cNvPr id="23" name="Text Box 26"/>
          <p:cNvSpPr txBox="1">
            <a:spLocks noChangeArrowheads="1"/>
          </p:cNvSpPr>
          <p:nvPr/>
        </p:nvSpPr>
        <p:spPr bwMode="auto">
          <a:xfrm>
            <a:off x="3956049" y="3814045"/>
            <a:ext cx="311150" cy="369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en-US" sz="1800">
                <a:solidFill>
                  <a:schemeClr val="accent2"/>
                </a:solidFill>
                <a:latin typeface="+mn-lt"/>
              </a:rPr>
              <a:t>7</a:t>
            </a:r>
          </a:p>
        </p:txBody>
      </p:sp>
      <p:sp>
        <p:nvSpPr>
          <p:cNvPr id="24" name="Text Box 27"/>
          <p:cNvSpPr txBox="1">
            <a:spLocks noChangeArrowheads="1"/>
          </p:cNvSpPr>
          <p:nvPr/>
        </p:nvSpPr>
        <p:spPr bwMode="auto">
          <a:xfrm>
            <a:off x="1289049" y="3799758"/>
            <a:ext cx="311150" cy="369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en-US" sz="1800">
                <a:solidFill>
                  <a:schemeClr val="accent2"/>
                </a:solidFill>
                <a:latin typeface="+mn-lt"/>
              </a:rPr>
              <a:t>4</a:t>
            </a:r>
          </a:p>
        </p:txBody>
      </p:sp>
      <p:sp>
        <p:nvSpPr>
          <p:cNvPr id="25" name="Text Box 28"/>
          <p:cNvSpPr txBox="1">
            <a:spLocks noChangeArrowheads="1"/>
          </p:cNvSpPr>
          <p:nvPr/>
        </p:nvSpPr>
        <p:spPr bwMode="auto">
          <a:xfrm>
            <a:off x="2536139" y="3744534"/>
            <a:ext cx="311150" cy="369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en-US" sz="1800" dirty="0">
                <a:solidFill>
                  <a:schemeClr val="accent2"/>
                </a:solidFill>
                <a:latin typeface="+mn-lt"/>
              </a:rPr>
              <a:t>5</a:t>
            </a:r>
          </a:p>
        </p:txBody>
      </p:sp>
      <p:sp>
        <p:nvSpPr>
          <p:cNvPr id="26" name="Text Box 29"/>
          <p:cNvSpPr txBox="1">
            <a:spLocks noChangeArrowheads="1"/>
          </p:cNvSpPr>
          <p:nvPr/>
        </p:nvSpPr>
        <p:spPr bwMode="auto">
          <a:xfrm>
            <a:off x="1670049" y="4680978"/>
            <a:ext cx="438150" cy="369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en-US" sz="1800" dirty="0">
                <a:solidFill>
                  <a:schemeClr val="accent2"/>
                </a:solidFill>
                <a:latin typeface="+mn-lt"/>
              </a:rPr>
              <a:t>10</a:t>
            </a:r>
          </a:p>
        </p:txBody>
      </p:sp>
      <p:sp>
        <p:nvSpPr>
          <p:cNvPr id="27" name="Text Box 30"/>
          <p:cNvSpPr txBox="1">
            <a:spLocks noChangeArrowheads="1"/>
          </p:cNvSpPr>
          <p:nvPr/>
        </p:nvSpPr>
        <p:spPr bwMode="auto">
          <a:xfrm>
            <a:off x="2832099" y="4708590"/>
            <a:ext cx="438150" cy="369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en-US" sz="1800" dirty="0">
                <a:solidFill>
                  <a:schemeClr val="accent2"/>
                </a:solidFill>
                <a:latin typeface="+mn-lt"/>
              </a:rPr>
              <a:t>11</a:t>
            </a:r>
          </a:p>
        </p:txBody>
      </p:sp>
      <p:sp>
        <p:nvSpPr>
          <p:cNvPr id="28" name="Oval 32"/>
          <p:cNvSpPr>
            <a:spLocks noChangeArrowheads="1"/>
          </p:cNvSpPr>
          <p:nvPr/>
        </p:nvSpPr>
        <p:spPr bwMode="auto">
          <a:xfrm>
            <a:off x="2557462" y="2230473"/>
            <a:ext cx="411162" cy="431800"/>
          </a:xfrm>
          <a:prstGeom prst="ellipse">
            <a:avLst/>
          </a:prstGeom>
          <a:solidFill>
            <a:schemeClr val="accent5"/>
          </a:solidFill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altLang="en-US" sz="1400">
                <a:latin typeface="+mn-lt"/>
              </a:rPr>
              <a:t>A</a:t>
            </a:r>
          </a:p>
        </p:txBody>
      </p:sp>
      <p:sp>
        <p:nvSpPr>
          <p:cNvPr id="29" name="Oval 33"/>
          <p:cNvSpPr>
            <a:spLocks noChangeArrowheads="1"/>
          </p:cNvSpPr>
          <p:nvPr/>
        </p:nvSpPr>
        <p:spPr bwMode="auto">
          <a:xfrm>
            <a:off x="2627312" y="4314189"/>
            <a:ext cx="430212" cy="431800"/>
          </a:xfrm>
          <a:prstGeom prst="ellipse">
            <a:avLst/>
          </a:prstGeom>
          <a:solidFill>
            <a:schemeClr val="accent5"/>
          </a:solidFill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altLang="en-US" sz="1400">
                <a:latin typeface="+mn-lt"/>
              </a:rPr>
              <a:t>H</a:t>
            </a:r>
          </a:p>
        </p:txBody>
      </p:sp>
      <p:sp>
        <p:nvSpPr>
          <p:cNvPr id="30" name="Oval 34"/>
          <p:cNvSpPr>
            <a:spLocks noChangeArrowheads="1"/>
          </p:cNvSpPr>
          <p:nvPr/>
        </p:nvSpPr>
        <p:spPr bwMode="auto">
          <a:xfrm>
            <a:off x="1913902" y="4300383"/>
            <a:ext cx="430212" cy="431800"/>
          </a:xfrm>
          <a:prstGeom prst="ellipse">
            <a:avLst/>
          </a:prstGeom>
          <a:solidFill>
            <a:schemeClr val="accent5"/>
          </a:solidFill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altLang="en-US" sz="1400">
                <a:latin typeface="+mn-lt"/>
              </a:rPr>
              <a:t>G</a:t>
            </a:r>
          </a:p>
        </p:txBody>
      </p:sp>
      <p:sp>
        <p:nvSpPr>
          <p:cNvPr id="31" name="Oval 35"/>
          <p:cNvSpPr>
            <a:spLocks noChangeArrowheads="1"/>
          </p:cNvSpPr>
          <p:nvPr/>
        </p:nvSpPr>
        <p:spPr bwMode="auto">
          <a:xfrm>
            <a:off x="2197099" y="3459332"/>
            <a:ext cx="430213" cy="431800"/>
          </a:xfrm>
          <a:prstGeom prst="ellipse">
            <a:avLst/>
          </a:prstGeom>
          <a:solidFill>
            <a:schemeClr val="accent5"/>
          </a:solidFill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altLang="en-US" sz="1400" dirty="0">
                <a:latin typeface="+mn-lt"/>
              </a:rPr>
              <a:t>F</a:t>
            </a:r>
          </a:p>
        </p:txBody>
      </p:sp>
      <p:sp>
        <p:nvSpPr>
          <p:cNvPr id="32" name="Oval 36"/>
          <p:cNvSpPr>
            <a:spLocks noChangeArrowheads="1"/>
          </p:cNvSpPr>
          <p:nvPr/>
        </p:nvSpPr>
        <p:spPr bwMode="auto">
          <a:xfrm>
            <a:off x="1435099" y="3459332"/>
            <a:ext cx="438150" cy="431800"/>
          </a:xfrm>
          <a:prstGeom prst="ellipse">
            <a:avLst/>
          </a:prstGeom>
          <a:solidFill>
            <a:schemeClr val="accent5"/>
          </a:solidFill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altLang="en-US" sz="1400" dirty="0">
                <a:latin typeface="+mn-lt"/>
              </a:rPr>
              <a:t>E</a:t>
            </a:r>
          </a:p>
        </p:txBody>
      </p:sp>
      <p:sp>
        <p:nvSpPr>
          <p:cNvPr id="33" name="Oval 37"/>
          <p:cNvSpPr>
            <a:spLocks noChangeArrowheads="1"/>
          </p:cNvSpPr>
          <p:nvPr/>
        </p:nvSpPr>
        <p:spPr bwMode="auto">
          <a:xfrm>
            <a:off x="3236912" y="2925045"/>
            <a:ext cx="430212" cy="431800"/>
          </a:xfrm>
          <a:prstGeom prst="ellipse">
            <a:avLst/>
          </a:prstGeom>
          <a:solidFill>
            <a:schemeClr val="accent5"/>
          </a:solidFill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altLang="en-US" sz="1400">
                <a:latin typeface="+mn-lt"/>
              </a:rPr>
              <a:t>D</a:t>
            </a:r>
          </a:p>
        </p:txBody>
      </p:sp>
      <p:sp>
        <p:nvSpPr>
          <p:cNvPr id="34" name="Oval 38"/>
          <p:cNvSpPr>
            <a:spLocks noChangeArrowheads="1"/>
          </p:cNvSpPr>
          <p:nvPr/>
        </p:nvSpPr>
        <p:spPr bwMode="auto">
          <a:xfrm>
            <a:off x="3035299" y="3469963"/>
            <a:ext cx="395288" cy="431800"/>
          </a:xfrm>
          <a:prstGeom prst="ellipse">
            <a:avLst/>
          </a:prstGeom>
          <a:solidFill>
            <a:schemeClr val="accent5"/>
          </a:solidFill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altLang="en-US" sz="1400" dirty="0">
                <a:latin typeface="+mn-lt"/>
              </a:rPr>
              <a:t>C</a:t>
            </a:r>
          </a:p>
        </p:txBody>
      </p:sp>
      <p:sp>
        <p:nvSpPr>
          <p:cNvPr id="35" name="Oval 39"/>
          <p:cNvSpPr>
            <a:spLocks noChangeArrowheads="1"/>
          </p:cNvSpPr>
          <p:nvPr/>
        </p:nvSpPr>
        <p:spPr bwMode="auto">
          <a:xfrm>
            <a:off x="1876424" y="2925045"/>
            <a:ext cx="407988" cy="431800"/>
          </a:xfrm>
          <a:prstGeom prst="ellipse">
            <a:avLst/>
          </a:prstGeom>
          <a:solidFill>
            <a:schemeClr val="accent5"/>
          </a:solidFill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altLang="en-US" sz="1400">
                <a:latin typeface="+mn-lt"/>
              </a:rPr>
              <a:t>B</a:t>
            </a:r>
          </a:p>
        </p:txBody>
      </p:sp>
      <p:cxnSp>
        <p:nvCxnSpPr>
          <p:cNvPr id="36" name="AutoShape 40"/>
          <p:cNvCxnSpPr>
            <a:cxnSpLocks noChangeShapeType="1"/>
            <a:stCxn id="28" idx="4"/>
            <a:endCxn id="35" idx="0"/>
          </p:cNvCxnSpPr>
          <p:nvPr/>
        </p:nvCxnSpPr>
        <p:spPr bwMode="auto">
          <a:xfrm rot="5400000">
            <a:off x="2290345" y="2452347"/>
            <a:ext cx="262772" cy="682625"/>
          </a:xfrm>
          <a:prstGeom prst="straightConnector1">
            <a:avLst/>
          </a:prstGeom>
          <a:solidFill>
            <a:schemeClr val="accent5"/>
          </a:solidFill>
          <a:ln w="1270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37" name="AutoShape 41"/>
          <p:cNvCxnSpPr>
            <a:cxnSpLocks noChangeShapeType="1"/>
            <a:stCxn id="33" idx="4"/>
            <a:endCxn id="34" idx="0"/>
          </p:cNvCxnSpPr>
          <p:nvPr/>
        </p:nvCxnSpPr>
        <p:spPr bwMode="auto">
          <a:xfrm rot="5400000">
            <a:off x="3285922" y="3303867"/>
            <a:ext cx="113118" cy="219075"/>
          </a:xfrm>
          <a:prstGeom prst="straightConnector1">
            <a:avLst/>
          </a:prstGeom>
          <a:solidFill>
            <a:schemeClr val="accent5"/>
          </a:solidFill>
          <a:ln w="1270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38" name="AutoShape 42"/>
          <p:cNvCxnSpPr>
            <a:cxnSpLocks noChangeShapeType="1"/>
            <a:stCxn id="28" idx="4"/>
            <a:endCxn id="33" idx="0"/>
          </p:cNvCxnSpPr>
          <p:nvPr/>
        </p:nvCxnSpPr>
        <p:spPr bwMode="auto">
          <a:xfrm rot="16200000" flipH="1">
            <a:off x="2976144" y="2449171"/>
            <a:ext cx="262772" cy="688975"/>
          </a:xfrm>
          <a:prstGeom prst="straightConnector1">
            <a:avLst/>
          </a:prstGeom>
          <a:solidFill>
            <a:schemeClr val="accent5"/>
          </a:solidFill>
          <a:ln w="1270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39" name="AutoShape 43"/>
          <p:cNvCxnSpPr>
            <a:cxnSpLocks noChangeShapeType="1"/>
            <a:stCxn id="35" idx="4"/>
            <a:endCxn id="32" idx="0"/>
          </p:cNvCxnSpPr>
          <p:nvPr/>
        </p:nvCxnSpPr>
        <p:spPr bwMode="auto">
          <a:xfrm rot="5400000">
            <a:off x="1816053" y="3194966"/>
            <a:ext cx="102487" cy="426244"/>
          </a:xfrm>
          <a:prstGeom prst="straightConnector1">
            <a:avLst/>
          </a:prstGeom>
          <a:solidFill>
            <a:schemeClr val="accent5"/>
          </a:solidFill>
          <a:ln w="1270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40" name="AutoShape 44"/>
          <p:cNvCxnSpPr>
            <a:cxnSpLocks noChangeShapeType="1"/>
            <a:stCxn id="35" idx="4"/>
            <a:endCxn id="31" idx="0"/>
          </p:cNvCxnSpPr>
          <p:nvPr/>
        </p:nvCxnSpPr>
        <p:spPr bwMode="auto">
          <a:xfrm rot="16200000" flipH="1">
            <a:off x="2195069" y="3242194"/>
            <a:ext cx="102487" cy="331788"/>
          </a:xfrm>
          <a:prstGeom prst="straightConnector1">
            <a:avLst/>
          </a:prstGeom>
          <a:solidFill>
            <a:schemeClr val="accent5"/>
          </a:solidFill>
          <a:ln w="1270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41" name="AutoShape 45"/>
          <p:cNvCxnSpPr>
            <a:cxnSpLocks noChangeShapeType="1"/>
            <a:stCxn id="31" idx="4"/>
            <a:endCxn id="30" idx="0"/>
          </p:cNvCxnSpPr>
          <p:nvPr/>
        </p:nvCxnSpPr>
        <p:spPr bwMode="auto">
          <a:xfrm rot="5400000">
            <a:off x="2065982" y="3954158"/>
            <a:ext cx="409251" cy="283198"/>
          </a:xfrm>
          <a:prstGeom prst="straightConnector1">
            <a:avLst/>
          </a:prstGeom>
          <a:solidFill>
            <a:schemeClr val="accent5"/>
          </a:solidFill>
          <a:ln w="1270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42" name="AutoShape 46"/>
          <p:cNvCxnSpPr>
            <a:cxnSpLocks noChangeShapeType="1"/>
            <a:stCxn id="31" idx="4"/>
            <a:endCxn id="29" idx="0"/>
          </p:cNvCxnSpPr>
          <p:nvPr/>
        </p:nvCxnSpPr>
        <p:spPr bwMode="auto">
          <a:xfrm rot="16200000" flipH="1">
            <a:off x="2415784" y="3887554"/>
            <a:ext cx="423057" cy="430212"/>
          </a:xfrm>
          <a:prstGeom prst="straightConnector1">
            <a:avLst/>
          </a:prstGeom>
          <a:solidFill>
            <a:schemeClr val="accent5"/>
          </a:solidFill>
          <a:ln w="12700">
            <a:solidFill>
              <a:srgbClr val="FF0000"/>
            </a:solidFill>
            <a:round/>
            <a:headEnd/>
            <a:tailEnd/>
          </a:ln>
          <a:effectLst/>
        </p:spPr>
      </p:cxnSp>
      <p:sp>
        <p:nvSpPr>
          <p:cNvPr id="43" name="Oval 47"/>
          <p:cNvSpPr>
            <a:spLocks noChangeArrowheads="1"/>
          </p:cNvSpPr>
          <p:nvPr/>
        </p:nvSpPr>
        <p:spPr bwMode="auto">
          <a:xfrm>
            <a:off x="3714749" y="3459332"/>
            <a:ext cx="387350" cy="431800"/>
          </a:xfrm>
          <a:prstGeom prst="ellipse">
            <a:avLst/>
          </a:prstGeom>
          <a:solidFill>
            <a:schemeClr val="accent5"/>
          </a:solidFill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altLang="en-US" sz="1400" dirty="0">
                <a:latin typeface="+mn-lt"/>
              </a:rPr>
              <a:t>J</a:t>
            </a:r>
          </a:p>
        </p:txBody>
      </p:sp>
      <p:cxnSp>
        <p:nvCxnSpPr>
          <p:cNvPr id="44" name="AutoShape 48"/>
          <p:cNvCxnSpPr>
            <a:cxnSpLocks noChangeShapeType="1"/>
            <a:stCxn id="33" idx="4"/>
            <a:endCxn id="43" idx="0"/>
          </p:cNvCxnSpPr>
          <p:nvPr/>
        </p:nvCxnSpPr>
        <p:spPr bwMode="auto">
          <a:xfrm rot="16200000" flipH="1">
            <a:off x="3628978" y="3179885"/>
            <a:ext cx="102487" cy="456406"/>
          </a:xfrm>
          <a:prstGeom prst="straightConnector1">
            <a:avLst/>
          </a:prstGeom>
          <a:solidFill>
            <a:schemeClr val="accent5"/>
          </a:solidFill>
          <a:ln w="12700">
            <a:solidFill>
              <a:srgbClr val="FF0000"/>
            </a:solidFill>
            <a:round/>
            <a:headEnd/>
            <a:tailEnd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Euler Tour Traversal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2980213" cy="3916363"/>
          </a:xfrm>
        </p:spPr>
        <p:txBody>
          <a:bodyPr>
            <a:normAutofit/>
          </a:bodyPr>
          <a:lstStyle/>
          <a:p>
            <a:r>
              <a:rPr lang="en-US" sz="1800" dirty="0" smtClean="0"/>
              <a:t>Generic traversal of a binary tree</a:t>
            </a:r>
          </a:p>
          <a:p>
            <a:r>
              <a:rPr lang="en-US" sz="1800" dirty="0" smtClean="0"/>
              <a:t>Walk around the tree and visit each node three times:</a:t>
            </a:r>
          </a:p>
          <a:p>
            <a:pPr lvl="1"/>
            <a:r>
              <a:rPr lang="en-US" dirty="0" smtClean="0"/>
              <a:t>on the left (preorder)</a:t>
            </a:r>
          </a:p>
          <a:p>
            <a:pPr lvl="1"/>
            <a:r>
              <a:rPr lang="en-US" dirty="0" smtClean="0"/>
              <a:t>from below (</a:t>
            </a:r>
            <a:r>
              <a:rPr lang="en-US" dirty="0" err="1" smtClean="0"/>
              <a:t>inorder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on the right (</a:t>
            </a:r>
            <a:r>
              <a:rPr lang="en-US" dirty="0" err="1" smtClean="0"/>
              <a:t>postorder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6313488" y="3216276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>
                <a:latin typeface="Symbol" charset="2"/>
              </a:rPr>
              <a:t>+</a:t>
            </a: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7399338" y="3825876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>
                <a:latin typeface="Symbol" charset="2"/>
                <a:sym typeface="Symbol" charset="2"/>
              </a:rPr>
              <a:t></a:t>
            </a:r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5227638" y="4435476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>
                <a:latin typeface="Symbol" charset="2"/>
              </a:rPr>
              <a:t>-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598863" y="4435476"/>
            <a:ext cx="381000" cy="3810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2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4684713" y="5121276"/>
            <a:ext cx="381000" cy="3810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5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5770563" y="5121276"/>
            <a:ext cx="381000" cy="3810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1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6856413" y="4435476"/>
            <a:ext cx="381000" cy="3810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3</a:t>
            </a: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7942263" y="4435476"/>
            <a:ext cx="381000" cy="3810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2</a:t>
            </a:r>
          </a:p>
        </p:txBody>
      </p:sp>
      <p:cxnSp>
        <p:nvCxnSpPr>
          <p:cNvPr id="13" name="AutoShape 15"/>
          <p:cNvCxnSpPr>
            <a:cxnSpLocks noChangeShapeType="1"/>
            <a:stCxn id="6" idx="1"/>
            <a:endCxn id="5" idx="5"/>
          </p:cNvCxnSpPr>
          <p:nvPr/>
        </p:nvCxnSpPr>
        <p:spPr bwMode="auto">
          <a:xfrm flipH="1" flipV="1">
            <a:off x="6638925" y="3551238"/>
            <a:ext cx="815975" cy="320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" name="AutoShape 16"/>
          <p:cNvCxnSpPr>
            <a:cxnSpLocks noChangeShapeType="1"/>
            <a:stCxn id="12" idx="0"/>
            <a:endCxn id="6" idx="5"/>
          </p:cNvCxnSpPr>
          <p:nvPr/>
        </p:nvCxnSpPr>
        <p:spPr bwMode="auto">
          <a:xfrm flipH="1" flipV="1">
            <a:off x="7724775" y="4160838"/>
            <a:ext cx="407988" cy="265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" name="AutoShape 17"/>
          <p:cNvCxnSpPr>
            <a:cxnSpLocks noChangeShapeType="1"/>
            <a:stCxn id="11" idx="0"/>
            <a:endCxn id="6" idx="3"/>
          </p:cNvCxnSpPr>
          <p:nvPr/>
        </p:nvCxnSpPr>
        <p:spPr bwMode="auto">
          <a:xfrm flipV="1">
            <a:off x="7046913" y="4160838"/>
            <a:ext cx="407987" cy="265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" name="AutoShape 18"/>
          <p:cNvCxnSpPr>
            <a:cxnSpLocks noChangeShapeType="1"/>
            <a:stCxn id="10" idx="0"/>
            <a:endCxn id="7" idx="5"/>
          </p:cNvCxnSpPr>
          <p:nvPr/>
        </p:nvCxnSpPr>
        <p:spPr bwMode="auto">
          <a:xfrm flipH="1" flipV="1">
            <a:off x="5553075" y="4770438"/>
            <a:ext cx="407988" cy="341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" name="AutoShape 19"/>
          <p:cNvCxnSpPr>
            <a:cxnSpLocks noChangeShapeType="1"/>
            <a:stCxn id="9" idx="0"/>
            <a:endCxn id="7" idx="3"/>
          </p:cNvCxnSpPr>
          <p:nvPr/>
        </p:nvCxnSpPr>
        <p:spPr bwMode="auto">
          <a:xfrm flipV="1">
            <a:off x="4875213" y="4770438"/>
            <a:ext cx="407987" cy="341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8" name="Freeform 23"/>
          <p:cNvSpPr>
            <a:spLocks/>
          </p:cNvSpPr>
          <p:nvPr/>
        </p:nvSpPr>
        <p:spPr bwMode="auto">
          <a:xfrm>
            <a:off x="3333750" y="2987676"/>
            <a:ext cx="5246688" cy="2790825"/>
          </a:xfrm>
          <a:custGeom>
            <a:avLst/>
            <a:gdLst>
              <a:gd name="T0" fmla="*/ 1751 w 3305"/>
              <a:gd name="T1" fmla="*/ 48 h 1758"/>
              <a:gd name="T2" fmla="*/ 1775 w 3305"/>
              <a:gd name="T3" fmla="*/ 246 h 1758"/>
              <a:gd name="T4" fmla="*/ 983 w 3305"/>
              <a:gd name="T5" fmla="*/ 360 h 1758"/>
              <a:gd name="T6" fmla="*/ 365 w 3305"/>
              <a:gd name="T7" fmla="*/ 612 h 1758"/>
              <a:gd name="T8" fmla="*/ 23 w 3305"/>
              <a:gd name="T9" fmla="*/ 1056 h 1758"/>
              <a:gd name="T10" fmla="*/ 227 w 3305"/>
              <a:gd name="T11" fmla="*/ 1278 h 1758"/>
              <a:gd name="T12" fmla="*/ 551 w 3305"/>
              <a:gd name="T13" fmla="*/ 1092 h 1758"/>
              <a:gd name="T14" fmla="*/ 659 w 3305"/>
              <a:gd name="T15" fmla="*/ 840 h 1758"/>
              <a:gd name="T16" fmla="*/ 1109 w 3305"/>
              <a:gd name="T17" fmla="*/ 1056 h 1758"/>
              <a:gd name="T18" fmla="*/ 803 w 3305"/>
              <a:gd name="T19" fmla="*/ 1242 h 1758"/>
              <a:gd name="T20" fmla="*/ 689 w 3305"/>
              <a:gd name="T21" fmla="*/ 1482 h 1758"/>
              <a:gd name="T22" fmla="*/ 971 w 3305"/>
              <a:gd name="T23" fmla="*/ 1686 h 1758"/>
              <a:gd name="T24" fmla="*/ 1187 w 3305"/>
              <a:gd name="T25" fmla="*/ 1560 h 1758"/>
              <a:gd name="T26" fmla="*/ 1319 w 3305"/>
              <a:gd name="T27" fmla="*/ 1248 h 1758"/>
              <a:gd name="T28" fmla="*/ 1487 w 3305"/>
              <a:gd name="T29" fmla="*/ 1620 h 1758"/>
              <a:gd name="T30" fmla="*/ 1745 w 3305"/>
              <a:gd name="T31" fmla="*/ 1710 h 1758"/>
              <a:gd name="T32" fmla="*/ 1925 w 3305"/>
              <a:gd name="T33" fmla="*/ 1332 h 1758"/>
              <a:gd name="T34" fmla="*/ 1523 w 3305"/>
              <a:gd name="T35" fmla="*/ 1014 h 1758"/>
              <a:gd name="T36" fmla="*/ 1361 w 3305"/>
              <a:gd name="T37" fmla="*/ 810 h 1758"/>
              <a:gd name="T38" fmla="*/ 821 w 3305"/>
              <a:gd name="T39" fmla="*/ 654 h 1758"/>
              <a:gd name="T40" fmla="*/ 1985 w 3305"/>
              <a:gd name="T41" fmla="*/ 480 h 1758"/>
              <a:gd name="T42" fmla="*/ 2489 w 3305"/>
              <a:gd name="T43" fmla="*/ 654 h 1758"/>
              <a:gd name="T44" fmla="*/ 2093 w 3305"/>
              <a:gd name="T45" fmla="*/ 936 h 1758"/>
              <a:gd name="T46" fmla="*/ 2195 w 3305"/>
              <a:gd name="T47" fmla="*/ 1272 h 1758"/>
              <a:gd name="T48" fmla="*/ 2435 w 3305"/>
              <a:gd name="T49" fmla="*/ 1272 h 1758"/>
              <a:gd name="T50" fmla="*/ 2573 w 3305"/>
              <a:gd name="T51" fmla="*/ 1032 h 1758"/>
              <a:gd name="T52" fmla="*/ 2699 w 3305"/>
              <a:gd name="T53" fmla="*/ 840 h 1758"/>
              <a:gd name="T54" fmla="*/ 2807 w 3305"/>
              <a:gd name="T55" fmla="*/ 1056 h 1758"/>
              <a:gd name="T56" fmla="*/ 2867 w 3305"/>
              <a:gd name="T57" fmla="*/ 1266 h 1758"/>
              <a:gd name="T58" fmla="*/ 3125 w 3305"/>
              <a:gd name="T59" fmla="*/ 1314 h 1758"/>
              <a:gd name="T60" fmla="*/ 3269 w 3305"/>
              <a:gd name="T61" fmla="*/ 954 h 1758"/>
              <a:gd name="T62" fmla="*/ 2909 w 3305"/>
              <a:gd name="T63" fmla="*/ 642 h 1758"/>
              <a:gd name="T64" fmla="*/ 2741 w 3305"/>
              <a:gd name="T65" fmla="*/ 480 h 1758"/>
              <a:gd name="T66" fmla="*/ 2249 w 3305"/>
              <a:gd name="T67" fmla="*/ 276 h 1758"/>
              <a:gd name="T68" fmla="*/ 2231 w 3305"/>
              <a:gd name="T69" fmla="*/ 0 h 175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305"/>
              <a:gd name="T106" fmla="*/ 0 h 1758"/>
              <a:gd name="T107" fmla="*/ 3305 w 3305"/>
              <a:gd name="T108" fmla="*/ 1758 h 175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305" h="1758">
                <a:moveTo>
                  <a:pt x="1751" y="48"/>
                </a:moveTo>
                <a:cubicBezTo>
                  <a:pt x="1755" y="81"/>
                  <a:pt x="1903" y="194"/>
                  <a:pt x="1775" y="246"/>
                </a:cubicBezTo>
                <a:cubicBezTo>
                  <a:pt x="1647" y="298"/>
                  <a:pt x="1218" y="299"/>
                  <a:pt x="983" y="360"/>
                </a:cubicBezTo>
                <a:cubicBezTo>
                  <a:pt x="748" y="421"/>
                  <a:pt x="525" y="496"/>
                  <a:pt x="365" y="612"/>
                </a:cubicBezTo>
                <a:cubicBezTo>
                  <a:pt x="205" y="728"/>
                  <a:pt x="46" y="945"/>
                  <a:pt x="23" y="1056"/>
                </a:cubicBezTo>
                <a:cubicBezTo>
                  <a:pt x="0" y="1167"/>
                  <a:pt x="139" y="1272"/>
                  <a:pt x="227" y="1278"/>
                </a:cubicBezTo>
                <a:cubicBezTo>
                  <a:pt x="315" y="1284"/>
                  <a:pt x="479" y="1165"/>
                  <a:pt x="551" y="1092"/>
                </a:cubicBezTo>
                <a:cubicBezTo>
                  <a:pt x="623" y="1019"/>
                  <a:pt x="566" y="846"/>
                  <a:pt x="659" y="840"/>
                </a:cubicBezTo>
                <a:cubicBezTo>
                  <a:pt x="752" y="834"/>
                  <a:pt x="1085" y="989"/>
                  <a:pt x="1109" y="1056"/>
                </a:cubicBezTo>
                <a:cubicBezTo>
                  <a:pt x="1133" y="1123"/>
                  <a:pt x="873" y="1171"/>
                  <a:pt x="803" y="1242"/>
                </a:cubicBezTo>
                <a:cubicBezTo>
                  <a:pt x="733" y="1313"/>
                  <a:pt x="661" y="1408"/>
                  <a:pt x="689" y="1482"/>
                </a:cubicBezTo>
                <a:cubicBezTo>
                  <a:pt x="717" y="1556"/>
                  <a:pt x="888" y="1673"/>
                  <a:pt x="971" y="1686"/>
                </a:cubicBezTo>
                <a:cubicBezTo>
                  <a:pt x="1054" y="1699"/>
                  <a:pt x="1129" y="1633"/>
                  <a:pt x="1187" y="1560"/>
                </a:cubicBezTo>
                <a:cubicBezTo>
                  <a:pt x="1245" y="1487"/>
                  <a:pt x="1269" y="1238"/>
                  <a:pt x="1319" y="1248"/>
                </a:cubicBezTo>
                <a:cubicBezTo>
                  <a:pt x="1369" y="1258"/>
                  <a:pt x="1416" y="1543"/>
                  <a:pt x="1487" y="1620"/>
                </a:cubicBezTo>
                <a:cubicBezTo>
                  <a:pt x="1558" y="1697"/>
                  <a:pt x="1672" y="1758"/>
                  <a:pt x="1745" y="1710"/>
                </a:cubicBezTo>
                <a:cubicBezTo>
                  <a:pt x="1818" y="1662"/>
                  <a:pt x="1962" y="1448"/>
                  <a:pt x="1925" y="1332"/>
                </a:cubicBezTo>
                <a:cubicBezTo>
                  <a:pt x="1888" y="1216"/>
                  <a:pt x="1617" y="1101"/>
                  <a:pt x="1523" y="1014"/>
                </a:cubicBezTo>
                <a:cubicBezTo>
                  <a:pt x="1429" y="927"/>
                  <a:pt x="1478" y="870"/>
                  <a:pt x="1361" y="810"/>
                </a:cubicBezTo>
                <a:cubicBezTo>
                  <a:pt x="1244" y="750"/>
                  <a:pt x="717" y="709"/>
                  <a:pt x="821" y="654"/>
                </a:cubicBezTo>
                <a:cubicBezTo>
                  <a:pt x="925" y="599"/>
                  <a:pt x="1707" y="480"/>
                  <a:pt x="1985" y="480"/>
                </a:cubicBezTo>
                <a:cubicBezTo>
                  <a:pt x="2263" y="480"/>
                  <a:pt x="2471" y="578"/>
                  <a:pt x="2489" y="654"/>
                </a:cubicBezTo>
                <a:cubicBezTo>
                  <a:pt x="2507" y="730"/>
                  <a:pt x="2142" y="833"/>
                  <a:pt x="2093" y="936"/>
                </a:cubicBezTo>
                <a:cubicBezTo>
                  <a:pt x="2044" y="1039"/>
                  <a:pt x="2138" y="1216"/>
                  <a:pt x="2195" y="1272"/>
                </a:cubicBezTo>
                <a:cubicBezTo>
                  <a:pt x="2252" y="1328"/>
                  <a:pt x="2372" y="1312"/>
                  <a:pt x="2435" y="1272"/>
                </a:cubicBezTo>
                <a:cubicBezTo>
                  <a:pt x="2498" y="1232"/>
                  <a:pt x="2529" y="1104"/>
                  <a:pt x="2573" y="1032"/>
                </a:cubicBezTo>
                <a:cubicBezTo>
                  <a:pt x="2617" y="960"/>
                  <a:pt x="2660" y="836"/>
                  <a:pt x="2699" y="840"/>
                </a:cubicBezTo>
                <a:cubicBezTo>
                  <a:pt x="2738" y="844"/>
                  <a:pt x="2779" y="985"/>
                  <a:pt x="2807" y="1056"/>
                </a:cubicBezTo>
                <a:cubicBezTo>
                  <a:pt x="2835" y="1127"/>
                  <a:pt x="2814" y="1223"/>
                  <a:pt x="2867" y="1266"/>
                </a:cubicBezTo>
                <a:cubicBezTo>
                  <a:pt x="2920" y="1309"/>
                  <a:pt x="3058" y="1366"/>
                  <a:pt x="3125" y="1314"/>
                </a:cubicBezTo>
                <a:cubicBezTo>
                  <a:pt x="3192" y="1262"/>
                  <a:pt x="3305" y="1066"/>
                  <a:pt x="3269" y="954"/>
                </a:cubicBezTo>
                <a:cubicBezTo>
                  <a:pt x="3233" y="842"/>
                  <a:pt x="2997" y="721"/>
                  <a:pt x="2909" y="642"/>
                </a:cubicBezTo>
                <a:cubicBezTo>
                  <a:pt x="2821" y="563"/>
                  <a:pt x="2851" y="541"/>
                  <a:pt x="2741" y="480"/>
                </a:cubicBezTo>
                <a:cubicBezTo>
                  <a:pt x="2631" y="419"/>
                  <a:pt x="2334" y="356"/>
                  <a:pt x="2249" y="276"/>
                </a:cubicBezTo>
                <a:cubicBezTo>
                  <a:pt x="2164" y="196"/>
                  <a:pt x="2235" y="58"/>
                  <a:pt x="2231" y="0"/>
                </a:cubicBezTo>
              </a:path>
            </a:pathLst>
          </a:custGeom>
          <a:noFill/>
          <a:ln w="12700" cap="flat" cmpd="sng">
            <a:solidFill>
              <a:schemeClr val="tx2"/>
            </a:solidFill>
            <a:prstDash val="lgDash"/>
            <a:round/>
            <a:headEnd type="none" w="med" len="med"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3781425" y="3856038"/>
            <a:ext cx="2984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tx2"/>
                </a:solidFill>
              </a:rPr>
              <a:t>L</a:t>
            </a:r>
          </a:p>
        </p:txBody>
      </p:sp>
      <p:sp>
        <p:nvSpPr>
          <p:cNvPr id="20" name="Text Box 25"/>
          <p:cNvSpPr txBox="1">
            <a:spLocks noChangeArrowheads="1"/>
          </p:cNvSpPr>
          <p:nvPr/>
        </p:nvSpPr>
        <p:spPr bwMode="auto">
          <a:xfrm>
            <a:off x="4176713" y="4175126"/>
            <a:ext cx="319087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tx2"/>
                </a:solidFill>
              </a:rPr>
              <a:t>B</a:t>
            </a:r>
          </a:p>
        </p:txBody>
      </p:sp>
      <p:sp>
        <p:nvSpPr>
          <p:cNvPr id="21" name="Text Box 26"/>
          <p:cNvSpPr txBox="1">
            <a:spLocks noChangeArrowheads="1"/>
          </p:cNvSpPr>
          <p:nvPr/>
        </p:nvSpPr>
        <p:spPr bwMode="auto">
          <a:xfrm>
            <a:off x="4543425" y="3856038"/>
            <a:ext cx="325438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tx2"/>
                </a:solidFill>
              </a:rPr>
              <a:t>R</a:t>
            </a:r>
          </a:p>
        </p:txBody>
      </p:sp>
      <p:cxnSp>
        <p:nvCxnSpPr>
          <p:cNvPr id="22" name="AutoShape 14"/>
          <p:cNvCxnSpPr>
            <a:cxnSpLocks noChangeShapeType="1"/>
            <a:stCxn id="5" idx="3"/>
            <a:endCxn id="25" idx="7"/>
          </p:cNvCxnSpPr>
          <p:nvPr/>
        </p:nvCxnSpPr>
        <p:spPr bwMode="auto">
          <a:xfrm flipH="1">
            <a:off x="4467225" y="3551238"/>
            <a:ext cx="1901825" cy="320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" name="AutoShape 20"/>
          <p:cNvCxnSpPr>
            <a:cxnSpLocks noChangeShapeType="1"/>
            <a:stCxn id="8" idx="0"/>
            <a:endCxn id="25" idx="3"/>
          </p:cNvCxnSpPr>
          <p:nvPr/>
        </p:nvCxnSpPr>
        <p:spPr bwMode="auto">
          <a:xfrm flipV="1">
            <a:off x="3789363" y="4160838"/>
            <a:ext cx="407987" cy="265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" name="AutoShape 21"/>
          <p:cNvCxnSpPr>
            <a:cxnSpLocks noChangeShapeType="1"/>
            <a:stCxn id="7" idx="1"/>
            <a:endCxn id="25" idx="5"/>
          </p:cNvCxnSpPr>
          <p:nvPr/>
        </p:nvCxnSpPr>
        <p:spPr bwMode="auto">
          <a:xfrm flipH="1" flipV="1">
            <a:off x="4467225" y="4160838"/>
            <a:ext cx="815975" cy="320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5" name="Oval 7"/>
          <p:cNvSpPr>
            <a:spLocks noChangeArrowheads="1"/>
          </p:cNvSpPr>
          <p:nvPr/>
        </p:nvSpPr>
        <p:spPr bwMode="auto">
          <a:xfrm>
            <a:off x="4141788" y="3825876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>
                <a:latin typeface="Symbol" charset="2"/>
                <a:sym typeface="Symbol" charset="2"/>
              </a:rPr>
              <a:t></a:t>
            </a:r>
            <a:endParaRPr lang="en-US">
              <a:latin typeface="Symbol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template method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generic computation mechanism </a:t>
            </a:r>
          </a:p>
          <a:p>
            <a:r>
              <a:rPr lang="en-US" dirty="0" smtClean="0"/>
              <a:t>Specialized for an application by redefining the </a:t>
            </a:r>
            <a:r>
              <a:rPr lang="en-US" dirty="0" smtClean="0">
                <a:solidFill>
                  <a:srgbClr val="000090"/>
                </a:solidFill>
              </a:rPr>
              <a:t>visit actions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3817839"/>
            <a:ext cx="562827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Algorithm</a:t>
            </a:r>
            <a:r>
              <a:rPr lang="en-US" dirty="0" smtClean="0"/>
              <a:t> </a:t>
            </a:r>
            <a:r>
              <a:rPr lang="en-US" dirty="0" err="1" smtClean="0"/>
              <a:t>eularTour</a:t>
            </a:r>
            <a:r>
              <a:rPr lang="en-US" dirty="0" err="1" smtClean="0"/>
              <a:t>(T,v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Perform the action for visiting node </a:t>
            </a:r>
            <a:r>
              <a:rPr lang="en-US" dirty="0" err="1" smtClean="0">
                <a:solidFill>
                  <a:srgbClr val="000090"/>
                </a:solidFill>
              </a:rPr>
              <a:t>v</a:t>
            </a:r>
            <a:r>
              <a:rPr lang="en-US" dirty="0" smtClean="0">
                <a:solidFill>
                  <a:srgbClr val="000090"/>
                </a:solidFill>
              </a:rPr>
              <a:t> on the left</a:t>
            </a:r>
          </a:p>
          <a:p>
            <a:r>
              <a:rPr lang="en-US" b="1" dirty="0" smtClean="0"/>
              <a:t>If</a:t>
            </a:r>
            <a:r>
              <a:rPr lang="en-US" dirty="0" smtClean="0"/>
              <a:t> </a:t>
            </a:r>
            <a:r>
              <a:rPr lang="en-US" dirty="0" err="1" smtClean="0"/>
              <a:t>v</a:t>
            </a:r>
            <a:r>
              <a:rPr lang="en-US" dirty="0" smtClean="0"/>
              <a:t> has a left child </a:t>
            </a:r>
            <a:r>
              <a:rPr lang="en-US" dirty="0" err="1" smtClean="0"/>
              <a:t>u</a:t>
            </a:r>
            <a:r>
              <a:rPr lang="en-US" dirty="0" smtClean="0"/>
              <a:t> in T </a:t>
            </a:r>
            <a:r>
              <a:rPr lang="en-US" b="1" dirty="0" smtClean="0"/>
              <a:t>then</a:t>
            </a:r>
            <a:r>
              <a:rPr lang="en-US" dirty="0" smtClean="0"/>
              <a:t> 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eularTour</a:t>
            </a:r>
            <a:r>
              <a:rPr lang="en-US" dirty="0" err="1" smtClean="0"/>
              <a:t>(T</a:t>
            </a:r>
            <a:r>
              <a:rPr lang="en-US" dirty="0" smtClean="0"/>
              <a:t>, </a:t>
            </a:r>
            <a:r>
              <a:rPr lang="en-US" dirty="0" err="1" smtClean="0"/>
              <a:t>u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Perform the action for visiting node </a:t>
            </a:r>
            <a:r>
              <a:rPr lang="en-US" dirty="0" err="1" smtClean="0">
                <a:solidFill>
                  <a:srgbClr val="000090"/>
                </a:solidFill>
              </a:rPr>
              <a:t>v</a:t>
            </a:r>
            <a:r>
              <a:rPr lang="en-US" dirty="0" smtClean="0">
                <a:solidFill>
                  <a:srgbClr val="000090"/>
                </a:solidFill>
              </a:rPr>
              <a:t> from below</a:t>
            </a:r>
          </a:p>
          <a:p>
            <a:r>
              <a:rPr lang="en-US" b="1" dirty="0" smtClean="0"/>
              <a:t>If</a:t>
            </a:r>
            <a:r>
              <a:rPr lang="en-US" dirty="0" smtClean="0"/>
              <a:t> </a:t>
            </a:r>
            <a:r>
              <a:rPr lang="en-US" dirty="0" err="1" smtClean="0"/>
              <a:t>v</a:t>
            </a:r>
            <a:r>
              <a:rPr lang="en-US" dirty="0" smtClean="0"/>
              <a:t> has a right child </a:t>
            </a:r>
            <a:r>
              <a:rPr lang="en-US" dirty="0" err="1" smtClean="0"/>
              <a:t>w</a:t>
            </a:r>
            <a:r>
              <a:rPr lang="en-US" dirty="0" smtClean="0"/>
              <a:t> in T </a:t>
            </a:r>
            <a:r>
              <a:rPr lang="en-US" b="1" dirty="0" smtClean="0"/>
              <a:t>then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eularTour</a:t>
            </a:r>
            <a:r>
              <a:rPr lang="en-US" dirty="0" err="1" smtClean="0"/>
              <a:t>(T</a:t>
            </a:r>
            <a:r>
              <a:rPr lang="en-US" dirty="0" smtClean="0"/>
              <a:t>, </a:t>
            </a:r>
            <a:r>
              <a:rPr lang="en-US" dirty="0" err="1" smtClean="0"/>
              <a:t>w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Perform the action for visiting node </a:t>
            </a:r>
            <a:r>
              <a:rPr lang="en-US" dirty="0" err="1" smtClean="0">
                <a:solidFill>
                  <a:srgbClr val="000090"/>
                </a:solidFill>
              </a:rPr>
              <a:t>v</a:t>
            </a:r>
            <a:r>
              <a:rPr lang="en-US" dirty="0" smtClean="0">
                <a:solidFill>
                  <a:srgbClr val="000090"/>
                </a:solidFill>
              </a:rPr>
              <a:t> on the right</a:t>
            </a:r>
            <a:endParaRPr lang="en-US" dirty="0">
              <a:solidFill>
                <a:srgbClr val="00009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application of </a:t>
            </a:r>
            <a:r>
              <a:rPr lang="en-US" dirty="0" err="1" smtClean="0"/>
              <a:t>eularTour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printExpression</a:t>
            </a:r>
            <a:endParaRPr lang="en-US" dirty="0" smtClean="0"/>
          </a:p>
          <a:p>
            <a:pPr lvl="1"/>
            <a:r>
              <a:rPr lang="en-US" dirty="0" smtClean="0"/>
              <a:t>On the left action: print (</a:t>
            </a:r>
          </a:p>
          <a:p>
            <a:pPr lvl="1"/>
            <a:r>
              <a:rPr lang="en-US" dirty="0" smtClean="0"/>
              <a:t>From below action: print </a:t>
            </a:r>
            <a:r>
              <a:rPr lang="en-US" dirty="0" err="1" smtClean="0"/>
              <a:t>v</a:t>
            </a:r>
            <a:endParaRPr lang="en-US" dirty="0" smtClean="0"/>
          </a:p>
          <a:p>
            <a:pPr lvl="1"/>
            <a:r>
              <a:rPr lang="en-US" dirty="0" smtClean="0"/>
              <a:t>On the right action: print 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3817839"/>
            <a:ext cx="356442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Algorithm</a:t>
            </a:r>
            <a:r>
              <a:rPr lang="en-US" dirty="0" smtClean="0"/>
              <a:t> </a:t>
            </a:r>
            <a:r>
              <a:rPr lang="en-US" dirty="0" err="1" smtClean="0"/>
              <a:t>printExpression(T,v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if </a:t>
            </a:r>
            <a:r>
              <a:rPr lang="en-US" dirty="0" err="1" smtClean="0">
                <a:solidFill>
                  <a:srgbClr val="000090"/>
                </a:solidFill>
              </a:rPr>
              <a:t>T.isInternal(v</a:t>
            </a:r>
            <a:r>
              <a:rPr lang="en-US" dirty="0" smtClean="0">
                <a:solidFill>
                  <a:srgbClr val="000090"/>
                </a:solidFill>
              </a:rPr>
              <a:t>) then print “(”</a:t>
            </a:r>
          </a:p>
          <a:p>
            <a:r>
              <a:rPr lang="en-US" b="1" dirty="0" smtClean="0"/>
              <a:t>If</a:t>
            </a:r>
            <a:r>
              <a:rPr lang="en-US" dirty="0" smtClean="0"/>
              <a:t> </a:t>
            </a:r>
            <a:r>
              <a:rPr lang="en-US" dirty="0" err="1" smtClean="0"/>
              <a:t>v</a:t>
            </a:r>
            <a:r>
              <a:rPr lang="en-US" dirty="0" smtClean="0"/>
              <a:t> has a left child </a:t>
            </a:r>
            <a:r>
              <a:rPr lang="en-US" dirty="0" err="1" smtClean="0"/>
              <a:t>u</a:t>
            </a:r>
            <a:r>
              <a:rPr lang="en-US" dirty="0" smtClean="0"/>
              <a:t> in T </a:t>
            </a:r>
            <a:r>
              <a:rPr lang="en-US" b="1" dirty="0" smtClean="0"/>
              <a:t>then</a:t>
            </a:r>
            <a:r>
              <a:rPr lang="en-US" dirty="0" smtClean="0"/>
              <a:t> 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printExpression(T</a:t>
            </a:r>
            <a:r>
              <a:rPr lang="en-US" dirty="0" smtClean="0"/>
              <a:t>, </a:t>
            </a:r>
            <a:r>
              <a:rPr lang="en-US" dirty="0" err="1" smtClean="0"/>
              <a:t>u</a:t>
            </a:r>
            <a:r>
              <a:rPr lang="en-US" dirty="0" smtClean="0"/>
              <a:t>)</a:t>
            </a:r>
          </a:p>
          <a:p>
            <a:r>
              <a:rPr lang="en-US" dirty="0" err="1" smtClean="0">
                <a:solidFill>
                  <a:srgbClr val="000090"/>
                </a:solidFill>
              </a:rPr>
              <a:t>print(v</a:t>
            </a:r>
            <a:r>
              <a:rPr lang="en-US" dirty="0" smtClean="0">
                <a:solidFill>
                  <a:srgbClr val="000090"/>
                </a:solidFill>
              </a:rPr>
              <a:t>)</a:t>
            </a:r>
          </a:p>
          <a:p>
            <a:r>
              <a:rPr lang="en-US" b="1" dirty="0" smtClean="0"/>
              <a:t>If</a:t>
            </a:r>
            <a:r>
              <a:rPr lang="en-US" dirty="0" smtClean="0"/>
              <a:t> </a:t>
            </a:r>
            <a:r>
              <a:rPr lang="en-US" dirty="0" err="1" smtClean="0"/>
              <a:t>v</a:t>
            </a:r>
            <a:r>
              <a:rPr lang="en-US" dirty="0" smtClean="0"/>
              <a:t> has a right child </a:t>
            </a:r>
            <a:r>
              <a:rPr lang="en-US" dirty="0" err="1" smtClean="0"/>
              <a:t>w</a:t>
            </a:r>
            <a:r>
              <a:rPr lang="en-US" dirty="0" smtClean="0"/>
              <a:t> in T </a:t>
            </a:r>
            <a:r>
              <a:rPr lang="en-US" b="1" dirty="0" smtClean="0"/>
              <a:t>then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printExpression(T</a:t>
            </a:r>
            <a:r>
              <a:rPr lang="en-US" dirty="0" smtClean="0"/>
              <a:t>, </a:t>
            </a:r>
            <a:r>
              <a:rPr lang="en-US" dirty="0" err="1" smtClean="0"/>
              <a:t>w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if </a:t>
            </a:r>
            <a:r>
              <a:rPr lang="en-US" dirty="0" err="1" smtClean="0">
                <a:solidFill>
                  <a:srgbClr val="000090"/>
                </a:solidFill>
              </a:rPr>
              <a:t>T.isInternal(v</a:t>
            </a:r>
            <a:r>
              <a:rPr lang="en-US" dirty="0" smtClean="0">
                <a:solidFill>
                  <a:srgbClr val="000090"/>
                </a:solidFill>
              </a:rPr>
              <a:t>) then print “)”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6 (Due on 10/28)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Compute the score of a website!</a:t>
            </a:r>
          </a:p>
          <a:p>
            <a:r>
              <a:rPr lang="en-US" dirty="0" smtClean="0"/>
              <a:t>Construct a tree and its nodes according to a given website</a:t>
            </a:r>
          </a:p>
          <a:p>
            <a:pPr lvl="1"/>
            <a:r>
              <a:rPr lang="en-US" dirty="0" smtClean="0"/>
              <a:t>An element (referred by a node) represents one web page and has three fields: (name, </a:t>
            </a:r>
            <a:r>
              <a:rPr lang="en-US" dirty="0" err="1" smtClean="0"/>
              <a:t>url</a:t>
            </a:r>
            <a:r>
              <a:rPr lang="en-US" dirty="0" smtClean="0"/>
              <a:t>, score)</a:t>
            </a:r>
          </a:p>
          <a:p>
            <a:r>
              <a:rPr lang="en-US" dirty="0" smtClean="0"/>
              <a:t>Given a keyword, compute the score of each node</a:t>
            </a:r>
          </a:p>
          <a:p>
            <a:pPr lvl="1"/>
            <a:r>
              <a:rPr lang="en-US" dirty="0" smtClean="0"/>
              <a:t>The score of a node = # of the keyword appearing in the content of its </a:t>
            </a:r>
            <a:r>
              <a:rPr lang="en-US" dirty="0" err="1" smtClean="0"/>
              <a:t>url</a:t>
            </a:r>
            <a:r>
              <a:rPr lang="en-US" dirty="0" smtClean="0"/>
              <a:t> + the scores of its children</a:t>
            </a:r>
          </a:p>
          <a:p>
            <a:pPr lvl="1"/>
            <a:r>
              <a:rPr lang="en-US" dirty="0" smtClean="0"/>
              <a:t>This can be done by a </a:t>
            </a:r>
            <a:r>
              <a:rPr lang="en-US" dirty="0" err="1" smtClean="0"/>
              <a:t>postorder</a:t>
            </a:r>
            <a:r>
              <a:rPr lang="en-US" dirty="0" smtClean="0"/>
              <a:t> traversal</a:t>
            </a:r>
          </a:p>
          <a:p>
            <a:r>
              <a:rPr lang="en-US" dirty="0" smtClean="0"/>
              <a:t>Output the hierarchy of the website (with names and scores) using parentheses </a:t>
            </a:r>
          </a:p>
          <a:p>
            <a:pPr lvl="1"/>
            <a:r>
              <a:rPr lang="en-US" dirty="0" smtClean="0"/>
              <a:t>This can be done by a </a:t>
            </a:r>
            <a:r>
              <a:rPr lang="en-US" dirty="0" err="1" smtClean="0"/>
              <a:t>eular</a:t>
            </a:r>
            <a:r>
              <a:rPr lang="en-US" dirty="0" smtClean="0"/>
              <a:t> </a:t>
            </a:r>
            <a:r>
              <a:rPr lang="en-US" dirty="0" smtClean="0"/>
              <a:t>tour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686801" cy="3916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You will be given a website like:</a:t>
            </a:r>
          </a:p>
          <a:p>
            <a:r>
              <a:rPr lang="en-US" dirty="0" smtClean="0"/>
              <a:t>Fang Yu, </a:t>
            </a:r>
            <a:r>
              <a:rPr lang="en-US" dirty="0" smtClean="0">
                <a:hlinkClick r:id="rId2"/>
              </a:rPr>
              <a:t>http://www3.nccu.edu.tw/~yuf</a:t>
            </a:r>
            <a:endParaRPr lang="en-US" dirty="0" smtClean="0">
              <a:hlinkClick r:id="rId3"/>
            </a:endParaRPr>
          </a:p>
          <a:p>
            <a:pPr lvl="2"/>
            <a:r>
              <a:rPr lang="en-US" dirty="0" smtClean="0"/>
              <a:t>Publication, </a:t>
            </a:r>
            <a:r>
              <a:rPr lang="en-US" dirty="0" smtClean="0">
                <a:hlinkClick r:id="rId4"/>
              </a:rPr>
              <a:t>http://www3.nccu.edu.tw/~yuf/publication.htm</a:t>
            </a:r>
            <a:endParaRPr lang="en-US" dirty="0" smtClean="0"/>
          </a:p>
          <a:p>
            <a:pPr lvl="2"/>
            <a:r>
              <a:rPr lang="en-US" dirty="0" smtClean="0"/>
              <a:t>Tool, </a:t>
            </a:r>
            <a:r>
              <a:rPr lang="en-US" dirty="0" smtClean="0">
                <a:hlinkClick r:id="rId5"/>
              </a:rPr>
              <a:t>http://www3.nccu.edu.tw/~yuf/research_projects_and_tools.htm</a:t>
            </a:r>
            <a:endParaRPr lang="en-US" dirty="0" smtClean="0"/>
          </a:p>
          <a:p>
            <a:pPr lvl="3"/>
            <a:r>
              <a:rPr lang="en-US" dirty="0" smtClean="0"/>
              <a:t>Stranger, </a:t>
            </a:r>
            <a:r>
              <a:rPr lang="en-US" dirty="0" smtClean="0">
                <a:hlinkClick r:id="rId6"/>
              </a:rPr>
              <a:t>http://www.cs.ucsb.edu/~vlab/stranger/</a:t>
            </a:r>
            <a:endParaRPr lang="en-US" dirty="0" smtClean="0"/>
          </a:p>
          <a:p>
            <a:pPr lvl="3"/>
            <a:r>
              <a:rPr lang="en-US" dirty="0" err="1" smtClean="0"/>
              <a:t>OpenWAVES</a:t>
            </a:r>
            <a:r>
              <a:rPr lang="en-US" dirty="0" smtClean="0"/>
              <a:t>, </a:t>
            </a:r>
            <a:r>
              <a:rPr lang="en-US" dirty="0" smtClean="0">
                <a:hlinkClick r:id="rId7"/>
              </a:rPr>
              <a:t>http://www.openwaves.net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Biography, </a:t>
            </a:r>
            <a:r>
              <a:rPr lang="en-US" dirty="0" smtClean="0">
                <a:hlinkClick r:id="rId8"/>
              </a:rPr>
              <a:t>http://www3.nccu.edu.tw/~yuf/short_biography.htm</a:t>
            </a:r>
            <a:endParaRPr lang="en-US" dirty="0" smtClean="0"/>
          </a:p>
          <a:p>
            <a:pPr lvl="3"/>
            <a:r>
              <a:rPr lang="en-US" dirty="0" err="1" smtClean="0"/>
              <a:t>Vlab</a:t>
            </a:r>
            <a:r>
              <a:rPr lang="en-US" dirty="0" smtClean="0"/>
              <a:t>, </a:t>
            </a:r>
            <a:r>
              <a:rPr lang="en-US" dirty="0" smtClean="0">
                <a:hlinkClick r:id="rId9"/>
              </a:rPr>
              <a:t>http://www.cs.ucsb.edu/~vlab</a:t>
            </a:r>
            <a:endParaRPr lang="en-US" dirty="0" smtClean="0"/>
          </a:p>
          <a:p>
            <a:pPr lvl="2"/>
            <a:r>
              <a:rPr lang="en-US" dirty="0" smtClean="0"/>
              <a:t>Course, </a:t>
            </a:r>
            <a:r>
              <a:rPr lang="en-US" dirty="0" smtClean="0">
                <a:hlinkClick r:id="rId3"/>
              </a:rPr>
              <a:t>http://www3.nccu.edu.tw/~yuf/course.htm</a:t>
            </a: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Hierarchical Structure</a:t>
            </a:r>
            <a:endParaRPr lang="en-US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2289959"/>
            <a:ext cx="5668853" cy="40059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686801" cy="3916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Given a keyword “Yu”, you shall output something like</a:t>
            </a:r>
          </a:p>
          <a:p>
            <a:pPr lvl="1">
              <a:buNone/>
            </a:pPr>
            <a:r>
              <a:rPr lang="en-US" sz="1400" dirty="0" smtClean="0"/>
              <a:t>( Fang Yu, 40</a:t>
            </a:r>
            <a:endParaRPr lang="en-US" sz="1400" dirty="0" smtClean="0">
              <a:hlinkClick r:id="rId2"/>
            </a:endParaRPr>
          </a:p>
          <a:p>
            <a:pPr lvl="2">
              <a:buNone/>
            </a:pPr>
            <a:r>
              <a:rPr lang="en-US" sz="1400" dirty="0" smtClean="0"/>
              <a:t>(Publication, 20)</a:t>
            </a:r>
          </a:p>
          <a:p>
            <a:pPr lvl="2">
              <a:buNone/>
            </a:pPr>
            <a:r>
              <a:rPr lang="en-US" sz="1400" dirty="0" smtClean="0"/>
              <a:t>(Tool, 10</a:t>
            </a:r>
          </a:p>
          <a:p>
            <a:pPr lvl="3">
              <a:buNone/>
            </a:pPr>
            <a:r>
              <a:rPr lang="en-US" sz="1400" dirty="0" smtClean="0"/>
              <a:t>(Stranger, 3)</a:t>
            </a:r>
          </a:p>
          <a:p>
            <a:pPr lvl="3">
              <a:buNone/>
            </a:pPr>
            <a:r>
              <a:rPr lang="en-US" sz="1400" dirty="0" smtClean="0"/>
              <a:t>(</a:t>
            </a:r>
            <a:r>
              <a:rPr lang="en-US" sz="1400" dirty="0" err="1" smtClean="0"/>
              <a:t>OpenWAVES</a:t>
            </a:r>
            <a:r>
              <a:rPr lang="en-US" sz="1400" dirty="0" smtClean="0"/>
              <a:t>, 5)</a:t>
            </a:r>
          </a:p>
          <a:p>
            <a:pPr lvl="2">
              <a:buNone/>
            </a:pPr>
            <a:r>
              <a:rPr lang="en-US" sz="1400" dirty="0" smtClean="0"/>
              <a:t>)</a:t>
            </a:r>
          </a:p>
          <a:p>
            <a:pPr lvl="2">
              <a:buNone/>
            </a:pPr>
            <a:r>
              <a:rPr lang="en-US" sz="1400" dirty="0" smtClean="0"/>
              <a:t>(Biography, 4</a:t>
            </a:r>
          </a:p>
          <a:p>
            <a:pPr lvl="3">
              <a:buNone/>
            </a:pPr>
            <a:r>
              <a:rPr lang="en-US" sz="1400" dirty="0" smtClean="0"/>
              <a:t>(</a:t>
            </a:r>
            <a:r>
              <a:rPr lang="en-US" sz="1400" dirty="0" err="1" smtClean="0"/>
              <a:t>Vlab</a:t>
            </a:r>
            <a:r>
              <a:rPr lang="en-US" sz="1400" dirty="0" smtClean="0"/>
              <a:t>, 2)</a:t>
            </a:r>
          </a:p>
          <a:p>
            <a:pPr lvl="2">
              <a:buNone/>
            </a:pPr>
            <a:r>
              <a:rPr lang="en-US" sz="1400" dirty="0" smtClean="0"/>
              <a:t>)</a:t>
            </a:r>
          </a:p>
          <a:p>
            <a:pPr lvl="2">
              <a:buNone/>
            </a:pPr>
            <a:r>
              <a:rPr lang="en-US" sz="1400" dirty="0" smtClean="0"/>
              <a:t>(Course, 2)</a:t>
            </a:r>
          </a:p>
          <a:p>
            <a:pPr lvl="1">
              <a:buNone/>
            </a:pPr>
            <a:r>
              <a:rPr lang="en-US" sz="1400" dirty="0" smtClean="0"/>
              <a:t>)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5934670"/>
            <a:ext cx="82640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b="1" dirty="0" smtClean="0"/>
              <a:t>Fang Yu, 40 </a:t>
            </a:r>
            <a:r>
              <a:rPr lang="en-US" dirty="0" smtClean="0"/>
              <a:t>indicates that “Yu” appears 40 times in total in the content of </a:t>
            </a:r>
          </a:p>
          <a:p>
            <a:pPr marL="0" lvl="2"/>
            <a:r>
              <a:rPr lang="en-US" dirty="0" smtClean="0"/>
              <a:t>the given </a:t>
            </a:r>
            <a:r>
              <a:rPr lang="en-US" dirty="0" err="1" smtClean="0"/>
              <a:t>url</a:t>
            </a:r>
            <a:r>
              <a:rPr lang="en-US" dirty="0" smtClean="0"/>
              <a:t> (</a:t>
            </a:r>
            <a:r>
              <a:rPr lang="en-US" dirty="0" smtClean="0">
                <a:hlinkClick r:id="rId3"/>
              </a:rPr>
              <a:t>http://www3.nccu.edu.tw/~yuf</a:t>
            </a:r>
            <a:r>
              <a:rPr lang="en-US" dirty="0" smtClean="0"/>
              <a:t>) and its sub links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Linux/Unix file systems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2226733"/>
            <a:ext cx="6310488" cy="42004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Tree: A Hierarchical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3131344" cy="39163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 tree (upside down) is an abstract model of a hierarchical structure</a:t>
            </a:r>
          </a:p>
          <a:p>
            <a:r>
              <a:rPr lang="en-US" dirty="0" smtClean="0"/>
              <a:t>A tree consists of nodes with a parent-child relation</a:t>
            </a:r>
          </a:p>
          <a:p>
            <a:r>
              <a:rPr lang="en-US" dirty="0" smtClean="0"/>
              <a:t>Each element (except the top element) has a parent and zero or more children elements </a:t>
            </a:r>
          </a:p>
          <a:p>
            <a:endParaRPr lang="en-US" dirty="0"/>
          </a:p>
        </p:txBody>
      </p:sp>
      <p:grpSp>
        <p:nvGrpSpPr>
          <p:cNvPr id="6" name="Group 70"/>
          <p:cNvGrpSpPr>
            <a:grpSpLocks/>
          </p:cNvGrpSpPr>
          <p:nvPr/>
        </p:nvGrpSpPr>
        <p:grpSpPr bwMode="auto">
          <a:xfrm>
            <a:off x="3588544" y="2659856"/>
            <a:ext cx="5202238" cy="3089275"/>
            <a:chOff x="2180" y="971"/>
            <a:chExt cx="3277" cy="1946"/>
          </a:xfrm>
        </p:grpSpPr>
        <p:sp>
          <p:nvSpPr>
            <p:cNvPr id="7" name="AutoShape 45"/>
            <p:cNvSpPr>
              <a:spLocks noChangeAspect="1" noChangeArrowheads="1"/>
            </p:cNvSpPr>
            <p:nvPr/>
          </p:nvSpPr>
          <p:spPr bwMode="auto">
            <a:xfrm>
              <a:off x="3333" y="971"/>
              <a:ext cx="1040" cy="21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/>
                <a:t>Computers”R”Us</a:t>
              </a:r>
            </a:p>
          </p:txBody>
        </p:sp>
        <p:sp>
          <p:nvSpPr>
            <p:cNvPr id="8" name="AutoShape 46"/>
            <p:cNvSpPr>
              <a:spLocks noChangeAspect="1" noChangeArrowheads="1"/>
            </p:cNvSpPr>
            <p:nvPr/>
          </p:nvSpPr>
          <p:spPr bwMode="auto">
            <a:xfrm>
              <a:off x="2604" y="1547"/>
              <a:ext cx="409" cy="21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/>
                <a:t>Sales</a:t>
              </a:r>
            </a:p>
          </p:txBody>
        </p:sp>
        <p:sp>
          <p:nvSpPr>
            <p:cNvPr id="9" name="AutoShape 47"/>
            <p:cNvSpPr>
              <a:spLocks noChangeAspect="1" noChangeArrowheads="1"/>
            </p:cNvSpPr>
            <p:nvPr/>
          </p:nvSpPr>
          <p:spPr bwMode="auto">
            <a:xfrm>
              <a:off x="5085" y="1547"/>
              <a:ext cx="372" cy="21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/>
                <a:t>R&amp;D</a:t>
              </a:r>
            </a:p>
          </p:txBody>
        </p:sp>
        <p:sp>
          <p:nvSpPr>
            <p:cNvPr id="10" name="AutoShape 48"/>
            <p:cNvSpPr>
              <a:spLocks noChangeAspect="1" noChangeArrowheads="1"/>
            </p:cNvSpPr>
            <p:nvPr/>
          </p:nvSpPr>
          <p:spPr bwMode="auto">
            <a:xfrm>
              <a:off x="3977" y="1547"/>
              <a:ext cx="948" cy="21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/>
                <a:t>Manufacturing</a:t>
              </a:r>
            </a:p>
          </p:txBody>
        </p:sp>
        <p:sp>
          <p:nvSpPr>
            <p:cNvPr id="11" name="AutoShape 49"/>
            <p:cNvSpPr>
              <a:spLocks noChangeAspect="1" noChangeArrowheads="1"/>
            </p:cNvSpPr>
            <p:nvPr/>
          </p:nvSpPr>
          <p:spPr bwMode="auto">
            <a:xfrm>
              <a:off x="3787" y="2123"/>
              <a:ext cx="573" cy="21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/>
                <a:t>Laptops</a:t>
              </a:r>
            </a:p>
          </p:txBody>
        </p:sp>
        <p:sp>
          <p:nvSpPr>
            <p:cNvPr id="12" name="AutoShape 50"/>
            <p:cNvSpPr>
              <a:spLocks noChangeAspect="1" noChangeArrowheads="1"/>
            </p:cNvSpPr>
            <p:nvPr/>
          </p:nvSpPr>
          <p:spPr bwMode="auto">
            <a:xfrm>
              <a:off x="4512" y="2123"/>
              <a:ext cx="626" cy="21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/>
                <a:t>Desktops</a:t>
              </a:r>
            </a:p>
          </p:txBody>
        </p:sp>
        <p:sp>
          <p:nvSpPr>
            <p:cNvPr id="13" name="AutoShape 52"/>
            <p:cNvSpPr>
              <a:spLocks noChangeAspect="1" noChangeArrowheads="1"/>
            </p:cNvSpPr>
            <p:nvPr/>
          </p:nvSpPr>
          <p:spPr bwMode="auto">
            <a:xfrm>
              <a:off x="2351" y="2122"/>
              <a:ext cx="266" cy="21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/>
                <a:t>US</a:t>
              </a:r>
            </a:p>
          </p:txBody>
        </p:sp>
        <p:sp>
          <p:nvSpPr>
            <p:cNvPr id="14" name="AutoShape 54"/>
            <p:cNvSpPr>
              <a:spLocks noChangeAspect="1" noChangeArrowheads="1"/>
            </p:cNvSpPr>
            <p:nvPr/>
          </p:nvSpPr>
          <p:spPr bwMode="auto">
            <a:xfrm>
              <a:off x="2783" y="2123"/>
              <a:ext cx="825" cy="21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/>
                <a:t>International</a:t>
              </a:r>
            </a:p>
          </p:txBody>
        </p:sp>
        <p:cxnSp>
          <p:nvCxnSpPr>
            <p:cNvPr id="15" name="AutoShape 56"/>
            <p:cNvCxnSpPr>
              <a:cxnSpLocks noChangeShapeType="1"/>
              <a:stCxn id="7" idx="2"/>
              <a:endCxn id="8" idx="0"/>
            </p:cNvCxnSpPr>
            <p:nvPr/>
          </p:nvCxnSpPr>
          <p:spPr bwMode="auto">
            <a:xfrm rot="5400000">
              <a:off x="3150" y="844"/>
              <a:ext cx="361" cy="104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6" name="AutoShape 57"/>
            <p:cNvCxnSpPr>
              <a:cxnSpLocks noChangeShapeType="1"/>
              <a:stCxn id="7" idx="2"/>
              <a:endCxn id="10" idx="0"/>
            </p:cNvCxnSpPr>
            <p:nvPr/>
          </p:nvCxnSpPr>
          <p:spPr bwMode="auto">
            <a:xfrm rot="16200000" flipH="1">
              <a:off x="3971" y="1067"/>
              <a:ext cx="361" cy="59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7" name="AutoShape 58"/>
            <p:cNvCxnSpPr>
              <a:cxnSpLocks noChangeShapeType="1"/>
              <a:stCxn id="7" idx="2"/>
              <a:endCxn id="9" idx="0"/>
            </p:cNvCxnSpPr>
            <p:nvPr/>
          </p:nvCxnSpPr>
          <p:spPr bwMode="auto">
            <a:xfrm rot="16200000" flipH="1">
              <a:off x="4381" y="657"/>
              <a:ext cx="361" cy="141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8" name="AutoShape 60"/>
            <p:cNvCxnSpPr>
              <a:cxnSpLocks noChangeShapeType="1"/>
              <a:stCxn id="10" idx="2"/>
              <a:endCxn id="12" idx="0"/>
            </p:cNvCxnSpPr>
            <p:nvPr/>
          </p:nvCxnSpPr>
          <p:spPr bwMode="auto">
            <a:xfrm rot="16200000" flipH="1">
              <a:off x="4457" y="1755"/>
              <a:ext cx="361" cy="37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" name="AutoShape 61"/>
            <p:cNvCxnSpPr>
              <a:cxnSpLocks noChangeShapeType="1"/>
              <a:stCxn id="10" idx="2"/>
              <a:endCxn id="11" idx="0"/>
            </p:cNvCxnSpPr>
            <p:nvPr/>
          </p:nvCxnSpPr>
          <p:spPr bwMode="auto">
            <a:xfrm rot="5400000">
              <a:off x="4081" y="1753"/>
              <a:ext cx="361" cy="37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0" name="AutoShape 62"/>
            <p:cNvCxnSpPr>
              <a:cxnSpLocks noChangeShapeType="1"/>
              <a:stCxn id="8" idx="2"/>
              <a:endCxn id="14" idx="0"/>
            </p:cNvCxnSpPr>
            <p:nvPr/>
          </p:nvCxnSpPr>
          <p:spPr bwMode="auto">
            <a:xfrm rot="16200000" flipH="1">
              <a:off x="2821" y="1748"/>
              <a:ext cx="361" cy="38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1" name="AutoShape 63"/>
            <p:cNvCxnSpPr>
              <a:cxnSpLocks noChangeShapeType="1"/>
              <a:stCxn id="8" idx="2"/>
              <a:endCxn id="13" idx="0"/>
            </p:cNvCxnSpPr>
            <p:nvPr/>
          </p:nvCxnSpPr>
          <p:spPr bwMode="auto">
            <a:xfrm rot="5400000">
              <a:off x="2466" y="1779"/>
              <a:ext cx="361" cy="32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2" name="AutoShape 64"/>
            <p:cNvSpPr>
              <a:spLocks noChangeAspect="1" noChangeArrowheads="1"/>
            </p:cNvSpPr>
            <p:nvPr/>
          </p:nvSpPr>
          <p:spPr bwMode="auto">
            <a:xfrm>
              <a:off x="2180" y="2702"/>
              <a:ext cx="523" cy="21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/>
                <a:t>Europe</a:t>
              </a:r>
            </a:p>
          </p:txBody>
        </p:sp>
        <p:sp>
          <p:nvSpPr>
            <p:cNvPr id="23" name="AutoShape 65"/>
            <p:cNvSpPr>
              <a:spLocks noChangeAspect="1" noChangeArrowheads="1"/>
            </p:cNvSpPr>
            <p:nvPr/>
          </p:nvSpPr>
          <p:spPr bwMode="auto">
            <a:xfrm>
              <a:off x="3023" y="2702"/>
              <a:ext cx="364" cy="21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/>
                <a:t>Asia</a:t>
              </a:r>
            </a:p>
          </p:txBody>
        </p:sp>
        <p:cxnSp>
          <p:nvCxnSpPr>
            <p:cNvPr id="24" name="AutoShape 66"/>
            <p:cNvCxnSpPr>
              <a:cxnSpLocks noChangeShapeType="1"/>
              <a:stCxn id="14" idx="2"/>
              <a:endCxn id="23" idx="0"/>
            </p:cNvCxnSpPr>
            <p:nvPr/>
          </p:nvCxnSpPr>
          <p:spPr bwMode="auto">
            <a:xfrm rot="16200000" flipH="1">
              <a:off x="3018" y="2515"/>
              <a:ext cx="365" cy="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5" name="AutoShape 67"/>
            <p:cNvCxnSpPr>
              <a:cxnSpLocks noChangeShapeType="1"/>
              <a:stCxn id="14" idx="2"/>
              <a:endCxn id="22" idx="0"/>
            </p:cNvCxnSpPr>
            <p:nvPr/>
          </p:nvCxnSpPr>
          <p:spPr bwMode="auto">
            <a:xfrm rot="5400000">
              <a:off x="2636" y="2143"/>
              <a:ext cx="365" cy="75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" name="AutoShape 68"/>
            <p:cNvSpPr>
              <a:spLocks noChangeAspect="1" noChangeArrowheads="1"/>
            </p:cNvSpPr>
            <p:nvPr/>
          </p:nvSpPr>
          <p:spPr bwMode="auto">
            <a:xfrm>
              <a:off x="3698" y="2702"/>
              <a:ext cx="603" cy="21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/>
                <a:t>Canada</a:t>
              </a:r>
            </a:p>
          </p:txBody>
        </p:sp>
        <p:cxnSp>
          <p:nvCxnSpPr>
            <p:cNvPr id="27" name="AutoShape 69"/>
            <p:cNvCxnSpPr>
              <a:cxnSpLocks noChangeShapeType="1"/>
              <a:stCxn id="14" idx="2"/>
              <a:endCxn id="26" idx="0"/>
            </p:cNvCxnSpPr>
            <p:nvPr/>
          </p:nvCxnSpPr>
          <p:spPr bwMode="auto">
            <a:xfrm rot="16200000" flipH="1">
              <a:off x="3415" y="2117"/>
              <a:ext cx="365" cy="8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AutoShape 28"/>
          <p:cNvSpPr>
            <a:spLocks noChangeArrowheads="1"/>
          </p:cNvSpPr>
          <p:nvPr/>
        </p:nvSpPr>
        <p:spPr bwMode="auto">
          <a:xfrm>
            <a:off x="6772275" y="3190875"/>
            <a:ext cx="1981200" cy="1828800"/>
          </a:xfrm>
          <a:prstGeom prst="triangle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tIns="2651760" bIns="0" anchor="b" anchorCtr="1">
            <a:prstTxWarp prst="textNoShape">
              <a:avLst/>
            </a:prstTxWarp>
          </a:bodyPr>
          <a:lstStyle/>
          <a:p>
            <a:r>
              <a:rPr lang="en-US"/>
              <a:t>subtree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4250260" cy="39163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dirty="0" smtClean="0"/>
              <a:t>Root</a:t>
            </a:r>
            <a:r>
              <a:rPr lang="en-US" dirty="0" smtClean="0"/>
              <a:t>: node without parent (A)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Internal node</a:t>
            </a:r>
            <a:r>
              <a:rPr lang="en-US" dirty="0" smtClean="0"/>
              <a:t>: node with at least one child (A, B, C, F)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External node </a:t>
            </a:r>
            <a:r>
              <a:rPr lang="en-US" dirty="0" smtClean="0"/>
              <a:t>(a.k.a. leaf ): node without children (E, I, J, K, G, H, D)</a:t>
            </a:r>
          </a:p>
          <a:p>
            <a:pPr>
              <a:lnSpc>
                <a:spcPct val="90000"/>
              </a:lnSpc>
            </a:pPr>
            <a:r>
              <a:rPr lang="en-US" b="1" kern="0" dirty="0" err="1" smtClean="0">
                <a:solidFill>
                  <a:srgbClr val="59564B"/>
                </a:solidFill>
              </a:rPr>
              <a:t>Subtree</a:t>
            </a:r>
            <a:r>
              <a:rPr lang="en-US" kern="0" dirty="0" smtClean="0">
                <a:solidFill>
                  <a:srgbClr val="59564B"/>
                </a:solidFill>
              </a:rPr>
              <a:t>:</a:t>
            </a:r>
            <a:r>
              <a:rPr lang="en-US" b="1" kern="0" dirty="0" smtClean="0">
                <a:solidFill>
                  <a:srgbClr val="59564B"/>
                </a:solidFill>
              </a:rPr>
              <a:t> </a:t>
            </a:r>
            <a:r>
              <a:rPr lang="en-US" kern="0" dirty="0" smtClean="0"/>
              <a:t>tree consisting of a node and its descendants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endParaRPr lang="en-US" dirty="0"/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5029200" y="2667000"/>
            <a:ext cx="3709988" cy="3127375"/>
            <a:chOff x="3135" y="1250"/>
            <a:chExt cx="2337" cy="1970"/>
          </a:xfrm>
        </p:grpSpPr>
        <p:sp>
          <p:nvSpPr>
            <p:cNvPr id="5" name="AutoShape 5"/>
            <p:cNvSpPr>
              <a:spLocks noChangeAspect="1" noChangeArrowheads="1"/>
            </p:cNvSpPr>
            <p:nvPr/>
          </p:nvSpPr>
          <p:spPr bwMode="auto">
            <a:xfrm>
              <a:off x="4216" y="1250"/>
              <a:ext cx="215" cy="23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A</a:t>
              </a:r>
            </a:p>
          </p:txBody>
        </p:sp>
        <p:sp>
          <p:nvSpPr>
            <p:cNvPr id="6" name="AutoShape 6"/>
            <p:cNvSpPr>
              <a:spLocks noChangeAspect="1" noChangeArrowheads="1"/>
            </p:cNvSpPr>
            <p:nvPr/>
          </p:nvSpPr>
          <p:spPr bwMode="auto">
            <a:xfrm>
              <a:off x="3384" y="1826"/>
              <a:ext cx="213" cy="23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B</a:t>
              </a:r>
            </a:p>
          </p:txBody>
        </p:sp>
        <p:sp>
          <p:nvSpPr>
            <p:cNvPr id="7" name="AutoShape 7"/>
            <p:cNvSpPr>
              <a:spLocks noChangeAspect="1" noChangeArrowheads="1"/>
            </p:cNvSpPr>
            <p:nvPr/>
          </p:nvSpPr>
          <p:spPr bwMode="auto">
            <a:xfrm>
              <a:off x="5247" y="1825"/>
              <a:ext cx="225" cy="24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D</a:t>
              </a:r>
            </a:p>
          </p:txBody>
        </p:sp>
        <p:sp>
          <p:nvSpPr>
            <p:cNvPr id="8" name="AutoShape 8"/>
            <p:cNvSpPr>
              <a:spLocks noChangeAspect="1" noChangeArrowheads="1"/>
            </p:cNvSpPr>
            <p:nvPr/>
          </p:nvSpPr>
          <p:spPr bwMode="auto">
            <a:xfrm>
              <a:off x="4754" y="1825"/>
              <a:ext cx="215" cy="24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C</a:t>
              </a:r>
            </a:p>
          </p:txBody>
        </p:sp>
        <p:sp>
          <p:nvSpPr>
            <p:cNvPr id="9" name="AutoShape 9"/>
            <p:cNvSpPr>
              <a:spLocks noChangeAspect="1" noChangeArrowheads="1"/>
            </p:cNvSpPr>
            <p:nvPr/>
          </p:nvSpPr>
          <p:spPr bwMode="auto">
            <a:xfrm>
              <a:off x="4494" y="2401"/>
              <a:ext cx="223" cy="24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G</a:t>
              </a:r>
            </a:p>
          </p:txBody>
        </p:sp>
        <p:sp>
          <p:nvSpPr>
            <p:cNvPr id="10" name="AutoShape 10"/>
            <p:cNvSpPr>
              <a:spLocks noChangeAspect="1" noChangeArrowheads="1"/>
            </p:cNvSpPr>
            <p:nvPr/>
          </p:nvSpPr>
          <p:spPr bwMode="auto">
            <a:xfrm>
              <a:off x="5007" y="2401"/>
              <a:ext cx="224" cy="24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H</a:t>
              </a:r>
            </a:p>
          </p:txBody>
        </p:sp>
        <p:sp>
          <p:nvSpPr>
            <p:cNvPr id="11" name="AutoShape 11"/>
            <p:cNvSpPr>
              <a:spLocks noChangeAspect="1" noChangeArrowheads="1"/>
            </p:cNvSpPr>
            <p:nvPr/>
          </p:nvSpPr>
          <p:spPr bwMode="auto">
            <a:xfrm>
              <a:off x="3135" y="2399"/>
              <a:ext cx="208" cy="24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E</a:t>
              </a:r>
            </a:p>
          </p:txBody>
        </p:sp>
        <p:sp>
          <p:nvSpPr>
            <p:cNvPr id="12" name="AutoShape 12"/>
            <p:cNvSpPr>
              <a:spLocks noChangeAspect="1" noChangeArrowheads="1"/>
            </p:cNvSpPr>
            <p:nvPr/>
          </p:nvSpPr>
          <p:spPr bwMode="auto">
            <a:xfrm>
              <a:off x="3639" y="2402"/>
              <a:ext cx="203" cy="23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F</a:t>
              </a:r>
            </a:p>
          </p:txBody>
        </p:sp>
        <p:cxnSp>
          <p:nvCxnSpPr>
            <p:cNvPr id="13" name="AutoShape 13"/>
            <p:cNvCxnSpPr>
              <a:cxnSpLocks noChangeShapeType="1"/>
              <a:stCxn id="5" idx="2"/>
              <a:endCxn id="6" idx="0"/>
            </p:cNvCxnSpPr>
            <p:nvPr/>
          </p:nvCxnSpPr>
          <p:spPr bwMode="auto">
            <a:xfrm flipH="1">
              <a:off x="3491" y="1494"/>
              <a:ext cx="833" cy="32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" name="AutoShape 14"/>
            <p:cNvCxnSpPr>
              <a:cxnSpLocks noChangeShapeType="1"/>
              <a:stCxn id="5" idx="2"/>
              <a:endCxn id="8" idx="0"/>
            </p:cNvCxnSpPr>
            <p:nvPr/>
          </p:nvCxnSpPr>
          <p:spPr bwMode="auto">
            <a:xfrm>
              <a:off x="4324" y="1494"/>
              <a:ext cx="538" cy="32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" name="AutoShape 15"/>
            <p:cNvCxnSpPr>
              <a:cxnSpLocks noChangeShapeType="1"/>
              <a:stCxn id="5" idx="2"/>
              <a:endCxn id="7" idx="0"/>
            </p:cNvCxnSpPr>
            <p:nvPr/>
          </p:nvCxnSpPr>
          <p:spPr bwMode="auto">
            <a:xfrm>
              <a:off x="4324" y="1494"/>
              <a:ext cx="1036" cy="32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6" name="AutoShape 16"/>
            <p:cNvCxnSpPr>
              <a:cxnSpLocks noChangeShapeType="1"/>
              <a:stCxn id="8" idx="2"/>
              <a:endCxn id="10" idx="0"/>
            </p:cNvCxnSpPr>
            <p:nvPr/>
          </p:nvCxnSpPr>
          <p:spPr bwMode="auto">
            <a:xfrm>
              <a:off x="4862" y="2071"/>
              <a:ext cx="257" cy="32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7" name="AutoShape 17"/>
            <p:cNvCxnSpPr>
              <a:cxnSpLocks noChangeShapeType="1"/>
              <a:stCxn id="8" idx="2"/>
              <a:endCxn id="9" idx="0"/>
            </p:cNvCxnSpPr>
            <p:nvPr/>
          </p:nvCxnSpPr>
          <p:spPr bwMode="auto">
            <a:xfrm flipH="1">
              <a:off x="4606" y="2071"/>
              <a:ext cx="256" cy="32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8" name="AutoShape 18"/>
            <p:cNvCxnSpPr>
              <a:cxnSpLocks noChangeShapeType="1"/>
              <a:stCxn id="6" idx="2"/>
              <a:endCxn id="12" idx="0"/>
            </p:cNvCxnSpPr>
            <p:nvPr/>
          </p:nvCxnSpPr>
          <p:spPr bwMode="auto">
            <a:xfrm>
              <a:off x="3491" y="2070"/>
              <a:ext cx="250" cy="32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" name="AutoShape 19"/>
            <p:cNvCxnSpPr>
              <a:cxnSpLocks noChangeShapeType="1"/>
              <a:stCxn id="6" idx="2"/>
              <a:endCxn id="11" idx="0"/>
            </p:cNvCxnSpPr>
            <p:nvPr/>
          </p:nvCxnSpPr>
          <p:spPr bwMode="auto">
            <a:xfrm flipH="1">
              <a:off x="3239" y="2070"/>
              <a:ext cx="252" cy="32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0" name="AutoShape 20"/>
            <p:cNvSpPr>
              <a:spLocks noChangeAspect="1" noChangeArrowheads="1"/>
            </p:cNvSpPr>
            <p:nvPr/>
          </p:nvSpPr>
          <p:spPr bwMode="auto">
            <a:xfrm>
              <a:off x="3289" y="2981"/>
              <a:ext cx="182" cy="23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I</a:t>
              </a:r>
            </a:p>
          </p:txBody>
        </p:sp>
        <p:sp>
          <p:nvSpPr>
            <p:cNvPr id="21" name="AutoShape 21"/>
            <p:cNvSpPr>
              <a:spLocks noChangeAspect="1" noChangeArrowheads="1"/>
            </p:cNvSpPr>
            <p:nvPr/>
          </p:nvSpPr>
          <p:spPr bwMode="auto">
            <a:xfrm>
              <a:off x="3655" y="2981"/>
              <a:ext cx="187" cy="23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J</a:t>
              </a:r>
            </a:p>
          </p:txBody>
        </p:sp>
        <p:cxnSp>
          <p:nvCxnSpPr>
            <p:cNvPr id="22" name="AutoShape 22"/>
            <p:cNvCxnSpPr>
              <a:cxnSpLocks noChangeShapeType="1"/>
              <a:stCxn id="12" idx="2"/>
              <a:endCxn id="21" idx="0"/>
            </p:cNvCxnSpPr>
            <p:nvPr/>
          </p:nvCxnSpPr>
          <p:spPr bwMode="auto">
            <a:xfrm>
              <a:off x="3741" y="2646"/>
              <a:ext cx="8" cy="32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3" name="AutoShape 23"/>
            <p:cNvCxnSpPr>
              <a:cxnSpLocks noChangeShapeType="1"/>
              <a:stCxn id="12" idx="2"/>
              <a:endCxn id="20" idx="0"/>
            </p:cNvCxnSpPr>
            <p:nvPr/>
          </p:nvCxnSpPr>
          <p:spPr bwMode="auto">
            <a:xfrm flipH="1">
              <a:off x="3380" y="2646"/>
              <a:ext cx="361" cy="32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4" name="AutoShape 24"/>
            <p:cNvSpPr>
              <a:spLocks noChangeAspect="1" noChangeArrowheads="1"/>
            </p:cNvSpPr>
            <p:nvPr/>
          </p:nvSpPr>
          <p:spPr bwMode="auto">
            <a:xfrm>
              <a:off x="4026" y="2980"/>
              <a:ext cx="213" cy="24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K</a:t>
              </a:r>
            </a:p>
          </p:txBody>
        </p:sp>
        <p:cxnSp>
          <p:nvCxnSpPr>
            <p:cNvPr id="25" name="AutoShape 25"/>
            <p:cNvCxnSpPr>
              <a:cxnSpLocks noChangeShapeType="1"/>
              <a:stCxn id="12" idx="2"/>
              <a:endCxn id="24" idx="0"/>
            </p:cNvCxnSpPr>
            <p:nvPr/>
          </p:nvCxnSpPr>
          <p:spPr bwMode="auto">
            <a:xfrm>
              <a:off x="3741" y="2646"/>
              <a:ext cx="392" cy="32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4098408" cy="39163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dirty="0" smtClean="0"/>
              <a:t>Ancestor</a:t>
            </a:r>
            <a:r>
              <a:rPr lang="en-US" dirty="0" smtClean="0"/>
              <a:t>s of a node: parent, grandparent, grand-grandparent, etc.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Depth</a:t>
            </a:r>
            <a:r>
              <a:rPr lang="en-US" dirty="0" smtClean="0"/>
              <a:t> of a node: number of ancestors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Height</a:t>
            </a:r>
            <a:r>
              <a:rPr lang="en-US" dirty="0" smtClean="0"/>
              <a:t> of a tree: maximum depth of any node (3)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Descendant</a:t>
            </a:r>
            <a:r>
              <a:rPr lang="en-US" dirty="0" smtClean="0"/>
              <a:t> of a node: child, grandchild, grand-grandchild, etc. </a:t>
            </a:r>
          </a:p>
          <a:p>
            <a:endParaRPr lang="en-US" dirty="0"/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5029200" y="2667000"/>
            <a:ext cx="3709988" cy="3127375"/>
            <a:chOff x="3135" y="1250"/>
            <a:chExt cx="2337" cy="1970"/>
          </a:xfrm>
        </p:grpSpPr>
        <p:sp>
          <p:nvSpPr>
            <p:cNvPr id="5" name="AutoShape 5"/>
            <p:cNvSpPr>
              <a:spLocks noChangeAspect="1" noChangeArrowheads="1"/>
            </p:cNvSpPr>
            <p:nvPr/>
          </p:nvSpPr>
          <p:spPr bwMode="auto">
            <a:xfrm>
              <a:off x="4216" y="1250"/>
              <a:ext cx="215" cy="23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A</a:t>
              </a:r>
            </a:p>
          </p:txBody>
        </p:sp>
        <p:sp>
          <p:nvSpPr>
            <p:cNvPr id="6" name="AutoShape 6"/>
            <p:cNvSpPr>
              <a:spLocks noChangeAspect="1" noChangeArrowheads="1"/>
            </p:cNvSpPr>
            <p:nvPr/>
          </p:nvSpPr>
          <p:spPr bwMode="auto">
            <a:xfrm>
              <a:off x="3384" y="1826"/>
              <a:ext cx="213" cy="23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B</a:t>
              </a:r>
            </a:p>
          </p:txBody>
        </p:sp>
        <p:sp>
          <p:nvSpPr>
            <p:cNvPr id="7" name="AutoShape 7"/>
            <p:cNvSpPr>
              <a:spLocks noChangeAspect="1" noChangeArrowheads="1"/>
            </p:cNvSpPr>
            <p:nvPr/>
          </p:nvSpPr>
          <p:spPr bwMode="auto">
            <a:xfrm>
              <a:off x="5247" y="1825"/>
              <a:ext cx="225" cy="24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D</a:t>
              </a:r>
            </a:p>
          </p:txBody>
        </p:sp>
        <p:sp>
          <p:nvSpPr>
            <p:cNvPr id="8" name="AutoShape 8"/>
            <p:cNvSpPr>
              <a:spLocks noChangeAspect="1" noChangeArrowheads="1"/>
            </p:cNvSpPr>
            <p:nvPr/>
          </p:nvSpPr>
          <p:spPr bwMode="auto">
            <a:xfrm>
              <a:off x="4754" y="1825"/>
              <a:ext cx="215" cy="24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C</a:t>
              </a:r>
            </a:p>
          </p:txBody>
        </p:sp>
        <p:sp>
          <p:nvSpPr>
            <p:cNvPr id="9" name="AutoShape 9"/>
            <p:cNvSpPr>
              <a:spLocks noChangeAspect="1" noChangeArrowheads="1"/>
            </p:cNvSpPr>
            <p:nvPr/>
          </p:nvSpPr>
          <p:spPr bwMode="auto">
            <a:xfrm>
              <a:off x="4494" y="2401"/>
              <a:ext cx="223" cy="24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G</a:t>
              </a:r>
            </a:p>
          </p:txBody>
        </p:sp>
        <p:sp>
          <p:nvSpPr>
            <p:cNvPr id="10" name="AutoShape 10"/>
            <p:cNvSpPr>
              <a:spLocks noChangeAspect="1" noChangeArrowheads="1"/>
            </p:cNvSpPr>
            <p:nvPr/>
          </p:nvSpPr>
          <p:spPr bwMode="auto">
            <a:xfrm>
              <a:off x="5007" y="2401"/>
              <a:ext cx="224" cy="24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H</a:t>
              </a:r>
            </a:p>
          </p:txBody>
        </p:sp>
        <p:sp>
          <p:nvSpPr>
            <p:cNvPr id="11" name="AutoShape 11"/>
            <p:cNvSpPr>
              <a:spLocks noChangeAspect="1" noChangeArrowheads="1"/>
            </p:cNvSpPr>
            <p:nvPr/>
          </p:nvSpPr>
          <p:spPr bwMode="auto">
            <a:xfrm>
              <a:off x="3135" y="2399"/>
              <a:ext cx="208" cy="24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E</a:t>
              </a:r>
            </a:p>
          </p:txBody>
        </p:sp>
        <p:sp>
          <p:nvSpPr>
            <p:cNvPr id="12" name="AutoShape 12"/>
            <p:cNvSpPr>
              <a:spLocks noChangeAspect="1" noChangeArrowheads="1"/>
            </p:cNvSpPr>
            <p:nvPr/>
          </p:nvSpPr>
          <p:spPr bwMode="auto">
            <a:xfrm>
              <a:off x="3639" y="2402"/>
              <a:ext cx="203" cy="23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F</a:t>
              </a:r>
            </a:p>
          </p:txBody>
        </p:sp>
        <p:cxnSp>
          <p:nvCxnSpPr>
            <p:cNvPr id="13" name="AutoShape 13"/>
            <p:cNvCxnSpPr>
              <a:cxnSpLocks noChangeShapeType="1"/>
              <a:stCxn id="5" idx="2"/>
              <a:endCxn id="6" idx="0"/>
            </p:cNvCxnSpPr>
            <p:nvPr/>
          </p:nvCxnSpPr>
          <p:spPr bwMode="auto">
            <a:xfrm flipH="1">
              <a:off x="3491" y="1494"/>
              <a:ext cx="833" cy="32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" name="AutoShape 14"/>
            <p:cNvCxnSpPr>
              <a:cxnSpLocks noChangeShapeType="1"/>
              <a:stCxn id="5" idx="2"/>
              <a:endCxn id="8" idx="0"/>
            </p:cNvCxnSpPr>
            <p:nvPr/>
          </p:nvCxnSpPr>
          <p:spPr bwMode="auto">
            <a:xfrm>
              <a:off x="4324" y="1494"/>
              <a:ext cx="538" cy="32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" name="AutoShape 15"/>
            <p:cNvCxnSpPr>
              <a:cxnSpLocks noChangeShapeType="1"/>
              <a:stCxn id="5" idx="2"/>
              <a:endCxn id="7" idx="0"/>
            </p:cNvCxnSpPr>
            <p:nvPr/>
          </p:nvCxnSpPr>
          <p:spPr bwMode="auto">
            <a:xfrm>
              <a:off x="4324" y="1494"/>
              <a:ext cx="1036" cy="32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6" name="AutoShape 16"/>
            <p:cNvCxnSpPr>
              <a:cxnSpLocks noChangeShapeType="1"/>
              <a:stCxn id="8" idx="2"/>
              <a:endCxn id="10" idx="0"/>
            </p:cNvCxnSpPr>
            <p:nvPr/>
          </p:nvCxnSpPr>
          <p:spPr bwMode="auto">
            <a:xfrm>
              <a:off x="4862" y="2071"/>
              <a:ext cx="257" cy="32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7" name="AutoShape 17"/>
            <p:cNvCxnSpPr>
              <a:cxnSpLocks noChangeShapeType="1"/>
              <a:stCxn id="8" idx="2"/>
              <a:endCxn id="9" idx="0"/>
            </p:cNvCxnSpPr>
            <p:nvPr/>
          </p:nvCxnSpPr>
          <p:spPr bwMode="auto">
            <a:xfrm flipH="1">
              <a:off x="4606" y="2071"/>
              <a:ext cx="256" cy="32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8" name="AutoShape 18"/>
            <p:cNvCxnSpPr>
              <a:cxnSpLocks noChangeShapeType="1"/>
              <a:stCxn id="6" idx="2"/>
              <a:endCxn id="12" idx="0"/>
            </p:cNvCxnSpPr>
            <p:nvPr/>
          </p:nvCxnSpPr>
          <p:spPr bwMode="auto">
            <a:xfrm>
              <a:off x="3491" y="2070"/>
              <a:ext cx="250" cy="32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" name="AutoShape 19"/>
            <p:cNvCxnSpPr>
              <a:cxnSpLocks noChangeShapeType="1"/>
              <a:stCxn id="6" idx="2"/>
              <a:endCxn id="11" idx="0"/>
            </p:cNvCxnSpPr>
            <p:nvPr/>
          </p:nvCxnSpPr>
          <p:spPr bwMode="auto">
            <a:xfrm flipH="1">
              <a:off x="3239" y="2070"/>
              <a:ext cx="252" cy="32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0" name="AutoShape 20"/>
            <p:cNvSpPr>
              <a:spLocks noChangeAspect="1" noChangeArrowheads="1"/>
            </p:cNvSpPr>
            <p:nvPr/>
          </p:nvSpPr>
          <p:spPr bwMode="auto">
            <a:xfrm>
              <a:off x="3289" y="2981"/>
              <a:ext cx="182" cy="23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I</a:t>
              </a:r>
            </a:p>
          </p:txBody>
        </p:sp>
        <p:sp>
          <p:nvSpPr>
            <p:cNvPr id="21" name="AutoShape 21"/>
            <p:cNvSpPr>
              <a:spLocks noChangeAspect="1" noChangeArrowheads="1"/>
            </p:cNvSpPr>
            <p:nvPr/>
          </p:nvSpPr>
          <p:spPr bwMode="auto">
            <a:xfrm>
              <a:off x="3655" y="2981"/>
              <a:ext cx="187" cy="23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J</a:t>
              </a:r>
            </a:p>
          </p:txBody>
        </p:sp>
        <p:cxnSp>
          <p:nvCxnSpPr>
            <p:cNvPr id="22" name="AutoShape 22"/>
            <p:cNvCxnSpPr>
              <a:cxnSpLocks noChangeShapeType="1"/>
              <a:stCxn id="12" idx="2"/>
              <a:endCxn id="21" idx="0"/>
            </p:cNvCxnSpPr>
            <p:nvPr/>
          </p:nvCxnSpPr>
          <p:spPr bwMode="auto">
            <a:xfrm>
              <a:off x="3741" y="2646"/>
              <a:ext cx="8" cy="32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3" name="AutoShape 23"/>
            <p:cNvCxnSpPr>
              <a:cxnSpLocks noChangeShapeType="1"/>
              <a:stCxn id="12" idx="2"/>
              <a:endCxn id="20" idx="0"/>
            </p:cNvCxnSpPr>
            <p:nvPr/>
          </p:nvCxnSpPr>
          <p:spPr bwMode="auto">
            <a:xfrm flipH="1">
              <a:off x="3380" y="2646"/>
              <a:ext cx="361" cy="32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4" name="AutoShape 24"/>
            <p:cNvSpPr>
              <a:spLocks noChangeAspect="1" noChangeArrowheads="1"/>
            </p:cNvSpPr>
            <p:nvPr/>
          </p:nvSpPr>
          <p:spPr bwMode="auto">
            <a:xfrm>
              <a:off x="4026" y="2980"/>
              <a:ext cx="213" cy="24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K</a:t>
              </a:r>
            </a:p>
          </p:txBody>
        </p:sp>
        <p:cxnSp>
          <p:nvCxnSpPr>
            <p:cNvPr id="25" name="AutoShape 25"/>
            <p:cNvCxnSpPr>
              <a:cxnSpLocks noChangeShapeType="1"/>
              <a:stCxn id="12" idx="2"/>
              <a:endCxn id="24" idx="0"/>
            </p:cNvCxnSpPr>
            <p:nvPr/>
          </p:nvCxnSpPr>
          <p:spPr bwMode="auto">
            <a:xfrm>
              <a:off x="3741" y="2646"/>
              <a:ext cx="392" cy="32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164645" cy="3916363"/>
          </a:xfrm>
        </p:spPr>
        <p:txBody>
          <a:bodyPr>
            <a:normAutofit/>
          </a:bodyPr>
          <a:lstStyle/>
          <a:p>
            <a:r>
              <a:rPr lang="en-US" dirty="0" smtClean="0"/>
              <a:t>We use positions to define the tree ADT</a:t>
            </a:r>
          </a:p>
          <a:p>
            <a:r>
              <a:rPr lang="en-US" dirty="0" smtClean="0"/>
              <a:t>The positions in a tree are its nodes and neighboring positions satisfy the parent-child relationships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01779" y="3723640"/>
          <a:ext cx="755246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3936"/>
                <a:gridCol w="599853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root()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 the tree’s root; error if tree is empty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parent(v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 </a:t>
                      </a:r>
                      <a:r>
                        <a:rPr lang="en-US" dirty="0" err="1" smtClean="0"/>
                        <a:t>v’s</a:t>
                      </a:r>
                      <a:r>
                        <a:rPr lang="en-US" dirty="0" smtClean="0"/>
                        <a:t> parent; error if </a:t>
                      </a:r>
                      <a:r>
                        <a:rPr lang="en-US" dirty="0" err="1" smtClean="0"/>
                        <a:t>v</a:t>
                      </a:r>
                      <a:r>
                        <a:rPr lang="en-US" dirty="0" smtClean="0"/>
                        <a:t> is a root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children(v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 </a:t>
                      </a:r>
                      <a:r>
                        <a:rPr lang="en-US" dirty="0" err="1" smtClean="0"/>
                        <a:t>v’s</a:t>
                      </a:r>
                      <a:r>
                        <a:rPr lang="en-US" dirty="0" smtClean="0"/>
                        <a:t> children (an </a:t>
                      </a:r>
                      <a:r>
                        <a:rPr lang="en-US" dirty="0" err="1" smtClean="0"/>
                        <a:t>iterable</a:t>
                      </a:r>
                      <a:r>
                        <a:rPr lang="en-US" dirty="0" smtClean="0"/>
                        <a:t> collection of nodes)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isRoot(v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</a:t>
                      </a:r>
                      <a:r>
                        <a:rPr lang="en-US" baseline="0" dirty="0" smtClean="0"/>
                        <a:t> whether </a:t>
                      </a:r>
                      <a:r>
                        <a:rPr lang="en-US" baseline="0" dirty="0" err="1" smtClean="0"/>
                        <a:t>v</a:t>
                      </a:r>
                      <a:r>
                        <a:rPr lang="en-US" baseline="0" dirty="0" smtClean="0"/>
                        <a:t> is a root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isExternal(v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 whether </a:t>
                      </a:r>
                      <a:r>
                        <a:rPr lang="en-US" dirty="0" err="1" smtClean="0"/>
                        <a:t>v</a:t>
                      </a:r>
                      <a:r>
                        <a:rPr lang="en-US" baseline="0" dirty="0" smtClean="0"/>
                        <a:t> is an external node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isInternal(v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 whether </a:t>
                      </a:r>
                      <a:r>
                        <a:rPr lang="en-US" dirty="0" err="1" smtClean="0"/>
                        <a:t>v</a:t>
                      </a:r>
                      <a:r>
                        <a:rPr lang="en-US" dirty="0" smtClean="0"/>
                        <a:t> is an internal node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Plaza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9123</TotalTime>
  <Words>2315</Words>
  <Application>Microsoft Macintosh PowerPoint</Application>
  <PresentationFormat>On-screen Show (4:3)</PresentationFormat>
  <Paragraphs>517</Paragraphs>
  <Slides>40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Plaza</vt:lpstr>
      <vt:lpstr> Data Structures Lecture 6</vt:lpstr>
      <vt:lpstr>Abstract  Non-linear Data Structures</vt:lpstr>
      <vt:lpstr>Abstract Data Type (ADT)</vt:lpstr>
      <vt:lpstr>A Hierarchical Structure</vt:lpstr>
      <vt:lpstr>Linux/Unix file systems</vt:lpstr>
      <vt:lpstr>Tree: A Hierarchical ADT</vt:lpstr>
      <vt:lpstr>Tree Terminology</vt:lpstr>
      <vt:lpstr>Tree Terminology</vt:lpstr>
      <vt:lpstr>Tree ADT</vt:lpstr>
      <vt:lpstr>Tree ADT</vt:lpstr>
      <vt:lpstr>A Linked Structure for Trees</vt:lpstr>
      <vt:lpstr>A Linked Structure for Trees</vt:lpstr>
      <vt:lpstr>Tree traversal</vt:lpstr>
      <vt:lpstr>Preorder Traversal</vt:lpstr>
      <vt:lpstr>Preorder Traversal</vt:lpstr>
      <vt:lpstr>Postorder Traversal</vt:lpstr>
      <vt:lpstr>Postorder Traversal</vt:lpstr>
      <vt:lpstr>Binary Trees</vt:lpstr>
      <vt:lpstr>Binary Tree</vt:lpstr>
      <vt:lpstr>Arithmetic Expression Tree</vt:lpstr>
      <vt:lpstr>Decision Tree</vt:lpstr>
      <vt:lpstr>Proper Binary Trees</vt:lpstr>
      <vt:lpstr>Proper Binary Trees</vt:lpstr>
      <vt:lpstr>Properties</vt:lpstr>
      <vt:lpstr>Properties</vt:lpstr>
      <vt:lpstr>Properties</vt:lpstr>
      <vt:lpstr>BinaryTree ADT</vt:lpstr>
      <vt:lpstr>Inorder Traversal</vt:lpstr>
      <vt:lpstr>Print Arithmetic Expressions</vt:lpstr>
      <vt:lpstr>Evaluate Arithmetic Expressions</vt:lpstr>
      <vt:lpstr>A Linked Structure for  Binary Trees</vt:lpstr>
      <vt:lpstr>A Linked Structure for  Binary Trees</vt:lpstr>
      <vt:lpstr>An Array-Based Representation</vt:lpstr>
      <vt:lpstr>An Array-Based Representation</vt:lpstr>
      <vt:lpstr>Euler Tour Traversal</vt:lpstr>
      <vt:lpstr>A template method pattern</vt:lpstr>
      <vt:lpstr>An application of eularTour</vt:lpstr>
      <vt:lpstr>HW 6 (Due on 10/28)</vt:lpstr>
      <vt:lpstr>An example input</vt:lpstr>
      <vt:lpstr>An example output</vt:lpstr>
    </vt:vector>
  </TitlesOfParts>
  <Company>NCCU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Data Structures Lecture 1</dc:title>
  <dc:creator>Fang Yu</dc:creator>
  <cp:lastModifiedBy>Fang Yu</cp:lastModifiedBy>
  <cp:revision>100</cp:revision>
  <dcterms:created xsi:type="dcterms:W3CDTF">2010-10-21T06:40:32Z</dcterms:created>
  <dcterms:modified xsi:type="dcterms:W3CDTF">2010-10-21T08:58:44Z</dcterms:modified>
</cp:coreProperties>
</file>