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embeddings/oleObject1.bin" ContentType="application/vnd.openxmlformats-officedocument.oleObject"/>
  <Override PartName="/ppt/slides/slide34.xml" ContentType="application/vnd.openxmlformats-officedocument.presentationml.slide+xml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14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sldIdLst>
    <p:sldId id="256" r:id="rId2"/>
    <p:sldId id="310" r:id="rId3"/>
    <p:sldId id="361" r:id="rId4"/>
    <p:sldId id="360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3" r:id="rId26"/>
    <p:sldId id="384" r:id="rId27"/>
    <p:sldId id="385" r:id="rId28"/>
    <p:sldId id="388" r:id="rId29"/>
    <p:sldId id="386" r:id="rId30"/>
    <p:sldId id="387" r:id="rId31"/>
    <p:sldId id="389" r:id="rId32"/>
    <p:sldId id="390" r:id="rId33"/>
    <p:sldId id="391" r:id="rId34"/>
    <p:sldId id="392" r:id="rId35"/>
    <p:sldId id="395" r:id="rId36"/>
    <p:sldId id="396" r:id="rId37"/>
    <p:sldId id="397" r:id="rId38"/>
    <p:sldId id="394" r:id="rId39"/>
    <p:sldId id="39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924664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simple way of implementing the Stack ADT uses an array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add elements from left to right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variable keeps track of the  index of the top element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0287" y="2209800"/>
            <a:ext cx="3403496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latin typeface="Times New Roman" charset="0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+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defTabSz="228600"/>
            <a:endParaRPr lang="en-US" b="1" dirty="0" smtClean="0">
              <a:solidFill>
                <a:schemeClr val="tx2"/>
              </a:solidFill>
              <a:latin typeface="Times New Roman" charset="0"/>
            </a:endParaRPr>
          </a:p>
          <a:p>
            <a:pPr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latin typeface="Times New Roman" charset="0"/>
              </a:rPr>
              <a:t>pop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 dirty="0" smtClean="0">
                <a:latin typeface="Times New Roman" charset="0"/>
                <a:sym typeface="Symbol" charset="2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if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isEmpty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throw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EmptyStackException</a:t>
            </a:r>
            <a:endParaRPr lang="en-US" b="1" dirty="0" smtClean="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else 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endParaRPr lang="en-US" dirty="0" smtClean="0">
              <a:latin typeface="Times New Roman" charset="0"/>
            </a:endParaRPr>
          </a:p>
          <a:p>
            <a:pPr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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return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+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1]</a:t>
            </a:r>
          </a:p>
          <a:p>
            <a:endParaRPr lang="en-US" dirty="0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927600" y="5461000"/>
            <a:ext cx="1509713" cy="379413"/>
          </a:xfrm>
          <a:custGeom>
            <a:avLst/>
            <a:gdLst>
              <a:gd name="T0" fmla="*/ 2147483647 w 951"/>
              <a:gd name="T1" fmla="*/ 2147483647 h 239"/>
              <a:gd name="T2" fmla="*/ 2147483647 w 951"/>
              <a:gd name="T3" fmla="*/ 0 h 239"/>
              <a:gd name="T4" fmla="*/ 0 w 951"/>
              <a:gd name="T5" fmla="*/ 0 h 239"/>
              <a:gd name="T6" fmla="*/ 2147483647 w 951"/>
              <a:gd name="T7" fmla="*/ 2147483647 h 239"/>
              <a:gd name="T8" fmla="*/ 2147483647 w 951"/>
              <a:gd name="T9" fmla="*/ 2147483647 h 239"/>
              <a:gd name="T10" fmla="*/ 2147483647 w 951"/>
              <a:gd name="T11" fmla="*/ 2147483647 h 239"/>
              <a:gd name="T12" fmla="*/ 2147483647 w 951"/>
              <a:gd name="T13" fmla="*/ 2147483647 h 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1"/>
              <a:gd name="T22" fmla="*/ 0 h 239"/>
              <a:gd name="T23" fmla="*/ 951 w 951"/>
              <a:gd name="T24" fmla="*/ 239 h 2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1" h="239">
                <a:moveTo>
                  <a:pt x="951" y="239"/>
                </a:moveTo>
                <a:lnTo>
                  <a:pt x="951" y="0"/>
                </a:lnTo>
                <a:lnTo>
                  <a:pt x="0" y="0"/>
                </a:lnTo>
                <a:lnTo>
                  <a:pt x="24" y="103"/>
                </a:lnTo>
                <a:lnTo>
                  <a:pt x="104" y="143"/>
                </a:lnTo>
                <a:lnTo>
                  <a:pt x="120" y="239"/>
                </a:lnTo>
                <a:lnTo>
                  <a:pt x="951" y="2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1117600" y="5461000"/>
            <a:ext cx="2982913" cy="379413"/>
          </a:xfrm>
          <a:custGeom>
            <a:avLst/>
            <a:gdLst>
              <a:gd name="T0" fmla="*/ 0 w 1879"/>
              <a:gd name="T1" fmla="*/ 0 h 239"/>
              <a:gd name="T2" fmla="*/ 0 w 1879"/>
              <a:gd name="T3" fmla="*/ 2147483647 h 239"/>
              <a:gd name="T4" fmla="*/ 2147483647 w 1879"/>
              <a:gd name="T5" fmla="*/ 2147483647 h 239"/>
              <a:gd name="T6" fmla="*/ 2147483647 w 1879"/>
              <a:gd name="T7" fmla="*/ 2147483647 h 239"/>
              <a:gd name="T8" fmla="*/ 2147483647 w 1879"/>
              <a:gd name="T9" fmla="*/ 2147483647 h 239"/>
              <a:gd name="T10" fmla="*/ 2147483647 w 1879"/>
              <a:gd name="T11" fmla="*/ 0 h 239"/>
              <a:gd name="T12" fmla="*/ 0 w 1879"/>
              <a:gd name="T13" fmla="*/ 0 h 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79"/>
              <a:gd name="T22" fmla="*/ 0 h 239"/>
              <a:gd name="T23" fmla="*/ 1879 w 1879"/>
              <a:gd name="T24" fmla="*/ 239 h 2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79" h="239">
                <a:moveTo>
                  <a:pt x="0" y="0"/>
                </a:moveTo>
                <a:lnTo>
                  <a:pt x="0" y="239"/>
                </a:lnTo>
                <a:lnTo>
                  <a:pt x="1879" y="239"/>
                </a:lnTo>
                <a:lnTo>
                  <a:pt x="1863" y="135"/>
                </a:lnTo>
                <a:lnTo>
                  <a:pt x="1783" y="79"/>
                </a:lnTo>
                <a:lnTo>
                  <a:pt x="17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922713" y="5448300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104900" y="5448300"/>
            <a:ext cx="28178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104900" y="5461000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100513" y="5827713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117600" y="5827713"/>
            <a:ext cx="29829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926013" y="5448300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938713" y="5448300"/>
            <a:ext cx="26400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7553325" y="5461000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091113" y="5827713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103813" y="5827713"/>
            <a:ext cx="24622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4986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4986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4986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18796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8796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18796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0210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0210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30210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26400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26400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26400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22606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22606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22606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34020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34020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34020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60166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60166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60166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37830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37830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37830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3"/>
          <p:cNvSpPr>
            <a:spLocks noChangeArrowheads="1"/>
          </p:cNvSpPr>
          <p:nvPr/>
        </p:nvSpPr>
        <p:spPr bwMode="auto">
          <a:xfrm>
            <a:off x="56372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56372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56372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52562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52562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8"/>
          <p:cNvSpPr>
            <a:spLocks noChangeArrowheads="1"/>
          </p:cNvSpPr>
          <p:nvPr/>
        </p:nvSpPr>
        <p:spPr bwMode="auto">
          <a:xfrm>
            <a:off x="52562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9"/>
          <p:cNvSpPr>
            <a:spLocks noChangeArrowheads="1"/>
          </p:cNvSpPr>
          <p:nvPr/>
        </p:nvSpPr>
        <p:spPr bwMode="auto">
          <a:xfrm>
            <a:off x="64103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64103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64103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52"/>
          <p:cNvSpPr>
            <a:spLocks noChangeArrowheads="1"/>
          </p:cNvSpPr>
          <p:nvPr/>
        </p:nvSpPr>
        <p:spPr bwMode="auto">
          <a:xfrm>
            <a:off x="67913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53"/>
          <p:cNvSpPr>
            <a:spLocks noChangeArrowheads="1"/>
          </p:cNvSpPr>
          <p:nvPr/>
        </p:nvSpPr>
        <p:spPr bwMode="auto">
          <a:xfrm>
            <a:off x="67913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67913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5"/>
          <p:cNvSpPr>
            <a:spLocks noChangeArrowheads="1"/>
          </p:cNvSpPr>
          <p:nvPr/>
        </p:nvSpPr>
        <p:spPr bwMode="auto">
          <a:xfrm>
            <a:off x="71723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71723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660400" y="5499100"/>
            <a:ext cx="296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S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12319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charset="0"/>
              </a:rPr>
              <a:t>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16383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charset="0"/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20193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charset="0"/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9" name="Rectangle 65"/>
          <p:cNvSpPr>
            <a:spLocks noChangeArrowheads="1"/>
          </p:cNvSpPr>
          <p:nvPr/>
        </p:nvSpPr>
        <p:spPr bwMode="auto">
          <a:xfrm>
            <a:off x="6096000" y="5843588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t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39100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67"/>
          <p:cNvSpPr>
            <a:spLocks/>
          </p:cNvSpPr>
          <p:nvPr/>
        </p:nvSpPr>
        <p:spPr bwMode="auto">
          <a:xfrm>
            <a:off x="3910013" y="5461000"/>
            <a:ext cx="101600" cy="201613"/>
          </a:xfrm>
          <a:custGeom>
            <a:avLst/>
            <a:gdLst>
              <a:gd name="T0" fmla="*/ 2147483647 w 64"/>
              <a:gd name="T1" fmla="*/ 0 h 127"/>
              <a:gd name="T2" fmla="*/ 2147483647 w 64"/>
              <a:gd name="T3" fmla="*/ 2147483647 h 127"/>
              <a:gd name="T4" fmla="*/ 2147483647 w 64"/>
              <a:gd name="T5" fmla="*/ 2147483647 h 127"/>
              <a:gd name="T6" fmla="*/ 2147483647 w 64"/>
              <a:gd name="T7" fmla="*/ 2147483647 h 127"/>
              <a:gd name="T8" fmla="*/ 2147483647 w 64"/>
              <a:gd name="T9" fmla="*/ 2147483647 h 127"/>
              <a:gd name="T10" fmla="*/ 2147483647 w 64"/>
              <a:gd name="T11" fmla="*/ 2147483647 h 127"/>
              <a:gd name="T12" fmla="*/ 2147483647 w 64"/>
              <a:gd name="T13" fmla="*/ 2147483647 h 127"/>
              <a:gd name="T14" fmla="*/ 2147483647 w 64"/>
              <a:gd name="T15" fmla="*/ 2147483647 h 127"/>
              <a:gd name="T16" fmla="*/ 2147483647 w 64"/>
              <a:gd name="T17" fmla="*/ 2147483647 h 127"/>
              <a:gd name="T18" fmla="*/ 2147483647 w 64"/>
              <a:gd name="T19" fmla="*/ 2147483647 h 127"/>
              <a:gd name="T20" fmla="*/ 2147483647 w 64"/>
              <a:gd name="T21" fmla="*/ 2147483647 h 127"/>
              <a:gd name="T22" fmla="*/ 2147483647 w 64"/>
              <a:gd name="T23" fmla="*/ 2147483647 h 127"/>
              <a:gd name="T24" fmla="*/ 2147483647 w 64"/>
              <a:gd name="T25" fmla="*/ 2147483647 h 127"/>
              <a:gd name="T26" fmla="*/ 2147483647 w 64"/>
              <a:gd name="T27" fmla="*/ 2147483647 h 127"/>
              <a:gd name="T28" fmla="*/ 2147483647 w 64"/>
              <a:gd name="T29" fmla="*/ 2147483647 h 127"/>
              <a:gd name="T30" fmla="*/ 2147483647 w 64"/>
              <a:gd name="T31" fmla="*/ 2147483647 h 127"/>
              <a:gd name="T32" fmla="*/ 2147483647 w 64"/>
              <a:gd name="T33" fmla="*/ 2147483647 h 127"/>
              <a:gd name="T34" fmla="*/ 0 w 64"/>
              <a:gd name="T35" fmla="*/ 0 h 127"/>
              <a:gd name="T36" fmla="*/ 2147483647 w 64"/>
              <a:gd name="T37" fmla="*/ 0 h 1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4"/>
              <a:gd name="T58" fmla="*/ 0 h 127"/>
              <a:gd name="T59" fmla="*/ 64 w 64"/>
              <a:gd name="T60" fmla="*/ 127 h 1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4" h="127">
                <a:moveTo>
                  <a:pt x="16" y="0"/>
                </a:moveTo>
                <a:lnTo>
                  <a:pt x="32" y="71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32" y="103"/>
                </a:lnTo>
                <a:lnTo>
                  <a:pt x="24" y="103"/>
                </a:lnTo>
                <a:lnTo>
                  <a:pt x="16" y="79"/>
                </a:lnTo>
                <a:lnTo>
                  <a:pt x="16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8"/>
          <p:cNvSpPr>
            <a:spLocks/>
          </p:cNvSpPr>
          <p:nvPr/>
        </p:nvSpPr>
        <p:spPr bwMode="auto">
          <a:xfrm>
            <a:off x="3998913" y="5637213"/>
            <a:ext cx="101600" cy="63500"/>
          </a:xfrm>
          <a:custGeom>
            <a:avLst/>
            <a:gdLst>
              <a:gd name="T0" fmla="*/ 2147483647 w 64"/>
              <a:gd name="T1" fmla="*/ 0 h 40"/>
              <a:gd name="T2" fmla="*/ 2147483647 w 64"/>
              <a:gd name="T3" fmla="*/ 2147483647 h 40"/>
              <a:gd name="T4" fmla="*/ 2147483647 w 64"/>
              <a:gd name="T5" fmla="*/ 2147483647 h 40"/>
              <a:gd name="T6" fmla="*/ 2147483647 w 64"/>
              <a:gd name="T7" fmla="*/ 2147483647 h 40"/>
              <a:gd name="T8" fmla="*/ 2147483647 w 64"/>
              <a:gd name="T9" fmla="*/ 2147483647 h 40"/>
              <a:gd name="T10" fmla="*/ 0 w 64"/>
              <a:gd name="T11" fmla="*/ 2147483647 h 40"/>
              <a:gd name="T12" fmla="*/ 2147483647 w 64"/>
              <a:gd name="T13" fmla="*/ 0 h 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"/>
              <a:gd name="T22" fmla="*/ 0 h 40"/>
              <a:gd name="T23" fmla="*/ 64 w 64"/>
              <a:gd name="T24" fmla="*/ 40 h 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41005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70"/>
          <p:cNvSpPr>
            <a:spLocks/>
          </p:cNvSpPr>
          <p:nvPr/>
        </p:nvSpPr>
        <p:spPr bwMode="auto">
          <a:xfrm>
            <a:off x="4075113" y="5688013"/>
            <a:ext cx="50800" cy="152400"/>
          </a:xfrm>
          <a:custGeom>
            <a:avLst/>
            <a:gdLst>
              <a:gd name="T0" fmla="*/ 2147483647 w 32"/>
              <a:gd name="T1" fmla="*/ 0 h 96"/>
              <a:gd name="T2" fmla="*/ 0 w 32"/>
              <a:gd name="T3" fmla="*/ 0 h 96"/>
              <a:gd name="T4" fmla="*/ 2147483647 w 32"/>
              <a:gd name="T5" fmla="*/ 2147483647 h 96"/>
              <a:gd name="T6" fmla="*/ 2147483647 w 32"/>
              <a:gd name="T7" fmla="*/ 2147483647 h 96"/>
              <a:gd name="T8" fmla="*/ 2147483647 w 32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96"/>
              <a:gd name="T17" fmla="*/ 32 w 32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49006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72"/>
          <p:cNvSpPr>
            <a:spLocks/>
          </p:cNvSpPr>
          <p:nvPr/>
        </p:nvSpPr>
        <p:spPr bwMode="auto">
          <a:xfrm>
            <a:off x="4900613" y="5461000"/>
            <a:ext cx="101600" cy="201613"/>
          </a:xfrm>
          <a:custGeom>
            <a:avLst/>
            <a:gdLst>
              <a:gd name="T0" fmla="*/ 2147483647 w 64"/>
              <a:gd name="T1" fmla="*/ 0 h 127"/>
              <a:gd name="T2" fmla="*/ 2147483647 w 64"/>
              <a:gd name="T3" fmla="*/ 2147483647 h 127"/>
              <a:gd name="T4" fmla="*/ 2147483647 w 64"/>
              <a:gd name="T5" fmla="*/ 2147483647 h 127"/>
              <a:gd name="T6" fmla="*/ 2147483647 w 64"/>
              <a:gd name="T7" fmla="*/ 2147483647 h 127"/>
              <a:gd name="T8" fmla="*/ 2147483647 w 64"/>
              <a:gd name="T9" fmla="*/ 2147483647 h 127"/>
              <a:gd name="T10" fmla="*/ 2147483647 w 64"/>
              <a:gd name="T11" fmla="*/ 2147483647 h 127"/>
              <a:gd name="T12" fmla="*/ 2147483647 w 64"/>
              <a:gd name="T13" fmla="*/ 2147483647 h 127"/>
              <a:gd name="T14" fmla="*/ 2147483647 w 64"/>
              <a:gd name="T15" fmla="*/ 2147483647 h 127"/>
              <a:gd name="T16" fmla="*/ 2147483647 w 64"/>
              <a:gd name="T17" fmla="*/ 2147483647 h 127"/>
              <a:gd name="T18" fmla="*/ 2147483647 w 64"/>
              <a:gd name="T19" fmla="*/ 2147483647 h 127"/>
              <a:gd name="T20" fmla="*/ 2147483647 w 64"/>
              <a:gd name="T21" fmla="*/ 2147483647 h 127"/>
              <a:gd name="T22" fmla="*/ 2147483647 w 64"/>
              <a:gd name="T23" fmla="*/ 2147483647 h 127"/>
              <a:gd name="T24" fmla="*/ 2147483647 w 64"/>
              <a:gd name="T25" fmla="*/ 2147483647 h 127"/>
              <a:gd name="T26" fmla="*/ 2147483647 w 64"/>
              <a:gd name="T27" fmla="*/ 2147483647 h 127"/>
              <a:gd name="T28" fmla="*/ 2147483647 w 64"/>
              <a:gd name="T29" fmla="*/ 2147483647 h 127"/>
              <a:gd name="T30" fmla="*/ 2147483647 w 64"/>
              <a:gd name="T31" fmla="*/ 2147483647 h 127"/>
              <a:gd name="T32" fmla="*/ 2147483647 w 64"/>
              <a:gd name="T33" fmla="*/ 2147483647 h 127"/>
              <a:gd name="T34" fmla="*/ 0 w 64"/>
              <a:gd name="T35" fmla="*/ 0 h 127"/>
              <a:gd name="T36" fmla="*/ 2147483647 w 64"/>
              <a:gd name="T37" fmla="*/ 0 h 1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4"/>
              <a:gd name="T58" fmla="*/ 0 h 127"/>
              <a:gd name="T59" fmla="*/ 64 w 64"/>
              <a:gd name="T60" fmla="*/ 127 h 1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4" h="127">
                <a:moveTo>
                  <a:pt x="16" y="0"/>
                </a:moveTo>
                <a:lnTo>
                  <a:pt x="24" y="71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32" y="103"/>
                </a:lnTo>
                <a:lnTo>
                  <a:pt x="24" y="103"/>
                </a:lnTo>
                <a:lnTo>
                  <a:pt x="8" y="79"/>
                </a:lnTo>
                <a:lnTo>
                  <a:pt x="8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73"/>
          <p:cNvSpPr>
            <a:spLocks/>
          </p:cNvSpPr>
          <p:nvPr/>
        </p:nvSpPr>
        <p:spPr bwMode="auto">
          <a:xfrm>
            <a:off x="4989513" y="5637213"/>
            <a:ext cx="101600" cy="63500"/>
          </a:xfrm>
          <a:custGeom>
            <a:avLst/>
            <a:gdLst>
              <a:gd name="T0" fmla="*/ 2147483647 w 64"/>
              <a:gd name="T1" fmla="*/ 0 h 40"/>
              <a:gd name="T2" fmla="*/ 2147483647 w 64"/>
              <a:gd name="T3" fmla="*/ 2147483647 h 40"/>
              <a:gd name="T4" fmla="*/ 2147483647 w 64"/>
              <a:gd name="T5" fmla="*/ 2147483647 h 40"/>
              <a:gd name="T6" fmla="*/ 2147483647 w 64"/>
              <a:gd name="T7" fmla="*/ 2147483647 h 40"/>
              <a:gd name="T8" fmla="*/ 2147483647 w 64"/>
              <a:gd name="T9" fmla="*/ 2147483647 h 40"/>
              <a:gd name="T10" fmla="*/ 0 w 64"/>
              <a:gd name="T11" fmla="*/ 2147483647 h 40"/>
              <a:gd name="T12" fmla="*/ 2147483647 w 64"/>
              <a:gd name="T13" fmla="*/ 0 h 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"/>
              <a:gd name="T22" fmla="*/ 0 h 40"/>
              <a:gd name="T23" fmla="*/ 64 w 64"/>
              <a:gd name="T24" fmla="*/ 40 h 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50911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75"/>
          <p:cNvSpPr>
            <a:spLocks/>
          </p:cNvSpPr>
          <p:nvPr/>
        </p:nvSpPr>
        <p:spPr bwMode="auto">
          <a:xfrm>
            <a:off x="5065713" y="5688013"/>
            <a:ext cx="50800" cy="152400"/>
          </a:xfrm>
          <a:custGeom>
            <a:avLst/>
            <a:gdLst>
              <a:gd name="T0" fmla="*/ 2147483647 w 32"/>
              <a:gd name="T1" fmla="*/ 0 h 96"/>
              <a:gd name="T2" fmla="*/ 0 w 32"/>
              <a:gd name="T3" fmla="*/ 0 h 96"/>
              <a:gd name="T4" fmla="*/ 2147483647 w 32"/>
              <a:gd name="T5" fmla="*/ 2147483647 h 96"/>
              <a:gd name="T6" fmla="*/ 2147483647 w 32"/>
              <a:gd name="T7" fmla="*/ 2147483647 h 96"/>
              <a:gd name="T8" fmla="*/ 2147483647 w 32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96"/>
              <a:gd name="T17" fmla="*/ 32 w 32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4354513" y="53340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594503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array storing the stack elements may become full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push operation will then throw a </a:t>
            </a:r>
            <a:r>
              <a:rPr lang="en-US" dirty="0" err="1" smtClean="0">
                <a:solidFill>
                  <a:schemeClr val="hlink"/>
                </a:solidFill>
              </a:rPr>
              <a:t>FullStackException</a:t>
            </a:r>
            <a:endParaRPr lang="en-US" dirty="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Limitation of the array-based  implementation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intrinsic to the Stack ADT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6420" y="2428475"/>
            <a:ext cx="31983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err="1" smtClean="0">
                <a:solidFill>
                  <a:schemeClr val="tx2"/>
                </a:solidFill>
                <a:latin typeface="Times New Roman" charset="0"/>
              </a:rPr>
              <a:t>push</a:t>
            </a:r>
            <a:r>
              <a:rPr lang="en-US" dirty="0" err="1" smtClean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 dirty="0" err="1" smtClean="0">
                <a:solidFill>
                  <a:schemeClr val="tx2"/>
                </a:solidFill>
                <a:latin typeface="Times New Roman" charset="0"/>
              </a:rPr>
              <a:t>o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defTabSz="228600"/>
            <a:r>
              <a:rPr lang="en-US" dirty="0" smtClean="0">
                <a:latin typeface="Times New Roman" charset="0"/>
                <a:sym typeface="Symbol" charset="2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if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=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S.length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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throw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FullStackException</a:t>
            </a:r>
            <a:endParaRPr lang="en-US" b="1" dirty="0" smtClean="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else 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endParaRPr lang="en-US" dirty="0" smtClean="0">
              <a:latin typeface="Times New Roman" charset="0"/>
            </a:endParaRPr>
          </a:p>
          <a:p>
            <a:pPr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+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o</a:t>
            </a:r>
            <a:endParaRPr lang="en-US" b="1" i="1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endParaRPr lang="en-US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885975" y="5182394"/>
            <a:ext cx="6934200" cy="871537"/>
            <a:chOff x="912" y="3435"/>
            <a:chExt cx="4368" cy="549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560" y="3512"/>
              <a:ext cx="720" cy="2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600" y="3515"/>
              <a:ext cx="951" cy="239"/>
            </a:xfrm>
            <a:custGeom>
              <a:avLst/>
              <a:gdLst>
                <a:gd name="T0" fmla="*/ 951 w 951"/>
                <a:gd name="T1" fmla="*/ 239 h 239"/>
                <a:gd name="T2" fmla="*/ 951 w 951"/>
                <a:gd name="T3" fmla="*/ 0 h 239"/>
                <a:gd name="T4" fmla="*/ 0 w 951"/>
                <a:gd name="T5" fmla="*/ 0 h 239"/>
                <a:gd name="T6" fmla="*/ 24 w 951"/>
                <a:gd name="T7" fmla="*/ 103 h 239"/>
                <a:gd name="T8" fmla="*/ 104 w 951"/>
                <a:gd name="T9" fmla="*/ 143 h 239"/>
                <a:gd name="T10" fmla="*/ 120 w 951"/>
                <a:gd name="T11" fmla="*/ 239 h 239"/>
                <a:gd name="T12" fmla="*/ 951 w 951"/>
                <a:gd name="T13" fmla="*/ 239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51"/>
                <a:gd name="T22" fmla="*/ 0 h 239"/>
                <a:gd name="T23" fmla="*/ 951 w 951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51" h="239">
                  <a:moveTo>
                    <a:pt x="951" y="239"/>
                  </a:moveTo>
                  <a:lnTo>
                    <a:pt x="951" y="0"/>
                  </a:lnTo>
                  <a:lnTo>
                    <a:pt x="0" y="0"/>
                  </a:lnTo>
                  <a:lnTo>
                    <a:pt x="24" y="103"/>
                  </a:lnTo>
                  <a:lnTo>
                    <a:pt x="104" y="143"/>
                  </a:lnTo>
                  <a:lnTo>
                    <a:pt x="120" y="239"/>
                  </a:lnTo>
                  <a:lnTo>
                    <a:pt x="951" y="2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200" y="3515"/>
              <a:ext cx="1879" cy="239"/>
            </a:xfrm>
            <a:custGeom>
              <a:avLst/>
              <a:gdLst>
                <a:gd name="T0" fmla="*/ 0 w 1879"/>
                <a:gd name="T1" fmla="*/ 0 h 239"/>
                <a:gd name="T2" fmla="*/ 0 w 1879"/>
                <a:gd name="T3" fmla="*/ 239 h 239"/>
                <a:gd name="T4" fmla="*/ 1879 w 1879"/>
                <a:gd name="T5" fmla="*/ 239 h 239"/>
                <a:gd name="T6" fmla="*/ 1863 w 1879"/>
                <a:gd name="T7" fmla="*/ 135 h 239"/>
                <a:gd name="T8" fmla="*/ 1783 w 1879"/>
                <a:gd name="T9" fmla="*/ 79 h 239"/>
                <a:gd name="T10" fmla="*/ 1767 w 1879"/>
                <a:gd name="T11" fmla="*/ 0 h 239"/>
                <a:gd name="T12" fmla="*/ 0 w 1879"/>
                <a:gd name="T13" fmla="*/ 0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9"/>
                <a:gd name="T22" fmla="*/ 0 h 239"/>
                <a:gd name="T23" fmla="*/ 1879 w 1879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9" h="239">
                  <a:moveTo>
                    <a:pt x="0" y="0"/>
                  </a:moveTo>
                  <a:lnTo>
                    <a:pt x="0" y="239"/>
                  </a:lnTo>
                  <a:lnTo>
                    <a:pt x="1879" y="239"/>
                  </a:lnTo>
                  <a:lnTo>
                    <a:pt x="1863" y="135"/>
                  </a:lnTo>
                  <a:lnTo>
                    <a:pt x="1783" y="79"/>
                  </a:lnTo>
                  <a:lnTo>
                    <a:pt x="17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967" y="3507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192" y="3507"/>
              <a:ext cx="1775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92" y="3515"/>
              <a:ext cx="16" cy="2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079" y="3746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200" y="3746"/>
              <a:ext cx="1879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599" y="3507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607" y="3507"/>
              <a:ext cx="1663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254" y="3515"/>
              <a:ext cx="16" cy="2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703" y="3746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711" y="3746"/>
              <a:ext cx="1551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44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44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44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68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168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68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39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239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39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15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15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15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92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92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92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263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263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63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4286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5016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4286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287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87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287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047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4047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4047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3807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807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3807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453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5264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453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477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4774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477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501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501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912" y="3539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S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1272" y="37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1528" y="37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768" y="37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5066" y="3754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t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295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2959" y="3515"/>
              <a:ext cx="64" cy="127"/>
            </a:xfrm>
            <a:custGeom>
              <a:avLst/>
              <a:gdLst>
                <a:gd name="T0" fmla="*/ 16 w 64"/>
                <a:gd name="T1" fmla="*/ 0 h 127"/>
                <a:gd name="T2" fmla="*/ 32 w 64"/>
                <a:gd name="T3" fmla="*/ 71 h 127"/>
                <a:gd name="T4" fmla="*/ 32 w 64"/>
                <a:gd name="T5" fmla="*/ 71 h 127"/>
                <a:gd name="T6" fmla="*/ 32 w 64"/>
                <a:gd name="T7" fmla="*/ 71 h 127"/>
                <a:gd name="T8" fmla="*/ 40 w 64"/>
                <a:gd name="T9" fmla="*/ 95 h 127"/>
                <a:gd name="T10" fmla="*/ 40 w 64"/>
                <a:gd name="T11" fmla="*/ 95 h 127"/>
                <a:gd name="T12" fmla="*/ 40 w 64"/>
                <a:gd name="T13" fmla="*/ 95 h 127"/>
                <a:gd name="T14" fmla="*/ 64 w 64"/>
                <a:gd name="T15" fmla="*/ 119 h 127"/>
                <a:gd name="T16" fmla="*/ 64 w 64"/>
                <a:gd name="T17" fmla="*/ 111 h 127"/>
                <a:gd name="T18" fmla="*/ 56 w 64"/>
                <a:gd name="T19" fmla="*/ 127 h 127"/>
                <a:gd name="T20" fmla="*/ 56 w 64"/>
                <a:gd name="T21" fmla="*/ 127 h 127"/>
                <a:gd name="T22" fmla="*/ 32 w 64"/>
                <a:gd name="T23" fmla="*/ 103 h 127"/>
                <a:gd name="T24" fmla="*/ 32 w 64"/>
                <a:gd name="T25" fmla="*/ 103 h 127"/>
                <a:gd name="T26" fmla="*/ 24 w 64"/>
                <a:gd name="T27" fmla="*/ 103 h 127"/>
                <a:gd name="T28" fmla="*/ 16 w 64"/>
                <a:gd name="T29" fmla="*/ 79 h 127"/>
                <a:gd name="T30" fmla="*/ 16 w 64"/>
                <a:gd name="T31" fmla="*/ 79 h 127"/>
                <a:gd name="T32" fmla="*/ 16 w 64"/>
                <a:gd name="T33" fmla="*/ 71 h 127"/>
                <a:gd name="T34" fmla="*/ 0 w 64"/>
                <a:gd name="T35" fmla="*/ 0 h 127"/>
                <a:gd name="T36" fmla="*/ 16 w 64"/>
                <a:gd name="T37" fmla="*/ 0 h 1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127"/>
                <a:gd name="T59" fmla="*/ 64 w 64"/>
                <a:gd name="T60" fmla="*/ 127 h 1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127">
                  <a:moveTo>
                    <a:pt x="16" y="0"/>
                  </a:moveTo>
                  <a:lnTo>
                    <a:pt x="32" y="71"/>
                  </a:lnTo>
                  <a:lnTo>
                    <a:pt x="40" y="95"/>
                  </a:lnTo>
                  <a:lnTo>
                    <a:pt x="64" y="119"/>
                  </a:lnTo>
                  <a:lnTo>
                    <a:pt x="64" y="111"/>
                  </a:lnTo>
                  <a:lnTo>
                    <a:pt x="56" y="127"/>
                  </a:lnTo>
                  <a:lnTo>
                    <a:pt x="32" y="103"/>
                  </a:lnTo>
                  <a:lnTo>
                    <a:pt x="24" y="103"/>
                  </a:lnTo>
                  <a:lnTo>
                    <a:pt x="16" y="79"/>
                  </a:lnTo>
                  <a:lnTo>
                    <a:pt x="16" y="7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3015" y="3626"/>
              <a:ext cx="64" cy="40"/>
            </a:xfrm>
            <a:custGeom>
              <a:avLst/>
              <a:gdLst>
                <a:gd name="T0" fmla="*/ 8 w 64"/>
                <a:gd name="T1" fmla="*/ 0 h 40"/>
                <a:gd name="T2" fmla="*/ 64 w 64"/>
                <a:gd name="T3" fmla="*/ 24 h 40"/>
                <a:gd name="T4" fmla="*/ 64 w 64"/>
                <a:gd name="T5" fmla="*/ 32 h 40"/>
                <a:gd name="T6" fmla="*/ 48 w 64"/>
                <a:gd name="T7" fmla="*/ 32 h 40"/>
                <a:gd name="T8" fmla="*/ 56 w 64"/>
                <a:gd name="T9" fmla="*/ 40 h 40"/>
                <a:gd name="T10" fmla="*/ 0 w 64"/>
                <a:gd name="T11" fmla="*/ 16 h 40"/>
                <a:gd name="T12" fmla="*/ 8 w 64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40"/>
                <a:gd name="T23" fmla="*/ 64 w 64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40">
                  <a:moveTo>
                    <a:pt x="8" y="0"/>
                  </a:moveTo>
                  <a:lnTo>
                    <a:pt x="64" y="24"/>
                  </a:lnTo>
                  <a:lnTo>
                    <a:pt x="64" y="32"/>
                  </a:lnTo>
                  <a:lnTo>
                    <a:pt x="48" y="32"/>
                  </a:lnTo>
                  <a:lnTo>
                    <a:pt x="56" y="40"/>
                  </a:lnTo>
                  <a:lnTo>
                    <a:pt x="0" y="1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07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3063" y="3658"/>
              <a:ext cx="32" cy="96"/>
            </a:xfrm>
            <a:custGeom>
              <a:avLst/>
              <a:gdLst>
                <a:gd name="T0" fmla="*/ 16 w 32"/>
                <a:gd name="T1" fmla="*/ 0 h 96"/>
                <a:gd name="T2" fmla="*/ 0 w 32"/>
                <a:gd name="T3" fmla="*/ 0 h 96"/>
                <a:gd name="T4" fmla="*/ 16 w 32"/>
                <a:gd name="T5" fmla="*/ 96 h 96"/>
                <a:gd name="T6" fmla="*/ 32 w 32"/>
                <a:gd name="T7" fmla="*/ 96 h 96"/>
                <a:gd name="T8" fmla="*/ 16 w 32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96"/>
                <a:gd name="T17" fmla="*/ 32 w 32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96">
                  <a:moveTo>
                    <a:pt x="16" y="0"/>
                  </a:moveTo>
                  <a:lnTo>
                    <a:pt x="0" y="0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3583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3583" y="3515"/>
              <a:ext cx="64" cy="127"/>
            </a:xfrm>
            <a:custGeom>
              <a:avLst/>
              <a:gdLst>
                <a:gd name="T0" fmla="*/ 16 w 64"/>
                <a:gd name="T1" fmla="*/ 0 h 127"/>
                <a:gd name="T2" fmla="*/ 24 w 64"/>
                <a:gd name="T3" fmla="*/ 71 h 127"/>
                <a:gd name="T4" fmla="*/ 24 w 64"/>
                <a:gd name="T5" fmla="*/ 71 h 127"/>
                <a:gd name="T6" fmla="*/ 24 w 64"/>
                <a:gd name="T7" fmla="*/ 71 h 127"/>
                <a:gd name="T8" fmla="*/ 40 w 64"/>
                <a:gd name="T9" fmla="*/ 95 h 127"/>
                <a:gd name="T10" fmla="*/ 40 w 64"/>
                <a:gd name="T11" fmla="*/ 95 h 127"/>
                <a:gd name="T12" fmla="*/ 40 w 64"/>
                <a:gd name="T13" fmla="*/ 95 h 127"/>
                <a:gd name="T14" fmla="*/ 64 w 64"/>
                <a:gd name="T15" fmla="*/ 119 h 127"/>
                <a:gd name="T16" fmla="*/ 64 w 64"/>
                <a:gd name="T17" fmla="*/ 111 h 127"/>
                <a:gd name="T18" fmla="*/ 56 w 64"/>
                <a:gd name="T19" fmla="*/ 127 h 127"/>
                <a:gd name="T20" fmla="*/ 56 w 64"/>
                <a:gd name="T21" fmla="*/ 127 h 127"/>
                <a:gd name="T22" fmla="*/ 32 w 64"/>
                <a:gd name="T23" fmla="*/ 103 h 127"/>
                <a:gd name="T24" fmla="*/ 32 w 64"/>
                <a:gd name="T25" fmla="*/ 103 h 127"/>
                <a:gd name="T26" fmla="*/ 24 w 64"/>
                <a:gd name="T27" fmla="*/ 103 h 127"/>
                <a:gd name="T28" fmla="*/ 8 w 64"/>
                <a:gd name="T29" fmla="*/ 79 h 127"/>
                <a:gd name="T30" fmla="*/ 8 w 64"/>
                <a:gd name="T31" fmla="*/ 79 h 127"/>
                <a:gd name="T32" fmla="*/ 8 w 64"/>
                <a:gd name="T33" fmla="*/ 71 h 127"/>
                <a:gd name="T34" fmla="*/ 0 w 64"/>
                <a:gd name="T35" fmla="*/ 0 h 127"/>
                <a:gd name="T36" fmla="*/ 16 w 64"/>
                <a:gd name="T37" fmla="*/ 0 h 1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127"/>
                <a:gd name="T59" fmla="*/ 64 w 64"/>
                <a:gd name="T60" fmla="*/ 127 h 1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127">
                  <a:moveTo>
                    <a:pt x="16" y="0"/>
                  </a:moveTo>
                  <a:lnTo>
                    <a:pt x="24" y="71"/>
                  </a:lnTo>
                  <a:lnTo>
                    <a:pt x="40" y="95"/>
                  </a:lnTo>
                  <a:lnTo>
                    <a:pt x="64" y="119"/>
                  </a:lnTo>
                  <a:lnTo>
                    <a:pt x="64" y="111"/>
                  </a:lnTo>
                  <a:lnTo>
                    <a:pt x="56" y="127"/>
                  </a:lnTo>
                  <a:lnTo>
                    <a:pt x="32" y="103"/>
                  </a:lnTo>
                  <a:lnTo>
                    <a:pt x="24" y="103"/>
                  </a:lnTo>
                  <a:lnTo>
                    <a:pt x="8" y="79"/>
                  </a:lnTo>
                  <a:lnTo>
                    <a:pt x="8" y="7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3639" y="3626"/>
              <a:ext cx="64" cy="40"/>
            </a:xfrm>
            <a:custGeom>
              <a:avLst/>
              <a:gdLst>
                <a:gd name="T0" fmla="*/ 8 w 64"/>
                <a:gd name="T1" fmla="*/ 0 h 40"/>
                <a:gd name="T2" fmla="*/ 64 w 64"/>
                <a:gd name="T3" fmla="*/ 24 h 40"/>
                <a:gd name="T4" fmla="*/ 64 w 64"/>
                <a:gd name="T5" fmla="*/ 32 h 40"/>
                <a:gd name="T6" fmla="*/ 48 w 64"/>
                <a:gd name="T7" fmla="*/ 32 h 40"/>
                <a:gd name="T8" fmla="*/ 56 w 64"/>
                <a:gd name="T9" fmla="*/ 40 h 40"/>
                <a:gd name="T10" fmla="*/ 0 w 64"/>
                <a:gd name="T11" fmla="*/ 16 h 40"/>
                <a:gd name="T12" fmla="*/ 8 w 64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40"/>
                <a:gd name="T23" fmla="*/ 64 w 64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40">
                  <a:moveTo>
                    <a:pt x="8" y="0"/>
                  </a:moveTo>
                  <a:lnTo>
                    <a:pt x="64" y="24"/>
                  </a:lnTo>
                  <a:lnTo>
                    <a:pt x="64" y="32"/>
                  </a:lnTo>
                  <a:lnTo>
                    <a:pt x="48" y="32"/>
                  </a:lnTo>
                  <a:lnTo>
                    <a:pt x="56" y="40"/>
                  </a:lnTo>
                  <a:lnTo>
                    <a:pt x="0" y="1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3703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687" y="3658"/>
              <a:ext cx="32" cy="96"/>
            </a:xfrm>
            <a:custGeom>
              <a:avLst/>
              <a:gdLst>
                <a:gd name="T0" fmla="*/ 16 w 32"/>
                <a:gd name="T1" fmla="*/ 0 h 96"/>
                <a:gd name="T2" fmla="*/ 0 w 32"/>
                <a:gd name="T3" fmla="*/ 0 h 96"/>
                <a:gd name="T4" fmla="*/ 16 w 32"/>
                <a:gd name="T5" fmla="*/ 96 h 96"/>
                <a:gd name="T6" fmla="*/ 32 w 32"/>
                <a:gd name="T7" fmla="*/ 96 h 96"/>
                <a:gd name="T8" fmla="*/ 16 w 32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96"/>
                <a:gd name="T17" fmla="*/ 32 w 32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96">
                  <a:moveTo>
                    <a:pt x="16" y="0"/>
                  </a:moveTo>
                  <a:lnTo>
                    <a:pt x="0" y="0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3239" y="343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Performance</a:t>
            </a:r>
          </a:p>
          <a:p>
            <a:pPr lvl="1"/>
            <a:r>
              <a:rPr lang="en-US" sz="2000" dirty="0" smtClean="0"/>
              <a:t>Let 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000" dirty="0" smtClean="0"/>
              <a:t> be the number of elements in the stack</a:t>
            </a:r>
          </a:p>
          <a:p>
            <a:pPr lvl="1"/>
            <a:r>
              <a:rPr lang="en-US" sz="2000" dirty="0" smtClean="0"/>
              <a:t>The space used is 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sz="2000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000" dirty="0" smtClean="0">
                <a:latin typeface="Times New Roman" charset="0"/>
                <a:sym typeface="Symbol" charset="2"/>
              </a:rPr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Each operation runs in time 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O</a:t>
            </a:r>
            <a:r>
              <a:rPr lang="en-US" sz="2000" dirty="0" smtClean="0">
                <a:latin typeface="Times New Roman" charset="0"/>
                <a:sym typeface="Symbol" charset="2"/>
              </a:rPr>
              <a:t>(1)</a:t>
            </a:r>
          </a:p>
          <a:p>
            <a:r>
              <a:rPr lang="en-US" sz="2400" dirty="0" smtClean="0"/>
              <a:t>Limitations</a:t>
            </a:r>
          </a:p>
          <a:p>
            <a:pPr lvl="1"/>
            <a:r>
              <a:rPr lang="en-US" sz="2000" dirty="0" smtClean="0"/>
              <a:t>The maximum size of the stack must be defined a priori and cannot be changed</a:t>
            </a:r>
          </a:p>
          <a:p>
            <a:pPr lvl="1"/>
            <a:r>
              <a:rPr lang="en-US" sz="2000" dirty="0" smtClean="0"/>
              <a:t>Trying to push a new element into a full stack causes an implementation-specific exception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dirty="0" err="1" smtClean="0"/>
              <a:t>growable</a:t>
            </a:r>
            <a:r>
              <a:rPr lang="en-US" sz="2000" dirty="0" smtClean="0"/>
              <a:t> array instead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“(”, “{”, or “[” must be paired with a matching “)”, “}”, or “]”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correct: ( )(( )){([( )])}	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correct: ((( )(( )){([( )])}))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incorrect: )(( )){([( )])}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incorrect: ({[ ])}	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incorrect: (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Algorithm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ParenMatch(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X,n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):</a:t>
            </a:r>
          </a:p>
          <a:p>
            <a:pPr>
              <a:lnSpc>
                <a:spcPct val="90000"/>
              </a:lnSpc>
              <a:buNone/>
            </a:pPr>
            <a:r>
              <a:rPr lang="en-US" b="1" i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Input: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An array 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tokens, each of which is either a grouping symbol, a variable, an arithmetic operator, or a number</a:t>
            </a:r>
          </a:p>
          <a:p>
            <a:pPr>
              <a:lnSpc>
                <a:spcPct val="90000"/>
              </a:lnSpc>
              <a:buNone/>
            </a:pPr>
            <a:r>
              <a:rPr lang="en-US" b="1" i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Output: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true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if and only if all the grouping symbols in 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match</a:t>
            </a:r>
            <a:endParaRPr lang="en-US" dirty="0" smtClean="0"/>
          </a:p>
          <a:p>
            <a:r>
              <a:rPr lang="en-US" dirty="0" smtClean="0"/>
              <a:t>For example: (2+3)*(3+6)</a:t>
            </a:r>
          </a:p>
          <a:p>
            <a:r>
              <a:rPr lang="en-US" dirty="0" smtClean="0"/>
              <a:t>X is an array of {(,2,+,3,),*,(,3,+,6,)} and </a:t>
            </a:r>
            <a:r>
              <a:rPr lang="en-US" dirty="0" err="1" smtClean="0"/>
              <a:t>n</a:t>
            </a:r>
            <a:r>
              <a:rPr lang="en-US" dirty="0" smtClean="0"/>
              <a:t> is 11</a:t>
            </a:r>
          </a:p>
          <a:p>
            <a:r>
              <a:rPr lang="en-US" dirty="0" smtClean="0"/>
              <a:t>Output: 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ParenMatch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4434" y="2512216"/>
            <a:ext cx="6071179" cy="3360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Let 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be an empty stack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0 to 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n-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do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if 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] is an opening grouping symbol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then </a:t>
            </a:r>
            <a:r>
              <a:rPr lang="en-US" dirty="0" smtClean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// e.g., (</a:t>
            </a:r>
          </a:p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.push(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])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else if 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] is a closing grouping symbol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then </a:t>
            </a:r>
            <a:r>
              <a:rPr lang="en-US" dirty="0" smtClean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// e.g., )</a:t>
            </a:r>
            <a:endParaRPr lang="en-US" b="1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if 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.isEmpty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()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then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	return false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 //nothing to match with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if 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.pop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() does not match the type of 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]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then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	return false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 //wrong type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i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.isEmpty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()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then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return true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//every symbol matched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else return false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//some symbols were never matched</a:t>
            </a:r>
            <a:endParaRPr lang="en-US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Arithmetic </a:t>
            </a:r>
            <a:br>
              <a:rPr lang="en-US" dirty="0" smtClean="0"/>
            </a:b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14 – 3 * 2 + 7 = (14 – (3 * 2) ) + 7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Operator precedence</a:t>
            </a:r>
            <a:endParaRPr lang="en-US" dirty="0" smtClean="0"/>
          </a:p>
          <a:p>
            <a:pPr lvl="1"/>
            <a:r>
              <a:rPr lang="en-US" dirty="0" smtClean="0"/>
              <a:t>* has precedence over +/–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Associativity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operators of the same precedence group</a:t>
            </a:r>
          </a:p>
          <a:p>
            <a:pPr lvl="1"/>
            <a:r>
              <a:rPr lang="en-US" dirty="0" smtClean="0"/>
              <a:t>evaluated from left to right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x</a:t>
            </a:r>
            <a:r>
              <a:rPr lang="en-US" dirty="0" smtClean="0"/>
              <a:t> – </a:t>
            </a:r>
            <a:r>
              <a:rPr lang="en-US" dirty="0" err="1" smtClean="0"/>
              <a:t>y</a:t>
            </a:r>
            <a:r>
              <a:rPr lang="en-US" dirty="0" smtClean="0"/>
              <a:t> + </a:t>
            </a:r>
            <a:r>
              <a:rPr lang="en-US" dirty="0" err="1" smtClean="0"/>
              <a:t>z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dirty="0" smtClean="0"/>
              <a:t> – </a:t>
            </a:r>
            <a:r>
              <a:rPr lang="en-US" dirty="0" err="1" smtClean="0"/>
              <a:t>y</a:t>
            </a:r>
            <a:r>
              <a:rPr lang="en-US" dirty="0" smtClean="0"/>
              <a:t>) + </a:t>
            </a:r>
            <a:r>
              <a:rPr lang="en-US" dirty="0" err="1" smtClean="0"/>
              <a:t>z</a:t>
            </a:r>
            <a:r>
              <a:rPr lang="en-US" dirty="0" smtClean="0"/>
              <a:t> rather than </a:t>
            </a:r>
            <a:r>
              <a:rPr lang="en-US" dirty="0" err="1" smtClean="0"/>
              <a:t>x</a:t>
            </a:r>
            <a:r>
              <a:rPr lang="en-US" dirty="0" smtClean="0"/>
              <a:t> – (</a:t>
            </a:r>
            <a:r>
              <a:rPr lang="en-US" dirty="0" err="1" smtClean="0"/>
              <a:t>y</a:t>
            </a:r>
            <a:r>
              <a:rPr lang="en-US" dirty="0" smtClean="0"/>
              <a:t> + </a:t>
            </a:r>
            <a:r>
              <a:rPr lang="en-US" dirty="0" err="1" smtClean="0"/>
              <a:t>z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Arithmetic </a:t>
            </a:r>
            <a:br>
              <a:rPr lang="en-US" dirty="0" smtClean="0"/>
            </a:b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Idea:</a:t>
            </a:r>
            <a:r>
              <a:rPr lang="en-US" b="1" dirty="0" smtClean="0"/>
              <a:t> </a:t>
            </a:r>
            <a:r>
              <a:rPr lang="en-US" dirty="0" smtClean="0"/>
              <a:t>push each operator on the stack, but first pop and perform higher and </a:t>
            </a:r>
            <a:r>
              <a:rPr lang="en-US" i="1" dirty="0" smtClean="0"/>
              <a:t>equal </a:t>
            </a:r>
            <a:r>
              <a:rPr lang="en-US" dirty="0" smtClean="0"/>
              <a:t>precedence operations.</a:t>
            </a:r>
          </a:p>
          <a:p>
            <a:r>
              <a:rPr lang="en-US" dirty="0" smtClean="0"/>
              <a:t>Two stacks: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err="1" smtClean="0"/>
              <a:t>opStk</a:t>
            </a:r>
            <a:r>
              <a:rPr lang="en-US" dirty="0" smtClean="0"/>
              <a:t> holds operators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err="1" smtClean="0"/>
              <a:t>valStk</a:t>
            </a:r>
            <a:r>
              <a:rPr lang="en-US" dirty="0" smtClean="0"/>
              <a:t> holds values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To clean up the stack at the end, we use $ as special  “end of input” token with lowest precedence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16400"/>
            <a:ext cx="6508377" cy="11430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Evaluating Arithmetic </a:t>
            </a:r>
            <a:br>
              <a:rPr lang="en-US" dirty="0" smtClean="0"/>
            </a:br>
            <a:r>
              <a:rPr lang="en-US" dirty="0" smtClean="0"/>
              <a:t>Expressions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1884162"/>
            <a:ext cx="7828485" cy="4404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Algorithm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EvalExp</a:t>
            </a:r>
            <a:r>
              <a:rPr lang="en-US" dirty="0" smtClean="0">
                <a:solidFill>
                  <a:srgbClr val="000000"/>
                </a:solidFill>
              </a:rPr>
              <a:t>()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Input: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 stream of tokens representing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/>
              <a:t>an arithmetic expression (with numbers)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Output: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the value of the expression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while </a:t>
            </a:r>
            <a:r>
              <a:rPr lang="en-US" dirty="0" smtClean="0">
                <a:solidFill>
                  <a:srgbClr val="000000"/>
                </a:solidFill>
              </a:rPr>
              <a:t>there’s another token </a:t>
            </a:r>
            <a:r>
              <a:rPr lang="en-US" dirty="0" err="1" smtClean="0">
                <a:solidFill>
                  <a:srgbClr val="000000"/>
                </a:solidFill>
              </a:rPr>
              <a:t>z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	if </a:t>
            </a:r>
            <a:r>
              <a:rPr lang="en-US" dirty="0" err="1" smtClean="0">
                <a:solidFill>
                  <a:srgbClr val="000000"/>
                </a:solidFill>
              </a:rPr>
              <a:t>isNumber(z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</a:rPr>
              <a:t>then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000000"/>
                </a:solidFill>
              </a:rPr>
              <a:t>valStk.push(z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3333FF"/>
                </a:solidFill>
              </a:rPr>
              <a:t>//push number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   	</a:t>
            </a:r>
            <a:r>
              <a:rPr lang="en-US" b="1" dirty="0" smtClean="0">
                <a:solidFill>
                  <a:srgbClr val="000000"/>
                </a:solidFill>
              </a:rPr>
              <a:t>else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i="1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000000"/>
                </a:solidFill>
              </a:rPr>
              <a:t>repeatOps(z</a:t>
            </a:r>
            <a:r>
              <a:rPr lang="en-US" dirty="0" smtClean="0">
                <a:solidFill>
                  <a:srgbClr val="000000"/>
                </a:solidFill>
              </a:rPr>
              <a:t>); </a:t>
            </a:r>
            <a:r>
              <a:rPr lang="en-US" dirty="0" smtClean="0">
                <a:solidFill>
                  <a:srgbClr val="3333FF"/>
                </a:solidFill>
              </a:rPr>
              <a:t>//calculate the higher precedence  operators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000000"/>
                </a:solidFill>
              </a:rPr>
              <a:t>opStk.push(z</a:t>
            </a:r>
            <a:r>
              <a:rPr lang="en-US" dirty="0" smtClean="0">
                <a:solidFill>
                  <a:srgbClr val="000000"/>
                </a:solidFill>
              </a:rPr>
              <a:t>); </a:t>
            </a:r>
            <a:r>
              <a:rPr lang="en-US" dirty="0" smtClean="0">
                <a:solidFill>
                  <a:srgbClr val="3333FF"/>
                </a:solidFill>
              </a:rPr>
              <a:t>//before push the operator </a:t>
            </a:r>
            <a:r>
              <a:rPr lang="en-US" dirty="0" err="1" smtClean="0">
                <a:solidFill>
                  <a:srgbClr val="3333FF"/>
                </a:solidFill>
              </a:rPr>
              <a:t>z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repeatOps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Monaco" pitchFamily="49" charset="0"/>
              </a:rPr>
              <a:t>$</a:t>
            </a:r>
            <a:r>
              <a:rPr lang="en-US" dirty="0" smtClean="0">
                <a:solidFill>
                  <a:srgbClr val="000000"/>
                </a:solidFill>
              </a:rPr>
              <a:t>); </a:t>
            </a:r>
            <a:r>
              <a:rPr lang="en-US" dirty="0" smtClean="0">
                <a:solidFill>
                  <a:srgbClr val="3333FF"/>
                </a:solidFill>
              </a:rPr>
              <a:t>//calculate all the rest operators   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return </a:t>
            </a:r>
            <a:r>
              <a:rPr lang="en-US" dirty="0" err="1" smtClean="0">
                <a:solidFill>
                  <a:srgbClr val="000000"/>
                </a:solidFill>
              </a:rPr>
              <a:t>valStk.top</a:t>
            </a:r>
            <a:r>
              <a:rPr lang="en-US" dirty="0" smtClean="0">
                <a:solidFill>
                  <a:srgbClr val="000000"/>
                </a:solidFill>
              </a:rPr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Arithmetic </a:t>
            </a:r>
            <a:br>
              <a:rPr lang="en-US" dirty="0" smtClean="0"/>
            </a:b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4354507"/>
            <a:ext cx="2800353" cy="2077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/>
              <a:t>Algorithm </a:t>
            </a:r>
            <a:r>
              <a:rPr lang="en-US" dirty="0" err="1" smtClean="0">
                <a:solidFill>
                  <a:srgbClr val="C00000"/>
                </a:solidFill>
              </a:rPr>
              <a:t>doOp</a:t>
            </a:r>
            <a:r>
              <a:rPr lang="en-US" dirty="0" smtClean="0">
                <a:solidFill>
                  <a:srgbClr val="C00000"/>
                </a:solidFill>
              </a:rPr>
              <a:t>()</a:t>
            </a:r>
            <a:r>
              <a:rPr lang="en-US" b="1" i="1" dirty="0" smtClean="0"/>
              <a:t> 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00000"/>
                </a:solidFill>
                <a:latin typeface="Helvetica" pitchFamily="1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itchFamily="1" charset="0"/>
              </a:rPr>
              <a:t>valStk.pop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();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00000"/>
                </a:solidFill>
                <a:latin typeface="Helvetica" pitchFamily="1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itchFamily="1" charset="0"/>
              </a:rPr>
              <a:t>valStk.pop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();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Helvetica" pitchFamily="1" charset="0"/>
              </a:rPr>
              <a:t>op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itchFamily="1" charset="0"/>
              </a:rPr>
              <a:t>opStk.pop</a:t>
            </a:r>
            <a:r>
              <a:rPr lang="en-US" dirty="0" smtClean="0">
                <a:solidFill>
                  <a:srgbClr val="000000"/>
                </a:solidFill>
                <a:latin typeface="Helvetica" pitchFamily="1" charset="0"/>
              </a:rPr>
              <a:t>();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00000"/>
                </a:solidFill>
                <a:latin typeface="Helvetica" pitchFamily="1" charset="0"/>
              </a:rPr>
              <a:t>valStk.push</a:t>
            </a:r>
            <a:r>
              <a:rPr lang="en-US" dirty="0" smtClean="0">
                <a:solidFill>
                  <a:srgbClr val="000000"/>
                </a:solidFill>
              </a:rPr>
              <a:t>( 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op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2544781"/>
            <a:ext cx="4642617" cy="18097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/>
              <a:t>Algorithm </a:t>
            </a:r>
            <a:r>
              <a:rPr lang="en-US" dirty="0" err="1" smtClean="0">
                <a:solidFill>
                  <a:srgbClr val="C00000"/>
                </a:solidFill>
              </a:rPr>
              <a:t>repeatOps</a:t>
            </a:r>
            <a:r>
              <a:rPr lang="en-US" dirty="0" smtClean="0">
                <a:solidFill>
                  <a:srgbClr val="000000"/>
                </a:solidFill>
              </a:rPr>
              <a:t>( </a:t>
            </a:r>
            <a:r>
              <a:rPr lang="en-US" dirty="0" err="1" smtClean="0">
                <a:solidFill>
                  <a:srgbClr val="000000"/>
                </a:solidFill>
              </a:rPr>
              <a:t>refOp</a:t>
            </a:r>
            <a:r>
              <a:rPr lang="en-US" dirty="0" smtClean="0">
                <a:solidFill>
                  <a:srgbClr val="000000"/>
                </a:solidFill>
              </a:rPr>
              <a:t> ): 	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b="1" dirty="0" smtClean="0">
                <a:solidFill>
                  <a:srgbClr val="000000"/>
                </a:solidFill>
              </a:rPr>
              <a:t>while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valStk.size</a:t>
            </a:r>
            <a:r>
              <a:rPr lang="en-US" dirty="0" smtClean="0">
                <a:solidFill>
                  <a:srgbClr val="000000"/>
                </a:solidFill>
              </a:rPr>
              <a:t>() &gt; 1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000000"/>
                </a:solidFill>
              </a:rPr>
              <a:t>prec(refOp</a:t>
            </a:r>
            <a:r>
              <a:rPr lang="en-US" dirty="0" smtClean="0">
                <a:solidFill>
                  <a:srgbClr val="000000"/>
                </a:solidFill>
              </a:rPr>
              <a:t>) ≤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prec(opStk.top</a:t>
            </a:r>
            <a:r>
              <a:rPr lang="en-US" dirty="0" smtClean="0">
                <a:solidFill>
                  <a:srgbClr val="000000"/>
                </a:solidFill>
              </a:rPr>
              <a:t>())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doOp</a:t>
            </a:r>
            <a:r>
              <a:rPr lang="en-US" dirty="0" smtClean="0">
                <a:solidFill>
                  <a:srgbClr val="000000"/>
                </a:solidFill>
              </a:rPr>
              <a:t>()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7493823" cy="1398494"/>
          </a:xfrm>
        </p:spPr>
        <p:txBody>
          <a:bodyPr/>
          <a:lstStyle/>
          <a:p>
            <a:r>
              <a:rPr lang="en-US" dirty="0" smtClean="0"/>
              <a:t>Abstract </a:t>
            </a:r>
            <a:br>
              <a:rPr lang="en-US" dirty="0" smtClean="0"/>
            </a:br>
            <a:r>
              <a:rPr lang="en-US" dirty="0" smtClean="0"/>
              <a:t>Linear Data Structures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Stacks, Queues, </a:t>
            </a:r>
            <a:r>
              <a:rPr lang="en-US" dirty="0" err="1" smtClean="0"/>
              <a:t>Deques</a:t>
            </a:r>
            <a:r>
              <a:rPr lang="en-US" dirty="0" smtClean="0"/>
              <a:t>, and Priority Queues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44" y="696758"/>
            <a:ext cx="3272146" cy="2732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11" y="228600"/>
            <a:ext cx="6508377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808" y="1485206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14  ≤ 4  –  3  *  2  +  7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13488" y="54864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Operator ≤ has lower precedence than +/–</a:t>
            </a:r>
          </a:p>
        </p:txBody>
      </p: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636588" y="1905000"/>
            <a:ext cx="1905000" cy="1219200"/>
            <a:chOff x="533400" y="1905000"/>
            <a:chExt cx="1905000" cy="121920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09600" y="2362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8" name="AutoShape 23"/>
            <p:cNvSpPr>
              <a:spLocks noChangeArrowheads="1"/>
            </p:cNvSpPr>
            <p:nvPr/>
          </p:nvSpPr>
          <p:spPr bwMode="auto">
            <a:xfrm>
              <a:off x="533400" y="2286000"/>
              <a:ext cx="1143000" cy="838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9" name="Line 28"/>
            <p:cNvSpPr>
              <a:spLocks noChangeShapeType="1"/>
            </p:cNvSpPr>
            <p:nvPr/>
          </p:nvSpPr>
          <p:spPr bwMode="auto">
            <a:xfrm flipV="1">
              <a:off x="1676400" y="1905000"/>
              <a:ext cx="762000" cy="457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1219200" y="2438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–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1219200" y="2743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≤</a:t>
              </a:r>
            </a:p>
          </p:txBody>
        </p:sp>
        <p:sp>
          <p:nvSpPr>
            <p:cNvPr id="12" name="Rectangle 70"/>
            <p:cNvSpPr>
              <a:spLocks noChangeArrowheads="1"/>
            </p:cNvSpPr>
            <p:nvPr/>
          </p:nvSpPr>
          <p:spPr bwMode="auto">
            <a:xfrm>
              <a:off x="685800" y="2743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14</a:t>
              </a:r>
            </a:p>
          </p:txBody>
        </p:sp>
        <p:sp>
          <p:nvSpPr>
            <p:cNvPr id="13" name="Rectangle 71"/>
            <p:cNvSpPr>
              <a:spLocks noChangeArrowheads="1"/>
            </p:cNvSpPr>
            <p:nvPr/>
          </p:nvSpPr>
          <p:spPr bwMode="auto">
            <a:xfrm>
              <a:off x="685800" y="2438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14" name="Rectangle 72"/>
            <p:cNvSpPr>
              <a:spLocks noChangeArrowheads="1"/>
            </p:cNvSpPr>
            <p:nvPr/>
          </p:nvSpPr>
          <p:spPr bwMode="auto">
            <a:xfrm>
              <a:off x="1143000" y="2362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02"/>
          <p:cNvGrpSpPr>
            <a:grpSpLocks/>
          </p:cNvGrpSpPr>
          <p:nvPr/>
        </p:nvGrpSpPr>
        <p:grpSpPr bwMode="auto">
          <a:xfrm>
            <a:off x="636588" y="1905000"/>
            <a:ext cx="2590800" cy="2590800"/>
            <a:chOff x="533400" y="1905000"/>
            <a:chExt cx="2590800" cy="2590800"/>
          </a:xfrm>
        </p:grpSpPr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219200" y="3505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*</a:t>
              </a:r>
            </a:p>
          </p:txBody>
        </p:sp>
        <p:sp>
          <p:nvSpPr>
            <p:cNvPr id="17" name="Rectangle 67"/>
            <p:cNvSpPr>
              <a:spLocks noChangeArrowheads="1"/>
            </p:cNvSpPr>
            <p:nvPr/>
          </p:nvSpPr>
          <p:spPr bwMode="auto">
            <a:xfrm>
              <a:off x="685800" y="3505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18" name="Rectangle 75"/>
            <p:cNvSpPr>
              <a:spLocks noChangeArrowheads="1"/>
            </p:cNvSpPr>
            <p:nvPr/>
          </p:nvSpPr>
          <p:spPr bwMode="auto">
            <a:xfrm>
              <a:off x="609600" y="34290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19" name="AutoShape 76"/>
            <p:cNvSpPr>
              <a:spLocks noChangeArrowheads="1"/>
            </p:cNvSpPr>
            <p:nvPr/>
          </p:nvSpPr>
          <p:spPr bwMode="auto">
            <a:xfrm>
              <a:off x="533400" y="3352800"/>
              <a:ext cx="1143000" cy="1143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20" name="Line 77"/>
            <p:cNvSpPr>
              <a:spLocks noChangeShapeType="1"/>
            </p:cNvSpPr>
            <p:nvPr/>
          </p:nvSpPr>
          <p:spPr bwMode="auto">
            <a:xfrm flipV="1">
              <a:off x="1676400" y="1905000"/>
              <a:ext cx="1447800" cy="18288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78"/>
            <p:cNvSpPr>
              <a:spLocks noChangeArrowheads="1"/>
            </p:cNvSpPr>
            <p:nvPr/>
          </p:nvSpPr>
          <p:spPr bwMode="auto">
            <a:xfrm>
              <a:off x="1219200" y="38100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–</a:t>
              </a:r>
            </a:p>
          </p:txBody>
        </p:sp>
        <p:sp>
          <p:nvSpPr>
            <p:cNvPr id="22" name="Rectangle 79"/>
            <p:cNvSpPr>
              <a:spLocks noChangeArrowheads="1"/>
            </p:cNvSpPr>
            <p:nvPr/>
          </p:nvSpPr>
          <p:spPr bwMode="auto">
            <a:xfrm>
              <a:off x="1219200" y="4114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≤</a:t>
              </a:r>
            </a:p>
          </p:txBody>
        </p:sp>
        <p:sp>
          <p:nvSpPr>
            <p:cNvPr id="23" name="Rectangle 80"/>
            <p:cNvSpPr>
              <a:spLocks noChangeArrowheads="1"/>
            </p:cNvSpPr>
            <p:nvPr/>
          </p:nvSpPr>
          <p:spPr bwMode="auto">
            <a:xfrm>
              <a:off x="685800" y="4114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14</a:t>
              </a:r>
            </a:p>
          </p:txBody>
        </p:sp>
        <p:sp>
          <p:nvSpPr>
            <p:cNvPr id="24" name="Rectangle 81"/>
            <p:cNvSpPr>
              <a:spLocks noChangeArrowheads="1"/>
            </p:cNvSpPr>
            <p:nvPr/>
          </p:nvSpPr>
          <p:spPr bwMode="auto">
            <a:xfrm>
              <a:off x="685800" y="38100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25" name="Rectangle 82"/>
            <p:cNvSpPr>
              <a:spLocks noChangeArrowheads="1"/>
            </p:cNvSpPr>
            <p:nvPr/>
          </p:nvSpPr>
          <p:spPr bwMode="auto">
            <a:xfrm>
              <a:off x="1143000" y="34290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</p:grpSp>
      <p:grpSp>
        <p:nvGrpSpPr>
          <p:cNvPr id="26" name="Group 103"/>
          <p:cNvGrpSpPr>
            <a:grpSpLocks/>
          </p:cNvGrpSpPr>
          <p:nvPr/>
        </p:nvGrpSpPr>
        <p:grpSpPr bwMode="auto">
          <a:xfrm>
            <a:off x="636588" y="1981200"/>
            <a:ext cx="2895600" cy="4114800"/>
            <a:chOff x="533400" y="1981200"/>
            <a:chExt cx="2895600" cy="4114800"/>
          </a:xfrm>
        </p:grpSpPr>
        <p:sp>
          <p:nvSpPr>
            <p:cNvPr id="27" name="Rectangle 68"/>
            <p:cNvSpPr>
              <a:spLocks noChangeArrowheads="1"/>
            </p:cNvSpPr>
            <p:nvPr/>
          </p:nvSpPr>
          <p:spPr bwMode="auto">
            <a:xfrm>
              <a:off x="685800" y="4800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2</a:t>
              </a:r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1219200" y="5105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*</a:t>
              </a:r>
            </a:p>
          </p:txBody>
        </p:sp>
        <p:sp>
          <p:nvSpPr>
            <p:cNvPr id="29" name="Rectangle 86"/>
            <p:cNvSpPr>
              <a:spLocks noChangeArrowheads="1"/>
            </p:cNvSpPr>
            <p:nvPr/>
          </p:nvSpPr>
          <p:spPr bwMode="auto">
            <a:xfrm>
              <a:off x="685800" y="5105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609600" y="4724400"/>
              <a:ext cx="457200" cy="12954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31" name="AutoShape 88"/>
            <p:cNvSpPr>
              <a:spLocks noChangeArrowheads="1"/>
            </p:cNvSpPr>
            <p:nvPr/>
          </p:nvSpPr>
          <p:spPr bwMode="auto">
            <a:xfrm>
              <a:off x="533400" y="4648200"/>
              <a:ext cx="1143000" cy="14478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32" name="Line 89"/>
            <p:cNvSpPr>
              <a:spLocks noChangeShapeType="1"/>
            </p:cNvSpPr>
            <p:nvPr/>
          </p:nvSpPr>
          <p:spPr bwMode="auto">
            <a:xfrm flipV="1">
              <a:off x="1676400" y="1981200"/>
              <a:ext cx="1752600" cy="2743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1219200" y="5410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–</a:t>
              </a:r>
            </a:p>
          </p:txBody>
        </p:sp>
        <p:sp>
          <p:nvSpPr>
            <p:cNvPr id="34" name="Rectangle 91"/>
            <p:cNvSpPr>
              <a:spLocks noChangeArrowheads="1"/>
            </p:cNvSpPr>
            <p:nvPr/>
          </p:nvSpPr>
          <p:spPr bwMode="auto">
            <a:xfrm>
              <a:off x="1219200" y="57150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≤</a:t>
              </a:r>
            </a:p>
          </p:txBody>
        </p:sp>
        <p:sp>
          <p:nvSpPr>
            <p:cNvPr id="35" name="Rectangle 92"/>
            <p:cNvSpPr>
              <a:spLocks noChangeArrowheads="1"/>
            </p:cNvSpPr>
            <p:nvPr/>
          </p:nvSpPr>
          <p:spPr bwMode="auto">
            <a:xfrm>
              <a:off x="685800" y="57150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14</a:t>
              </a:r>
            </a:p>
          </p:txBody>
        </p:sp>
        <p:sp>
          <p:nvSpPr>
            <p:cNvPr id="36" name="Rectangle 93"/>
            <p:cNvSpPr>
              <a:spLocks noChangeArrowheads="1"/>
            </p:cNvSpPr>
            <p:nvPr/>
          </p:nvSpPr>
          <p:spPr bwMode="auto">
            <a:xfrm>
              <a:off x="685800" y="5410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37" name="Rectangle 94"/>
            <p:cNvSpPr>
              <a:spLocks noChangeArrowheads="1"/>
            </p:cNvSpPr>
            <p:nvPr/>
          </p:nvSpPr>
          <p:spPr bwMode="auto">
            <a:xfrm>
              <a:off x="1143000" y="50292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</p:grpSp>
      <p:grpSp>
        <p:nvGrpSpPr>
          <p:cNvPr id="38" name="Group 104"/>
          <p:cNvGrpSpPr>
            <a:grpSpLocks/>
          </p:cNvGrpSpPr>
          <p:nvPr/>
        </p:nvGrpSpPr>
        <p:grpSpPr bwMode="auto">
          <a:xfrm>
            <a:off x="2236788" y="1905000"/>
            <a:ext cx="1676400" cy="4267200"/>
            <a:chOff x="2133600" y="1905000"/>
            <a:chExt cx="1676400" cy="4267200"/>
          </a:xfrm>
        </p:grpSpPr>
        <p:sp>
          <p:nvSpPr>
            <p:cNvPr id="39" name="Line 103"/>
            <p:cNvSpPr>
              <a:spLocks noChangeShapeType="1"/>
            </p:cNvSpPr>
            <p:nvPr/>
          </p:nvSpPr>
          <p:spPr bwMode="auto">
            <a:xfrm flipV="1">
              <a:off x="2743200" y="1905000"/>
              <a:ext cx="1066800" cy="28194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2819400" y="4419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41" name="Rectangle 98"/>
            <p:cNvSpPr>
              <a:spLocks noChangeArrowheads="1"/>
            </p:cNvSpPr>
            <p:nvPr/>
          </p:nvSpPr>
          <p:spPr bwMode="auto">
            <a:xfrm>
              <a:off x="2286000" y="4876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2</a:t>
              </a:r>
            </a:p>
          </p:txBody>
        </p:sp>
        <p:sp>
          <p:nvSpPr>
            <p:cNvPr id="42" name="Rectangle 99"/>
            <p:cNvSpPr>
              <a:spLocks noChangeArrowheads="1"/>
            </p:cNvSpPr>
            <p:nvPr/>
          </p:nvSpPr>
          <p:spPr bwMode="auto">
            <a:xfrm>
              <a:off x="2819400" y="5181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*</a:t>
              </a:r>
            </a:p>
          </p:txBody>
        </p:sp>
        <p:sp>
          <p:nvSpPr>
            <p:cNvPr id="43" name="Rectangle 100"/>
            <p:cNvSpPr>
              <a:spLocks noChangeArrowheads="1"/>
            </p:cNvSpPr>
            <p:nvPr/>
          </p:nvSpPr>
          <p:spPr bwMode="auto">
            <a:xfrm>
              <a:off x="2286000" y="5181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44" name="Rectangle 101"/>
            <p:cNvSpPr>
              <a:spLocks noChangeArrowheads="1"/>
            </p:cNvSpPr>
            <p:nvPr/>
          </p:nvSpPr>
          <p:spPr bwMode="auto">
            <a:xfrm>
              <a:off x="2209800" y="4800600"/>
              <a:ext cx="457200" cy="12954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45" name="AutoShape 102"/>
            <p:cNvSpPr>
              <a:spLocks noChangeArrowheads="1"/>
            </p:cNvSpPr>
            <p:nvPr/>
          </p:nvSpPr>
          <p:spPr bwMode="auto">
            <a:xfrm>
              <a:off x="2133600" y="4724400"/>
              <a:ext cx="1143000" cy="14478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46" name="Rectangle 104"/>
            <p:cNvSpPr>
              <a:spLocks noChangeArrowheads="1"/>
            </p:cNvSpPr>
            <p:nvPr/>
          </p:nvSpPr>
          <p:spPr bwMode="auto">
            <a:xfrm>
              <a:off x="28194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–</a:t>
              </a:r>
            </a:p>
          </p:txBody>
        </p:sp>
        <p:sp>
          <p:nvSpPr>
            <p:cNvPr id="47" name="Rectangle 105"/>
            <p:cNvSpPr>
              <a:spLocks noChangeArrowheads="1"/>
            </p:cNvSpPr>
            <p:nvPr/>
          </p:nvSpPr>
          <p:spPr bwMode="auto">
            <a:xfrm>
              <a:off x="28194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≤</a:t>
              </a:r>
            </a:p>
          </p:txBody>
        </p:sp>
        <p:sp>
          <p:nvSpPr>
            <p:cNvPr id="48" name="Rectangle 106"/>
            <p:cNvSpPr>
              <a:spLocks noChangeArrowheads="1"/>
            </p:cNvSpPr>
            <p:nvPr/>
          </p:nvSpPr>
          <p:spPr bwMode="auto">
            <a:xfrm>
              <a:off x="22860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14</a:t>
              </a:r>
            </a:p>
          </p:txBody>
        </p:sp>
        <p:sp>
          <p:nvSpPr>
            <p:cNvPr id="49" name="Rectangle 107"/>
            <p:cNvSpPr>
              <a:spLocks noChangeArrowheads="1"/>
            </p:cNvSpPr>
            <p:nvPr/>
          </p:nvSpPr>
          <p:spPr bwMode="auto">
            <a:xfrm>
              <a:off x="22860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50" name="Rectangle 108"/>
            <p:cNvSpPr>
              <a:spLocks noChangeArrowheads="1"/>
            </p:cNvSpPr>
            <p:nvPr/>
          </p:nvSpPr>
          <p:spPr bwMode="auto">
            <a:xfrm>
              <a:off x="2743200" y="4800600"/>
              <a:ext cx="457200" cy="12954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</p:grpSp>
      <p:grpSp>
        <p:nvGrpSpPr>
          <p:cNvPr id="51" name="Group 105"/>
          <p:cNvGrpSpPr>
            <a:grpSpLocks/>
          </p:cNvGrpSpPr>
          <p:nvPr/>
        </p:nvGrpSpPr>
        <p:grpSpPr bwMode="auto">
          <a:xfrm>
            <a:off x="3455988" y="1981200"/>
            <a:ext cx="1143000" cy="4191000"/>
            <a:chOff x="3352800" y="1981200"/>
            <a:chExt cx="1143000" cy="4191000"/>
          </a:xfrm>
        </p:grpSpPr>
        <p:sp>
          <p:nvSpPr>
            <p:cNvPr id="52" name="Rectangle 122"/>
            <p:cNvSpPr>
              <a:spLocks noChangeArrowheads="1"/>
            </p:cNvSpPr>
            <p:nvPr/>
          </p:nvSpPr>
          <p:spPr bwMode="auto">
            <a:xfrm>
              <a:off x="3962400" y="5410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53" name="Rectangle 116"/>
            <p:cNvSpPr>
              <a:spLocks noChangeArrowheads="1"/>
            </p:cNvSpPr>
            <p:nvPr/>
          </p:nvSpPr>
          <p:spPr bwMode="auto">
            <a:xfrm>
              <a:off x="3429000" y="51054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54" name="Rectangle 112"/>
            <p:cNvSpPr>
              <a:spLocks noChangeArrowheads="1"/>
            </p:cNvSpPr>
            <p:nvPr/>
          </p:nvSpPr>
          <p:spPr bwMode="auto">
            <a:xfrm>
              <a:off x="4038600" y="4724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3505200" y="5181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6</a:t>
              </a:r>
            </a:p>
          </p:txBody>
        </p:sp>
        <p:sp>
          <p:nvSpPr>
            <p:cNvPr id="56" name="AutoShape 117"/>
            <p:cNvSpPr>
              <a:spLocks noChangeArrowheads="1"/>
            </p:cNvSpPr>
            <p:nvPr/>
          </p:nvSpPr>
          <p:spPr bwMode="auto">
            <a:xfrm>
              <a:off x="3352800" y="5029200"/>
              <a:ext cx="1143000" cy="1143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57" name="Rectangle 118"/>
            <p:cNvSpPr>
              <a:spLocks noChangeArrowheads="1"/>
            </p:cNvSpPr>
            <p:nvPr/>
          </p:nvSpPr>
          <p:spPr bwMode="auto">
            <a:xfrm>
              <a:off x="40386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–</a:t>
              </a:r>
            </a:p>
          </p:txBody>
        </p:sp>
        <p:sp>
          <p:nvSpPr>
            <p:cNvPr id="58" name="Rectangle 119"/>
            <p:cNvSpPr>
              <a:spLocks noChangeArrowheads="1"/>
            </p:cNvSpPr>
            <p:nvPr/>
          </p:nvSpPr>
          <p:spPr bwMode="auto">
            <a:xfrm>
              <a:off x="40386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≤</a:t>
              </a:r>
            </a:p>
          </p:txBody>
        </p:sp>
        <p:sp>
          <p:nvSpPr>
            <p:cNvPr id="59" name="Rectangle 120"/>
            <p:cNvSpPr>
              <a:spLocks noChangeArrowheads="1"/>
            </p:cNvSpPr>
            <p:nvPr/>
          </p:nvSpPr>
          <p:spPr bwMode="auto">
            <a:xfrm>
              <a:off x="35052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14</a:t>
              </a:r>
            </a:p>
          </p:txBody>
        </p:sp>
        <p:sp>
          <p:nvSpPr>
            <p:cNvPr id="60" name="Rectangle 121"/>
            <p:cNvSpPr>
              <a:spLocks noChangeArrowheads="1"/>
            </p:cNvSpPr>
            <p:nvPr/>
          </p:nvSpPr>
          <p:spPr bwMode="auto">
            <a:xfrm>
              <a:off x="35052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61" name="Line 124"/>
            <p:cNvSpPr>
              <a:spLocks noChangeShapeType="1"/>
            </p:cNvSpPr>
            <p:nvPr/>
          </p:nvSpPr>
          <p:spPr bwMode="auto">
            <a:xfrm flipV="1">
              <a:off x="3810000" y="1981200"/>
              <a:ext cx="152400" cy="30480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106"/>
          <p:cNvGrpSpPr>
            <a:grpSpLocks/>
          </p:cNvGrpSpPr>
          <p:nvPr/>
        </p:nvGrpSpPr>
        <p:grpSpPr bwMode="auto">
          <a:xfrm>
            <a:off x="4217988" y="1905000"/>
            <a:ext cx="1600200" cy="4267200"/>
            <a:chOff x="4114800" y="1905000"/>
            <a:chExt cx="1600200" cy="4267200"/>
          </a:xfrm>
        </p:grpSpPr>
        <p:sp>
          <p:nvSpPr>
            <p:cNvPr id="63" name="Rectangle 128"/>
            <p:cNvSpPr>
              <a:spLocks noChangeArrowheads="1"/>
            </p:cNvSpPr>
            <p:nvPr/>
          </p:nvSpPr>
          <p:spPr bwMode="auto">
            <a:xfrm>
              <a:off x="5181600" y="5410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64" name="Rectangle 129"/>
            <p:cNvSpPr>
              <a:spLocks noChangeArrowheads="1"/>
            </p:cNvSpPr>
            <p:nvPr/>
          </p:nvSpPr>
          <p:spPr bwMode="auto">
            <a:xfrm>
              <a:off x="4648200" y="5410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65" name="Rectangle 130"/>
            <p:cNvSpPr>
              <a:spLocks noChangeArrowheads="1"/>
            </p:cNvSpPr>
            <p:nvPr/>
          </p:nvSpPr>
          <p:spPr bwMode="auto">
            <a:xfrm>
              <a:off x="52578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66" name="AutoShape 132"/>
            <p:cNvSpPr>
              <a:spLocks noChangeArrowheads="1"/>
            </p:cNvSpPr>
            <p:nvPr/>
          </p:nvSpPr>
          <p:spPr bwMode="auto">
            <a:xfrm>
              <a:off x="4572000" y="5334000"/>
              <a:ext cx="1143000" cy="838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67" name="Rectangle 134"/>
            <p:cNvSpPr>
              <a:spLocks noChangeArrowheads="1"/>
            </p:cNvSpPr>
            <p:nvPr/>
          </p:nvSpPr>
          <p:spPr bwMode="auto">
            <a:xfrm>
              <a:off x="52578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≤</a:t>
              </a:r>
            </a:p>
          </p:txBody>
        </p:sp>
        <p:sp>
          <p:nvSpPr>
            <p:cNvPr id="68" name="Rectangle 135"/>
            <p:cNvSpPr>
              <a:spLocks noChangeArrowheads="1"/>
            </p:cNvSpPr>
            <p:nvPr/>
          </p:nvSpPr>
          <p:spPr bwMode="auto">
            <a:xfrm>
              <a:off x="47244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14</a:t>
              </a:r>
            </a:p>
          </p:txBody>
        </p:sp>
        <p:sp>
          <p:nvSpPr>
            <p:cNvPr id="69" name="Rectangle 136"/>
            <p:cNvSpPr>
              <a:spLocks noChangeArrowheads="1"/>
            </p:cNvSpPr>
            <p:nvPr/>
          </p:nvSpPr>
          <p:spPr bwMode="auto">
            <a:xfrm>
              <a:off x="47244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-2</a:t>
              </a:r>
            </a:p>
          </p:txBody>
        </p:sp>
        <p:sp>
          <p:nvSpPr>
            <p:cNvPr id="70" name="Line 137"/>
            <p:cNvSpPr>
              <a:spLocks noChangeShapeType="1"/>
            </p:cNvSpPr>
            <p:nvPr/>
          </p:nvSpPr>
          <p:spPr bwMode="auto">
            <a:xfrm flipH="1" flipV="1">
              <a:off x="4114800" y="1905000"/>
              <a:ext cx="990600" cy="34290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1" name="Group 107"/>
          <p:cNvGrpSpPr>
            <a:grpSpLocks/>
          </p:cNvGrpSpPr>
          <p:nvPr/>
        </p:nvGrpSpPr>
        <p:grpSpPr bwMode="auto">
          <a:xfrm>
            <a:off x="4446588" y="1981200"/>
            <a:ext cx="1905000" cy="3048000"/>
            <a:chOff x="4343400" y="1981200"/>
            <a:chExt cx="1905000" cy="3048000"/>
          </a:xfrm>
        </p:grpSpPr>
        <p:sp>
          <p:nvSpPr>
            <p:cNvPr id="72" name="Rectangle 141"/>
            <p:cNvSpPr>
              <a:spLocks noChangeArrowheads="1"/>
            </p:cNvSpPr>
            <p:nvPr/>
          </p:nvSpPr>
          <p:spPr bwMode="auto">
            <a:xfrm>
              <a:off x="5715000" y="4267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73" name="Rectangle 142"/>
            <p:cNvSpPr>
              <a:spLocks noChangeArrowheads="1"/>
            </p:cNvSpPr>
            <p:nvPr/>
          </p:nvSpPr>
          <p:spPr bwMode="auto">
            <a:xfrm>
              <a:off x="5181600" y="39624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74" name="Rectangle 143"/>
            <p:cNvSpPr>
              <a:spLocks noChangeArrowheads="1"/>
            </p:cNvSpPr>
            <p:nvPr/>
          </p:nvSpPr>
          <p:spPr bwMode="auto">
            <a:xfrm>
              <a:off x="4876800" y="3657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$</a:t>
              </a:r>
            </a:p>
          </p:txBody>
        </p:sp>
        <p:sp>
          <p:nvSpPr>
            <p:cNvPr id="75" name="Rectangle 144"/>
            <p:cNvSpPr>
              <a:spLocks noChangeArrowheads="1"/>
            </p:cNvSpPr>
            <p:nvPr/>
          </p:nvSpPr>
          <p:spPr bwMode="auto">
            <a:xfrm>
              <a:off x="5257800" y="4038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7</a:t>
              </a:r>
            </a:p>
          </p:txBody>
        </p:sp>
        <p:sp>
          <p:nvSpPr>
            <p:cNvPr id="76" name="AutoShape 145"/>
            <p:cNvSpPr>
              <a:spLocks noChangeArrowheads="1"/>
            </p:cNvSpPr>
            <p:nvPr/>
          </p:nvSpPr>
          <p:spPr bwMode="auto">
            <a:xfrm>
              <a:off x="5105400" y="3886200"/>
              <a:ext cx="1143000" cy="1143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77" name="Rectangle 146"/>
            <p:cNvSpPr>
              <a:spLocks noChangeArrowheads="1"/>
            </p:cNvSpPr>
            <p:nvPr/>
          </p:nvSpPr>
          <p:spPr bwMode="auto">
            <a:xfrm>
              <a:off x="5791200" y="4343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+</a:t>
              </a:r>
            </a:p>
          </p:txBody>
        </p:sp>
        <p:sp>
          <p:nvSpPr>
            <p:cNvPr id="78" name="Rectangle 147"/>
            <p:cNvSpPr>
              <a:spLocks noChangeArrowheads="1"/>
            </p:cNvSpPr>
            <p:nvPr/>
          </p:nvSpPr>
          <p:spPr bwMode="auto">
            <a:xfrm>
              <a:off x="5791200" y="4648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≤</a:t>
              </a:r>
            </a:p>
          </p:txBody>
        </p:sp>
        <p:sp>
          <p:nvSpPr>
            <p:cNvPr id="79" name="Rectangle 148"/>
            <p:cNvSpPr>
              <a:spLocks noChangeArrowheads="1"/>
            </p:cNvSpPr>
            <p:nvPr/>
          </p:nvSpPr>
          <p:spPr bwMode="auto">
            <a:xfrm>
              <a:off x="5257800" y="4648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14</a:t>
              </a:r>
            </a:p>
          </p:txBody>
        </p:sp>
        <p:sp>
          <p:nvSpPr>
            <p:cNvPr id="80" name="Rectangle 149"/>
            <p:cNvSpPr>
              <a:spLocks noChangeArrowheads="1"/>
            </p:cNvSpPr>
            <p:nvPr/>
          </p:nvSpPr>
          <p:spPr bwMode="auto">
            <a:xfrm>
              <a:off x="5257800" y="4343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-2</a:t>
              </a:r>
            </a:p>
          </p:txBody>
        </p:sp>
        <p:sp>
          <p:nvSpPr>
            <p:cNvPr id="81" name="Line 150"/>
            <p:cNvSpPr>
              <a:spLocks noChangeShapeType="1"/>
            </p:cNvSpPr>
            <p:nvPr/>
          </p:nvSpPr>
          <p:spPr bwMode="auto">
            <a:xfrm flipH="1" flipV="1">
              <a:off x="4343400" y="1981200"/>
              <a:ext cx="1219200" cy="19050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" name="Group 108"/>
          <p:cNvGrpSpPr>
            <a:grpSpLocks/>
          </p:cNvGrpSpPr>
          <p:nvPr/>
        </p:nvGrpSpPr>
        <p:grpSpPr bwMode="auto">
          <a:xfrm>
            <a:off x="4827588" y="1981200"/>
            <a:ext cx="4191000" cy="2514600"/>
            <a:chOff x="4724400" y="1981200"/>
            <a:chExt cx="4191000" cy="2514600"/>
          </a:xfrm>
        </p:grpSpPr>
        <p:sp>
          <p:nvSpPr>
            <p:cNvPr id="83" name="Rectangle 152"/>
            <p:cNvSpPr>
              <a:spLocks noChangeArrowheads="1"/>
            </p:cNvSpPr>
            <p:nvPr/>
          </p:nvSpPr>
          <p:spPr bwMode="auto">
            <a:xfrm>
              <a:off x="8382000" y="4343400"/>
              <a:ext cx="457200" cy="762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84" name="Rectangle 153"/>
            <p:cNvSpPr>
              <a:spLocks noChangeArrowheads="1"/>
            </p:cNvSpPr>
            <p:nvPr/>
          </p:nvSpPr>
          <p:spPr bwMode="auto">
            <a:xfrm>
              <a:off x="7848600" y="4038600"/>
              <a:ext cx="457200" cy="3810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85" name="Rectangle 154"/>
            <p:cNvSpPr>
              <a:spLocks noChangeArrowheads="1"/>
            </p:cNvSpPr>
            <p:nvPr/>
          </p:nvSpPr>
          <p:spPr bwMode="auto">
            <a:xfrm>
              <a:off x="7391400" y="3733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$</a:t>
              </a:r>
            </a:p>
          </p:txBody>
        </p:sp>
        <p:sp>
          <p:nvSpPr>
            <p:cNvPr id="86" name="AutoShape 155"/>
            <p:cNvSpPr>
              <a:spLocks noChangeArrowheads="1"/>
            </p:cNvSpPr>
            <p:nvPr/>
          </p:nvSpPr>
          <p:spPr bwMode="auto">
            <a:xfrm>
              <a:off x="7772400" y="3962400"/>
              <a:ext cx="1143000" cy="5334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87" name="Rectangle 157"/>
            <p:cNvSpPr>
              <a:spLocks noChangeArrowheads="1"/>
            </p:cNvSpPr>
            <p:nvPr/>
          </p:nvSpPr>
          <p:spPr bwMode="auto">
            <a:xfrm>
              <a:off x="7924800" y="4114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88" name="Line 159"/>
            <p:cNvSpPr>
              <a:spLocks noChangeShapeType="1"/>
            </p:cNvSpPr>
            <p:nvPr/>
          </p:nvSpPr>
          <p:spPr bwMode="auto">
            <a:xfrm flipH="1" flipV="1">
              <a:off x="4724400" y="1981200"/>
              <a:ext cx="3505200" cy="1981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109"/>
          <p:cNvGrpSpPr>
            <a:grpSpLocks/>
          </p:cNvGrpSpPr>
          <p:nvPr/>
        </p:nvGrpSpPr>
        <p:grpSpPr bwMode="auto">
          <a:xfrm>
            <a:off x="4751388" y="2057400"/>
            <a:ext cx="2971800" cy="2971800"/>
            <a:chOff x="4648200" y="2057400"/>
            <a:chExt cx="2971800" cy="2971800"/>
          </a:xfrm>
        </p:grpSpPr>
        <p:grpSp>
          <p:nvGrpSpPr>
            <p:cNvPr id="90" name="Group 178"/>
            <p:cNvGrpSpPr>
              <a:grpSpLocks/>
            </p:cNvGrpSpPr>
            <p:nvPr/>
          </p:nvGrpSpPr>
          <p:grpSpPr bwMode="auto">
            <a:xfrm>
              <a:off x="6400800" y="3962400"/>
              <a:ext cx="1219200" cy="1066800"/>
              <a:chOff x="4032" y="2496"/>
              <a:chExt cx="768" cy="672"/>
            </a:xfrm>
          </p:grpSpPr>
          <p:sp>
            <p:nvSpPr>
              <p:cNvPr id="92" name="Rectangle 166"/>
              <p:cNvSpPr>
                <a:spLocks noChangeArrowheads="1"/>
              </p:cNvSpPr>
              <p:nvPr/>
            </p:nvSpPr>
            <p:spPr bwMode="auto">
              <a:xfrm>
                <a:off x="4464" y="2880"/>
                <a:ext cx="288" cy="240"/>
              </a:xfrm>
              <a:prstGeom prst="rect">
                <a:avLst/>
              </a:prstGeom>
              <a:solidFill>
                <a:schemeClr val="bg2">
                  <a:alpha val="25098"/>
                </a:schemeClr>
              </a:solidFill>
              <a:ln w="254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93" name="Rectangle 167"/>
              <p:cNvSpPr>
                <a:spLocks noChangeArrowheads="1"/>
              </p:cNvSpPr>
              <p:nvPr/>
            </p:nvSpPr>
            <p:spPr bwMode="auto">
              <a:xfrm>
                <a:off x="4128" y="2688"/>
                <a:ext cx="288" cy="432"/>
              </a:xfrm>
              <a:prstGeom prst="rect">
                <a:avLst/>
              </a:prstGeom>
              <a:solidFill>
                <a:schemeClr val="bg2">
                  <a:alpha val="25098"/>
                </a:schemeClr>
              </a:solidFill>
              <a:ln w="254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94" name="Rectangle 168"/>
              <p:cNvSpPr>
                <a:spLocks noChangeArrowheads="1"/>
              </p:cNvSpPr>
              <p:nvPr/>
            </p:nvSpPr>
            <p:spPr bwMode="auto">
              <a:xfrm>
                <a:off x="4032" y="2496"/>
                <a:ext cx="192" cy="144"/>
              </a:xfrm>
              <a:prstGeom prst="rect">
                <a:avLst/>
              </a:prstGeom>
              <a:solidFill>
                <a:schemeClr val="accent1">
                  <a:alpha val="2784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/>
                  <a:t>$</a:t>
                </a:r>
              </a:p>
            </p:txBody>
          </p:sp>
          <p:sp>
            <p:nvSpPr>
              <p:cNvPr id="95" name="AutoShape 170"/>
              <p:cNvSpPr>
                <a:spLocks noChangeArrowheads="1"/>
              </p:cNvSpPr>
              <p:nvPr/>
            </p:nvSpPr>
            <p:spPr bwMode="auto">
              <a:xfrm>
                <a:off x="4080" y="2640"/>
                <a:ext cx="720" cy="5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96" name="Rectangle 172"/>
              <p:cNvSpPr>
                <a:spLocks noChangeArrowheads="1"/>
              </p:cNvSpPr>
              <p:nvPr/>
            </p:nvSpPr>
            <p:spPr bwMode="auto">
              <a:xfrm>
                <a:off x="4512" y="2928"/>
                <a:ext cx="192" cy="144"/>
              </a:xfrm>
              <a:prstGeom prst="rect">
                <a:avLst/>
              </a:prstGeom>
              <a:solidFill>
                <a:schemeClr val="accent1">
                  <a:alpha val="2784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/>
                  <a:t>≤</a:t>
                </a:r>
              </a:p>
            </p:txBody>
          </p:sp>
          <p:sp>
            <p:nvSpPr>
              <p:cNvPr id="97" name="Rectangle 173"/>
              <p:cNvSpPr>
                <a:spLocks noChangeArrowheads="1"/>
              </p:cNvSpPr>
              <p:nvPr/>
            </p:nvSpPr>
            <p:spPr bwMode="auto">
              <a:xfrm>
                <a:off x="4176" y="2928"/>
                <a:ext cx="192" cy="144"/>
              </a:xfrm>
              <a:prstGeom prst="rect">
                <a:avLst/>
              </a:prstGeom>
              <a:solidFill>
                <a:schemeClr val="accent1">
                  <a:alpha val="2784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/>
                  <a:t>14</a:t>
                </a:r>
              </a:p>
            </p:txBody>
          </p:sp>
          <p:sp>
            <p:nvSpPr>
              <p:cNvPr id="98" name="Rectangle 174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192" cy="144"/>
              </a:xfrm>
              <a:prstGeom prst="rect">
                <a:avLst/>
              </a:prstGeom>
              <a:solidFill>
                <a:schemeClr val="accent1">
                  <a:alpha val="2784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/>
                  <a:t>5</a:t>
                </a:r>
              </a:p>
            </p:txBody>
          </p:sp>
        </p:grpSp>
        <p:sp>
          <p:nvSpPr>
            <p:cNvPr id="91" name="Line 175"/>
            <p:cNvSpPr>
              <a:spLocks noChangeShapeType="1"/>
            </p:cNvSpPr>
            <p:nvPr/>
          </p:nvSpPr>
          <p:spPr bwMode="auto">
            <a:xfrm flipH="1" flipV="1">
              <a:off x="4648200" y="2057400"/>
              <a:ext cx="2438400" cy="21336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9"/>
          <p:cNvGraphicFramePr>
            <a:graphicFrameLocks noGrp="1"/>
          </p:cNvGraphicFramePr>
          <p:nvPr/>
        </p:nvGraphicFramePr>
        <p:xfrm>
          <a:off x="5588375" y="5599183"/>
          <a:ext cx="2520950" cy="914400"/>
        </p:xfrm>
        <a:graphic>
          <a:graphicData uri="http://schemas.openxmlformats.org/drawingml/2006/table">
            <a:tbl>
              <a:tblPr/>
              <a:tblGrid>
                <a:gridCol w="506413"/>
                <a:gridCol w="501650"/>
                <a:gridCol w="504825"/>
                <a:gridCol w="501650"/>
                <a:gridCol w="5064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5048625" y="559918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charset="0"/>
              </a:rPr>
              <a:t>X</a:t>
            </a:r>
          </a:p>
        </p:txBody>
      </p:sp>
      <p:graphicFrame>
        <p:nvGraphicFramePr>
          <p:cNvPr id="9" name="Object 32"/>
          <p:cNvGraphicFramePr>
            <a:graphicFrameLocks noChangeAspect="1"/>
          </p:cNvGraphicFramePr>
          <p:nvPr/>
        </p:nvGraphicFramePr>
        <p:xfrm>
          <a:off x="4781925" y="1485971"/>
          <a:ext cx="3695700" cy="4060825"/>
        </p:xfrm>
        <a:graphic>
          <a:graphicData uri="http://schemas.openxmlformats.org/presentationml/2006/ole">
            <p:oleObj spid="_x0000_s44035" name="Chart" r:id="rId3" imgW="3695700" imgH="4064000" progId="MSGraph.Chart.8">
              <p:embed followColorScheme="full"/>
            </p:oleObj>
          </a:graphicData>
        </a:graphic>
      </p:graphicFrame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5054975" y="605638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S</a:t>
            </a:r>
          </a:p>
        </p:txBody>
      </p:sp>
      <p:sp>
        <p:nvSpPr>
          <p:cNvPr id="10" name="Line 43"/>
          <p:cNvSpPr>
            <a:spLocks noChangeShapeType="1"/>
          </p:cNvSpPr>
          <p:nvPr/>
        </p:nvSpPr>
        <p:spPr bwMode="auto">
          <a:xfrm>
            <a:off x="7791825" y="3770383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44"/>
          <p:cNvSpPr>
            <a:spLocks noChangeShapeType="1"/>
          </p:cNvSpPr>
          <p:nvPr/>
        </p:nvSpPr>
        <p:spPr bwMode="auto">
          <a:xfrm>
            <a:off x="5975725" y="3363983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5391525" y="2170183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6"/>
          <p:cNvSpPr>
            <a:spLocks noChangeShapeType="1"/>
          </p:cNvSpPr>
          <p:nvPr/>
        </p:nvSpPr>
        <p:spPr bwMode="auto">
          <a:xfrm>
            <a:off x="5975725" y="2932183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47"/>
          <p:cNvSpPr>
            <a:spLocks noChangeShapeType="1"/>
          </p:cNvSpPr>
          <p:nvPr/>
        </p:nvSpPr>
        <p:spPr bwMode="auto">
          <a:xfrm>
            <a:off x="5975725" y="2474983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Spans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203763" cy="39163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Given an an array </a:t>
            </a:r>
            <a:r>
              <a:rPr lang="en-US" b="1" i="1" dirty="0" smtClean="0">
                <a:solidFill>
                  <a:schemeClr val="tx1"/>
                </a:solidFill>
                <a:latin typeface="Times New Roman" charset="0"/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, the span 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of 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is the maximum number of consecutive elements 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] </a:t>
            </a:r>
            <a:r>
              <a:rPr lang="en-US" dirty="0" smtClean="0">
                <a:solidFill>
                  <a:schemeClr val="tx1"/>
                </a:solidFill>
              </a:rPr>
              <a:t>immediately preceding 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] </a:t>
            </a:r>
            <a:r>
              <a:rPr lang="en-US" dirty="0" smtClean="0">
                <a:solidFill>
                  <a:schemeClr val="tx1"/>
                </a:solidFill>
              </a:rPr>
              <a:t>and such that 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  <a:sym typeface="Symbol" charset="2"/>
              </a:rPr>
              <a:t></a:t>
            </a:r>
            <a:r>
              <a:rPr lang="en-US" b="1" i="1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Spans have applications to financial analysis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E.g., stock at 52-week high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Quadratic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623870"/>
            <a:ext cx="565531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latin typeface="Times New Roman" charset="0"/>
              </a:rPr>
              <a:t>spans1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 dirty="0" smtClean="0">
                <a:solidFill>
                  <a:schemeClr val="tx2"/>
                </a:solidFill>
                <a:latin typeface="Times New Roman" charset="0"/>
              </a:rPr>
              <a:t>X, </a:t>
            </a:r>
            <a:r>
              <a:rPr lang="en-US" b="1" i="1" dirty="0" err="1" smtClean="0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b="1" dirty="0" smtClean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array 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of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integers</a:t>
            </a: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b="1" dirty="0" smtClean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array 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of spans of 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X	    		</a:t>
            </a:r>
            <a:r>
              <a:rPr lang="en-US" sz="1600" b="1" dirty="0" smtClean="0">
                <a:sym typeface="Symbol" charset="2"/>
              </a:rPr>
              <a:t>#</a:t>
            </a:r>
            <a:endParaRPr lang="en-US" b="1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new array of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integers	  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 smtClean="0">
              <a:solidFill>
                <a:schemeClr val="accent2"/>
              </a:solidFill>
              <a:latin typeface="Times New Roman" charset="0"/>
            </a:endParaRP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dirty="0" smtClean="0">
                <a:latin typeface="Times New Roman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0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to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  <a:sym typeface="Symbol" charset="2"/>
              </a:rPr>
              <a:t>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do	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 smtClean="0">
              <a:latin typeface="Times New Roman" charset="0"/>
              <a:sym typeface="Symbol" charset="2"/>
            </a:endParaRP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b="1" i="1" dirty="0" smtClean="0">
                <a:latin typeface="Times New Roman" charset="0"/>
                <a:sym typeface="Symbol" charset="2"/>
              </a:rPr>
              <a:t>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	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dirty="0" smtClean="0">
                <a:latin typeface="Times New Roman" charset="0"/>
              </a:rPr>
              <a:t>	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while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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-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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	</a:t>
            </a:r>
            <a:r>
              <a:rPr lang="en-US" dirty="0" smtClean="0">
                <a:latin typeface="Times New Roman" charset="0"/>
                <a:sym typeface="Symbol" charset="2"/>
              </a:rPr>
              <a:t>1 </a:t>
            </a:r>
            <a:r>
              <a:rPr lang="en-US" dirty="0" smtClean="0">
                <a:latin typeface="Symbol" charset="2"/>
                <a:sym typeface="Symbol" charset="2"/>
              </a:rPr>
              <a:t>+ </a:t>
            </a:r>
            <a:r>
              <a:rPr lang="en-US" dirty="0" smtClean="0">
                <a:latin typeface="Times New Roman" charset="0"/>
                <a:sym typeface="Symbol" charset="2"/>
              </a:rPr>
              <a:t>2 </a:t>
            </a:r>
            <a:r>
              <a:rPr lang="en-US" dirty="0" smtClean="0">
                <a:latin typeface="Symbol" charset="2"/>
                <a:sym typeface="Symbol" charset="2"/>
              </a:rPr>
              <a:t>+ </a:t>
            </a:r>
            <a:r>
              <a:rPr lang="en-US" dirty="0" smtClean="0">
                <a:latin typeface="Times New Roman" charset="0"/>
                <a:sym typeface="Symbol" charset="2"/>
              </a:rPr>
              <a:t>…</a:t>
            </a:r>
            <a:r>
              <a:rPr lang="en-US" dirty="0" smtClean="0">
                <a:latin typeface="Symbol" charset="2"/>
                <a:sym typeface="Symbol" charset="2"/>
              </a:rPr>
              <a:t>+</a:t>
            </a:r>
            <a:r>
              <a:rPr lang="en-US" dirty="0" smtClean="0">
                <a:latin typeface="Times New Roman" charset="0"/>
                <a:sym typeface="Symbol" charset="2"/>
              </a:rPr>
              <a:t> 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</a:t>
            </a:r>
            <a:r>
              <a:rPr lang="en-US" dirty="0" smtClean="0">
                <a:latin typeface="Times New Roman" charset="0"/>
                <a:sym typeface="Symbol" charset="2"/>
              </a:rPr>
              <a:t> 1)</a:t>
            </a: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dirty="0" smtClean="0">
                <a:latin typeface="Times New Roman" charset="0"/>
                <a:sym typeface="Symbol" charset="2"/>
              </a:rPr>
              <a:t>			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		</a:t>
            </a:r>
            <a:r>
              <a:rPr lang="en-US" dirty="0" smtClean="0">
                <a:latin typeface="Times New Roman" charset="0"/>
                <a:sym typeface="Symbol" charset="2"/>
              </a:rPr>
              <a:t>1 </a:t>
            </a:r>
            <a:r>
              <a:rPr lang="en-US" dirty="0" smtClean="0">
                <a:latin typeface="Symbol" charset="2"/>
                <a:sym typeface="Symbol" charset="2"/>
              </a:rPr>
              <a:t>+ </a:t>
            </a:r>
            <a:r>
              <a:rPr lang="en-US" dirty="0" smtClean="0">
                <a:latin typeface="Times New Roman" charset="0"/>
                <a:sym typeface="Symbol" charset="2"/>
              </a:rPr>
              <a:t>2 </a:t>
            </a:r>
            <a:r>
              <a:rPr lang="en-US" dirty="0" smtClean="0">
                <a:latin typeface="Symbol" charset="2"/>
                <a:sym typeface="Symbol" charset="2"/>
              </a:rPr>
              <a:t>+ </a:t>
            </a:r>
            <a:r>
              <a:rPr lang="en-US" dirty="0" smtClean="0">
                <a:latin typeface="Times New Roman" charset="0"/>
                <a:sym typeface="Symbol" charset="2"/>
              </a:rPr>
              <a:t>…</a:t>
            </a:r>
            <a:r>
              <a:rPr lang="en-US" dirty="0" smtClean="0">
                <a:latin typeface="Symbol" charset="2"/>
                <a:sym typeface="Symbol" charset="2"/>
              </a:rPr>
              <a:t>+</a:t>
            </a:r>
            <a:r>
              <a:rPr lang="en-US" dirty="0" smtClean="0">
                <a:latin typeface="Times New Roman" charset="0"/>
                <a:sym typeface="Symbol" charset="2"/>
              </a:rPr>
              <a:t> 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</a:t>
            </a:r>
            <a:r>
              <a:rPr lang="en-US" dirty="0" smtClean="0">
                <a:latin typeface="Times New Roman" charset="0"/>
                <a:sym typeface="Symbol" charset="2"/>
              </a:rPr>
              <a:t> 1)</a:t>
            </a: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dirty="0" smtClean="0">
                <a:latin typeface="Times New Roman" charset="0"/>
                <a:sym typeface="Symbol" charset="2"/>
              </a:rPr>
              <a:t>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    		 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>
              <a:tabLst>
                <a:tab pos="635000" algn="l"/>
                <a:tab pos="9144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return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 			      				</a:t>
            </a:r>
            <a:r>
              <a:rPr lang="en-US" dirty="0" smtClean="0">
                <a:latin typeface="Times New Roman" charset="0"/>
                <a:sym typeface="Symbol" charset="2"/>
              </a:rPr>
              <a:t>1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09404" y="5763191"/>
            <a:ext cx="4006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Algorithm </a:t>
            </a:r>
            <a:r>
              <a:rPr lang="en-US" b="1" i="1" dirty="0" smtClean="0">
                <a:latin typeface="Times New Roman" charset="0"/>
                <a:sym typeface="Symbol" charset="2"/>
              </a:rPr>
              <a:t>spans1 </a:t>
            </a:r>
            <a:r>
              <a:rPr lang="en-US" dirty="0" smtClean="0"/>
              <a:t>runs in </a:t>
            </a:r>
            <a:r>
              <a:rPr lang="en-US" b="1" i="1" dirty="0" smtClean="0">
                <a:latin typeface="Times New Roman" charset="0"/>
                <a:sym typeface="Symbol" charset="2"/>
              </a:rPr>
              <a:t>O</a:t>
            </a:r>
            <a:r>
              <a:rPr lang="en-US" dirty="0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2</a:t>
            </a:r>
            <a:r>
              <a:rPr lang="en-US" dirty="0" smtClean="0">
                <a:latin typeface="Times New Roman" charset="0"/>
                <a:sym typeface="Symbol" charset="2"/>
              </a:rPr>
              <a:t>) </a:t>
            </a:r>
            <a:r>
              <a:rPr lang="en-US" dirty="0" smtClean="0"/>
              <a:t>time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Linear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Using a stack as an auxiliary data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keep in a stack the indices of the elements visible when “looking back”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scan the array from left to right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be the current index</a:t>
            </a:r>
            <a:endParaRPr lang="en-US" b="1" i="1" dirty="0" smtClean="0">
              <a:solidFill>
                <a:srgbClr val="000000"/>
              </a:solidFill>
              <a:latin typeface="Times New Roman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We pop indices from the stack until we find index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 such that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ymbol" charset="2"/>
                <a:sym typeface="Symbol" charset="2"/>
              </a:rPr>
              <a:t></a:t>
            </a:r>
            <a:r>
              <a:rPr lang="en-US" b="1" i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j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]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We set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 charset="2"/>
              </a:rPr>
              <a:t>-</a:t>
            </a:r>
            <a:r>
              <a:rPr lang="en-US" b="1" i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j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We push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onto the stack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Linear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519969" cy="3916363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tx1"/>
                </a:solidFill>
              </a:rPr>
              <a:t>Each index of the array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000" dirty="0" smtClean="0">
                <a:solidFill>
                  <a:schemeClr val="tx1"/>
                </a:solidFill>
              </a:rPr>
              <a:t>Is pushed into the stack exactly one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sz="2000" dirty="0" smtClean="0">
                <a:solidFill>
                  <a:schemeClr val="tx1"/>
                </a:solidFill>
              </a:rPr>
              <a:t>Is popped from the stack at most once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tx1"/>
                </a:solidFill>
              </a:rPr>
              <a:t>The statements in the while-loop are executed at most 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times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 smtClean="0">
                <a:solidFill>
                  <a:schemeClr val="tx1"/>
                </a:solidFill>
              </a:rPr>
              <a:t>Algorithm </a:t>
            </a:r>
            <a:r>
              <a:rPr lang="en-US" b="1" i="1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spans2 </a:t>
            </a:r>
            <a:r>
              <a:rPr lang="en-US" dirty="0" smtClean="0">
                <a:solidFill>
                  <a:schemeClr val="tx1"/>
                </a:solidFill>
              </a:rPr>
              <a:t>runs in 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O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sym typeface="Symbol" charset="2"/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time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23428" y="22098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latin typeface="Times New Roman" charset="0"/>
              </a:rPr>
              <a:t>spans2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 dirty="0" smtClean="0">
                <a:solidFill>
                  <a:schemeClr val="tx2"/>
                </a:solidFill>
                <a:latin typeface="Times New Roman" charset="0"/>
              </a:rPr>
              <a:t>X, </a:t>
            </a:r>
            <a:r>
              <a:rPr lang="en-US" b="1" i="1" dirty="0" err="1" smtClean="0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						</a:t>
            </a:r>
            <a:r>
              <a:rPr lang="en-US" dirty="0" smtClean="0">
                <a:sym typeface="Symbol" charset="2"/>
              </a:rPr>
              <a:t>#</a:t>
            </a:r>
            <a:endParaRPr lang="en-US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new array of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integers	  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 smtClean="0">
              <a:latin typeface="Times New Roman" charset="0"/>
              <a:sym typeface="Symbol" charset="2"/>
            </a:endParaRPr>
          </a:p>
          <a:p>
            <a:pPr marL="342900" indent="-342900" defTabSz="228600"/>
            <a:r>
              <a:rPr lang="en-US" b="1" i="1" dirty="0" smtClean="0">
                <a:latin typeface="Times New Roman" charset="0"/>
                <a:sym typeface="Symbol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new empty stack				 		</a:t>
            </a:r>
            <a:r>
              <a:rPr lang="en-US" dirty="0" smtClean="0">
                <a:latin typeface="Times New Roman" charset="0"/>
                <a:sym typeface="Symbol" charset="2"/>
              </a:rPr>
              <a:t>1</a:t>
            </a:r>
            <a:endParaRPr lang="en-US" b="1" i="1" dirty="0" smtClean="0">
              <a:solidFill>
                <a:schemeClr val="accent2"/>
              </a:solidFill>
              <a:latin typeface="Times New Roman" charset="0"/>
            </a:endParaRPr>
          </a:p>
          <a:p>
            <a:pPr marL="342900" indent="-342900" defTabSz="228600"/>
            <a:r>
              <a:rPr lang="en-US" dirty="0" smtClean="0">
                <a:latin typeface="Times New Roman" charset="0"/>
              </a:rPr>
              <a:t>	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0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to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  <a:sym typeface="Symbol" charset="2"/>
              </a:rPr>
              <a:t>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do		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 smtClean="0">
              <a:latin typeface="Times New Roman" charset="0"/>
              <a:sym typeface="Symbol" charset="2"/>
            </a:endParaRPr>
          </a:p>
          <a:p>
            <a:pPr marL="342900" indent="-342900"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			while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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dirty="0" err="1" smtClean="0">
                <a:latin typeface="Times New Roman" charset="0"/>
              </a:rPr>
              <a:t>.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isEmpty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() </a:t>
            </a:r>
            <a:r>
              <a:rPr lang="en-US" b="1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</a:p>
          <a:p>
            <a:pPr marL="342900" indent="-342900"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		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A.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top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ymbol" charset="2"/>
                <a:sym typeface="Symbol" charset="2"/>
              </a:rPr>
              <a:t>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]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do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 smtClean="0">
              <a:latin typeface="Times New Roman" charset="0"/>
              <a:sym typeface="Symbol" charset="2"/>
            </a:endParaRPr>
          </a:p>
          <a:p>
            <a:pPr marL="342900" indent="-342900" defTabSz="228600"/>
            <a:r>
              <a:rPr lang="en-US" b="1" i="1" dirty="0" smtClean="0">
                <a:latin typeface="Times New Roman" charset="0"/>
                <a:sym typeface="Symbol" charset="2"/>
              </a:rPr>
              <a:t>		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A.pop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			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 defTabSz="228600"/>
            <a:r>
              <a:rPr lang="en-US" dirty="0" smtClean="0">
                <a:latin typeface="Times New Roman" charset="0"/>
              </a:rPr>
              <a:t>		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dirty="0" err="1" smtClean="0">
                <a:latin typeface="Times New Roman" charset="0"/>
              </a:rPr>
              <a:t>.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isEmpty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then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	 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 smtClean="0">
              <a:latin typeface="Times New Roman" charset="0"/>
              <a:sym typeface="Symbol" charset="2"/>
            </a:endParaRPr>
          </a:p>
          <a:p>
            <a:pPr marL="342900" indent="-342900" defTabSz="228600"/>
            <a:r>
              <a:rPr lang="en-US" dirty="0" smtClean="0">
                <a:latin typeface="Times New Roman" charset="0"/>
                <a:sym typeface="Symbol" charset="2"/>
              </a:rPr>
              <a:t>		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1				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 smtClean="0"/>
          </a:p>
          <a:p>
            <a:pPr marL="342900" indent="-342900"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else</a:t>
            </a:r>
            <a:endParaRPr lang="en-US" dirty="0" smtClean="0">
              <a:solidFill>
                <a:schemeClr val="accent2"/>
              </a:solidFill>
              <a:latin typeface="Times New Roman" charset="0"/>
            </a:endParaRPr>
          </a:p>
          <a:p>
            <a:pPr marL="342900" indent="-342900" defTabSz="228600"/>
            <a:r>
              <a:rPr lang="en-US" b="1" i="1" dirty="0" smtClean="0">
                <a:latin typeface="Times New Roman" charset="0"/>
                <a:sym typeface="Symbol" charset="2"/>
              </a:rPr>
              <a:t>		 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-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A.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top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 defTabSz="228600"/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dirty="0" err="1" smtClean="0">
                <a:latin typeface="Times New Roman" charset="0"/>
              </a:rPr>
              <a:t>.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</a:rPr>
              <a:t>push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)						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return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S 			      							</a:t>
            </a:r>
            <a:r>
              <a:rPr lang="en-US" dirty="0" smtClean="0">
                <a:latin typeface="Times New Roman" charset="0"/>
                <a:sym typeface="Symbol" charset="2"/>
              </a:rPr>
              <a:t>1</a:t>
            </a:r>
            <a:endParaRPr lang="en-US" dirty="0">
              <a:latin typeface="Times New Roman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394181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62" dirty="0" smtClean="0"/>
              <a:t>The Queue ADT stores arbitrary objects</a:t>
            </a:r>
          </a:p>
          <a:p>
            <a:pPr>
              <a:lnSpc>
                <a:spcPct val="90000"/>
              </a:lnSpc>
            </a:pPr>
            <a:r>
              <a:rPr lang="en-US" sz="2162" dirty="0" smtClean="0"/>
              <a:t>Insertions and deletions follow the first-in first-out schema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Insertions are at the rear of the queue and removals are at the front of the queue</a:t>
            </a:r>
          </a:p>
          <a:p>
            <a:pPr>
              <a:lnSpc>
                <a:spcPct val="90000"/>
              </a:lnSpc>
            </a:pPr>
            <a:endParaRPr lang="en-US" sz="2162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570" y="2209800"/>
            <a:ext cx="4688333" cy="351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1946" dirty="0" smtClean="0"/>
              <a:t>Main operations:</a:t>
            </a:r>
          </a:p>
          <a:p>
            <a:r>
              <a:rPr lang="en-US" sz="1946" dirty="0" err="1" smtClean="0"/>
              <a:t>enqueue(object</a:t>
            </a:r>
            <a:r>
              <a:rPr lang="en-US" sz="1946" dirty="0" smtClean="0"/>
              <a:t>): inserts an element at the end of the queue</a:t>
            </a:r>
          </a:p>
          <a:p>
            <a:r>
              <a:rPr lang="en-US" sz="1946" dirty="0" smtClean="0"/>
              <a:t>object </a:t>
            </a:r>
            <a:r>
              <a:rPr lang="en-US" sz="1946" dirty="0" err="1" smtClean="0"/>
              <a:t>dequeue</a:t>
            </a:r>
            <a:r>
              <a:rPr lang="en-US" sz="1946" dirty="0" smtClean="0"/>
              <a:t>(): removes and returns the element at the front of the queue</a:t>
            </a:r>
          </a:p>
          <a:p>
            <a:pPr>
              <a:lnSpc>
                <a:spcPct val="90000"/>
              </a:lnSpc>
              <a:buNone/>
            </a:pPr>
            <a:r>
              <a:rPr lang="en-US" sz="1946" dirty="0" smtClean="0"/>
              <a:t>Others:</a:t>
            </a:r>
          </a:p>
          <a:p>
            <a:pPr>
              <a:lnSpc>
                <a:spcPct val="90000"/>
              </a:lnSpc>
            </a:pPr>
            <a:r>
              <a:rPr lang="en-US" sz="2118" dirty="0" smtClean="0"/>
              <a:t>object front(): returns the element at the front without removing it</a:t>
            </a:r>
          </a:p>
          <a:p>
            <a:pPr>
              <a:lnSpc>
                <a:spcPct val="90000"/>
              </a:lnSpc>
            </a:pPr>
            <a:r>
              <a:rPr lang="en-US" sz="2118" dirty="0" smtClean="0"/>
              <a:t>integer size(): returns the number of elements stored</a:t>
            </a:r>
          </a:p>
          <a:p>
            <a:pPr>
              <a:lnSpc>
                <a:spcPct val="90000"/>
              </a:lnSpc>
            </a:pPr>
            <a:r>
              <a:rPr lang="en-US" sz="2118" dirty="0" err="1" smtClean="0"/>
              <a:t>boolean</a:t>
            </a:r>
            <a:r>
              <a:rPr lang="en-US" sz="2118" dirty="0" smtClean="0"/>
              <a:t> </a:t>
            </a:r>
            <a:r>
              <a:rPr lang="en-US" sz="2118" dirty="0" err="1" smtClean="0"/>
              <a:t>isEmpty</a:t>
            </a:r>
            <a:r>
              <a:rPr lang="en-US" sz="2118" dirty="0" smtClean="0"/>
              <a:t>(): indicates whether no elements are stored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6508377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Operation			Output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Q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Y10" charset="0"/>
                <a:ea typeface="+mn-ea"/>
                <a:cs typeface="+mn-cs"/>
              </a:rPr>
              <a:t>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MSSI10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enqueue(5)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(5)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enqueue(3)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dequeue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(3)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enqueue(7)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dequeue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front()	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dequeue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dequeue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“error”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isEmpty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true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enqueue(9)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enqueue(7)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(9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size(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)			2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(9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enqueue(3)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(9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enqueue(5)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(9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5)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dequeue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()	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9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5)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 array of size </a:t>
            </a:r>
            <a:r>
              <a:rPr lang="en-US" b="1" i="1" dirty="0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Insert at the front, and remove at the rear</a:t>
            </a:r>
          </a:p>
          <a:p>
            <a:pPr lvl="1"/>
            <a:r>
              <a:rPr lang="en-US" dirty="0" smtClean="0"/>
              <a:t>size(): return </a:t>
            </a:r>
            <a:r>
              <a:rPr lang="en-US" dirty="0" err="1" smtClean="0"/>
              <a:t>n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isEmpty</a:t>
            </a:r>
            <a:r>
              <a:rPr lang="en-US" dirty="0" smtClean="0"/>
              <a:t>(): return </a:t>
            </a:r>
            <a:r>
              <a:rPr lang="en-US" dirty="0" err="1" smtClean="0"/>
              <a:t>n</a:t>
            </a:r>
            <a:r>
              <a:rPr lang="en-US" dirty="0" smtClean="0"/>
              <a:t>==0;</a:t>
            </a:r>
          </a:p>
          <a:p>
            <a:pPr lvl="1"/>
            <a:r>
              <a:rPr lang="en-US" dirty="0" err="1" smtClean="0"/>
              <a:t>enqueue(object</a:t>
            </a:r>
            <a:r>
              <a:rPr lang="en-US" dirty="0" smtClean="0"/>
              <a:t>): </a:t>
            </a:r>
            <a:r>
              <a:rPr lang="en-US" dirty="0" err="1" smtClean="0"/>
              <a:t>add(n</a:t>
            </a:r>
            <a:r>
              <a:rPr lang="en-US" dirty="0" smtClean="0"/>
              <a:t>, </a:t>
            </a:r>
            <a:r>
              <a:rPr lang="en-US" dirty="0" err="1" smtClean="0"/>
              <a:t>obeject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(): remove(0)</a:t>
            </a:r>
          </a:p>
          <a:p>
            <a:r>
              <a:rPr lang="en-US" dirty="0" smtClean="0"/>
              <a:t>Removing the front is costly in an array, i.e., </a:t>
            </a:r>
            <a:r>
              <a:rPr lang="en-US" dirty="0" err="1" smtClean="0"/>
              <a:t>O(n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72401" cy="25075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 an array of size </a:t>
            </a:r>
            <a:r>
              <a:rPr lang="en-US" b="1" i="1" dirty="0" smtClean="0">
                <a:latin typeface="Times New Roman" charset="0"/>
              </a:rPr>
              <a:t>N</a:t>
            </a:r>
            <a:r>
              <a:rPr lang="en-US" dirty="0" smtClean="0"/>
              <a:t> in a </a:t>
            </a:r>
            <a:r>
              <a:rPr lang="en-US" dirty="0" smtClean="0">
                <a:solidFill>
                  <a:srgbClr val="0000FF"/>
                </a:solidFill>
              </a:rPr>
              <a:t>circular fashion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Two variables keep track of the front and rear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i="1" dirty="0" err="1" smtClean="0">
                <a:latin typeface="Times New Roman" charset="0"/>
              </a:rPr>
              <a:t>f</a:t>
            </a:r>
            <a:r>
              <a:rPr lang="en-US" dirty="0" smtClean="0"/>
              <a:t> 	index of the front element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i="1" dirty="0" err="1" smtClean="0">
                <a:latin typeface="Times New Roman" charset="0"/>
              </a:rPr>
              <a:t>r</a:t>
            </a:r>
            <a:r>
              <a:rPr lang="en-US" dirty="0" smtClean="0"/>
              <a:t>	index immediately past the rear element</a:t>
            </a:r>
          </a:p>
          <a:p>
            <a:endParaRPr lang="en-US" dirty="0"/>
          </a:p>
        </p:txBody>
      </p:sp>
      <p:grpSp>
        <p:nvGrpSpPr>
          <p:cNvPr id="54" name="Group 128"/>
          <p:cNvGrpSpPr>
            <a:grpSpLocks/>
          </p:cNvGrpSpPr>
          <p:nvPr/>
        </p:nvGrpSpPr>
        <p:grpSpPr bwMode="auto">
          <a:xfrm>
            <a:off x="1447800" y="4340352"/>
            <a:ext cx="5638800" cy="754062"/>
            <a:chOff x="960" y="2597"/>
            <a:chExt cx="3552" cy="475"/>
          </a:xfrm>
        </p:grpSpPr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1" name="Rectangle 8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2" name="Rectangle 8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8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8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8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8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8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8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9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9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9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9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9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9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9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9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9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Text Box 99"/>
          <p:cNvSpPr txBox="1">
            <a:spLocks noChangeArrowheads="1"/>
          </p:cNvSpPr>
          <p:nvPr/>
        </p:nvSpPr>
        <p:spPr bwMode="auto">
          <a:xfrm>
            <a:off x="2784475" y="3883152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normal configuration</a:t>
            </a:r>
          </a:p>
        </p:txBody>
      </p:sp>
      <p:grpSp>
        <p:nvGrpSpPr>
          <p:cNvPr id="79" name="Group 126"/>
          <p:cNvGrpSpPr>
            <a:grpSpLocks/>
          </p:cNvGrpSpPr>
          <p:nvPr/>
        </p:nvGrpSpPr>
        <p:grpSpPr bwMode="auto">
          <a:xfrm>
            <a:off x="1447800" y="5788152"/>
            <a:ext cx="5638800" cy="754062"/>
            <a:chOff x="960" y="3360"/>
            <a:chExt cx="3552" cy="475"/>
          </a:xfrm>
        </p:grpSpPr>
        <p:sp>
          <p:nvSpPr>
            <p:cNvPr id="80" name="Rectangle 102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81" name="Rectangle 103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2" name="Rectangle 104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3" name="Rectangle 105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4" name="Rectangle 106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85" name="Rectangle 107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86" name="Rectangle 108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7" name="Rectangle 109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110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111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112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113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14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115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16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117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18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119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20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121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122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123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24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" name="Text Box 125"/>
          <p:cNvSpPr txBox="1">
            <a:spLocks noChangeArrowheads="1"/>
          </p:cNvSpPr>
          <p:nvPr/>
        </p:nvSpPr>
        <p:spPr bwMode="auto">
          <a:xfrm>
            <a:off x="2141538" y="5330952"/>
            <a:ext cx="425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wrapped-around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 (ADT)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An abstract data type (ADT) is an abstraction of a data structure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ADT specifies: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stored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Operations on the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Error conditions associated with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have discussed Array ADT and List ADT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134310" cy="3916363"/>
          </a:xfrm>
        </p:spPr>
        <p:txBody>
          <a:bodyPr/>
          <a:lstStyle/>
          <a:p>
            <a:r>
              <a:rPr lang="en-US" dirty="0" smtClean="0"/>
              <a:t>We use the modulo operator (remainder of division)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7228" y="2637827"/>
            <a:ext cx="278794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latin typeface="Times New Roman" charset="0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-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f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+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r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) mod 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endParaRPr lang="en-US" dirty="0" smtClean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defTabSz="228600"/>
            <a:endParaRPr lang="en-US" b="1" dirty="0" smtClean="0">
              <a:solidFill>
                <a:schemeClr val="tx2"/>
              </a:solidFill>
              <a:latin typeface="Times New Roman" charset="0"/>
            </a:endParaRPr>
          </a:p>
          <a:p>
            <a:pPr defTabSz="228600"/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err="1" smtClean="0">
                <a:solidFill>
                  <a:schemeClr val="tx2"/>
                </a:solidFill>
                <a:latin typeface="Times New Roman" charset="0"/>
              </a:rPr>
              <a:t>isEmpty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f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=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r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)</a:t>
            </a:r>
          </a:p>
          <a:p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524000" y="4617648"/>
            <a:ext cx="5638800" cy="754062"/>
            <a:chOff x="960" y="2597"/>
            <a:chExt cx="3552" cy="475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1524000" y="5600310"/>
            <a:ext cx="5638800" cy="754063"/>
            <a:chOff x="960" y="3360"/>
            <a:chExt cx="3552" cy="475"/>
          </a:xfrm>
        </p:grpSpPr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101321" cy="3916363"/>
          </a:xfrm>
        </p:spPr>
        <p:txBody>
          <a:bodyPr/>
          <a:lstStyle/>
          <a:p>
            <a:r>
              <a:rPr lang="en-US" dirty="0" smtClean="0"/>
              <a:t>Operation </a:t>
            </a:r>
            <a:r>
              <a:rPr lang="en-US" dirty="0" err="1" smtClean="0"/>
              <a:t>enqueue</a:t>
            </a:r>
            <a:r>
              <a:rPr lang="en-US" dirty="0" smtClean="0"/>
              <a:t> throws an exception if the array is full</a:t>
            </a:r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4343400" y="2209800"/>
            <a:ext cx="4267200" cy="2292350"/>
          </a:xfrm>
          <a:prstGeom prst="rect">
            <a:avLst/>
          </a:prstGeom>
          <a:noFill/>
          <a:ln w="3175" cap="flat" cmpd="sng" algn="ctr">
            <a:solidFill>
              <a:schemeClr val="accent2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enqueue</a:t>
            </a:r>
            <a:r>
              <a:rPr lang="en-US" dirty="0" err="1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defTabSz="228600"/>
            <a:r>
              <a:rPr lang="en-US" dirty="0">
                <a:latin typeface="Times New Roman" charset="0"/>
                <a:sym typeface="Symbol" charset="2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if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size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=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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throw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FullQueueException</a:t>
            </a:r>
            <a:endParaRPr lang="en-US" b="1" dirty="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else 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endParaRPr lang="en-US" dirty="0">
              <a:latin typeface="Times New Roman" charset="0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Q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r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o</a:t>
            </a:r>
            <a:endParaRPr lang="en-US" b="1" i="1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r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r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+ 1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mod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524000" y="4617648"/>
            <a:ext cx="5638800" cy="754062"/>
            <a:chOff x="960" y="2597"/>
            <a:chExt cx="3552" cy="475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1524000" y="5600310"/>
            <a:ext cx="5638800" cy="754063"/>
            <a:chOff x="960" y="3360"/>
            <a:chExt cx="3552" cy="475"/>
          </a:xfrm>
        </p:grpSpPr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101321" cy="3916363"/>
          </a:xfrm>
        </p:spPr>
        <p:txBody>
          <a:bodyPr/>
          <a:lstStyle/>
          <a:p>
            <a:r>
              <a:rPr lang="en-US" dirty="0" smtClean="0"/>
              <a:t>Operation </a:t>
            </a:r>
            <a:r>
              <a:rPr lang="en-US" dirty="0" err="1" smtClean="0"/>
              <a:t>dequeue</a:t>
            </a:r>
            <a:r>
              <a:rPr lang="en-US" dirty="0" smtClean="0"/>
              <a:t> throws an exception if the queue is empty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43400" y="2209800"/>
            <a:ext cx="4419600" cy="2657475"/>
          </a:xfrm>
          <a:prstGeom prst="rect">
            <a:avLst/>
          </a:prstGeom>
          <a:noFill/>
          <a:ln w="9525">
            <a:solidFill>
              <a:schemeClr val="accent2">
                <a:alpha val="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dequeue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 dirty="0">
                <a:latin typeface="Times New Roman" charset="0"/>
                <a:sym typeface="Symbol" charset="2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if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isEmpty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throw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EmptyQueueException</a:t>
            </a:r>
            <a:endParaRPr lang="en-US" b="1" dirty="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else</a:t>
            </a:r>
            <a:endParaRPr lang="en-US" dirty="0">
              <a:latin typeface="Times New Roman" charset="0"/>
              <a:sym typeface="Symbol" charset="2"/>
            </a:endParaRPr>
          </a:p>
          <a:p>
            <a:pPr defTabSz="228600"/>
            <a:r>
              <a:rPr lang="en-US" dirty="0">
                <a:latin typeface="Times New Roman" charset="0"/>
                <a:sym typeface="Symbol" charset="2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Q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f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endParaRPr lang="en-US" dirty="0">
              <a:latin typeface="Times New Roman" charset="0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f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+ 1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mod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o</a:t>
            </a:r>
            <a:endParaRPr lang="en-US" b="1" i="1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524000" y="4617648"/>
            <a:ext cx="5638800" cy="754062"/>
            <a:chOff x="960" y="2597"/>
            <a:chExt cx="3552" cy="475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1524000" y="5600310"/>
            <a:ext cx="5638800" cy="754063"/>
            <a:chOff x="960" y="3360"/>
            <a:chExt cx="3552" cy="475"/>
          </a:xfrm>
        </p:grpSpPr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Interface in Java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199" y="2402578"/>
            <a:ext cx="4419600" cy="32778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22860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public interface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Queue&lt;E&gt;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{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public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size()</a:t>
            </a:r>
            <a:r>
              <a:rPr lang="en-US" dirty="0">
                <a:latin typeface="Arial"/>
                <a:cs typeface="Arial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public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boolean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isEmpty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()</a:t>
            </a:r>
            <a:r>
              <a:rPr lang="en-US" dirty="0">
                <a:latin typeface="Arial"/>
                <a:cs typeface="Arial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public</a:t>
            </a:r>
            <a:r>
              <a:rPr lang="en-US" dirty="0">
                <a:latin typeface="Arial"/>
                <a:cs typeface="Arial"/>
              </a:rPr>
              <a:t> E 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front()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		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throws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Arial"/>
                <a:cs typeface="Arial"/>
              </a:rPr>
              <a:t>EmptyQueueException</a:t>
            </a:r>
            <a:r>
              <a:rPr lang="en-US" dirty="0">
                <a:latin typeface="Arial"/>
                <a:cs typeface="Arial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public void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enqueue(E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element)</a:t>
            </a:r>
            <a:r>
              <a:rPr lang="en-US" dirty="0">
                <a:latin typeface="Arial"/>
                <a:cs typeface="Arial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public</a:t>
            </a:r>
            <a:r>
              <a:rPr lang="en-US" dirty="0">
                <a:latin typeface="Arial"/>
                <a:cs typeface="Arial"/>
              </a:rPr>
              <a:t> E </a:t>
            </a:r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dequeue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()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		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throws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Arial"/>
                <a:cs typeface="Arial"/>
              </a:rPr>
              <a:t>EmptyQueueException</a:t>
            </a:r>
            <a:r>
              <a:rPr lang="en-US" dirty="0">
                <a:latin typeface="Arial"/>
                <a:cs typeface="Arial"/>
              </a:rPr>
              <a:t>;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86316" y="2402578"/>
            <a:ext cx="3558520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the Stack ADT, operations front and </a:t>
            </a:r>
            <a:r>
              <a:rPr lang="en-US" dirty="0" err="1" smtClean="0"/>
              <a:t>dequeue</a:t>
            </a:r>
            <a:r>
              <a:rPr lang="en-US" dirty="0" smtClean="0"/>
              <a:t> cannot be performed if the queue is empty</a:t>
            </a:r>
          </a:p>
          <a:p>
            <a:r>
              <a:rPr lang="en-US" dirty="0" smtClean="0"/>
              <a:t>Attempting the execution of front or </a:t>
            </a:r>
            <a:r>
              <a:rPr lang="en-US" dirty="0" err="1" smtClean="0"/>
              <a:t>dequeue</a:t>
            </a:r>
            <a:r>
              <a:rPr lang="en-US" dirty="0" smtClean="0"/>
              <a:t> on an empty queue throws an </a:t>
            </a:r>
            <a:r>
              <a:rPr lang="en-US" dirty="0" err="1" smtClean="0">
                <a:solidFill>
                  <a:schemeClr val="hlink"/>
                </a:solidFill>
              </a:rPr>
              <a:t>EmptyQueueException</a:t>
            </a:r>
            <a:endParaRPr lang="en-US" dirty="0" smtClean="0">
              <a:solidFill>
                <a:schemeClr val="hlin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Round Robin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We can implement a round robin scheduler using a queue Q by repeatedly performing the following steps:</a:t>
            </a:r>
          </a:p>
          <a:p>
            <a:pPr marL="990600" lvl="1" indent="-5334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= </a:t>
            </a:r>
            <a:r>
              <a:rPr lang="en-US" dirty="0" err="1" smtClean="0"/>
              <a:t>Q.dequeue</a:t>
            </a:r>
            <a:r>
              <a:rPr lang="en-US" dirty="0" smtClean="0"/>
              <a:t>()</a:t>
            </a:r>
          </a:p>
          <a:p>
            <a:pPr marL="990600" lvl="1" indent="-533400">
              <a:buFont typeface="+mj-lt"/>
              <a:buAutoNum type="arabicPeriod"/>
            </a:pPr>
            <a:r>
              <a:rPr lang="en-US" dirty="0" smtClean="0"/>
              <a:t> Service element </a:t>
            </a:r>
            <a:r>
              <a:rPr lang="en-US" dirty="0" err="1" smtClean="0"/>
              <a:t>e</a:t>
            </a:r>
            <a:endParaRPr lang="en-US" dirty="0" smtClean="0"/>
          </a:p>
          <a:p>
            <a:pPr marL="990600" lvl="1" indent="-5334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Q.enqueue(e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3044825" y="4333876"/>
            <a:ext cx="4525963" cy="639762"/>
          </a:xfrm>
          <a:custGeom>
            <a:avLst/>
            <a:gdLst>
              <a:gd name="T0" fmla="*/ 4435444 w 9600"/>
              <a:gd name="T1" fmla="*/ 639763 h 1536"/>
              <a:gd name="T2" fmla="*/ 4525963 w 9600"/>
              <a:gd name="T3" fmla="*/ 559793 h 1536"/>
              <a:gd name="T4" fmla="*/ 4525963 w 9600"/>
              <a:gd name="T5" fmla="*/ 559793 h 1536"/>
              <a:gd name="T6" fmla="*/ 4525963 w 9600"/>
              <a:gd name="T7" fmla="*/ 79970 h 1536"/>
              <a:gd name="T8" fmla="*/ 4435444 w 9600"/>
              <a:gd name="T9" fmla="*/ 0 h 1536"/>
              <a:gd name="T10" fmla="*/ 4435444 w 9600"/>
              <a:gd name="T11" fmla="*/ 0 h 1536"/>
              <a:gd name="T12" fmla="*/ 90519 w 9600"/>
              <a:gd name="T13" fmla="*/ 0 h 1536"/>
              <a:gd name="T14" fmla="*/ 0 w 9600"/>
              <a:gd name="T15" fmla="*/ 79970 h 1536"/>
              <a:gd name="T16" fmla="*/ 0 w 9600"/>
              <a:gd name="T17" fmla="*/ 79970 h 1536"/>
              <a:gd name="T18" fmla="*/ 0 w 9600"/>
              <a:gd name="T19" fmla="*/ 559793 h 1536"/>
              <a:gd name="T20" fmla="*/ 90519 w 9600"/>
              <a:gd name="T21" fmla="*/ 639763 h 1536"/>
              <a:gd name="T22" fmla="*/ 90519 w 9600"/>
              <a:gd name="T23" fmla="*/ 639763 h 1536"/>
              <a:gd name="T24" fmla="*/ 4435444 w 9600"/>
              <a:gd name="T25" fmla="*/ 639763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00"/>
              <a:gd name="T40" fmla="*/ 0 h 1536"/>
              <a:gd name="T41" fmla="*/ 9600 w 9600"/>
              <a:gd name="T42" fmla="*/ 1536 h 1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00" h="1536">
                <a:moveTo>
                  <a:pt x="9408" y="1536"/>
                </a:moveTo>
                <a:cubicBezTo>
                  <a:pt x="9514" y="1536"/>
                  <a:pt x="9600" y="1450"/>
                  <a:pt x="9600" y="1344"/>
                </a:cubicBezTo>
                <a:lnTo>
                  <a:pt x="9600" y="192"/>
                </a:lnTo>
                <a:cubicBezTo>
                  <a:pt x="9600" y="86"/>
                  <a:pt x="9514" y="0"/>
                  <a:pt x="9408" y="0"/>
                </a:cubicBezTo>
                <a:lnTo>
                  <a:pt x="192" y="0"/>
                </a:lnTo>
                <a:cubicBezTo>
                  <a:pt x="86" y="0"/>
                  <a:pt x="0" y="86"/>
                  <a:pt x="0" y="192"/>
                </a:cubicBezTo>
                <a:lnTo>
                  <a:pt x="0" y="1344"/>
                </a:lnTo>
                <a:cubicBezTo>
                  <a:pt x="0" y="1450"/>
                  <a:pt x="86" y="1536"/>
                  <a:pt x="192" y="1536"/>
                </a:cubicBezTo>
                <a:lnTo>
                  <a:pt x="9408" y="1536"/>
                </a:lnTo>
                <a:close/>
              </a:path>
            </a:pathLst>
          </a:custGeom>
          <a:gradFill rotWithShape="1">
            <a:gsLst>
              <a:gs pos="0">
                <a:srgbClr val="BDBDBD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9525" cap="flat" cmpd="sng">
            <a:solidFill>
              <a:srgbClr val="F9F9F9"/>
            </a:solidFill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044825" y="4333876"/>
            <a:ext cx="4525963" cy="639762"/>
          </a:xfrm>
          <a:custGeom>
            <a:avLst/>
            <a:gdLst>
              <a:gd name="T0" fmla="*/ 4435444 w 9600"/>
              <a:gd name="T1" fmla="*/ 639763 h 1536"/>
              <a:gd name="T2" fmla="*/ 4525963 w 9600"/>
              <a:gd name="T3" fmla="*/ 559793 h 1536"/>
              <a:gd name="T4" fmla="*/ 4525963 w 9600"/>
              <a:gd name="T5" fmla="*/ 559793 h 1536"/>
              <a:gd name="T6" fmla="*/ 4525963 w 9600"/>
              <a:gd name="T7" fmla="*/ 79970 h 1536"/>
              <a:gd name="T8" fmla="*/ 4435444 w 9600"/>
              <a:gd name="T9" fmla="*/ 0 h 1536"/>
              <a:gd name="T10" fmla="*/ 4435444 w 9600"/>
              <a:gd name="T11" fmla="*/ 0 h 1536"/>
              <a:gd name="T12" fmla="*/ 90519 w 9600"/>
              <a:gd name="T13" fmla="*/ 0 h 1536"/>
              <a:gd name="T14" fmla="*/ 0 w 9600"/>
              <a:gd name="T15" fmla="*/ 79970 h 1536"/>
              <a:gd name="T16" fmla="*/ 0 w 9600"/>
              <a:gd name="T17" fmla="*/ 79970 h 1536"/>
              <a:gd name="T18" fmla="*/ 0 w 9600"/>
              <a:gd name="T19" fmla="*/ 559793 h 1536"/>
              <a:gd name="T20" fmla="*/ 90519 w 9600"/>
              <a:gd name="T21" fmla="*/ 639763 h 1536"/>
              <a:gd name="T22" fmla="*/ 90519 w 9600"/>
              <a:gd name="T23" fmla="*/ 639763 h 1536"/>
              <a:gd name="T24" fmla="*/ 4435444 w 9600"/>
              <a:gd name="T25" fmla="*/ 639763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00"/>
              <a:gd name="T40" fmla="*/ 0 h 1536"/>
              <a:gd name="T41" fmla="*/ 9600 w 9600"/>
              <a:gd name="T42" fmla="*/ 1536 h 1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00" h="1536">
                <a:moveTo>
                  <a:pt x="9408" y="1536"/>
                </a:moveTo>
                <a:cubicBezTo>
                  <a:pt x="9514" y="1536"/>
                  <a:pt x="9600" y="1450"/>
                  <a:pt x="9600" y="1344"/>
                </a:cubicBezTo>
                <a:lnTo>
                  <a:pt x="9600" y="192"/>
                </a:lnTo>
                <a:cubicBezTo>
                  <a:pt x="9600" y="86"/>
                  <a:pt x="9514" y="0"/>
                  <a:pt x="9408" y="0"/>
                </a:cubicBezTo>
                <a:lnTo>
                  <a:pt x="192" y="0"/>
                </a:lnTo>
                <a:cubicBezTo>
                  <a:pt x="86" y="0"/>
                  <a:pt x="0" y="86"/>
                  <a:pt x="0" y="192"/>
                </a:cubicBezTo>
                <a:lnTo>
                  <a:pt x="0" y="1344"/>
                </a:lnTo>
                <a:cubicBezTo>
                  <a:pt x="0" y="1450"/>
                  <a:pt x="86" y="1536"/>
                  <a:pt x="192" y="1536"/>
                </a:cubicBezTo>
                <a:lnTo>
                  <a:pt x="9408" y="1536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3225800" y="4494213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225800" y="4494213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46888" y="4494213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846888" y="4494213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122988" y="4494213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122988" y="4494213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397500" y="4494213"/>
            <a:ext cx="544513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397500" y="4494213"/>
            <a:ext cx="544513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673600" y="4494213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673600" y="4494213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3949700" y="4494213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949700" y="4494213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8" name="Freeform 24"/>
          <p:cNvSpPr>
            <a:spLocks/>
          </p:cNvSpPr>
          <p:nvPr/>
        </p:nvSpPr>
        <p:spPr bwMode="auto">
          <a:xfrm>
            <a:off x="2746375" y="4652963"/>
            <a:ext cx="1995488" cy="1220788"/>
          </a:xfrm>
          <a:custGeom>
            <a:avLst/>
            <a:gdLst>
              <a:gd name="T0" fmla="*/ 298450 w 1257"/>
              <a:gd name="T1" fmla="*/ 0 h 769"/>
              <a:gd name="T2" fmla="*/ 33338 w 1257"/>
              <a:gd name="T3" fmla="*/ 203200 h 769"/>
              <a:gd name="T4" fmla="*/ 84138 w 1257"/>
              <a:gd name="T5" fmla="*/ 581025 h 769"/>
              <a:gd name="T6" fmla="*/ 773113 w 1257"/>
              <a:gd name="T7" fmla="*/ 1135063 h 769"/>
              <a:gd name="T8" fmla="*/ 1995488 w 1257"/>
              <a:gd name="T9" fmla="*/ 1185863 h 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7"/>
              <a:gd name="T16" fmla="*/ 0 h 769"/>
              <a:gd name="T17" fmla="*/ 1257 w 1257"/>
              <a:gd name="T18" fmla="*/ 769 h 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7" h="769">
                <a:moveTo>
                  <a:pt x="188" y="0"/>
                </a:moveTo>
                <a:cubicBezTo>
                  <a:pt x="75" y="0"/>
                  <a:pt x="36" y="65"/>
                  <a:pt x="21" y="128"/>
                </a:cubicBezTo>
                <a:cubicBezTo>
                  <a:pt x="0" y="214"/>
                  <a:pt x="23" y="297"/>
                  <a:pt x="53" y="366"/>
                </a:cubicBezTo>
                <a:cubicBezTo>
                  <a:pt x="151" y="597"/>
                  <a:pt x="315" y="675"/>
                  <a:pt x="487" y="715"/>
                </a:cubicBezTo>
                <a:cubicBezTo>
                  <a:pt x="713" y="769"/>
                  <a:pt x="952" y="758"/>
                  <a:pt x="1257" y="747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5"/>
          <p:cNvSpPr>
            <a:spLocks/>
          </p:cNvSpPr>
          <p:nvPr/>
        </p:nvSpPr>
        <p:spPr bwMode="auto">
          <a:xfrm>
            <a:off x="4730750" y="5807076"/>
            <a:ext cx="114300" cy="65087"/>
          </a:xfrm>
          <a:custGeom>
            <a:avLst/>
            <a:gdLst>
              <a:gd name="T0" fmla="*/ 0 w 72"/>
              <a:gd name="T1" fmla="*/ 0 h 41"/>
              <a:gd name="T2" fmla="*/ 114300 w 72"/>
              <a:gd name="T3" fmla="*/ 28575 h 41"/>
              <a:gd name="T4" fmla="*/ 3175 w 72"/>
              <a:gd name="T5" fmla="*/ 65088 h 41"/>
              <a:gd name="T6" fmla="*/ 0 w 72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41"/>
              <a:gd name="T14" fmla="*/ 72 w 72"/>
              <a:gd name="T15" fmla="*/ 41 h 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41">
                <a:moveTo>
                  <a:pt x="0" y="0"/>
                </a:moveTo>
                <a:lnTo>
                  <a:pt x="72" y="18"/>
                </a:lnTo>
                <a:lnTo>
                  <a:pt x="2" y="4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6"/>
          <p:cNvSpPr>
            <a:spLocks/>
          </p:cNvSpPr>
          <p:nvPr/>
        </p:nvSpPr>
        <p:spPr bwMode="auto">
          <a:xfrm>
            <a:off x="5680075" y="4694238"/>
            <a:ext cx="2395538" cy="1163638"/>
          </a:xfrm>
          <a:custGeom>
            <a:avLst/>
            <a:gdLst>
              <a:gd name="T0" fmla="*/ 0 w 1509"/>
              <a:gd name="T1" fmla="*/ 1142174 h 759"/>
              <a:gd name="T2" fmla="*/ 209550 w 1509"/>
              <a:gd name="T3" fmla="*/ 1157506 h 759"/>
              <a:gd name="T4" fmla="*/ 1020763 w 1509"/>
              <a:gd name="T5" fmla="*/ 1119178 h 759"/>
              <a:gd name="T6" fmla="*/ 1787526 w 1509"/>
              <a:gd name="T7" fmla="*/ 1005727 h 759"/>
              <a:gd name="T8" fmla="*/ 2205038 w 1509"/>
              <a:gd name="T9" fmla="*/ 757361 h 759"/>
              <a:gd name="T10" fmla="*/ 2319338 w 1509"/>
              <a:gd name="T11" fmla="*/ 553456 h 759"/>
              <a:gd name="T12" fmla="*/ 2290763 w 1509"/>
              <a:gd name="T13" fmla="*/ 72057 h 759"/>
              <a:gd name="T14" fmla="*/ 2165351 w 1509"/>
              <a:gd name="T15" fmla="*/ 12265 h 759"/>
              <a:gd name="T16" fmla="*/ 1993901 w 1509"/>
              <a:gd name="T17" fmla="*/ 1533 h 7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9"/>
              <a:gd name="T28" fmla="*/ 0 h 759"/>
              <a:gd name="T29" fmla="*/ 1509 w 1509"/>
              <a:gd name="T30" fmla="*/ 759 h 7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9" h="759">
                <a:moveTo>
                  <a:pt x="0" y="745"/>
                </a:moveTo>
                <a:cubicBezTo>
                  <a:pt x="108" y="755"/>
                  <a:pt x="120" y="755"/>
                  <a:pt x="132" y="755"/>
                </a:cubicBezTo>
                <a:cubicBezTo>
                  <a:pt x="291" y="759"/>
                  <a:pt x="448" y="746"/>
                  <a:pt x="643" y="730"/>
                </a:cubicBezTo>
                <a:cubicBezTo>
                  <a:pt x="798" y="718"/>
                  <a:pt x="977" y="705"/>
                  <a:pt x="1126" y="656"/>
                </a:cubicBezTo>
                <a:cubicBezTo>
                  <a:pt x="1235" y="621"/>
                  <a:pt x="1328" y="567"/>
                  <a:pt x="1389" y="494"/>
                </a:cubicBezTo>
                <a:cubicBezTo>
                  <a:pt x="1421" y="456"/>
                  <a:pt x="1444" y="413"/>
                  <a:pt x="1461" y="361"/>
                </a:cubicBezTo>
                <a:cubicBezTo>
                  <a:pt x="1497" y="254"/>
                  <a:pt x="1509" y="111"/>
                  <a:pt x="1443" y="47"/>
                </a:cubicBezTo>
                <a:cubicBezTo>
                  <a:pt x="1422" y="27"/>
                  <a:pt x="1392" y="15"/>
                  <a:pt x="1364" y="8"/>
                </a:cubicBezTo>
                <a:cubicBezTo>
                  <a:pt x="1332" y="0"/>
                  <a:pt x="1302" y="1"/>
                  <a:pt x="1256" y="1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7"/>
          <p:cNvSpPr>
            <a:spLocks/>
          </p:cNvSpPr>
          <p:nvPr/>
        </p:nvSpPr>
        <p:spPr bwMode="auto">
          <a:xfrm>
            <a:off x="7570788" y="4621213"/>
            <a:ext cx="147637" cy="149225"/>
          </a:xfrm>
          <a:custGeom>
            <a:avLst/>
            <a:gdLst>
              <a:gd name="T0" fmla="*/ 147637 w 71"/>
              <a:gd name="T1" fmla="*/ 149225 h 42"/>
              <a:gd name="T2" fmla="*/ 0 w 71"/>
              <a:gd name="T3" fmla="*/ 71060 h 42"/>
              <a:gd name="T4" fmla="*/ 147637 w 71"/>
              <a:gd name="T5" fmla="*/ 0 h 42"/>
              <a:gd name="T6" fmla="*/ 147637 w 71"/>
              <a:gd name="T7" fmla="*/ 149225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42"/>
              <a:gd name="T14" fmla="*/ 71 w 71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42">
                <a:moveTo>
                  <a:pt x="71" y="42"/>
                </a:moveTo>
                <a:lnTo>
                  <a:pt x="0" y="20"/>
                </a:lnTo>
                <a:lnTo>
                  <a:pt x="71" y="0"/>
                </a:lnTo>
                <a:lnTo>
                  <a:pt x="71" y="4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lowchart: Document 44"/>
          <p:cNvSpPr>
            <a:spLocks noChangeArrowheads="1"/>
          </p:cNvSpPr>
          <p:nvPr/>
        </p:nvSpPr>
        <p:spPr bwMode="auto">
          <a:xfrm>
            <a:off x="4670425" y="5456238"/>
            <a:ext cx="1066800" cy="762000"/>
          </a:xfrm>
          <a:prstGeom prst="flowChartDocument">
            <a:avLst/>
          </a:prstGeom>
          <a:gradFill rotWithShape="1">
            <a:gsLst>
              <a:gs pos="0">
                <a:srgbClr val="BFCFBC"/>
              </a:gs>
              <a:gs pos="35001">
                <a:srgbClr val="D2DDD0"/>
              </a:gs>
              <a:gs pos="100000">
                <a:srgbClr val="EEF2ED"/>
              </a:gs>
            </a:gsLst>
            <a:lin ang="16200000" scaled="1"/>
          </a:gradFill>
          <a:ln w="9525">
            <a:solidFill>
              <a:srgbClr val="546E4F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000" dirty="0">
                <a:latin typeface="Tahoma" pitchFamily="34" charset="0"/>
              </a:rPr>
              <a:t>Shared </a:t>
            </a:r>
            <a:br>
              <a:rPr lang="en-US" sz="2000" dirty="0">
                <a:latin typeface="Tahoma" pitchFamily="34" charset="0"/>
              </a:rPr>
            </a:br>
            <a:r>
              <a:rPr lang="en-US" sz="2000" dirty="0">
                <a:latin typeface="Tahoma" pitchFamily="34" charset="0"/>
              </a:rPr>
              <a:t>Service</a:t>
            </a:r>
          </a:p>
        </p:txBody>
      </p:sp>
      <p:sp>
        <p:nvSpPr>
          <p:cNvPr id="23" name="TextBox 45"/>
          <p:cNvSpPr txBox="1">
            <a:spLocks noChangeArrowheads="1"/>
          </p:cNvSpPr>
          <p:nvPr/>
        </p:nvSpPr>
        <p:spPr bwMode="auto">
          <a:xfrm>
            <a:off x="6499225" y="3779838"/>
            <a:ext cx="1069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Queue</a:t>
            </a: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2079625" y="4922838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8175625" y="4922838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 flipH="1">
            <a:off x="4513263" y="5780088"/>
            <a:ext cx="147637" cy="149225"/>
          </a:xfrm>
          <a:custGeom>
            <a:avLst/>
            <a:gdLst>
              <a:gd name="T0" fmla="*/ 147637 w 71"/>
              <a:gd name="T1" fmla="*/ 149225 h 42"/>
              <a:gd name="T2" fmla="*/ 0 w 71"/>
              <a:gd name="T3" fmla="*/ 71060 h 42"/>
              <a:gd name="T4" fmla="*/ 147637 w 71"/>
              <a:gd name="T5" fmla="*/ 0 h 42"/>
              <a:gd name="T6" fmla="*/ 147637 w 71"/>
              <a:gd name="T7" fmla="*/ 149225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42"/>
              <a:gd name="T14" fmla="*/ 71 w 71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42">
                <a:moveTo>
                  <a:pt x="71" y="42"/>
                </a:moveTo>
                <a:lnTo>
                  <a:pt x="0" y="20"/>
                </a:lnTo>
                <a:lnTo>
                  <a:pt x="71" y="0"/>
                </a:lnTo>
                <a:lnTo>
                  <a:pt x="71" y="4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743250" cy="3916363"/>
          </a:xfrm>
        </p:spPr>
        <p:txBody>
          <a:bodyPr/>
          <a:lstStyle/>
          <a:p>
            <a:r>
              <a:rPr lang="en-US" dirty="0" smtClean="0"/>
              <a:t>Pronounce “de – </a:t>
            </a:r>
            <a:r>
              <a:rPr lang="en-US" dirty="0" err="1" smtClean="0"/>
              <a:t>ke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Double-ended queues</a:t>
            </a:r>
          </a:p>
          <a:p>
            <a:r>
              <a:rPr lang="en-US" dirty="0" err="1" smtClean="0"/>
              <a:t>addFirst</a:t>
            </a:r>
            <a:r>
              <a:rPr lang="en-US" dirty="0" smtClean="0"/>
              <a:t>(), </a:t>
            </a:r>
            <a:r>
              <a:rPr lang="en-US" dirty="0" err="1" smtClean="0"/>
              <a:t>addLast</a:t>
            </a:r>
            <a:r>
              <a:rPr lang="en-US" dirty="0" smtClean="0"/>
              <a:t>(), </a:t>
            </a:r>
            <a:r>
              <a:rPr lang="en-US" dirty="0" err="1" smtClean="0"/>
              <a:t>removeFirst</a:t>
            </a:r>
            <a:r>
              <a:rPr lang="en-US" dirty="0" smtClean="0"/>
              <a:t>(), </a:t>
            </a:r>
            <a:r>
              <a:rPr lang="en-US" dirty="0" err="1" smtClean="0"/>
              <a:t>removeLast</a:t>
            </a:r>
            <a:r>
              <a:rPr lang="en-US" dirty="0" smtClean="0"/>
              <a:t>(), </a:t>
            </a:r>
            <a:r>
              <a:rPr lang="en-US" dirty="0" err="1" smtClean="0"/>
              <a:t>getFirst</a:t>
            </a:r>
            <a:r>
              <a:rPr lang="en-US" dirty="0" smtClean="0"/>
              <a:t>(), </a:t>
            </a:r>
            <a:r>
              <a:rPr lang="en-US" dirty="0" err="1" smtClean="0"/>
              <a:t>getLast</a:t>
            </a:r>
            <a:r>
              <a:rPr lang="en-US" dirty="0" smtClean="0"/>
              <a:t>(), size(), </a:t>
            </a:r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Implemented by doubly linked list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00450" y="2209800"/>
          <a:ext cx="463973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883"/>
                <a:gridCol w="1282273"/>
                <a:gridCol w="15465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addFirst(3)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addFirst(5)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(5,3)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removefirst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addLast(7)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(3,7)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removeFirst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removeLast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removeFirst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“error”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isEmpty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Queues whose elements are in order</a:t>
            </a:r>
          </a:p>
          <a:p>
            <a:r>
              <a:rPr lang="en-US" dirty="0" smtClean="0"/>
              <a:t>You have implemented a priority queue in HW4</a:t>
            </a:r>
          </a:p>
          <a:p>
            <a:r>
              <a:rPr lang="en-US" dirty="0" smtClean="0"/>
              <a:t>Priority queues can be used for sorting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1143000"/>
          </a:xfrm>
        </p:spPr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 S	Priority queue P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Input:		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1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(a)		(4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	(4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(9)	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()	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2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(a)		(2)			(3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			(4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..		..			..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HTML Tag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53946"/>
            <a:ext cx="8111158" cy="3916363"/>
          </a:xfrm>
        </p:spPr>
        <p:txBody>
          <a:bodyPr/>
          <a:lstStyle/>
          <a:p>
            <a:r>
              <a:rPr lang="en-US" dirty="0" smtClean="0"/>
              <a:t>For fully-correct HTML, each </a:t>
            </a:r>
            <a:r>
              <a:rPr lang="en-US" dirty="0" smtClean="0">
                <a:solidFill>
                  <a:srgbClr val="C00000"/>
                </a:solidFill>
              </a:rPr>
              <a:t>&lt;name&gt;</a:t>
            </a:r>
            <a:r>
              <a:rPr lang="en-US" dirty="0" smtClean="0"/>
              <a:t> should pair with a matching </a:t>
            </a:r>
            <a:r>
              <a:rPr lang="en-US" dirty="0" smtClean="0">
                <a:solidFill>
                  <a:srgbClr val="C00000"/>
                </a:solidFill>
              </a:rPr>
              <a:t>&lt;/name&gt;</a:t>
            </a:r>
          </a:p>
          <a:p>
            <a:endParaRPr 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53278" y="2528615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&lt;body&gt;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&lt;center&gt;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&lt;h1&gt;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Little Boat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&lt;/h1&gt;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&lt;/center&gt;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storm tossed the little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boat like a cheap sneaker in an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 washing machine. The three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drunken fishermen were used to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such treatment, of course, but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the tree salesman, who even as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stowaway now felt that he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had overpaid for the voyage.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the salesman die?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color is the boat?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what about Naomi?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&lt;/body&gt;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563278" y="2528615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The Little Boat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The storm tossed the little boat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like a cheap sneaker in an old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washing machine. The three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drunken fishermen were used to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such treatment, of course, but not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the tree salesman, who even as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a stowaway now felt that he had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overpaid for the voyage.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1. Will the salesman die?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2. What color is the boat?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3. And what about Naomi?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5 (Due on 10/20)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Matching/Analyzing HTML Tags.</a:t>
            </a:r>
          </a:p>
          <a:p>
            <a:r>
              <a:rPr lang="en-US" dirty="0" smtClean="0"/>
              <a:t>Check whether a given (simplified) HTML web page is valid</a:t>
            </a:r>
          </a:p>
          <a:p>
            <a:pPr lvl="1"/>
            <a:r>
              <a:rPr lang="en-US" dirty="0" smtClean="0"/>
              <a:t>By HTML Tag Matching (TB, page. 212-213)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all the matched tags if it is valid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mis</a:t>
            </a:r>
            <a:r>
              <a:rPr lang="en-US" dirty="0" smtClean="0"/>
              <a:t>-matched tag if it is invalid</a:t>
            </a:r>
          </a:p>
          <a:p>
            <a:r>
              <a:rPr lang="en-US" dirty="0" smtClean="0"/>
              <a:t>Assume all matched tags are in the form:</a:t>
            </a:r>
          </a:p>
          <a:p>
            <a:pPr lvl="1"/>
            <a:r>
              <a:rPr lang="en-US" dirty="0" smtClean="0"/>
              <a:t>&lt;name&gt;</a:t>
            </a:r>
            <a:r>
              <a:rPr lang="en-US" smtClean="0"/>
              <a:t>…&lt;/name</a:t>
            </a:r>
            <a:r>
              <a:rPr lang="en-US" dirty="0" smtClean="0"/>
              <a:t>&gt;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62" dirty="0" smtClean="0"/>
              <a:t>The Stack ADT stores arbitrary objects</a:t>
            </a:r>
          </a:p>
          <a:p>
            <a:pPr>
              <a:lnSpc>
                <a:spcPct val="90000"/>
              </a:lnSpc>
            </a:pPr>
            <a:r>
              <a:rPr lang="en-US" sz="2162" dirty="0" smtClean="0"/>
              <a:t>Insertions and deletions follow the last-in first-out scheme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581" y="3647019"/>
            <a:ext cx="1727200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849615"/>
            <a:ext cx="3263900" cy="248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1381" y="3419412"/>
            <a:ext cx="2407923" cy="3009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1946" dirty="0" smtClean="0"/>
              <a:t>Main operations:</a:t>
            </a:r>
          </a:p>
          <a:p>
            <a:pPr>
              <a:lnSpc>
                <a:spcPct val="90000"/>
              </a:lnSpc>
            </a:pPr>
            <a:r>
              <a:rPr lang="en-US" sz="1946" dirty="0" err="1" smtClean="0"/>
              <a:t>push(object</a:t>
            </a:r>
            <a:r>
              <a:rPr lang="en-US" sz="1946" dirty="0" smtClean="0"/>
              <a:t>): inserts an element</a:t>
            </a:r>
          </a:p>
          <a:p>
            <a:pPr>
              <a:lnSpc>
                <a:spcPct val="90000"/>
              </a:lnSpc>
            </a:pPr>
            <a:r>
              <a:rPr lang="en-US" sz="1946" dirty="0" smtClean="0"/>
              <a:t>object pop(): removes and returns the last inserted element</a:t>
            </a:r>
          </a:p>
          <a:p>
            <a:pPr>
              <a:lnSpc>
                <a:spcPct val="90000"/>
              </a:lnSpc>
              <a:buNone/>
            </a:pPr>
            <a:r>
              <a:rPr lang="en-US" sz="1946" dirty="0" smtClean="0"/>
              <a:t>Others:</a:t>
            </a:r>
          </a:p>
          <a:p>
            <a:pPr>
              <a:lnSpc>
                <a:spcPct val="90000"/>
              </a:lnSpc>
            </a:pPr>
            <a:r>
              <a:rPr lang="en-US" sz="1946" dirty="0" smtClean="0"/>
              <a:t>object top(): returns the last inserted element without removing it</a:t>
            </a:r>
          </a:p>
          <a:p>
            <a:pPr>
              <a:lnSpc>
                <a:spcPct val="90000"/>
              </a:lnSpc>
            </a:pPr>
            <a:r>
              <a:rPr lang="en-US" sz="1946" dirty="0" smtClean="0"/>
              <a:t>integer size(): returns the number of elements stored</a:t>
            </a:r>
          </a:p>
          <a:p>
            <a:pPr>
              <a:lnSpc>
                <a:spcPct val="90000"/>
              </a:lnSpc>
            </a:pPr>
            <a:r>
              <a:rPr lang="en-US" sz="1946" dirty="0" err="1" smtClean="0"/>
              <a:t>boolean</a:t>
            </a:r>
            <a:r>
              <a:rPr lang="en-US" sz="1946" dirty="0" smtClean="0"/>
              <a:t> </a:t>
            </a:r>
            <a:r>
              <a:rPr lang="en-US" sz="1946" dirty="0" err="1" smtClean="0"/>
              <a:t>isEmpty</a:t>
            </a:r>
            <a:r>
              <a:rPr lang="en-US" sz="1946" dirty="0" smtClean="0"/>
              <a:t>(): indicates whether no elements are stored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Interface in Java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7749" y="2442696"/>
            <a:ext cx="365402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28600"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public interface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Arial Narrow" charset="0"/>
              </a:rPr>
              <a:t>Stack&lt;E&gt;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{</a:t>
            </a:r>
          </a:p>
          <a:p>
            <a:pPr defTabSz="228600">
              <a:spcBef>
                <a:spcPct val="50000"/>
              </a:spcBef>
            </a:pPr>
            <a:r>
              <a:rPr lang="en-US" b="1" dirty="0" smtClean="0">
                <a:latin typeface="Arial Narrow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public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err="1" smtClean="0">
                <a:latin typeface="Arial Narrow" charset="0"/>
              </a:rPr>
              <a:t>int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Arial Narrow" charset="0"/>
              </a:rPr>
              <a:t>size()</a:t>
            </a:r>
            <a:r>
              <a:rPr lang="en-US" b="1" dirty="0" smtClean="0">
                <a:latin typeface="Arial Narrow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b="1" dirty="0" smtClean="0">
                <a:latin typeface="Arial Narrow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public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err="1" smtClean="0">
                <a:latin typeface="Arial Narrow" charset="0"/>
              </a:rPr>
              <a:t>boolean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 Narrow" charset="0"/>
              </a:rPr>
              <a:t>isEmpty</a:t>
            </a:r>
            <a:r>
              <a:rPr lang="en-US" b="1" dirty="0" smtClean="0">
                <a:solidFill>
                  <a:schemeClr val="tx2"/>
                </a:solidFill>
                <a:latin typeface="Arial Narrow" charset="0"/>
              </a:rPr>
              <a:t>()</a:t>
            </a:r>
            <a:r>
              <a:rPr lang="en-US" b="1" dirty="0" smtClean="0">
                <a:latin typeface="Arial Narrow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b="1" dirty="0" smtClean="0">
                <a:latin typeface="Arial Narrow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public</a:t>
            </a:r>
            <a:r>
              <a:rPr lang="en-US" b="1" dirty="0" smtClean="0">
                <a:latin typeface="Arial Narrow" charset="0"/>
              </a:rPr>
              <a:t> E </a:t>
            </a:r>
            <a:r>
              <a:rPr lang="en-US" b="1" dirty="0" smtClean="0">
                <a:solidFill>
                  <a:schemeClr val="tx2"/>
                </a:solidFill>
                <a:latin typeface="Arial Narrow" charset="0"/>
              </a:rPr>
              <a:t>top()</a:t>
            </a:r>
            <a:r>
              <a:rPr lang="en-US" b="1" dirty="0" smtClean="0">
                <a:latin typeface="Arial Narrow" charset="0"/>
              </a:rPr>
              <a:t/>
            </a:r>
            <a:br>
              <a:rPr lang="en-US" b="1" dirty="0" smtClean="0">
                <a:latin typeface="Arial Narrow" charset="0"/>
              </a:rPr>
            </a:br>
            <a:r>
              <a:rPr lang="en-US" b="1" dirty="0" smtClean="0">
                <a:latin typeface="Arial Narrow" charset="0"/>
              </a:rPr>
              <a:t>			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throws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err="1" smtClean="0">
                <a:solidFill>
                  <a:schemeClr val="hlink"/>
                </a:solidFill>
                <a:latin typeface="Arial Narrow" charset="0"/>
              </a:rPr>
              <a:t>EmptyStackException</a:t>
            </a:r>
            <a:r>
              <a:rPr lang="en-US" b="1" dirty="0" smtClean="0">
                <a:latin typeface="Arial Narrow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b="1" dirty="0" smtClean="0">
                <a:latin typeface="Arial Narrow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public void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 Narrow" charset="0"/>
              </a:rPr>
              <a:t>push(E</a:t>
            </a:r>
            <a:r>
              <a:rPr lang="en-US" b="1" dirty="0" smtClean="0">
                <a:solidFill>
                  <a:schemeClr val="tx2"/>
                </a:solidFill>
                <a:latin typeface="Arial Narrow" charset="0"/>
              </a:rPr>
              <a:t> element)</a:t>
            </a:r>
            <a:r>
              <a:rPr lang="en-US" b="1" dirty="0" smtClean="0">
                <a:latin typeface="Arial Narrow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b="1" dirty="0" smtClean="0">
                <a:latin typeface="Arial Narrow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public</a:t>
            </a:r>
            <a:r>
              <a:rPr lang="en-US" b="1" dirty="0" smtClean="0">
                <a:latin typeface="Arial Narrow" charset="0"/>
              </a:rPr>
              <a:t> E </a:t>
            </a:r>
            <a:r>
              <a:rPr lang="en-US" b="1" dirty="0" smtClean="0">
                <a:solidFill>
                  <a:schemeClr val="tx2"/>
                </a:solidFill>
                <a:latin typeface="Arial Narrow" charset="0"/>
              </a:rPr>
              <a:t>pop()</a:t>
            </a:r>
            <a:r>
              <a:rPr lang="en-US" b="1" dirty="0" smtClean="0">
                <a:latin typeface="Arial Narrow" charset="0"/>
              </a:rPr>
              <a:t/>
            </a:r>
            <a:br>
              <a:rPr lang="en-US" b="1" dirty="0" smtClean="0">
                <a:latin typeface="Arial Narrow" charset="0"/>
              </a:rPr>
            </a:br>
            <a:r>
              <a:rPr lang="en-US" b="1" dirty="0" smtClean="0">
                <a:latin typeface="Arial Narrow" charset="0"/>
              </a:rPr>
              <a:t>			 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throws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err="1" smtClean="0">
                <a:solidFill>
                  <a:schemeClr val="hlink"/>
                </a:solidFill>
                <a:latin typeface="Arial Narrow" charset="0"/>
              </a:rPr>
              <a:t>EmptyStackException</a:t>
            </a:r>
            <a:r>
              <a:rPr lang="en-US" b="1" dirty="0" smtClean="0">
                <a:latin typeface="Arial Narrow" charset="0"/>
              </a:rPr>
              <a:t>;</a:t>
            </a:r>
            <a:br>
              <a:rPr lang="en-US" b="1" dirty="0" smtClean="0">
                <a:latin typeface="Arial Narrow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937" y="2442696"/>
            <a:ext cx="3558520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In the Stack ADT, operations pop and top cannot be performed if the stack is empty</a:t>
            </a:r>
          </a:p>
          <a:p>
            <a:r>
              <a:rPr lang="en-US" dirty="0" smtClean="0"/>
              <a:t>Attempting the execution of pop or top on an empty stack throws an </a:t>
            </a:r>
            <a:r>
              <a:rPr lang="en-US" dirty="0" err="1" smtClean="0">
                <a:solidFill>
                  <a:schemeClr val="hlink"/>
                </a:solidFill>
              </a:rPr>
              <a:t>EmptyStackException</a:t>
            </a:r>
            <a:endParaRPr lang="en-US" dirty="0" smtClean="0">
              <a:solidFill>
                <a:schemeClr val="hlin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Page-visited history in a Web browser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Yahoo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news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drama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http://</a:t>
            </a:r>
            <a:r>
              <a:rPr lang="en-US" dirty="0" err="1" smtClean="0"/>
              <a:t>tw.yahoo.com</a:t>
            </a:r>
            <a:r>
              <a:rPr lang="en-US" dirty="0" smtClean="0"/>
              <a:t>/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Undo sequence in a text editor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example, I type something </a:t>
            </a:r>
            <a:r>
              <a:rPr lang="en-US" dirty="0" smtClean="0"/>
              <a:t>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Stack in the 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Java Virtual Machine (JVM) keeps track of the chain of active methods with a stack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a method is called, the JVM pushes on the stack a frame containing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Local variables and return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Program counter, keeping track of the statement being executed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a method ends, its frame is popped from the stack and control is passed to the method on top of the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Method Stack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0952" y="2623870"/>
            <a:ext cx="21377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28600">
              <a:spcBef>
                <a:spcPct val="50000"/>
              </a:spcBef>
              <a:tabLst>
                <a:tab pos="228600" algn="l"/>
              </a:tabLst>
            </a:pP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main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() {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int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 = 5;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foo(i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);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}</a:t>
            </a:r>
          </a:p>
          <a:p>
            <a:pPr defTabSz="228600">
              <a:spcBef>
                <a:spcPct val="50000"/>
              </a:spcBef>
              <a:tabLst>
                <a:tab pos="228600" algn="l"/>
              </a:tabLst>
            </a:pPr>
            <a:r>
              <a:rPr lang="en-US" dirty="0" err="1" smtClean="0">
                <a:solidFill>
                  <a:schemeClr val="tx2"/>
                </a:solidFill>
                <a:latin typeface="Arial"/>
                <a:cs typeface="Arial"/>
              </a:rPr>
              <a:t>foo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(int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j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) {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int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k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;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k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 = j+1;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bar(k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);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}</a:t>
            </a:r>
          </a:p>
          <a:p>
            <a:pPr defTabSz="228600">
              <a:spcBef>
                <a:spcPct val="50000"/>
              </a:spcBef>
              <a:tabLst>
                <a:tab pos="228600" algn="l"/>
              </a:tabLst>
            </a:pPr>
            <a:r>
              <a:rPr lang="en-US" dirty="0" err="1" smtClean="0">
                <a:solidFill>
                  <a:schemeClr val="tx2"/>
                </a:solidFill>
                <a:latin typeface="Arial"/>
                <a:cs typeface="Arial"/>
              </a:rPr>
              <a:t>bar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(int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ial"/>
                <a:cs typeface="Arial"/>
              </a:rPr>
              <a:t>m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) {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…</a:t>
            </a:r>
            <a:b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	}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grpSp>
        <p:nvGrpSpPr>
          <p:cNvPr id="5" name="Group 137"/>
          <p:cNvGrpSpPr>
            <a:grpSpLocks/>
          </p:cNvGrpSpPr>
          <p:nvPr/>
        </p:nvGrpSpPr>
        <p:grpSpPr bwMode="auto">
          <a:xfrm>
            <a:off x="2344436" y="2693648"/>
            <a:ext cx="1065213" cy="3684525"/>
            <a:chOff x="4512" y="864"/>
            <a:chExt cx="912" cy="3024"/>
          </a:xfrm>
        </p:grpSpPr>
        <p:sp>
          <p:nvSpPr>
            <p:cNvPr id="6" name="Rectangle 133"/>
            <p:cNvSpPr>
              <a:spLocks noChangeArrowheads="1"/>
            </p:cNvSpPr>
            <p:nvPr/>
          </p:nvSpPr>
          <p:spPr bwMode="auto">
            <a:xfrm>
              <a:off x="4512" y="864"/>
              <a:ext cx="912" cy="30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100"/>
            </a:p>
          </p:txBody>
        </p:sp>
        <p:sp>
          <p:nvSpPr>
            <p:cNvPr id="7" name="Line 134"/>
            <p:cNvSpPr>
              <a:spLocks noChangeShapeType="1"/>
            </p:cNvSpPr>
            <p:nvPr/>
          </p:nvSpPr>
          <p:spPr bwMode="auto">
            <a:xfrm>
              <a:off x="4512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" name="Line 135"/>
            <p:cNvSpPr>
              <a:spLocks noChangeShapeType="1"/>
            </p:cNvSpPr>
            <p:nvPr/>
          </p:nvSpPr>
          <p:spPr bwMode="auto">
            <a:xfrm>
              <a:off x="5424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" name="Line 136"/>
            <p:cNvSpPr>
              <a:spLocks noChangeShapeType="1"/>
            </p:cNvSpPr>
            <p:nvPr/>
          </p:nvSpPr>
          <p:spPr bwMode="auto">
            <a:xfrm>
              <a:off x="4512" y="3876"/>
              <a:ext cx="91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sp>
        <p:nvSpPr>
          <p:cNvPr id="10" name="Rectangle 112"/>
          <p:cNvSpPr>
            <a:spLocks noChangeArrowheads="1"/>
          </p:cNvSpPr>
          <p:nvPr/>
        </p:nvSpPr>
        <p:spPr bwMode="auto">
          <a:xfrm>
            <a:off x="3401710" y="3727368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1" name="Freeform 118"/>
          <p:cNvSpPr>
            <a:spLocks/>
          </p:cNvSpPr>
          <p:nvPr/>
        </p:nvSpPr>
        <p:spPr bwMode="auto">
          <a:xfrm>
            <a:off x="3458860" y="4521118"/>
            <a:ext cx="45719" cy="45719"/>
          </a:xfrm>
          <a:custGeom>
            <a:avLst/>
            <a:gdLst>
              <a:gd name="T0" fmla="*/ 2147483647 w 5"/>
              <a:gd name="T1" fmla="*/ 0 h 6"/>
              <a:gd name="T2" fmla="*/ 2147483647 w 5"/>
              <a:gd name="T3" fmla="*/ 0 h 6"/>
              <a:gd name="T4" fmla="*/ 0 w 5"/>
              <a:gd name="T5" fmla="*/ 2147483647 h 6"/>
              <a:gd name="T6" fmla="*/ 0 w 5"/>
              <a:gd name="T7" fmla="*/ 2147483647 h 6"/>
              <a:gd name="T8" fmla="*/ 2147483647 w 5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6"/>
              <a:gd name="T17" fmla="*/ 5 w 5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6">
                <a:moveTo>
                  <a:pt x="5" y="0"/>
                </a:moveTo>
                <a:lnTo>
                  <a:pt x="5" y="0"/>
                </a:lnTo>
                <a:lnTo>
                  <a:pt x="0" y="6"/>
                </a:lnTo>
                <a:lnTo>
                  <a:pt x="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2" name="Rectangle 126"/>
          <p:cNvSpPr>
            <a:spLocks noChangeArrowheads="1"/>
          </p:cNvSpPr>
          <p:nvPr/>
        </p:nvSpPr>
        <p:spPr bwMode="auto">
          <a:xfrm>
            <a:off x="3541260" y="2038669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3" name="Rectangle 127"/>
          <p:cNvSpPr>
            <a:spLocks noChangeArrowheads="1"/>
          </p:cNvSpPr>
          <p:nvPr/>
        </p:nvSpPr>
        <p:spPr bwMode="auto">
          <a:xfrm>
            <a:off x="4713480" y="2443080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6" name="Rectangle 132"/>
          <p:cNvSpPr>
            <a:spLocks noChangeArrowheads="1"/>
          </p:cNvSpPr>
          <p:nvPr/>
        </p:nvSpPr>
        <p:spPr bwMode="auto">
          <a:xfrm>
            <a:off x="2496836" y="5366050"/>
            <a:ext cx="840958" cy="8597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solidFill>
                  <a:schemeClr val="tx2"/>
                </a:solidFill>
              </a:rPr>
              <a:t>main</a:t>
            </a:r>
          </a:p>
          <a:p>
            <a:r>
              <a:rPr lang="en-US" sz="1200"/>
              <a:t>  PC = 2</a:t>
            </a:r>
            <a:br>
              <a:rPr lang="en-US" sz="1200"/>
            </a:br>
            <a:r>
              <a:rPr lang="en-US" sz="1200"/>
              <a:t>  i = 5</a:t>
            </a:r>
          </a:p>
        </p:txBody>
      </p:sp>
      <p:grpSp>
        <p:nvGrpSpPr>
          <p:cNvPr id="17" name="Group 137"/>
          <p:cNvGrpSpPr>
            <a:grpSpLocks/>
          </p:cNvGrpSpPr>
          <p:nvPr/>
        </p:nvGrpSpPr>
        <p:grpSpPr bwMode="auto">
          <a:xfrm>
            <a:off x="3664100" y="2702449"/>
            <a:ext cx="1065213" cy="3684525"/>
            <a:chOff x="4512" y="864"/>
            <a:chExt cx="912" cy="3024"/>
          </a:xfrm>
        </p:grpSpPr>
        <p:sp>
          <p:nvSpPr>
            <p:cNvPr id="18" name="Rectangle 133"/>
            <p:cNvSpPr>
              <a:spLocks noChangeArrowheads="1"/>
            </p:cNvSpPr>
            <p:nvPr/>
          </p:nvSpPr>
          <p:spPr bwMode="auto">
            <a:xfrm>
              <a:off x="4512" y="864"/>
              <a:ext cx="912" cy="30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100"/>
            </a:p>
          </p:txBody>
        </p:sp>
        <p:sp>
          <p:nvSpPr>
            <p:cNvPr id="19" name="Line 134"/>
            <p:cNvSpPr>
              <a:spLocks noChangeShapeType="1"/>
            </p:cNvSpPr>
            <p:nvPr/>
          </p:nvSpPr>
          <p:spPr bwMode="auto">
            <a:xfrm>
              <a:off x="4512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Line 135"/>
            <p:cNvSpPr>
              <a:spLocks noChangeShapeType="1"/>
            </p:cNvSpPr>
            <p:nvPr/>
          </p:nvSpPr>
          <p:spPr bwMode="auto">
            <a:xfrm>
              <a:off x="5424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Line 136"/>
            <p:cNvSpPr>
              <a:spLocks noChangeShapeType="1"/>
            </p:cNvSpPr>
            <p:nvPr/>
          </p:nvSpPr>
          <p:spPr bwMode="auto">
            <a:xfrm>
              <a:off x="4512" y="3876"/>
              <a:ext cx="91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sp>
        <p:nvSpPr>
          <p:cNvPr id="22" name="Rectangle 112"/>
          <p:cNvSpPr>
            <a:spLocks noChangeArrowheads="1"/>
          </p:cNvSpPr>
          <p:nvPr/>
        </p:nvSpPr>
        <p:spPr bwMode="auto">
          <a:xfrm>
            <a:off x="4721374" y="3736169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23" name="Freeform 118"/>
          <p:cNvSpPr>
            <a:spLocks/>
          </p:cNvSpPr>
          <p:nvPr/>
        </p:nvSpPr>
        <p:spPr bwMode="auto">
          <a:xfrm>
            <a:off x="4778524" y="4529919"/>
            <a:ext cx="45719" cy="45719"/>
          </a:xfrm>
          <a:custGeom>
            <a:avLst/>
            <a:gdLst>
              <a:gd name="T0" fmla="*/ 2147483647 w 5"/>
              <a:gd name="T1" fmla="*/ 0 h 6"/>
              <a:gd name="T2" fmla="*/ 2147483647 w 5"/>
              <a:gd name="T3" fmla="*/ 0 h 6"/>
              <a:gd name="T4" fmla="*/ 0 w 5"/>
              <a:gd name="T5" fmla="*/ 2147483647 h 6"/>
              <a:gd name="T6" fmla="*/ 0 w 5"/>
              <a:gd name="T7" fmla="*/ 2147483647 h 6"/>
              <a:gd name="T8" fmla="*/ 2147483647 w 5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6"/>
              <a:gd name="T17" fmla="*/ 5 w 5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6">
                <a:moveTo>
                  <a:pt x="5" y="0"/>
                </a:moveTo>
                <a:lnTo>
                  <a:pt x="5" y="0"/>
                </a:lnTo>
                <a:lnTo>
                  <a:pt x="0" y="6"/>
                </a:lnTo>
                <a:lnTo>
                  <a:pt x="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24" name="Rectangle 127"/>
          <p:cNvSpPr>
            <a:spLocks noChangeArrowheads="1"/>
          </p:cNvSpPr>
          <p:nvPr/>
        </p:nvSpPr>
        <p:spPr bwMode="auto">
          <a:xfrm>
            <a:off x="4693464" y="2451881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26" name="Rectangle 131"/>
          <p:cNvSpPr>
            <a:spLocks noChangeArrowheads="1"/>
          </p:cNvSpPr>
          <p:nvPr/>
        </p:nvSpPr>
        <p:spPr bwMode="auto">
          <a:xfrm>
            <a:off x="3774635" y="4005907"/>
            <a:ext cx="840958" cy="11667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foo</a:t>
            </a:r>
            <a:endParaRPr lang="en-US" sz="1200" dirty="0">
              <a:solidFill>
                <a:schemeClr val="tx2"/>
              </a:solidFill>
            </a:endParaRPr>
          </a:p>
          <a:p>
            <a:r>
              <a:rPr lang="en-US" sz="1200" dirty="0"/>
              <a:t>  PC = 3</a:t>
            </a:r>
            <a:br>
              <a:rPr lang="en-US" sz="1200" dirty="0"/>
            </a:br>
            <a:r>
              <a:rPr lang="en-US" sz="1200" dirty="0"/>
              <a:t>  </a:t>
            </a:r>
            <a:r>
              <a:rPr lang="en-US" sz="1200" dirty="0" err="1"/>
              <a:t>j</a:t>
            </a:r>
            <a:r>
              <a:rPr lang="en-US" sz="1200" dirty="0"/>
              <a:t> = 5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k</a:t>
            </a:r>
            <a:r>
              <a:rPr lang="en-US" sz="1200" dirty="0"/>
              <a:t> = 6</a:t>
            </a:r>
          </a:p>
        </p:txBody>
      </p:sp>
      <p:sp>
        <p:nvSpPr>
          <p:cNvPr id="27" name="Rectangle 132"/>
          <p:cNvSpPr>
            <a:spLocks noChangeArrowheads="1"/>
          </p:cNvSpPr>
          <p:nvPr/>
        </p:nvSpPr>
        <p:spPr bwMode="auto">
          <a:xfrm>
            <a:off x="3816500" y="5374851"/>
            <a:ext cx="840958" cy="8597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solidFill>
                  <a:schemeClr val="tx2"/>
                </a:solidFill>
              </a:rPr>
              <a:t>main</a:t>
            </a:r>
          </a:p>
          <a:p>
            <a:r>
              <a:rPr lang="en-US" sz="1200"/>
              <a:t>  PC = 2</a:t>
            </a:r>
            <a:br>
              <a:rPr lang="en-US" sz="1200"/>
            </a:br>
            <a:r>
              <a:rPr lang="en-US" sz="1200"/>
              <a:t>  i = 5</a:t>
            </a:r>
          </a:p>
        </p:txBody>
      </p:sp>
      <p:grpSp>
        <p:nvGrpSpPr>
          <p:cNvPr id="28" name="Group 137"/>
          <p:cNvGrpSpPr>
            <a:grpSpLocks/>
          </p:cNvGrpSpPr>
          <p:nvPr/>
        </p:nvGrpSpPr>
        <p:grpSpPr bwMode="auto">
          <a:xfrm>
            <a:off x="5046418" y="2724574"/>
            <a:ext cx="1065213" cy="3684525"/>
            <a:chOff x="4512" y="864"/>
            <a:chExt cx="912" cy="3024"/>
          </a:xfrm>
        </p:grpSpPr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>
              <a:off x="4512" y="864"/>
              <a:ext cx="912" cy="30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100"/>
            </a:p>
          </p:txBody>
        </p:sp>
        <p:sp>
          <p:nvSpPr>
            <p:cNvPr id="30" name="Line 134"/>
            <p:cNvSpPr>
              <a:spLocks noChangeShapeType="1"/>
            </p:cNvSpPr>
            <p:nvPr/>
          </p:nvSpPr>
          <p:spPr bwMode="auto">
            <a:xfrm>
              <a:off x="4512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Line 135"/>
            <p:cNvSpPr>
              <a:spLocks noChangeShapeType="1"/>
            </p:cNvSpPr>
            <p:nvPr/>
          </p:nvSpPr>
          <p:spPr bwMode="auto">
            <a:xfrm>
              <a:off x="5424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Line 136"/>
            <p:cNvSpPr>
              <a:spLocks noChangeShapeType="1"/>
            </p:cNvSpPr>
            <p:nvPr/>
          </p:nvSpPr>
          <p:spPr bwMode="auto">
            <a:xfrm>
              <a:off x="4512" y="3876"/>
              <a:ext cx="91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sp>
        <p:nvSpPr>
          <p:cNvPr id="33" name="Rectangle 112"/>
          <p:cNvSpPr>
            <a:spLocks noChangeArrowheads="1"/>
          </p:cNvSpPr>
          <p:nvPr/>
        </p:nvSpPr>
        <p:spPr bwMode="auto">
          <a:xfrm>
            <a:off x="6103692" y="3758294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4" name="Freeform 118"/>
          <p:cNvSpPr>
            <a:spLocks/>
          </p:cNvSpPr>
          <p:nvPr/>
        </p:nvSpPr>
        <p:spPr bwMode="auto">
          <a:xfrm>
            <a:off x="6160842" y="4552044"/>
            <a:ext cx="45719" cy="45719"/>
          </a:xfrm>
          <a:custGeom>
            <a:avLst/>
            <a:gdLst>
              <a:gd name="T0" fmla="*/ 2147483647 w 5"/>
              <a:gd name="T1" fmla="*/ 0 h 6"/>
              <a:gd name="T2" fmla="*/ 2147483647 w 5"/>
              <a:gd name="T3" fmla="*/ 0 h 6"/>
              <a:gd name="T4" fmla="*/ 0 w 5"/>
              <a:gd name="T5" fmla="*/ 2147483647 h 6"/>
              <a:gd name="T6" fmla="*/ 0 w 5"/>
              <a:gd name="T7" fmla="*/ 2147483647 h 6"/>
              <a:gd name="T8" fmla="*/ 2147483647 w 5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6"/>
              <a:gd name="T17" fmla="*/ 5 w 5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6">
                <a:moveTo>
                  <a:pt x="5" y="0"/>
                </a:moveTo>
                <a:lnTo>
                  <a:pt x="5" y="0"/>
                </a:lnTo>
                <a:lnTo>
                  <a:pt x="0" y="6"/>
                </a:lnTo>
                <a:lnTo>
                  <a:pt x="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5" name="Rectangle 127"/>
          <p:cNvSpPr>
            <a:spLocks noChangeArrowheads="1"/>
          </p:cNvSpPr>
          <p:nvPr/>
        </p:nvSpPr>
        <p:spPr bwMode="auto">
          <a:xfrm>
            <a:off x="6075782" y="2474006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6" name="Rectangle 130"/>
          <p:cNvSpPr>
            <a:spLocks noChangeArrowheads="1"/>
          </p:cNvSpPr>
          <p:nvPr/>
        </p:nvSpPr>
        <p:spPr bwMode="auto">
          <a:xfrm>
            <a:off x="5142998" y="2864258"/>
            <a:ext cx="840958" cy="8597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bar</a:t>
            </a:r>
          </a:p>
          <a:p>
            <a:r>
              <a:rPr lang="en-US" sz="1200" dirty="0"/>
              <a:t>  PC = 1</a:t>
            </a:r>
            <a:br>
              <a:rPr lang="en-US" sz="1200" dirty="0"/>
            </a:br>
            <a:r>
              <a:rPr lang="en-US" sz="1200" dirty="0"/>
              <a:t>  </a:t>
            </a:r>
            <a:r>
              <a:rPr lang="en-US" sz="1200" dirty="0" err="1"/>
              <a:t>m</a:t>
            </a:r>
            <a:r>
              <a:rPr lang="en-US" sz="1200" dirty="0"/>
              <a:t> = 6</a:t>
            </a:r>
          </a:p>
        </p:txBody>
      </p:sp>
      <p:sp>
        <p:nvSpPr>
          <p:cNvPr id="37" name="Rectangle 131"/>
          <p:cNvSpPr>
            <a:spLocks noChangeArrowheads="1"/>
          </p:cNvSpPr>
          <p:nvPr/>
        </p:nvSpPr>
        <p:spPr bwMode="auto">
          <a:xfrm>
            <a:off x="5156953" y="4028032"/>
            <a:ext cx="840958" cy="11667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foo</a:t>
            </a:r>
            <a:endParaRPr lang="en-US" sz="1200" dirty="0">
              <a:solidFill>
                <a:schemeClr val="tx2"/>
              </a:solidFill>
            </a:endParaRPr>
          </a:p>
          <a:p>
            <a:r>
              <a:rPr lang="en-US" sz="1200" dirty="0"/>
              <a:t>  PC = 3</a:t>
            </a:r>
            <a:br>
              <a:rPr lang="en-US" sz="1200" dirty="0"/>
            </a:br>
            <a:r>
              <a:rPr lang="en-US" sz="1200" dirty="0"/>
              <a:t>  </a:t>
            </a:r>
            <a:r>
              <a:rPr lang="en-US" sz="1200" dirty="0" err="1"/>
              <a:t>j</a:t>
            </a:r>
            <a:r>
              <a:rPr lang="en-US" sz="1200" dirty="0"/>
              <a:t> = 5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k</a:t>
            </a:r>
            <a:r>
              <a:rPr lang="en-US" sz="1200" dirty="0"/>
              <a:t> = 6</a:t>
            </a:r>
          </a:p>
        </p:txBody>
      </p:sp>
      <p:sp>
        <p:nvSpPr>
          <p:cNvPr id="38" name="Rectangle 132"/>
          <p:cNvSpPr>
            <a:spLocks noChangeArrowheads="1"/>
          </p:cNvSpPr>
          <p:nvPr/>
        </p:nvSpPr>
        <p:spPr bwMode="auto">
          <a:xfrm>
            <a:off x="5198818" y="5396976"/>
            <a:ext cx="840958" cy="8597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solidFill>
                  <a:schemeClr val="tx2"/>
                </a:solidFill>
              </a:rPr>
              <a:t>main</a:t>
            </a:r>
          </a:p>
          <a:p>
            <a:r>
              <a:rPr lang="en-US" sz="1200"/>
              <a:t>  PC = 2</a:t>
            </a:r>
            <a:br>
              <a:rPr lang="en-US" sz="1200"/>
            </a:br>
            <a:r>
              <a:rPr lang="en-US" sz="1200"/>
              <a:t>  i = 5</a:t>
            </a:r>
          </a:p>
        </p:txBody>
      </p:sp>
      <p:grpSp>
        <p:nvGrpSpPr>
          <p:cNvPr id="39" name="Group 137"/>
          <p:cNvGrpSpPr>
            <a:grpSpLocks/>
          </p:cNvGrpSpPr>
          <p:nvPr/>
        </p:nvGrpSpPr>
        <p:grpSpPr bwMode="auto">
          <a:xfrm>
            <a:off x="6432969" y="2728422"/>
            <a:ext cx="1065213" cy="3684525"/>
            <a:chOff x="4512" y="864"/>
            <a:chExt cx="912" cy="3024"/>
          </a:xfrm>
        </p:grpSpPr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4512" y="864"/>
              <a:ext cx="912" cy="30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100"/>
            </a:p>
          </p:txBody>
        </p:sp>
        <p:sp>
          <p:nvSpPr>
            <p:cNvPr id="41" name="Line 134"/>
            <p:cNvSpPr>
              <a:spLocks noChangeShapeType="1"/>
            </p:cNvSpPr>
            <p:nvPr/>
          </p:nvSpPr>
          <p:spPr bwMode="auto">
            <a:xfrm>
              <a:off x="4512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135"/>
            <p:cNvSpPr>
              <a:spLocks noChangeShapeType="1"/>
            </p:cNvSpPr>
            <p:nvPr/>
          </p:nvSpPr>
          <p:spPr bwMode="auto">
            <a:xfrm>
              <a:off x="5424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Line 136"/>
            <p:cNvSpPr>
              <a:spLocks noChangeShapeType="1"/>
            </p:cNvSpPr>
            <p:nvPr/>
          </p:nvSpPr>
          <p:spPr bwMode="auto">
            <a:xfrm>
              <a:off x="4512" y="3876"/>
              <a:ext cx="91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sp>
        <p:nvSpPr>
          <p:cNvPr id="44" name="Rectangle 112"/>
          <p:cNvSpPr>
            <a:spLocks noChangeArrowheads="1"/>
          </p:cNvSpPr>
          <p:nvPr/>
        </p:nvSpPr>
        <p:spPr bwMode="auto">
          <a:xfrm>
            <a:off x="7490243" y="3790056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45" name="Freeform 118"/>
          <p:cNvSpPr>
            <a:spLocks/>
          </p:cNvSpPr>
          <p:nvPr/>
        </p:nvSpPr>
        <p:spPr bwMode="auto">
          <a:xfrm>
            <a:off x="7547393" y="4583806"/>
            <a:ext cx="45719" cy="45719"/>
          </a:xfrm>
          <a:custGeom>
            <a:avLst/>
            <a:gdLst>
              <a:gd name="T0" fmla="*/ 2147483647 w 5"/>
              <a:gd name="T1" fmla="*/ 0 h 6"/>
              <a:gd name="T2" fmla="*/ 2147483647 w 5"/>
              <a:gd name="T3" fmla="*/ 0 h 6"/>
              <a:gd name="T4" fmla="*/ 0 w 5"/>
              <a:gd name="T5" fmla="*/ 2147483647 h 6"/>
              <a:gd name="T6" fmla="*/ 0 w 5"/>
              <a:gd name="T7" fmla="*/ 2147483647 h 6"/>
              <a:gd name="T8" fmla="*/ 2147483647 w 5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6"/>
              <a:gd name="T17" fmla="*/ 5 w 5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6">
                <a:moveTo>
                  <a:pt x="5" y="0"/>
                </a:moveTo>
                <a:lnTo>
                  <a:pt x="5" y="0"/>
                </a:lnTo>
                <a:lnTo>
                  <a:pt x="0" y="6"/>
                </a:lnTo>
                <a:lnTo>
                  <a:pt x="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46" name="Rectangle 127"/>
          <p:cNvSpPr>
            <a:spLocks noChangeArrowheads="1"/>
          </p:cNvSpPr>
          <p:nvPr/>
        </p:nvSpPr>
        <p:spPr bwMode="auto">
          <a:xfrm>
            <a:off x="7462333" y="2505768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48" name="Rectangle 131"/>
          <p:cNvSpPr>
            <a:spLocks noChangeArrowheads="1"/>
          </p:cNvSpPr>
          <p:nvPr/>
        </p:nvSpPr>
        <p:spPr bwMode="auto">
          <a:xfrm>
            <a:off x="6543504" y="4031880"/>
            <a:ext cx="840958" cy="11667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foo</a:t>
            </a:r>
            <a:endParaRPr lang="en-US" sz="1200" dirty="0">
              <a:solidFill>
                <a:schemeClr val="tx2"/>
              </a:solidFill>
            </a:endParaRPr>
          </a:p>
          <a:p>
            <a:r>
              <a:rPr lang="en-US" sz="1200" dirty="0"/>
              <a:t>  PC = 3</a:t>
            </a:r>
            <a:br>
              <a:rPr lang="en-US" sz="1200" dirty="0"/>
            </a:br>
            <a:r>
              <a:rPr lang="en-US" sz="1200" dirty="0"/>
              <a:t>  </a:t>
            </a:r>
            <a:r>
              <a:rPr lang="en-US" sz="1200" dirty="0" err="1"/>
              <a:t>j</a:t>
            </a:r>
            <a:r>
              <a:rPr lang="en-US" sz="1200" dirty="0"/>
              <a:t> = 5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k</a:t>
            </a:r>
            <a:r>
              <a:rPr lang="en-US" sz="1200" dirty="0"/>
              <a:t> = 6</a:t>
            </a:r>
          </a:p>
        </p:txBody>
      </p:sp>
      <p:sp>
        <p:nvSpPr>
          <p:cNvPr id="49" name="Rectangle 132"/>
          <p:cNvSpPr>
            <a:spLocks noChangeArrowheads="1"/>
          </p:cNvSpPr>
          <p:nvPr/>
        </p:nvSpPr>
        <p:spPr bwMode="auto">
          <a:xfrm>
            <a:off x="6585369" y="5400824"/>
            <a:ext cx="840958" cy="8597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solidFill>
                  <a:schemeClr val="tx2"/>
                </a:solidFill>
              </a:rPr>
              <a:t>main</a:t>
            </a:r>
          </a:p>
          <a:p>
            <a:r>
              <a:rPr lang="en-US" sz="1200"/>
              <a:t>  PC = 2</a:t>
            </a:r>
            <a:br>
              <a:rPr lang="en-US" sz="1200"/>
            </a:br>
            <a:r>
              <a:rPr lang="en-US" sz="1200"/>
              <a:t>  i = 5</a:t>
            </a:r>
          </a:p>
        </p:txBody>
      </p:sp>
      <p:grpSp>
        <p:nvGrpSpPr>
          <p:cNvPr id="50" name="Group 137"/>
          <p:cNvGrpSpPr>
            <a:grpSpLocks/>
          </p:cNvGrpSpPr>
          <p:nvPr/>
        </p:nvGrpSpPr>
        <p:grpSpPr bwMode="auto">
          <a:xfrm>
            <a:off x="7745512" y="2715742"/>
            <a:ext cx="1065213" cy="3684525"/>
            <a:chOff x="4512" y="864"/>
            <a:chExt cx="912" cy="3024"/>
          </a:xfrm>
        </p:grpSpPr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4512" y="864"/>
              <a:ext cx="912" cy="30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100"/>
            </a:p>
          </p:txBody>
        </p:sp>
        <p:sp>
          <p:nvSpPr>
            <p:cNvPr id="52" name="Line 134"/>
            <p:cNvSpPr>
              <a:spLocks noChangeShapeType="1"/>
            </p:cNvSpPr>
            <p:nvPr/>
          </p:nvSpPr>
          <p:spPr bwMode="auto">
            <a:xfrm>
              <a:off x="4512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Line 135"/>
            <p:cNvSpPr>
              <a:spLocks noChangeShapeType="1"/>
            </p:cNvSpPr>
            <p:nvPr/>
          </p:nvSpPr>
          <p:spPr bwMode="auto">
            <a:xfrm>
              <a:off x="5424" y="864"/>
              <a:ext cx="0" cy="30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4" name="Line 136"/>
            <p:cNvSpPr>
              <a:spLocks noChangeShapeType="1"/>
            </p:cNvSpPr>
            <p:nvPr/>
          </p:nvSpPr>
          <p:spPr bwMode="auto">
            <a:xfrm>
              <a:off x="4512" y="3876"/>
              <a:ext cx="91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sp>
        <p:nvSpPr>
          <p:cNvPr id="55" name="Rectangle 112"/>
          <p:cNvSpPr>
            <a:spLocks noChangeArrowheads="1"/>
          </p:cNvSpPr>
          <p:nvPr/>
        </p:nvSpPr>
        <p:spPr bwMode="auto">
          <a:xfrm>
            <a:off x="8802786" y="3749462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56" name="Freeform 118"/>
          <p:cNvSpPr>
            <a:spLocks/>
          </p:cNvSpPr>
          <p:nvPr/>
        </p:nvSpPr>
        <p:spPr bwMode="auto">
          <a:xfrm>
            <a:off x="8859936" y="4543212"/>
            <a:ext cx="45719" cy="45719"/>
          </a:xfrm>
          <a:custGeom>
            <a:avLst/>
            <a:gdLst>
              <a:gd name="T0" fmla="*/ 2147483647 w 5"/>
              <a:gd name="T1" fmla="*/ 0 h 6"/>
              <a:gd name="T2" fmla="*/ 2147483647 w 5"/>
              <a:gd name="T3" fmla="*/ 0 h 6"/>
              <a:gd name="T4" fmla="*/ 0 w 5"/>
              <a:gd name="T5" fmla="*/ 2147483647 h 6"/>
              <a:gd name="T6" fmla="*/ 0 w 5"/>
              <a:gd name="T7" fmla="*/ 2147483647 h 6"/>
              <a:gd name="T8" fmla="*/ 2147483647 w 5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6"/>
              <a:gd name="T17" fmla="*/ 5 w 5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6">
                <a:moveTo>
                  <a:pt x="5" y="0"/>
                </a:moveTo>
                <a:lnTo>
                  <a:pt x="5" y="0"/>
                </a:lnTo>
                <a:lnTo>
                  <a:pt x="0" y="6"/>
                </a:lnTo>
                <a:lnTo>
                  <a:pt x="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57" name="Rectangle 127"/>
          <p:cNvSpPr>
            <a:spLocks noChangeArrowheads="1"/>
          </p:cNvSpPr>
          <p:nvPr/>
        </p:nvSpPr>
        <p:spPr bwMode="auto">
          <a:xfrm>
            <a:off x="8774876" y="2465174"/>
            <a:ext cx="45719" cy="457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60" name="Rectangle 132"/>
          <p:cNvSpPr>
            <a:spLocks noChangeArrowheads="1"/>
          </p:cNvSpPr>
          <p:nvPr/>
        </p:nvSpPr>
        <p:spPr bwMode="auto">
          <a:xfrm>
            <a:off x="7897912" y="5388144"/>
            <a:ext cx="840958" cy="8597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solidFill>
                  <a:schemeClr val="tx2"/>
                </a:solidFill>
              </a:rPr>
              <a:t>main</a:t>
            </a:r>
          </a:p>
          <a:p>
            <a:r>
              <a:rPr lang="en-US" sz="1200"/>
              <a:t>  PC = 2</a:t>
            </a:r>
            <a:br>
              <a:rPr lang="en-US" sz="1200"/>
            </a:br>
            <a:r>
              <a:rPr lang="en-US" sz="1200"/>
              <a:t>  i = 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72476" y="2038669"/>
            <a:ext cx="9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Invoke 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018508" y="2038669"/>
            <a:ext cx="9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Invoke </a:t>
            </a:r>
          </a:p>
          <a:p>
            <a:r>
              <a:rPr lang="en-US" dirty="0" smtClean="0"/>
              <a:t>bar()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405059" y="2078243"/>
            <a:ext cx="836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bar()</a:t>
            </a:r>
          </a:p>
          <a:p>
            <a:r>
              <a:rPr lang="en-US" dirty="0" smtClean="0"/>
              <a:t>return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717602" y="2038669"/>
            <a:ext cx="836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8149</TotalTime>
  <Words>3464</Words>
  <Application>Microsoft Macintosh PowerPoint</Application>
  <PresentationFormat>On-screen Show (4:3)</PresentationFormat>
  <Paragraphs>526</Paragraphs>
  <Slides>39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Plaza</vt:lpstr>
      <vt:lpstr>Chart</vt:lpstr>
      <vt:lpstr> Data Structures Lecture 5</vt:lpstr>
      <vt:lpstr>Abstract  Linear Data Structures</vt:lpstr>
      <vt:lpstr>Abstract Data Type (ADT)</vt:lpstr>
      <vt:lpstr>Stacks</vt:lpstr>
      <vt:lpstr>Stack Operations</vt:lpstr>
      <vt:lpstr>Stack Interface in Java</vt:lpstr>
      <vt:lpstr>Common Applications</vt:lpstr>
      <vt:lpstr>Method Stack in the JVM</vt:lpstr>
      <vt:lpstr>An Example of Method Stack </vt:lpstr>
      <vt:lpstr>Array-based Stack</vt:lpstr>
      <vt:lpstr>Array-based Stack</vt:lpstr>
      <vt:lpstr>Array-based Stack</vt:lpstr>
      <vt:lpstr>Parentheses Matching</vt:lpstr>
      <vt:lpstr>Parentheses Matching</vt:lpstr>
      <vt:lpstr>ParenMatch Algorithm</vt:lpstr>
      <vt:lpstr>Evaluating Arithmetic  Expressions</vt:lpstr>
      <vt:lpstr>Evaluating Arithmetic  Expressions</vt:lpstr>
      <vt:lpstr>Evaluating Arithmetic  Expressions</vt:lpstr>
      <vt:lpstr>Evaluating Arithmetic  Expressions</vt:lpstr>
      <vt:lpstr>An Example</vt:lpstr>
      <vt:lpstr>Computing Spans </vt:lpstr>
      <vt:lpstr>A Quadratic Algorithm</vt:lpstr>
      <vt:lpstr>A Linear Algorithm</vt:lpstr>
      <vt:lpstr>A Linear Algorithm</vt:lpstr>
      <vt:lpstr>Queues</vt:lpstr>
      <vt:lpstr>Queue Operations</vt:lpstr>
      <vt:lpstr>An Example</vt:lpstr>
      <vt:lpstr>Array-based Queue</vt:lpstr>
      <vt:lpstr>Array-based Queue</vt:lpstr>
      <vt:lpstr>Queue Operations</vt:lpstr>
      <vt:lpstr>Queue Operations</vt:lpstr>
      <vt:lpstr>Queue Operations</vt:lpstr>
      <vt:lpstr>Queue Interface in Java</vt:lpstr>
      <vt:lpstr>Application: Round Robin Schedulers</vt:lpstr>
      <vt:lpstr>Dequeus</vt:lpstr>
      <vt:lpstr>Priority Queues</vt:lpstr>
      <vt:lpstr>Insertion Sort</vt:lpstr>
      <vt:lpstr>HTML Tag Matching</vt:lpstr>
      <vt:lpstr>HW 5 (Due on 10/20)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86</cp:revision>
  <dcterms:created xsi:type="dcterms:W3CDTF">2010-10-14T05:35:14Z</dcterms:created>
  <dcterms:modified xsi:type="dcterms:W3CDTF">2010-10-14T08:58:24Z</dcterms:modified>
</cp:coreProperties>
</file>