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wmf" ContentType="image/x-wmf"/>
  <Override PartName="/ppt/slides/slide25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8.xml" ContentType="application/vnd.openxmlformats-officedocument.presentationml.slideLayout+xml"/>
  <Override PartName="/ppt/slides/slide3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3.xml" ContentType="application/vnd.openxmlformats-officedocument.presentationml.slide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Layouts/slideLayout16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s/slide8.xml" ContentType="application/vnd.openxmlformats-officedocument.presentationml.slide+xml"/>
  <Override PartName="/ppt/slides/slide31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slideLayouts/slideLayout15.xml" ContentType="application/vnd.openxmlformats-officedocument.presentationml.slideLayout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Layouts/slideLayout19.xml" ContentType="application/vnd.openxmlformats-officedocument.presentationml.slideLayout+xml"/>
  <Override PartName="/ppt/slides/slide32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81" r:id="rId1"/>
  </p:sldMasterIdLst>
  <p:sldIdLst>
    <p:sldId id="256" r:id="rId2"/>
    <p:sldId id="310" r:id="rId3"/>
    <p:sldId id="313" r:id="rId4"/>
    <p:sldId id="330" r:id="rId5"/>
    <p:sldId id="331" r:id="rId6"/>
    <p:sldId id="332" r:id="rId7"/>
    <p:sldId id="333" r:id="rId8"/>
    <p:sldId id="334" r:id="rId9"/>
    <p:sldId id="335" r:id="rId10"/>
    <p:sldId id="336" r:id="rId11"/>
    <p:sldId id="337" r:id="rId12"/>
    <p:sldId id="338" r:id="rId13"/>
    <p:sldId id="339" r:id="rId14"/>
    <p:sldId id="340" r:id="rId15"/>
    <p:sldId id="341" r:id="rId16"/>
    <p:sldId id="342" r:id="rId17"/>
    <p:sldId id="343" r:id="rId18"/>
    <p:sldId id="344" r:id="rId19"/>
    <p:sldId id="345" r:id="rId20"/>
    <p:sldId id="346" r:id="rId21"/>
    <p:sldId id="347" r:id="rId22"/>
    <p:sldId id="349" r:id="rId23"/>
    <p:sldId id="350" r:id="rId24"/>
    <p:sldId id="351" r:id="rId25"/>
    <p:sldId id="352" r:id="rId26"/>
    <p:sldId id="353" r:id="rId27"/>
    <p:sldId id="354" r:id="rId28"/>
    <p:sldId id="355" r:id="rId29"/>
    <p:sldId id="356" r:id="rId30"/>
    <p:sldId id="329" r:id="rId31"/>
    <p:sldId id="358" r:id="rId32"/>
    <p:sldId id="357" r:id="rId33"/>
    <p:sldId id="360" r:id="rId34"/>
    <p:sldId id="362" r:id="rId35"/>
    <p:sldId id="361" r:id="rId36"/>
    <p:sldId id="359" r:id="rId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8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5" Type="http://schemas.openxmlformats.org/officeDocument/2006/relationships/slide" Target="slides/slide34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7" Type="http://schemas.openxmlformats.org/officeDocument/2006/relationships/slide" Target="slides/slide6.xml"/><Relationship Id="rId36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42" Type="http://schemas.openxmlformats.org/officeDocument/2006/relationships/tableStyles" Target="tableStyles.xml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38" Type="http://schemas.openxmlformats.org/officeDocument/2006/relationships/printerSettings" Target="printerSettings/printerSettings1.bin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B419239-0D02-1148-91D6-66C18BC00F3C}" type="datetimeFigureOut">
              <a:rPr lang="en-US" smtClean="0"/>
              <a:pPr/>
              <a:t>10/7/10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DB6EF64-FB19-411E-965E-9F52AA474456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10/7/10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10/7/10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10/7/10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10/7/10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10/7/10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8B419239-0D02-1148-91D6-66C18BC00F3C}" type="datetimeFigureOut">
              <a:rPr lang="en-US" smtClean="0"/>
              <a:pPr/>
              <a:t>10/7/10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10/7/10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10/7/10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10/7/10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10/7/10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8B419239-0D02-1148-91D6-66C18BC00F3C}" type="datetimeFigureOut">
              <a:rPr lang="en-US" smtClean="0"/>
              <a:pPr/>
              <a:t>10/7/10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8B419239-0D02-1148-91D6-66C18BC00F3C}" type="datetimeFigureOut">
              <a:rPr lang="en-US" smtClean="0"/>
              <a:pPr/>
              <a:t>10/7/10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8B419239-0D02-1148-91D6-66C18BC00F3C}" type="datetimeFigureOut">
              <a:rPr lang="en-US" smtClean="0"/>
              <a:pPr/>
              <a:t>10/7/10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8B419239-0D02-1148-91D6-66C18BC00F3C}" type="datetimeFigureOut">
              <a:rPr lang="en-US" smtClean="0"/>
              <a:pPr/>
              <a:t>10/7/10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10/7/10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10/7/10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10/7/10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2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6" Type="http://schemas.openxmlformats.org/officeDocument/2006/relationships/slideLayout" Target="../slideLayouts/slideLayout1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9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1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8B419239-0D02-1148-91D6-66C18BC00F3C}" type="datetimeFigureOut">
              <a:rPr lang="en-US" smtClean="0"/>
              <a:pPr/>
              <a:t>10/7/10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  <p:sldLayoutId id="2147483698" r:id="rId17"/>
    <p:sldLayoutId id="2147483699" r:id="rId18"/>
    <p:sldLayoutId id="2147483700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4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wmf"/><Relationship Id="rId3" Type="http://schemas.openxmlformats.org/officeDocument/2006/relationships/image" Target="../media/image9.wmf"/><Relationship Id="rId5" Type="http://schemas.openxmlformats.org/officeDocument/2006/relationships/image" Target="../media/image11.wmf"/></Relationships>
</file>

<file path=ppt/slides/_rels/slide21.xml.rels><?xml version="1.0" encoding="UTF-8" standalone="yes"?>
<Relationships xmlns="http://schemas.openxmlformats.org/package/2006/relationships"><Relationship Id="rId4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wmf"/><Relationship Id="rId3" Type="http://schemas.openxmlformats.org/officeDocument/2006/relationships/image" Target="../media/image9.wmf"/><Relationship Id="rId5" Type="http://schemas.openxmlformats.org/officeDocument/2006/relationships/image" Target="../media/image11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4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wmf"/><Relationship Id="rId3" Type="http://schemas.openxmlformats.org/officeDocument/2006/relationships/image" Target="../media/image9.wmf"/><Relationship Id="rId5" Type="http://schemas.openxmlformats.org/officeDocument/2006/relationships/image" Target="../media/image11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520012"/>
            <a:ext cx="5458968" cy="10486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Data Structures</a:t>
            </a:r>
            <a:br>
              <a:rPr lang="en-US" dirty="0" smtClean="0"/>
            </a:br>
            <a:r>
              <a:rPr lang="en-US" dirty="0" smtClean="0"/>
              <a:t>Lecture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721093"/>
            <a:ext cx="5458968" cy="62179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Fang Yu</a:t>
            </a:r>
          </a:p>
          <a:p>
            <a:r>
              <a:rPr lang="en-US" dirty="0" smtClean="0"/>
              <a:t>Department of Management Information Systems</a:t>
            </a:r>
          </a:p>
          <a:p>
            <a:r>
              <a:rPr lang="en-US" dirty="0" smtClean="0"/>
              <a:t>National </a:t>
            </a:r>
            <a:r>
              <a:rPr lang="en-US" dirty="0" err="1" smtClean="0"/>
              <a:t>Chengchi</a:t>
            </a:r>
            <a:r>
              <a:rPr lang="en-US" dirty="0" smtClean="0"/>
              <a:t> University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24936" y="274136"/>
            <a:ext cx="1122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Fall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Growable</a:t>
            </a:r>
            <a:r>
              <a:rPr lang="en-US" dirty="0" smtClean="0"/>
              <a:t> Array-based Array List</a:t>
            </a:r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915609" y="2415946"/>
            <a:ext cx="3276600" cy="33877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defTabSz="228600"/>
            <a:r>
              <a:rPr lang="en-US" b="1">
                <a:solidFill>
                  <a:srgbClr val="000000"/>
                </a:solidFill>
                <a:latin typeface="Times New Roman" pitchFamily="26" charset="0"/>
              </a:rPr>
              <a:t>Algorithm</a:t>
            </a:r>
            <a:r>
              <a:rPr lang="en-US">
                <a:latin typeface="Times New Roman" pitchFamily="26" charset="0"/>
              </a:rPr>
              <a:t> </a:t>
            </a:r>
            <a:r>
              <a:rPr lang="en-US" b="1" i="1">
                <a:solidFill>
                  <a:schemeClr val="tx2"/>
                </a:solidFill>
                <a:latin typeface="Times New Roman" pitchFamily="26" charset="0"/>
              </a:rPr>
              <a:t>add</a:t>
            </a:r>
            <a:r>
              <a:rPr lang="en-US">
                <a:solidFill>
                  <a:schemeClr val="tx2"/>
                </a:solidFill>
                <a:latin typeface="Times New Roman" pitchFamily="26" charset="0"/>
              </a:rPr>
              <a:t>(</a:t>
            </a:r>
            <a:r>
              <a:rPr lang="en-US" b="1" i="1">
                <a:solidFill>
                  <a:schemeClr val="tx2"/>
                </a:solidFill>
                <a:latin typeface="Times New Roman" pitchFamily="26" charset="0"/>
              </a:rPr>
              <a:t>o</a:t>
            </a:r>
            <a:r>
              <a:rPr lang="en-US">
                <a:solidFill>
                  <a:schemeClr val="tx2"/>
                </a:solidFill>
                <a:latin typeface="Times New Roman" pitchFamily="26" charset="0"/>
              </a:rPr>
              <a:t>)</a:t>
            </a:r>
          </a:p>
          <a:p>
            <a:pPr defTabSz="228600"/>
            <a:r>
              <a:rPr lang="en-US">
                <a:latin typeface="Times New Roman" pitchFamily="26" charset="0"/>
                <a:sym typeface="Symbol" pitchFamily="26" charset="2"/>
              </a:rPr>
              <a:t>	</a:t>
            </a:r>
            <a:r>
              <a:rPr lang="en-US" b="1">
                <a:solidFill>
                  <a:srgbClr val="000000"/>
                </a:solidFill>
                <a:latin typeface="Times New Roman" pitchFamily="26" charset="0"/>
                <a:sym typeface="Symbol" pitchFamily="26" charset="2"/>
              </a:rPr>
              <a:t>if</a:t>
            </a:r>
            <a:r>
              <a:rPr lang="en-US">
                <a:latin typeface="Times New Roman" pitchFamily="26" charset="0"/>
                <a:sym typeface="Symbol" pitchFamily="26" charset="2"/>
              </a:rPr>
              <a:t> </a:t>
            </a:r>
            <a:r>
              <a:rPr lang="en-US" b="1" i="1">
                <a:solidFill>
                  <a:schemeClr val="accent2"/>
                </a:solidFill>
                <a:latin typeface="Times New Roman" pitchFamily="26" charset="0"/>
              </a:rPr>
              <a:t>t</a:t>
            </a:r>
            <a:r>
              <a:rPr lang="en-US">
                <a:solidFill>
                  <a:schemeClr val="tx2"/>
                </a:solidFill>
                <a:latin typeface="Times New Roman" pitchFamily="26" charset="0"/>
              </a:rPr>
              <a:t> </a:t>
            </a:r>
            <a:r>
              <a:rPr lang="en-US">
                <a:solidFill>
                  <a:srgbClr val="000000"/>
                </a:solidFill>
                <a:latin typeface="Times New Roman" pitchFamily="26" charset="0"/>
                <a:sym typeface="Symbol" pitchFamily="26" charset="2"/>
              </a:rPr>
              <a:t>=</a:t>
            </a:r>
            <a:r>
              <a:rPr lang="en-US">
                <a:solidFill>
                  <a:schemeClr val="tx2"/>
                </a:solidFill>
                <a:latin typeface="Times New Roman" pitchFamily="26" charset="0"/>
                <a:sym typeface="Symbol" pitchFamily="26" charset="2"/>
              </a:rPr>
              <a:t> </a:t>
            </a:r>
            <a:r>
              <a:rPr lang="en-US" b="1" i="1">
                <a:solidFill>
                  <a:schemeClr val="accent2"/>
                </a:solidFill>
                <a:latin typeface="Times New Roman" pitchFamily="26" charset="0"/>
                <a:sym typeface="Symbol" pitchFamily="26" charset="2"/>
              </a:rPr>
              <a:t>S.length </a:t>
            </a:r>
            <a:r>
              <a:rPr lang="en-US">
                <a:solidFill>
                  <a:schemeClr val="accent2"/>
                </a:solidFill>
                <a:latin typeface="Times New Roman" pitchFamily="26" charset="0"/>
                <a:sym typeface="Symbol" pitchFamily="26" charset="2"/>
              </a:rPr>
              <a:t></a:t>
            </a:r>
            <a:r>
              <a:rPr lang="en-US">
                <a:solidFill>
                  <a:schemeClr val="tx2"/>
                </a:solidFill>
                <a:latin typeface="Times New Roman" pitchFamily="26" charset="0"/>
                <a:sym typeface="Symbol" pitchFamily="26" charset="2"/>
              </a:rPr>
              <a:t> </a:t>
            </a:r>
            <a:r>
              <a:rPr lang="en-US">
                <a:solidFill>
                  <a:schemeClr val="accent2"/>
                </a:solidFill>
                <a:latin typeface="Times New Roman" pitchFamily="26" charset="0"/>
                <a:sym typeface="Symbol" pitchFamily="26" charset="2"/>
              </a:rPr>
              <a:t>1</a:t>
            </a:r>
            <a:r>
              <a:rPr lang="en-US">
                <a:latin typeface="Times New Roman" pitchFamily="26" charset="0"/>
                <a:sym typeface="Symbol" pitchFamily="26" charset="2"/>
              </a:rPr>
              <a:t> </a:t>
            </a:r>
            <a:r>
              <a:rPr lang="en-US" b="1">
                <a:solidFill>
                  <a:srgbClr val="000000"/>
                </a:solidFill>
                <a:latin typeface="Times New Roman" pitchFamily="26" charset="0"/>
                <a:sym typeface="Symbol" pitchFamily="26" charset="2"/>
              </a:rPr>
              <a:t>then</a:t>
            </a:r>
          </a:p>
          <a:p>
            <a:pPr defTabSz="228600"/>
            <a:r>
              <a:rPr lang="en-US" b="1">
                <a:solidFill>
                  <a:srgbClr val="000000"/>
                </a:solidFill>
                <a:latin typeface="Times New Roman" pitchFamily="26" charset="0"/>
                <a:sym typeface="Symbol" pitchFamily="26" charset="2"/>
              </a:rPr>
              <a:t>		</a:t>
            </a:r>
            <a:r>
              <a:rPr lang="en-US" b="1" i="1">
                <a:solidFill>
                  <a:schemeClr val="accent2"/>
                </a:solidFill>
                <a:latin typeface="Times New Roman" pitchFamily="26" charset="0"/>
              </a:rPr>
              <a:t>A</a:t>
            </a:r>
            <a:r>
              <a:rPr lang="en-US">
                <a:solidFill>
                  <a:schemeClr val="tx2"/>
                </a:solidFill>
                <a:latin typeface="Times New Roman" pitchFamily="26" charset="0"/>
              </a:rPr>
              <a:t> </a:t>
            </a:r>
            <a:r>
              <a:rPr lang="en-US">
                <a:solidFill>
                  <a:srgbClr val="000000"/>
                </a:solidFill>
                <a:latin typeface="Times New Roman" pitchFamily="26" charset="0"/>
                <a:sym typeface="Symbol" pitchFamily="26" charset="2"/>
              </a:rPr>
              <a:t> </a:t>
            </a:r>
            <a:r>
              <a:rPr lang="en-US" b="1">
                <a:solidFill>
                  <a:schemeClr val="accent2"/>
                </a:solidFill>
                <a:latin typeface="Times New Roman" pitchFamily="26" charset="0"/>
              </a:rPr>
              <a:t>new array of</a:t>
            </a:r>
          </a:p>
          <a:p>
            <a:pPr defTabSz="228600"/>
            <a:r>
              <a:rPr lang="en-US" b="1">
                <a:solidFill>
                  <a:schemeClr val="accent2"/>
                </a:solidFill>
                <a:latin typeface="Times New Roman" pitchFamily="26" charset="0"/>
              </a:rPr>
              <a:t>					size …</a:t>
            </a:r>
            <a:endParaRPr lang="en-US" b="1">
              <a:solidFill>
                <a:srgbClr val="000000"/>
              </a:solidFill>
              <a:latin typeface="Times New Roman" pitchFamily="26" charset="0"/>
              <a:sym typeface="Symbol" pitchFamily="26" charset="2"/>
            </a:endParaRPr>
          </a:p>
          <a:p>
            <a:pPr defTabSz="228600"/>
            <a:r>
              <a:rPr lang="en-US">
                <a:solidFill>
                  <a:srgbClr val="000000"/>
                </a:solidFill>
                <a:latin typeface="Times New Roman" pitchFamily="26" charset="0"/>
                <a:sym typeface="Symbol" pitchFamily="26" charset="2"/>
              </a:rPr>
              <a:t>		</a:t>
            </a:r>
            <a:r>
              <a:rPr lang="en-US" b="1">
                <a:solidFill>
                  <a:srgbClr val="000000"/>
                </a:solidFill>
                <a:latin typeface="Times New Roman" pitchFamily="26" charset="0"/>
              </a:rPr>
              <a:t>for</a:t>
            </a:r>
            <a:r>
              <a:rPr lang="en-US">
                <a:latin typeface="Times New Roman" pitchFamily="26" charset="0"/>
              </a:rPr>
              <a:t> </a:t>
            </a:r>
            <a:r>
              <a:rPr lang="en-US" b="1" i="1">
                <a:solidFill>
                  <a:schemeClr val="accent2"/>
                </a:solidFill>
                <a:latin typeface="Times New Roman" pitchFamily="26" charset="0"/>
              </a:rPr>
              <a:t>i</a:t>
            </a:r>
            <a:r>
              <a:rPr lang="en-US">
                <a:solidFill>
                  <a:schemeClr val="tx2"/>
                </a:solidFill>
                <a:latin typeface="Times New Roman" pitchFamily="26" charset="0"/>
              </a:rPr>
              <a:t> </a:t>
            </a:r>
            <a:r>
              <a:rPr lang="en-US">
                <a:solidFill>
                  <a:srgbClr val="000000"/>
                </a:solidFill>
                <a:latin typeface="Times New Roman" pitchFamily="26" charset="0"/>
                <a:sym typeface="Symbol" pitchFamily="26" charset="2"/>
              </a:rPr>
              <a:t></a:t>
            </a:r>
            <a:r>
              <a:rPr lang="en-US">
                <a:solidFill>
                  <a:schemeClr val="tx2"/>
                </a:solidFill>
                <a:latin typeface="Times New Roman" pitchFamily="26" charset="0"/>
                <a:sym typeface="Symbol" pitchFamily="26" charset="2"/>
              </a:rPr>
              <a:t> </a:t>
            </a:r>
            <a:r>
              <a:rPr lang="en-US">
                <a:solidFill>
                  <a:schemeClr val="accent2"/>
                </a:solidFill>
                <a:latin typeface="Times New Roman" pitchFamily="26" charset="0"/>
                <a:sym typeface="Symbol" pitchFamily="26" charset="2"/>
              </a:rPr>
              <a:t>0</a:t>
            </a:r>
            <a:r>
              <a:rPr lang="en-US">
                <a:latin typeface="Times New Roman" pitchFamily="26" charset="0"/>
                <a:sym typeface="Symbol" pitchFamily="26" charset="2"/>
              </a:rPr>
              <a:t> </a:t>
            </a:r>
            <a:r>
              <a:rPr lang="en-US" b="1">
                <a:solidFill>
                  <a:srgbClr val="000000"/>
                </a:solidFill>
                <a:latin typeface="Times New Roman" pitchFamily="26" charset="0"/>
                <a:sym typeface="Symbol" pitchFamily="26" charset="2"/>
              </a:rPr>
              <a:t>to</a:t>
            </a:r>
            <a:r>
              <a:rPr lang="en-US">
                <a:latin typeface="Times New Roman" pitchFamily="26" charset="0"/>
                <a:sym typeface="Symbol" pitchFamily="26" charset="2"/>
              </a:rPr>
              <a:t> </a:t>
            </a:r>
            <a:r>
              <a:rPr lang="en-US" b="1" i="1">
                <a:solidFill>
                  <a:schemeClr val="accent2"/>
                </a:solidFill>
                <a:latin typeface="Times New Roman" pitchFamily="26" charset="0"/>
                <a:sym typeface="Symbol" pitchFamily="26" charset="2"/>
              </a:rPr>
              <a:t>n</a:t>
            </a:r>
            <a:r>
              <a:rPr lang="en-US" b="1" i="1">
                <a:solidFill>
                  <a:schemeClr val="accent2"/>
                </a:solidFill>
                <a:latin typeface="Symbol" pitchFamily="26" charset="2"/>
                <a:sym typeface="Symbol" pitchFamily="26" charset="2"/>
              </a:rPr>
              <a:t>-</a:t>
            </a:r>
            <a:r>
              <a:rPr lang="en-US">
                <a:solidFill>
                  <a:schemeClr val="accent2"/>
                </a:solidFill>
                <a:latin typeface="Times New Roman" pitchFamily="26" charset="0"/>
                <a:sym typeface="Symbol" pitchFamily="26" charset="2"/>
              </a:rPr>
              <a:t>1</a:t>
            </a:r>
            <a:r>
              <a:rPr lang="en-US" b="1" i="1">
                <a:solidFill>
                  <a:schemeClr val="accent2"/>
                </a:solidFill>
                <a:latin typeface="Times New Roman" pitchFamily="26" charset="0"/>
                <a:sym typeface="Symbol" pitchFamily="26" charset="2"/>
              </a:rPr>
              <a:t> </a:t>
            </a:r>
            <a:r>
              <a:rPr lang="en-US" b="1">
                <a:solidFill>
                  <a:srgbClr val="000000"/>
                </a:solidFill>
                <a:latin typeface="Times New Roman" pitchFamily="26" charset="0"/>
                <a:sym typeface="Symbol" pitchFamily="26" charset="2"/>
              </a:rPr>
              <a:t>do</a:t>
            </a:r>
          </a:p>
          <a:p>
            <a:pPr defTabSz="228600"/>
            <a:r>
              <a:rPr lang="en-US" b="1">
                <a:solidFill>
                  <a:srgbClr val="000000"/>
                </a:solidFill>
                <a:latin typeface="Times New Roman" pitchFamily="26" charset="0"/>
                <a:sym typeface="Symbol" pitchFamily="26" charset="2"/>
              </a:rPr>
              <a:t>			 </a:t>
            </a:r>
            <a:r>
              <a:rPr lang="en-US" b="1" i="1">
                <a:solidFill>
                  <a:schemeClr val="accent2"/>
                </a:solidFill>
                <a:latin typeface="Times New Roman" pitchFamily="26" charset="0"/>
                <a:sym typeface="Symbol" pitchFamily="26" charset="2"/>
              </a:rPr>
              <a:t>A</a:t>
            </a:r>
            <a:r>
              <a:rPr lang="en-US">
                <a:solidFill>
                  <a:schemeClr val="accent2"/>
                </a:solidFill>
                <a:latin typeface="Times New Roman" pitchFamily="26" charset="0"/>
                <a:sym typeface="Symbol" pitchFamily="26" charset="2"/>
              </a:rPr>
              <a:t>[</a:t>
            </a:r>
            <a:r>
              <a:rPr lang="en-US" b="1" i="1">
                <a:solidFill>
                  <a:schemeClr val="accent2"/>
                </a:solidFill>
                <a:latin typeface="Times New Roman" pitchFamily="26" charset="0"/>
                <a:sym typeface="Symbol" pitchFamily="26" charset="2"/>
              </a:rPr>
              <a:t>i</a:t>
            </a:r>
            <a:r>
              <a:rPr lang="en-US">
                <a:solidFill>
                  <a:schemeClr val="accent2"/>
                </a:solidFill>
                <a:latin typeface="Times New Roman" pitchFamily="26" charset="0"/>
                <a:sym typeface="Symbol" pitchFamily="26" charset="2"/>
              </a:rPr>
              <a:t>] </a:t>
            </a:r>
            <a:r>
              <a:rPr lang="en-US">
                <a:solidFill>
                  <a:srgbClr val="000000"/>
                </a:solidFill>
                <a:latin typeface="Times New Roman" pitchFamily="26" charset="0"/>
                <a:sym typeface="Symbol" pitchFamily="26" charset="2"/>
              </a:rPr>
              <a:t> </a:t>
            </a:r>
            <a:r>
              <a:rPr lang="en-US" b="1" i="1">
                <a:solidFill>
                  <a:schemeClr val="accent2"/>
                </a:solidFill>
                <a:latin typeface="Times New Roman" pitchFamily="26" charset="0"/>
                <a:sym typeface="Symbol" pitchFamily="26" charset="2"/>
              </a:rPr>
              <a:t>S</a:t>
            </a:r>
            <a:r>
              <a:rPr lang="en-US">
                <a:solidFill>
                  <a:schemeClr val="accent2"/>
                </a:solidFill>
                <a:latin typeface="Times New Roman" pitchFamily="26" charset="0"/>
                <a:sym typeface="Symbol" pitchFamily="26" charset="2"/>
              </a:rPr>
              <a:t>[</a:t>
            </a:r>
            <a:r>
              <a:rPr lang="en-US" b="1" i="1">
                <a:solidFill>
                  <a:schemeClr val="accent2"/>
                </a:solidFill>
                <a:latin typeface="Times New Roman" pitchFamily="26" charset="0"/>
                <a:sym typeface="Symbol" pitchFamily="26" charset="2"/>
              </a:rPr>
              <a:t>i</a:t>
            </a:r>
            <a:r>
              <a:rPr lang="en-US">
                <a:solidFill>
                  <a:schemeClr val="accent2"/>
                </a:solidFill>
                <a:latin typeface="Times New Roman" pitchFamily="26" charset="0"/>
                <a:sym typeface="Symbol" pitchFamily="26" charset="2"/>
              </a:rPr>
              <a:t>]</a:t>
            </a:r>
          </a:p>
          <a:p>
            <a:pPr defTabSz="228600"/>
            <a:r>
              <a:rPr lang="en-US">
                <a:solidFill>
                  <a:schemeClr val="accent2"/>
                </a:solidFill>
                <a:latin typeface="Times New Roman" pitchFamily="26" charset="0"/>
                <a:sym typeface="Symbol" pitchFamily="26" charset="2"/>
              </a:rPr>
              <a:t>		</a:t>
            </a:r>
            <a:r>
              <a:rPr lang="en-US" b="1" i="1">
                <a:solidFill>
                  <a:schemeClr val="accent2"/>
                </a:solidFill>
                <a:latin typeface="Times New Roman" pitchFamily="26" charset="0"/>
                <a:sym typeface="Symbol" pitchFamily="26" charset="2"/>
              </a:rPr>
              <a:t>S</a:t>
            </a:r>
            <a:r>
              <a:rPr lang="en-US">
                <a:solidFill>
                  <a:schemeClr val="accent2"/>
                </a:solidFill>
                <a:latin typeface="Times New Roman" pitchFamily="26" charset="0"/>
                <a:sym typeface="Symbol" pitchFamily="26" charset="2"/>
              </a:rPr>
              <a:t> </a:t>
            </a:r>
            <a:r>
              <a:rPr lang="en-US">
                <a:solidFill>
                  <a:srgbClr val="000000"/>
                </a:solidFill>
                <a:latin typeface="Times New Roman" pitchFamily="26" charset="0"/>
                <a:sym typeface="Symbol" pitchFamily="26" charset="2"/>
              </a:rPr>
              <a:t> </a:t>
            </a:r>
            <a:r>
              <a:rPr lang="en-US" b="1" i="1">
                <a:solidFill>
                  <a:schemeClr val="accent2"/>
                </a:solidFill>
                <a:latin typeface="Times New Roman" pitchFamily="26" charset="0"/>
                <a:sym typeface="Symbol" pitchFamily="26" charset="2"/>
              </a:rPr>
              <a:t>A</a:t>
            </a:r>
            <a:endParaRPr lang="en-US" b="1">
              <a:solidFill>
                <a:srgbClr val="000000"/>
              </a:solidFill>
              <a:latin typeface="Times New Roman" pitchFamily="26" charset="0"/>
              <a:sym typeface="Symbol" pitchFamily="26" charset="2"/>
            </a:endParaRPr>
          </a:p>
          <a:p>
            <a:pPr defTabSz="228600"/>
            <a:r>
              <a:rPr lang="en-US">
                <a:solidFill>
                  <a:schemeClr val="accent2"/>
                </a:solidFill>
                <a:latin typeface="Times New Roman" pitchFamily="26" charset="0"/>
              </a:rPr>
              <a:t>	</a:t>
            </a:r>
            <a:r>
              <a:rPr lang="en-US" b="1" i="1">
                <a:solidFill>
                  <a:schemeClr val="accent2"/>
                </a:solidFill>
                <a:latin typeface="Times New Roman" pitchFamily="26" charset="0"/>
              </a:rPr>
              <a:t>n</a:t>
            </a:r>
            <a:r>
              <a:rPr lang="en-US">
                <a:solidFill>
                  <a:schemeClr val="tx2"/>
                </a:solidFill>
                <a:latin typeface="Times New Roman" pitchFamily="26" charset="0"/>
              </a:rPr>
              <a:t> </a:t>
            </a:r>
            <a:r>
              <a:rPr lang="en-US">
                <a:solidFill>
                  <a:srgbClr val="000000"/>
                </a:solidFill>
                <a:latin typeface="Times New Roman" pitchFamily="26" charset="0"/>
                <a:sym typeface="Symbol" pitchFamily="26" charset="2"/>
              </a:rPr>
              <a:t></a:t>
            </a:r>
            <a:r>
              <a:rPr lang="en-US">
                <a:solidFill>
                  <a:schemeClr val="tx2"/>
                </a:solidFill>
                <a:latin typeface="Times New Roman" pitchFamily="26" charset="0"/>
                <a:sym typeface="Symbol" pitchFamily="26" charset="2"/>
              </a:rPr>
              <a:t> </a:t>
            </a:r>
            <a:r>
              <a:rPr lang="en-US" b="1" i="1">
                <a:solidFill>
                  <a:schemeClr val="accent2"/>
                </a:solidFill>
                <a:latin typeface="Times New Roman" pitchFamily="26" charset="0"/>
                <a:sym typeface="Symbol" pitchFamily="26" charset="2"/>
              </a:rPr>
              <a:t>n</a:t>
            </a:r>
            <a:r>
              <a:rPr lang="en-US">
                <a:solidFill>
                  <a:schemeClr val="accent2"/>
                </a:solidFill>
                <a:latin typeface="Times New Roman" pitchFamily="26" charset="0"/>
                <a:sym typeface="Symbol" pitchFamily="26" charset="2"/>
              </a:rPr>
              <a:t> +</a:t>
            </a:r>
            <a:r>
              <a:rPr lang="en-US">
                <a:solidFill>
                  <a:schemeClr val="tx2"/>
                </a:solidFill>
                <a:latin typeface="Times New Roman" pitchFamily="26" charset="0"/>
                <a:sym typeface="Symbol" pitchFamily="26" charset="2"/>
              </a:rPr>
              <a:t> </a:t>
            </a:r>
            <a:r>
              <a:rPr lang="en-US">
                <a:solidFill>
                  <a:schemeClr val="accent2"/>
                </a:solidFill>
                <a:latin typeface="Times New Roman" pitchFamily="26" charset="0"/>
                <a:sym typeface="Symbol" pitchFamily="26" charset="2"/>
              </a:rPr>
              <a:t>1</a:t>
            </a:r>
          </a:p>
          <a:p>
            <a:pPr defTabSz="228600"/>
            <a:r>
              <a:rPr lang="en-US">
                <a:solidFill>
                  <a:schemeClr val="accent2"/>
                </a:solidFill>
                <a:latin typeface="Times New Roman" pitchFamily="26" charset="0"/>
                <a:sym typeface="Symbol" pitchFamily="26" charset="2"/>
              </a:rPr>
              <a:t>	</a:t>
            </a:r>
            <a:r>
              <a:rPr lang="en-US" b="1" i="1">
                <a:solidFill>
                  <a:schemeClr val="accent2"/>
                </a:solidFill>
                <a:latin typeface="Times New Roman" pitchFamily="26" charset="0"/>
                <a:sym typeface="Symbol" pitchFamily="26" charset="2"/>
              </a:rPr>
              <a:t>S</a:t>
            </a:r>
            <a:r>
              <a:rPr lang="en-US">
                <a:solidFill>
                  <a:schemeClr val="accent2"/>
                </a:solidFill>
                <a:latin typeface="Times New Roman" pitchFamily="26" charset="0"/>
                <a:sym typeface="Symbol" pitchFamily="26" charset="2"/>
              </a:rPr>
              <a:t>[</a:t>
            </a:r>
            <a:r>
              <a:rPr lang="en-US" b="1" i="1">
                <a:solidFill>
                  <a:schemeClr val="accent2"/>
                </a:solidFill>
                <a:latin typeface="Times New Roman" pitchFamily="26" charset="0"/>
                <a:sym typeface="Symbol" pitchFamily="26" charset="2"/>
              </a:rPr>
              <a:t>n</a:t>
            </a:r>
            <a:r>
              <a:rPr lang="en-US" b="1" i="1">
                <a:solidFill>
                  <a:schemeClr val="accent2"/>
                </a:solidFill>
                <a:latin typeface="Symbol" pitchFamily="26" charset="2"/>
                <a:sym typeface="Symbol" pitchFamily="26" charset="2"/>
              </a:rPr>
              <a:t>-</a:t>
            </a:r>
            <a:r>
              <a:rPr lang="en-US">
                <a:solidFill>
                  <a:schemeClr val="accent2"/>
                </a:solidFill>
                <a:latin typeface="Times New Roman" pitchFamily="26" charset="0"/>
                <a:sym typeface="Symbol" pitchFamily="26" charset="2"/>
              </a:rPr>
              <a:t>1] </a:t>
            </a:r>
            <a:r>
              <a:rPr lang="en-US">
                <a:solidFill>
                  <a:srgbClr val="000000"/>
                </a:solidFill>
                <a:latin typeface="Times New Roman" pitchFamily="26" charset="0"/>
                <a:sym typeface="Symbol" pitchFamily="26" charset="2"/>
              </a:rPr>
              <a:t></a:t>
            </a:r>
            <a:r>
              <a:rPr lang="en-US">
                <a:solidFill>
                  <a:schemeClr val="tx2"/>
                </a:solidFill>
                <a:latin typeface="Times New Roman" pitchFamily="26" charset="0"/>
                <a:sym typeface="Symbol" pitchFamily="26" charset="2"/>
              </a:rPr>
              <a:t> </a:t>
            </a:r>
            <a:r>
              <a:rPr lang="en-US" b="1" i="1">
                <a:solidFill>
                  <a:schemeClr val="accent2"/>
                </a:solidFill>
                <a:latin typeface="Times New Roman" pitchFamily="26" charset="0"/>
                <a:sym typeface="Symbol" pitchFamily="26" charset="2"/>
              </a:rPr>
              <a:t>o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4560" y="2963029"/>
            <a:ext cx="4427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//create a new array A (larger than S)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4560" y="3768650"/>
            <a:ext cx="3522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//copy the elements in S to 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63100" y="4358010"/>
            <a:ext cx="2756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//increase the size by 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49445" y="4658420"/>
            <a:ext cx="3250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//add </a:t>
            </a:r>
            <a:r>
              <a:rPr lang="en-US" dirty="0" err="1" smtClean="0"/>
              <a:t>o</a:t>
            </a:r>
            <a:r>
              <a:rPr lang="en-US" dirty="0" smtClean="0"/>
              <a:t> as the last element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4560" y="4071255"/>
            <a:ext cx="2274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//Replace S with 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the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compare the incremental strategy and the doubling strategy by analyzing the total time </a:t>
            </a:r>
            <a:r>
              <a:rPr lang="en-US" b="1" i="1" dirty="0" err="1" smtClean="0">
                <a:latin typeface="Times New Roman" pitchFamily="26" charset="0"/>
                <a:sym typeface="Symbol" pitchFamily="26" charset="2"/>
              </a:rPr>
              <a:t>T</a:t>
            </a:r>
            <a:r>
              <a:rPr lang="en-US" dirty="0" err="1" smtClean="0">
                <a:latin typeface="Times New Roman" pitchFamily="26" charset="0"/>
                <a:sym typeface="Symbol" pitchFamily="26" charset="2"/>
              </a:rPr>
              <a:t>(</a:t>
            </a:r>
            <a:r>
              <a:rPr lang="en-US" b="1" i="1" dirty="0" err="1" smtClean="0">
                <a:latin typeface="Times New Roman" pitchFamily="26" charset="0"/>
                <a:sym typeface="Symbol" pitchFamily="26" charset="2"/>
              </a:rPr>
              <a:t>n</a:t>
            </a:r>
            <a:r>
              <a:rPr lang="en-US" dirty="0" smtClean="0">
                <a:latin typeface="Times New Roman" pitchFamily="26" charset="0"/>
                <a:sym typeface="Symbol" pitchFamily="26" charset="2"/>
              </a:rPr>
              <a:t>)</a:t>
            </a:r>
            <a:r>
              <a:rPr lang="en-US" dirty="0" smtClean="0"/>
              <a:t> needed to perform a series of </a:t>
            </a:r>
            <a:r>
              <a:rPr lang="en-US" b="1" i="1" dirty="0" err="1" smtClean="0">
                <a:latin typeface="Times New Roman" pitchFamily="26" charset="0"/>
              </a:rPr>
              <a:t>n</a:t>
            </a:r>
            <a:r>
              <a:rPr lang="en-US" dirty="0" smtClean="0"/>
              <a:t> </a:t>
            </a:r>
            <a:r>
              <a:rPr lang="en-US" dirty="0" err="1" smtClean="0"/>
              <a:t>add(o</a:t>
            </a:r>
            <a:r>
              <a:rPr lang="en-US" dirty="0" smtClean="0"/>
              <a:t>) operations</a:t>
            </a:r>
          </a:p>
          <a:p>
            <a:r>
              <a:rPr lang="en-US" dirty="0" smtClean="0"/>
              <a:t>We assume that we start with an empty stack represented by an array of size </a:t>
            </a:r>
            <a:r>
              <a:rPr lang="en-US" dirty="0" smtClean="0">
                <a:latin typeface="Times New Roman" pitchFamily="26" charset="0"/>
              </a:rPr>
              <a:t>1</a:t>
            </a:r>
          </a:p>
          <a:p>
            <a:r>
              <a:rPr lang="en-US" dirty="0" smtClean="0"/>
              <a:t>We call amortized time of an add operation the average time taken by an add over the series of operations, i.e.,  </a:t>
            </a:r>
            <a:r>
              <a:rPr lang="en-US" b="1" i="1" dirty="0" err="1" smtClean="0">
                <a:latin typeface="Times New Roman" pitchFamily="26" charset="0"/>
                <a:sym typeface="Symbol" pitchFamily="26" charset="2"/>
              </a:rPr>
              <a:t>T</a:t>
            </a:r>
            <a:r>
              <a:rPr lang="en-US" dirty="0" err="1" smtClean="0">
                <a:latin typeface="Times New Roman" pitchFamily="26" charset="0"/>
                <a:sym typeface="Symbol" pitchFamily="26" charset="2"/>
              </a:rPr>
              <a:t>(</a:t>
            </a:r>
            <a:r>
              <a:rPr lang="en-US" b="1" i="1" dirty="0" err="1" smtClean="0">
                <a:latin typeface="Times New Roman" pitchFamily="26" charset="0"/>
                <a:sym typeface="Symbol" pitchFamily="26" charset="2"/>
              </a:rPr>
              <a:t>n</a:t>
            </a:r>
            <a:r>
              <a:rPr lang="en-US" dirty="0" err="1" smtClean="0">
                <a:latin typeface="Times New Roman" pitchFamily="26" charset="0"/>
                <a:sym typeface="Symbol" pitchFamily="26" charset="2"/>
              </a:rPr>
              <a:t>)/</a:t>
            </a:r>
            <a:r>
              <a:rPr lang="en-US" b="1" i="1" dirty="0" err="1" smtClean="0">
                <a:latin typeface="Times New Roman" pitchFamily="26" charset="0"/>
                <a:sym typeface="Symbol" pitchFamily="26" charset="2"/>
              </a:rPr>
              <a:t>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Incremental Strategy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We replace the array </a:t>
            </a:r>
            <a:r>
              <a:rPr lang="en-US" b="1" i="1" dirty="0" err="1" smtClean="0">
                <a:latin typeface="Times New Roman" pitchFamily="26" charset="0"/>
              </a:rPr>
              <a:t>k</a:t>
            </a:r>
            <a:r>
              <a:rPr lang="en-US" b="1" i="1" dirty="0" smtClean="0">
                <a:latin typeface="Times New Roman" pitchFamily="26" charset="0"/>
              </a:rPr>
              <a:t> </a:t>
            </a:r>
            <a:r>
              <a:rPr lang="en-US" i="1" dirty="0" smtClean="0">
                <a:latin typeface="Times New Roman" pitchFamily="26" charset="0"/>
              </a:rPr>
              <a:t>= </a:t>
            </a:r>
            <a:r>
              <a:rPr lang="en-US" b="1" i="1" dirty="0" err="1" smtClean="0">
                <a:latin typeface="Times New Roman" pitchFamily="26" charset="0"/>
              </a:rPr>
              <a:t>n</a:t>
            </a:r>
            <a:r>
              <a:rPr lang="en-US" dirty="0" err="1" smtClean="0"/>
              <a:t>/</a:t>
            </a:r>
            <a:r>
              <a:rPr lang="en-US" b="1" i="1" dirty="0" err="1" smtClean="0">
                <a:latin typeface="Times New Roman" pitchFamily="26" charset="0"/>
              </a:rPr>
              <a:t>c</a:t>
            </a:r>
            <a:r>
              <a:rPr lang="en-US" b="1" i="1" dirty="0" smtClean="0">
                <a:latin typeface="Times New Roman" pitchFamily="26" charset="0"/>
              </a:rPr>
              <a:t> </a:t>
            </a:r>
            <a:r>
              <a:rPr lang="en-US" dirty="0" smtClean="0"/>
              <a:t>times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 total time </a:t>
            </a:r>
            <a:r>
              <a:rPr lang="en-US" b="1" i="1" dirty="0" err="1" smtClean="0">
                <a:latin typeface="Times New Roman" pitchFamily="26" charset="0"/>
                <a:sym typeface="Symbol" pitchFamily="26" charset="2"/>
              </a:rPr>
              <a:t>T</a:t>
            </a:r>
            <a:r>
              <a:rPr lang="en-US" dirty="0" err="1" smtClean="0">
                <a:latin typeface="Times New Roman" pitchFamily="26" charset="0"/>
                <a:sym typeface="Symbol" pitchFamily="26" charset="2"/>
              </a:rPr>
              <a:t>(</a:t>
            </a:r>
            <a:r>
              <a:rPr lang="en-US" b="1" i="1" dirty="0" err="1" smtClean="0">
                <a:latin typeface="Times New Roman" pitchFamily="26" charset="0"/>
                <a:sym typeface="Symbol" pitchFamily="26" charset="2"/>
              </a:rPr>
              <a:t>n</a:t>
            </a:r>
            <a:r>
              <a:rPr lang="en-US" dirty="0" smtClean="0">
                <a:latin typeface="Times New Roman" pitchFamily="26" charset="0"/>
                <a:sym typeface="Symbol" pitchFamily="26" charset="2"/>
              </a:rPr>
              <a:t>)</a:t>
            </a:r>
            <a:r>
              <a:rPr lang="en-US" dirty="0" smtClean="0"/>
              <a:t> of a series of </a:t>
            </a:r>
            <a:r>
              <a:rPr lang="en-US" b="1" i="1" dirty="0" err="1" smtClean="0">
                <a:latin typeface="Times New Roman" pitchFamily="26" charset="0"/>
              </a:rPr>
              <a:t>n</a:t>
            </a:r>
            <a:r>
              <a:rPr lang="en-US" dirty="0" smtClean="0"/>
              <a:t> add operations is proportional to</a:t>
            </a:r>
          </a:p>
          <a:p>
            <a:pPr algn="ctr">
              <a:lnSpc>
                <a:spcPct val="90000"/>
              </a:lnSpc>
              <a:buNone/>
            </a:pPr>
            <a:r>
              <a:rPr lang="en-US" b="1" i="1" dirty="0" err="1" smtClean="0">
                <a:latin typeface="Times New Roman" pitchFamily="26" charset="0"/>
              </a:rPr>
              <a:t>n</a:t>
            </a:r>
            <a:r>
              <a:rPr lang="en-US" i="1" dirty="0" smtClean="0">
                <a:latin typeface="Times New Roman" pitchFamily="26" charset="0"/>
              </a:rPr>
              <a:t> + </a:t>
            </a:r>
            <a:r>
              <a:rPr lang="en-US" b="1" i="1" dirty="0" err="1" smtClean="0">
                <a:latin typeface="Times New Roman" pitchFamily="26" charset="0"/>
              </a:rPr>
              <a:t>c</a:t>
            </a:r>
            <a:r>
              <a:rPr lang="en-US" b="1" i="1" dirty="0" smtClean="0">
                <a:latin typeface="Times New Roman" pitchFamily="26" charset="0"/>
              </a:rPr>
              <a:t> </a:t>
            </a:r>
            <a:r>
              <a:rPr lang="en-US" i="1" dirty="0" smtClean="0">
                <a:latin typeface="Times New Roman" pitchFamily="26" charset="0"/>
              </a:rPr>
              <a:t>+ </a:t>
            </a:r>
            <a:r>
              <a:rPr lang="en-US" dirty="0" smtClean="0">
                <a:latin typeface="Times New Roman" pitchFamily="26" charset="0"/>
              </a:rPr>
              <a:t>2</a:t>
            </a:r>
            <a:r>
              <a:rPr lang="en-US" b="1" i="1" dirty="0" smtClean="0">
                <a:latin typeface="Times New Roman" pitchFamily="26" charset="0"/>
              </a:rPr>
              <a:t>c </a:t>
            </a:r>
            <a:r>
              <a:rPr lang="en-US" dirty="0" smtClean="0">
                <a:latin typeface="Times New Roman" pitchFamily="26" charset="0"/>
              </a:rPr>
              <a:t>+ 3</a:t>
            </a:r>
            <a:r>
              <a:rPr lang="en-US" b="1" i="1" dirty="0" smtClean="0">
                <a:latin typeface="Times New Roman" pitchFamily="26" charset="0"/>
              </a:rPr>
              <a:t>c </a:t>
            </a:r>
            <a:r>
              <a:rPr lang="en-US" dirty="0" smtClean="0">
                <a:latin typeface="Times New Roman" pitchFamily="26" charset="0"/>
              </a:rPr>
              <a:t>+ 4</a:t>
            </a:r>
            <a:r>
              <a:rPr lang="en-US" b="1" i="1" dirty="0" smtClean="0">
                <a:latin typeface="Times New Roman" pitchFamily="26" charset="0"/>
              </a:rPr>
              <a:t>c </a:t>
            </a:r>
            <a:r>
              <a:rPr lang="en-US" dirty="0" smtClean="0">
                <a:latin typeface="Times New Roman" pitchFamily="26" charset="0"/>
              </a:rPr>
              <a:t>+</a:t>
            </a:r>
            <a:r>
              <a:rPr lang="en-US" b="1" i="1" dirty="0" smtClean="0">
                <a:latin typeface="Times New Roman" pitchFamily="26" charset="0"/>
              </a:rPr>
              <a:t> … </a:t>
            </a:r>
            <a:r>
              <a:rPr lang="en-US" dirty="0" smtClean="0">
                <a:latin typeface="Times New Roman" pitchFamily="26" charset="0"/>
              </a:rPr>
              <a:t>+ </a:t>
            </a:r>
            <a:r>
              <a:rPr lang="en-US" b="1" i="1" dirty="0" err="1" smtClean="0">
                <a:latin typeface="Times New Roman" pitchFamily="26" charset="0"/>
              </a:rPr>
              <a:t>kc</a:t>
            </a:r>
            <a:r>
              <a:rPr lang="en-US" b="1" i="1" dirty="0" smtClean="0">
                <a:latin typeface="Times New Roman" pitchFamily="26" charset="0"/>
              </a:rPr>
              <a:t> </a:t>
            </a:r>
            <a:endParaRPr lang="en-US" i="1" dirty="0" smtClean="0">
              <a:latin typeface="Times New Roman" pitchFamily="26" charset="0"/>
            </a:endParaRPr>
          </a:p>
          <a:p>
            <a:pPr>
              <a:lnSpc>
                <a:spcPct val="90000"/>
              </a:lnSpc>
            </a:pPr>
            <a:r>
              <a:rPr lang="en-US" dirty="0" smtClean="0"/>
              <a:t>Since </a:t>
            </a:r>
            <a:r>
              <a:rPr lang="en-US" b="1" i="1" dirty="0" err="1" smtClean="0">
                <a:latin typeface="Times New Roman" pitchFamily="26" charset="0"/>
              </a:rPr>
              <a:t>c</a:t>
            </a:r>
            <a:r>
              <a:rPr lang="en-US" dirty="0" smtClean="0"/>
              <a:t> is a constant, </a:t>
            </a:r>
            <a:r>
              <a:rPr lang="en-US" b="1" i="1" dirty="0" err="1" smtClean="0">
                <a:latin typeface="Times New Roman" pitchFamily="26" charset="0"/>
                <a:sym typeface="Symbol" pitchFamily="26" charset="2"/>
              </a:rPr>
              <a:t>T</a:t>
            </a:r>
            <a:r>
              <a:rPr lang="en-US" dirty="0" err="1" smtClean="0">
                <a:latin typeface="Times New Roman" pitchFamily="26" charset="0"/>
                <a:sym typeface="Symbol" pitchFamily="26" charset="2"/>
              </a:rPr>
              <a:t>(</a:t>
            </a:r>
            <a:r>
              <a:rPr lang="en-US" b="1" i="1" dirty="0" err="1" smtClean="0">
                <a:latin typeface="Times New Roman" pitchFamily="26" charset="0"/>
                <a:sym typeface="Symbol" pitchFamily="26" charset="2"/>
              </a:rPr>
              <a:t>n</a:t>
            </a:r>
            <a:r>
              <a:rPr lang="en-US" dirty="0" smtClean="0">
                <a:latin typeface="Times New Roman" pitchFamily="26" charset="0"/>
                <a:sym typeface="Symbol" pitchFamily="26" charset="2"/>
              </a:rPr>
              <a:t>)</a:t>
            </a:r>
            <a:r>
              <a:rPr lang="en-US" dirty="0" smtClean="0"/>
              <a:t> is </a:t>
            </a:r>
            <a:r>
              <a:rPr lang="en-US" b="1" i="1" dirty="0" err="1" smtClean="0">
                <a:latin typeface="Times New Roman" pitchFamily="26" charset="0"/>
                <a:sym typeface="Symbol" pitchFamily="26" charset="2"/>
              </a:rPr>
              <a:t>O</a:t>
            </a:r>
            <a:r>
              <a:rPr lang="en-US" dirty="0" err="1" smtClean="0">
                <a:latin typeface="Times New Roman" pitchFamily="26" charset="0"/>
                <a:sym typeface="Symbol" pitchFamily="26" charset="2"/>
              </a:rPr>
              <a:t>(</a:t>
            </a:r>
            <a:r>
              <a:rPr lang="en-US" b="1" i="1" dirty="0" err="1" smtClean="0">
                <a:latin typeface="Times New Roman" pitchFamily="26" charset="0"/>
              </a:rPr>
              <a:t>n</a:t>
            </a:r>
            <a:r>
              <a:rPr lang="en-US" i="1" dirty="0" smtClean="0">
                <a:latin typeface="Times New Roman" pitchFamily="26" charset="0"/>
              </a:rPr>
              <a:t> +</a:t>
            </a:r>
            <a:r>
              <a:rPr lang="en-US" dirty="0" smtClean="0">
                <a:latin typeface="Times New Roman" pitchFamily="26" charset="0"/>
                <a:sym typeface="Symbol" pitchFamily="26" charset="2"/>
              </a:rPr>
              <a:t> </a:t>
            </a:r>
            <a:r>
              <a:rPr lang="en-US" b="1" i="1" dirty="0" smtClean="0">
                <a:latin typeface="Times New Roman" pitchFamily="26" charset="0"/>
                <a:sym typeface="Symbol" pitchFamily="26" charset="2"/>
              </a:rPr>
              <a:t>k</a:t>
            </a:r>
            <a:r>
              <a:rPr lang="en-US" baseline="30000" dirty="0" smtClean="0">
                <a:latin typeface="Times New Roman" pitchFamily="26" charset="0"/>
                <a:sym typeface="Symbol" pitchFamily="26" charset="2"/>
              </a:rPr>
              <a:t>2</a:t>
            </a:r>
            <a:r>
              <a:rPr lang="en-US" dirty="0" smtClean="0">
                <a:latin typeface="Times New Roman" pitchFamily="26" charset="0"/>
                <a:sym typeface="Symbol" pitchFamily="26" charset="2"/>
              </a:rPr>
              <a:t>)</a:t>
            </a:r>
            <a:r>
              <a:rPr lang="en-US" dirty="0" smtClean="0"/>
              <a:t>,</a:t>
            </a:r>
            <a:r>
              <a:rPr lang="en-US" dirty="0" smtClean="0">
                <a:latin typeface="Times New Roman" pitchFamily="26" charset="0"/>
                <a:sym typeface="Symbol" pitchFamily="26" charset="2"/>
              </a:rPr>
              <a:t> </a:t>
            </a:r>
            <a:r>
              <a:rPr lang="en-US" dirty="0" smtClean="0"/>
              <a:t>i.e., </a:t>
            </a:r>
            <a:r>
              <a:rPr lang="en-US" b="1" i="1" dirty="0" smtClean="0">
                <a:latin typeface="Times New Roman" pitchFamily="26" charset="0"/>
                <a:sym typeface="Symbol" pitchFamily="26" charset="2"/>
              </a:rPr>
              <a:t>O</a:t>
            </a:r>
            <a:r>
              <a:rPr lang="en-US" dirty="0" smtClean="0">
                <a:latin typeface="Times New Roman" pitchFamily="26" charset="0"/>
                <a:sym typeface="Symbol" pitchFamily="26" charset="2"/>
              </a:rPr>
              <a:t>(</a:t>
            </a:r>
            <a:r>
              <a:rPr lang="en-US" b="1" i="1" dirty="0" smtClean="0">
                <a:latin typeface="Times New Roman" pitchFamily="26" charset="0"/>
                <a:sym typeface="Symbol" pitchFamily="26" charset="2"/>
              </a:rPr>
              <a:t>n</a:t>
            </a:r>
            <a:r>
              <a:rPr lang="en-US" baseline="30000" dirty="0" smtClean="0">
                <a:latin typeface="Times New Roman" pitchFamily="26" charset="0"/>
                <a:sym typeface="Symbol" pitchFamily="26" charset="2"/>
              </a:rPr>
              <a:t>2</a:t>
            </a:r>
            <a:r>
              <a:rPr lang="en-US" dirty="0" smtClean="0">
                <a:latin typeface="Times New Roman" pitchFamily="26" charset="0"/>
                <a:sym typeface="Symbol" pitchFamily="26" charset="2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 amortized time of an add operation is </a:t>
            </a:r>
            <a:r>
              <a:rPr lang="en-US" b="1" i="1" dirty="0" err="1" smtClean="0">
                <a:latin typeface="Times New Roman" pitchFamily="26" charset="0"/>
                <a:sym typeface="Symbol" pitchFamily="26" charset="2"/>
              </a:rPr>
              <a:t>O</a:t>
            </a:r>
            <a:r>
              <a:rPr lang="en-US" dirty="0" err="1" smtClean="0">
                <a:latin typeface="Times New Roman" pitchFamily="26" charset="0"/>
                <a:sym typeface="Symbol" pitchFamily="26" charset="2"/>
              </a:rPr>
              <a:t>(</a:t>
            </a:r>
            <a:r>
              <a:rPr lang="en-US" b="1" i="1" dirty="0" err="1" smtClean="0">
                <a:latin typeface="Times New Roman" pitchFamily="26" charset="0"/>
                <a:sym typeface="Symbol" pitchFamily="26" charset="2"/>
              </a:rPr>
              <a:t>n</a:t>
            </a:r>
            <a:r>
              <a:rPr lang="en-US" dirty="0" smtClean="0">
                <a:latin typeface="Times New Roman" pitchFamily="26" charset="0"/>
                <a:sym typeface="Symbol" pitchFamily="26" charset="2"/>
              </a:rPr>
              <a:t>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Doubling Strategy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5605800" cy="3916363"/>
          </a:xfrm>
        </p:spPr>
        <p:txBody>
          <a:bodyPr/>
          <a:lstStyle/>
          <a:p>
            <a:r>
              <a:rPr lang="en-US" dirty="0" smtClean="0"/>
              <a:t>We replace the array </a:t>
            </a:r>
            <a:r>
              <a:rPr lang="en-US" b="1" i="1" dirty="0" err="1" smtClean="0">
                <a:latin typeface="Times New Roman" pitchFamily="26" charset="0"/>
              </a:rPr>
              <a:t>k</a:t>
            </a:r>
            <a:r>
              <a:rPr lang="en-US" b="1" i="1" dirty="0" smtClean="0">
                <a:latin typeface="Times New Roman" pitchFamily="26" charset="0"/>
              </a:rPr>
              <a:t> </a:t>
            </a:r>
            <a:r>
              <a:rPr lang="en-US" i="1" dirty="0" smtClean="0">
                <a:latin typeface="Times New Roman" pitchFamily="26" charset="0"/>
              </a:rPr>
              <a:t>= </a:t>
            </a:r>
            <a:r>
              <a:rPr lang="en-US" dirty="0" smtClean="0">
                <a:latin typeface="Times New Roman" pitchFamily="26" charset="0"/>
              </a:rPr>
              <a:t>log</a:t>
            </a:r>
            <a:r>
              <a:rPr lang="en-US" baseline="-25000" dirty="0" smtClean="0">
                <a:latin typeface="Times New Roman" pitchFamily="26" charset="0"/>
              </a:rPr>
              <a:t>2</a:t>
            </a:r>
            <a:r>
              <a:rPr lang="en-US" i="1" dirty="0" smtClean="0">
                <a:latin typeface="Times New Roman" pitchFamily="26" charset="0"/>
              </a:rPr>
              <a:t> </a:t>
            </a:r>
            <a:r>
              <a:rPr lang="en-US" b="1" i="1" dirty="0" err="1" smtClean="0">
                <a:latin typeface="Times New Roman" pitchFamily="26" charset="0"/>
              </a:rPr>
              <a:t>n</a:t>
            </a:r>
            <a:r>
              <a:rPr lang="en-US" b="1" i="1" dirty="0" smtClean="0">
                <a:latin typeface="Times New Roman" pitchFamily="26" charset="0"/>
              </a:rPr>
              <a:t> </a:t>
            </a:r>
            <a:r>
              <a:rPr lang="en-US" dirty="0" smtClean="0"/>
              <a:t>times</a:t>
            </a:r>
          </a:p>
          <a:p>
            <a:r>
              <a:rPr lang="en-US" dirty="0" smtClean="0"/>
              <a:t>The total time </a:t>
            </a:r>
            <a:r>
              <a:rPr lang="en-US" b="1" i="1" dirty="0" err="1" smtClean="0">
                <a:latin typeface="Times New Roman" pitchFamily="26" charset="0"/>
                <a:sym typeface="Symbol" pitchFamily="26" charset="2"/>
              </a:rPr>
              <a:t>T</a:t>
            </a:r>
            <a:r>
              <a:rPr lang="en-US" dirty="0" err="1" smtClean="0">
                <a:latin typeface="Times New Roman" pitchFamily="26" charset="0"/>
                <a:sym typeface="Symbol" pitchFamily="26" charset="2"/>
              </a:rPr>
              <a:t>(</a:t>
            </a:r>
            <a:r>
              <a:rPr lang="en-US" b="1" i="1" dirty="0" err="1" smtClean="0">
                <a:latin typeface="Times New Roman" pitchFamily="26" charset="0"/>
                <a:sym typeface="Symbol" pitchFamily="26" charset="2"/>
              </a:rPr>
              <a:t>n</a:t>
            </a:r>
            <a:r>
              <a:rPr lang="en-US" dirty="0" smtClean="0">
                <a:latin typeface="Times New Roman" pitchFamily="26" charset="0"/>
                <a:sym typeface="Symbol" pitchFamily="26" charset="2"/>
              </a:rPr>
              <a:t>)</a:t>
            </a:r>
            <a:r>
              <a:rPr lang="en-US" dirty="0" smtClean="0"/>
              <a:t> of a series of </a:t>
            </a:r>
            <a:r>
              <a:rPr lang="en-US" b="1" i="1" dirty="0" err="1" smtClean="0">
                <a:latin typeface="Times New Roman" pitchFamily="26" charset="0"/>
              </a:rPr>
              <a:t>n</a:t>
            </a:r>
            <a:r>
              <a:rPr lang="en-US" dirty="0" smtClean="0"/>
              <a:t> add operations is proportional to</a:t>
            </a:r>
          </a:p>
          <a:p>
            <a:pPr>
              <a:buNone/>
            </a:pPr>
            <a:r>
              <a:rPr lang="en-US" b="1" i="1" dirty="0" smtClean="0">
                <a:latin typeface="Times New Roman" pitchFamily="26" charset="0"/>
              </a:rPr>
              <a:t>		</a:t>
            </a:r>
            <a:r>
              <a:rPr lang="en-US" b="1" i="1" dirty="0" err="1" smtClean="0">
                <a:latin typeface="Times New Roman" pitchFamily="26" charset="0"/>
              </a:rPr>
              <a:t>n</a:t>
            </a:r>
            <a:r>
              <a:rPr lang="en-US" i="1" dirty="0" smtClean="0">
                <a:latin typeface="Times New Roman" pitchFamily="26" charset="0"/>
              </a:rPr>
              <a:t> + </a:t>
            </a:r>
            <a:r>
              <a:rPr lang="en-US" dirty="0" smtClean="0">
                <a:latin typeface="Times New Roman" pitchFamily="26" charset="0"/>
              </a:rPr>
              <a:t>1 + 2 + 4 + 8 + …+ 2</a:t>
            </a:r>
            <a:r>
              <a:rPr lang="en-US" b="1" i="1" baseline="30000" dirty="0" smtClean="0">
                <a:latin typeface="Times New Roman" pitchFamily="26" charset="0"/>
              </a:rPr>
              <a:t>k</a:t>
            </a:r>
            <a:r>
              <a:rPr lang="en-US" b="1" i="1" dirty="0" smtClean="0">
                <a:latin typeface="Times New Roman" pitchFamily="26" charset="0"/>
              </a:rPr>
              <a:t> </a:t>
            </a:r>
            <a:r>
              <a:rPr lang="en-US" i="1" dirty="0" smtClean="0">
                <a:latin typeface="Times New Roman" pitchFamily="26" charset="0"/>
              </a:rPr>
              <a:t>=</a:t>
            </a:r>
          </a:p>
          <a:p>
            <a:pPr>
              <a:buNone/>
            </a:pPr>
            <a:r>
              <a:rPr lang="en-US" i="1" dirty="0" smtClean="0">
                <a:latin typeface="Times New Roman" pitchFamily="26" charset="0"/>
              </a:rPr>
              <a:t>		</a:t>
            </a:r>
            <a:r>
              <a:rPr lang="en-US" dirty="0" smtClean="0">
                <a:latin typeface="Times New Roman" pitchFamily="26" charset="0"/>
              </a:rPr>
              <a:t>3</a:t>
            </a:r>
            <a:r>
              <a:rPr lang="en-US" b="1" i="1" dirty="0" smtClean="0">
                <a:latin typeface="Times New Roman" pitchFamily="26" charset="0"/>
              </a:rPr>
              <a:t>n </a:t>
            </a:r>
            <a:r>
              <a:rPr lang="en-US" dirty="0" smtClean="0">
                <a:latin typeface="Symbol" pitchFamily="26" charset="2"/>
              </a:rPr>
              <a:t>- </a:t>
            </a:r>
            <a:r>
              <a:rPr lang="en-US" dirty="0" smtClean="0">
                <a:latin typeface="Times New Roman" pitchFamily="26" charset="0"/>
              </a:rPr>
              <a:t>1</a:t>
            </a:r>
          </a:p>
          <a:p>
            <a:r>
              <a:rPr lang="en-US" b="1" i="1" dirty="0" err="1" smtClean="0">
                <a:latin typeface="Times New Roman" pitchFamily="26" charset="0"/>
                <a:sym typeface="Symbol" pitchFamily="26" charset="2"/>
              </a:rPr>
              <a:t>T</a:t>
            </a:r>
            <a:r>
              <a:rPr lang="en-US" dirty="0" err="1" smtClean="0">
                <a:latin typeface="Times New Roman" pitchFamily="26" charset="0"/>
                <a:sym typeface="Symbol" pitchFamily="26" charset="2"/>
              </a:rPr>
              <a:t>(</a:t>
            </a:r>
            <a:r>
              <a:rPr lang="en-US" b="1" i="1" dirty="0" err="1" smtClean="0">
                <a:latin typeface="Times New Roman" pitchFamily="26" charset="0"/>
                <a:sym typeface="Symbol" pitchFamily="26" charset="2"/>
              </a:rPr>
              <a:t>n</a:t>
            </a:r>
            <a:r>
              <a:rPr lang="en-US" dirty="0" smtClean="0">
                <a:latin typeface="Times New Roman" pitchFamily="26" charset="0"/>
                <a:sym typeface="Symbol" pitchFamily="26" charset="2"/>
              </a:rPr>
              <a:t>)</a:t>
            </a:r>
            <a:r>
              <a:rPr lang="en-US" dirty="0" smtClean="0"/>
              <a:t> is </a:t>
            </a:r>
            <a:r>
              <a:rPr lang="en-US" b="1" i="1" dirty="0" err="1" smtClean="0">
                <a:latin typeface="Times New Roman" pitchFamily="26" charset="0"/>
                <a:sym typeface="Symbol" pitchFamily="26" charset="2"/>
              </a:rPr>
              <a:t>O</a:t>
            </a:r>
            <a:r>
              <a:rPr lang="en-US" dirty="0" err="1" smtClean="0">
                <a:latin typeface="Times New Roman" pitchFamily="26" charset="0"/>
                <a:sym typeface="Symbol" pitchFamily="26" charset="2"/>
              </a:rPr>
              <a:t>(</a:t>
            </a:r>
            <a:r>
              <a:rPr lang="en-US" b="1" i="1" dirty="0" err="1" smtClean="0">
                <a:latin typeface="Times New Roman" pitchFamily="26" charset="0"/>
                <a:sym typeface="Symbol" pitchFamily="26" charset="2"/>
              </a:rPr>
              <a:t>n</a:t>
            </a:r>
            <a:r>
              <a:rPr lang="en-US" dirty="0" smtClean="0">
                <a:latin typeface="Times New Roman" pitchFamily="26" charset="0"/>
                <a:sym typeface="Symbol" pitchFamily="26" charset="2"/>
              </a:rPr>
              <a:t>)</a:t>
            </a:r>
          </a:p>
          <a:p>
            <a:r>
              <a:rPr lang="en-US" dirty="0" smtClean="0"/>
              <a:t>The amortized time of an add operation is </a:t>
            </a:r>
            <a:r>
              <a:rPr lang="en-US" b="1" i="1" dirty="0" smtClean="0">
                <a:latin typeface="Times New Roman" pitchFamily="26" charset="0"/>
                <a:sym typeface="Symbol" pitchFamily="26" charset="2"/>
              </a:rPr>
              <a:t>O</a:t>
            </a:r>
            <a:r>
              <a:rPr lang="en-US" dirty="0" smtClean="0">
                <a:latin typeface="Times New Roman" pitchFamily="26" charset="0"/>
                <a:sym typeface="Symbol" pitchFamily="26" charset="2"/>
              </a:rPr>
              <a:t>(</a:t>
            </a:r>
            <a:r>
              <a:rPr lang="en-US" dirty="0" smtClean="0">
                <a:latin typeface="Times New Roman" pitchFamily="26" charset="0"/>
              </a:rPr>
              <a:t>1</a:t>
            </a:r>
            <a:r>
              <a:rPr lang="en-US" dirty="0" smtClean="0">
                <a:latin typeface="Times New Roman" pitchFamily="26" charset="0"/>
                <a:sym typeface="Symbol" pitchFamily="26" charset="2"/>
              </a:rPr>
              <a:t>)</a:t>
            </a:r>
            <a:endParaRPr lang="en-US" sz="2400" dirty="0" smtClean="0"/>
          </a:p>
          <a:p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6400800" y="2362200"/>
            <a:ext cx="2438400" cy="3048000"/>
            <a:chOff x="3840" y="1488"/>
            <a:chExt cx="1536" cy="1920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3840" y="1872"/>
              <a:ext cx="1536" cy="15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3840" y="1488"/>
              <a:ext cx="150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dirty="0">
                  <a:solidFill>
                    <a:schemeClr val="tx2"/>
                  </a:solidFill>
                  <a:latin typeface="+mn-lt"/>
                </a:rPr>
                <a:t>geometric series</a:t>
              </a: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4608" y="1872"/>
              <a:ext cx="768" cy="816"/>
            </a:xfrm>
            <a:prstGeom prst="rect">
              <a:avLst/>
            </a:prstGeom>
            <a:solidFill>
              <a:srgbClr val="8097F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3840" y="2640"/>
              <a:ext cx="1536" cy="768"/>
            </a:xfrm>
            <a:prstGeom prst="rect">
              <a:avLst/>
            </a:prstGeom>
            <a:solidFill>
              <a:srgbClr val="5674F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solidFill>
                  <a:schemeClr val="tx2"/>
                </a:solidFill>
                <a:latin typeface="+mn-lt"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3840" y="1872"/>
              <a:ext cx="768" cy="384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3840" y="2256"/>
              <a:ext cx="384" cy="38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chemeClr val="tx2"/>
                </a:solidFill>
                <a:latin typeface="+mn-lt"/>
              </a:endParaRPr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3931" y="2304"/>
              <a:ext cx="22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>
                  <a:solidFill>
                    <a:srgbClr val="000000"/>
                  </a:solidFill>
                  <a:latin typeface="+mn-lt"/>
                </a:rPr>
                <a:t>1</a:t>
              </a:r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4103" y="1920"/>
              <a:ext cx="22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dirty="0">
                  <a:solidFill>
                    <a:srgbClr val="000000"/>
                  </a:solidFill>
                  <a:latin typeface="+mn-lt"/>
                </a:rPr>
                <a:t>2</a:t>
              </a:r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4299" y="2304"/>
              <a:ext cx="22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>
                  <a:solidFill>
                    <a:srgbClr val="000000"/>
                  </a:solidFill>
                  <a:latin typeface="+mn-lt"/>
                </a:rPr>
                <a:t>1</a:t>
              </a:r>
            </a:p>
          </p:txBody>
        </p:sp>
        <p:sp>
          <p:nvSpPr>
            <p:cNvPr id="14" name="Text Box 14"/>
            <p:cNvSpPr txBox="1">
              <a:spLocks noChangeArrowheads="1"/>
            </p:cNvSpPr>
            <p:nvPr/>
          </p:nvSpPr>
          <p:spPr bwMode="auto">
            <a:xfrm>
              <a:off x="4867" y="2096"/>
              <a:ext cx="22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>
                  <a:solidFill>
                    <a:srgbClr val="000000"/>
                  </a:solidFill>
                  <a:latin typeface="+mn-lt"/>
                </a:rPr>
                <a:t>4</a:t>
              </a:r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4507" y="2864"/>
              <a:ext cx="22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>
                  <a:solidFill>
                    <a:srgbClr val="000000"/>
                  </a:solidFill>
                  <a:latin typeface="+mn-lt"/>
                </a:rPr>
                <a:t>8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Singly Linked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5045929" cy="39163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A concrete data structure consisting of a sequence of nodes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Each node stores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element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link to the next node</a:t>
            </a:r>
          </a:p>
          <a:p>
            <a:endParaRPr lang="en-US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6032600" y="2693455"/>
            <a:ext cx="6096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7480400" y="2541055"/>
            <a:ext cx="669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/>
              <a:t>next</a:t>
            </a: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5975450" y="3998380"/>
            <a:ext cx="722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>
                <a:solidFill>
                  <a:schemeClr val="tx2"/>
                </a:solidFill>
              </a:rPr>
              <a:t>elem</a:t>
            </a: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7404200" y="3912655"/>
            <a:ext cx="73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/>
              <a:t>node</a:t>
            </a:r>
          </a:p>
        </p:txBody>
      </p:sp>
      <p:sp>
        <p:nvSpPr>
          <p:cNvPr id="9" name="AutoShape 14"/>
          <p:cNvSpPr>
            <a:spLocks noChangeArrowheads="1"/>
          </p:cNvSpPr>
          <p:nvPr/>
        </p:nvSpPr>
        <p:spPr bwMode="auto">
          <a:xfrm>
            <a:off x="5727800" y="2388655"/>
            <a:ext cx="2590800" cy="2133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17"/>
          <p:cNvSpPr>
            <a:spLocks noChangeArrowheads="1"/>
          </p:cNvSpPr>
          <p:nvPr/>
        </p:nvSpPr>
        <p:spPr bwMode="auto">
          <a:xfrm>
            <a:off x="6642200" y="2693455"/>
            <a:ext cx="6096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18"/>
          <p:cNvSpPr>
            <a:spLocks noChangeShapeType="1"/>
          </p:cNvSpPr>
          <p:nvPr/>
        </p:nvSpPr>
        <p:spPr bwMode="auto">
          <a:xfrm>
            <a:off x="6337400" y="2998255"/>
            <a:ext cx="0" cy="9144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oval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9"/>
          <p:cNvSpPr>
            <a:spLocks noChangeShapeType="1"/>
          </p:cNvSpPr>
          <p:nvPr/>
        </p:nvSpPr>
        <p:spPr bwMode="auto">
          <a:xfrm flipV="1">
            <a:off x="6947000" y="2998255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20"/>
          <p:cNvSpPr>
            <a:spLocks noChangeArrowheads="1"/>
          </p:cNvSpPr>
          <p:nvPr/>
        </p:nvSpPr>
        <p:spPr bwMode="auto">
          <a:xfrm>
            <a:off x="695920" y="4817790"/>
            <a:ext cx="6096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ext Box 22"/>
          <p:cNvSpPr txBox="1">
            <a:spLocks noChangeArrowheads="1"/>
          </p:cNvSpPr>
          <p:nvPr/>
        </p:nvSpPr>
        <p:spPr bwMode="auto">
          <a:xfrm>
            <a:off x="840383" y="6027465"/>
            <a:ext cx="336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15" name="Rectangle 24"/>
          <p:cNvSpPr>
            <a:spLocks noChangeArrowheads="1"/>
          </p:cNvSpPr>
          <p:nvPr/>
        </p:nvSpPr>
        <p:spPr bwMode="auto">
          <a:xfrm>
            <a:off x="1305520" y="4817790"/>
            <a:ext cx="6096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25"/>
          <p:cNvSpPr>
            <a:spLocks noChangeShapeType="1"/>
          </p:cNvSpPr>
          <p:nvPr/>
        </p:nvSpPr>
        <p:spPr bwMode="auto">
          <a:xfrm>
            <a:off x="1000720" y="5122590"/>
            <a:ext cx="0" cy="9144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oval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26"/>
          <p:cNvSpPr>
            <a:spLocks noChangeShapeType="1"/>
          </p:cNvSpPr>
          <p:nvPr/>
        </p:nvSpPr>
        <p:spPr bwMode="auto">
          <a:xfrm flipV="1">
            <a:off x="1610320" y="512259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27"/>
          <p:cNvSpPr>
            <a:spLocks noChangeArrowheads="1"/>
          </p:cNvSpPr>
          <p:nvPr/>
        </p:nvSpPr>
        <p:spPr bwMode="auto">
          <a:xfrm>
            <a:off x="2524720" y="4817790"/>
            <a:ext cx="6096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28"/>
          <p:cNvSpPr>
            <a:spLocks noChangeArrowheads="1"/>
          </p:cNvSpPr>
          <p:nvPr/>
        </p:nvSpPr>
        <p:spPr bwMode="auto">
          <a:xfrm>
            <a:off x="3134320" y="4817790"/>
            <a:ext cx="6096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29"/>
          <p:cNvSpPr>
            <a:spLocks noChangeShapeType="1"/>
          </p:cNvSpPr>
          <p:nvPr/>
        </p:nvSpPr>
        <p:spPr bwMode="auto">
          <a:xfrm flipV="1">
            <a:off x="3439120" y="512259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Rectangle 30"/>
          <p:cNvSpPr>
            <a:spLocks noChangeArrowheads="1"/>
          </p:cNvSpPr>
          <p:nvPr/>
        </p:nvSpPr>
        <p:spPr bwMode="auto">
          <a:xfrm>
            <a:off x="4353520" y="4817790"/>
            <a:ext cx="6096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Rectangle 31"/>
          <p:cNvSpPr>
            <a:spLocks noChangeArrowheads="1"/>
          </p:cNvSpPr>
          <p:nvPr/>
        </p:nvSpPr>
        <p:spPr bwMode="auto">
          <a:xfrm>
            <a:off x="4963120" y="4817790"/>
            <a:ext cx="6096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Line 32"/>
          <p:cNvSpPr>
            <a:spLocks noChangeShapeType="1"/>
          </p:cNvSpPr>
          <p:nvPr/>
        </p:nvSpPr>
        <p:spPr bwMode="auto">
          <a:xfrm flipV="1">
            <a:off x="5267920" y="512259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Rectangle 33"/>
          <p:cNvSpPr>
            <a:spLocks noChangeArrowheads="1"/>
          </p:cNvSpPr>
          <p:nvPr/>
        </p:nvSpPr>
        <p:spPr bwMode="auto">
          <a:xfrm>
            <a:off x="6182320" y="4817790"/>
            <a:ext cx="6096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Rectangle 34"/>
          <p:cNvSpPr>
            <a:spLocks noChangeArrowheads="1"/>
          </p:cNvSpPr>
          <p:nvPr/>
        </p:nvSpPr>
        <p:spPr bwMode="auto">
          <a:xfrm>
            <a:off x="6791920" y="4817790"/>
            <a:ext cx="6096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35"/>
          <p:cNvSpPr>
            <a:spLocks noChangeShapeType="1"/>
          </p:cNvSpPr>
          <p:nvPr/>
        </p:nvSpPr>
        <p:spPr bwMode="auto">
          <a:xfrm flipV="1">
            <a:off x="7096720" y="512259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 Box 37"/>
          <p:cNvSpPr txBox="1">
            <a:spLocks noChangeArrowheads="1"/>
          </p:cNvSpPr>
          <p:nvPr/>
        </p:nvSpPr>
        <p:spPr bwMode="auto">
          <a:xfrm>
            <a:off x="2669183" y="6027465"/>
            <a:ext cx="336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>
                <a:solidFill>
                  <a:schemeClr val="tx2"/>
                </a:solidFill>
              </a:rPr>
              <a:t>B</a:t>
            </a:r>
          </a:p>
        </p:txBody>
      </p:sp>
      <p:sp>
        <p:nvSpPr>
          <p:cNvPr id="28" name="Line 38"/>
          <p:cNvSpPr>
            <a:spLocks noChangeShapeType="1"/>
          </p:cNvSpPr>
          <p:nvPr/>
        </p:nvSpPr>
        <p:spPr bwMode="auto">
          <a:xfrm>
            <a:off x="2829520" y="5122590"/>
            <a:ext cx="0" cy="9144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oval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Text Box 39"/>
          <p:cNvSpPr txBox="1">
            <a:spLocks noChangeArrowheads="1"/>
          </p:cNvSpPr>
          <p:nvPr/>
        </p:nvSpPr>
        <p:spPr bwMode="auto">
          <a:xfrm>
            <a:off x="4497983" y="6027465"/>
            <a:ext cx="336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>
                <a:solidFill>
                  <a:schemeClr val="tx2"/>
                </a:solidFill>
              </a:rPr>
              <a:t>C</a:t>
            </a:r>
          </a:p>
        </p:txBody>
      </p:sp>
      <p:sp>
        <p:nvSpPr>
          <p:cNvPr id="30" name="Line 40"/>
          <p:cNvSpPr>
            <a:spLocks noChangeShapeType="1"/>
          </p:cNvSpPr>
          <p:nvPr/>
        </p:nvSpPr>
        <p:spPr bwMode="auto">
          <a:xfrm>
            <a:off x="4658320" y="5122590"/>
            <a:ext cx="0" cy="9144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oval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Text Box 41"/>
          <p:cNvSpPr txBox="1">
            <a:spLocks noChangeArrowheads="1"/>
          </p:cNvSpPr>
          <p:nvPr/>
        </p:nvSpPr>
        <p:spPr bwMode="auto">
          <a:xfrm>
            <a:off x="6317258" y="6027465"/>
            <a:ext cx="3571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>
                <a:solidFill>
                  <a:schemeClr val="tx2"/>
                </a:solidFill>
              </a:rPr>
              <a:t>D</a:t>
            </a:r>
          </a:p>
        </p:txBody>
      </p:sp>
      <p:sp>
        <p:nvSpPr>
          <p:cNvPr id="32" name="Line 42"/>
          <p:cNvSpPr>
            <a:spLocks noChangeShapeType="1"/>
          </p:cNvSpPr>
          <p:nvPr/>
        </p:nvSpPr>
        <p:spPr bwMode="auto">
          <a:xfrm>
            <a:off x="6487120" y="5122590"/>
            <a:ext cx="0" cy="9144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oval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Text Box 43"/>
          <p:cNvSpPr txBox="1">
            <a:spLocks noChangeArrowheads="1"/>
          </p:cNvSpPr>
          <p:nvPr/>
        </p:nvSpPr>
        <p:spPr bwMode="auto">
          <a:xfrm>
            <a:off x="7984133" y="4924153"/>
            <a:ext cx="393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>
                <a:sym typeface="Symbol" pitchFamily="26" charset="2"/>
              </a:rPr>
              <a:t></a:t>
            </a:r>
            <a:endParaRPr lang="en-US" sz="2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889" y="151730"/>
            <a:ext cx="6508377" cy="1143000"/>
          </a:xfrm>
        </p:spPr>
        <p:txBody>
          <a:bodyPr/>
          <a:lstStyle/>
          <a:p>
            <a:r>
              <a:rPr lang="en-US" dirty="0" smtClean="0"/>
              <a:t>The Node Class for Singly Linked List </a:t>
            </a:r>
            <a:endParaRPr lang="en-US" dirty="0"/>
          </a:p>
        </p:txBody>
      </p:sp>
      <p:sp>
        <p:nvSpPr>
          <p:cNvPr id="4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484509" y="1360995"/>
            <a:ext cx="3571146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6" charset="2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public class	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Node	{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6" charset="2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private 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 element;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6" charset="2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private 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Node next;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6" charset="2"/>
              <a:buNone/>
              <a:tabLst/>
              <a:defRPr/>
            </a:pPr>
            <a:r>
              <a:rPr lang="en-US" sz="1400" b="1" kern="0" dirty="0" smtClean="0"/>
              <a:t>   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public 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Node()	{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6" charset="2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null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 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null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);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6" charset="2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}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6" charset="2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public  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Node(Object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 Node 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 {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6" charset="2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element  =  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6" charset="2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next  =  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6" charset="2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}   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6" charset="2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public 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 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getElement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()  {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6" charset="2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return 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element;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6" charset="2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}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6" charset="2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public 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Node 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getNext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()  {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6" charset="2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return 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next;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6" charset="2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}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6" charset="2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public void  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setElement(Object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newElem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 {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6" charset="2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element  =  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newElem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6" charset="2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}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6" charset="2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public void  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setNext(Node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newNext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 {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6" charset="2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next  =  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newNext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6" charset="2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}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6" charset="2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6" charset="2"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16988" y="1294730"/>
            <a:ext cx="2538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kern="0" dirty="0" smtClean="0"/>
              <a:t>// Instance variables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716988" y="1903948"/>
            <a:ext cx="50004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kern="0" dirty="0" smtClean="0"/>
              <a:t>// Creates a node with null </a:t>
            </a:r>
          </a:p>
          <a:p>
            <a:r>
              <a:rPr lang="en-US" kern="0" dirty="0" smtClean="0"/>
              <a:t>// references to its element and next node.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716988" y="2623279"/>
            <a:ext cx="4916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kern="0" dirty="0" smtClean="0"/>
              <a:t>// Creates a node with the given element </a:t>
            </a:r>
          </a:p>
          <a:p>
            <a:r>
              <a:rPr lang="en-US" kern="0" dirty="0" smtClean="0"/>
              <a:t>// and next node.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716490" y="3400779"/>
            <a:ext cx="2581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kern="0" dirty="0" smtClean="0"/>
              <a:t>// </a:t>
            </a:r>
            <a:r>
              <a:rPr lang="en-US" kern="0" dirty="0" err="1" smtClean="0"/>
              <a:t>Accessor</a:t>
            </a:r>
            <a:r>
              <a:rPr lang="en-US" kern="0" dirty="0" smtClean="0"/>
              <a:t> methods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702880" y="4673222"/>
            <a:ext cx="2532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kern="0" dirty="0" smtClean="0"/>
              <a:t> // Modifier methods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Inserting at the 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3257071" cy="3916363"/>
          </a:xfrm>
        </p:spPr>
        <p:txBody>
          <a:bodyPr/>
          <a:lstStyle/>
          <a:p>
            <a:pPr marL="533400" indent="-533400">
              <a:buFont typeface="Wingdings" pitchFamily="26" charset="2"/>
              <a:buAutoNum type="arabicPeriod"/>
            </a:pPr>
            <a:r>
              <a:rPr lang="en-US" dirty="0" smtClean="0"/>
              <a:t>Allocate a new node</a:t>
            </a:r>
          </a:p>
          <a:p>
            <a:pPr marL="533400" indent="-533400">
              <a:buFont typeface="Wingdings" pitchFamily="26" charset="2"/>
              <a:buAutoNum type="arabicPeriod"/>
            </a:pPr>
            <a:r>
              <a:rPr lang="en-US" dirty="0" smtClean="0"/>
              <a:t>Insert new element</a:t>
            </a:r>
          </a:p>
          <a:p>
            <a:pPr marL="533400" indent="-533400">
              <a:buFont typeface="Wingdings" pitchFamily="26" charset="2"/>
              <a:buAutoNum type="arabicPeriod"/>
            </a:pPr>
            <a:r>
              <a:rPr lang="en-US" dirty="0" smtClean="0"/>
              <a:t>Have new node point to old head</a:t>
            </a:r>
          </a:p>
          <a:p>
            <a:pPr marL="533400" indent="-533400">
              <a:buFont typeface="Wingdings" pitchFamily="26" charset="2"/>
              <a:buAutoNum type="arabicPeriod"/>
            </a:pPr>
            <a:r>
              <a:rPr lang="en-US" dirty="0" smtClean="0"/>
              <a:t>Update head to point to new node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73723" y="2015462"/>
            <a:ext cx="3578237" cy="4110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Removing at the 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3284382" cy="3916363"/>
          </a:xfrm>
        </p:spPr>
        <p:txBody>
          <a:bodyPr/>
          <a:lstStyle/>
          <a:p>
            <a:pPr marL="533400" indent="-533400">
              <a:buFont typeface="Wingdings" pitchFamily="26" charset="2"/>
              <a:buAutoNum type="arabicPeriod"/>
            </a:pPr>
            <a:r>
              <a:rPr lang="en-US" dirty="0" smtClean="0"/>
              <a:t>Update head to point to next node in the list</a:t>
            </a:r>
          </a:p>
          <a:p>
            <a:pPr marL="533400" indent="-533400">
              <a:buFont typeface="Wingdings" pitchFamily="26" charset="2"/>
              <a:buAutoNum type="arabicPeriod"/>
            </a:pPr>
            <a:r>
              <a:rPr lang="en-US" dirty="0" smtClean="0"/>
              <a:t>Allow garbage collector to reclaim the former first node</a:t>
            </a:r>
          </a:p>
          <a:p>
            <a:endParaRPr 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1719" y="4315247"/>
            <a:ext cx="2715647" cy="1220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52" y="3259229"/>
            <a:ext cx="3227289" cy="1180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4351" y="2209800"/>
            <a:ext cx="3227290" cy="1117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Inserting at the 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3284382" cy="3916363"/>
          </a:xfrm>
        </p:spPr>
        <p:txBody>
          <a:bodyPr>
            <a:normAutofit/>
          </a:bodyPr>
          <a:lstStyle/>
          <a:p>
            <a:pPr marL="533400" indent="-5334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6" charset="2"/>
              <a:buAutoNum type="arabicPeriod"/>
            </a:pPr>
            <a:r>
              <a:rPr lang="en-US" dirty="0" smtClean="0"/>
              <a:t>Allocate a new node</a:t>
            </a:r>
          </a:p>
          <a:p>
            <a:pPr marL="533400" indent="-5334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6" charset="2"/>
              <a:buAutoNum type="arabicPeriod"/>
            </a:pPr>
            <a:r>
              <a:rPr lang="en-US" dirty="0" smtClean="0"/>
              <a:t>Insert new element</a:t>
            </a:r>
          </a:p>
          <a:p>
            <a:pPr marL="533400" indent="-5334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6" charset="2"/>
              <a:buAutoNum type="arabicPeriod"/>
            </a:pPr>
            <a:r>
              <a:rPr lang="en-US" dirty="0" smtClean="0"/>
              <a:t>Have new node point to null</a:t>
            </a:r>
          </a:p>
          <a:p>
            <a:pPr marL="533400" indent="-5334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6" charset="2"/>
              <a:buAutoNum type="arabicPeriod"/>
            </a:pPr>
            <a:r>
              <a:rPr lang="en-US" dirty="0" smtClean="0"/>
              <a:t>Have old last node point to new node</a:t>
            </a:r>
          </a:p>
          <a:p>
            <a:pPr marL="533400" indent="-5334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6" charset="2"/>
              <a:buAutoNum type="arabicPeriod"/>
            </a:pPr>
            <a:r>
              <a:rPr lang="en-US" dirty="0" smtClean="0"/>
              <a:t>Update tail to point to new node</a:t>
            </a: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86983" y="2065324"/>
            <a:ext cx="3801427" cy="4105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Removing at the 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3270726" cy="3916363"/>
          </a:xfrm>
        </p:spPr>
        <p:txBody>
          <a:bodyPr/>
          <a:lstStyle/>
          <a:p>
            <a:r>
              <a:rPr lang="en-US" dirty="0" smtClean="0"/>
              <a:t>Removing at the tail of a singly linked list is not efficient!</a:t>
            </a:r>
          </a:p>
          <a:p>
            <a:r>
              <a:rPr lang="en-US" dirty="0" smtClean="0"/>
              <a:t>There is no constant-time way to update the tail to point to the previous node</a:t>
            </a:r>
          </a:p>
          <a:p>
            <a:endParaRPr lang="en-US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73723" y="3071814"/>
            <a:ext cx="4028117" cy="1773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731" y="3429000"/>
            <a:ext cx="6803516" cy="1398494"/>
          </a:xfrm>
        </p:spPr>
        <p:txBody>
          <a:bodyPr/>
          <a:lstStyle/>
          <a:p>
            <a:r>
              <a:rPr lang="en-US" dirty="0" smtClean="0"/>
              <a:t>Abstract List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/>
              <a:t>Data Structures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Array Lists</a:t>
            </a:r>
            <a:r>
              <a:rPr lang="en-US" dirty="0" smtClean="0"/>
              <a:t>, Linked Lists, and Doubly Linked Lists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609" y="3521399"/>
            <a:ext cx="1905192" cy="25402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r>
              <a:rPr lang="en-US" dirty="0" smtClean="0"/>
              <a:t>Stack as a Linked List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566317"/>
            <a:ext cx="7899908" cy="3916363"/>
          </a:xfrm>
        </p:spPr>
        <p:txBody>
          <a:bodyPr/>
          <a:lstStyle/>
          <a:p>
            <a:r>
              <a:rPr lang="en-US" dirty="0" smtClean="0"/>
              <a:t>We can implement a stack with a singly linked list</a:t>
            </a:r>
          </a:p>
          <a:p>
            <a:r>
              <a:rPr lang="en-US" dirty="0" smtClean="0"/>
              <a:t>The top element is stored at the first node of the list</a:t>
            </a:r>
          </a:p>
          <a:p>
            <a:r>
              <a:rPr lang="en-US" dirty="0" smtClean="0"/>
              <a:t>The space used is </a:t>
            </a:r>
            <a:r>
              <a:rPr lang="en-US" b="1" i="1" dirty="0" err="1" smtClean="0">
                <a:latin typeface="Times New Roman" pitchFamily="26" charset="0"/>
              </a:rPr>
              <a:t>O</a:t>
            </a:r>
            <a:r>
              <a:rPr lang="en-US" dirty="0" err="1" smtClean="0">
                <a:latin typeface="Times New Roman" pitchFamily="26" charset="0"/>
              </a:rPr>
              <a:t>(</a:t>
            </a:r>
            <a:r>
              <a:rPr lang="en-US" b="1" i="1" dirty="0" err="1" smtClean="0">
                <a:latin typeface="Times New Roman" pitchFamily="26" charset="0"/>
              </a:rPr>
              <a:t>n</a:t>
            </a:r>
            <a:r>
              <a:rPr lang="en-US" dirty="0" smtClean="0">
                <a:latin typeface="Times New Roman" pitchFamily="26" charset="0"/>
              </a:rPr>
              <a:t>)</a:t>
            </a:r>
            <a:r>
              <a:rPr lang="en-US" dirty="0" smtClean="0"/>
              <a:t> and each operation of the Stack ADT takes </a:t>
            </a:r>
            <a:r>
              <a:rPr lang="en-US" b="1" i="1" dirty="0" smtClean="0">
                <a:latin typeface="Times New Roman" pitchFamily="26" charset="0"/>
              </a:rPr>
              <a:t>O</a:t>
            </a:r>
            <a:r>
              <a:rPr lang="en-US" dirty="0" smtClean="0">
                <a:latin typeface="Times New Roman" pitchFamily="26" charset="0"/>
              </a:rPr>
              <a:t>(1) </a:t>
            </a:r>
            <a:r>
              <a:rPr lang="en-US" dirty="0" smtClean="0"/>
              <a:t>time </a:t>
            </a:r>
            <a:endParaRPr lang="en-US" sz="1800" dirty="0" smtClean="0"/>
          </a:p>
          <a:p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473770" y="4330415"/>
            <a:ext cx="536575" cy="5365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2010345" y="4330415"/>
            <a:ext cx="538163" cy="5365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1742058" y="4598703"/>
            <a:ext cx="1587" cy="80645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oval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 flipV="1">
            <a:off x="2278633" y="4598703"/>
            <a:ext cx="8064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3085083" y="4330415"/>
            <a:ext cx="536575" cy="5365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3621658" y="4330415"/>
            <a:ext cx="536575" cy="5365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 flipV="1">
            <a:off x="3889945" y="4598703"/>
            <a:ext cx="8064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4696395" y="4330415"/>
            <a:ext cx="536575" cy="5365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5232970" y="4330415"/>
            <a:ext cx="536575" cy="5365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 flipV="1">
            <a:off x="5501258" y="4598703"/>
            <a:ext cx="8064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6307708" y="4330415"/>
            <a:ext cx="536575" cy="5365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6844283" y="4330415"/>
            <a:ext cx="536575" cy="5365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 flipV="1">
            <a:off x="7112570" y="4598703"/>
            <a:ext cx="8064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19"/>
          <p:cNvSpPr>
            <a:spLocks noChangeShapeType="1"/>
          </p:cNvSpPr>
          <p:nvPr/>
        </p:nvSpPr>
        <p:spPr bwMode="auto">
          <a:xfrm>
            <a:off x="3353370" y="4598703"/>
            <a:ext cx="1588" cy="80645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oval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21"/>
          <p:cNvSpPr>
            <a:spLocks noChangeShapeType="1"/>
          </p:cNvSpPr>
          <p:nvPr/>
        </p:nvSpPr>
        <p:spPr bwMode="auto">
          <a:xfrm>
            <a:off x="4964683" y="4598703"/>
            <a:ext cx="1587" cy="80645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oval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23"/>
          <p:cNvSpPr>
            <a:spLocks noChangeShapeType="1"/>
          </p:cNvSpPr>
          <p:nvPr/>
        </p:nvSpPr>
        <p:spPr bwMode="auto">
          <a:xfrm>
            <a:off x="6575995" y="4598703"/>
            <a:ext cx="1588" cy="80645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oval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Text Box 24"/>
          <p:cNvSpPr txBox="1">
            <a:spLocks noChangeArrowheads="1"/>
          </p:cNvSpPr>
          <p:nvPr/>
        </p:nvSpPr>
        <p:spPr bwMode="auto">
          <a:xfrm>
            <a:off x="7871395" y="4424078"/>
            <a:ext cx="393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>
                <a:sym typeface="Symbol" pitchFamily="26" charset="2"/>
              </a:rPr>
              <a:t></a:t>
            </a:r>
            <a:endParaRPr lang="en-US" sz="2000" b="1"/>
          </a:p>
        </p:txBody>
      </p:sp>
      <p:sp>
        <p:nvSpPr>
          <p:cNvPr id="21" name="Text Box 25"/>
          <p:cNvSpPr txBox="1">
            <a:spLocks noChangeArrowheads="1"/>
          </p:cNvSpPr>
          <p:nvPr/>
        </p:nvSpPr>
        <p:spPr bwMode="auto">
          <a:xfrm>
            <a:off x="530795" y="4368515"/>
            <a:ext cx="26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i="1">
                <a:latin typeface="Times New Roman" pitchFamily="26" charset="0"/>
              </a:rPr>
              <a:t>t</a:t>
            </a:r>
          </a:p>
        </p:txBody>
      </p:sp>
      <p:sp>
        <p:nvSpPr>
          <p:cNvPr id="22" name="Line 28"/>
          <p:cNvSpPr>
            <a:spLocks noChangeShapeType="1"/>
          </p:cNvSpPr>
          <p:nvPr/>
        </p:nvSpPr>
        <p:spPr bwMode="auto">
          <a:xfrm flipV="1">
            <a:off x="864170" y="4635215"/>
            <a:ext cx="57785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3" name="Picture 2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97570" y="5441665"/>
            <a:ext cx="685800" cy="83502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</p:spPr>
      </p:pic>
      <p:pic>
        <p:nvPicPr>
          <p:cNvPr id="24" name="Picture 3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16820" y="5441665"/>
            <a:ext cx="685800" cy="80327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</p:spPr>
      </p:pic>
      <p:pic>
        <p:nvPicPr>
          <p:cNvPr id="25" name="Picture 3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5795" y="5441665"/>
            <a:ext cx="685800" cy="61277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</p:spPr>
      </p:pic>
      <p:pic>
        <p:nvPicPr>
          <p:cNvPr id="26" name="Picture 3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36070" y="5441665"/>
            <a:ext cx="685800" cy="66357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</p:spPr>
      </p:pic>
      <p:sp>
        <p:nvSpPr>
          <p:cNvPr id="27" name="AutoShape 33"/>
          <p:cNvSpPr>
            <a:spLocks noChangeArrowheads="1"/>
          </p:cNvSpPr>
          <p:nvPr/>
        </p:nvSpPr>
        <p:spPr bwMode="auto">
          <a:xfrm>
            <a:off x="1168970" y="3797015"/>
            <a:ext cx="6477000" cy="1219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Text Box 34"/>
          <p:cNvSpPr txBox="1">
            <a:spLocks noChangeArrowheads="1"/>
          </p:cNvSpPr>
          <p:nvPr/>
        </p:nvSpPr>
        <p:spPr bwMode="auto">
          <a:xfrm>
            <a:off x="1321370" y="3758915"/>
            <a:ext cx="849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/>
              <a:t>nodes</a:t>
            </a:r>
          </a:p>
        </p:txBody>
      </p:sp>
      <p:sp>
        <p:nvSpPr>
          <p:cNvPr id="29" name="AutoShape 35"/>
          <p:cNvSpPr>
            <a:spLocks noChangeArrowheads="1"/>
          </p:cNvSpPr>
          <p:nvPr/>
        </p:nvSpPr>
        <p:spPr bwMode="auto">
          <a:xfrm>
            <a:off x="1168970" y="5168615"/>
            <a:ext cx="5943600" cy="1219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2"/>
            </a:solidFill>
            <a:prstDash val="lg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Text Box 36"/>
          <p:cNvSpPr txBox="1">
            <a:spLocks noChangeArrowheads="1"/>
          </p:cNvSpPr>
          <p:nvPr/>
        </p:nvSpPr>
        <p:spPr bwMode="auto">
          <a:xfrm>
            <a:off x="5698108" y="6032215"/>
            <a:ext cx="11953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>
                <a:solidFill>
                  <a:schemeClr val="tx2"/>
                </a:solidFill>
              </a:rPr>
              <a:t>elements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11" y="355018"/>
            <a:ext cx="6508377" cy="1143000"/>
          </a:xfrm>
        </p:spPr>
        <p:txBody>
          <a:bodyPr/>
          <a:lstStyle/>
          <a:p>
            <a:r>
              <a:rPr lang="en-US" dirty="0" smtClean="0"/>
              <a:t>Queue as a Linked List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738" y="1633612"/>
            <a:ext cx="8036462" cy="3916363"/>
          </a:xfrm>
        </p:spPr>
        <p:txBody>
          <a:bodyPr/>
          <a:lstStyle/>
          <a:p>
            <a:r>
              <a:rPr lang="en-US" dirty="0" smtClean="0"/>
              <a:t>We can implement a queue with a singly linked list</a:t>
            </a:r>
          </a:p>
          <a:p>
            <a:pPr lvl="1"/>
            <a:r>
              <a:rPr lang="en-US" sz="2000" dirty="0" smtClean="0"/>
              <a:t>The front element is stored at the first node</a:t>
            </a:r>
          </a:p>
          <a:p>
            <a:pPr lvl="1"/>
            <a:r>
              <a:rPr lang="en-US" sz="2000" dirty="0" smtClean="0"/>
              <a:t>The rear element is stored at the last node</a:t>
            </a:r>
          </a:p>
          <a:p>
            <a:r>
              <a:rPr lang="en-US" dirty="0" smtClean="0"/>
              <a:t>The space used is </a:t>
            </a:r>
            <a:r>
              <a:rPr lang="en-US" b="1" i="1" dirty="0" err="1" smtClean="0">
                <a:latin typeface="Times New Roman" pitchFamily="26" charset="0"/>
              </a:rPr>
              <a:t>O</a:t>
            </a:r>
            <a:r>
              <a:rPr lang="en-US" dirty="0" err="1" smtClean="0">
                <a:latin typeface="Times New Roman" pitchFamily="26" charset="0"/>
              </a:rPr>
              <a:t>(</a:t>
            </a:r>
            <a:r>
              <a:rPr lang="en-US" b="1" i="1" dirty="0" err="1" smtClean="0">
                <a:latin typeface="Times New Roman" pitchFamily="26" charset="0"/>
              </a:rPr>
              <a:t>n</a:t>
            </a:r>
            <a:r>
              <a:rPr lang="en-US" dirty="0" smtClean="0">
                <a:latin typeface="Times New Roman" pitchFamily="26" charset="0"/>
              </a:rPr>
              <a:t>)</a:t>
            </a:r>
            <a:r>
              <a:rPr lang="en-US" dirty="0" smtClean="0"/>
              <a:t> and each operation of the Queue ADT takes </a:t>
            </a:r>
            <a:r>
              <a:rPr lang="en-US" b="1" i="1" dirty="0" smtClean="0">
                <a:latin typeface="Times New Roman" pitchFamily="26" charset="0"/>
              </a:rPr>
              <a:t>O</a:t>
            </a:r>
            <a:r>
              <a:rPr lang="en-US" dirty="0" smtClean="0">
                <a:latin typeface="Times New Roman" pitchFamily="26" charset="0"/>
              </a:rPr>
              <a:t>(1) </a:t>
            </a:r>
            <a:r>
              <a:rPr lang="en-US" dirty="0" smtClean="0"/>
              <a:t>time</a:t>
            </a:r>
          </a:p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658050"/>
            <a:ext cx="1905000" cy="457200"/>
          </a:xfrm>
        </p:spPr>
        <p:txBody>
          <a:bodyPr/>
          <a:lstStyle/>
          <a:p>
            <a:fld id="{AFFFED96-5C2D-CD42-8270-FD898126A3C4}" type="slidenum">
              <a:rPr lang="en-US"/>
              <a:pPr/>
              <a:t>21</a:t>
            </a:fld>
            <a:endParaRPr lang="en-US"/>
          </a:p>
        </p:txBody>
      </p:sp>
      <p:sp>
        <p:nvSpPr>
          <p:cNvPr id="6" name="Text Box 25"/>
          <p:cNvSpPr txBox="1">
            <a:spLocks noChangeArrowheads="1"/>
          </p:cNvSpPr>
          <p:nvPr/>
        </p:nvSpPr>
        <p:spPr bwMode="auto">
          <a:xfrm>
            <a:off x="578420" y="4418670"/>
            <a:ext cx="28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i="1">
                <a:latin typeface="Times New Roman" pitchFamily="26" charset="0"/>
              </a:rPr>
              <a:t>f</a:t>
            </a:r>
          </a:p>
        </p:txBody>
      </p:sp>
      <p:sp>
        <p:nvSpPr>
          <p:cNvPr id="7" name="Line 26"/>
          <p:cNvSpPr>
            <a:spLocks noChangeShapeType="1"/>
          </p:cNvSpPr>
          <p:nvPr/>
        </p:nvSpPr>
        <p:spPr bwMode="auto">
          <a:xfrm rot="5400000" flipV="1">
            <a:off x="1168970" y="4390095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27"/>
          <p:cNvSpPr>
            <a:spLocks noChangeShapeType="1"/>
          </p:cNvSpPr>
          <p:nvPr/>
        </p:nvSpPr>
        <p:spPr bwMode="auto">
          <a:xfrm rot="16200000" flipH="1" flipV="1">
            <a:off x="6550595" y="411387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ext Box 28"/>
          <p:cNvSpPr txBox="1">
            <a:spLocks noChangeArrowheads="1"/>
          </p:cNvSpPr>
          <p:nvPr/>
        </p:nvSpPr>
        <p:spPr bwMode="auto">
          <a:xfrm>
            <a:off x="6695058" y="3437595"/>
            <a:ext cx="303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i="1" dirty="0" err="1">
                <a:latin typeface="Times New Roman" pitchFamily="26" charset="0"/>
              </a:rPr>
              <a:t>r</a:t>
            </a:r>
            <a:endParaRPr lang="en-US" b="1" i="1" dirty="0">
              <a:latin typeface="Times New Roman" pitchFamily="26" charset="0"/>
            </a:endParaRPr>
          </a:p>
        </p:txBody>
      </p:sp>
      <p:sp>
        <p:nvSpPr>
          <p:cNvPr id="10" name="Rectangle 29"/>
          <p:cNvSpPr>
            <a:spLocks noChangeArrowheads="1"/>
          </p:cNvSpPr>
          <p:nvPr/>
        </p:nvSpPr>
        <p:spPr bwMode="auto">
          <a:xfrm>
            <a:off x="1473770" y="4425020"/>
            <a:ext cx="536575" cy="5365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30"/>
          <p:cNvSpPr>
            <a:spLocks noChangeArrowheads="1"/>
          </p:cNvSpPr>
          <p:nvPr/>
        </p:nvSpPr>
        <p:spPr bwMode="auto">
          <a:xfrm>
            <a:off x="2010345" y="4425020"/>
            <a:ext cx="538163" cy="5365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31"/>
          <p:cNvSpPr>
            <a:spLocks noChangeShapeType="1"/>
          </p:cNvSpPr>
          <p:nvPr/>
        </p:nvSpPr>
        <p:spPr bwMode="auto">
          <a:xfrm>
            <a:off x="1742058" y="4693308"/>
            <a:ext cx="1587" cy="80645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oval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32"/>
          <p:cNvSpPr>
            <a:spLocks noChangeShapeType="1"/>
          </p:cNvSpPr>
          <p:nvPr/>
        </p:nvSpPr>
        <p:spPr bwMode="auto">
          <a:xfrm flipV="1">
            <a:off x="2278633" y="4693308"/>
            <a:ext cx="8064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Rectangle 33"/>
          <p:cNvSpPr>
            <a:spLocks noChangeArrowheads="1"/>
          </p:cNvSpPr>
          <p:nvPr/>
        </p:nvSpPr>
        <p:spPr bwMode="auto">
          <a:xfrm>
            <a:off x="3085083" y="4425020"/>
            <a:ext cx="536575" cy="5365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34"/>
          <p:cNvSpPr>
            <a:spLocks noChangeArrowheads="1"/>
          </p:cNvSpPr>
          <p:nvPr/>
        </p:nvSpPr>
        <p:spPr bwMode="auto">
          <a:xfrm>
            <a:off x="3621658" y="4425020"/>
            <a:ext cx="536575" cy="5365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35"/>
          <p:cNvSpPr>
            <a:spLocks noChangeShapeType="1"/>
          </p:cNvSpPr>
          <p:nvPr/>
        </p:nvSpPr>
        <p:spPr bwMode="auto">
          <a:xfrm flipV="1">
            <a:off x="3889945" y="4693308"/>
            <a:ext cx="8064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Rectangle 36"/>
          <p:cNvSpPr>
            <a:spLocks noChangeArrowheads="1"/>
          </p:cNvSpPr>
          <p:nvPr/>
        </p:nvSpPr>
        <p:spPr bwMode="auto">
          <a:xfrm>
            <a:off x="4696395" y="4425020"/>
            <a:ext cx="536575" cy="5365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37"/>
          <p:cNvSpPr>
            <a:spLocks noChangeArrowheads="1"/>
          </p:cNvSpPr>
          <p:nvPr/>
        </p:nvSpPr>
        <p:spPr bwMode="auto">
          <a:xfrm>
            <a:off x="5232970" y="4425020"/>
            <a:ext cx="536575" cy="5365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38"/>
          <p:cNvSpPr>
            <a:spLocks noChangeShapeType="1"/>
          </p:cNvSpPr>
          <p:nvPr/>
        </p:nvSpPr>
        <p:spPr bwMode="auto">
          <a:xfrm flipV="1">
            <a:off x="5501258" y="4693308"/>
            <a:ext cx="8064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Rectangle 39"/>
          <p:cNvSpPr>
            <a:spLocks noChangeArrowheads="1"/>
          </p:cNvSpPr>
          <p:nvPr/>
        </p:nvSpPr>
        <p:spPr bwMode="auto">
          <a:xfrm>
            <a:off x="6307708" y="4425020"/>
            <a:ext cx="536575" cy="5365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Rectangle 40"/>
          <p:cNvSpPr>
            <a:spLocks noChangeArrowheads="1"/>
          </p:cNvSpPr>
          <p:nvPr/>
        </p:nvSpPr>
        <p:spPr bwMode="auto">
          <a:xfrm>
            <a:off x="6844283" y="4425020"/>
            <a:ext cx="536575" cy="5365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Line 41"/>
          <p:cNvSpPr>
            <a:spLocks noChangeShapeType="1"/>
          </p:cNvSpPr>
          <p:nvPr/>
        </p:nvSpPr>
        <p:spPr bwMode="auto">
          <a:xfrm flipV="1">
            <a:off x="7112570" y="4693308"/>
            <a:ext cx="8064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Line 42"/>
          <p:cNvSpPr>
            <a:spLocks noChangeShapeType="1"/>
          </p:cNvSpPr>
          <p:nvPr/>
        </p:nvSpPr>
        <p:spPr bwMode="auto">
          <a:xfrm>
            <a:off x="3353370" y="4693308"/>
            <a:ext cx="1588" cy="80645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oval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43"/>
          <p:cNvSpPr>
            <a:spLocks noChangeShapeType="1"/>
          </p:cNvSpPr>
          <p:nvPr/>
        </p:nvSpPr>
        <p:spPr bwMode="auto">
          <a:xfrm>
            <a:off x="4964683" y="4693308"/>
            <a:ext cx="1587" cy="80645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oval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44"/>
          <p:cNvSpPr>
            <a:spLocks noChangeShapeType="1"/>
          </p:cNvSpPr>
          <p:nvPr/>
        </p:nvSpPr>
        <p:spPr bwMode="auto">
          <a:xfrm>
            <a:off x="6575995" y="4693308"/>
            <a:ext cx="1588" cy="80645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oval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Text Box 45"/>
          <p:cNvSpPr txBox="1">
            <a:spLocks noChangeArrowheads="1"/>
          </p:cNvSpPr>
          <p:nvPr/>
        </p:nvSpPr>
        <p:spPr bwMode="auto">
          <a:xfrm>
            <a:off x="7871395" y="4518683"/>
            <a:ext cx="393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>
                <a:sym typeface="Symbol" pitchFamily="26" charset="2"/>
              </a:rPr>
              <a:t></a:t>
            </a:r>
            <a:endParaRPr lang="en-US" sz="2000" b="1"/>
          </a:p>
        </p:txBody>
      </p:sp>
      <p:pic>
        <p:nvPicPr>
          <p:cNvPr id="27" name="Picture 4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97570" y="5536270"/>
            <a:ext cx="685800" cy="83502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</p:spPr>
      </p:pic>
      <p:pic>
        <p:nvPicPr>
          <p:cNvPr id="28" name="Picture 4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16820" y="5536270"/>
            <a:ext cx="685800" cy="80327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</p:spPr>
      </p:pic>
      <p:pic>
        <p:nvPicPr>
          <p:cNvPr id="29" name="Picture 4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5795" y="5536270"/>
            <a:ext cx="685800" cy="61277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</p:spPr>
      </p:pic>
      <p:pic>
        <p:nvPicPr>
          <p:cNvPr id="30" name="Picture 4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36070" y="5536270"/>
            <a:ext cx="685800" cy="66357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</p:spPr>
      </p:pic>
      <p:sp>
        <p:nvSpPr>
          <p:cNvPr id="31" name="AutoShape 50"/>
          <p:cNvSpPr>
            <a:spLocks noChangeArrowheads="1"/>
          </p:cNvSpPr>
          <p:nvPr/>
        </p:nvSpPr>
        <p:spPr bwMode="auto">
          <a:xfrm>
            <a:off x="1168970" y="3891620"/>
            <a:ext cx="6477000" cy="1219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Text Box 51"/>
          <p:cNvSpPr txBox="1">
            <a:spLocks noChangeArrowheads="1"/>
          </p:cNvSpPr>
          <p:nvPr/>
        </p:nvSpPr>
        <p:spPr bwMode="auto">
          <a:xfrm>
            <a:off x="1321370" y="3853520"/>
            <a:ext cx="849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/>
              <a:t>nodes</a:t>
            </a:r>
          </a:p>
        </p:txBody>
      </p:sp>
      <p:sp>
        <p:nvSpPr>
          <p:cNvPr id="33" name="AutoShape 52"/>
          <p:cNvSpPr>
            <a:spLocks noChangeArrowheads="1"/>
          </p:cNvSpPr>
          <p:nvPr/>
        </p:nvSpPr>
        <p:spPr bwMode="auto">
          <a:xfrm>
            <a:off x="1168970" y="5263220"/>
            <a:ext cx="5943600" cy="1219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2"/>
            </a:solidFill>
            <a:prstDash val="lg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Text Box 53"/>
          <p:cNvSpPr txBox="1">
            <a:spLocks noChangeArrowheads="1"/>
          </p:cNvSpPr>
          <p:nvPr/>
        </p:nvSpPr>
        <p:spPr bwMode="auto">
          <a:xfrm>
            <a:off x="5780038" y="6113165"/>
            <a:ext cx="11953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>
                <a:solidFill>
                  <a:schemeClr val="tx2"/>
                </a:solidFill>
              </a:rPr>
              <a:t>elements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 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defRPr/>
            </a:pPr>
            <a:r>
              <a:rPr lang="en-US" dirty="0" smtClean="0"/>
              <a:t>The Position ADT models the notion of place within a data structure where a single object is stored</a:t>
            </a:r>
          </a:p>
          <a:p>
            <a:pPr>
              <a:lnSpc>
                <a:spcPct val="110000"/>
              </a:lnSpc>
              <a:defRPr/>
            </a:pPr>
            <a:r>
              <a:rPr lang="en-US" dirty="0" smtClean="0"/>
              <a:t>It gives a unified view of diverse ways of storing data, such as</a:t>
            </a:r>
          </a:p>
          <a:p>
            <a:pPr lvl="1">
              <a:lnSpc>
                <a:spcPct val="110000"/>
              </a:lnSpc>
              <a:defRPr/>
            </a:pPr>
            <a:r>
              <a:rPr lang="en-US" dirty="0" smtClean="0"/>
              <a:t>a cell of an array</a:t>
            </a:r>
          </a:p>
          <a:p>
            <a:pPr lvl="1">
              <a:lnSpc>
                <a:spcPct val="110000"/>
              </a:lnSpc>
              <a:defRPr/>
            </a:pPr>
            <a:r>
              <a:rPr lang="en-US" dirty="0" smtClean="0"/>
              <a:t>a node of a linked list</a:t>
            </a:r>
          </a:p>
          <a:p>
            <a:pPr>
              <a:lnSpc>
                <a:spcPct val="110000"/>
              </a:lnSpc>
              <a:defRPr/>
            </a:pPr>
            <a:r>
              <a:rPr lang="en-US" dirty="0" smtClean="0"/>
              <a:t>Just one method:</a:t>
            </a:r>
          </a:p>
          <a:p>
            <a:pPr lvl="1">
              <a:lnSpc>
                <a:spcPct val="110000"/>
              </a:lnSpc>
              <a:defRPr/>
            </a:pPr>
            <a:r>
              <a:rPr lang="en-US" dirty="0" smtClean="0"/>
              <a:t>object element(): returns the element stored at the position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 List 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377846" cy="3916363"/>
          </a:xfrm>
        </p:spPr>
        <p:txBody>
          <a:bodyPr/>
          <a:lstStyle/>
          <a:p>
            <a:r>
              <a:rPr lang="en-US" dirty="0" smtClean="0"/>
              <a:t>The Node List ADT models a sequence of positions storing arbitrary objects</a:t>
            </a:r>
          </a:p>
          <a:p>
            <a:r>
              <a:rPr lang="en-US" dirty="0" smtClean="0"/>
              <a:t>It establishes a before/after relation between positions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8375" y="3795966"/>
            <a:ext cx="2710999" cy="18605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Generic methods: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size</a:t>
            </a:r>
            <a:r>
              <a:rPr lang="en-US" dirty="0" smtClean="0"/>
              <a:t>(), </a:t>
            </a:r>
            <a:r>
              <a:rPr lang="en-US" dirty="0" err="1" smtClean="0">
                <a:solidFill>
                  <a:schemeClr val="tx2"/>
                </a:solidFill>
              </a:rPr>
              <a:t>isEmpty</a:t>
            </a:r>
            <a:r>
              <a:rPr lang="en-US" dirty="0" smtClean="0"/>
              <a:t>()</a:t>
            </a:r>
          </a:p>
          <a:p>
            <a:pPr marL="342900" indent="-342900">
              <a:lnSpc>
                <a:spcPct val="110000"/>
              </a:lnSpc>
              <a:buFont typeface="Arial"/>
              <a:buChar char="•"/>
              <a:defRPr/>
            </a:pPr>
            <a:r>
              <a:rPr lang="en-US" dirty="0" err="1" smtClean="0"/>
              <a:t>Accessor</a:t>
            </a:r>
            <a:r>
              <a:rPr lang="en-US" dirty="0" smtClean="0"/>
              <a:t> methods:</a:t>
            </a:r>
          </a:p>
          <a:p>
            <a:pPr marL="800100" lvl="1" indent="-342900">
              <a:lnSpc>
                <a:spcPct val="110000"/>
              </a:lnSpc>
              <a:buFont typeface="Arial"/>
              <a:buChar char="•"/>
              <a:defRPr/>
            </a:pPr>
            <a:r>
              <a:rPr lang="en-US" dirty="0" smtClean="0">
                <a:solidFill>
                  <a:schemeClr val="tx2"/>
                </a:solidFill>
              </a:rPr>
              <a:t>first</a:t>
            </a:r>
            <a:r>
              <a:rPr lang="en-US" dirty="0" smtClean="0"/>
              <a:t>(), </a:t>
            </a:r>
            <a:r>
              <a:rPr lang="en-US" dirty="0" smtClean="0">
                <a:solidFill>
                  <a:schemeClr val="tx2"/>
                </a:solidFill>
              </a:rPr>
              <a:t>last</a:t>
            </a:r>
            <a:r>
              <a:rPr lang="en-US" dirty="0" smtClean="0"/>
              <a:t>()</a:t>
            </a:r>
          </a:p>
          <a:p>
            <a:pPr marL="800100" lvl="1" indent="-342900">
              <a:lnSpc>
                <a:spcPct val="110000"/>
              </a:lnSpc>
              <a:buFont typeface="Arial"/>
              <a:buChar char="•"/>
              <a:defRPr/>
            </a:pPr>
            <a:r>
              <a:rPr lang="en-US" dirty="0" err="1" smtClean="0">
                <a:solidFill>
                  <a:schemeClr val="tx2"/>
                </a:solidFill>
              </a:rPr>
              <a:t>prev</a:t>
            </a:r>
            <a:r>
              <a:rPr lang="en-US" dirty="0" err="1" smtClean="0"/>
              <a:t>(p</a:t>
            </a:r>
            <a:r>
              <a:rPr lang="en-US" dirty="0" smtClean="0"/>
              <a:t>), </a:t>
            </a:r>
            <a:r>
              <a:rPr lang="en-US" dirty="0" err="1" smtClean="0">
                <a:solidFill>
                  <a:schemeClr val="tx2"/>
                </a:solidFill>
              </a:rPr>
              <a:t>next</a:t>
            </a:r>
            <a:r>
              <a:rPr lang="en-US" dirty="0" err="1" smtClean="0"/>
              <a:t>(p</a:t>
            </a:r>
            <a:r>
              <a:rPr lang="en-US" dirty="0" smtClean="0"/>
              <a:t>)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238916" y="3795966"/>
            <a:ext cx="4596130" cy="16112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10000"/>
              </a:lnSpc>
              <a:buFont typeface="Arial"/>
              <a:buChar char="•"/>
              <a:defRPr/>
            </a:pPr>
            <a:r>
              <a:rPr lang="en-US" dirty="0" smtClean="0"/>
              <a:t>Update methods:</a:t>
            </a:r>
          </a:p>
          <a:p>
            <a:pPr marL="800100" lvl="1" indent="-342900">
              <a:lnSpc>
                <a:spcPct val="110000"/>
              </a:lnSpc>
              <a:buFont typeface="Arial"/>
              <a:buChar char="•"/>
              <a:defRPr/>
            </a:pPr>
            <a:r>
              <a:rPr lang="en-US" dirty="0" err="1" smtClean="0">
                <a:solidFill>
                  <a:schemeClr val="tx2"/>
                </a:solidFill>
              </a:rPr>
              <a:t>set</a:t>
            </a:r>
            <a:r>
              <a:rPr lang="en-US" dirty="0" err="1" smtClean="0"/>
              <a:t>(p</a:t>
            </a:r>
            <a:r>
              <a:rPr lang="en-US" dirty="0" smtClean="0"/>
              <a:t>, </a:t>
            </a:r>
            <a:r>
              <a:rPr lang="en-US" dirty="0" err="1" smtClean="0"/>
              <a:t>e</a:t>
            </a:r>
            <a:r>
              <a:rPr lang="en-US" dirty="0" smtClean="0"/>
              <a:t>) </a:t>
            </a:r>
          </a:p>
          <a:p>
            <a:pPr marL="800100" lvl="1" indent="-342900">
              <a:lnSpc>
                <a:spcPct val="110000"/>
              </a:lnSpc>
              <a:buFont typeface="Arial"/>
              <a:buChar char="•"/>
              <a:defRPr/>
            </a:pPr>
            <a:r>
              <a:rPr lang="en-US" dirty="0" err="1" smtClean="0">
                <a:solidFill>
                  <a:schemeClr val="tx2"/>
                </a:solidFill>
              </a:rPr>
              <a:t>addBefore</a:t>
            </a:r>
            <a:r>
              <a:rPr lang="en-US" dirty="0" err="1" smtClean="0"/>
              <a:t>(p</a:t>
            </a:r>
            <a:r>
              <a:rPr lang="en-US" dirty="0" smtClean="0"/>
              <a:t>, </a:t>
            </a:r>
            <a:r>
              <a:rPr lang="en-US" dirty="0" err="1" smtClean="0"/>
              <a:t>e</a:t>
            </a:r>
            <a:r>
              <a:rPr lang="en-US" dirty="0" smtClean="0"/>
              <a:t>), </a:t>
            </a:r>
            <a:r>
              <a:rPr lang="en-US" dirty="0" err="1" smtClean="0">
                <a:solidFill>
                  <a:schemeClr val="tx2"/>
                </a:solidFill>
              </a:rPr>
              <a:t>addAfter</a:t>
            </a:r>
            <a:r>
              <a:rPr lang="en-US" dirty="0" err="1" smtClean="0"/>
              <a:t>(p</a:t>
            </a:r>
            <a:r>
              <a:rPr lang="en-US" dirty="0" smtClean="0"/>
              <a:t>, </a:t>
            </a:r>
            <a:r>
              <a:rPr lang="en-US" dirty="0" err="1" smtClean="0"/>
              <a:t>e</a:t>
            </a:r>
            <a:r>
              <a:rPr lang="en-US" dirty="0" smtClean="0"/>
              <a:t>),</a:t>
            </a:r>
          </a:p>
          <a:p>
            <a:pPr marL="800100" lvl="1" indent="-342900">
              <a:lnSpc>
                <a:spcPct val="110000"/>
              </a:lnSpc>
              <a:buFont typeface="Arial"/>
              <a:buChar char="•"/>
              <a:defRPr/>
            </a:pPr>
            <a:r>
              <a:rPr lang="en-US" dirty="0" err="1" smtClean="0">
                <a:solidFill>
                  <a:schemeClr val="tx2"/>
                </a:solidFill>
              </a:rPr>
              <a:t>addFirst</a:t>
            </a:r>
            <a:r>
              <a:rPr lang="en-US" dirty="0" err="1" smtClean="0"/>
              <a:t>(e</a:t>
            </a:r>
            <a:r>
              <a:rPr lang="en-US" dirty="0" smtClean="0"/>
              <a:t>), </a:t>
            </a:r>
            <a:r>
              <a:rPr lang="en-US" dirty="0" err="1" smtClean="0">
                <a:solidFill>
                  <a:schemeClr val="tx2"/>
                </a:solidFill>
              </a:rPr>
              <a:t>addLast</a:t>
            </a:r>
            <a:r>
              <a:rPr lang="en-US" dirty="0" err="1" smtClean="0"/>
              <a:t>(e</a:t>
            </a:r>
            <a:r>
              <a:rPr lang="en-US" dirty="0" smtClean="0"/>
              <a:t>)</a:t>
            </a:r>
          </a:p>
          <a:p>
            <a:pPr marL="800100" lvl="1" indent="-342900">
              <a:lnSpc>
                <a:spcPct val="110000"/>
              </a:lnSpc>
              <a:buFont typeface="Arial"/>
              <a:buChar char="•"/>
              <a:defRPr/>
            </a:pPr>
            <a:r>
              <a:rPr lang="en-US" dirty="0" err="1" smtClean="0">
                <a:solidFill>
                  <a:schemeClr val="tx2"/>
                </a:solidFill>
              </a:rPr>
              <a:t>remove</a:t>
            </a:r>
            <a:r>
              <a:rPr lang="en-US" dirty="0" err="1" smtClean="0"/>
              <a:t>(p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Doubly Linked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5057775" cy="2910658"/>
          </a:xfrm>
        </p:spPr>
        <p:txBody>
          <a:bodyPr>
            <a:normAutofit/>
          </a:bodyPr>
          <a:lstStyle/>
          <a:p>
            <a:r>
              <a:rPr lang="en-US" dirty="0" smtClean="0"/>
              <a:t>A doubly linked list provides a natural implementation of the Node List ADT</a:t>
            </a:r>
          </a:p>
          <a:p>
            <a:r>
              <a:rPr lang="en-US" dirty="0" smtClean="0"/>
              <a:t>Nodes implement Position and store:</a:t>
            </a:r>
          </a:p>
          <a:p>
            <a:pPr lvl="1"/>
            <a:r>
              <a:rPr lang="en-US" dirty="0" smtClean="0"/>
              <a:t>element</a:t>
            </a:r>
          </a:p>
          <a:p>
            <a:pPr lvl="1"/>
            <a:r>
              <a:rPr lang="en-US" dirty="0" smtClean="0"/>
              <a:t>link to the previous node</a:t>
            </a:r>
          </a:p>
          <a:p>
            <a:pPr lvl="1"/>
            <a:r>
              <a:rPr lang="en-US" dirty="0" smtClean="0"/>
              <a:t>link to the next node</a:t>
            </a:r>
          </a:p>
          <a:p>
            <a:r>
              <a:rPr lang="en-US" dirty="0" smtClean="0"/>
              <a:t>Special trailer and header nodes</a:t>
            </a:r>
          </a:p>
          <a:p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355705" y="3996978"/>
            <a:ext cx="498475" cy="4984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854180" y="3996978"/>
            <a:ext cx="498475" cy="4984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352655" y="3996978"/>
            <a:ext cx="498475" cy="4984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8" name="AutoShape 10"/>
          <p:cNvCxnSpPr>
            <a:cxnSpLocks noChangeShapeType="1"/>
          </p:cNvCxnSpPr>
          <p:nvPr/>
        </p:nvCxnSpPr>
        <p:spPr bwMode="auto">
          <a:xfrm rot="10800000">
            <a:off x="5857230" y="3873153"/>
            <a:ext cx="747713" cy="373063"/>
          </a:xfrm>
          <a:prstGeom prst="curvedConnector3">
            <a:avLst>
              <a:gd name="adj1" fmla="val 49894"/>
            </a:avLst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med" len="med"/>
          </a:ln>
        </p:spPr>
      </p:cxnSp>
      <p:cxnSp>
        <p:nvCxnSpPr>
          <p:cNvPr id="9" name="AutoShape 12"/>
          <p:cNvCxnSpPr>
            <a:cxnSpLocks noChangeShapeType="1"/>
          </p:cNvCxnSpPr>
          <p:nvPr/>
        </p:nvCxnSpPr>
        <p:spPr bwMode="auto">
          <a:xfrm flipV="1">
            <a:off x="7601893" y="3873153"/>
            <a:ext cx="747712" cy="373063"/>
          </a:xfrm>
          <a:prstGeom prst="curvedConnector3">
            <a:avLst>
              <a:gd name="adj1" fmla="val 49894"/>
            </a:avLst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med" len="med"/>
          </a:ln>
        </p:spPr>
      </p:cxnSp>
      <p:cxnSp>
        <p:nvCxnSpPr>
          <p:cNvPr id="10" name="AutoShape 13"/>
          <p:cNvCxnSpPr>
            <a:cxnSpLocks noChangeShapeType="1"/>
            <a:endCxn id="13" idx="0"/>
          </p:cNvCxnSpPr>
          <p:nvPr/>
        </p:nvCxnSpPr>
        <p:spPr bwMode="auto">
          <a:xfrm rot="16200000" flipH="1">
            <a:off x="6838305" y="4512916"/>
            <a:ext cx="539750" cy="6350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chemeClr val="tx2"/>
            </a:solidFill>
            <a:round/>
            <a:headEnd type="oval" w="med" len="med"/>
            <a:tailEnd type="triangle" w="med" len="med"/>
          </a:ln>
        </p:spPr>
      </p:cxn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5773093" y="3476278"/>
            <a:ext cx="676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/>
              <a:t>prev</a:t>
            </a: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7705080" y="3476278"/>
            <a:ext cx="669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/>
              <a:t>next</a:t>
            </a: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6749405" y="4785966"/>
            <a:ext cx="722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>
                <a:solidFill>
                  <a:schemeClr val="tx2"/>
                </a:solidFill>
              </a:rPr>
              <a:t>elem</a:t>
            </a:r>
          </a:p>
        </p:txBody>
      </p:sp>
      <p:sp>
        <p:nvSpPr>
          <p:cNvPr id="14" name="Text Box 87"/>
          <p:cNvSpPr txBox="1">
            <a:spLocks noChangeArrowheads="1"/>
          </p:cNvSpPr>
          <p:nvPr/>
        </p:nvSpPr>
        <p:spPr bwMode="auto">
          <a:xfrm>
            <a:off x="7920980" y="4835178"/>
            <a:ext cx="73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/>
              <a:t>node</a:t>
            </a:r>
          </a:p>
        </p:txBody>
      </p:sp>
      <p:sp>
        <p:nvSpPr>
          <p:cNvPr id="15" name="AutoShape 88"/>
          <p:cNvSpPr>
            <a:spLocks noChangeArrowheads="1"/>
          </p:cNvSpPr>
          <p:nvPr/>
        </p:nvSpPr>
        <p:spPr bwMode="auto">
          <a:xfrm>
            <a:off x="5482580" y="3387378"/>
            <a:ext cx="3200400" cy="1905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Doubly Linked List</a:t>
            </a:r>
            <a:endParaRPr lang="en-US" dirty="0"/>
          </a:p>
        </p:txBody>
      </p:sp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736724" y="341312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ectangle 35"/>
          <p:cNvSpPr>
            <a:spLocks noChangeArrowheads="1"/>
          </p:cNvSpPr>
          <p:nvPr/>
        </p:nvSpPr>
        <p:spPr bwMode="auto">
          <a:xfrm>
            <a:off x="2041524" y="341312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36"/>
          <p:cNvSpPr>
            <a:spLocks noChangeArrowheads="1"/>
          </p:cNvSpPr>
          <p:nvPr/>
        </p:nvSpPr>
        <p:spPr bwMode="auto">
          <a:xfrm>
            <a:off x="2346324" y="341312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Freeform 40"/>
          <p:cNvSpPr>
            <a:spLocks/>
          </p:cNvSpPr>
          <p:nvPr/>
        </p:nvSpPr>
        <p:spPr bwMode="auto">
          <a:xfrm>
            <a:off x="2498724" y="3427413"/>
            <a:ext cx="762000" cy="139700"/>
          </a:xfrm>
          <a:custGeom>
            <a:avLst/>
            <a:gdLst>
              <a:gd name="T0" fmla="*/ 0 w 480"/>
              <a:gd name="T1" fmla="*/ 87 h 88"/>
              <a:gd name="T2" fmla="*/ 237 w 480"/>
              <a:gd name="T3" fmla="*/ 0 h 88"/>
              <a:gd name="T4" fmla="*/ 480 w 480"/>
              <a:gd name="T5" fmla="*/ 88 h 88"/>
              <a:gd name="T6" fmla="*/ 0 60000 65536"/>
              <a:gd name="T7" fmla="*/ 0 60000 65536"/>
              <a:gd name="T8" fmla="*/ 0 60000 65536"/>
              <a:gd name="T9" fmla="*/ 0 w 480"/>
              <a:gd name="T10" fmla="*/ 0 h 88"/>
              <a:gd name="T11" fmla="*/ 480 w 480"/>
              <a:gd name="T12" fmla="*/ 88 h 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44"/>
          <p:cNvSpPr>
            <a:spLocks noChangeArrowheads="1"/>
          </p:cNvSpPr>
          <p:nvPr/>
        </p:nvSpPr>
        <p:spPr bwMode="auto">
          <a:xfrm>
            <a:off x="3260724" y="341312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45"/>
          <p:cNvSpPr>
            <a:spLocks noChangeArrowheads="1"/>
          </p:cNvSpPr>
          <p:nvPr/>
        </p:nvSpPr>
        <p:spPr bwMode="auto">
          <a:xfrm>
            <a:off x="3565524" y="341312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46"/>
          <p:cNvSpPr>
            <a:spLocks noChangeArrowheads="1"/>
          </p:cNvSpPr>
          <p:nvPr/>
        </p:nvSpPr>
        <p:spPr bwMode="auto">
          <a:xfrm>
            <a:off x="3870324" y="341312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47"/>
          <p:cNvSpPr>
            <a:spLocks/>
          </p:cNvSpPr>
          <p:nvPr/>
        </p:nvSpPr>
        <p:spPr bwMode="auto">
          <a:xfrm>
            <a:off x="4022724" y="3427413"/>
            <a:ext cx="762000" cy="139700"/>
          </a:xfrm>
          <a:custGeom>
            <a:avLst/>
            <a:gdLst>
              <a:gd name="T0" fmla="*/ 0 w 480"/>
              <a:gd name="T1" fmla="*/ 87 h 88"/>
              <a:gd name="T2" fmla="*/ 237 w 480"/>
              <a:gd name="T3" fmla="*/ 0 h 88"/>
              <a:gd name="T4" fmla="*/ 480 w 480"/>
              <a:gd name="T5" fmla="*/ 88 h 88"/>
              <a:gd name="T6" fmla="*/ 0 60000 65536"/>
              <a:gd name="T7" fmla="*/ 0 60000 65536"/>
              <a:gd name="T8" fmla="*/ 0 60000 65536"/>
              <a:gd name="T9" fmla="*/ 0 w 480"/>
              <a:gd name="T10" fmla="*/ 0 h 88"/>
              <a:gd name="T11" fmla="*/ 480 w 480"/>
              <a:gd name="T12" fmla="*/ 88 h 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50"/>
          <p:cNvSpPr>
            <a:spLocks noChangeArrowheads="1"/>
          </p:cNvSpPr>
          <p:nvPr/>
        </p:nvSpPr>
        <p:spPr bwMode="auto">
          <a:xfrm>
            <a:off x="4784724" y="341312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51"/>
          <p:cNvSpPr>
            <a:spLocks noChangeArrowheads="1"/>
          </p:cNvSpPr>
          <p:nvPr/>
        </p:nvSpPr>
        <p:spPr bwMode="auto">
          <a:xfrm>
            <a:off x="5089524" y="341312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Rectangle 52"/>
          <p:cNvSpPr>
            <a:spLocks noChangeArrowheads="1"/>
          </p:cNvSpPr>
          <p:nvPr/>
        </p:nvSpPr>
        <p:spPr bwMode="auto">
          <a:xfrm>
            <a:off x="5394324" y="341312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53"/>
          <p:cNvSpPr>
            <a:spLocks/>
          </p:cNvSpPr>
          <p:nvPr/>
        </p:nvSpPr>
        <p:spPr bwMode="auto">
          <a:xfrm>
            <a:off x="5546724" y="3427413"/>
            <a:ext cx="762000" cy="139700"/>
          </a:xfrm>
          <a:custGeom>
            <a:avLst/>
            <a:gdLst>
              <a:gd name="T0" fmla="*/ 0 w 480"/>
              <a:gd name="T1" fmla="*/ 87 h 88"/>
              <a:gd name="T2" fmla="*/ 237 w 480"/>
              <a:gd name="T3" fmla="*/ 0 h 88"/>
              <a:gd name="T4" fmla="*/ 480 w 480"/>
              <a:gd name="T5" fmla="*/ 88 h 88"/>
              <a:gd name="T6" fmla="*/ 0 60000 65536"/>
              <a:gd name="T7" fmla="*/ 0 60000 65536"/>
              <a:gd name="T8" fmla="*/ 0 60000 65536"/>
              <a:gd name="T9" fmla="*/ 0 w 480"/>
              <a:gd name="T10" fmla="*/ 0 h 88"/>
              <a:gd name="T11" fmla="*/ 480 w 480"/>
              <a:gd name="T12" fmla="*/ 88 h 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56"/>
          <p:cNvSpPr>
            <a:spLocks noChangeArrowheads="1"/>
          </p:cNvSpPr>
          <p:nvPr/>
        </p:nvSpPr>
        <p:spPr bwMode="auto">
          <a:xfrm>
            <a:off x="6308724" y="341312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Rectangle 57"/>
          <p:cNvSpPr>
            <a:spLocks noChangeArrowheads="1"/>
          </p:cNvSpPr>
          <p:nvPr/>
        </p:nvSpPr>
        <p:spPr bwMode="auto">
          <a:xfrm>
            <a:off x="6613524" y="341312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58"/>
          <p:cNvSpPr>
            <a:spLocks noChangeArrowheads="1"/>
          </p:cNvSpPr>
          <p:nvPr/>
        </p:nvSpPr>
        <p:spPr bwMode="auto">
          <a:xfrm>
            <a:off x="6918324" y="341312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41"/>
          <p:cNvSpPr>
            <a:spLocks/>
          </p:cNvSpPr>
          <p:nvPr/>
        </p:nvSpPr>
        <p:spPr bwMode="auto">
          <a:xfrm rot="10800000">
            <a:off x="2651124" y="3579813"/>
            <a:ext cx="762000" cy="139700"/>
          </a:xfrm>
          <a:custGeom>
            <a:avLst/>
            <a:gdLst>
              <a:gd name="T0" fmla="*/ 0 w 480"/>
              <a:gd name="T1" fmla="*/ 87 h 88"/>
              <a:gd name="T2" fmla="*/ 237 w 480"/>
              <a:gd name="T3" fmla="*/ 0 h 88"/>
              <a:gd name="T4" fmla="*/ 480 w 480"/>
              <a:gd name="T5" fmla="*/ 88 h 88"/>
              <a:gd name="T6" fmla="*/ 0 60000 65536"/>
              <a:gd name="T7" fmla="*/ 0 60000 65536"/>
              <a:gd name="T8" fmla="*/ 0 60000 65536"/>
              <a:gd name="T9" fmla="*/ 0 w 480"/>
              <a:gd name="T10" fmla="*/ 0 h 88"/>
              <a:gd name="T11" fmla="*/ 480 w 480"/>
              <a:gd name="T12" fmla="*/ 88 h 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48"/>
          <p:cNvSpPr>
            <a:spLocks/>
          </p:cNvSpPr>
          <p:nvPr/>
        </p:nvSpPr>
        <p:spPr bwMode="auto">
          <a:xfrm rot="10800000">
            <a:off x="4175124" y="3579813"/>
            <a:ext cx="762000" cy="139700"/>
          </a:xfrm>
          <a:custGeom>
            <a:avLst/>
            <a:gdLst>
              <a:gd name="T0" fmla="*/ 0 w 480"/>
              <a:gd name="T1" fmla="*/ 87 h 88"/>
              <a:gd name="T2" fmla="*/ 237 w 480"/>
              <a:gd name="T3" fmla="*/ 0 h 88"/>
              <a:gd name="T4" fmla="*/ 480 w 480"/>
              <a:gd name="T5" fmla="*/ 88 h 88"/>
              <a:gd name="T6" fmla="*/ 0 60000 65536"/>
              <a:gd name="T7" fmla="*/ 0 60000 65536"/>
              <a:gd name="T8" fmla="*/ 0 60000 65536"/>
              <a:gd name="T9" fmla="*/ 0 w 480"/>
              <a:gd name="T10" fmla="*/ 0 h 88"/>
              <a:gd name="T11" fmla="*/ 480 w 480"/>
              <a:gd name="T12" fmla="*/ 88 h 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54"/>
          <p:cNvSpPr>
            <a:spLocks/>
          </p:cNvSpPr>
          <p:nvPr/>
        </p:nvSpPr>
        <p:spPr bwMode="auto">
          <a:xfrm rot="10800000">
            <a:off x="5699124" y="3579813"/>
            <a:ext cx="762000" cy="139700"/>
          </a:xfrm>
          <a:custGeom>
            <a:avLst/>
            <a:gdLst>
              <a:gd name="T0" fmla="*/ 0 w 480"/>
              <a:gd name="T1" fmla="*/ 87 h 88"/>
              <a:gd name="T2" fmla="*/ 237 w 480"/>
              <a:gd name="T3" fmla="*/ 0 h 88"/>
              <a:gd name="T4" fmla="*/ 480 w 480"/>
              <a:gd name="T5" fmla="*/ 88 h 88"/>
              <a:gd name="T6" fmla="*/ 0 60000 65536"/>
              <a:gd name="T7" fmla="*/ 0 60000 65536"/>
              <a:gd name="T8" fmla="*/ 0 60000 65536"/>
              <a:gd name="T9" fmla="*/ 0 w 480"/>
              <a:gd name="T10" fmla="*/ 0 h 88"/>
              <a:gd name="T11" fmla="*/ 480 w 480"/>
              <a:gd name="T12" fmla="*/ 88 h 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63"/>
          <p:cNvSpPr>
            <a:spLocks/>
          </p:cNvSpPr>
          <p:nvPr/>
        </p:nvSpPr>
        <p:spPr bwMode="auto">
          <a:xfrm>
            <a:off x="2120899" y="3565525"/>
            <a:ext cx="168275" cy="552450"/>
          </a:xfrm>
          <a:custGeom>
            <a:avLst/>
            <a:gdLst>
              <a:gd name="T0" fmla="*/ 46 w 106"/>
              <a:gd name="T1" fmla="*/ 0 h 348"/>
              <a:gd name="T2" fmla="*/ 10 w 106"/>
              <a:gd name="T3" fmla="*/ 186 h 348"/>
              <a:gd name="T4" fmla="*/ 106 w 106"/>
              <a:gd name="T5" fmla="*/ 348 h 348"/>
              <a:gd name="T6" fmla="*/ 0 60000 65536"/>
              <a:gd name="T7" fmla="*/ 0 60000 65536"/>
              <a:gd name="T8" fmla="*/ 0 60000 65536"/>
              <a:gd name="T9" fmla="*/ 0 w 106"/>
              <a:gd name="T10" fmla="*/ 0 h 348"/>
              <a:gd name="T11" fmla="*/ 106 w 106"/>
              <a:gd name="T12" fmla="*/ 348 h 3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6" h="348">
                <a:moveTo>
                  <a:pt x="46" y="0"/>
                </a:moveTo>
                <a:cubicBezTo>
                  <a:pt x="40" y="31"/>
                  <a:pt x="0" y="128"/>
                  <a:pt x="10" y="186"/>
                </a:cubicBezTo>
                <a:cubicBezTo>
                  <a:pt x="20" y="244"/>
                  <a:pt x="86" y="314"/>
                  <a:pt x="106" y="348"/>
                </a:cubicBezTo>
              </a:path>
            </a:pathLst>
          </a:custGeom>
          <a:noFill/>
          <a:ln w="19050" cmpd="sng">
            <a:solidFill>
              <a:schemeClr val="tx2"/>
            </a:solidFill>
            <a:round/>
            <a:headEnd type="oval" w="sm" len="sm"/>
            <a:tailEnd type="triangle" w="sm" len="lg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64"/>
          <p:cNvSpPr>
            <a:spLocks/>
          </p:cNvSpPr>
          <p:nvPr/>
        </p:nvSpPr>
        <p:spPr bwMode="auto">
          <a:xfrm>
            <a:off x="3641724" y="3565525"/>
            <a:ext cx="168275" cy="552450"/>
          </a:xfrm>
          <a:custGeom>
            <a:avLst/>
            <a:gdLst>
              <a:gd name="T0" fmla="*/ 46 w 106"/>
              <a:gd name="T1" fmla="*/ 0 h 348"/>
              <a:gd name="T2" fmla="*/ 10 w 106"/>
              <a:gd name="T3" fmla="*/ 186 h 348"/>
              <a:gd name="T4" fmla="*/ 106 w 106"/>
              <a:gd name="T5" fmla="*/ 348 h 348"/>
              <a:gd name="T6" fmla="*/ 0 60000 65536"/>
              <a:gd name="T7" fmla="*/ 0 60000 65536"/>
              <a:gd name="T8" fmla="*/ 0 60000 65536"/>
              <a:gd name="T9" fmla="*/ 0 w 106"/>
              <a:gd name="T10" fmla="*/ 0 h 348"/>
              <a:gd name="T11" fmla="*/ 106 w 106"/>
              <a:gd name="T12" fmla="*/ 348 h 3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6" h="348">
                <a:moveTo>
                  <a:pt x="46" y="0"/>
                </a:moveTo>
                <a:cubicBezTo>
                  <a:pt x="40" y="31"/>
                  <a:pt x="0" y="128"/>
                  <a:pt x="10" y="186"/>
                </a:cubicBezTo>
                <a:cubicBezTo>
                  <a:pt x="20" y="244"/>
                  <a:pt x="86" y="314"/>
                  <a:pt x="106" y="348"/>
                </a:cubicBezTo>
              </a:path>
            </a:pathLst>
          </a:custGeom>
          <a:noFill/>
          <a:ln w="19050" cmpd="sng">
            <a:solidFill>
              <a:schemeClr val="tx2"/>
            </a:solidFill>
            <a:round/>
            <a:headEnd type="oval" w="sm" len="sm"/>
            <a:tailEnd type="triangle" w="sm" len="lg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65"/>
          <p:cNvSpPr>
            <a:spLocks/>
          </p:cNvSpPr>
          <p:nvPr/>
        </p:nvSpPr>
        <p:spPr bwMode="auto">
          <a:xfrm>
            <a:off x="5162549" y="3565525"/>
            <a:ext cx="168275" cy="552450"/>
          </a:xfrm>
          <a:custGeom>
            <a:avLst/>
            <a:gdLst>
              <a:gd name="T0" fmla="*/ 46 w 106"/>
              <a:gd name="T1" fmla="*/ 0 h 348"/>
              <a:gd name="T2" fmla="*/ 10 w 106"/>
              <a:gd name="T3" fmla="*/ 186 h 348"/>
              <a:gd name="T4" fmla="*/ 106 w 106"/>
              <a:gd name="T5" fmla="*/ 348 h 348"/>
              <a:gd name="T6" fmla="*/ 0 60000 65536"/>
              <a:gd name="T7" fmla="*/ 0 60000 65536"/>
              <a:gd name="T8" fmla="*/ 0 60000 65536"/>
              <a:gd name="T9" fmla="*/ 0 w 106"/>
              <a:gd name="T10" fmla="*/ 0 h 348"/>
              <a:gd name="T11" fmla="*/ 106 w 106"/>
              <a:gd name="T12" fmla="*/ 348 h 3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6" h="348">
                <a:moveTo>
                  <a:pt x="46" y="0"/>
                </a:moveTo>
                <a:cubicBezTo>
                  <a:pt x="40" y="31"/>
                  <a:pt x="0" y="128"/>
                  <a:pt x="10" y="186"/>
                </a:cubicBezTo>
                <a:cubicBezTo>
                  <a:pt x="20" y="244"/>
                  <a:pt x="86" y="314"/>
                  <a:pt x="106" y="348"/>
                </a:cubicBezTo>
              </a:path>
            </a:pathLst>
          </a:custGeom>
          <a:noFill/>
          <a:ln w="19050" cmpd="sng">
            <a:solidFill>
              <a:schemeClr val="tx2"/>
            </a:solidFill>
            <a:round/>
            <a:headEnd type="oval" w="sm" len="sm"/>
            <a:tailEnd type="triangle" w="sm" len="lg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 66"/>
          <p:cNvSpPr>
            <a:spLocks/>
          </p:cNvSpPr>
          <p:nvPr/>
        </p:nvSpPr>
        <p:spPr bwMode="auto">
          <a:xfrm>
            <a:off x="6683374" y="3565525"/>
            <a:ext cx="168275" cy="552450"/>
          </a:xfrm>
          <a:custGeom>
            <a:avLst/>
            <a:gdLst>
              <a:gd name="T0" fmla="*/ 46 w 106"/>
              <a:gd name="T1" fmla="*/ 0 h 348"/>
              <a:gd name="T2" fmla="*/ 10 w 106"/>
              <a:gd name="T3" fmla="*/ 186 h 348"/>
              <a:gd name="T4" fmla="*/ 106 w 106"/>
              <a:gd name="T5" fmla="*/ 348 h 348"/>
              <a:gd name="T6" fmla="*/ 0 60000 65536"/>
              <a:gd name="T7" fmla="*/ 0 60000 65536"/>
              <a:gd name="T8" fmla="*/ 0 60000 65536"/>
              <a:gd name="T9" fmla="*/ 0 w 106"/>
              <a:gd name="T10" fmla="*/ 0 h 348"/>
              <a:gd name="T11" fmla="*/ 106 w 106"/>
              <a:gd name="T12" fmla="*/ 348 h 3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6" h="348">
                <a:moveTo>
                  <a:pt x="46" y="0"/>
                </a:moveTo>
                <a:cubicBezTo>
                  <a:pt x="40" y="31"/>
                  <a:pt x="0" y="128"/>
                  <a:pt x="10" y="186"/>
                </a:cubicBezTo>
                <a:cubicBezTo>
                  <a:pt x="20" y="244"/>
                  <a:pt x="86" y="314"/>
                  <a:pt x="106" y="348"/>
                </a:cubicBezTo>
              </a:path>
            </a:pathLst>
          </a:custGeom>
          <a:noFill/>
          <a:ln w="19050" cmpd="sng">
            <a:solidFill>
              <a:schemeClr val="tx2"/>
            </a:solidFill>
            <a:round/>
            <a:headEnd type="oval" w="sm" len="sm"/>
            <a:tailEnd type="triangle" w="sm" len="lg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6" name="Picture 6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55799" y="4149725"/>
            <a:ext cx="685800" cy="83502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27" name="Picture 6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82974" y="4149725"/>
            <a:ext cx="685800" cy="80327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28" name="Picture 6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37324" y="4149725"/>
            <a:ext cx="685800" cy="61277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29" name="Picture 7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10149" y="4149725"/>
            <a:ext cx="685800" cy="66357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30" name="Rectangle 72"/>
          <p:cNvSpPr>
            <a:spLocks noChangeArrowheads="1"/>
          </p:cNvSpPr>
          <p:nvPr/>
        </p:nvSpPr>
        <p:spPr bwMode="auto">
          <a:xfrm>
            <a:off x="7832724" y="341312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Rectangle 73"/>
          <p:cNvSpPr>
            <a:spLocks noChangeArrowheads="1"/>
          </p:cNvSpPr>
          <p:nvPr/>
        </p:nvSpPr>
        <p:spPr bwMode="auto">
          <a:xfrm>
            <a:off x="822324" y="341312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Freeform 74"/>
          <p:cNvSpPr>
            <a:spLocks/>
          </p:cNvSpPr>
          <p:nvPr/>
        </p:nvSpPr>
        <p:spPr bwMode="auto">
          <a:xfrm>
            <a:off x="7070724" y="3413125"/>
            <a:ext cx="762000" cy="139700"/>
          </a:xfrm>
          <a:custGeom>
            <a:avLst/>
            <a:gdLst>
              <a:gd name="T0" fmla="*/ 0 w 480"/>
              <a:gd name="T1" fmla="*/ 87 h 88"/>
              <a:gd name="T2" fmla="*/ 237 w 480"/>
              <a:gd name="T3" fmla="*/ 0 h 88"/>
              <a:gd name="T4" fmla="*/ 480 w 480"/>
              <a:gd name="T5" fmla="*/ 88 h 88"/>
              <a:gd name="T6" fmla="*/ 0 60000 65536"/>
              <a:gd name="T7" fmla="*/ 0 60000 65536"/>
              <a:gd name="T8" fmla="*/ 0 60000 65536"/>
              <a:gd name="T9" fmla="*/ 0 w 480"/>
              <a:gd name="T10" fmla="*/ 0 h 88"/>
              <a:gd name="T11" fmla="*/ 480 w 480"/>
              <a:gd name="T12" fmla="*/ 88 h 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Freeform 75"/>
          <p:cNvSpPr>
            <a:spLocks/>
          </p:cNvSpPr>
          <p:nvPr/>
        </p:nvSpPr>
        <p:spPr bwMode="auto">
          <a:xfrm rot="10800000">
            <a:off x="7223124" y="3565525"/>
            <a:ext cx="762000" cy="139700"/>
          </a:xfrm>
          <a:custGeom>
            <a:avLst/>
            <a:gdLst>
              <a:gd name="T0" fmla="*/ 0 w 480"/>
              <a:gd name="T1" fmla="*/ 87 h 88"/>
              <a:gd name="T2" fmla="*/ 237 w 480"/>
              <a:gd name="T3" fmla="*/ 0 h 88"/>
              <a:gd name="T4" fmla="*/ 480 w 480"/>
              <a:gd name="T5" fmla="*/ 88 h 88"/>
              <a:gd name="T6" fmla="*/ 0 60000 65536"/>
              <a:gd name="T7" fmla="*/ 0 60000 65536"/>
              <a:gd name="T8" fmla="*/ 0 60000 65536"/>
              <a:gd name="T9" fmla="*/ 0 w 480"/>
              <a:gd name="T10" fmla="*/ 0 h 88"/>
              <a:gd name="T11" fmla="*/ 480 w 480"/>
              <a:gd name="T12" fmla="*/ 88 h 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76"/>
          <p:cNvSpPr>
            <a:spLocks/>
          </p:cNvSpPr>
          <p:nvPr/>
        </p:nvSpPr>
        <p:spPr bwMode="auto">
          <a:xfrm>
            <a:off x="974724" y="3413125"/>
            <a:ext cx="762000" cy="139700"/>
          </a:xfrm>
          <a:custGeom>
            <a:avLst/>
            <a:gdLst>
              <a:gd name="T0" fmla="*/ 0 w 480"/>
              <a:gd name="T1" fmla="*/ 87 h 88"/>
              <a:gd name="T2" fmla="*/ 237 w 480"/>
              <a:gd name="T3" fmla="*/ 0 h 88"/>
              <a:gd name="T4" fmla="*/ 480 w 480"/>
              <a:gd name="T5" fmla="*/ 88 h 88"/>
              <a:gd name="T6" fmla="*/ 0 60000 65536"/>
              <a:gd name="T7" fmla="*/ 0 60000 65536"/>
              <a:gd name="T8" fmla="*/ 0 60000 65536"/>
              <a:gd name="T9" fmla="*/ 0 w 480"/>
              <a:gd name="T10" fmla="*/ 0 h 88"/>
              <a:gd name="T11" fmla="*/ 480 w 480"/>
              <a:gd name="T12" fmla="*/ 88 h 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Freeform 77"/>
          <p:cNvSpPr>
            <a:spLocks/>
          </p:cNvSpPr>
          <p:nvPr/>
        </p:nvSpPr>
        <p:spPr bwMode="auto">
          <a:xfrm rot="10800000">
            <a:off x="1127124" y="3565525"/>
            <a:ext cx="762000" cy="139700"/>
          </a:xfrm>
          <a:custGeom>
            <a:avLst/>
            <a:gdLst>
              <a:gd name="T0" fmla="*/ 0 w 480"/>
              <a:gd name="T1" fmla="*/ 87 h 88"/>
              <a:gd name="T2" fmla="*/ 237 w 480"/>
              <a:gd name="T3" fmla="*/ 0 h 88"/>
              <a:gd name="T4" fmla="*/ 480 w 480"/>
              <a:gd name="T5" fmla="*/ 88 h 88"/>
              <a:gd name="T6" fmla="*/ 0 60000 65536"/>
              <a:gd name="T7" fmla="*/ 0 60000 65536"/>
              <a:gd name="T8" fmla="*/ 0 60000 65536"/>
              <a:gd name="T9" fmla="*/ 0 w 480"/>
              <a:gd name="T10" fmla="*/ 0 h 88"/>
              <a:gd name="T11" fmla="*/ 480 w 480"/>
              <a:gd name="T12" fmla="*/ 88 h 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Text Box 78"/>
          <p:cNvSpPr txBox="1">
            <a:spLocks noChangeArrowheads="1"/>
          </p:cNvSpPr>
          <p:nvPr/>
        </p:nvSpPr>
        <p:spPr bwMode="auto">
          <a:xfrm>
            <a:off x="7524749" y="2955925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/>
              <a:t>trailer</a:t>
            </a:r>
          </a:p>
        </p:txBody>
      </p:sp>
      <p:sp>
        <p:nvSpPr>
          <p:cNvPr id="37" name="Text Box 79"/>
          <p:cNvSpPr txBox="1">
            <a:spLocks noChangeArrowheads="1"/>
          </p:cNvSpPr>
          <p:nvPr/>
        </p:nvSpPr>
        <p:spPr bwMode="auto">
          <a:xfrm>
            <a:off x="457199" y="3032125"/>
            <a:ext cx="957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/>
              <a:t>header</a:t>
            </a:r>
          </a:p>
        </p:txBody>
      </p:sp>
      <p:sp>
        <p:nvSpPr>
          <p:cNvPr id="38" name="AutoShape 82"/>
          <p:cNvSpPr>
            <a:spLocks noChangeArrowheads="1"/>
          </p:cNvSpPr>
          <p:nvPr/>
        </p:nvSpPr>
        <p:spPr bwMode="auto">
          <a:xfrm>
            <a:off x="1508124" y="3032125"/>
            <a:ext cx="5867400" cy="838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Text Box 83"/>
          <p:cNvSpPr txBox="1">
            <a:spLocks noChangeArrowheads="1"/>
          </p:cNvSpPr>
          <p:nvPr/>
        </p:nvSpPr>
        <p:spPr bwMode="auto">
          <a:xfrm>
            <a:off x="5443537" y="3016250"/>
            <a:ext cx="19319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/>
              <a:t>nodes/positions</a:t>
            </a:r>
          </a:p>
        </p:txBody>
      </p:sp>
      <p:sp>
        <p:nvSpPr>
          <p:cNvPr id="40" name="AutoShape 84"/>
          <p:cNvSpPr>
            <a:spLocks noChangeArrowheads="1"/>
          </p:cNvSpPr>
          <p:nvPr/>
        </p:nvSpPr>
        <p:spPr bwMode="auto">
          <a:xfrm>
            <a:off x="1736724" y="4022725"/>
            <a:ext cx="5638800" cy="1143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2"/>
            </a:solidFill>
            <a:prstDash val="lg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Text Box 85"/>
          <p:cNvSpPr txBox="1">
            <a:spLocks noChangeArrowheads="1"/>
          </p:cNvSpPr>
          <p:nvPr/>
        </p:nvSpPr>
        <p:spPr bwMode="auto">
          <a:xfrm>
            <a:off x="6180137" y="4784725"/>
            <a:ext cx="11953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>
                <a:solidFill>
                  <a:schemeClr val="tx2"/>
                </a:solidFill>
              </a:rPr>
              <a:t>elements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28110"/>
            <a:ext cx="6508377" cy="1143000"/>
          </a:xfrm>
        </p:spPr>
        <p:txBody>
          <a:bodyPr/>
          <a:lstStyle/>
          <a:p>
            <a:r>
              <a:rPr lang="en-US" dirty="0" smtClean="0"/>
              <a:t>Insertion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411" y="1966032"/>
            <a:ext cx="8268604" cy="3916363"/>
          </a:xfrm>
        </p:spPr>
        <p:txBody>
          <a:bodyPr/>
          <a:lstStyle/>
          <a:p>
            <a:r>
              <a:rPr lang="en-US" dirty="0" smtClean="0"/>
              <a:t>We visualize operation </a:t>
            </a:r>
            <a:r>
              <a:rPr lang="en-US" dirty="0" err="1" smtClean="0"/>
              <a:t>insertAfter(p</a:t>
            </a:r>
            <a:r>
              <a:rPr lang="en-US" dirty="0" smtClean="0"/>
              <a:t>, X), which returns position </a:t>
            </a:r>
            <a:r>
              <a:rPr lang="en-US" dirty="0" err="1" smtClean="0"/>
              <a:t>q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AutoShape 157"/>
          <p:cNvSpPr>
            <a:spLocks noChangeArrowheads="1"/>
          </p:cNvSpPr>
          <p:nvPr/>
        </p:nvSpPr>
        <p:spPr bwMode="auto">
          <a:xfrm>
            <a:off x="4800600" y="4434595"/>
            <a:ext cx="1752600" cy="990600"/>
          </a:xfrm>
          <a:prstGeom prst="roundRect">
            <a:avLst>
              <a:gd name="adj" fmla="val 30130"/>
            </a:avLst>
          </a:prstGeom>
          <a:solidFill>
            <a:srgbClr val="ECF1FE"/>
          </a:solidFill>
          <a:ln w="190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Rectangle 50"/>
          <p:cNvSpPr>
            <a:spLocks noChangeArrowheads="1"/>
          </p:cNvSpPr>
          <p:nvPr/>
        </p:nvSpPr>
        <p:spPr bwMode="auto">
          <a:xfrm>
            <a:off x="2133600" y="588239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51"/>
          <p:cNvSpPr>
            <a:spLocks noChangeArrowheads="1"/>
          </p:cNvSpPr>
          <p:nvPr/>
        </p:nvSpPr>
        <p:spPr bwMode="auto">
          <a:xfrm>
            <a:off x="2438400" y="588239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52"/>
          <p:cNvSpPr>
            <a:spLocks noChangeArrowheads="1"/>
          </p:cNvSpPr>
          <p:nvPr/>
        </p:nvSpPr>
        <p:spPr bwMode="auto">
          <a:xfrm>
            <a:off x="2743200" y="588239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53"/>
          <p:cNvSpPr>
            <a:spLocks/>
          </p:cNvSpPr>
          <p:nvPr/>
        </p:nvSpPr>
        <p:spPr bwMode="auto">
          <a:xfrm>
            <a:off x="2895600" y="5896683"/>
            <a:ext cx="762000" cy="139700"/>
          </a:xfrm>
          <a:custGeom>
            <a:avLst/>
            <a:gdLst>
              <a:gd name="T0" fmla="*/ 0 w 480"/>
              <a:gd name="T1" fmla="*/ 87 h 88"/>
              <a:gd name="T2" fmla="*/ 237 w 480"/>
              <a:gd name="T3" fmla="*/ 0 h 88"/>
              <a:gd name="T4" fmla="*/ 480 w 480"/>
              <a:gd name="T5" fmla="*/ 88 h 88"/>
              <a:gd name="T6" fmla="*/ 0 60000 65536"/>
              <a:gd name="T7" fmla="*/ 0 60000 65536"/>
              <a:gd name="T8" fmla="*/ 0 60000 65536"/>
              <a:gd name="T9" fmla="*/ 0 w 480"/>
              <a:gd name="T10" fmla="*/ 0 h 88"/>
              <a:gd name="T11" fmla="*/ 480 w 480"/>
              <a:gd name="T12" fmla="*/ 88 h 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54"/>
          <p:cNvSpPr>
            <a:spLocks noChangeArrowheads="1"/>
          </p:cNvSpPr>
          <p:nvPr/>
        </p:nvSpPr>
        <p:spPr bwMode="auto">
          <a:xfrm>
            <a:off x="3657600" y="588239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55"/>
          <p:cNvSpPr>
            <a:spLocks noChangeArrowheads="1"/>
          </p:cNvSpPr>
          <p:nvPr/>
        </p:nvSpPr>
        <p:spPr bwMode="auto">
          <a:xfrm>
            <a:off x="3962400" y="588239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56"/>
          <p:cNvSpPr>
            <a:spLocks noChangeArrowheads="1"/>
          </p:cNvSpPr>
          <p:nvPr/>
        </p:nvSpPr>
        <p:spPr bwMode="auto">
          <a:xfrm>
            <a:off x="4267200" y="588239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57"/>
          <p:cNvSpPr>
            <a:spLocks/>
          </p:cNvSpPr>
          <p:nvPr/>
        </p:nvSpPr>
        <p:spPr bwMode="auto">
          <a:xfrm>
            <a:off x="4419600" y="5896683"/>
            <a:ext cx="762000" cy="139700"/>
          </a:xfrm>
          <a:custGeom>
            <a:avLst/>
            <a:gdLst>
              <a:gd name="T0" fmla="*/ 0 w 480"/>
              <a:gd name="T1" fmla="*/ 87 h 88"/>
              <a:gd name="T2" fmla="*/ 237 w 480"/>
              <a:gd name="T3" fmla="*/ 0 h 88"/>
              <a:gd name="T4" fmla="*/ 480 w 480"/>
              <a:gd name="T5" fmla="*/ 88 h 88"/>
              <a:gd name="T6" fmla="*/ 0 60000 65536"/>
              <a:gd name="T7" fmla="*/ 0 60000 65536"/>
              <a:gd name="T8" fmla="*/ 0 60000 65536"/>
              <a:gd name="T9" fmla="*/ 0 w 480"/>
              <a:gd name="T10" fmla="*/ 0 h 88"/>
              <a:gd name="T11" fmla="*/ 480 w 480"/>
              <a:gd name="T12" fmla="*/ 88 h 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58"/>
          <p:cNvSpPr>
            <a:spLocks noChangeArrowheads="1"/>
          </p:cNvSpPr>
          <p:nvPr/>
        </p:nvSpPr>
        <p:spPr bwMode="auto">
          <a:xfrm>
            <a:off x="5181600" y="588239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Rectangle 59"/>
          <p:cNvSpPr>
            <a:spLocks noChangeArrowheads="1"/>
          </p:cNvSpPr>
          <p:nvPr/>
        </p:nvSpPr>
        <p:spPr bwMode="auto">
          <a:xfrm>
            <a:off x="5486400" y="588239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60"/>
          <p:cNvSpPr>
            <a:spLocks noChangeArrowheads="1"/>
          </p:cNvSpPr>
          <p:nvPr/>
        </p:nvSpPr>
        <p:spPr bwMode="auto">
          <a:xfrm>
            <a:off x="5791200" y="588239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61"/>
          <p:cNvSpPr>
            <a:spLocks/>
          </p:cNvSpPr>
          <p:nvPr/>
        </p:nvSpPr>
        <p:spPr bwMode="auto">
          <a:xfrm>
            <a:off x="5943600" y="5896683"/>
            <a:ext cx="762000" cy="139700"/>
          </a:xfrm>
          <a:custGeom>
            <a:avLst/>
            <a:gdLst>
              <a:gd name="T0" fmla="*/ 0 w 480"/>
              <a:gd name="T1" fmla="*/ 87 h 88"/>
              <a:gd name="T2" fmla="*/ 237 w 480"/>
              <a:gd name="T3" fmla="*/ 0 h 88"/>
              <a:gd name="T4" fmla="*/ 480 w 480"/>
              <a:gd name="T5" fmla="*/ 88 h 88"/>
              <a:gd name="T6" fmla="*/ 0 60000 65536"/>
              <a:gd name="T7" fmla="*/ 0 60000 65536"/>
              <a:gd name="T8" fmla="*/ 0 60000 65536"/>
              <a:gd name="T9" fmla="*/ 0 w 480"/>
              <a:gd name="T10" fmla="*/ 0 h 88"/>
              <a:gd name="T11" fmla="*/ 480 w 480"/>
              <a:gd name="T12" fmla="*/ 88 h 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Rectangle 62"/>
          <p:cNvSpPr>
            <a:spLocks noChangeArrowheads="1"/>
          </p:cNvSpPr>
          <p:nvPr/>
        </p:nvSpPr>
        <p:spPr bwMode="auto">
          <a:xfrm>
            <a:off x="6705600" y="588239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63"/>
          <p:cNvSpPr>
            <a:spLocks noChangeArrowheads="1"/>
          </p:cNvSpPr>
          <p:nvPr/>
        </p:nvSpPr>
        <p:spPr bwMode="auto">
          <a:xfrm>
            <a:off x="7010400" y="588239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64"/>
          <p:cNvSpPr>
            <a:spLocks noChangeArrowheads="1"/>
          </p:cNvSpPr>
          <p:nvPr/>
        </p:nvSpPr>
        <p:spPr bwMode="auto">
          <a:xfrm>
            <a:off x="7315200" y="588239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65"/>
          <p:cNvSpPr>
            <a:spLocks/>
          </p:cNvSpPr>
          <p:nvPr/>
        </p:nvSpPr>
        <p:spPr bwMode="auto">
          <a:xfrm rot="10800000">
            <a:off x="3048000" y="6049083"/>
            <a:ext cx="762000" cy="139700"/>
          </a:xfrm>
          <a:custGeom>
            <a:avLst/>
            <a:gdLst>
              <a:gd name="T0" fmla="*/ 0 w 480"/>
              <a:gd name="T1" fmla="*/ 87 h 88"/>
              <a:gd name="T2" fmla="*/ 237 w 480"/>
              <a:gd name="T3" fmla="*/ 0 h 88"/>
              <a:gd name="T4" fmla="*/ 480 w 480"/>
              <a:gd name="T5" fmla="*/ 88 h 88"/>
              <a:gd name="T6" fmla="*/ 0 60000 65536"/>
              <a:gd name="T7" fmla="*/ 0 60000 65536"/>
              <a:gd name="T8" fmla="*/ 0 60000 65536"/>
              <a:gd name="T9" fmla="*/ 0 w 480"/>
              <a:gd name="T10" fmla="*/ 0 h 88"/>
              <a:gd name="T11" fmla="*/ 480 w 480"/>
              <a:gd name="T12" fmla="*/ 88 h 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66"/>
          <p:cNvSpPr>
            <a:spLocks/>
          </p:cNvSpPr>
          <p:nvPr/>
        </p:nvSpPr>
        <p:spPr bwMode="auto">
          <a:xfrm rot="10800000">
            <a:off x="4572000" y="6034795"/>
            <a:ext cx="762000" cy="139700"/>
          </a:xfrm>
          <a:custGeom>
            <a:avLst/>
            <a:gdLst>
              <a:gd name="T0" fmla="*/ 0 w 480"/>
              <a:gd name="T1" fmla="*/ 87 h 88"/>
              <a:gd name="T2" fmla="*/ 237 w 480"/>
              <a:gd name="T3" fmla="*/ 0 h 88"/>
              <a:gd name="T4" fmla="*/ 480 w 480"/>
              <a:gd name="T5" fmla="*/ 88 h 88"/>
              <a:gd name="T6" fmla="*/ 0 60000 65536"/>
              <a:gd name="T7" fmla="*/ 0 60000 65536"/>
              <a:gd name="T8" fmla="*/ 0 60000 65536"/>
              <a:gd name="T9" fmla="*/ 0 w 480"/>
              <a:gd name="T10" fmla="*/ 0 h 88"/>
              <a:gd name="T11" fmla="*/ 480 w 480"/>
              <a:gd name="T12" fmla="*/ 88 h 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67"/>
          <p:cNvSpPr>
            <a:spLocks/>
          </p:cNvSpPr>
          <p:nvPr/>
        </p:nvSpPr>
        <p:spPr bwMode="auto">
          <a:xfrm rot="10800000">
            <a:off x="6096000" y="6049083"/>
            <a:ext cx="762000" cy="139700"/>
          </a:xfrm>
          <a:custGeom>
            <a:avLst/>
            <a:gdLst>
              <a:gd name="T0" fmla="*/ 0 w 480"/>
              <a:gd name="T1" fmla="*/ 87 h 88"/>
              <a:gd name="T2" fmla="*/ 237 w 480"/>
              <a:gd name="T3" fmla="*/ 0 h 88"/>
              <a:gd name="T4" fmla="*/ 480 w 480"/>
              <a:gd name="T5" fmla="*/ 88 h 88"/>
              <a:gd name="T6" fmla="*/ 0 60000 65536"/>
              <a:gd name="T7" fmla="*/ 0 60000 65536"/>
              <a:gd name="T8" fmla="*/ 0 60000 65536"/>
              <a:gd name="T9" fmla="*/ 0 w 480"/>
              <a:gd name="T10" fmla="*/ 0 h 88"/>
              <a:gd name="T11" fmla="*/ 480 w 480"/>
              <a:gd name="T12" fmla="*/ 88 h 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68"/>
          <p:cNvSpPr>
            <a:spLocks/>
          </p:cNvSpPr>
          <p:nvPr/>
        </p:nvSpPr>
        <p:spPr bwMode="auto">
          <a:xfrm>
            <a:off x="2517775" y="6034795"/>
            <a:ext cx="149225" cy="457200"/>
          </a:xfrm>
          <a:custGeom>
            <a:avLst/>
            <a:gdLst>
              <a:gd name="T0" fmla="*/ 46 w 106"/>
              <a:gd name="T1" fmla="*/ 0 h 348"/>
              <a:gd name="T2" fmla="*/ 10 w 106"/>
              <a:gd name="T3" fmla="*/ 186 h 348"/>
              <a:gd name="T4" fmla="*/ 106 w 106"/>
              <a:gd name="T5" fmla="*/ 348 h 348"/>
              <a:gd name="T6" fmla="*/ 0 60000 65536"/>
              <a:gd name="T7" fmla="*/ 0 60000 65536"/>
              <a:gd name="T8" fmla="*/ 0 60000 65536"/>
              <a:gd name="T9" fmla="*/ 0 w 106"/>
              <a:gd name="T10" fmla="*/ 0 h 348"/>
              <a:gd name="T11" fmla="*/ 106 w 106"/>
              <a:gd name="T12" fmla="*/ 348 h 3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6" h="348">
                <a:moveTo>
                  <a:pt x="46" y="0"/>
                </a:moveTo>
                <a:cubicBezTo>
                  <a:pt x="40" y="31"/>
                  <a:pt x="0" y="128"/>
                  <a:pt x="10" y="186"/>
                </a:cubicBezTo>
                <a:cubicBezTo>
                  <a:pt x="20" y="244"/>
                  <a:pt x="86" y="314"/>
                  <a:pt x="106" y="348"/>
                </a:cubicBezTo>
              </a:path>
            </a:pathLst>
          </a:custGeom>
          <a:noFill/>
          <a:ln w="19050" cmpd="sng">
            <a:solidFill>
              <a:schemeClr val="tx2"/>
            </a:solidFill>
            <a:round/>
            <a:headEnd type="oval" w="sm" len="sm"/>
            <a:tailEnd type="triangle" w="sm" len="lg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69"/>
          <p:cNvSpPr>
            <a:spLocks/>
          </p:cNvSpPr>
          <p:nvPr/>
        </p:nvSpPr>
        <p:spPr bwMode="auto">
          <a:xfrm>
            <a:off x="4038600" y="6034795"/>
            <a:ext cx="149225" cy="457200"/>
          </a:xfrm>
          <a:custGeom>
            <a:avLst/>
            <a:gdLst>
              <a:gd name="T0" fmla="*/ 46 w 106"/>
              <a:gd name="T1" fmla="*/ 0 h 348"/>
              <a:gd name="T2" fmla="*/ 10 w 106"/>
              <a:gd name="T3" fmla="*/ 186 h 348"/>
              <a:gd name="T4" fmla="*/ 106 w 106"/>
              <a:gd name="T5" fmla="*/ 348 h 348"/>
              <a:gd name="T6" fmla="*/ 0 60000 65536"/>
              <a:gd name="T7" fmla="*/ 0 60000 65536"/>
              <a:gd name="T8" fmla="*/ 0 60000 65536"/>
              <a:gd name="T9" fmla="*/ 0 w 106"/>
              <a:gd name="T10" fmla="*/ 0 h 348"/>
              <a:gd name="T11" fmla="*/ 106 w 106"/>
              <a:gd name="T12" fmla="*/ 348 h 3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6" h="348">
                <a:moveTo>
                  <a:pt x="46" y="0"/>
                </a:moveTo>
                <a:cubicBezTo>
                  <a:pt x="40" y="31"/>
                  <a:pt x="0" y="128"/>
                  <a:pt x="10" y="186"/>
                </a:cubicBezTo>
                <a:cubicBezTo>
                  <a:pt x="20" y="244"/>
                  <a:pt x="86" y="314"/>
                  <a:pt x="106" y="348"/>
                </a:cubicBezTo>
              </a:path>
            </a:pathLst>
          </a:custGeom>
          <a:noFill/>
          <a:ln w="19050" cmpd="sng">
            <a:solidFill>
              <a:schemeClr val="tx2"/>
            </a:solidFill>
            <a:round/>
            <a:headEnd type="oval" w="sm" len="sm"/>
            <a:tailEnd type="triangle" w="sm" len="lg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 70"/>
          <p:cNvSpPr>
            <a:spLocks/>
          </p:cNvSpPr>
          <p:nvPr/>
        </p:nvSpPr>
        <p:spPr bwMode="auto">
          <a:xfrm>
            <a:off x="5559425" y="6034795"/>
            <a:ext cx="149225" cy="457200"/>
          </a:xfrm>
          <a:custGeom>
            <a:avLst/>
            <a:gdLst>
              <a:gd name="T0" fmla="*/ 46 w 106"/>
              <a:gd name="T1" fmla="*/ 0 h 348"/>
              <a:gd name="T2" fmla="*/ 10 w 106"/>
              <a:gd name="T3" fmla="*/ 186 h 348"/>
              <a:gd name="T4" fmla="*/ 106 w 106"/>
              <a:gd name="T5" fmla="*/ 348 h 348"/>
              <a:gd name="T6" fmla="*/ 0 60000 65536"/>
              <a:gd name="T7" fmla="*/ 0 60000 65536"/>
              <a:gd name="T8" fmla="*/ 0 60000 65536"/>
              <a:gd name="T9" fmla="*/ 0 w 106"/>
              <a:gd name="T10" fmla="*/ 0 h 348"/>
              <a:gd name="T11" fmla="*/ 106 w 106"/>
              <a:gd name="T12" fmla="*/ 348 h 3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6" h="348">
                <a:moveTo>
                  <a:pt x="46" y="0"/>
                </a:moveTo>
                <a:cubicBezTo>
                  <a:pt x="40" y="31"/>
                  <a:pt x="0" y="128"/>
                  <a:pt x="10" y="186"/>
                </a:cubicBezTo>
                <a:cubicBezTo>
                  <a:pt x="20" y="244"/>
                  <a:pt x="86" y="314"/>
                  <a:pt x="106" y="348"/>
                </a:cubicBezTo>
              </a:path>
            </a:pathLst>
          </a:custGeom>
          <a:noFill/>
          <a:ln w="19050" cmpd="sng">
            <a:solidFill>
              <a:schemeClr val="tx2"/>
            </a:solidFill>
            <a:round/>
            <a:headEnd type="oval" w="sm" len="sm"/>
            <a:tailEnd type="triangle" w="sm" len="lg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Freeform 71"/>
          <p:cNvSpPr>
            <a:spLocks/>
          </p:cNvSpPr>
          <p:nvPr/>
        </p:nvSpPr>
        <p:spPr bwMode="auto">
          <a:xfrm>
            <a:off x="7080250" y="6034795"/>
            <a:ext cx="149225" cy="457200"/>
          </a:xfrm>
          <a:custGeom>
            <a:avLst/>
            <a:gdLst>
              <a:gd name="T0" fmla="*/ 46 w 106"/>
              <a:gd name="T1" fmla="*/ 0 h 348"/>
              <a:gd name="T2" fmla="*/ 10 w 106"/>
              <a:gd name="T3" fmla="*/ 186 h 348"/>
              <a:gd name="T4" fmla="*/ 106 w 106"/>
              <a:gd name="T5" fmla="*/ 348 h 348"/>
              <a:gd name="T6" fmla="*/ 0 60000 65536"/>
              <a:gd name="T7" fmla="*/ 0 60000 65536"/>
              <a:gd name="T8" fmla="*/ 0 60000 65536"/>
              <a:gd name="T9" fmla="*/ 0 w 106"/>
              <a:gd name="T10" fmla="*/ 0 h 348"/>
              <a:gd name="T11" fmla="*/ 106 w 106"/>
              <a:gd name="T12" fmla="*/ 348 h 3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6" h="348">
                <a:moveTo>
                  <a:pt x="46" y="0"/>
                </a:moveTo>
                <a:cubicBezTo>
                  <a:pt x="40" y="31"/>
                  <a:pt x="0" y="128"/>
                  <a:pt x="10" y="186"/>
                </a:cubicBezTo>
                <a:cubicBezTo>
                  <a:pt x="20" y="244"/>
                  <a:pt x="86" y="314"/>
                  <a:pt x="106" y="348"/>
                </a:cubicBezTo>
              </a:path>
            </a:pathLst>
          </a:custGeom>
          <a:noFill/>
          <a:ln w="19050" cmpd="sng">
            <a:solidFill>
              <a:schemeClr val="tx2"/>
            </a:solidFill>
            <a:round/>
            <a:headEnd type="oval" w="sm" len="sm"/>
            <a:tailEnd type="triangle" w="sm" len="lg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Rectangle 72"/>
          <p:cNvSpPr>
            <a:spLocks noChangeArrowheads="1"/>
          </p:cNvSpPr>
          <p:nvPr/>
        </p:nvSpPr>
        <p:spPr bwMode="auto">
          <a:xfrm>
            <a:off x="8229600" y="588239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Rectangle 73"/>
          <p:cNvSpPr>
            <a:spLocks noChangeArrowheads="1"/>
          </p:cNvSpPr>
          <p:nvPr/>
        </p:nvSpPr>
        <p:spPr bwMode="auto">
          <a:xfrm>
            <a:off x="1219200" y="588239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74"/>
          <p:cNvSpPr>
            <a:spLocks/>
          </p:cNvSpPr>
          <p:nvPr/>
        </p:nvSpPr>
        <p:spPr bwMode="auto">
          <a:xfrm>
            <a:off x="7467600" y="5882395"/>
            <a:ext cx="762000" cy="139700"/>
          </a:xfrm>
          <a:custGeom>
            <a:avLst/>
            <a:gdLst>
              <a:gd name="T0" fmla="*/ 0 w 480"/>
              <a:gd name="T1" fmla="*/ 87 h 88"/>
              <a:gd name="T2" fmla="*/ 237 w 480"/>
              <a:gd name="T3" fmla="*/ 0 h 88"/>
              <a:gd name="T4" fmla="*/ 480 w 480"/>
              <a:gd name="T5" fmla="*/ 88 h 88"/>
              <a:gd name="T6" fmla="*/ 0 60000 65536"/>
              <a:gd name="T7" fmla="*/ 0 60000 65536"/>
              <a:gd name="T8" fmla="*/ 0 60000 65536"/>
              <a:gd name="T9" fmla="*/ 0 w 480"/>
              <a:gd name="T10" fmla="*/ 0 h 88"/>
              <a:gd name="T11" fmla="*/ 480 w 480"/>
              <a:gd name="T12" fmla="*/ 88 h 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Freeform 75"/>
          <p:cNvSpPr>
            <a:spLocks/>
          </p:cNvSpPr>
          <p:nvPr/>
        </p:nvSpPr>
        <p:spPr bwMode="auto">
          <a:xfrm rot="10800000">
            <a:off x="7620000" y="6034795"/>
            <a:ext cx="762000" cy="139700"/>
          </a:xfrm>
          <a:custGeom>
            <a:avLst/>
            <a:gdLst>
              <a:gd name="T0" fmla="*/ 0 w 480"/>
              <a:gd name="T1" fmla="*/ 87 h 88"/>
              <a:gd name="T2" fmla="*/ 237 w 480"/>
              <a:gd name="T3" fmla="*/ 0 h 88"/>
              <a:gd name="T4" fmla="*/ 480 w 480"/>
              <a:gd name="T5" fmla="*/ 88 h 88"/>
              <a:gd name="T6" fmla="*/ 0 60000 65536"/>
              <a:gd name="T7" fmla="*/ 0 60000 65536"/>
              <a:gd name="T8" fmla="*/ 0 60000 65536"/>
              <a:gd name="T9" fmla="*/ 0 w 480"/>
              <a:gd name="T10" fmla="*/ 0 h 88"/>
              <a:gd name="T11" fmla="*/ 480 w 480"/>
              <a:gd name="T12" fmla="*/ 88 h 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 76"/>
          <p:cNvSpPr>
            <a:spLocks/>
          </p:cNvSpPr>
          <p:nvPr/>
        </p:nvSpPr>
        <p:spPr bwMode="auto">
          <a:xfrm>
            <a:off x="1371600" y="5882395"/>
            <a:ext cx="762000" cy="139700"/>
          </a:xfrm>
          <a:custGeom>
            <a:avLst/>
            <a:gdLst>
              <a:gd name="T0" fmla="*/ 0 w 480"/>
              <a:gd name="T1" fmla="*/ 87 h 88"/>
              <a:gd name="T2" fmla="*/ 237 w 480"/>
              <a:gd name="T3" fmla="*/ 0 h 88"/>
              <a:gd name="T4" fmla="*/ 480 w 480"/>
              <a:gd name="T5" fmla="*/ 88 h 88"/>
              <a:gd name="T6" fmla="*/ 0 60000 65536"/>
              <a:gd name="T7" fmla="*/ 0 60000 65536"/>
              <a:gd name="T8" fmla="*/ 0 60000 65536"/>
              <a:gd name="T9" fmla="*/ 0 w 480"/>
              <a:gd name="T10" fmla="*/ 0 h 88"/>
              <a:gd name="T11" fmla="*/ 480 w 480"/>
              <a:gd name="T12" fmla="*/ 88 h 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Freeform 77"/>
          <p:cNvSpPr>
            <a:spLocks/>
          </p:cNvSpPr>
          <p:nvPr/>
        </p:nvSpPr>
        <p:spPr bwMode="auto">
          <a:xfrm rot="10800000">
            <a:off x="1524000" y="6034795"/>
            <a:ext cx="762000" cy="139700"/>
          </a:xfrm>
          <a:custGeom>
            <a:avLst/>
            <a:gdLst>
              <a:gd name="T0" fmla="*/ 0 w 480"/>
              <a:gd name="T1" fmla="*/ 87 h 88"/>
              <a:gd name="T2" fmla="*/ 237 w 480"/>
              <a:gd name="T3" fmla="*/ 0 h 88"/>
              <a:gd name="T4" fmla="*/ 480 w 480"/>
              <a:gd name="T5" fmla="*/ 88 h 88"/>
              <a:gd name="T6" fmla="*/ 0 60000 65536"/>
              <a:gd name="T7" fmla="*/ 0 60000 65536"/>
              <a:gd name="T8" fmla="*/ 0 60000 65536"/>
              <a:gd name="T9" fmla="*/ 0 w 480"/>
              <a:gd name="T10" fmla="*/ 0 h 88"/>
              <a:gd name="T11" fmla="*/ 480 w 480"/>
              <a:gd name="T12" fmla="*/ 88 h 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Text Box 78"/>
          <p:cNvSpPr txBox="1">
            <a:spLocks noChangeArrowheads="1"/>
          </p:cNvSpPr>
          <p:nvPr/>
        </p:nvSpPr>
        <p:spPr bwMode="auto">
          <a:xfrm>
            <a:off x="2667000" y="6263395"/>
            <a:ext cx="36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34" name="Text Box 79"/>
          <p:cNvSpPr txBox="1">
            <a:spLocks noChangeArrowheads="1"/>
          </p:cNvSpPr>
          <p:nvPr/>
        </p:nvSpPr>
        <p:spPr bwMode="auto">
          <a:xfrm>
            <a:off x="4191000" y="6263395"/>
            <a:ext cx="36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chemeClr val="tx2"/>
                </a:solidFill>
              </a:rPr>
              <a:t>B</a:t>
            </a:r>
          </a:p>
        </p:txBody>
      </p:sp>
      <p:sp>
        <p:nvSpPr>
          <p:cNvPr id="35" name="Text Box 80"/>
          <p:cNvSpPr txBox="1">
            <a:spLocks noChangeArrowheads="1"/>
          </p:cNvSpPr>
          <p:nvPr/>
        </p:nvSpPr>
        <p:spPr bwMode="auto">
          <a:xfrm>
            <a:off x="5715000" y="6263395"/>
            <a:ext cx="36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chemeClr val="tx2"/>
                </a:solidFill>
              </a:rPr>
              <a:t>X</a:t>
            </a:r>
          </a:p>
        </p:txBody>
      </p:sp>
      <p:sp>
        <p:nvSpPr>
          <p:cNvPr id="36" name="Text Box 81"/>
          <p:cNvSpPr txBox="1">
            <a:spLocks noChangeArrowheads="1"/>
          </p:cNvSpPr>
          <p:nvPr/>
        </p:nvSpPr>
        <p:spPr bwMode="auto">
          <a:xfrm>
            <a:off x="7239000" y="6263395"/>
            <a:ext cx="36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chemeClr val="tx2"/>
                </a:solidFill>
              </a:rPr>
              <a:t>C</a:t>
            </a:r>
          </a:p>
        </p:txBody>
      </p:sp>
      <p:sp>
        <p:nvSpPr>
          <p:cNvPr id="37" name="Rectangle 4"/>
          <p:cNvSpPr>
            <a:spLocks noChangeArrowheads="1"/>
          </p:cNvSpPr>
          <p:nvPr/>
        </p:nvSpPr>
        <p:spPr bwMode="auto">
          <a:xfrm>
            <a:off x="2133600" y="268199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Rectangle 5"/>
          <p:cNvSpPr>
            <a:spLocks noChangeArrowheads="1"/>
          </p:cNvSpPr>
          <p:nvPr/>
        </p:nvSpPr>
        <p:spPr bwMode="auto">
          <a:xfrm>
            <a:off x="2438400" y="268199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Rectangle 6"/>
          <p:cNvSpPr>
            <a:spLocks noChangeArrowheads="1"/>
          </p:cNvSpPr>
          <p:nvPr/>
        </p:nvSpPr>
        <p:spPr bwMode="auto">
          <a:xfrm>
            <a:off x="2743200" y="268199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Freeform 7"/>
          <p:cNvSpPr>
            <a:spLocks/>
          </p:cNvSpPr>
          <p:nvPr/>
        </p:nvSpPr>
        <p:spPr bwMode="auto">
          <a:xfrm>
            <a:off x="2895600" y="2696283"/>
            <a:ext cx="762000" cy="139700"/>
          </a:xfrm>
          <a:custGeom>
            <a:avLst/>
            <a:gdLst>
              <a:gd name="T0" fmla="*/ 0 w 480"/>
              <a:gd name="T1" fmla="*/ 87 h 88"/>
              <a:gd name="T2" fmla="*/ 237 w 480"/>
              <a:gd name="T3" fmla="*/ 0 h 88"/>
              <a:gd name="T4" fmla="*/ 480 w 480"/>
              <a:gd name="T5" fmla="*/ 88 h 88"/>
              <a:gd name="T6" fmla="*/ 0 60000 65536"/>
              <a:gd name="T7" fmla="*/ 0 60000 65536"/>
              <a:gd name="T8" fmla="*/ 0 60000 65536"/>
              <a:gd name="T9" fmla="*/ 0 w 480"/>
              <a:gd name="T10" fmla="*/ 0 h 88"/>
              <a:gd name="T11" fmla="*/ 480 w 480"/>
              <a:gd name="T12" fmla="*/ 88 h 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Rectangle 8"/>
          <p:cNvSpPr>
            <a:spLocks noChangeArrowheads="1"/>
          </p:cNvSpPr>
          <p:nvPr/>
        </p:nvSpPr>
        <p:spPr bwMode="auto">
          <a:xfrm>
            <a:off x="3657600" y="268199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Rectangle 9"/>
          <p:cNvSpPr>
            <a:spLocks noChangeArrowheads="1"/>
          </p:cNvSpPr>
          <p:nvPr/>
        </p:nvSpPr>
        <p:spPr bwMode="auto">
          <a:xfrm>
            <a:off x="3962400" y="268199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Rectangle 10"/>
          <p:cNvSpPr>
            <a:spLocks noChangeArrowheads="1"/>
          </p:cNvSpPr>
          <p:nvPr/>
        </p:nvSpPr>
        <p:spPr bwMode="auto">
          <a:xfrm>
            <a:off x="4267200" y="268199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Freeform 11"/>
          <p:cNvSpPr>
            <a:spLocks/>
          </p:cNvSpPr>
          <p:nvPr/>
        </p:nvSpPr>
        <p:spPr bwMode="auto">
          <a:xfrm>
            <a:off x="4419600" y="2696283"/>
            <a:ext cx="762000" cy="139700"/>
          </a:xfrm>
          <a:custGeom>
            <a:avLst/>
            <a:gdLst>
              <a:gd name="T0" fmla="*/ 0 w 480"/>
              <a:gd name="T1" fmla="*/ 87 h 88"/>
              <a:gd name="T2" fmla="*/ 237 w 480"/>
              <a:gd name="T3" fmla="*/ 0 h 88"/>
              <a:gd name="T4" fmla="*/ 480 w 480"/>
              <a:gd name="T5" fmla="*/ 88 h 88"/>
              <a:gd name="T6" fmla="*/ 0 60000 65536"/>
              <a:gd name="T7" fmla="*/ 0 60000 65536"/>
              <a:gd name="T8" fmla="*/ 0 60000 65536"/>
              <a:gd name="T9" fmla="*/ 0 w 480"/>
              <a:gd name="T10" fmla="*/ 0 h 88"/>
              <a:gd name="T11" fmla="*/ 480 w 480"/>
              <a:gd name="T12" fmla="*/ 88 h 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5" name="Group 117"/>
          <p:cNvGrpSpPr>
            <a:grpSpLocks/>
          </p:cNvGrpSpPr>
          <p:nvPr/>
        </p:nvGrpSpPr>
        <p:grpSpPr bwMode="auto">
          <a:xfrm>
            <a:off x="5181600" y="2681995"/>
            <a:ext cx="914400" cy="304800"/>
            <a:chOff x="4224" y="1728"/>
            <a:chExt cx="576" cy="192"/>
          </a:xfrm>
        </p:grpSpPr>
        <p:sp>
          <p:nvSpPr>
            <p:cNvPr id="46" name="Rectangle 16"/>
            <p:cNvSpPr>
              <a:spLocks noChangeArrowheads="1"/>
            </p:cNvSpPr>
            <p:nvPr/>
          </p:nvSpPr>
          <p:spPr bwMode="auto">
            <a:xfrm>
              <a:off x="4224" y="1728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17"/>
            <p:cNvSpPr>
              <a:spLocks noChangeArrowheads="1"/>
            </p:cNvSpPr>
            <p:nvPr/>
          </p:nvSpPr>
          <p:spPr bwMode="auto">
            <a:xfrm>
              <a:off x="4416" y="1728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Rectangle 18"/>
            <p:cNvSpPr>
              <a:spLocks noChangeArrowheads="1"/>
            </p:cNvSpPr>
            <p:nvPr/>
          </p:nvSpPr>
          <p:spPr bwMode="auto">
            <a:xfrm>
              <a:off x="4608" y="1728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9" name="Freeform 19"/>
          <p:cNvSpPr>
            <a:spLocks/>
          </p:cNvSpPr>
          <p:nvPr/>
        </p:nvSpPr>
        <p:spPr bwMode="auto">
          <a:xfrm rot="10800000">
            <a:off x="3048000" y="2848683"/>
            <a:ext cx="762000" cy="139700"/>
          </a:xfrm>
          <a:custGeom>
            <a:avLst/>
            <a:gdLst>
              <a:gd name="T0" fmla="*/ 0 w 480"/>
              <a:gd name="T1" fmla="*/ 87 h 88"/>
              <a:gd name="T2" fmla="*/ 237 w 480"/>
              <a:gd name="T3" fmla="*/ 0 h 88"/>
              <a:gd name="T4" fmla="*/ 480 w 480"/>
              <a:gd name="T5" fmla="*/ 88 h 88"/>
              <a:gd name="T6" fmla="*/ 0 60000 65536"/>
              <a:gd name="T7" fmla="*/ 0 60000 65536"/>
              <a:gd name="T8" fmla="*/ 0 60000 65536"/>
              <a:gd name="T9" fmla="*/ 0 w 480"/>
              <a:gd name="T10" fmla="*/ 0 h 88"/>
              <a:gd name="T11" fmla="*/ 480 w 480"/>
              <a:gd name="T12" fmla="*/ 88 h 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Freeform 20"/>
          <p:cNvSpPr>
            <a:spLocks/>
          </p:cNvSpPr>
          <p:nvPr/>
        </p:nvSpPr>
        <p:spPr bwMode="auto">
          <a:xfrm rot="10800000">
            <a:off x="4572000" y="2848683"/>
            <a:ext cx="762000" cy="139700"/>
          </a:xfrm>
          <a:custGeom>
            <a:avLst/>
            <a:gdLst>
              <a:gd name="T0" fmla="*/ 0 w 480"/>
              <a:gd name="T1" fmla="*/ 87 h 88"/>
              <a:gd name="T2" fmla="*/ 237 w 480"/>
              <a:gd name="T3" fmla="*/ 0 h 88"/>
              <a:gd name="T4" fmla="*/ 480 w 480"/>
              <a:gd name="T5" fmla="*/ 88 h 88"/>
              <a:gd name="T6" fmla="*/ 0 60000 65536"/>
              <a:gd name="T7" fmla="*/ 0 60000 65536"/>
              <a:gd name="T8" fmla="*/ 0 60000 65536"/>
              <a:gd name="T9" fmla="*/ 0 w 480"/>
              <a:gd name="T10" fmla="*/ 0 h 88"/>
              <a:gd name="T11" fmla="*/ 480 w 480"/>
              <a:gd name="T12" fmla="*/ 88 h 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Freeform 22"/>
          <p:cNvSpPr>
            <a:spLocks/>
          </p:cNvSpPr>
          <p:nvPr/>
        </p:nvSpPr>
        <p:spPr bwMode="auto">
          <a:xfrm>
            <a:off x="2517775" y="2834395"/>
            <a:ext cx="158750" cy="457200"/>
          </a:xfrm>
          <a:custGeom>
            <a:avLst/>
            <a:gdLst>
              <a:gd name="T0" fmla="*/ 46 w 106"/>
              <a:gd name="T1" fmla="*/ 0 h 348"/>
              <a:gd name="T2" fmla="*/ 10 w 106"/>
              <a:gd name="T3" fmla="*/ 186 h 348"/>
              <a:gd name="T4" fmla="*/ 106 w 106"/>
              <a:gd name="T5" fmla="*/ 348 h 348"/>
              <a:gd name="T6" fmla="*/ 0 60000 65536"/>
              <a:gd name="T7" fmla="*/ 0 60000 65536"/>
              <a:gd name="T8" fmla="*/ 0 60000 65536"/>
              <a:gd name="T9" fmla="*/ 0 w 106"/>
              <a:gd name="T10" fmla="*/ 0 h 348"/>
              <a:gd name="T11" fmla="*/ 106 w 106"/>
              <a:gd name="T12" fmla="*/ 348 h 3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6" h="348">
                <a:moveTo>
                  <a:pt x="46" y="0"/>
                </a:moveTo>
                <a:cubicBezTo>
                  <a:pt x="40" y="31"/>
                  <a:pt x="0" y="128"/>
                  <a:pt x="10" y="186"/>
                </a:cubicBezTo>
                <a:cubicBezTo>
                  <a:pt x="20" y="244"/>
                  <a:pt x="86" y="314"/>
                  <a:pt x="106" y="348"/>
                </a:cubicBezTo>
              </a:path>
            </a:pathLst>
          </a:custGeom>
          <a:noFill/>
          <a:ln w="19050" cmpd="sng">
            <a:solidFill>
              <a:schemeClr val="tx2"/>
            </a:solidFill>
            <a:round/>
            <a:headEnd type="oval" w="sm" len="sm"/>
            <a:tailEnd type="triangle" w="sm" len="lg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Freeform 23"/>
          <p:cNvSpPr>
            <a:spLocks/>
          </p:cNvSpPr>
          <p:nvPr/>
        </p:nvSpPr>
        <p:spPr bwMode="auto">
          <a:xfrm>
            <a:off x="4038600" y="2834395"/>
            <a:ext cx="158750" cy="457200"/>
          </a:xfrm>
          <a:custGeom>
            <a:avLst/>
            <a:gdLst>
              <a:gd name="T0" fmla="*/ 46 w 106"/>
              <a:gd name="T1" fmla="*/ 0 h 348"/>
              <a:gd name="T2" fmla="*/ 10 w 106"/>
              <a:gd name="T3" fmla="*/ 186 h 348"/>
              <a:gd name="T4" fmla="*/ 106 w 106"/>
              <a:gd name="T5" fmla="*/ 348 h 348"/>
              <a:gd name="T6" fmla="*/ 0 60000 65536"/>
              <a:gd name="T7" fmla="*/ 0 60000 65536"/>
              <a:gd name="T8" fmla="*/ 0 60000 65536"/>
              <a:gd name="T9" fmla="*/ 0 w 106"/>
              <a:gd name="T10" fmla="*/ 0 h 348"/>
              <a:gd name="T11" fmla="*/ 106 w 106"/>
              <a:gd name="T12" fmla="*/ 348 h 3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6" h="348">
                <a:moveTo>
                  <a:pt x="46" y="0"/>
                </a:moveTo>
                <a:cubicBezTo>
                  <a:pt x="40" y="31"/>
                  <a:pt x="0" y="128"/>
                  <a:pt x="10" y="186"/>
                </a:cubicBezTo>
                <a:cubicBezTo>
                  <a:pt x="20" y="244"/>
                  <a:pt x="86" y="314"/>
                  <a:pt x="106" y="348"/>
                </a:cubicBezTo>
              </a:path>
            </a:pathLst>
          </a:custGeom>
          <a:noFill/>
          <a:ln w="19050" cmpd="sng">
            <a:solidFill>
              <a:schemeClr val="tx2"/>
            </a:solidFill>
            <a:round/>
            <a:headEnd type="oval" w="sm" len="sm"/>
            <a:tailEnd type="triangle" w="sm" len="lg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Freeform 25"/>
          <p:cNvSpPr>
            <a:spLocks/>
          </p:cNvSpPr>
          <p:nvPr/>
        </p:nvSpPr>
        <p:spPr bwMode="auto">
          <a:xfrm>
            <a:off x="5556250" y="2834395"/>
            <a:ext cx="158750" cy="457200"/>
          </a:xfrm>
          <a:custGeom>
            <a:avLst/>
            <a:gdLst>
              <a:gd name="T0" fmla="*/ 46 w 106"/>
              <a:gd name="T1" fmla="*/ 0 h 348"/>
              <a:gd name="T2" fmla="*/ 10 w 106"/>
              <a:gd name="T3" fmla="*/ 186 h 348"/>
              <a:gd name="T4" fmla="*/ 106 w 106"/>
              <a:gd name="T5" fmla="*/ 348 h 348"/>
              <a:gd name="T6" fmla="*/ 0 60000 65536"/>
              <a:gd name="T7" fmla="*/ 0 60000 65536"/>
              <a:gd name="T8" fmla="*/ 0 60000 65536"/>
              <a:gd name="T9" fmla="*/ 0 w 106"/>
              <a:gd name="T10" fmla="*/ 0 h 348"/>
              <a:gd name="T11" fmla="*/ 106 w 106"/>
              <a:gd name="T12" fmla="*/ 348 h 3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6" h="348">
                <a:moveTo>
                  <a:pt x="46" y="0"/>
                </a:moveTo>
                <a:cubicBezTo>
                  <a:pt x="40" y="31"/>
                  <a:pt x="0" y="128"/>
                  <a:pt x="10" y="186"/>
                </a:cubicBezTo>
                <a:cubicBezTo>
                  <a:pt x="20" y="244"/>
                  <a:pt x="86" y="314"/>
                  <a:pt x="106" y="348"/>
                </a:cubicBezTo>
              </a:path>
            </a:pathLst>
          </a:custGeom>
          <a:noFill/>
          <a:ln w="19050" cmpd="sng">
            <a:solidFill>
              <a:schemeClr val="tx2"/>
            </a:solidFill>
            <a:round/>
            <a:headEnd type="oval" w="sm" len="sm"/>
            <a:tailEnd type="triangle" w="sm" len="lg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Rectangle 30"/>
          <p:cNvSpPr>
            <a:spLocks noChangeArrowheads="1"/>
          </p:cNvSpPr>
          <p:nvPr/>
        </p:nvSpPr>
        <p:spPr bwMode="auto">
          <a:xfrm>
            <a:off x="6705600" y="268199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Rectangle 31"/>
          <p:cNvSpPr>
            <a:spLocks noChangeArrowheads="1"/>
          </p:cNvSpPr>
          <p:nvPr/>
        </p:nvSpPr>
        <p:spPr bwMode="auto">
          <a:xfrm>
            <a:off x="1219200" y="268199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Freeform 32"/>
          <p:cNvSpPr>
            <a:spLocks/>
          </p:cNvSpPr>
          <p:nvPr/>
        </p:nvSpPr>
        <p:spPr bwMode="auto">
          <a:xfrm>
            <a:off x="5943600" y="2681995"/>
            <a:ext cx="762000" cy="139700"/>
          </a:xfrm>
          <a:custGeom>
            <a:avLst/>
            <a:gdLst>
              <a:gd name="T0" fmla="*/ 0 w 480"/>
              <a:gd name="T1" fmla="*/ 87 h 88"/>
              <a:gd name="T2" fmla="*/ 237 w 480"/>
              <a:gd name="T3" fmla="*/ 0 h 88"/>
              <a:gd name="T4" fmla="*/ 480 w 480"/>
              <a:gd name="T5" fmla="*/ 88 h 88"/>
              <a:gd name="T6" fmla="*/ 0 60000 65536"/>
              <a:gd name="T7" fmla="*/ 0 60000 65536"/>
              <a:gd name="T8" fmla="*/ 0 60000 65536"/>
              <a:gd name="T9" fmla="*/ 0 w 480"/>
              <a:gd name="T10" fmla="*/ 0 h 88"/>
              <a:gd name="T11" fmla="*/ 480 w 480"/>
              <a:gd name="T12" fmla="*/ 88 h 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Freeform 33"/>
          <p:cNvSpPr>
            <a:spLocks/>
          </p:cNvSpPr>
          <p:nvPr/>
        </p:nvSpPr>
        <p:spPr bwMode="auto">
          <a:xfrm rot="10800000">
            <a:off x="6096000" y="2834395"/>
            <a:ext cx="762000" cy="139700"/>
          </a:xfrm>
          <a:custGeom>
            <a:avLst/>
            <a:gdLst>
              <a:gd name="T0" fmla="*/ 0 w 480"/>
              <a:gd name="T1" fmla="*/ 87 h 88"/>
              <a:gd name="T2" fmla="*/ 237 w 480"/>
              <a:gd name="T3" fmla="*/ 0 h 88"/>
              <a:gd name="T4" fmla="*/ 480 w 480"/>
              <a:gd name="T5" fmla="*/ 88 h 88"/>
              <a:gd name="T6" fmla="*/ 0 60000 65536"/>
              <a:gd name="T7" fmla="*/ 0 60000 65536"/>
              <a:gd name="T8" fmla="*/ 0 60000 65536"/>
              <a:gd name="T9" fmla="*/ 0 w 480"/>
              <a:gd name="T10" fmla="*/ 0 h 88"/>
              <a:gd name="T11" fmla="*/ 480 w 480"/>
              <a:gd name="T12" fmla="*/ 88 h 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Freeform 34"/>
          <p:cNvSpPr>
            <a:spLocks/>
          </p:cNvSpPr>
          <p:nvPr/>
        </p:nvSpPr>
        <p:spPr bwMode="auto">
          <a:xfrm>
            <a:off x="1371600" y="2681995"/>
            <a:ext cx="762000" cy="139700"/>
          </a:xfrm>
          <a:custGeom>
            <a:avLst/>
            <a:gdLst>
              <a:gd name="T0" fmla="*/ 0 w 480"/>
              <a:gd name="T1" fmla="*/ 87 h 88"/>
              <a:gd name="T2" fmla="*/ 237 w 480"/>
              <a:gd name="T3" fmla="*/ 0 h 88"/>
              <a:gd name="T4" fmla="*/ 480 w 480"/>
              <a:gd name="T5" fmla="*/ 88 h 88"/>
              <a:gd name="T6" fmla="*/ 0 60000 65536"/>
              <a:gd name="T7" fmla="*/ 0 60000 65536"/>
              <a:gd name="T8" fmla="*/ 0 60000 65536"/>
              <a:gd name="T9" fmla="*/ 0 w 480"/>
              <a:gd name="T10" fmla="*/ 0 h 88"/>
              <a:gd name="T11" fmla="*/ 480 w 480"/>
              <a:gd name="T12" fmla="*/ 88 h 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Freeform 35"/>
          <p:cNvSpPr>
            <a:spLocks/>
          </p:cNvSpPr>
          <p:nvPr/>
        </p:nvSpPr>
        <p:spPr bwMode="auto">
          <a:xfrm rot="10800000">
            <a:off x="1524000" y="2834395"/>
            <a:ext cx="762000" cy="139700"/>
          </a:xfrm>
          <a:custGeom>
            <a:avLst/>
            <a:gdLst>
              <a:gd name="T0" fmla="*/ 0 w 480"/>
              <a:gd name="T1" fmla="*/ 87 h 88"/>
              <a:gd name="T2" fmla="*/ 237 w 480"/>
              <a:gd name="T3" fmla="*/ 0 h 88"/>
              <a:gd name="T4" fmla="*/ 480 w 480"/>
              <a:gd name="T5" fmla="*/ 88 h 88"/>
              <a:gd name="T6" fmla="*/ 0 60000 65536"/>
              <a:gd name="T7" fmla="*/ 0 60000 65536"/>
              <a:gd name="T8" fmla="*/ 0 60000 65536"/>
              <a:gd name="T9" fmla="*/ 0 w 480"/>
              <a:gd name="T10" fmla="*/ 0 h 88"/>
              <a:gd name="T11" fmla="*/ 480 w 480"/>
              <a:gd name="T12" fmla="*/ 88 h 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Text Box 43"/>
          <p:cNvSpPr txBox="1">
            <a:spLocks noChangeArrowheads="1"/>
          </p:cNvSpPr>
          <p:nvPr/>
        </p:nvSpPr>
        <p:spPr bwMode="auto">
          <a:xfrm>
            <a:off x="2667000" y="3062995"/>
            <a:ext cx="36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61" name="Text Box 45"/>
          <p:cNvSpPr txBox="1">
            <a:spLocks noChangeArrowheads="1"/>
          </p:cNvSpPr>
          <p:nvPr/>
        </p:nvSpPr>
        <p:spPr bwMode="auto">
          <a:xfrm>
            <a:off x="4191000" y="3062995"/>
            <a:ext cx="36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chemeClr val="tx2"/>
                </a:solidFill>
              </a:rPr>
              <a:t>B</a:t>
            </a:r>
          </a:p>
        </p:txBody>
      </p:sp>
      <p:sp>
        <p:nvSpPr>
          <p:cNvPr id="62" name="Text Box 47"/>
          <p:cNvSpPr txBox="1">
            <a:spLocks noChangeArrowheads="1"/>
          </p:cNvSpPr>
          <p:nvPr/>
        </p:nvSpPr>
        <p:spPr bwMode="auto">
          <a:xfrm>
            <a:off x="5715000" y="3062995"/>
            <a:ext cx="36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chemeClr val="tx2"/>
                </a:solidFill>
              </a:rPr>
              <a:t>C</a:t>
            </a:r>
          </a:p>
        </p:txBody>
      </p:sp>
      <p:sp>
        <p:nvSpPr>
          <p:cNvPr id="63" name="Rectangle 120"/>
          <p:cNvSpPr>
            <a:spLocks noChangeArrowheads="1"/>
          </p:cNvSpPr>
          <p:nvPr/>
        </p:nvSpPr>
        <p:spPr bwMode="auto">
          <a:xfrm>
            <a:off x="2133600" y="405359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Rectangle 121"/>
          <p:cNvSpPr>
            <a:spLocks noChangeArrowheads="1"/>
          </p:cNvSpPr>
          <p:nvPr/>
        </p:nvSpPr>
        <p:spPr bwMode="auto">
          <a:xfrm>
            <a:off x="2438400" y="405359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Rectangle 122"/>
          <p:cNvSpPr>
            <a:spLocks noChangeArrowheads="1"/>
          </p:cNvSpPr>
          <p:nvPr/>
        </p:nvSpPr>
        <p:spPr bwMode="auto">
          <a:xfrm>
            <a:off x="2743200" y="405359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Freeform 123"/>
          <p:cNvSpPr>
            <a:spLocks/>
          </p:cNvSpPr>
          <p:nvPr/>
        </p:nvSpPr>
        <p:spPr bwMode="auto">
          <a:xfrm>
            <a:off x="2895600" y="4067883"/>
            <a:ext cx="762000" cy="139700"/>
          </a:xfrm>
          <a:custGeom>
            <a:avLst/>
            <a:gdLst>
              <a:gd name="T0" fmla="*/ 0 w 480"/>
              <a:gd name="T1" fmla="*/ 87 h 88"/>
              <a:gd name="T2" fmla="*/ 237 w 480"/>
              <a:gd name="T3" fmla="*/ 0 h 88"/>
              <a:gd name="T4" fmla="*/ 480 w 480"/>
              <a:gd name="T5" fmla="*/ 88 h 88"/>
              <a:gd name="T6" fmla="*/ 0 60000 65536"/>
              <a:gd name="T7" fmla="*/ 0 60000 65536"/>
              <a:gd name="T8" fmla="*/ 0 60000 65536"/>
              <a:gd name="T9" fmla="*/ 0 w 480"/>
              <a:gd name="T10" fmla="*/ 0 h 88"/>
              <a:gd name="T11" fmla="*/ 480 w 480"/>
              <a:gd name="T12" fmla="*/ 88 h 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Rectangle 124"/>
          <p:cNvSpPr>
            <a:spLocks noChangeArrowheads="1"/>
          </p:cNvSpPr>
          <p:nvPr/>
        </p:nvSpPr>
        <p:spPr bwMode="auto">
          <a:xfrm>
            <a:off x="3657600" y="405359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Rectangle 125"/>
          <p:cNvSpPr>
            <a:spLocks noChangeArrowheads="1"/>
          </p:cNvSpPr>
          <p:nvPr/>
        </p:nvSpPr>
        <p:spPr bwMode="auto">
          <a:xfrm>
            <a:off x="3962400" y="405359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Rectangle 126"/>
          <p:cNvSpPr>
            <a:spLocks noChangeArrowheads="1"/>
          </p:cNvSpPr>
          <p:nvPr/>
        </p:nvSpPr>
        <p:spPr bwMode="auto">
          <a:xfrm>
            <a:off x="4267200" y="405359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" name="Freeform 127"/>
          <p:cNvSpPr>
            <a:spLocks/>
          </p:cNvSpPr>
          <p:nvPr/>
        </p:nvSpPr>
        <p:spPr bwMode="auto">
          <a:xfrm>
            <a:off x="4419600" y="4034545"/>
            <a:ext cx="2286000" cy="171450"/>
          </a:xfrm>
          <a:custGeom>
            <a:avLst/>
            <a:gdLst>
              <a:gd name="T0" fmla="*/ 0 w 1440"/>
              <a:gd name="T1" fmla="*/ 107 h 108"/>
              <a:gd name="T2" fmla="*/ 780 w 1440"/>
              <a:gd name="T3" fmla="*/ 0 h 108"/>
              <a:gd name="T4" fmla="*/ 1440 w 1440"/>
              <a:gd name="T5" fmla="*/ 108 h 108"/>
              <a:gd name="T6" fmla="*/ 0 60000 65536"/>
              <a:gd name="T7" fmla="*/ 0 60000 65536"/>
              <a:gd name="T8" fmla="*/ 0 60000 65536"/>
              <a:gd name="T9" fmla="*/ 0 w 1440"/>
              <a:gd name="T10" fmla="*/ 0 h 108"/>
              <a:gd name="T11" fmla="*/ 1440 w 1440"/>
              <a:gd name="T12" fmla="*/ 108 h 1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0" h="108">
                <a:moveTo>
                  <a:pt x="0" y="107"/>
                </a:moveTo>
                <a:cubicBezTo>
                  <a:pt x="130" y="89"/>
                  <a:pt x="540" y="0"/>
                  <a:pt x="780" y="0"/>
                </a:cubicBezTo>
                <a:cubicBezTo>
                  <a:pt x="1020" y="0"/>
                  <a:pt x="1303" y="86"/>
                  <a:pt x="1440" y="10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1" name="Group 128"/>
          <p:cNvGrpSpPr>
            <a:grpSpLocks/>
          </p:cNvGrpSpPr>
          <p:nvPr/>
        </p:nvGrpSpPr>
        <p:grpSpPr bwMode="auto">
          <a:xfrm>
            <a:off x="6705600" y="4053595"/>
            <a:ext cx="914400" cy="304800"/>
            <a:chOff x="4224" y="1728"/>
            <a:chExt cx="576" cy="192"/>
          </a:xfrm>
        </p:grpSpPr>
        <p:sp>
          <p:nvSpPr>
            <p:cNvPr id="72" name="Rectangle 129"/>
            <p:cNvSpPr>
              <a:spLocks noChangeArrowheads="1"/>
            </p:cNvSpPr>
            <p:nvPr/>
          </p:nvSpPr>
          <p:spPr bwMode="auto">
            <a:xfrm>
              <a:off x="4224" y="1728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Rectangle 130"/>
            <p:cNvSpPr>
              <a:spLocks noChangeArrowheads="1"/>
            </p:cNvSpPr>
            <p:nvPr/>
          </p:nvSpPr>
          <p:spPr bwMode="auto">
            <a:xfrm>
              <a:off x="4416" y="1728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Rectangle 131"/>
            <p:cNvSpPr>
              <a:spLocks noChangeArrowheads="1"/>
            </p:cNvSpPr>
            <p:nvPr/>
          </p:nvSpPr>
          <p:spPr bwMode="auto">
            <a:xfrm>
              <a:off x="4608" y="1728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5" name="Freeform 132"/>
          <p:cNvSpPr>
            <a:spLocks/>
          </p:cNvSpPr>
          <p:nvPr/>
        </p:nvSpPr>
        <p:spPr bwMode="auto">
          <a:xfrm rot="10800000">
            <a:off x="3048000" y="4220283"/>
            <a:ext cx="762000" cy="139700"/>
          </a:xfrm>
          <a:custGeom>
            <a:avLst/>
            <a:gdLst>
              <a:gd name="T0" fmla="*/ 0 w 480"/>
              <a:gd name="T1" fmla="*/ 87 h 88"/>
              <a:gd name="T2" fmla="*/ 237 w 480"/>
              <a:gd name="T3" fmla="*/ 0 h 88"/>
              <a:gd name="T4" fmla="*/ 480 w 480"/>
              <a:gd name="T5" fmla="*/ 88 h 88"/>
              <a:gd name="T6" fmla="*/ 0 60000 65536"/>
              <a:gd name="T7" fmla="*/ 0 60000 65536"/>
              <a:gd name="T8" fmla="*/ 0 60000 65536"/>
              <a:gd name="T9" fmla="*/ 0 w 480"/>
              <a:gd name="T10" fmla="*/ 0 h 88"/>
              <a:gd name="T11" fmla="*/ 480 w 480"/>
              <a:gd name="T12" fmla="*/ 88 h 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Freeform 133"/>
          <p:cNvSpPr>
            <a:spLocks/>
          </p:cNvSpPr>
          <p:nvPr/>
        </p:nvSpPr>
        <p:spPr bwMode="auto">
          <a:xfrm>
            <a:off x="4570413" y="4205995"/>
            <a:ext cx="2286000" cy="161925"/>
          </a:xfrm>
          <a:custGeom>
            <a:avLst/>
            <a:gdLst>
              <a:gd name="T0" fmla="*/ 1440 w 1440"/>
              <a:gd name="T1" fmla="*/ 1 h 102"/>
              <a:gd name="T2" fmla="*/ 679 w 1440"/>
              <a:gd name="T3" fmla="*/ 102 h 102"/>
              <a:gd name="T4" fmla="*/ 0 w 1440"/>
              <a:gd name="T5" fmla="*/ 0 h 102"/>
              <a:gd name="T6" fmla="*/ 0 60000 65536"/>
              <a:gd name="T7" fmla="*/ 0 60000 65536"/>
              <a:gd name="T8" fmla="*/ 0 60000 65536"/>
              <a:gd name="T9" fmla="*/ 0 w 1440"/>
              <a:gd name="T10" fmla="*/ 0 h 102"/>
              <a:gd name="T11" fmla="*/ 1440 w 1440"/>
              <a:gd name="T12" fmla="*/ 102 h 10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0" h="102">
                <a:moveTo>
                  <a:pt x="1440" y="1"/>
                </a:moveTo>
                <a:cubicBezTo>
                  <a:pt x="1313" y="18"/>
                  <a:pt x="919" y="102"/>
                  <a:pt x="679" y="102"/>
                </a:cubicBezTo>
                <a:cubicBezTo>
                  <a:pt x="439" y="102"/>
                  <a:pt x="141" y="21"/>
                  <a:pt x="0" y="0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Freeform 134"/>
          <p:cNvSpPr>
            <a:spLocks/>
          </p:cNvSpPr>
          <p:nvPr/>
        </p:nvSpPr>
        <p:spPr bwMode="auto">
          <a:xfrm>
            <a:off x="2517775" y="4205995"/>
            <a:ext cx="149225" cy="457200"/>
          </a:xfrm>
          <a:custGeom>
            <a:avLst/>
            <a:gdLst>
              <a:gd name="T0" fmla="*/ 46 w 106"/>
              <a:gd name="T1" fmla="*/ 0 h 348"/>
              <a:gd name="T2" fmla="*/ 10 w 106"/>
              <a:gd name="T3" fmla="*/ 186 h 348"/>
              <a:gd name="T4" fmla="*/ 106 w 106"/>
              <a:gd name="T5" fmla="*/ 348 h 348"/>
              <a:gd name="T6" fmla="*/ 0 60000 65536"/>
              <a:gd name="T7" fmla="*/ 0 60000 65536"/>
              <a:gd name="T8" fmla="*/ 0 60000 65536"/>
              <a:gd name="T9" fmla="*/ 0 w 106"/>
              <a:gd name="T10" fmla="*/ 0 h 348"/>
              <a:gd name="T11" fmla="*/ 106 w 106"/>
              <a:gd name="T12" fmla="*/ 348 h 3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6" h="348">
                <a:moveTo>
                  <a:pt x="46" y="0"/>
                </a:moveTo>
                <a:cubicBezTo>
                  <a:pt x="40" y="31"/>
                  <a:pt x="0" y="128"/>
                  <a:pt x="10" y="186"/>
                </a:cubicBezTo>
                <a:cubicBezTo>
                  <a:pt x="20" y="244"/>
                  <a:pt x="86" y="314"/>
                  <a:pt x="106" y="348"/>
                </a:cubicBezTo>
              </a:path>
            </a:pathLst>
          </a:custGeom>
          <a:noFill/>
          <a:ln w="19050" cmpd="sng">
            <a:solidFill>
              <a:schemeClr val="tx2"/>
            </a:solidFill>
            <a:round/>
            <a:headEnd type="oval" w="sm" len="sm"/>
            <a:tailEnd type="triangle" w="sm" len="lg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Freeform 135"/>
          <p:cNvSpPr>
            <a:spLocks/>
          </p:cNvSpPr>
          <p:nvPr/>
        </p:nvSpPr>
        <p:spPr bwMode="auto">
          <a:xfrm>
            <a:off x="4038600" y="4205995"/>
            <a:ext cx="149225" cy="457200"/>
          </a:xfrm>
          <a:custGeom>
            <a:avLst/>
            <a:gdLst>
              <a:gd name="T0" fmla="*/ 46 w 106"/>
              <a:gd name="T1" fmla="*/ 0 h 348"/>
              <a:gd name="T2" fmla="*/ 10 w 106"/>
              <a:gd name="T3" fmla="*/ 186 h 348"/>
              <a:gd name="T4" fmla="*/ 106 w 106"/>
              <a:gd name="T5" fmla="*/ 348 h 348"/>
              <a:gd name="T6" fmla="*/ 0 60000 65536"/>
              <a:gd name="T7" fmla="*/ 0 60000 65536"/>
              <a:gd name="T8" fmla="*/ 0 60000 65536"/>
              <a:gd name="T9" fmla="*/ 0 w 106"/>
              <a:gd name="T10" fmla="*/ 0 h 348"/>
              <a:gd name="T11" fmla="*/ 106 w 106"/>
              <a:gd name="T12" fmla="*/ 348 h 3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6" h="348">
                <a:moveTo>
                  <a:pt x="46" y="0"/>
                </a:moveTo>
                <a:cubicBezTo>
                  <a:pt x="40" y="31"/>
                  <a:pt x="0" y="128"/>
                  <a:pt x="10" y="186"/>
                </a:cubicBezTo>
                <a:cubicBezTo>
                  <a:pt x="20" y="244"/>
                  <a:pt x="86" y="314"/>
                  <a:pt x="106" y="348"/>
                </a:cubicBezTo>
              </a:path>
            </a:pathLst>
          </a:custGeom>
          <a:noFill/>
          <a:ln w="19050" cmpd="sng">
            <a:solidFill>
              <a:schemeClr val="tx2"/>
            </a:solidFill>
            <a:round/>
            <a:headEnd type="oval" w="sm" len="sm"/>
            <a:tailEnd type="triangle" w="sm" len="lg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Freeform 136"/>
          <p:cNvSpPr>
            <a:spLocks/>
          </p:cNvSpPr>
          <p:nvPr/>
        </p:nvSpPr>
        <p:spPr bwMode="auto">
          <a:xfrm>
            <a:off x="7080250" y="4205995"/>
            <a:ext cx="149225" cy="457200"/>
          </a:xfrm>
          <a:custGeom>
            <a:avLst/>
            <a:gdLst>
              <a:gd name="T0" fmla="*/ 46 w 106"/>
              <a:gd name="T1" fmla="*/ 0 h 348"/>
              <a:gd name="T2" fmla="*/ 10 w 106"/>
              <a:gd name="T3" fmla="*/ 186 h 348"/>
              <a:gd name="T4" fmla="*/ 106 w 106"/>
              <a:gd name="T5" fmla="*/ 348 h 348"/>
              <a:gd name="T6" fmla="*/ 0 60000 65536"/>
              <a:gd name="T7" fmla="*/ 0 60000 65536"/>
              <a:gd name="T8" fmla="*/ 0 60000 65536"/>
              <a:gd name="T9" fmla="*/ 0 w 106"/>
              <a:gd name="T10" fmla="*/ 0 h 348"/>
              <a:gd name="T11" fmla="*/ 106 w 106"/>
              <a:gd name="T12" fmla="*/ 348 h 3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6" h="348">
                <a:moveTo>
                  <a:pt x="46" y="0"/>
                </a:moveTo>
                <a:cubicBezTo>
                  <a:pt x="40" y="31"/>
                  <a:pt x="0" y="128"/>
                  <a:pt x="10" y="186"/>
                </a:cubicBezTo>
                <a:cubicBezTo>
                  <a:pt x="20" y="244"/>
                  <a:pt x="86" y="314"/>
                  <a:pt x="106" y="348"/>
                </a:cubicBezTo>
              </a:path>
            </a:pathLst>
          </a:custGeom>
          <a:noFill/>
          <a:ln w="19050" cmpd="sng">
            <a:solidFill>
              <a:schemeClr val="tx2"/>
            </a:solidFill>
            <a:round/>
            <a:headEnd type="oval" w="sm" len="sm"/>
            <a:tailEnd type="triangle" w="sm" len="lg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Rectangle 137"/>
          <p:cNvSpPr>
            <a:spLocks noChangeArrowheads="1"/>
          </p:cNvSpPr>
          <p:nvPr/>
        </p:nvSpPr>
        <p:spPr bwMode="auto">
          <a:xfrm>
            <a:off x="8229600" y="405359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Rectangle 138"/>
          <p:cNvSpPr>
            <a:spLocks noChangeArrowheads="1"/>
          </p:cNvSpPr>
          <p:nvPr/>
        </p:nvSpPr>
        <p:spPr bwMode="auto">
          <a:xfrm>
            <a:off x="1219200" y="405359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Freeform 139"/>
          <p:cNvSpPr>
            <a:spLocks/>
          </p:cNvSpPr>
          <p:nvPr/>
        </p:nvSpPr>
        <p:spPr bwMode="auto">
          <a:xfrm>
            <a:off x="7467600" y="4053595"/>
            <a:ext cx="762000" cy="139700"/>
          </a:xfrm>
          <a:custGeom>
            <a:avLst/>
            <a:gdLst>
              <a:gd name="T0" fmla="*/ 0 w 480"/>
              <a:gd name="T1" fmla="*/ 87 h 88"/>
              <a:gd name="T2" fmla="*/ 237 w 480"/>
              <a:gd name="T3" fmla="*/ 0 h 88"/>
              <a:gd name="T4" fmla="*/ 480 w 480"/>
              <a:gd name="T5" fmla="*/ 88 h 88"/>
              <a:gd name="T6" fmla="*/ 0 60000 65536"/>
              <a:gd name="T7" fmla="*/ 0 60000 65536"/>
              <a:gd name="T8" fmla="*/ 0 60000 65536"/>
              <a:gd name="T9" fmla="*/ 0 w 480"/>
              <a:gd name="T10" fmla="*/ 0 h 88"/>
              <a:gd name="T11" fmla="*/ 480 w 480"/>
              <a:gd name="T12" fmla="*/ 88 h 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Freeform 140"/>
          <p:cNvSpPr>
            <a:spLocks/>
          </p:cNvSpPr>
          <p:nvPr/>
        </p:nvSpPr>
        <p:spPr bwMode="auto">
          <a:xfrm rot="10800000">
            <a:off x="7620000" y="4205995"/>
            <a:ext cx="762000" cy="139700"/>
          </a:xfrm>
          <a:custGeom>
            <a:avLst/>
            <a:gdLst>
              <a:gd name="T0" fmla="*/ 0 w 480"/>
              <a:gd name="T1" fmla="*/ 87 h 88"/>
              <a:gd name="T2" fmla="*/ 237 w 480"/>
              <a:gd name="T3" fmla="*/ 0 h 88"/>
              <a:gd name="T4" fmla="*/ 480 w 480"/>
              <a:gd name="T5" fmla="*/ 88 h 88"/>
              <a:gd name="T6" fmla="*/ 0 60000 65536"/>
              <a:gd name="T7" fmla="*/ 0 60000 65536"/>
              <a:gd name="T8" fmla="*/ 0 60000 65536"/>
              <a:gd name="T9" fmla="*/ 0 w 480"/>
              <a:gd name="T10" fmla="*/ 0 h 88"/>
              <a:gd name="T11" fmla="*/ 480 w 480"/>
              <a:gd name="T12" fmla="*/ 88 h 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Freeform 141"/>
          <p:cNvSpPr>
            <a:spLocks/>
          </p:cNvSpPr>
          <p:nvPr/>
        </p:nvSpPr>
        <p:spPr bwMode="auto">
          <a:xfrm>
            <a:off x="1371600" y="4053595"/>
            <a:ext cx="762000" cy="139700"/>
          </a:xfrm>
          <a:custGeom>
            <a:avLst/>
            <a:gdLst>
              <a:gd name="T0" fmla="*/ 0 w 480"/>
              <a:gd name="T1" fmla="*/ 87 h 88"/>
              <a:gd name="T2" fmla="*/ 237 w 480"/>
              <a:gd name="T3" fmla="*/ 0 h 88"/>
              <a:gd name="T4" fmla="*/ 480 w 480"/>
              <a:gd name="T5" fmla="*/ 88 h 88"/>
              <a:gd name="T6" fmla="*/ 0 60000 65536"/>
              <a:gd name="T7" fmla="*/ 0 60000 65536"/>
              <a:gd name="T8" fmla="*/ 0 60000 65536"/>
              <a:gd name="T9" fmla="*/ 0 w 480"/>
              <a:gd name="T10" fmla="*/ 0 h 88"/>
              <a:gd name="T11" fmla="*/ 480 w 480"/>
              <a:gd name="T12" fmla="*/ 88 h 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Freeform 142"/>
          <p:cNvSpPr>
            <a:spLocks/>
          </p:cNvSpPr>
          <p:nvPr/>
        </p:nvSpPr>
        <p:spPr bwMode="auto">
          <a:xfrm rot="10800000">
            <a:off x="1524000" y="4205995"/>
            <a:ext cx="762000" cy="139700"/>
          </a:xfrm>
          <a:custGeom>
            <a:avLst/>
            <a:gdLst>
              <a:gd name="T0" fmla="*/ 0 w 480"/>
              <a:gd name="T1" fmla="*/ 87 h 88"/>
              <a:gd name="T2" fmla="*/ 237 w 480"/>
              <a:gd name="T3" fmla="*/ 0 h 88"/>
              <a:gd name="T4" fmla="*/ 480 w 480"/>
              <a:gd name="T5" fmla="*/ 88 h 88"/>
              <a:gd name="T6" fmla="*/ 0 60000 65536"/>
              <a:gd name="T7" fmla="*/ 0 60000 65536"/>
              <a:gd name="T8" fmla="*/ 0 60000 65536"/>
              <a:gd name="T9" fmla="*/ 0 w 480"/>
              <a:gd name="T10" fmla="*/ 0 h 88"/>
              <a:gd name="T11" fmla="*/ 480 w 480"/>
              <a:gd name="T12" fmla="*/ 88 h 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Text Box 143"/>
          <p:cNvSpPr txBox="1">
            <a:spLocks noChangeArrowheads="1"/>
          </p:cNvSpPr>
          <p:nvPr/>
        </p:nvSpPr>
        <p:spPr bwMode="auto">
          <a:xfrm>
            <a:off x="2667000" y="4434595"/>
            <a:ext cx="36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87" name="Text Box 144"/>
          <p:cNvSpPr txBox="1">
            <a:spLocks noChangeArrowheads="1"/>
          </p:cNvSpPr>
          <p:nvPr/>
        </p:nvSpPr>
        <p:spPr bwMode="auto">
          <a:xfrm>
            <a:off x="4191000" y="4434595"/>
            <a:ext cx="36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chemeClr val="tx2"/>
                </a:solidFill>
              </a:rPr>
              <a:t>B</a:t>
            </a:r>
          </a:p>
        </p:txBody>
      </p:sp>
      <p:sp>
        <p:nvSpPr>
          <p:cNvPr id="88" name="Text Box 145"/>
          <p:cNvSpPr txBox="1">
            <a:spLocks noChangeArrowheads="1"/>
          </p:cNvSpPr>
          <p:nvPr/>
        </p:nvSpPr>
        <p:spPr bwMode="auto">
          <a:xfrm>
            <a:off x="7239000" y="4434595"/>
            <a:ext cx="36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chemeClr val="tx2"/>
                </a:solidFill>
              </a:rPr>
              <a:t>C</a:t>
            </a:r>
          </a:p>
        </p:txBody>
      </p:sp>
      <p:sp>
        <p:nvSpPr>
          <p:cNvPr id="89" name="Text Box 146"/>
          <p:cNvSpPr txBox="1">
            <a:spLocks noChangeArrowheads="1"/>
          </p:cNvSpPr>
          <p:nvPr/>
        </p:nvSpPr>
        <p:spPr bwMode="auto">
          <a:xfrm>
            <a:off x="3962400" y="3596395"/>
            <a:ext cx="36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p</a:t>
            </a:r>
          </a:p>
        </p:txBody>
      </p:sp>
      <p:sp>
        <p:nvSpPr>
          <p:cNvPr id="90" name="Rectangle 147"/>
          <p:cNvSpPr>
            <a:spLocks noChangeArrowheads="1"/>
          </p:cNvSpPr>
          <p:nvPr/>
        </p:nvSpPr>
        <p:spPr bwMode="auto">
          <a:xfrm>
            <a:off x="5181600" y="466319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" name="Rectangle 148"/>
          <p:cNvSpPr>
            <a:spLocks noChangeArrowheads="1"/>
          </p:cNvSpPr>
          <p:nvPr/>
        </p:nvSpPr>
        <p:spPr bwMode="auto">
          <a:xfrm>
            <a:off x="5486400" y="466319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" name="Rectangle 149"/>
          <p:cNvSpPr>
            <a:spLocks noChangeArrowheads="1"/>
          </p:cNvSpPr>
          <p:nvPr/>
        </p:nvSpPr>
        <p:spPr bwMode="auto">
          <a:xfrm>
            <a:off x="5791200" y="466319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" name="Freeform 150"/>
          <p:cNvSpPr>
            <a:spLocks/>
          </p:cNvSpPr>
          <p:nvPr/>
        </p:nvSpPr>
        <p:spPr bwMode="auto">
          <a:xfrm>
            <a:off x="5559425" y="4815595"/>
            <a:ext cx="149225" cy="457200"/>
          </a:xfrm>
          <a:custGeom>
            <a:avLst/>
            <a:gdLst>
              <a:gd name="T0" fmla="*/ 46 w 106"/>
              <a:gd name="T1" fmla="*/ 0 h 348"/>
              <a:gd name="T2" fmla="*/ 10 w 106"/>
              <a:gd name="T3" fmla="*/ 186 h 348"/>
              <a:gd name="T4" fmla="*/ 106 w 106"/>
              <a:gd name="T5" fmla="*/ 348 h 348"/>
              <a:gd name="T6" fmla="*/ 0 60000 65536"/>
              <a:gd name="T7" fmla="*/ 0 60000 65536"/>
              <a:gd name="T8" fmla="*/ 0 60000 65536"/>
              <a:gd name="T9" fmla="*/ 0 w 106"/>
              <a:gd name="T10" fmla="*/ 0 h 348"/>
              <a:gd name="T11" fmla="*/ 106 w 106"/>
              <a:gd name="T12" fmla="*/ 348 h 3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6" h="348">
                <a:moveTo>
                  <a:pt x="46" y="0"/>
                </a:moveTo>
                <a:cubicBezTo>
                  <a:pt x="40" y="31"/>
                  <a:pt x="0" y="128"/>
                  <a:pt x="10" y="186"/>
                </a:cubicBezTo>
                <a:cubicBezTo>
                  <a:pt x="20" y="244"/>
                  <a:pt x="86" y="314"/>
                  <a:pt x="106" y="348"/>
                </a:cubicBezTo>
              </a:path>
            </a:pathLst>
          </a:custGeom>
          <a:noFill/>
          <a:ln w="19050" cmpd="sng">
            <a:solidFill>
              <a:schemeClr val="tx2"/>
            </a:solidFill>
            <a:round/>
            <a:headEnd type="oval" w="sm" len="sm"/>
            <a:tailEnd type="triangle" w="sm" len="lg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" name="Text Box 151"/>
          <p:cNvSpPr txBox="1">
            <a:spLocks noChangeArrowheads="1"/>
          </p:cNvSpPr>
          <p:nvPr/>
        </p:nvSpPr>
        <p:spPr bwMode="auto">
          <a:xfrm>
            <a:off x="5715000" y="5044195"/>
            <a:ext cx="36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chemeClr val="tx2"/>
                </a:solidFill>
              </a:rPr>
              <a:t>X</a:t>
            </a:r>
          </a:p>
        </p:txBody>
      </p:sp>
      <p:sp>
        <p:nvSpPr>
          <p:cNvPr id="95" name="Freeform 152"/>
          <p:cNvSpPr>
            <a:spLocks/>
          </p:cNvSpPr>
          <p:nvPr/>
        </p:nvSpPr>
        <p:spPr bwMode="auto">
          <a:xfrm>
            <a:off x="4419600" y="4358395"/>
            <a:ext cx="914400" cy="457200"/>
          </a:xfrm>
          <a:custGeom>
            <a:avLst/>
            <a:gdLst>
              <a:gd name="T0" fmla="*/ 497 w 497"/>
              <a:gd name="T1" fmla="*/ 276 h 276"/>
              <a:gd name="T2" fmla="*/ 222 w 497"/>
              <a:gd name="T3" fmla="*/ 228 h 276"/>
              <a:gd name="T4" fmla="*/ 0 w 497"/>
              <a:gd name="T5" fmla="*/ 0 h 276"/>
              <a:gd name="T6" fmla="*/ 0 60000 65536"/>
              <a:gd name="T7" fmla="*/ 0 60000 65536"/>
              <a:gd name="T8" fmla="*/ 0 60000 65536"/>
              <a:gd name="T9" fmla="*/ 0 w 497"/>
              <a:gd name="T10" fmla="*/ 0 h 276"/>
              <a:gd name="T11" fmla="*/ 497 w 497"/>
              <a:gd name="T12" fmla="*/ 276 h 2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97" h="276">
                <a:moveTo>
                  <a:pt x="497" y="276"/>
                </a:moveTo>
                <a:cubicBezTo>
                  <a:pt x="451" y="268"/>
                  <a:pt x="305" y="274"/>
                  <a:pt x="222" y="228"/>
                </a:cubicBezTo>
                <a:cubicBezTo>
                  <a:pt x="139" y="182"/>
                  <a:pt x="46" y="47"/>
                  <a:pt x="0" y="0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" name="Freeform 153"/>
          <p:cNvSpPr>
            <a:spLocks/>
          </p:cNvSpPr>
          <p:nvPr/>
        </p:nvSpPr>
        <p:spPr bwMode="auto">
          <a:xfrm flipH="1">
            <a:off x="5943600" y="4358395"/>
            <a:ext cx="914400" cy="457200"/>
          </a:xfrm>
          <a:custGeom>
            <a:avLst/>
            <a:gdLst>
              <a:gd name="T0" fmla="*/ 497 w 497"/>
              <a:gd name="T1" fmla="*/ 276 h 276"/>
              <a:gd name="T2" fmla="*/ 222 w 497"/>
              <a:gd name="T3" fmla="*/ 228 h 276"/>
              <a:gd name="T4" fmla="*/ 0 w 497"/>
              <a:gd name="T5" fmla="*/ 0 h 276"/>
              <a:gd name="T6" fmla="*/ 0 60000 65536"/>
              <a:gd name="T7" fmla="*/ 0 60000 65536"/>
              <a:gd name="T8" fmla="*/ 0 60000 65536"/>
              <a:gd name="T9" fmla="*/ 0 w 497"/>
              <a:gd name="T10" fmla="*/ 0 h 276"/>
              <a:gd name="T11" fmla="*/ 497 w 497"/>
              <a:gd name="T12" fmla="*/ 276 h 2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97" h="276">
                <a:moveTo>
                  <a:pt x="497" y="276"/>
                </a:moveTo>
                <a:cubicBezTo>
                  <a:pt x="451" y="268"/>
                  <a:pt x="305" y="274"/>
                  <a:pt x="222" y="228"/>
                </a:cubicBezTo>
                <a:cubicBezTo>
                  <a:pt x="139" y="182"/>
                  <a:pt x="46" y="47"/>
                  <a:pt x="0" y="0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" name="Text Box 154"/>
          <p:cNvSpPr txBox="1">
            <a:spLocks noChangeArrowheads="1"/>
          </p:cNvSpPr>
          <p:nvPr/>
        </p:nvSpPr>
        <p:spPr bwMode="auto">
          <a:xfrm>
            <a:off x="6096000" y="4358395"/>
            <a:ext cx="36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q</a:t>
            </a:r>
          </a:p>
        </p:txBody>
      </p:sp>
      <p:sp>
        <p:nvSpPr>
          <p:cNvPr id="98" name="Text Box 155"/>
          <p:cNvSpPr txBox="1">
            <a:spLocks noChangeArrowheads="1"/>
          </p:cNvSpPr>
          <p:nvPr/>
        </p:nvSpPr>
        <p:spPr bwMode="auto">
          <a:xfrm>
            <a:off x="3962400" y="5425195"/>
            <a:ext cx="36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p</a:t>
            </a:r>
          </a:p>
        </p:txBody>
      </p:sp>
      <p:sp>
        <p:nvSpPr>
          <p:cNvPr id="99" name="Text Box 156"/>
          <p:cNvSpPr txBox="1">
            <a:spLocks noChangeArrowheads="1"/>
          </p:cNvSpPr>
          <p:nvPr/>
        </p:nvSpPr>
        <p:spPr bwMode="auto">
          <a:xfrm>
            <a:off x="5486400" y="5425195"/>
            <a:ext cx="36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q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Algorithm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2662638"/>
            <a:ext cx="6911267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Algorithm </a:t>
            </a:r>
            <a:r>
              <a:rPr lang="en-US" dirty="0" err="1" smtClean="0">
                <a:solidFill>
                  <a:schemeClr val="tx2"/>
                </a:solidFill>
              </a:rPr>
              <a:t>addAfter</a:t>
            </a:r>
            <a:r>
              <a:rPr lang="en-US" dirty="0" err="1" smtClean="0"/>
              <a:t>(p,e</a:t>
            </a:r>
            <a:r>
              <a:rPr lang="en-US" dirty="0" smtClean="0"/>
              <a:t>):</a:t>
            </a:r>
          </a:p>
          <a:p>
            <a:r>
              <a:rPr lang="en-US" dirty="0" smtClean="0"/>
              <a:t>	Create a new node </a:t>
            </a:r>
            <a:r>
              <a:rPr lang="en-US" dirty="0" err="1" smtClean="0"/>
              <a:t>v</a:t>
            </a:r>
            <a:endParaRPr lang="en-US" dirty="0" smtClean="0"/>
          </a:p>
          <a:p>
            <a:r>
              <a:rPr lang="en-US" dirty="0" smtClean="0"/>
              <a:t>	</a:t>
            </a:r>
            <a:r>
              <a:rPr lang="en-US" dirty="0" err="1" smtClean="0"/>
              <a:t>v.setElement(e</a:t>
            </a:r>
            <a:r>
              <a:rPr lang="en-US" dirty="0" smtClean="0"/>
              <a:t>)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v.setPrev(p</a:t>
            </a:r>
            <a:r>
              <a:rPr lang="en-US" dirty="0" smtClean="0"/>
              <a:t>)				</a:t>
            </a:r>
            <a:r>
              <a:rPr lang="en-US" dirty="0" smtClean="0">
                <a:solidFill>
                  <a:srgbClr val="2C61F6"/>
                </a:solidFill>
              </a:rPr>
              <a:t>//link </a:t>
            </a:r>
            <a:r>
              <a:rPr lang="en-US" dirty="0" err="1" smtClean="0">
                <a:solidFill>
                  <a:srgbClr val="2C61F6"/>
                </a:solidFill>
              </a:rPr>
              <a:t>v</a:t>
            </a:r>
            <a:r>
              <a:rPr lang="en-US" dirty="0" smtClean="0">
                <a:solidFill>
                  <a:srgbClr val="2C61F6"/>
                </a:solidFill>
              </a:rPr>
              <a:t> to its predecessor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v.setNext(p.getNext</a:t>
            </a:r>
            <a:r>
              <a:rPr lang="en-US" dirty="0" smtClean="0"/>
              <a:t>())	</a:t>
            </a:r>
            <a:r>
              <a:rPr lang="en-US" dirty="0" smtClean="0">
                <a:solidFill>
                  <a:srgbClr val="2C61F6"/>
                </a:solidFill>
              </a:rPr>
              <a:t>//link </a:t>
            </a:r>
            <a:r>
              <a:rPr lang="en-US" dirty="0" err="1" smtClean="0">
                <a:solidFill>
                  <a:srgbClr val="2C61F6"/>
                </a:solidFill>
              </a:rPr>
              <a:t>v</a:t>
            </a:r>
            <a:r>
              <a:rPr lang="en-US" dirty="0" smtClean="0">
                <a:solidFill>
                  <a:srgbClr val="2C61F6"/>
                </a:solidFill>
              </a:rPr>
              <a:t> to its successor</a:t>
            </a:r>
          </a:p>
          <a:p>
            <a:r>
              <a:rPr lang="en-US" dirty="0" smtClean="0"/>
              <a:t>	(</a:t>
            </a:r>
            <a:r>
              <a:rPr lang="en-US" dirty="0" err="1" smtClean="0"/>
              <a:t>p.getNext()).setPrev(v</a:t>
            </a:r>
            <a:r>
              <a:rPr lang="en-US" dirty="0" smtClean="0"/>
              <a:t>)	</a:t>
            </a:r>
            <a:r>
              <a:rPr lang="en-US" dirty="0" smtClean="0">
                <a:solidFill>
                  <a:srgbClr val="2C61F6"/>
                </a:solidFill>
              </a:rPr>
              <a:t>//link </a:t>
            </a:r>
            <a:r>
              <a:rPr lang="en-US" dirty="0" err="1" smtClean="0">
                <a:solidFill>
                  <a:srgbClr val="2C61F6"/>
                </a:solidFill>
              </a:rPr>
              <a:t>p’s</a:t>
            </a:r>
            <a:r>
              <a:rPr lang="en-US" dirty="0" smtClean="0">
                <a:solidFill>
                  <a:srgbClr val="2C61F6"/>
                </a:solidFill>
              </a:rPr>
              <a:t> old successor to </a:t>
            </a:r>
            <a:r>
              <a:rPr lang="en-US" dirty="0" err="1" smtClean="0">
                <a:solidFill>
                  <a:srgbClr val="2C61F6"/>
                </a:solidFill>
              </a:rPr>
              <a:t>v</a:t>
            </a:r>
            <a:endParaRPr lang="en-US" dirty="0" smtClean="0">
              <a:solidFill>
                <a:srgbClr val="2C61F6"/>
              </a:solidFill>
            </a:endParaRPr>
          </a:p>
          <a:p>
            <a:r>
              <a:rPr lang="en-US" dirty="0" smtClean="0"/>
              <a:t>	</a:t>
            </a:r>
            <a:r>
              <a:rPr lang="en-US" dirty="0" err="1" smtClean="0"/>
              <a:t>p.setNext(v</a:t>
            </a:r>
            <a:r>
              <a:rPr lang="en-US" dirty="0" smtClean="0"/>
              <a:t>)				</a:t>
            </a:r>
            <a:r>
              <a:rPr lang="en-US" dirty="0" smtClean="0">
                <a:solidFill>
                  <a:srgbClr val="2C61F6"/>
                </a:solidFill>
              </a:rPr>
              <a:t>//link </a:t>
            </a:r>
            <a:r>
              <a:rPr lang="en-US" dirty="0" err="1" smtClean="0">
                <a:solidFill>
                  <a:srgbClr val="2C61F6"/>
                </a:solidFill>
              </a:rPr>
              <a:t>p</a:t>
            </a:r>
            <a:r>
              <a:rPr lang="en-US" dirty="0" smtClean="0">
                <a:solidFill>
                  <a:srgbClr val="2C61F6"/>
                </a:solidFill>
              </a:rPr>
              <a:t> to its new successor, </a:t>
            </a:r>
            <a:r>
              <a:rPr lang="en-US" dirty="0" err="1" smtClean="0">
                <a:solidFill>
                  <a:srgbClr val="2C61F6"/>
                </a:solidFill>
              </a:rPr>
              <a:t>v</a:t>
            </a:r>
            <a:endParaRPr lang="en-US" dirty="0" smtClean="0">
              <a:solidFill>
                <a:srgbClr val="2C61F6"/>
              </a:solidFill>
            </a:endParaRPr>
          </a:p>
          <a:p>
            <a:r>
              <a:rPr lang="en-US" b="1" dirty="0" smtClean="0"/>
              <a:t>	return </a:t>
            </a:r>
            <a:r>
              <a:rPr lang="en-US" dirty="0" err="1" smtClean="0"/>
              <a:t>v</a:t>
            </a:r>
            <a:r>
              <a:rPr lang="en-US" dirty="0" smtClean="0"/>
              <a:t>					</a:t>
            </a:r>
            <a:r>
              <a:rPr lang="en-US" dirty="0" smtClean="0">
                <a:solidFill>
                  <a:srgbClr val="2C61F6"/>
                </a:solidFill>
              </a:rPr>
              <a:t>//the position for the element </a:t>
            </a:r>
            <a:r>
              <a:rPr lang="en-US" dirty="0" err="1" smtClean="0">
                <a:solidFill>
                  <a:srgbClr val="2C61F6"/>
                </a:solidFill>
              </a:rPr>
              <a:t>e</a:t>
            </a:r>
            <a:endParaRPr lang="en-US" dirty="0" smtClean="0">
              <a:solidFill>
                <a:srgbClr val="2C61F6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54955"/>
            <a:ext cx="6508377" cy="1143000"/>
          </a:xfrm>
        </p:spPr>
        <p:txBody>
          <a:bodyPr/>
          <a:lstStyle/>
          <a:p>
            <a:r>
              <a:rPr lang="en-US" dirty="0" smtClean="0"/>
              <a:t>Deletion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854770"/>
            <a:ext cx="6508377" cy="3916363"/>
          </a:xfrm>
        </p:spPr>
        <p:txBody>
          <a:bodyPr/>
          <a:lstStyle/>
          <a:p>
            <a:r>
              <a:rPr lang="en-US" dirty="0" smtClean="0"/>
              <a:t>We visualize </a:t>
            </a:r>
            <a:r>
              <a:rPr lang="en-US" dirty="0" err="1" smtClean="0"/>
              <a:t>remove(p</a:t>
            </a:r>
            <a:r>
              <a:rPr lang="en-US" dirty="0" smtClean="0"/>
              <a:t>), where </a:t>
            </a:r>
            <a:r>
              <a:rPr lang="en-US" dirty="0" err="1" smtClean="0"/>
              <a:t>p</a:t>
            </a:r>
            <a:r>
              <a:rPr lang="en-US" dirty="0" smtClean="0"/>
              <a:t> = last()</a:t>
            </a:r>
            <a:endParaRPr lang="en-US" sz="2800" dirty="0" smtClean="0"/>
          </a:p>
          <a:p>
            <a:endParaRPr lang="en-US" dirty="0"/>
          </a:p>
        </p:txBody>
      </p:sp>
      <p:grpSp>
        <p:nvGrpSpPr>
          <p:cNvPr id="4" name="Group 101"/>
          <p:cNvGrpSpPr>
            <a:grpSpLocks/>
          </p:cNvGrpSpPr>
          <p:nvPr/>
        </p:nvGrpSpPr>
        <p:grpSpPr bwMode="auto">
          <a:xfrm>
            <a:off x="1219200" y="2093975"/>
            <a:ext cx="7315200" cy="1371600"/>
            <a:chOff x="768" y="1296"/>
            <a:chExt cx="4608" cy="864"/>
          </a:xfrm>
        </p:grpSpPr>
        <p:sp>
          <p:nvSpPr>
            <p:cNvPr id="5" name="AutoShape 4"/>
            <p:cNvSpPr>
              <a:spLocks noChangeArrowheads="1"/>
            </p:cNvSpPr>
            <p:nvPr/>
          </p:nvSpPr>
          <p:spPr bwMode="auto">
            <a:xfrm>
              <a:off x="3960" y="1344"/>
              <a:ext cx="1104" cy="816"/>
            </a:xfrm>
            <a:prstGeom prst="roundRect">
              <a:avLst>
                <a:gd name="adj" fmla="val 30130"/>
              </a:avLst>
            </a:prstGeom>
            <a:solidFill>
              <a:srgbClr val="ECF1FE"/>
            </a:solidFill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344" y="1632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1536" y="1632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1728" y="1632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1824" y="1641"/>
              <a:ext cx="480" cy="88"/>
            </a:xfrm>
            <a:custGeom>
              <a:avLst/>
              <a:gdLst>
                <a:gd name="T0" fmla="*/ 0 w 480"/>
                <a:gd name="T1" fmla="*/ 87 h 88"/>
                <a:gd name="T2" fmla="*/ 237 w 480"/>
                <a:gd name="T3" fmla="*/ 0 h 88"/>
                <a:gd name="T4" fmla="*/ 480 w 480"/>
                <a:gd name="T5" fmla="*/ 88 h 88"/>
                <a:gd name="T6" fmla="*/ 0 60000 65536"/>
                <a:gd name="T7" fmla="*/ 0 60000 65536"/>
                <a:gd name="T8" fmla="*/ 0 60000 65536"/>
                <a:gd name="T9" fmla="*/ 0 w 480"/>
                <a:gd name="T10" fmla="*/ 0 h 88"/>
                <a:gd name="T11" fmla="*/ 480 w 480"/>
                <a:gd name="T12" fmla="*/ 88 h 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88">
                  <a:moveTo>
                    <a:pt x="0" y="87"/>
                  </a:moveTo>
                  <a:cubicBezTo>
                    <a:pt x="39" y="73"/>
                    <a:pt x="157" y="0"/>
                    <a:pt x="237" y="0"/>
                  </a:cubicBezTo>
                  <a:cubicBezTo>
                    <a:pt x="317" y="0"/>
                    <a:pt x="430" y="70"/>
                    <a:pt x="480" y="88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oval" w="sm" len="sm"/>
              <a:tailEnd type="triangle" w="sm" len="lg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2304" y="1632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2496" y="1632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2688" y="1632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2784" y="1641"/>
              <a:ext cx="480" cy="88"/>
            </a:xfrm>
            <a:custGeom>
              <a:avLst/>
              <a:gdLst>
                <a:gd name="T0" fmla="*/ 0 w 480"/>
                <a:gd name="T1" fmla="*/ 87 h 88"/>
                <a:gd name="T2" fmla="*/ 237 w 480"/>
                <a:gd name="T3" fmla="*/ 0 h 88"/>
                <a:gd name="T4" fmla="*/ 480 w 480"/>
                <a:gd name="T5" fmla="*/ 88 h 88"/>
                <a:gd name="T6" fmla="*/ 0 60000 65536"/>
                <a:gd name="T7" fmla="*/ 0 60000 65536"/>
                <a:gd name="T8" fmla="*/ 0 60000 65536"/>
                <a:gd name="T9" fmla="*/ 0 w 480"/>
                <a:gd name="T10" fmla="*/ 0 h 88"/>
                <a:gd name="T11" fmla="*/ 480 w 480"/>
                <a:gd name="T12" fmla="*/ 88 h 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88">
                  <a:moveTo>
                    <a:pt x="0" y="87"/>
                  </a:moveTo>
                  <a:cubicBezTo>
                    <a:pt x="39" y="73"/>
                    <a:pt x="157" y="0"/>
                    <a:pt x="237" y="0"/>
                  </a:cubicBezTo>
                  <a:cubicBezTo>
                    <a:pt x="317" y="0"/>
                    <a:pt x="430" y="70"/>
                    <a:pt x="480" y="88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oval" w="sm" len="sm"/>
              <a:tailEnd type="triangle" w="sm" len="lg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3264" y="1632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3456" y="1632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3648" y="1632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3744" y="1641"/>
              <a:ext cx="480" cy="88"/>
            </a:xfrm>
            <a:custGeom>
              <a:avLst/>
              <a:gdLst>
                <a:gd name="T0" fmla="*/ 0 w 480"/>
                <a:gd name="T1" fmla="*/ 87 h 88"/>
                <a:gd name="T2" fmla="*/ 237 w 480"/>
                <a:gd name="T3" fmla="*/ 0 h 88"/>
                <a:gd name="T4" fmla="*/ 480 w 480"/>
                <a:gd name="T5" fmla="*/ 88 h 88"/>
                <a:gd name="T6" fmla="*/ 0 60000 65536"/>
                <a:gd name="T7" fmla="*/ 0 60000 65536"/>
                <a:gd name="T8" fmla="*/ 0 60000 65536"/>
                <a:gd name="T9" fmla="*/ 0 w 480"/>
                <a:gd name="T10" fmla="*/ 0 h 88"/>
                <a:gd name="T11" fmla="*/ 480 w 480"/>
                <a:gd name="T12" fmla="*/ 88 h 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88">
                  <a:moveTo>
                    <a:pt x="0" y="87"/>
                  </a:moveTo>
                  <a:cubicBezTo>
                    <a:pt x="39" y="73"/>
                    <a:pt x="157" y="0"/>
                    <a:pt x="237" y="0"/>
                  </a:cubicBezTo>
                  <a:cubicBezTo>
                    <a:pt x="317" y="0"/>
                    <a:pt x="430" y="70"/>
                    <a:pt x="480" y="88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oval" w="sm" len="sm"/>
              <a:tailEnd type="triangle" w="sm" len="lg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4224" y="1632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4416" y="1632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4608" y="1632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 rot="10800000">
              <a:off x="1920" y="1737"/>
              <a:ext cx="480" cy="88"/>
            </a:xfrm>
            <a:custGeom>
              <a:avLst/>
              <a:gdLst>
                <a:gd name="T0" fmla="*/ 0 w 480"/>
                <a:gd name="T1" fmla="*/ 87 h 88"/>
                <a:gd name="T2" fmla="*/ 237 w 480"/>
                <a:gd name="T3" fmla="*/ 0 h 88"/>
                <a:gd name="T4" fmla="*/ 480 w 480"/>
                <a:gd name="T5" fmla="*/ 88 h 88"/>
                <a:gd name="T6" fmla="*/ 0 60000 65536"/>
                <a:gd name="T7" fmla="*/ 0 60000 65536"/>
                <a:gd name="T8" fmla="*/ 0 60000 65536"/>
                <a:gd name="T9" fmla="*/ 0 w 480"/>
                <a:gd name="T10" fmla="*/ 0 h 88"/>
                <a:gd name="T11" fmla="*/ 480 w 480"/>
                <a:gd name="T12" fmla="*/ 88 h 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88">
                  <a:moveTo>
                    <a:pt x="0" y="87"/>
                  </a:moveTo>
                  <a:cubicBezTo>
                    <a:pt x="39" y="73"/>
                    <a:pt x="157" y="0"/>
                    <a:pt x="237" y="0"/>
                  </a:cubicBezTo>
                  <a:cubicBezTo>
                    <a:pt x="317" y="0"/>
                    <a:pt x="430" y="70"/>
                    <a:pt x="480" y="88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oval" w="sm" len="sm"/>
              <a:tailEnd type="triangle" w="sm" len="lg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 rot="10800000">
              <a:off x="2880" y="1728"/>
              <a:ext cx="480" cy="88"/>
            </a:xfrm>
            <a:custGeom>
              <a:avLst/>
              <a:gdLst>
                <a:gd name="T0" fmla="*/ 0 w 480"/>
                <a:gd name="T1" fmla="*/ 87 h 88"/>
                <a:gd name="T2" fmla="*/ 237 w 480"/>
                <a:gd name="T3" fmla="*/ 0 h 88"/>
                <a:gd name="T4" fmla="*/ 480 w 480"/>
                <a:gd name="T5" fmla="*/ 88 h 88"/>
                <a:gd name="T6" fmla="*/ 0 60000 65536"/>
                <a:gd name="T7" fmla="*/ 0 60000 65536"/>
                <a:gd name="T8" fmla="*/ 0 60000 65536"/>
                <a:gd name="T9" fmla="*/ 0 w 480"/>
                <a:gd name="T10" fmla="*/ 0 h 88"/>
                <a:gd name="T11" fmla="*/ 480 w 480"/>
                <a:gd name="T12" fmla="*/ 88 h 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88">
                  <a:moveTo>
                    <a:pt x="0" y="87"/>
                  </a:moveTo>
                  <a:cubicBezTo>
                    <a:pt x="39" y="73"/>
                    <a:pt x="157" y="0"/>
                    <a:pt x="237" y="0"/>
                  </a:cubicBezTo>
                  <a:cubicBezTo>
                    <a:pt x="317" y="0"/>
                    <a:pt x="430" y="70"/>
                    <a:pt x="480" y="88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oval" w="sm" len="sm"/>
              <a:tailEnd type="triangle" w="sm" len="lg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 rot="10800000">
              <a:off x="3840" y="1737"/>
              <a:ext cx="480" cy="88"/>
            </a:xfrm>
            <a:custGeom>
              <a:avLst/>
              <a:gdLst>
                <a:gd name="T0" fmla="*/ 0 w 480"/>
                <a:gd name="T1" fmla="*/ 87 h 88"/>
                <a:gd name="T2" fmla="*/ 237 w 480"/>
                <a:gd name="T3" fmla="*/ 0 h 88"/>
                <a:gd name="T4" fmla="*/ 480 w 480"/>
                <a:gd name="T5" fmla="*/ 88 h 88"/>
                <a:gd name="T6" fmla="*/ 0 60000 65536"/>
                <a:gd name="T7" fmla="*/ 0 60000 65536"/>
                <a:gd name="T8" fmla="*/ 0 60000 65536"/>
                <a:gd name="T9" fmla="*/ 0 w 480"/>
                <a:gd name="T10" fmla="*/ 0 h 88"/>
                <a:gd name="T11" fmla="*/ 480 w 480"/>
                <a:gd name="T12" fmla="*/ 88 h 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88">
                  <a:moveTo>
                    <a:pt x="0" y="87"/>
                  </a:moveTo>
                  <a:cubicBezTo>
                    <a:pt x="39" y="73"/>
                    <a:pt x="157" y="0"/>
                    <a:pt x="237" y="0"/>
                  </a:cubicBezTo>
                  <a:cubicBezTo>
                    <a:pt x="317" y="0"/>
                    <a:pt x="430" y="70"/>
                    <a:pt x="480" y="88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oval" w="sm" len="sm"/>
              <a:tailEnd type="triangle" w="sm" len="lg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1586" y="1728"/>
              <a:ext cx="94" cy="288"/>
            </a:xfrm>
            <a:custGeom>
              <a:avLst/>
              <a:gdLst>
                <a:gd name="T0" fmla="*/ 46 w 106"/>
                <a:gd name="T1" fmla="*/ 0 h 348"/>
                <a:gd name="T2" fmla="*/ 10 w 106"/>
                <a:gd name="T3" fmla="*/ 186 h 348"/>
                <a:gd name="T4" fmla="*/ 106 w 106"/>
                <a:gd name="T5" fmla="*/ 348 h 348"/>
                <a:gd name="T6" fmla="*/ 0 60000 65536"/>
                <a:gd name="T7" fmla="*/ 0 60000 65536"/>
                <a:gd name="T8" fmla="*/ 0 60000 65536"/>
                <a:gd name="T9" fmla="*/ 0 w 106"/>
                <a:gd name="T10" fmla="*/ 0 h 348"/>
                <a:gd name="T11" fmla="*/ 106 w 106"/>
                <a:gd name="T12" fmla="*/ 348 h 3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6" h="348">
                  <a:moveTo>
                    <a:pt x="46" y="0"/>
                  </a:moveTo>
                  <a:cubicBezTo>
                    <a:pt x="40" y="31"/>
                    <a:pt x="0" y="128"/>
                    <a:pt x="10" y="186"/>
                  </a:cubicBezTo>
                  <a:cubicBezTo>
                    <a:pt x="20" y="244"/>
                    <a:pt x="86" y="314"/>
                    <a:pt x="106" y="348"/>
                  </a:cubicBezTo>
                </a:path>
              </a:pathLst>
            </a:custGeom>
            <a:noFill/>
            <a:ln w="19050" cmpd="sng">
              <a:solidFill>
                <a:schemeClr val="tx2"/>
              </a:solidFill>
              <a:round/>
              <a:headEnd type="oval" w="sm" len="sm"/>
              <a:tailEnd type="triangle" w="sm" len="lg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2544" y="1728"/>
              <a:ext cx="94" cy="288"/>
            </a:xfrm>
            <a:custGeom>
              <a:avLst/>
              <a:gdLst>
                <a:gd name="T0" fmla="*/ 46 w 106"/>
                <a:gd name="T1" fmla="*/ 0 h 348"/>
                <a:gd name="T2" fmla="*/ 10 w 106"/>
                <a:gd name="T3" fmla="*/ 186 h 348"/>
                <a:gd name="T4" fmla="*/ 106 w 106"/>
                <a:gd name="T5" fmla="*/ 348 h 348"/>
                <a:gd name="T6" fmla="*/ 0 60000 65536"/>
                <a:gd name="T7" fmla="*/ 0 60000 65536"/>
                <a:gd name="T8" fmla="*/ 0 60000 65536"/>
                <a:gd name="T9" fmla="*/ 0 w 106"/>
                <a:gd name="T10" fmla="*/ 0 h 348"/>
                <a:gd name="T11" fmla="*/ 106 w 106"/>
                <a:gd name="T12" fmla="*/ 348 h 3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6" h="348">
                  <a:moveTo>
                    <a:pt x="46" y="0"/>
                  </a:moveTo>
                  <a:cubicBezTo>
                    <a:pt x="40" y="31"/>
                    <a:pt x="0" y="128"/>
                    <a:pt x="10" y="186"/>
                  </a:cubicBezTo>
                  <a:cubicBezTo>
                    <a:pt x="20" y="244"/>
                    <a:pt x="86" y="314"/>
                    <a:pt x="106" y="348"/>
                  </a:cubicBezTo>
                </a:path>
              </a:pathLst>
            </a:custGeom>
            <a:noFill/>
            <a:ln w="19050" cmpd="sng">
              <a:solidFill>
                <a:schemeClr val="tx2"/>
              </a:solidFill>
              <a:round/>
              <a:headEnd type="oval" w="sm" len="sm"/>
              <a:tailEnd type="triangle" w="sm" len="lg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3502" y="1728"/>
              <a:ext cx="94" cy="288"/>
            </a:xfrm>
            <a:custGeom>
              <a:avLst/>
              <a:gdLst>
                <a:gd name="T0" fmla="*/ 46 w 106"/>
                <a:gd name="T1" fmla="*/ 0 h 348"/>
                <a:gd name="T2" fmla="*/ 10 w 106"/>
                <a:gd name="T3" fmla="*/ 186 h 348"/>
                <a:gd name="T4" fmla="*/ 106 w 106"/>
                <a:gd name="T5" fmla="*/ 348 h 348"/>
                <a:gd name="T6" fmla="*/ 0 60000 65536"/>
                <a:gd name="T7" fmla="*/ 0 60000 65536"/>
                <a:gd name="T8" fmla="*/ 0 60000 65536"/>
                <a:gd name="T9" fmla="*/ 0 w 106"/>
                <a:gd name="T10" fmla="*/ 0 h 348"/>
                <a:gd name="T11" fmla="*/ 106 w 106"/>
                <a:gd name="T12" fmla="*/ 348 h 3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6" h="348">
                  <a:moveTo>
                    <a:pt x="46" y="0"/>
                  </a:moveTo>
                  <a:cubicBezTo>
                    <a:pt x="40" y="31"/>
                    <a:pt x="0" y="128"/>
                    <a:pt x="10" y="186"/>
                  </a:cubicBezTo>
                  <a:cubicBezTo>
                    <a:pt x="20" y="244"/>
                    <a:pt x="86" y="314"/>
                    <a:pt x="106" y="348"/>
                  </a:cubicBezTo>
                </a:path>
              </a:pathLst>
            </a:custGeom>
            <a:noFill/>
            <a:ln w="19050" cmpd="sng">
              <a:solidFill>
                <a:schemeClr val="tx2"/>
              </a:solidFill>
              <a:round/>
              <a:headEnd type="oval" w="sm" len="sm"/>
              <a:tailEnd type="triangle" w="sm" len="lg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4460" y="1728"/>
              <a:ext cx="94" cy="288"/>
            </a:xfrm>
            <a:custGeom>
              <a:avLst/>
              <a:gdLst>
                <a:gd name="T0" fmla="*/ 46 w 106"/>
                <a:gd name="T1" fmla="*/ 0 h 348"/>
                <a:gd name="T2" fmla="*/ 10 w 106"/>
                <a:gd name="T3" fmla="*/ 186 h 348"/>
                <a:gd name="T4" fmla="*/ 106 w 106"/>
                <a:gd name="T5" fmla="*/ 348 h 348"/>
                <a:gd name="T6" fmla="*/ 0 60000 65536"/>
                <a:gd name="T7" fmla="*/ 0 60000 65536"/>
                <a:gd name="T8" fmla="*/ 0 60000 65536"/>
                <a:gd name="T9" fmla="*/ 0 w 106"/>
                <a:gd name="T10" fmla="*/ 0 h 348"/>
                <a:gd name="T11" fmla="*/ 106 w 106"/>
                <a:gd name="T12" fmla="*/ 348 h 3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6" h="348">
                  <a:moveTo>
                    <a:pt x="46" y="0"/>
                  </a:moveTo>
                  <a:cubicBezTo>
                    <a:pt x="40" y="31"/>
                    <a:pt x="0" y="128"/>
                    <a:pt x="10" y="186"/>
                  </a:cubicBezTo>
                  <a:cubicBezTo>
                    <a:pt x="20" y="244"/>
                    <a:pt x="86" y="314"/>
                    <a:pt x="106" y="348"/>
                  </a:cubicBezTo>
                </a:path>
              </a:pathLst>
            </a:custGeom>
            <a:noFill/>
            <a:ln w="19050" cmpd="sng">
              <a:solidFill>
                <a:schemeClr val="tx2"/>
              </a:solidFill>
              <a:round/>
              <a:headEnd type="oval" w="sm" len="sm"/>
              <a:tailEnd type="triangle" w="sm" len="lg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5184" y="1632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768" y="1632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4704" y="1632"/>
              <a:ext cx="480" cy="88"/>
            </a:xfrm>
            <a:custGeom>
              <a:avLst/>
              <a:gdLst>
                <a:gd name="T0" fmla="*/ 0 w 480"/>
                <a:gd name="T1" fmla="*/ 87 h 88"/>
                <a:gd name="T2" fmla="*/ 237 w 480"/>
                <a:gd name="T3" fmla="*/ 0 h 88"/>
                <a:gd name="T4" fmla="*/ 480 w 480"/>
                <a:gd name="T5" fmla="*/ 88 h 88"/>
                <a:gd name="T6" fmla="*/ 0 60000 65536"/>
                <a:gd name="T7" fmla="*/ 0 60000 65536"/>
                <a:gd name="T8" fmla="*/ 0 60000 65536"/>
                <a:gd name="T9" fmla="*/ 0 w 480"/>
                <a:gd name="T10" fmla="*/ 0 h 88"/>
                <a:gd name="T11" fmla="*/ 480 w 480"/>
                <a:gd name="T12" fmla="*/ 88 h 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88">
                  <a:moveTo>
                    <a:pt x="0" y="87"/>
                  </a:moveTo>
                  <a:cubicBezTo>
                    <a:pt x="39" y="73"/>
                    <a:pt x="157" y="0"/>
                    <a:pt x="237" y="0"/>
                  </a:cubicBezTo>
                  <a:cubicBezTo>
                    <a:pt x="317" y="0"/>
                    <a:pt x="430" y="70"/>
                    <a:pt x="480" y="88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oval" w="sm" len="sm"/>
              <a:tailEnd type="triangle" w="sm" len="lg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 rot="10800000">
              <a:off x="4800" y="1728"/>
              <a:ext cx="480" cy="88"/>
            </a:xfrm>
            <a:custGeom>
              <a:avLst/>
              <a:gdLst>
                <a:gd name="T0" fmla="*/ 0 w 480"/>
                <a:gd name="T1" fmla="*/ 87 h 88"/>
                <a:gd name="T2" fmla="*/ 237 w 480"/>
                <a:gd name="T3" fmla="*/ 0 h 88"/>
                <a:gd name="T4" fmla="*/ 480 w 480"/>
                <a:gd name="T5" fmla="*/ 88 h 88"/>
                <a:gd name="T6" fmla="*/ 0 60000 65536"/>
                <a:gd name="T7" fmla="*/ 0 60000 65536"/>
                <a:gd name="T8" fmla="*/ 0 60000 65536"/>
                <a:gd name="T9" fmla="*/ 0 w 480"/>
                <a:gd name="T10" fmla="*/ 0 h 88"/>
                <a:gd name="T11" fmla="*/ 480 w 480"/>
                <a:gd name="T12" fmla="*/ 88 h 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88">
                  <a:moveTo>
                    <a:pt x="0" y="87"/>
                  </a:moveTo>
                  <a:cubicBezTo>
                    <a:pt x="39" y="73"/>
                    <a:pt x="157" y="0"/>
                    <a:pt x="237" y="0"/>
                  </a:cubicBezTo>
                  <a:cubicBezTo>
                    <a:pt x="317" y="0"/>
                    <a:pt x="430" y="70"/>
                    <a:pt x="480" y="88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oval" w="sm" len="sm"/>
              <a:tailEnd type="triangle" w="sm" len="lg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864" y="1632"/>
              <a:ext cx="480" cy="88"/>
            </a:xfrm>
            <a:custGeom>
              <a:avLst/>
              <a:gdLst>
                <a:gd name="T0" fmla="*/ 0 w 480"/>
                <a:gd name="T1" fmla="*/ 87 h 88"/>
                <a:gd name="T2" fmla="*/ 237 w 480"/>
                <a:gd name="T3" fmla="*/ 0 h 88"/>
                <a:gd name="T4" fmla="*/ 480 w 480"/>
                <a:gd name="T5" fmla="*/ 88 h 88"/>
                <a:gd name="T6" fmla="*/ 0 60000 65536"/>
                <a:gd name="T7" fmla="*/ 0 60000 65536"/>
                <a:gd name="T8" fmla="*/ 0 60000 65536"/>
                <a:gd name="T9" fmla="*/ 0 w 480"/>
                <a:gd name="T10" fmla="*/ 0 h 88"/>
                <a:gd name="T11" fmla="*/ 480 w 480"/>
                <a:gd name="T12" fmla="*/ 88 h 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88">
                  <a:moveTo>
                    <a:pt x="0" y="87"/>
                  </a:moveTo>
                  <a:cubicBezTo>
                    <a:pt x="39" y="73"/>
                    <a:pt x="157" y="0"/>
                    <a:pt x="237" y="0"/>
                  </a:cubicBezTo>
                  <a:cubicBezTo>
                    <a:pt x="317" y="0"/>
                    <a:pt x="430" y="70"/>
                    <a:pt x="480" y="88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oval" w="sm" len="sm"/>
              <a:tailEnd type="triangle" w="sm" len="lg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2"/>
            <p:cNvSpPr>
              <a:spLocks/>
            </p:cNvSpPr>
            <p:nvPr/>
          </p:nvSpPr>
          <p:spPr bwMode="auto">
            <a:xfrm rot="10800000">
              <a:off x="960" y="1728"/>
              <a:ext cx="480" cy="88"/>
            </a:xfrm>
            <a:custGeom>
              <a:avLst/>
              <a:gdLst>
                <a:gd name="T0" fmla="*/ 0 w 480"/>
                <a:gd name="T1" fmla="*/ 87 h 88"/>
                <a:gd name="T2" fmla="*/ 237 w 480"/>
                <a:gd name="T3" fmla="*/ 0 h 88"/>
                <a:gd name="T4" fmla="*/ 480 w 480"/>
                <a:gd name="T5" fmla="*/ 88 h 88"/>
                <a:gd name="T6" fmla="*/ 0 60000 65536"/>
                <a:gd name="T7" fmla="*/ 0 60000 65536"/>
                <a:gd name="T8" fmla="*/ 0 60000 65536"/>
                <a:gd name="T9" fmla="*/ 0 w 480"/>
                <a:gd name="T10" fmla="*/ 0 h 88"/>
                <a:gd name="T11" fmla="*/ 480 w 480"/>
                <a:gd name="T12" fmla="*/ 88 h 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88">
                  <a:moveTo>
                    <a:pt x="0" y="87"/>
                  </a:moveTo>
                  <a:cubicBezTo>
                    <a:pt x="39" y="73"/>
                    <a:pt x="157" y="0"/>
                    <a:pt x="237" y="0"/>
                  </a:cubicBezTo>
                  <a:cubicBezTo>
                    <a:pt x="317" y="0"/>
                    <a:pt x="430" y="70"/>
                    <a:pt x="480" y="88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oval" w="sm" len="sm"/>
              <a:tailEnd type="triangle" w="sm" len="lg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Text Box 33"/>
            <p:cNvSpPr txBox="1">
              <a:spLocks noChangeArrowheads="1"/>
            </p:cNvSpPr>
            <p:nvPr/>
          </p:nvSpPr>
          <p:spPr bwMode="auto">
            <a:xfrm>
              <a:off x="1680" y="1872"/>
              <a:ext cx="23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solidFill>
                    <a:schemeClr val="tx2"/>
                  </a:solidFill>
                </a:rPr>
                <a:t>A</a:t>
              </a:r>
            </a:p>
          </p:txBody>
        </p:sp>
        <p:sp>
          <p:nvSpPr>
            <p:cNvPr id="35" name="Text Box 34"/>
            <p:cNvSpPr txBox="1">
              <a:spLocks noChangeArrowheads="1"/>
            </p:cNvSpPr>
            <p:nvPr/>
          </p:nvSpPr>
          <p:spPr bwMode="auto">
            <a:xfrm>
              <a:off x="2640" y="1872"/>
              <a:ext cx="23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solidFill>
                    <a:schemeClr val="tx2"/>
                  </a:solidFill>
                </a:rPr>
                <a:t>B</a:t>
              </a:r>
            </a:p>
          </p:txBody>
        </p:sp>
        <p:sp>
          <p:nvSpPr>
            <p:cNvPr id="36" name="Text Box 35"/>
            <p:cNvSpPr txBox="1">
              <a:spLocks noChangeArrowheads="1"/>
            </p:cNvSpPr>
            <p:nvPr/>
          </p:nvSpPr>
          <p:spPr bwMode="auto">
            <a:xfrm>
              <a:off x="3600" y="1872"/>
              <a:ext cx="23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solidFill>
                    <a:schemeClr val="tx2"/>
                  </a:solidFill>
                </a:rPr>
                <a:t>C</a:t>
              </a:r>
            </a:p>
          </p:txBody>
        </p:sp>
        <p:sp>
          <p:nvSpPr>
            <p:cNvPr id="37" name="Text Box 36"/>
            <p:cNvSpPr txBox="1">
              <a:spLocks noChangeArrowheads="1"/>
            </p:cNvSpPr>
            <p:nvPr/>
          </p:nvSpPr>
          <p:spPr bwMode="auto">
            <a:xfrm>
              <a:off x="4560" y="1872"/>
              <a:ext cx="23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solidFill>
                    <a:schemeClr val="tx2"/>
                  </a:solidFill>
                </a:rPr>
                <a:t>D</a:t>
              </a:r>
            </a:p>
          </p:txBody>
        </p:sp>
        <p:sp>
          <p:nvSpPr>
            <p:cNvPr id="38" name="Text Box 99"/>
            <p:cNvSpPr txBox="1">
              <a:spLocks noChangeArrowheads="1"/>
            </p:cNvSpPr>
            <p:nvPr/>
          </p:nvSpPr>
          <p:spPr bwMode="auto">
            <a:xfrm>
              <a:off x="4392" y="1296"/>
              <a:ext cx="23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/>
                <a:t>p</a:t>
              </a:r>
            </a:p>
          </p:txBody>
        </p:sp>
      </p:grpSp>
      <p:sp>
        <p:nvSpPr>
          <p:cNvPr id="39" name="AutoShape 103"/>
          <p:cNvSpPr>
            <a:spLocks noChangeArrowheads="1"/>
          </p:cNvSpPr>
          <p:nvPr/>
        </p:nvSpPr>
        <p:spPr bwMode="auto">
          <a:xfrm>
            <a:off x="6286500" y="4251388"/>
            <a:ext cx="1752600" cy="1295400"/>
          </a:xfrm>
          <a:prstGeom prst="roundRect">
            <a:avLst>
              <a:gd name="adj" fmla="val 30130"/>
            </a:avLst>
          </a:prstGeom>
          <a:solidFill>
            <a:srgbClr val="ECF1FE"/>
          </a:solidFill>
          <a:ln w="190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Rectangle 104"/>
          <p:cNvSpPr>
            <a:spLocks noChangeArrowheads="1"/>
          </p:cNvSpPr>
          <p:nvPr/>
        </p:nvSpPr>
        <p:spPr bwMode="auto">
          <a:xfrm>
            <a:off x="2133600" y="37179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Rectangle 105"/>
          <p:cNvSpPr>
            <a:spLocks noChangeArrowheads="1"/>
          </p:cNvSpPr>
          <p:nvPr/>
        </p:nvSpPr>
        <p:spPr bwMode="auto">
          <a:xfrm>
            <a:off x="2438400" y="37179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Rectangle 106"/>
          <p:cNvSpPr>
            <a:spLocks noChangeArrowheads="1"/>
          </p:cNvSpPr>
          <p:nvPr/>
        </p:nvSpPr>
        <p:spPr bwMode="auto">
          <a:xfrm>
            <a:off x="2743200" y="37179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Freeform 107"/>
          <p:cNvSpPr>
            <a:spLocks/>
          </p:cNvSpPr>
          <p:nvPr/>
        </p:nvSpPr>
        <p:spPr bwMode="auto">
          <a:xfrm>
            <a:off x="2895600" y="3732275"/>
            <a:ext cx="762000" cy="139700"/>
          </a:xfrm>
          <a:custGeom>
            <a:avLst/>
            <a:gdLst>
              <a:gd name="T0" fmla="*/ 0 w 480"/>
              <a:gd name="T1" fmla="*/ 87 h 88"/>
              <a:gd name="T2" fmla="*/ 237 w 480"/>
              <a:gd name="T3" fmla="*/ 0 h 88"/>
              <a:gd name="T4" fmla="*/ 480 w 480"/>
              <a:gd name="T5" fmla="*/ 88 h 88"/>
              <a:gd name="T6" fmla="*/ 0 60000 65536"/>
              <a:gd name="T7" fmla="*/ 0 60000 65536"/>
              <a:gd name="T8" fmla="*/ 0 60000 65536"/>
              <a:gd name="T9" fmla="*/ 0 w 480"/>
              <a:gd name="T10" fmla="*/ 0 h 88"/>
              <a:gd name="T11" fmla="*/ 480 w 480"/>
              <a:gd name="T12" fmla="*/ 88 h 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Rectangle 108"/>
          <p:cNvSpPr>
            <a:spLocks noChangeArrowheads="1"/>
          </p:cNvSpPr>
          <p:nvPr/>
        </p:nvSpPr>
        <p:spPr bwMode="auto">
          <a:xfrm>
            <a:off x="3657600" y="37179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Rectangle 109"/>
          <p:cNvSpPr>
            <a:spLocks noChangeArrowheads="1"/>
          </p:cNvSpPr>
          <p:nvPr/>
        </p:nvSpPr>
        <p:spPr bwMode="auto">
          <a:xfrm>
            <a:off x="3962400" y="37179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Rectangle 110"/>
          <p:cNvSpPr>
            <a:spLocks noChangeArrowheads="1"/>
          </p:cNvSpPr>
          <p:nvPr/>
        </p:nvSpPr>
        <p:spPr bwMode="auto">
          <a:xfrm>
            <a:off x="4267200" y="37179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Freeform 111"/>
          <p:cNvSpPr>
            <a:spLocks/>
          </p:cNvSpPr>
          <p:nvPr/>
        </p:nvSpPr>
        <p:spPr bwMode="auto">
          <a:xfrm>
            <a:off x="4419600" y="3732275"/>
            <a:ext cx="762000" cy="139700"/>
          </a:xfrm>
          <a:custGeom>
            <a:avLst/>
            <a:gdLst>
              <a:gd name="T0" fmla="*/ 0 w 480"/>
              <a:gd name="T1" fmla="*/ 87 h 88"/>
              <a:gd name="T2" fmla="*/ 237 w 480"/>
              <a:gd name="T3" fmla="*/ 0 h 88"/>
              <a:gd name="T4" fmla="*/ 480 w 480"/>
              <a:gd name="T5" fmla="*/ 88 h 88"/>
              <a:gd name="T6" fmla="*/ 0 60000 65536"/>
              <a:gd name="T7" fmla="*/ 0 60000 65536"/>
              <a:gd name="T8" fmla="*/ 0 60000 65536"/>
              <a:gd name="T9" fmla="*/ 0 w 480"/>
              <a:gd name="T10" fmla="*/ 0 h 88"/>
              <a:gd name="T11" fmla="*/ 480 w 480"/>
              <a:gd name="T12" fmla="*/ 88 h 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Rectangle 112"/>
          <p:cNvSpPr>
            <a:spLocks noChangeArrowheads="1"/>
          </p:cNvSpPr>
          <p:nvPr/>
        </p:nvSpPr>
        <p:spPr bwMode="auto">
          <a:xfrm>
            <a:off x="5181600" y="37179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Rectangle 113"/>
          <p:cNvSpPr>
            <a:spLocks noChangeArrowheads="1"/>
          </p:cNvSpPr>
          <p:nvPr/>
        </p:nvSpPr>
        <p:spPr bwMode="auto">
          <a:xfrm>
            <a:off x="5486400" y="37179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Rectangle 114"/>
          <p:cNvSpPr>
            <a:spLocks noChangeArrowheads="1"/>
          </p:cNvSpPr>
          <p:nvPr/>
        </p:nvSpPr>
        <p:spPr bwMode="auto">
          <a:xfrm>
            <a:off x="5791200" y="37179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Freeform 115"/>
          <p:cNvSpPr>
            <a:spLocks/>
          </p:cNvSpPr>
          <p:nvPr/>
        </p:nvSpPr>
        <p:spPr bwMode="auto">
          <a:xfrm>
            <a:off x="5943600" y="3681475"/>
            <a:ext cx="2286000" cy="188913"/>
          </a:xfrm>
          <a:custGeom>
            <a:avLst/>
            <a:gdLst>
              <a:gd name="T0" fmla="*/ 0 w 1440"/>
              <a:gd name="T1" fmla="*/ 119 h 119"/>
              <a:gd name="T2" fmla="*/ 776 w 1440"/>
              <a:gd name="T3" fmla="*/ 7 h 119"/>
              <a:gd name="T4" fmla="*/ 1440 w 1440"/>
              <a:gd name="T5" fmla="*/ 79 h 119"/>
              <a:gd name="T6" fmla="*/ 0 60000 65536"/>
              <a:gd name="T7" fmla="*/ 0 60000 65536"/>
              <a:gd name="T8" fmla="*/ 0 60000 65536"/>
              <a:gd name="T9" fmla="*/ 0 w 1440"/>
              <a:gd name="T10" fmla="*/ 0 h 119"/>
              <a:gd name="T11" fmla="*/ 1440 w 1440"/>
              <a:gd name="T12" fmla="*/ 119 h 1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0" h="119">
                <a:moveTo>
                  <a:pt x="0" y="119"/>
                </a:moveTo>
                <a:cubicBezTo>
                  <a:pt x="129" y="100"/>
                  <a:pt x="536" y="14"/>
                  <a:pt x="776" y="7"/>
                </a:cubicBezTo>
                <a:cubicBezTo>
                  <a:pt x="1016" y="0"/>
                  <a:pt x="1302" y="64"/>
                  <a:pt x="1440" y="79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Rectangle 116"/>
          <p:cNvSpPr>
            <a:spLocks noChangeArrowheads="1"/>
          </p:cNvSpPr>
          <p:nvPr/>
        </p:nvSpPr>
        <p:spPr bwMode="auto">
          <a:xfrm>
            <a:off x="6705600" y="4708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Rectangle 117"/>
          <p:cNvSpPr>
            <a:spLocks noChangeArrowheads="1"/>
          </p:cNvSpPr>
          <p:nvPr/>
        </p:nvSpPr>
        <p:spPr bwMode="auto">
          <a:xfrm>
            <a:off x="7010400" y="4708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Rectangle 118"/>
          <p:cNvSpPr>
            <a:spLocks noChangeArrowheads="1"/>
          </p:cNvSpPr>
          <p:nvPr/>
        </p:nvSpPr>
        <p:spPr bwMode="auto">
          <a:xfrm>
            <a:off x="7315200" y="4708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Freeform 119"/>
          <p:cNvSpPr>
            <a:spLocks/>
          </p:cNvSpPr>
          <p:nvPr/>
        </p:nvSpPr>
        <p:spPr bwMode="auto">
          <a:xfrm rot="10800000">
            <a:off x="3048000" y="3884675"/>
            <a:ext cx="762000" cy="139700"/>
          </a:xfrm>
          <a:custGeom>
            <a:avLst/>
            <a:gdLst>
              <a:gd name="T0" fmla="*/ 0 w 480"/>
              <a:gd name="T1" fmla="*/ 87 h 88"/>
              <a:gd name="T2" fmla="*/ 237 w 480"/>
              <a:gd name="T3" fmla="*/ 0 h 88"/>
              <a:gd name="T4" fmla="*/ 480 w 480"/>
              <a:gd name="T5" fmla="*/ 88 h 88"/>
              <a:gd name="T6" fmla="*/ 0 60000 65536"/>
              <a:gd name="T7" fmla="*/ 0 60000 65536"/>
              <a:gd name="T8" fmla="*/ 0 60000 65536"/>
              <a:gd name="T9" fmla="*/ 0 w 480"/>
              <a:gd name="T10" fmla="*/ 0 h 88"/>
              <a:gd name="T11" fmla="*/ 480 w 480"/>
              <a:gd name="T12" fmla="*/ 88 h 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Freeform 120"/>
          <p:cNvSpPr>
            <a:spLocks/>
          </p:cNvSpPr>
          <p:nvPr/>
        </p:nvSpPr>
        <p:spPr bwMode="auto">
          <a:xfrm rot="10800000">
            <a:off x="4572000" y="3870388"/>
            <a:ext cx="762000" cy="139700"/>
          </a:xfrm>
          <a:custGeom>
            <a:avLst/>
            <a:gdLst>
              <a:gd name="T0" fmla="*/ 0 w 480"/>
              <a:gd name="T1" fmla="*/ 87 h 88"/>
              <a:gd name="T2" fmla="*/ 237 w 480"/>
              <a:gd name="T3" fmla="*/ 0 h 88"/>
              <a:gd name="T4" fmla="*/ 480 w 480"/>
              <a:gd name="T5" fmla="*/ 88 h 88"/>
              <a:gd name="T6" fmla="*/ 0 60000 65536"/>
              <a:gd name="T7" fmla="*/ 0 60000 65536"/>
              <a:gd name="T8" fmla="*/ 0 60000 65536"/>
              <a:gd name="T9" fmla="*/ 0 w 480"/>
              <a:gd name="T10" fmla="*/ 0 h 88"/>
              <a:gd name="T11" fmla="*/ 480 w 480"/>
              <a:gd name="T12" fmla="*/ 88 h 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Freeform 121"/>
          <p:cNvSpPr>
            <a:spLocks/>
          </p:cNvSpPr>
          <p:nvPr/>
        </p:nvSpPr>
        <p:spPr bwMode="auto">
          <a:xfrm>
            <a:off x="6108700" y="3959288"/>
            <a:ext cx="749300" cy="863600"/>
          </a:xfrm>
          <a:custGeom>
            <a:avLst/>
            <a:gdLst>
              <a:gd name="T0" fmla="*/ 472 w 472"/>
              <a:gd name="T1" fmla="*/ 544 h 544"/>
              <a:gd name="T2" fmla="*/ 384 w 472"/>
              <a:gd name="T3" fmla="*/ 152 h 544"/>
              <a:gd name="T4" fmla="*/ 0 w 472"/>
              <a:gd name="T5" fmla="*/ 0 h 544"/>
              <a:gd name="T6" fmla="*/ 0 60000 65536"/>
              <a:gd name="T7" fmla="*/ 0 60000 65536"/>
              <a:gd name="T8" fmla="*/ 0 60000 65536"/>
              <a:gd name="T9" fmla="*/ 0 w 472"/>
              <a:gd name="T10" fmla="*/ 0 h 544"/>
              <a:gd name="T11" fmla="*/ 472 w 472"/>
              <a:gd name="T12" fmla="*/ 544 h 5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72" h="544">
                <a:moveTo>
                  <a:pt x="472" y="544"/>
                </a:moveTo>
                <a:cubicBezTo>
                  <a:pt x="457" y="479"/>
                  <a:pt x="463" y="243"/>
                  <a:pt x="384" y="152"/>
                </a:cubicBezTo>
                <a:cubicBezTo>
                  <a:pt x="305" y="61"/>
                  <a:pt x="80" y="32"/>
                  <a:pt x="0" y="0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Freeform 122"/>
          <p:cNvSpPr>
            <a:spLocks/>
          </p:cNvSpPr>
          <p:nvPr/>
        </p:nvSpPr>
        <p:spPr bwMode="auto">
          <a:xfrm>
            <a:off x="2517775" y="3870388"/>
            <a:ext cx="149225" cy="457200"/>
          </a:xfrm>
          <a:custGeom>
            <a:avLst/>
            <a:gdLst>
              <a:gd name="T0" fmla="*/ 46 w 106"/>
              <a:gd name="T1" fmla="*/ 0 h 348"/>
              <a:gd name="T2" fmla="*/ 10 w 106"/>
              <a:gd name="T3" fmla="*/ 186 h 348"/>
              <a:gd name="T4" fmla="*/ 106 w 106"/>
              <a:gd name="T5" fmla="*/ 348 h 348"/>
              <a:gd name="T6" fmla="*/ 0 60000 65536"/>
              <a:gd name="T7" fmla="*/ 0 60000 65536"/>
              <a:gd name="T8" fmla="*/ 0 60000 65536"/>
              <a:gd name="T9" fmla="*/ 0 w 106"/>
              <a:gd name="T10" fmla="*/ 0 h 348"/>
              <a:gd name="T11" fmla="*/ 106 w 106"/>
              <a:gd name="T12" fmla="*/ 348 h 3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6" h="348">
                <a:moveTo>
                  <a:pt x="46" y="0"/>
                </a:moveTo>
                <a:cubicBezTo>
                  <a:pt x="40" y="31"/>
                  <a:pt x="0" y="128"/>
                  <a:pt x="10" y="186"/>
                </a:cubicBezTo>
                <a:cubicBezTo>
                  <a:pt x="20" y="244"/>
                  <a:pt x="86" y="314"/>
                  <a:pt x="106" y="348"/>
                </a:cubicBezTo>
              </a:path>
            </a:pathLst>
          </a:custGeom>
          <a:noFill/>
          <a:ln w="19050" cmpd="sng">
            <a:solidFill>
              <a:schemeClr val="tx2"/>
            </a:solidFill>
            <a:round/>
            <a:headEnd type="oval" w="sm" len="sm"/>
            <a:tailEnd type="triangle" w="sm" len="lg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Freeform 123"/>
          <p:cNvSpPr>
            <a:spLocks/>
          </p:cNvSpPr>
          <p:nvPr/>
        </p:nvSpPr>
        <p:spPr bwMode="auto">
          <a:xfrm>
            <a:off x="4038600" y="3870388"/>
            <a:ext cx="149225" cy="457200"/>
          </a:xfrm>
          <a:custGeom>
            <a:avLst/>
            <a:gdLst>
              <a:gd name="T0" fmla="*/ 46 w 106"/>
              <a:gd name="T1" fmla="*/ 0 h 348"/>
              <a:gd name="T2" fmla="*/ 10 w 106"/>
              <a:gd name="T3" fmla="*/ 186 h 348"/>
              <a:gd name="T4" fmla="*/ 106 w 106"/>
              <a:gd name="T5" fmla="*/ 348 h 348"/>
              <a:gd name="T6" fmla="*/ 0 60000 65536"/>
              <a:gd name="T7" fmla="*/ 0 60000 65536"/>
              <a:gd name="T8" fmla="*/ 0 60000 65536"/>
              <a:gd name="T9" fmla="*/ 0 w 106"/>
              <a:gd name="T10" fmla="*/ 0 h 348"/>
              <a:gd name="T11" fmla="*/ 106 w 106"/>
              <a:gd name="T12" fmla="*/ 348 h 3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6" h="348">
                <a:moveTo>
                  <a:pt x="46" y="0"/>
                </a:moveTo>
                <a:cubicBezTo>
                  <a:pt x="40" y="31"/>
                  <a:pt x="0" y="128"/>
                  <a:pt x="10" y="186"/>
                </a:cubicBezTo>
                <a:cubicBezTo>
                  <a:pt x="20" y="244"/>
                  <a:pt x="86" y="314"/>
                  <a:pt x="106" y="348"/>
                </a:cubicBezTo>
              </a:path>
            </a:pathLst>
          </a:custGeom>
          <a:noFill/>
          <a:ln w="19050" cmpd="sng">
            <a:solidFill>
              <a:schemeClr val="tx2"/>
            </a:solidFill>
            <a:round/>
            <a:headEnd type="oval" w="sm" len="sm"/>
            <a:tailEnd type="triangle" w="sm" len="lg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Freeform 124"/>
          <p:cNvSpPr>
            <a:spLocks/>
          </p:cNvSpPr>
          <p:nvPr/>
        </p:nvSpPr>
        <p:spPr bwMode="auto">
          <a:xfrm>
            <a:off x="5559425" y="3870388"/>
            <a:ext cx="149225" cy="457200"/>
          </a:xfrm>
          <a:custGeom>
            <a:avLst/>
            <a:gdLst>
              <a:gd name="T0" fmla="*/ 46 w 106"/>
              <a:gd name="T1" fmla="*/ 0 h 348"/>
              <a:gd name="T2" fmla="*/ 10 w 106"/>
              <a:gd name="T3" fmla="*/ 186 h 348"/>
              <a:gd name="T4" fmla="*/ 106 w 106"/>
              <a:gd name="T5" fmla="*/ 348 h 348"/>
              <a:gd name="T6" fmla="*/ 0 60000 65536"/>
              <a:gd name="T7" fmla="*/ 0 60000 65536"/>
              <a:gd name="T8" fmla="*/ 0 60000 65536"/>
              <a:gd name="T9" fmla="*/ 0 w 106"/>
              <a:gd name="T10" fmla="*/ 0 h 348"/>
              <a:gd name="T11" fmla="*/ 106 w 106"/>
              <a:gd name="T12" fmla="*/ 348 h 3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6" h="348">
                <a:moveTo>
                  <a:pt x="46" y="0"/>
                </a:moveTo>
                <a:cubicBezTo>
                  <a:pt x="40" y="31"/>
                  <a:pt x="0" y="128"/>
                  <a:pt x="10" y="186"/>
                </a:cubicBezTo>
                <a:cubicBezTo>
                  <a:pt x="20" y="244"/>
                  <a:pt x="86" y="314"/>
                  <a:pt x="106" y="348"/>
                </a:cubicBezTo>
              </a:path>
            </a:pathLst>
          </a:custGeom>
          <a:noFill/>
          <a:ln w="19050" cmpd="sng">
            <a:solidFill>
              <a:schemeClr val="tx2"/>
            </a:solidFill>
            <a:round/>
            <a:headEnd type="oval" w="sm" len="sm"/>
            <a:tailEnd type="triangle" w="sm" len="lg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Freeform 125"/>
          <p:cNvSpPr>
            <a:spLocks/>
          </p:cNvSpPr>
          <p:nvPr/>
        </p:nvSpPr>
        <p:spPr bwMode="auto">
          <a:xfrm>
            <a:off x="7080250" y="4860988"/>
            <a:ext cx="149225" cy="457200"/>
          </a:xfrm>
          <a:custGeom>
            <a:avLst/>
            <a:gdLst>
              <a:gd name="T0" fmla="*/ 46 w 106"/>
              <a:gd name="T1" fmla="*/ 0 h 348"/>
              <a:gd name="T2" fmla="*/ 10 w 106"/>
              <a:gd name="T3" fmla="*/ 186 h 348"/>
              <a:gd name="T4" fmla="*/ 106 w 106"/>
              <a:gd name="T5" fmla="*/ 348 h 348"/>
              <a:gd name="T6" fmla="*/ 0 60000 65536"/>
              <a:gd name="T7" fmla="*/ 0 60000 65536"/>
              <a:gd name="T8" fmla="*/ 0 60000 65536"/>
              <a:gd name="T9" fmla="*/ 0 w 106"/>
              <a:gd name="T10" fmla="*/ 0 h 348"/>
              <a:gd name="T11" fmla="*/ 106 w 106"/>
              <a:gd name="T12" fmla="*/ 348 h 3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6" h="348">
                <a:moveTo>
                  <a:pt x="46" y="0"/>
                </a:moveTo>
                <a:cubicBezTo>
                  <a:pt x="40" y="31"/>
                  <a:pt x="0" y="128"/>
                  <a:pt x="10" y="186"/>
                </a:cubicBezTo>
                <a:cubicBezTo>
                  <a:pt x="20" y="244"/>
                  <a:pt x="86" y="314"/>
                  <a:pt x="106" y="348"/>
                </a:cubicBezTo>
              </a:path>
            </a:pathLst>
          </a:custGeom>
          <a:noFill/>
          <a:ln w="19050" cmpd="sng">
            <a:solidFill>
              <a:schemeClr val="tx2"/>
            </a:solidFill>
            <a:round/>
            <a:headEnd type="oval" w="sm" len="sm"/>
            <a:tailEnd type="triangle" w="sm" len="lg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Rectangle 126"/>
          <p:cNvSpPr>
            <a:spLocks noChangeArrowheads="1"/>
          </p:cNvSpPr>
          <p:nvPr/>
        </p:nvSpPr>
        <p:spPr bwMode="auto">
          <a:xfrm>
            <a:off x="8229600" y="37179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Rectangle 127"/>
          <p:cNvSpPr>
            <a:spLocks noChangeArrowheads="1"/>
          </p:cNvSpPr>
          <p:nvPr/>
        </p:nvSpPr>
        <p:spPr bwMode="auto">
          <a:xfrm>
            <a:off x="1219200" y="37179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Freeform 128"/>
          <p:cNvSpPr>
            <a:spLocks/>
          </p:cNvSpPr>
          <p:nvPr/>
        </p:nvSpPr>
        <p:spPr bwMode="auto">
          <a:xfrm>
            <a:off x="7480300" y="3995800"/>
            <a:ext cx="736600" cy="852488"/>
          </a:xfrm>
          <a:custGeom>
            <a:avLst/>
            <a:gdLst>
              <a:gd name="T0" fmla="*/ 0 w 464"/>
              <a:gd name="T1" fmla="*/ 537 h 537"/>
              <a:gd name="T2" fmla="*/ 96 w 464"/>
              <a:gd name="T3" fmla="*/ 89 h 537"/>
              <a:gd name="T4" fmla="*/ 464 w 464"/>
              <a:gd name="T5" fmla="*/ 1 h 537"/>
              <a:gd name="T6" fmla="*/ 0 60000 65536"/>
              <a:gd name="T7" fmla="*/ 0 60000 65536"/>
              <a:gd name="T8" fmla="*/ 0 60000 65536"/>
              <a:gd name="T9" fmla="*/ 0 w 464"/>
              <a:gd name="T10" fmla="*/ 0 h 537"/>
              <a:gd name="T11" fmla="*/ 464 w 464"/>
              <a:gd name="T12" fmla="*/ 537 h 5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64" h="537">
                <a:moveTo>
                  <a:pt x="0" y="537"/>
                </a:moveTo>
                <a:cubicBezTo>
                  <a:pt x="16" y="462"/>
                  <a:pt x="19" y="178"/>
                  <a:pt x="96" y="89"/>
                </a:cubicBezTo>
                <a:cubicBezTo>
                  <a:pt x="173" y="0"/>
                  <a:pt x="387" y="19"/>
                  <a:pt x="464" y="1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Freeform 129"/>
          <p:cNvSpPr>
            <a:spLocks/>
          </p:cNvSpPr>
          <p:nvPr/>
        </p:nvSpPr>
        <p:spPr bwMode="auto">
          <a:xfrm>
            <a:off x="6108700" y="3870388"/>
            <a:ext cx="2271713" cy="177800"/>
          </a:xfrm>
          <a:custGeom>
            <a:avLst/>
            <a:gdLst>
              <a:gd name="T0" fmla="*/ 1431 w 1431"/>
              <a:gd name="T1" fmla="*/ 0 h 112"/>
              <a:gd name="T2" fmla="*/ 680 w 1431"/>
              <a:gd name="T3" fmla="*/ 112 h 112"/>
              <a:gd name="T4" fmla="*/ 0 w 1431"/>
              <a:gd name="T5" fmla="*/ 0 h 112"/>
              <a:gd name="T6" fmla="*/ 0 60000 65536"/>
              <a:gd name="T7" fmla="*/ 0 60000 65536"/>
              <a:gd name="T8" fmla="*/ 0 60000 65536"/>
              <a:gd name="T9" fmla="*/ 0 w 1431"/>
              <a:gd name="T10" fmla="*/ 0 h 112"/>
              <a:gd name="T11" fmla="*/ 1431 w 1431"/>
              <a:gd name="T12" fmla="*/ 112 h 1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31" h="112">
                <a:moveTo>
                  <a:pt x="1431" y="0"/>
                </a:moveTo>
                <a:cubicBezTo>
                  <a:pt x="1306" y="19"/>
                  <a:pt x="918" y="112"/>
                  <a:pt x="680" y="112"/>
                </a:cubicBezTo>
                <a:cubicBezTo>
                  <a:pt x="442" y="112"/>
                  <a:pt x="142" y="23"/>
                  <a:pt x="0" y="0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Freeform 130"/>
          <p:cNvSpPr>
            <a:spLocks/>
          </p:cNvSpPr>
          <p:nvPr/>
        </p:nvSpPr>
        <p:spPr bwMode="auto">
          <a:xfrm>
            <a:off x="1371600" y="3717988"/>
            <a:ext cx="762000" cy="139700"/>
          </a:xfrm>
          <a:custGeom>
            <a:avLst/>
            <a:gdLst>
              <a:gd name="T0" fmla="*/ 0 w 480"/>
              <a:gd name="T1" fmla="*/ 87 h 88"/>
              <a:gd name="T2" fmla="*/ 237 w 480"/>
              <a:gd name="T3" fmla="*/ 0 h 88"/>
              <a:gd name="T4" fmla="*/ 480 w 480"/>
              <a:gd name="T5" fmla="*/ 88 h 88"/>
              <a:gd name="T6" fmla="*/ 0 60000 65536"/>
              <a:gd name="T7" fmla="*/ 0 60000 65536"/>
              <a:gd name="T8" fmla="*/ 0 60000 65536"/>
              <a:gd name="T9" fmla="*/ 0 w 480"/>
              <a:gd name="T10" fmla="*/ 0 h 88"/>
              <a:gd name="T11" fmla="*/ 480 w 480"/>
              <a:gd name="T12" fmla="*/ 88 h 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Freeform 131"/>
          <p:cNvSpPr>
            <a:spLocks/>
          </p:cNvSpPr>
          <p:nvPr/>
        </p:nvSpPr>
        <p:spPr bwMode="auto">
          <a:xfrm rot="10800000">
            <a:off x="1524000" y="3870388"/>
            <a:ext cx="762000" cy="139700"/>
          </a:xfrm>
          <a:custGeom>
            <a:avLst/>
            <a:gdLst>
              <a:gd name="T0" fmla="*/ 0 w 480"/>
              <a:gd name="T1" fmla="*/ 87 h 88"/>
              <a:gd name="T2" fmla="*/ 237 w 480"/>
              <a:gd name="T3" fmla="*/ 0 h 88"/>
              <a:gd name="T4" fmla="*/ 480 w 480"/>
              <a:gd name="T5" fmla="*/ 88 h 88"/>
              <a:gd name="T6" fmla="*/ 0 60000 65536"/>
              <a:gd name="T7" fmla="*/ 0 60000 65536"/>
              <a:gd name="T8" fmla="*/ 0 60000 65536"/>
              <a:gd name="T9" fmla="*/ 0 w 480"/>
              <a:gd name="T10" fmla="*/ 0 h 88"/>
              <a:gd name="T11" fmla="*/ 480 w 480"/>
              <a:gd name="T12" fmla="*/ 88 h 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Text Box 132"/>
          <p:cNvSpPr txBox="1">
            <a:spLocks noChangeArrowheads="1"/>
          </p:cNvSpPr>
          <p:nvPr/>
        </p:nvSpPr>
        <p:spPr bwMode="auto">
          <a:xfrm>
            <a:off x="2667000" y="4098988"/>
            <a:ext cx="36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69" name="Text Box 133"/>
          <p:cNvSpPr txBox="1">
            <a:spLocks noChangeArrowheads="1"/>
          </p:cNvSpPr>
          <p:nvPr/>
        </p:nvSpPr>
        <p:spPr bwMode="auto">
          <a:xfrm>
            <a:off x="4191000" y="4098988"/>
            <a:ext cx="36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chemeClr val="tx2"/>
                </a:solidFill>
              </a:rPr>
              <a:t>B</a:t>
            </a:r>
          </a:p>
        </p:txBody>
      </p:sp>
      <p:sp>
        <p:nvSpPr>
          <p:cNvPr id="70" name="Text Box 134"/>
          <p:cNvSpPr txBox="1">
            <a:spLocks noChangeArrowheads="1"/>
          </p:cNvSpPr>
          <p:nvPr/>
        </p:nvSpPr>
        <p:spPr bwMode="auto">
          <a:xfrm>
            <a:off x="5715000" y="4098988"/>
            <a:ext cx="36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chemeClr val="tx2"/>
                </a:solidFill>
              </a:rPr>
              <a:t>C</a:t>
            </a:r>
          </a:p>
        </p:txBody>
      </p:sp>
      <p:sp>
        <p:nvSpPr>
          <p:cNvPr id="71" name="Text Box 135"/>
          <p:cNvSpPr txBox="1">
            <a:spLocks noChangeArrowheads="1"/>
          </p:cNvSpPr>
          <p:nvPr/>
        </p:nvSpPr>
        <p:spPr bwMode="auto">
          <a:xfrm>
            <a:off x="7239000" y="5089588"/>
            <a:ext cx="36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chemeClr val="tx2"/>
                </a:solidFill>
              </a:rPr>
              <a:t>D</a:t>
            </a:r>
          </a:p>
        </p:txBody>
      </p:sp>
      <p:sp>
        <p:nvSpPr>
          <p:cNvPr id="72" name="Text Box 136"/>
          <p:cNvSpPr txBox="1">
            <a:spLocks noChangeArrowheads="1"/>
          </p:cNvSpPr>
          <p:nvPr/>
        </p:nvSpPr>
        <p:spPr bwMode="auto">
          <a:xfrm>
            <a:off x="6972300" y="4175188"/>
            <a:ext cx="36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p</a:t>
            </a:r>
          </a:p>
        </p:txBody>
      </p:sp>
      <p:sp>
        <p:nvSpPr>
          <p:cNvPr id="73" name="Rectangle 138"/>
          <p:cNvSpPr>
            <a:spLocks noChangeArrowheads="1"/>
          </p:cNvSpPr>
          <p:nvPr/>
        </p:nvSpPr>
        <p:spPr bwMode="auto">
          <a:xfrm>
            <a:off x="2133600" y="58261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Rectangle 139"/>
          <p:cNvSpPr>
            <a:spLocks noChangeArrowheads="1"/>
          </p:cNvSpPr>
          <p:nvPr/>
        </p:nvSpPr>
        <p:spPr bwMode="auto">
          <a:xfrm>
            <a:off x="2438400" y="58261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Rectangle 140"/>
          <p:cNvSpPr>
            <a:spLocks noChangeArrowheads="1"/>
          </p:cNvSpPr>
          <p:nvPr/>
        </p:nvSpPr>
        <p:spPr bwMode="auto">
          <a:xfrm>
            <a:off x="2743200" y="58261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Freeform 141"/>
          <p:cNvSpPr>
            <a:spLocks/>
          </p:cNvSpPr>
          <p:nvPr/>
        </p:nvSpPr>
        <p:spPr bwMode="auto">
          <a:xfrm>
            <a:off x="2895600" y="5840475"/>
            <a:ext cx="762000" cy="139700"/>
          </a:xfrm>
          <a:custGeom>
            <a:avLst/>
            <a:gdLst>
              <a:gd name="T0" fmla="*/ 0 w 480"/>
              <a:gd name="T1" fmla="*/ 87 h 88"/>
              <a:gd name="T2" fmla="*/ 237 w 480"/>
              <a:gd name="T3" fmla="*/ 0 h 88"/>
              <a:gd name="T4" fmla="*/ 480 w 480"/>
              <a:gd name="T5" fmla="*/ 88 h 88"/>
              <a:gd name="T6" fmla="*/ 0 60000 65536"/>
              <a:gd name="T7" fmla="*/ 0 60000 65536"/>
              <a:gd name="T8" fmla="*/ 0 60000 65536"/>
              <a:gd name="T9" fmla="*/ 0 w 480"/>
              <a:gd name="T10" fmla="*/ 0 h 88"/>
              <a:gd name="T11" fmla="*/ 480 w 480"/>
              <a:gd name="T12" fmla="*/ 88 h 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Rectangle 142"/>
          <p:cNvSpPr>
            <a:spLocks noChangeArrowheads="1"/>
          </p:cNvSpPr>
          <p:nvPr/>
        </p:nvSpPr>
        <p:spPr bwMode="auto">
          <a:xfrm>
            <a:off x="3657600" y="58261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Rectangle 143"/>
          <p:cNvSpPr>
            <a:spLocks noChangeArrowheads="1"/>
          </p:cNvSpPr>
          <p:nvPr/>
        </p:nvSpPr>
        <p:spPr bwMode="auto">
          <a:xfrm>
            <a:off x="3962400" y="58261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Rectangle 144"/>
          <p:cNvSpPr>
            <a:spLocks noChangeArrowheads="1"/>
          </p:cNvSpPr>
          <p:nvPr/>
        </p:nvSpPr>
        <p:spPr bwMode="auto">
          <a:xfrm>
            <a:off x="4267200" y="58261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Freeform 145"/>
          <p:cNvSpPr>
            <a:spLocks/>
          </p:cNvSpPr>
          <p:nvPr/>
        </p:nvSpPr>
        <p:spPr bwMode="auto">
          <a:xfrm>
            <a:off x="4419600" y="5840475"/>
            <a:ext cx="762000" cy="139700"/>
          </a:xfrm>
          <a:custGeom>
            <a:avLst/>
            <a:gdLst>
              <a:gd name="T0" fmla="*/ 0 w 480"/>
              <a:gd name="T1" fmla="*/ 87 h 88"/>
              <a:gd name="T2" fmla="*/ 237 w 480"/>
              <a:gd name="T3" fmla="*/ 0 h 88"/>
              <a:gd name="T4" fmla="*/ 480 w 480"/>
              <a:gd name="T5" fmla="*/ 88 h 88"/>
              <a:gd name="T6" fmla="*/ 0 60000 65536"/>
              <a:gd name="T7" fmla="*/ 0 60000 65536"/>
              <a:gd name="T8" fmla="*/ 0 60000 65536"/>
              <a:gd name="T9" fmla="*/ 0 w 480"/>
              <a:gd name="T10" fmla="*/ 0 h 88"/>
              <a:gd name="T11" fmla="*/ 480 w 480"/>
              <a:gd name="T12" fmla="*/ 88 h 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Rectangle 146"/>
          <p:cNvSpPr>
            <a:spLocks noChangeArrowheads="1"/>
          </p:cNvSpPr>
          <p:nvPr/>
        </p:nvSpPr>
        <p:spPr bwMode="auto">
          <a:xfrm>
            <a:off x="5181600" y="58261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Rectangle 147"/>
          <p:cNvSpPr>
            <a:spLocks noChangeArrowheads="1"/>
          </p:cNvSpPr>
          <p:nvPr/>
        </p:nvSpPr>
        <p:spPr bwMode="auto">
          <a:xfrm>
            <a:off x="5486400" y="58261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Rectangle 148"/>
          <p:cNvSpPr>
            <a:spLocks noChangeArrowheads="1"/>
          </p:cNvSpPr>
          <p:nvPr/>
        </p:nvSpPr>
        <p:spPr bwMode="auto">
          <a:xfrm>
            <a:off x="5791200" y="58261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Freeform 153"/>
          <p:cNvSpPr>
            <a:spLocks/>
          </p:cNvSpPr>
          <p:nvPr/>
        </p:nvSpPr>
        <p:spPr bwMode="auto">
          <a:xfrm rot="10800000">
            <a:off x="3048000" y="5992875"/>
            <a:ext cx="762000" cy="139700"/>
          </a:xfrm>
          <a:custGeom>
            <a:avLst/>
            <a:gdLst>
              <a:gd name="T0" fmla="*/ 0 w 480"/>
              <a:gd name="T1" fmla="*/ 87 h 88"/>
              <a:gd name="T2" fmla="*/ 237 w 480"/>
              <a:gd name="T3" fmla="*/ 0 h 88"/>
              <a:gd name="T4" fmla="*/ 480 w 480"/>
              <a:gd name="T5" fmla="*/ 88 h 88"/>
              <a:gd name="T6" fmla="*/ 0 60000 65536"/>
              <a:gd name="T7" fmla="*/ 0 60000 65536"/>
              <a:gd name="T8" fmla="*/ 0 60000 65536"/>
              <a:gd name="T9" fmla="*/ 0 w 480"/>
              <a:gd name="T10" fmla="*/ 0 h 88"/>
              <a:gd name="T11" fmla="*/ 480 w 480"/>
              <a:gd name="T12" fmla="*/ 88 h 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Freeform 154"/>
          <p:cNvSpPr>
            <a:spLocks/>
          </p:cNvSpPr>
          <p:nvPr/>
        </p:nvSpPr>
        <p:spPr bwMode="auto">
          <a:xfrm rot="10800000">
            <a:off x="4572000" y="5978588"/>
            <a:ext cx="762000" cy="139700"/>
          </a:xfrm>
          <a:custGeom>
            <a:avLst/>
            <a:gdLst>
              <a:gd name="T0" fmla="*/ 0 w 480"/>
              <a:gd name="T1" fmla="*/ 87 h 88"/>
              <a:gd name="T2" fmla="*/ 237 w 480"/>
              <a:gd name="T3" fmla="*/ 0 h 88"/>
              <a:gd name="T4" fmla="*/ 480 w 480"/>
              <a:gd name="T5" fmla="*/ 88 h 88"/>
              <a:gd name="T6" fmla="*/ 0 60000 65536"/>
              <a:gd name="T7" fmla="*/ 0 60000 65536"/>
              <a:gd name="T8" fmla="*/ 0 60000 65536"/>
              <a:gd name="T9" fmla="*/ 0 w 480"/>
              <a:gd name="T10" fmla="*/ 0 h 88"/>
              <a:gd name="T11" fmla="*/ 480 w 480"/>
              <a:gd name="T12" fmla="*/ 88 h 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Freeform 156"/>
          <p:cNvSpPr>
            <a:spLocks/>
          </p:cNvSpPr>
          <p:nvPr/>
        </p:nvSpPr>
        <p:spPr bwMode="auto">
          <a:xfrm>
            <a:off x="2517775" y="5978588"/>
            <a:ext cx="149225" cy="457200"/>
          </a:xfrm>
          <a:custGeom>
            <a:avLst/>
            <a:gdLst>
              <a:gd name="T0" fmla="*/ 46 w 106"/>
              <a:gd name="T1" fmla="*/ 0 h 348"/>
              <a:gd name="T2" fmla="*/ 10 w 106"/>
              <a:gd name="T3" fmla="*/ 186 h 348"/>
              <a:gd name="T4" fmla="*/ 106 w 106"/>
              <a:gd name="T5" fmla="*/ 348 h 348"/>
              <a:gd name="T6" fmla="*/ 0 60000 65536"/>
              <a:gd name="T7" fmla="*/ 0 60000 65536"/>
              <a:gd name="T8" fmla="*/ 0 60000 65536"/>
              <a:gd name="T9" fmla="*/ 0 w 106"/>
              <a:gd name="T10" fmla="*/ 0 h 348"/>
              <a:gd name="T11" fmla="*/ 106 w 106"/>
              <a:gd name="T12" fmla="*/ 348 h 3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6" h="348">
                <a:moveTo>
                  <a:pt x="46" y="0"/>
                </a:moveTo>
                <a:cubicBezTo>
                  <a:pt x="40" y="31"/>
                  <a:pt x="0" y="128"/>
                  <a:pt x="10" y="186"/>
                </a:cubicBezTo>
                <a:cubicBezTo>
                  <a:pt x="20" y="244"/>
                  <a:pt x="86" y="314"/>
                  <a:pt x="106" y="348"/>
                </a:cubicBezTo>
              </a:path>
            </a:pathLst>
          </a:custGeom>
          <a:noFill/>
          <a:ln w="19050" cmpd="sng">
            <a:solidFill>
              <a:schemeClr val="tx2"/>
            </a:solidFill>
            <a:round/>
            <a:headEnd type="oval" w="sm" len="sm"/>
            <a:tailEnd type="triangle" w="sm" len="lg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Freeform 157"/>
          <p:cNvSpPr>
            <a:spLocks/>
          </p:cNvSpPr>
          <p:nvPr/>
        </p:nvSpPr>
        <p:spPr bwMode="auto">
          <a:xfrm>
            <a:off x="4038600" y="5978588"/>
            <a:ext cx="149225" cy="457200"/>
          </a:xfrm>
          <a:custGeom>
            <a:avLst/>
            <a:gdLst>
              <a:gd name="T0" fmla="*/ 46 w 106"/>
              <a:gd name="T1" fmla="*/ 0 h 348"/>
              <a:gd name="T2" fmla="*/ 10 w 106"/>
              <a:gd name="T3" fmla="*/ 186 h 348"/>
              <a:gd name="T4" fmla="*/ 106 w 106"/>
              <a:gd name="T5" fmla="*/ 348 h 348"/>
              <a:gd name="T6" fmla="*/ 0 60000 65536"/>
              <a:gd name="T7" fmla="*/ 0 60000 65536"/>
              <a:gd name="T8" fmla="*/ 0 60000 65536"/>
              <a:gd name="T9" fmla="*/ 0 w 106"/>
              <a:gd name="T10" fmla="*/ 0 h 348"/>
              <a:gd name="T11" fmla="*/ 106 w 106"/>
              <a:gd name="T12" fmla="*/ 348 h 3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6" h="348">
                <a:moveTo>
                  <a:pt x="46" y="0"/>
                </a:moveTo>
                <a:cubicBezTo>
                  <a:pt x="40" y="31"/>
                  <a:pt x="0" y="128"/>
                  <a:pt x="10" y="186"/>
                </a:cubicBezTo>
                <a:cubicBezTo>
                  <a:pt x="20" y="244"/>
                  <a:pt x="86" y="314"/>
                  <a:pt x="106" y="348"/>
                </a:cubicBezTo>
              </a:path>
            </a:pathLst>
          </a:custGeom>
          <a:noFill/>
          <a:ln w="19050" cmpd="sng">
            <a:solidFill>
              <a:schemeClr val="tx2"/>
            </a:solidFill>
            <a:round/>
            <a:headEnd type="oval" w="sm" len="sm"/>
            <a:tailEnd type="triangle" w="sm" len="lg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Freeform 158"/>
          <p:cNvSpPr>
            <a:spLocks/>
          </p:cNvSpPr>
          <p:nvPr/>
        </p:nvSpPr>
        <p:spPr bwMode="auto">
          <a:xfrm>
            <a:off x="5559425" y="5978588"/>
            <a:ext cx="149225" cy="457200"/>
          </a:xfrm>
          <a:custGeom>
            <a:avLst/>
            <a:gdLst>
              <a:gd name="T0" fmla="*/ 46 w 106"/>
              <a:gd name="T1" fmla="*/ 0 h 348"/>
              <a:gd name="T2" fmla="*/ 10 w 106"/>
              <a:gd name="T3" fmla="*/ 186 h 348"/>
              <a:gd name="T4" fmla="*/ 106 w 106"/>
              <a:gd name="T5" fmla="*/ 348 h 348"/>
              <a:gd name="T6" fmla="*/ 0 60000 65536"/>
              <a:gd name="T7" fmla="*/ 0 60000 65536"/>
              <a:gd name="T8" fmla="*/ 0 60000 65536"/>
              <a:gd name="T9" fmla="*/ 0 w 106"/>
              <a:gd name="T10" fmla="*/ 0 h 348"/>
              <a:gd name="T11" fmla="*/ 106 w 106"/>
              <a:gd name="T12" fmla="*/ 348 h 3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6" h="348">
                <a:moveTo>
                  <a:pt x="46" y="0"/>
                </a:moveTo>
                <a:cubicBezTo>
                  <a:pt x="40" y="31"/>
                  <a:pt x="0" y="128"/>
                  <a:pt x="10" y="186"/>
                </a:cubicBezTo>
                <a:cubicBezTo>
                  <a:pt x="20" y="244"/>
                  <a:pt x="86" y="314"/>
                  <a:pt x="106" y="348"/>
                </a:cubicBezTo>
              </a:path>
            </a:pathLst>
          </a:custGeom>
          <a:noFill/>
          <a:ln w="19050" cmpd="sng">
            <a:solidFill>
              <a:schemeClr val="tx2"/>
            </a:solidFill>
            <a:round/>
            <a:headEnd type="oval" w="sm" len="sm"/>
            <a:tailEnd type="triangle" w="sm" len="lg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" name="Rectangle 160"/>
          <p:cNvSpPr>
            <a:spLocks noChangeArrowheads="1"/>
          </p:cNvSpPr>
          <p:nvPr/>
        </p:nvSpPr>
        <p:spPr bwMode="auto">
          <a:xfrm>
            <a:off x="6705600" y="584047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" name="Rectangle 161"/>
          <p:cNvSpPr>
            <a:spLocks noChangeArrowheads="1"/>
          </p:cNvSpPr>
          <p:nvPr/>
        </p:nvSpPr>
        <p:spPr bwMode="auto">
          <a:xfrm>
            <a:off x="1219200" y="58261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" name="Freeform 164"/>
          <p:cNvSpPr>
            <a:spLocks/>
          </p:cNvSpPr>
          <p:nvPr/>
        </p:nvSpPr>
        <p:spPr bwMode="auto">
          <a:xfrm>
            <a:off x="1371600" y="5826188"/>
            <a:ext cx="762000" cy="139700"/>
          </a:xfrm>
          <a:custGeom>
            <a:avLst/>
            <a:gdLst>
              <a:gd name="T0" fmla="*/ 0 w 480"/>
              <a:gd name="T1" fmla="*/ 87 h 88"/>
              <a:gd name="T2" fmla="*/ 237 w 480"/>
              <a:gd name="T3" fmla="*/ 0 h 88"/>
              <a:gd name="T4" fmla="*/ 480 w 480"/>
              <a:gd name="T5" fmla="*/ 88 h 88"/>
              <a:gd name="T6" fmla="*/ 0 60000 65536"/>
              <a:gd name="T7" fmla="*/ 0 60000 65536"/>
              <a:gd name="T8" fmla="*/ 0 60000 65536"/>
              <a:gd name="T9" fmla="*/ 0 w 480"/>
              <a:gd name="T10" fmla="*/ 0 h 88"/>
              <a:gd name="T11" fmla="*/ 480 w 480"/>
              <a:gd name="T12" fmla="*/ 88 h 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" name="Freeform 165"/>
          <p:cNvSpPr>
            <a:spLocks/>
          </p:cNvSpPr>
          <p:nvPr/>
        </p:nvSpPr>
        <p:spPr bwMode="auto">
          <a:xfrm rot="10800000">
            <a:off x="1524000" y="5978588"/>
            <a:ext cx="762000" cy="139700"/>
          </a:xfrm>
          <a:custGeom>
            <a:avLst/>
            <a:gdLst>
              <a:gd name="T0" fmla="*/ 0 w 480"/>
              <a:gd name="T1" fmla="*/ 87 h 88"/>
              <a:gd name="T2" fmla="*/ 237 w 480"/>
              <a:gd name="T3" fmla="*/ 0 h 88"/>
              <a:gd name="T4" fmla="*/ 480 w 480"/>
              <a:gd name="T5" fmla="*/ 88 h 88"/>
              <a:gd name="T6" fmla="*/ 0 60000 65536"/>
              <a:gd name="T7" fmla="*/ 0 60000 65536"/>
              <a:gd name="T8" fmla="*/ 0 60000 65536"/>
              <a:gd name="T9" fmla="*/ 0 w 480"/>
              <a:gd name="T10" fmla="*/ 0 h 88"/>
              <a:gd name="T11" fmla="*/ 480 w 480"/>
              <a:gd name="T12" fmla="*/ 88 h 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" name="Text Box 166"/>
          <p:cNvSpPr txBox="1">
            <a:spLocks noChangeArrowheads="1"/>
          </p:cNvSpPr>
          <p:nvPr/>
        </p:nvSpPr>
        <p:spPr bwMode="auto">
          <a:xfrm>
            <a:off x="2667000" y="6207188"/>
            <a:ext cx="36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94" name="Text Box 167"/>
          <p:cNvSpPr txBox="1">
            <a:spLocks noChangeArrowheads="1"/>
          </p:cNvSpPr>
          <p:nvPr/>
        </p:nvSpPr>
        <p:spPr bwMode="auto">
          <a:xfrm>
            <a:off x="4191000" y="6207188"/>
            <a:ext cx="36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chemeClr val="tx2"/>
                </a:solidFill>
              </a:rPr>
              <a:t>B</a:t>
            </a:r>
          </a:p>
        </p:txBody>
      </p:sp>
      <p:sp>
        <p:nvSpPr>
          <p:cNvPr id="95" name="Text Box 168"/>
          <p:cNvSpPr txBox="1">
            <a:spLocks noChangeArrowheads="1"/>
          </p:cNvSpPr>
          <p:nvPr/>
        </p:nvSpPr>
        <p:spPr bwMode="auto">
          <a:xfrm>
            <a:off x="5715000" y="6207188"/>
            <a:ext cx="36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chemeClr val="tx2"/>
                </a:solidFill>
              </a:rPr>
              <a:t>C</a:t>
            </a:r>
          </a:p>
        </p:txBody>
      </p:sp>
      <p:sp>
        <p:nvSpPr>
          <p:cNvPr id="96" name="Freeform 171"/>
          <p:cNvSpPr>
            <a:spLocks/>
          </p:cNvSpPr>
          <p:nvPr/>
        </p:nvSpPr>
        <p:spPr bwMode="auto">
          <a:xfrm>
            <a:off x="5943600" y="5842063"/>
            <a:ext cx="762000" cy="139700"/>
          </a:xfrm>
          <a:custGeom>
            <a:avLst/>
            <a:gdLst>
              <a:gd name="T0" fmla="*/ 0 w 480"/>
              <a:gd name="T1" fmla="*/ 87 h 88"/>
              <a:gd name="T2" fmla="*/ 237 w 480"/>
              <a:gd name="T3" fmla="*/ 0 h 88"/>
              <a:gd name="T4" fmla="*/ 480 w 480"/>
              <a:gd name="T5" fmla="*/ 88 h 88"/>
              <a:gd name="T6" fmla="*/ 0 60000 65536"/>
              <a:gd name="T7" fmla="*/ 0 60000 65536"/>
              <a:gd name="T8" fmla="*/ 0 60000 65536"/>
              <a:gd name="T9" fmla="*/ 0 w 480"/>
              <a:gd name="T10" fmla="*/ 0 h 88"/>
              <a:gd name="T11" fmla="*/ 480 w 480"/>
              <a:gd name="T12" fmla="*/ 88 h 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" name="Freeform 172"/>
          <p:cNvSpPr>
            <a:spLocks/>
          </p:cNvSpPr>
          <p:nvPr/>
        </p:nvSpPr>
        <p:spPr bwMode="auto">
          <a:xfrm rot="10800000">
            <a:off x="6096000" y="5980175"/>
            <a:ext cx="762000" cy="139700"/>
          </a:xfrm>
          <a:custGeom>
            <a:avLst/>
            <a:gdLst>
              <a:gd name="T0" fmla="*/ 0 w 480"/>
              <a:gd name="T1" fmla="*/ 87 h 88"/>
              <a:gd name="T2" fmla="*/ 237 w 480"/>
              <a:gd name="T3" fmla="*/ 0 h 88"/>
              <a:gd name="T4" fmla="*/ 480 w 480"/>
              <a:gd name="T5" fmla="*/ 88 h 88"/>
              <a:gd name="T6" fmla="*/ 0 60000 65536"/>
              <a:gd name="T7" fmla="*/ 0 60000 65536"/>
              <a:gd name="T8" fmla="*/ 0 60000 65536"/>
              <a:gd name="T9" fmla="*/ 0 w 480"/>
              <a:gd name="T10" fmla="*/ 0 h 88"/>
              <a:gd name="T11" fmla="*/ 480 w 480"/>
              <a:gd name="T12" fmla="*/ 88 h 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Deletion Algorithm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2498783"/>
            <a:ext cx="821668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Algorithm </a:t>
            </a:r>
            <a:r>
              <a:rPr lang="en-US" dirty="0" err="1" smtClean="0">
                <a:solidFill>
                  <a:schemeClr val="tx2"/>
                </a:solidFill>
              </a:rPr>
              <a:t>remove</a:t>
            </a:r>
            <a:r>
              <a:rPr lang="en-US" dirty="0" err="1" smtClean="0"/>
              <a:t>(p</a:t>
            </a:r>
            <a:r>
              <a:rPr lang="en-US" dirty="0" smtClean="0"/>
              <a:t>):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t</a:t>
            </a:r>
            <a:r>
              <a:rPr lang="en-US" dirty="0" smtClean="0"/>
              <a:t> = </a:t>
            </a:r>
            <a:r>
              <a:rPr lang="en-US" dirty="0" err="1" smtClean="0"/>
              <a:t>p.element</a:t>
            </a:r>
            <a:r>
              <a:rPr lang="en-US" dirty="0" smtClean="0"/>
              <a:t>		</a:t>
            </a:r>
            <a:r>
              <a:rPr lang="en-US" dirty="0" smtClean="0">
                <a:solidFill>
                  <a:srgbClr val="2C61F6"/>
                </a:solidFill>
              </a:rPr>
              <a:t>//a temporary variable to hold the return value</a:t>
            </a:r>
          </a:p>
          <a:p>
            <a:r>
              <a:rPr lang="en-US" dirty="0" smtClean="0"/>
              <a:t>	(</a:t>
            </a:r>
            <a:r>
              <a:rPr lang="en-US" dirty="0" err="1" smtClean="0"/>
              <a:t>p.getPrev()).setNext(p.getNext</a:t>
            </a:r>
            <a:r>
              <a:rPr lang="en-US" dirty="0" smtClean="0"/>
              <a:t>())	</a:t>
            </a:r>
            <a:r>
              <a:rPr lang="en-US" dirty="0" smtClean="0">
                <a:solidFill>
                  <a:srgbClr val="2C61F6"/>
                </a:solidFill>
              </a:rPr>
              <a:t>//linking out </a:t>
            </a:r>
            <a:r>
              <a:rPr lang="en-US" dirty="0" err="1" smtClean="0">
                <a:solidFill>
                  <a:srgbClr val="2C61F6"/>
                </a:solidFill>
              </a:rPr>
              <a:t>p</a:t>
            </a:r>
            <a:endParaRPr lang="en-US" dirty="0" smtClean="0">
              <a:solidFill>
                <a:srgbClr val="2C61F6"/>
              </a:solidFill>
            </a:endParaRPr>
          </a:p>
          <a:p>
            <a:r>
              <a:rPr lang="en-US" dirty="0" smtClean="0"/>
              <a:t>	(</a:t>
            </a:r>
            <a:r>
              <a:rPr lang="en-US" dirty="0" err="1" smtClean="0"/>
              <a:t>p.getNext()).setPrev(p.getPrev</a:t>
            </a:r>
            <a:r>
              <a:rPr lang="en-US" dirty="0" smtClean="0"/>
              <a:t>())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p.setPrev(</a:t>
            </a:r>
            <a:r>
              <a:rPr lang="en-US" b="1" dirty="0" err="1" smtClean="0"/>
              <a:t>null</a:t>
            </a:r>
            <a:r>
              <a:rPr lang="en-US" dirty="0" smtClean="0"/>
              <a:t>)						</a:t>
            </a:r>
            <a:r>
              <a:rPr lang="en-US" dirty="0" smtClean="0">
                <a:solidFill>
                  <a:srgbClr val="2C61F6"/>
                </a:solidFill>
              </a:rPr>
              <a:t>//invalidating the position </a:t>
            </a:r>
            <a:r>
              <a:rPr lang="en-US" dirty="0" err="1" smtClean="0">
                <a:solidFill>
                  <a:srgbClr val="2C61F6"/>
                </a:solidFill>
              </a:rPr>
              <a:t>p</a:t>
            </a:r>
            <a:endParaRPr lang="en-US" dirty="0" smtClean="0">
              <a:solidFill>
                <a:srgbClr val="2C61F6"/>
              </a:solidFill>
            </a:endParaRPr>
          </a:p>
          <a:p>
            <a:r>
              <a:rPr lang="en-US" dirty="0" smtClean="0"/>
              <a:t>	</a:t>
            </a:r>
            <a:r>
              <a:rPr lang="en-US" dirty="0" err="1" smtClean="0"/>
              <a:t>p.setNext(</a:t>
            </a:r>
            <a:r>
              <a:rPr lang="en-US" b="1" dirty="0" err="1" smtClean="0"/>
              <a:t>null</a:t>
            </a:r>
            <a:r>
              <a:rPr lang="en-US" dirty="0" smtClean="0"/>
              <a:t>)</a:t>
            </a:r>
          </a:p>
          <a:p>
            <a:r>
              <a:rPr lang="en-US" b="1" dirty="0" smtClean="0"/>
              <a:t>	return </a:t>
            </a:r>
            <a:r>
              <a:rPr lang="en-US" dirty="0" err="1" smtClean="0"/>
              <a:t>t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Array List ADT extends the notion of array by storing a sequence of arbitrary objects</a:t>
            </a:r>
          </a:p>
          <a:p>
            <a:r>
              <a:rPr lang="en-US" dirty="0" smtClean="0"/>
              <a:t>An element can be accessed, inserted or removed by specifying its index (number of elements preceding it)</a:t>
            </a:r>
          </a:p>
          <a:p>
            <a:r>
              <a:rPr lang="en-US" dirty="0" smtClean="0"/>
              <a:t>An exception is thrown if an incorrect index is given (e.g., a negative index)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14128"/>
            <a:ext cx="6508377" cy="1143000"/>
          </a:xfrm>
        </p:spPr>
        <p:txBody>
          <a:bodyPr/>
          <a:lstStyle/>
          <a:p>
            <a:r>
              <a:rPr lang="en-US" dirty="0" smtClean="0"/>
              <a:t>HW4 (Due on 10/14)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i="1" dirty="0" smtClean="0"/>
              <a:t>Maintain an ordered keyword list.</a:t>
            </a:r>
          </a:p>
          <a:p>
            <a:r>
              <a:rPr lang="en-US" dirty="0" smtClean="0"/>
              <a:t>A keyword is a pair [String name, Integer count] </a:t>
            </a:r>
          </a:p>
          <a:p>
            <a:r>
              <a:rPr lang="en-US" dirty="0" smtClean="0"/>
              <a:t>Keep the list in order by its count while adding or deleting elements</a:t>
            </a:r>
          </a:p>
          <a:p>
            <a:r>
              <a:rPr lang="en-US" dirty="0" smtClean="0"/>
              <a:t>For the list structure, you can 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java.util.ArrayList</a:t>
            </a:r>
            <a:r>
              <a:rPr lang="en-US" dirty="0" smtClean="0"/>
              <a:t>, or </a:t>
            </a:r>
          </a:p>
          <a:p>
            <a:pPr lvl="1"/>
            <a:r>
              <a:rPr lang="en-US" dirty="0" err="1" smtClean="0"/>
              <a:t>java.util.LinkedList</a:t>
            </a:r>
            <a:r>
              <a:rPr lang="en-US" dirty="0" smtClean="0"/>
              <a:t>, or  </a:t>
            </a:r>
          </a:p>
          <a:p>
            <a:pPr lvl="1"/>
            <a:r>
              <a:rPr lang="en-US" dirty="0" smtClean="0"/>
              <a:t>Develop it by yourself</a:t>
            </a:r>
          </a:p>
          <a:p>
            <a:r>
              <a:rPr lang="en-US" dirty="0" smtClean="0"/>
              <a:t>Given a sequence of operations in a txt file, parse the txt file and execute each operation accordingly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797416"/>
            <a:ext cx="6508377" cy="1143000"/>
          </a:xfrm>
        </p:spPr>
        <p:txBody>
          <a:bodyPr/>
          <a:lstStyle/>
          <a:p>
            <a:r>
              <a:rPr lang="en-US" dirty="0" smtClean="0"/>
              <a:t>Add and Output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199" y="2439885"/>
          <a:ext cx="8315026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7892"/>
                <a:gridCol w="544713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operations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add(Keyword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Insert </a:t>
                      </a:r>
                      <a:r>
                        <a:rPr lang="en-US" dirty="0" err="1" smtClean="0"/>
                        <a:t>k</a:t>
                      </a:r>
                      <a:r>
                        <a:rPr lang="en-US" dirty="0" smtClean="0"/>
                        <a:t> to the list in order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outputIndex(int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Output the </a:t>
                      </a:r>
                      <a:r>
                        <a:rPr lang="en-US" dirty="0" err="1" smtClean="0"/>
                        <a:t>ith</a:t>
                      </a:r>
                      <a:r>
                        <a:rPr lang="en-US" baseline="0" dirty="0" smtClean="0"/>
                        <a:t> keyword in the list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outputCount(int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c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Output all keywords whose</a:t>
                      </a:r>
                      <a:r>
                        <a:rPr lang="en-US" baseline="0" dirty="0" smtClean="0"/>
                        <a:t> count is equal to </a:t>
                      </a:r>
                      <a:r>
                        <a:rPr lang="en-US" baseline="0" dirty="0" err="1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outputHas(string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Output all keywords whose</a:t>
                      </a:r>
                      <a:r>
                        <a:rPr lang="en-US" baseline="0" dirty="0" smtClean="0"/>
                        <a:t> name contains </a:t>
                      </a:r>
                      <a:r>
                        <a:rPr lang="en-US" baseline="0" dirty="0" err="1" smtClean="0"/>
                        <a:t>s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outputName(string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Output all keywords whose</a:t>
                      </a:r>
                      <a:r>
                        <a:rPr lang="en-US" baseline="0" dirty="0" smtClean="0"/>
                        <a:t> name is equal to </a:t>
                      </a:r>
                      <a:r>
                        <a:rPr lang="en-US" baseline="0" dirty="0" err="1" smtClean="0"/>
                        <a:t>s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outputFirstN(int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n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Output the first </a:t>
                      </a:r>
                      <a:r>
                        <a:rPr lang="en-US" dirty="0" err="1" smtClean="0"/>
                        <a:t>n</a:t>
                      </a:r>
                      <a:r>
                        <a:rPr lang="en-US" dirty="0" smtClean="0"/>
                        <a:t> keywords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outputAll</a:t>
                      </a:r>
                      <a:r>
                        <a:rPr lang="en-US" dirty="0" smtClean="0"/>
                        <a:t>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Output the whole list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r>
              <a:rPr lang="en-US" dirty="0" smtClean="0"/>
              <a:t>Add in order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1895356"/>
            <a:ext cx="161158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 Fang 3</a:t>
            </a:r>
          </a:p>
          <a:p>
            <a:r>
              <a:rPr lang="en-US" dirty="0" smtClean="0"/>
              <a:t>add Yu 5</a:t>
            </a:r>
          </a:p>
          <a:p>
            <a:r>
              <a:rPr lang="en-US" dirty="0" smtClean="0"/>
              <a:t>add NCCU 3</a:t>
            </a:r>
          </a:p>
          <a:p>
            <a:r>
              <a:rPr lang="en-US" dirty="0" smtClean="0"/>
              <a:t>add UCSB 2</a:t>
            </a:r>
          </a:p>
          <a:p>
            <a:r>
              <a:rPr lang="en-US" dirty="0" smtClean="0"/>
              <a:t>…</a:t>
            </a:r>
          </a:p>
        </p:txBody>
      </p:sp>
      <p:sp>
        <p:nvSpPr>
          <p:cNvPr id="5" name="Line 32"/>
          <p:cNvSpPr>
            <a:spLocks noChangeShapeType="1"/>
          </p:cNvSpPr>
          <p:nvPr/>
        </p:nvSpPr>
        <p:spPr bwMode="auto">
          <a:xfrm flipV="1">
            <a:off x="3117054" y="1740564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33"/>
          <p:cNvSpPr>
            <a:spLocks noChangeArrowheads="1"/>
          </p:cNvSpPr>
          <p:nvPr/>
        </p:nvSpPr>
        <p:spPr bwMode="auto">
          <a:xfrm>
            <a:off x="4031454" y="1435764"/>
            <a:ext cx="6096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34"/>
          <p:cNvSpPr>
            <a:spLocks noChangeArrowheads="1"/>
          </p:cNvSpPr>
          <p:nvPr/>
        </p:nvSpPr>
        <p:spPr bwMode="auto">
          <a:xfrm>
            <a:off x="4641054" y="1435764"/>
            <a:ext cx="6096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35"/>
          <p:cNvSpPr>
            <a:spLocks noChangeShapeType="1"/>
          </p:cNvSpPr>
          <p:nvPr/>
        </p:nvSpPr>
        <p:spPr bwMode="auto">
          <a:xfrm flipV="1">
            <a:off x="4945854" y="1740564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ext Box 41"/>
          <p:cNvSpPr txBox="1">
            <a:spLocks noChangeArrowheads="1"/>
          </p:cNvSpPr>
          <p:nvPr/>
        </p:nvSpPr>
        <p:spPr bwMode="auto">
          <a:xfrm>
            <a:off x="3796298" y="2595303"/>
            <a:ext cx="10973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 smtClean="0">
                <a:solidFill>
                  <a:schemeClr val="tx2"/>
                </a:solidFill>
              </a:rPr>
              <a:t>Fang, 3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0" name="Line 42"/>
          <p:cNvSpPr>
            <a:spLocks noChangeShapeType="1"/>
          </p:cNvSpPr>
          <p:nvPr/>
        </p:nvSpPr>
        <p:spPr bwMode="auto">
          <a:xfrm>
            <a:off x="4336254" y="1740564"/>
            <a:ext cx="0" cy="9144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oval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ext Box 43"/>
          <p:cNvSpPr txBox="1">
            <a:spLocks noChangeArrowheads="1"/>
          </p:cNvSpPr>
          <p:nvPr/>
        </p:nvSpPr>
        <p:spPr bwMode="auto">
          <a:xfrm>
            <a:off x="5833267" y="1542127"/>
            <a:ext cx="393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>
                <a:sym typeface="Symbol" pitchFamily="26" charset="2"/>
              </a:rPr>
              <a:t></a:t>
            </a:r>
            <a:endParaRPr lang="en-US" sz="2000" b="1"/>
          </a:p>
        </p:txBody>
      </p:sp>
      <p:sp>
        <p:nvSpPr>
          <p:cNvPr id="12" name="Line 29"/>
          <p:cNvSpPr>
            <a:spLocks noChangeShapeType="1"/>
          </p:cNvSpPr>
          <p:nvPr/>
        </p:nvSpPr>
        <p:spPr bwMode="auto">
          <a:xfrm flipV="1">
            <a:off x="2469998" y="3568374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30"/>
          <p:cNvSpPr>
            <a:spLocks noChangeArrowheads="1"/>
          </p:cNvSpPr>
          <p:nvPr/>
        </p:nvSpPr>
        <p:spPr bwMode="auto">
          <a:xfrm>
            <a:off x="3384398" y="3263574"/>
            <a:ext cx="6096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Rectangle 31"/>
          <p:cNvSpPr>
            <a:spLocks noChangeArrowheads="1"/>
          </p:cNvSpPr>
          <p:nvPr/>
        </p:nvSpPr>
        <p:spPr bwMode="auto">
          <a:xfrm>
            <a:off x="3993998" y="3263574"/>
            <a:ext cx="6096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32"/>
          <p:cNvSpPr>
            <a:spLocks noChangeShapeType="1"/>
          </p:cNvSpPr>
          <p:nvPr/>
        </p:nvSpPr>
        <p:spPr bwMode="auto">
          <a:xfrm flipV="1">
            <a:off x="4298798" y="3568374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33"/>
          <p:cNvSpPr>
            <a:spLocks noChangeArrowheads="1"/>
          </p:cNvSpPr>
          <p:nvPr/>
        </p:nvSpPr>
        <p:spPr bwMode="auto">
          <a:xfrm>
            <a:off x="5213198" y="3263574"/>
            <a:ext cx="6096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Rectangle 34"/>
          <p:cNvSpPr>
            <a:spLocks noChangeArrowheads="1"/>
          </p:cNvSpPr>
          <p:nvPr/>
        </p:nvSpPr>
        <p:spPr bwMode="auto">
          <a:xfrm>
            <a:off x="5822798" y="3263574"/>
            <a:ext cx="6096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35"/>
          <p:cNvSpPr>
            <a:spLocks noChangeShapeType="1"/>
          </p:cNvSpPr>
          <p:nvPr/>
        </p:nvSpPr>
        <p:spPr bwMode="auto">
          <a:xfrm flipV="1">
            <a:off x="6127598" y="3568374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Text Box 39"/>
          <p:cNvSpPr txBox="1">
            <a:spLocks noChangeArrowheads="1"/>
          </p:cNvSpPr>
          <p:nvPr/>
        </p:nvSpPr>
        <p:spPr bwMode="auto">
          <a:xfrm>
            <a:off x="3317703" y="4473249"/>
            <a:ext cx="7588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 smtClean="0">
                <a:solidFill>
                  <a:schemeClr val="tx2"/>
                </a:solidFill>
              </a:rPr>
              <a:t>Yu, 5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20" name="Line 40"/>
          <p:cNvSpPr>
            <a:spLocks noChangeShapeType="1"/>
          </p:cNvSpPr>
          <p:nvPr/>
        </p:nvSpPr>
        <p:spPr bwMode="auto">
          <a:xfrm>
            <a:off x="3689198" y="3568374"/>
            <a:ext cx="0" cy="9144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oval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Text Box 41"/>
          <p:cNvSpPr txBox="1">
            <a:spLocks noChangeArrowheads="1"/>
          </p:cNvSpPr>
          <p:nvPr/>
        </p:nvSpPr>
        <p:spPr bwMode="auto">
          <a:xfrm>
            <a:off x="4978042" y="4473249"/>
            <a:ext cx="10973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 smtClean="0">
                <a:solidFill>
                  <a:schemeClr val="tx2"/>
                </a:solidFill>
              </a:rPr>
              <a:t>Fang, 3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22" name="Line 42"/>
          <p:cNvSpPr>
            <a:spLocks noChangeShapeType="1"/>
          </p:cNvSpPr>
          <p:nvPr/>
        </p:nvSpPr>
        <p:spPr bwMode="auto">
          <a:xfrm>
            <a:off x="5517998" y="3568374"/>
            <a:ext cx="0" cy="9144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oval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Text Box 43"/>
          <p:cNvSpPr txBox="1">
            <a:spLocks noChangeArrowheads="1"/>
          </p:cNvSpPr>
          <p:nvPr/>
        </p:nvSpPr>
        <p:spPr bwMode="auto">
          <a:xfrm>
            <a:off x="7015011" y="3369937"/>
            <a:ext cx="393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>
                <a:sym typeface="Symbol" pitchFamily="26" charset="2"/>
              </a:rPr>
              <a:t></a:t>
            </a:r>
            <a:endParaRPr lang="en-US" sz="2000" b="1"/>
          </a:p>
        </p:txBody>
      </p:sp>
      <p:sp>
        <p:nvSpPr>
          <p:cNvPr id="24" name="Line 26"/>
          <p:cNvSpPr>
            <a:spLocks noChangeShapeType="1"/>
          </p:cNvSpPr>
          <p:nvPr/>
        </p:nvSpPr>
        <p:spPr bwMode="auto">
          <a:xfrm flipV="1">
            <a:off x="1627029" y="5490254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Rectangle 27"/>
          <p:cNvSpPr>
            <a:spLocks noChangeArrowheads="1"/>
          </p:cNvSpPr>
          <p:nvPr/>
        </p:nvSpPr>
        <p:spPr bwMode="auto">
          <a:xfrm>
            <a:off x="2541429" y="5185454"/>
            <a:ext cx="6096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Rectangle 28"/>
          <p:cNvSpPr>
            <a:spLocks noChangeArrowheads="1"/>
          </p:cNvSpPr>
          <p:nvPr/>
        </p:nvSpPr>
        <p:spPr bwMode="auto">
          <a:xfrm>
            <a:off x="3151029" y="5185454"/>
            <a:ext cx="6096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Line 29"/>
          <p:cNvSpPr>
            <a:spLocks noChangeShapeType="1"/>
          </p:cNvSpPr>
          <p:nvPr/>
        </p:nvSpPr>
        <p:spPr bwMode="auto">
          <a:xfrm flipV="1">
            <a:off x="3455829" y="5490254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Rectangle 30"/>
          <p:cNvSpPr>
            <a:spLocks noChangeArrowheads="1"/>
          </p:cNvSpPr>
          <p:nvPr/>
        </p:nvSpPr>
        <p:spPr bwMode="auto">
          <a:xfrm>
            <a:off x="4370229" y="5185454"/>
            <a:ext cx="6096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Rectangle 31"/>
          <p:cNvSpPr>
            <a:spLocks noChangeArrowheads="1"/>
          </p:cNvSpPr>
          <p:nvPr/>
        </p:nvSpPr>
        <p:spPr bwMode="auto">
          <a:xfrm>
            <a:off x="4979829" y="5185454"/>
            <a:ext cx="6096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Line 32"/>
          <p:cNvSpPr>
            <a:spLocks noChangeShapeType="1"/>
          </p:cNvSpPr>
          <p:nvPr/>
        </p:nvSpPr>
        <p:spPr bwMode="auto">
          <a:xfrm flipV="1">
            <a:off x="5284629" y="5490254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Rectangle 33"/>
          <p:cNvSpPr>
            <a:spLocks noChangeArrowheads="1"/>
          </p:cNvSpPr>
          <p:nvPr/>
        </p:nvSpPr>
        <p:spPr bwMode="auto">
          <a:xfrm>
            <a:off x="6199029" y="5185454"/>
            <a:ext cx="6096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Rectangle 34"/>
          <p:cNvSpPr>
            <a:spLocks noChangeArrowheads="1"/>
          </p:cNvSpPr>
          <p:nvPr/>
        </p:nvSpPr>
        <p:spPr bwMode="auto">
          <a:xfrm>
            <a:off x="6808629" y="5185454"/>
            <a:ext cx="6096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35"/>
          <p:cNvSpPr>
            <a:spLocks noChangeShapeType="1"/>
          </p:cNvSpPr>
          <p:nvPr/>
        </p:nvSpPr>
        <p:spPr bwMode="auto">
          <a:xfrm flipV="1">
            <a:off x="7113429" y="5490254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Text Box 37"/>
          <p:cNvSpPr txBox="1">
            <a:spLocks noChangeArrowheads="1"/>
          </p:cNvSpPr>
          <p:nvPr/>
        </p:nvSpPr>
        <p:spPr bwMode="auto">
          <a:xfrm>
            <a:off x="2458025" y="6344993"/>
            <a:ext cx="7588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 smtClean="0">
                <a:solidFill>
                  <a:schemeClr val="tx2"/>
                </a:solidFill>
              </a:rPr>
              <a:t>Yu, 5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35" name="Line 38"/>
          <p:cNvSpPr>
            <a:spLocks noChangeShapeType="1"/>
          </p:cNvSpPr>
          <p:nvPr/>
        </p:nvSpPr>
        <p:spPr bwMode="auto">
          <a:xfrm>
            <a:off x="2846229" y="5490254"/>
            <a:ext cx="0" cy="9144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oval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Text Box 39"/>
          <p:cNvSpPr txBox="1">
            <a:spLocks noChangeArrowheads="1"/>
          </p:cNvSpPr>
          <p:nvPr/>
        </p:nvSpPr>
        <p:spPr bwMode="auto">
          <a:xfrm>
            <a:off x="4044498" y="6344993"/>
            <a:ext cx="12435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 smtClean="0">
                <a:solidFill>
                  <a:schemeClr val="tx2"/>
                </a:solidFill>
              </a:rPr>
              <a:t>NCCU, 3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4675029" y="5490254"/>
            <a:ext cx="0" cy="9144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oval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Text Box 41"/>
          <p:cNvSpPr txBox="1">
            <a:spLocks noChangeArrowheads="1"/>
          </p:cNvSpPr>
          <p:nvPr/>
        </p:nvSpPr>
        <p:spPr bwMode="auto">
          <a:xfrm>
            <a:off x="5947165" y="6344993"/>
            <a:ext cx="10973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 smtClean="0">
                <a:solidFill>
                  <a:schemeClr val="tx2"/>
                </a:solidFill>
              </a:rPr>
              <a:t>Fang, 3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39" name="Line 42"/>
          <p:cNvSpPr>
            <a:spLocks noChangeShapeType="1"/>
          </p:cNvSpPr>
          <p:nvPr/>
        </p:nvSpPr>
        <p:spPr bwMode="auto">
          <a:xfrm>
            <a:off x="6503829" y="5490254"/>
            <a:ext cx="0" cy="9144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oval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Text Box 43"/>
          <p:cNvSpPr txBox="1">
            <a:spLocks noChangeArrowheads="1"/>
          </p:cNvSpPr>
          <p:nvPr/>
        </p:nvSpPr>
        <p:spPr bwMode="auto">
          <a:xfrm>
            <a:off x="8000842" y="5291817"/>
            <a:ext cx="393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>
                <a:sym typeface="Symbol" pitchFamily="26" charset="2"/>
              </a:rPr>
              <a:t></a:t>
            </a:r>
            <a:endParaRPr lang="en-US" sz="2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operations</a:t>
            </a:r>
            <a:endParaRPr lang="en-US" dirty="0"/>
          </a:p>
        </p:txBody>
      </p:sp>
      <p:sp>
        <p:nvSpPr>
          <p:cNvPr id="39" name="Line 26"/>
          <p:cNvSpPr>
            <a:spLocks noChangeShapeType="1"/>
          </p:cNvSpPr>
          <p:nvPr/>
        </p:nvSpPr>
        <p:spPr bwMode="auto">
          <a:xfrm flipV="1">
            <a:off x="407829" y="2824251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Rectangle 27"/>
          <p:cNvSpPr>
            <a:spLocks noChangeArrowheads="1"/>
          </p:cNvSpPr>
          <p:nvPr/>
        </p:nvSpPr>
        <p:spPr bwMode="auto">
          <a:xfrm>
            <a:off x="1322229" y="2519451"/>
            <a:ext cx="6096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Rectangle 28"/>
          <p:cNvSpPr>
            <a:spLocks noChangeArrowheads="1"/>
          </p:cNvSpPr>
          <p:nvPr/>
        </p:nvSpPr>
        <p:spPr bwMode="auto">
          <a:xfrm>
            <a:off x="1931829" y="2519451"/>
            <a:ext cx="6096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Line 29"/>
          <p:cNvSpPr>
            <a:spLocks noChangeShapeType="1"/>
          </p:cNvSpPr>
          <p:nvPr/>
        </p:nvSpPr>
        <p:spPr bwMode="auto">
          <a:xfrm flipV="1">
            <a:off x="2236629" y="2824251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Rectangle 30"/>
          <p:cNvSpPr>
            <a:spLocks noChangeArrowheads="1"/>
          </p:cNvSpPr>
          <p:nvPr/>
        </p:nvSpPr>
        <p:spPr bwMode="auto">
          <a:xfrm>
            <a:off x="3151029" y="2519451"/>
            <a:ext cx="6096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Rectangle 31"/>
          <p:cNvSpPr>
            <a:spLocks noChangeArrowheads="1"/>
          </p:cNvSpPr>
          <p:nvPr/>
        </p:nvSpPr>
        <p:spPr bwMode="auto">
          <a:xfrm>
            <a:off x="3760629" y="2519451"/>
            <a:ext cx="6096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Line 32"/>
          <p:cNvSpPr>
            <a:spLocks noChangeShapeType="1"/>
          </p:cNvSpPr>
          <p:nvPr/>
        </p:nvSpPr>
        <p:spPr bwMode="auto">
          <a:xfrm flipV="1">
            <a:off x="4065429" y="2824251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Rectangle 33"/>
          <p:cNvSpPr>
            <a:spLocks noChangeArrowheads="1"/>
          </p:cNvSpPr>
          <p:nvPr/>
        </p:nvSpPr>
        <p:spPr bwMode="auto">
          <a:xfrm>
            <a:off x="4979829" y="2519451"/>
            <a:ext cx="6096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Rectangle 34"/>
          <p:cNvSpPr>
            <a:spLocks noChangeArrowheads="1"/>
          </p:cNvSpPr>
          <p:nvPr/>
        </p:nvSpPr>
        <p:spPr bwMode="auto">
          <a:xfrm>
            <a:off x="5589429" y="2519451"/>
            <a:ext cx="6096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Text Box 37"/>
          <p:cNvSpPr txBox="1">
            <a:spLocks noChangeArrowheads="1"/>
          </p:cNvSpPr>
          <p:nvPr/>
        </p:nvSpPr>
        <p:spPr bwMode="auto">
          <a:xfrm>
            <a:off x="1238825" y="3678990"/>
            <a:ext cx="7588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 smtClean="0">
                <a:solidFill>
                  <a:schemeClr val="tx2"/>
                </a:solidFill>
              </a:rPr>
              <a:t>Yu, 5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50" name="Line 38"/>
          <p:cNvSpPr>
            <a:spLocks noChangeShapeType="1"/>
          </p:cNvSpPr>
          <p:nvPr/>
        </p:nvSpPr>
        <p:spPr bwMode="auto">
          <a:xfrm>
            <a:off x="1627029" y="2824251"/>
            <a:ext cx="0" cy="9144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oval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Text Box 39"/>
          <p:cNvSpPr txBox="1">
            <a:spLocks noChangeArrowheads="1"/>
          </p:cNvSpPr>
          <p:nvPr/>
        </p:nvSpPr>
        <p:spPr bwMode="auto">
          <a:xfrm>
            <a:off x="2825298" y="3678990"/>
            <a:ext cx="12435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 smtClean="0">
                <a:solidFill>
                  <a:schemeClr val="tx2"/>
                </a:solidFill>
              </a:rPr>
              <a:t>NCCU, 3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52" name="Line 40"/>
          <p:cNvSpPr>
            <a:spLocks noChangeShapeType="1"/>
          </p:cNvSpPr>
          <p:nvPr/>
        </p:nvSpPr>
        <p:spPr bwMode="auto">
          <a:xfrm>
            <a:off x="3455829" y="2824251"/>
            <a:ext cx="0" cy="9144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oval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Text Box 41"/>
          <p:cNvSpPr txBox="1">
            <a:spLocks noChangeArrowheads="1"/>
          </p:cNvSpPr>
          <p:nvPr/>
        </p:nvSpPr>
        <p:spPr bwMode="auto">
          <a:xfrm>
            <a:off x="4727965" y="3678990"/>
            <a:ext cx="10973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 smtClean="0">
                <a:solidFill>
                  <a:schemeClr val="tx2"/>
                </a:solidFill>
              </a:rPr>
              <a:t>Fang, 3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54" name="Line 42"/>
          <p:cNvSpPr>
            <a:spLocks noChangeShapeType="1"/>
          </p:cNvSpPr>
          <p:nvPr/>
        </p:nvSpPr>
        <p:spPr bwMode="auto">
          <a:xfrm>
            <a:off x="5284629" y="2824251"/>
            <a:ext cx="0" cy="9144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oval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Line 32"/>
          <p:cNvSpPr>
            <a:spLocks noChangeShapeType="1"/>
          </p:cNvSpPr>
          <p:nvPr/>
        </p:nvSpPr>
        <p:spPr bwMode="auto">
          <a:xfrm flipV="1">
            <a:off x="5920128" y="2824251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Rectangle 33"/>
          <p:cNvSpPr>
            <a:spLocks noChangeArrowheads="1"/>
          </p:cNvSpPr>
          <p:nvPr/>
        </p:nvSpPr>
        <p:spPr bwMode="auto">
          <a:xfrm>
            <a:off x="6834528" y="2519451"/>
            <a:ext cx="6096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Rectangle 34"/>
          <p:cNvSpPr>
            <a:spLocks noChangeArrowheads="1"/>
          </p:cNvSpPr>
          <p:nvPr/>
        </p:nvSpPr>
        <p:spPr bwMode="auto">
          <a:xfrm>
            <a:off x="7444128" y="2519451"/>
            <a:ext cx="6096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Line 35"/>
          <p:cNvSpPr>
            <a:spLocks noChangeShapeType="1"/>
          </p:cNvSpPr>
          <p:nvPr/>
        </p:nvSpPr>
        <p:spPr bwMode="auto">
          <a:xfrm flipV="1">
            <a:off x="7748928" y="2824251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Text Box 41"/>
          <p:cNvSpPr txBox="1">
            <a:spLocks noChangeArrowheads="1"/>
          </p:cNvSpPr>
          <p:nvPr/>
        </p:nvSpPr>
        <p:spPr bwMode="auto">
          <a:xfrm>
            <a:off x="6571205" y="3678990"/>
            <a:ext cx="112029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 smtClean="0">
                <a:solidFill>
                  <a:schemeClr val="tx2"/>
                </a:solidFill>
              </a:rPr>
              <a:t>UCSB, 2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61" name="Line 42"/>
          <p:cNvSpPr>
            <a:spLocks noChangeShapeType="1"/>
          </p:cNvSpPr>
          <p:nvPr/>
        </p:nvSpPr>
        <p:spPr bwMode="auto">
          <a:xfrm>
            <a:off x="7139328" y="2824251"/>
            <a:ext cx="0" cy="9144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oval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Text Box 43"/>
          <p:cNvSpPr txBox="1">
            <a:spLocks noChangeArrowheads="1"/>
          </p:cNvSpPr>
          <p:nvPr/>
        </p:nvSpPr>
        <p:spPr bwMode="auto">
          <a:xfrm>
            <a:off x="8636341" y="2625814"/>
            <a:ext cx="393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>
                <a:sym typeface="Symbol" pitchFamily="26" charset="2"/>
              </a:rPr>
              <a:t></a:t>
            </a:r>
            <a:endParaRPr lang="en-US" sz="2000" b="1"/>
          </a:p>
        </p:txBody>
      </p:sp>
      <p:sp>
        <p:nvSpPr>
          <p:cNvPr id="63" name="TextBox 62"/>
          <p:cNvSpPr txBox="1"/>
          <p:nvPr/>
        </p:nvSpPr>
        <p:spPr>
          <a:xfrm>
            <a:off x="457199" y="4079100"/>
            <a:ext cx="199672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err="1" smtClean="0"/>
              <a:t>outputCount</a:t>
            </a:r>
            <a:r>
              <a:rPr lang="en-US" dirty="0" smtClean="0"/>
              <a:t> 3</a:t>
            </a:r>
          </a:p>
          <a:p>
            <a:r>
              <a:rPr lang="en-US" dirty="0" err="1" smtClean="0"/>
              <a:t>outputName</a:t>
            </a:r>
            <a:r>
              <a:rPr lang="en-US" dirty="0" smtClean="0"/>
              <a:t> Yu</a:t>
            </a:r>
          </a:p>
          <a:p>
            <a:r>
              <a:rPr lang="en-US" dirty="0" err="1" smtClean="0"/>
              <a:t>outputHas</a:t>
            </a:r>
            <a:r>
              <a:rPr lang="en-US" dirty="0" smtClean="0"/>
              <a:t> U</a:t>
            </a:r>
          </a:p>
          <a:p>
            <a:r>
              <a:rPr lang="en-US" dirty="0" err="1" smtClean="0"/>
              <a:t>outputIndex</a:t>
            </a:r>
            <a:r>
              <a:rPr lang="en-US" dirty="0" smtClean="0"/>
              <a:t> 1</a:t>
            </a:r>
          </a:p>
          <a:p>
            <a:r>
              <a:rPr lang="en-US" dirty="0" err="1" smtClean="0"/>
              <a:t>outputFirstN</a:t>
            </a:r>
            <a:r>
              <a:rPr lang="en-US" dirty="0" smtClean="0"/>
              <a:t> 2</a:t>
            </a:r>
          </a:p>
          <a:p>
            <a:r>
              <a:rPr lang="en-US" dirty="0" err="1" smtClean="0"/>
              <a:t>outputAll</a:t>
            </a:r>
            <a:endParaRPr lang="en-US" dirty="0" smtClean="0"/>
          </a:p>
          <a:p>
            <a:r>
              <a:rPr lang="en-US" dirty="0" smtClean="0"/>
              <a:t>…    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2996804" y="4079100"/>
            <a:ext cx="415795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[NCCU, 3] [Fang, 3]</a:t>
            </a:r>
          </a:p>
          <a:p>
            <a:r>
              <a:rPr lang="en-US" dirty="0" smtClean="0"/>
              <a:t>[Yu, 5]</a:t>
            </a:r>
          </a:p>
          <a:p>
            <a:r>
              <a:rPr lang="en-US" dirty="0" smtClean="0"/>
              <a:t>[NCCU, 3] [UCSB, 2]</a:t>
            </a:r>
          </a:p>
          <a:p>
            <a:r>
              <a:rPr lang="en-US" dirty="0" smtClean="0"/>
              <a:t>[Yu, 5]</a:t>
            </a:r>
          </a:p>
          <a:p>
            <a:r>
              <a:rPr lang="en-US" dirty="0" smtClean="0"/>
              <a:t>[Yu, 5] [NCCU,3]</a:t>
            </a:r>
          </a:p>
          <a:p>
            <a:r>
              <a:rPr lang="en-US" dirty="0" smtClean="0"/>
              <a:t>[Yu, 5] [NCCU, 3] [Fang, 3] [UCSB, 2]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778830"/>
            <a:ext cx="6508377" cy="1143000"/>
          </a:xfrm>
        </p:spPr>
        <p:txBody>
          <a:bodyPr/>
          <a:lstStyle/>
          <a:p>
            <a:r>
              <a:rPr lang="en-US" dirty="0" smtClean="0"/>
              <a:t>Delete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199" y="2623712"/>
          <a:ext cx="831502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7892"/>
                <a:gridCol w="544713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operations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deleteIndex(int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Delete  the </a:t>
                      </a:r>
                      <a:r>
                        <a:rPr lang="en-US" dirty="0" err="1" smtClean="0"/>
                        <a:t>ith</a:t>
                      </a:r>
                      <a:r>
                        <a:rPr lang="en-US" baseline="0" dirty="0" smtClean="0"/>
                        <a:t> keyword in the list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deleteCount(int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c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Delete all keywords whose</a:t>
                      </a:r>
                      <a:r>
                        <a:rPr lang="en-US" baseline="0" dirty="0" smtClean="0"/>
                        <a:t> count is equal to </a:t>
                      </a:r>
                      <a:r>
                        <a:rPr lang="en-US" baseline="0" dirty="0" err="1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deleteHas(string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Delete all keywords whose</a:t>
                      </a:r>
                      <a:r>
                        <a:rPr lang="en-US" baseline="0" dirty="0" smtClean="0"/>
                        <a:t> name contains </a:t>
                      </a:r>
                      <a:r>
                        <a:rPr lang="en-US" baseline="0" dirty="0" err="1" smtClean="0"/>
                        <a:t>s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deleteName(string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Delete all keywords whose</a:t>
                      </a:r>
                      <a:r>
                        <a:rPr lang="en-US" baseline="0" dirty="0" smtClean="0"/>
                        <a:t> name is equal to </a:t>
                      </a:r>
                      <a:r>
                        <a:rPr lang="en-US" baseline="0" dirty="0" err="1" smtClean="0"/>
                        <a:t>s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deleteFirst(int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n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Delete the first </a:t>
                      </a:r>
                      <a:r>
                        <a:rPr lang="en-US" dirty="0" err="1" smtClean="0"/>
                        <a:t>n</a:t>
                      </a:r>
                      <a:r>
                        <a:rPr lang="en-US" dirty="0" smtClean="0"/>
                        <a:t> keywords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Delete operations</a:t>
            </a:r>
            <a:endParaRPr lang="en-US" dirty="0"/>
          </a:p>
        </p:txBody>
      </p:sp>
      <p:sp>
        <p:nvSpPr>
          <p:cNvPr id="39" name="Line 26"/>
          <p:cNvSpPr>
            <a:spLocks noChangeShapeType="1"/>
          </p:cNvSpPr>
          <p:nvPr/>
        </p:nvSpPr>
        <p:spPr bwMode="auto">
          <a:xfrm flipV="1">
            <a:off x="407829" y="2824251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Rectangle 27"/>
          <p:cNvSpPr>
            <a:spLocks noChangeArrowheads="1"/>
          </p:cNvSpPr>
          <p:nvPr/>
        </p:nvSpPr>
        <p:spPr bwMode="auto">
          <a:xfrm>
            <a:off x="1322229" y="2519451"/>
            <a:ext cx="6096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Rectangle 28"/>
          <p:cNvSpPr>
            <a:spLocks noChangeArrowheads="1"/>
          </p:cNvSpPr>
          <p:nvPr/>
        </p:nvSpPr>
        <p:spPr bwMode="auto">
          <a:xfrm>
            <a:off x="1931829" y="2519451"/>
            <a:ext cx="6096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Line 29"/>
          <p:cNvSpPr>
            <a:spLocks noChangeShapeType="1"/>
          </p:cNvSpPr>
          <p:nvPr/>
        </p:nvSpPr>
        <p:spPr bwMode="auto">
          <a:xfrm flipV="1">
            <a:off x="2236629" y="2824251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Rectangle 30"/>
          <p:cNvSpPr>
            <a:spLocks noChangeArrowheads="1"/>
          </p:cNvSpPr>
          <p:nvPr/>
        </p:nvSpPr>
        <p:spPr bwMode="auto">
          <a:xfrm>
            <a:off x="3151029" y="2519451"/>
            <a:ext cx="6096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Rectangle 31"/>
          <p:cNvSpPr>
            <a:spLocks noChangeArrowheads="1"/>
          </p:cNvSpPr>
          <p:nvPr/>
        </p:nvSpPr>
        <p:spPr bwMode="auto">
          <a:xfrm>
            <a:off x="3760629" y="2519451"/>
            <a:ext cx="6096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Line 32"/>
          <p:cNvSpPr>
            <a:spLocks noChangeShapeType="1"/>
          </p:cNvSpPr>
          <p:nvPr/>
        </p:nvSpPr>
        <p:spPr bwMode="auto">
          <a:xfrm flipV="1">
            <a:off x="4065429" y="2824251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Rectangle 33"/>
          <p:cNvSpPr>
            <a:spLocks noChangeArrowheads="1"/>
          </p:cNvSpPr>
          <p:nvPr/>
        </p:nvSpPr>
        <p:spPr bwMode="auto">
          <a:xfrm>
            <a:off x="4979829" y="2519451"/>
            <a:ext cx="6096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Rectangle 34"/>
          <p:cNvSpPr>
            <a:spLocks noChangeArrowheads="1"/>
          </p:cNvSpPr>
          <p:nvPr/>
        </p:nvSpPr>
        <p:spPr bwMode="auto">
          <a:xfrm>
            <a:off x="5589429" y="2519451"/>
            <a:ext cx="6096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Text Box 37"/>
          <p:cNvSpPr txBox="1">
            <a:spLocks noChangeArrowheads="1"/>
          </p:cNvSpPr>
          <p:nvPr/>
        </p:nvSpPr>
        <p:spPr bwMode="auto">
          <a:xfrm>
            <a:off x="1238825" y="3678990"/>
            <a:ext cx="7588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 smtClean="0">
                <a:solidFill>
                  <a:schemeClr val="tx2"/>
                </a:solidFill>
              </a:rPr>
              <a:t>Yu, 5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50" name="Line 38"/>
          <p:cNvSpPr>
            <a:spLocks noChangeShapeType="1"/>
          </p:cNvSpPr>
          <p:nvPr/>
        </p:nvSpPr>
        <p:spPr bwMode="auto">
          <a:xfrm>
            <a:off x="1627029" y="2824251"/>
            <a:ext cx="0" cy="9144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oval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Text Box 39"/>
          <p:cNvSpPr txBox="1">
            <a:spLocks noChangeArrowheads="1"/>
          </p:cNvSpPr>
          <p:nvPr/>
        </p:nvSpPr>
        <p:spPr bwMode="auto">
          <a:xfrm>
            <a:off x="2825298" y="3678990"/>
            <a:ext cx="12435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 smtClean="0">
                <a:solidFill>
                  <a:schemeClr val="tx2"/>
                </a:solidFill>
              </a:rPr>
              <a:t>NCCU, 3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52" name="Line 40"/>
          <p:cNvSpPr>
            <a:spLocks noChangeShapeType="1"/>
          </p:cNvSpPr>
          <p:nvPr/>
        </p:nvSpPr>
        <p:spPr bwMode="auto">
          <a:xfrm>
            <a:off x="3455829" y="2824251"/>
            <a:ext cx="0" cy="9144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oval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Text Box 41"/>
          <p:cNvSpPr txBox="1">
            <a:spLocks noChangeArrowheads="1"/>
          </p:cNvSpPr>
          <p:nvPr/>
        </p:nvSpPr>
        <p:spPr bwMode="auto">
          <a:xfrm>
            <a:off x="4727965" y="3678990"/>
            <a:ext cx="10973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 smtClean="0">
                <a:solidFill>
                  <a:schemeClr val="tx2"/>
                </a:solidFill>
              </a:rPr>
              <a:t>Fang, 3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54" name="Line 42"/>
          <p:cNvSpPr>
            <a:spLocks noChangeShapeType="1"/>
          </p:cNvSpPr>
          <p:nvPr/>
        </p:nvSpPr>
        <p:spPr bwMode="auto">
          <a:xfrm>
            <a:off x="5284629" y="2824251"/>
            <a:ext cx="0" cy="9144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oval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Line 32"/>
          <p:cNvSpPr>
            <a:spLocks noChangeShapeType="1"/>
          </p:cNvSpPr>
          <p:nvPr/>
        </p:nvSpPr>
        <p:spPr bwMode="auto">
          <a:xfrm flipV="1">
            <a:off x="5920128" y="2824251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Rectangle 33"/>
          <p:cNvSpPr>
            <a:spLocks noChangeArrowheads="1"/>
          </p:cNvSpPr>
          <p:nvPr/>
        </p:nvSpPr>
        <p:spPr bwMode="auto">
          <a:xfrm>
            <a:off x="6834528" y="2519451"/>
            <a:ext cx="6096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Rectangle 34"/>
          <p:cNvSpPr>
            <a:spLocks noChangeArrowheads="1"/>
          </p:cNvSpPr>
          <p:nvPr/>
        </p:nvSpPr>
        <p:spPr bwMode="auto">
          <a:xfrm>
            <a:off x="7444128" y="2519451"/>
            <a:ext cx="6096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Line 35"/>
          <p:cNvSpPr>
            <a:spLocks noChangeShapeType="1"/>
          </p:cNvSpPr>
          <p:nvPr/>
        </p:nvSpPr>
        <p:spPr bwMode="auto">
          <a:xfrm flipV="1">
            <a:off x="7748928" y="2824251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Text Box 41"/>
          <p:cNvSpPr txBox="1">
            <a:spLocks noChangeArrowheads="1"/>
          </p:cNvSpPr>
          <p:nvPr/>
        </p:nvSpPr>
        <p:spPr bwMode="auto">
          <a:xfrm>
            <a:off x="6571205" y="3678990"/>
            <a:ext cx="112029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 smtClean="0">
                <a:solidFill>
                  <a:schemeClr val="tx2"/>
                </a:solidFill>
              </a:rPr>
              <a:t>UCSB, 2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61" name="Line 42"/>
          <p:cNvSpPr>
            <a:spLocks noChangeShapeType="1"/>
          </p:cNvSpPr>
          <p:nvPr/>
        </p:nvSpPr>
        <p:spPr bwMode="auto">
          <a:xfrm>
            <a:off x="7139328" y="2824251"/>
            <a:ext cx="0" cy="9144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oval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Text Box 43"/>
          <p:cNvSpPr txBox="1">
            <a:spLocks noChangeArrowheads="1"/>
          </p:cNvSpPr>
          <p:nvPr/>
        </p:nvSpPr>
        <p:spPr bwMode="auto">
          <a:xfrm>
            <a:off x="8636341" y="2625814"/>
            <a:ext cx="393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>
                <a:sym typeface="Symbol" pitchFamily="26" charset="2"/>
              </a:rPr>
              <a:t></a:t>
            </a:r>
            <a:endParaRPr lang="en-US" sz="2000" b="1"/>
          </a:p>
        </p:txBody>
      </p:sp>
      <p:sp>
        <p:nvSpPr>
          <p:cNvPr id="63" name="TextBox 62"/>
          <p:cNvSpPr txBox="1"/>
          <p:nvPr/>
        </p:nvSpPr>
        <p:spPr>
          <a:xfrm>
            <a:off x="417004" y="4079100"/>
            <a:ext cx="198364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r>
              <a:rPr lang="en-US" dirty="0" err="1" smtClean="0"/>
              <a:t>deleteCount</a:t>
            </a:r>
            <a:r>
              <a:rPr lang="en-US" dirty="0" smtClean="0"/>
              <a:t> 3</a:t>
            </a:r>
          </a:p>
          <a:p>
            <a:r>
              <a:rPr lang="en-US" dirty="0" err="1" smtClean="0"/>
              <a:t>deleteName</a:t>
            </a:r>
            <a:r>
              <a:rPr lang="en-US" dirty="0" smtClean="0"/>
              <a:t> Yu</a:t>
            </a:r>
          </a:p>
          <a:p>
            <a:r>
              <a:rPr lang="en-US" dirty="0" err="1" smtClean="0"/>
              <a:t>deleteHas</a:t>
            </a:r>
            <a:r>
              <a:rPr lang="en-US" dirty="0" smtClean="0"/>
              <a:t> U</a:t>
            </a:r>
          </a:p>
          <a:p>
            <a:r>
              <a:rPr lang="en-US" dirty="0" err="1" smtClean="0"/>
              <a:t>deleteIndex</a:t>
            </a:r>
            <a:r>
              <a:rPr lang="en-US" dirty="0" smtClean="0"/>
              <a:t> 1</a:t>
            </a:r>
          </a:p>
          <a:p>
            <a:r>
              <a:rPr lang="en-US" dirty="0" err="1" smtClean="0"/>
              <a:t>deleteFirstN</a:t>
            </a:r>
            <a:r>
              <a:rPr lang="en-US" dirty="0" smtClean="0"/>
              <a:t> 2</a:t>
            </a:r>
          </a:p>
          <a:p>
            <a:r>
              <a:rPr lang="en-US" dirty="0" err="1" smtClean="0"/>
              <a:t>deleteAll</a:t>
            </a:r>
            <a:r>
              <a:rPr lang="en-US" dirty="0" smtClean="0"/>
              <a:t>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input file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21540" y="467923"/>
            <a:ext cx="2144036" cy="5909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 Fang 3</a:t>
            </a:r>
          </a:p>
          <a:p>
            <a:r>
              <a:rPr lang="en-US" dirty="0" smtClean="0"/>
              <a:t>add Yu 5</a:t>
            </a:r>
          </a:p>
          <a:p>
            <a:r>
              <a:rPr lang="en-US" dirty="0" smtClean="0"/>
              <a:t>add NCCU 3</a:t>
            </a:r>
          </a:p>
          <a:p>
            <a:r>
              <a:rPr lang="en-US" dirty="0" smtClean="0"/>
              <a:t>add UCSB 2</a:t>
            </a:r>
          </a:p>
          <a:p>
            <a:r>
              <a:rPr lang="en-US" dirty="0" smtClean="0"/>
              <a:t>add MIS 2</a:t>
            </a:r>
          </a:p>
          <a:p>
            <a:r>
              <a:rPr lang="en-US" dirty="0" smtClean="0"/>
              <a:t>add Badminton 4</a:t>
            </a:r>
          </a:p>
          <a:p>
            <a:r>
              <a:rPr lang="en-US" dirty="0" smtClean="0"/>
              <a:t>add Food 3</a:t>
            </a:r>
          </a:p>
          <a:p>
            <a:r>
              <a:rPr lang="en-US" dirty="0" smtClean="0"/>
              <a:t>add Data 3</a:t>
            </a:r>
          </a:p>
          <a:p>
            <a:r>
              <a:rPr lang="en-US" dirty="0" smtClean="0"/>
              <a:t>add Structure 4</a:t>
            </a:r>
          </a:p>
          <a:p>
            <a:r>
              <a:rPr lang="en-US" dirty="0" err="1" smtClean="0"/>
              <a:t>outputAll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deleteCount</a:t>
            </a:r>
            <a:r>
              <a:rPr lang="en-US" dirty="0" smtClean="0"/>
              <a:t> 3</a:t>
            </a:r>
          </a:p>
          <a:p>
            <a:r>
              <a:rPr lang="en-US" dirty="0" err="1" smtClean="0"/>
              <a:t>outputCount</a:t>
            </a:r>
            <a:r>
              <a:rPr lang="en-US" dirty="0" smtClean="0"/>
              <a:t> 2</a:t>
            </a:r>
          </a:p>
          <a:p>
            <a:r>
              <a:rPr lang="en-US" dirty="0" err="1" smtClean="0"/>
              <a:t>outputName</a:t>
            </a:r>
            <a:r>
              <a:rPr lang="en-US" dirty="0" smtClean="0"/>
              <a:t> Yu</a:t>
            </a:r>
          </a:p>
          <a:p>
            <a:r>
              <a:rPr lang="en-US" dirty="0" err="1" smtClean="0"/>
              <a:t>deleteName</a:t>
            </a:r>
            <a:r>
              <a:rPr lang="en-US" dirty="0" smtClean="0"/>
              <a:t> Yu</a:t>
            </a:r>
          </a:p>
          <a:p>
            <a:r>
              <a:rPr lang="en-US" dirty="0" err="1" smtClean="0"/>
              <a:t>outputHas</a:t>
            </a:r>
            <a:r>
              <a:rPr lang="en-US" dirty="0" smtClean="0"/>
              <a:t> a</a:t>
            </a:r>
          </a:p>
          <a:p>
            <a:r>
              <a:rPr lang="en-US" dirty="0" err="1" smtClean="0"/>
              <a:t>deleteHas</a:t>
            </a:r>
            <a:r>
              <a:rPr lang="en-US" dirty="0" smtClean="0"/>
              <a:t> a</a:t>
            </a:r>
          </a:p>
          <a:p>
            <a:r>
              <a:rPr lang="en-US" dirty="0" err="1" smtClean="0"/>
              <a:t>outputIndex</a:t>
            </a:r>
            <a:r>
              <a:rPr lang="en-US" dirty="0" smtClean="0"/>
              <a:t> 2</a:t>
            </a:r>
          </a:p>
          <a:p>
            <a:r>
              <a:rPr lang="en-US" dirty="0" err="1" smtClean="0"/>
              <a:t>deleteIndex</a:t>
            </a:r>
            <a:r>
              <a:rPr lang="en-US" dirty="0" smtClean="0"/>
              <a:t> 4</a:t>
            </a:r>
          </a:p>
          <a:p>
            <a:r>
              <a:rPr lang="en-US" dirty="0" err="1" smtClean="0"/>
              <a:t>deleteFirstN</a:t>
            </a:r>
            <a:r>
              <a:rPr lang="en-US" dirty="0" smtClean="0"/>
              <a:t> 1</a:t>
            </a:r>
          </a:p>
          <a:p>
            <a:r>
              <a:rPr lang="en-US" dirty="0" err="1" smtClean="0"/>
              <a:t>outputFirstN</a:t>
            </a:r>
            <a:r>
              <a:rPr lang="en-US" dirty="0" smtClean="0"/>
              <a:t> 3  </a:t>
            </a:r>
          </a:p>
          <a:p>
            <a:r>
              <a:rPr lang="en-US" dirty="0" err="1" smtClean="0"/>
              <a:t>deleteAll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199" y="2607001"/>
            <a:ext cx="402676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 You need to read the sequence </a:t>
            </a:r>
          </a:p>
          <a:p>
            <a:r>
              <a:rPr lang="en-US" dirty="0" smtClean="0"/>
              <a:t>of operations from a txt file</a:t>
            </a:r>
          </a:p>
          <a:p>
            <a:r>
              <a:rPr lang="en-US" dirty="0" smtClean="0"/>
              <a:t>2. The format is firm</a:t>
            </a:r>
          </a:p>
          <a:p>
            <a:r>
              <a:rPr lang="en-US" dirty="0" smtClean="0"/>
              <a:t>3. Raise an exception if the input</a:t>
            </a:r>
          </a:p>
          <a:p>
            <a:r>
              <a:rPr lang="en-US" dirty="0" smtClean="0"/>
              <a:t> does not match the format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Main methods:</a:t>
            </a:r>
          </a:p>
          <a:p>
            <a:pPr lvl="1"/>
            <a:r>
              <a:rPr lang="en-US" sz="2000" dirty="0" err="1" smtClean="0"/>
              <a:t>get(integer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): returns the element at index </a:t>
            </a:r>
            <a:r>
              <a:rPr lang="en-US" sz="2000" dirty="0" err="1" smtClean="0"/>
              <a:t>i</a:t>
            </a:r>
            <a:r>
              <a:rPr lang="en-US" sz="2000" dirty="0" smtClean="0"/>
              <a:t> without removing it</a:t>
            </a:r>
          </a:p>
          <a:p>
            <a:pPr lvl="1"/>
            <a:r>
              <a:rPr lang="en-US" sz="2000" dirty="0" err="1" smtClean="0"/>
              <a:t>set(integer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, object </a:t>
            </a:r>
            <a:r>
              <a:rPr lang="en-US" sz="2000" dirty="0" err="1" smtClean="0"/>
              <a:t>o</a:t>
            </a:r>
            <a:r>
              <a:rPr lang="en-US" sz="2000" dirty="0" smtClean="0"/>
              <a:t>): replace the element at index </a:t>
            </a:r>
            <a:r>
              <a:rPr lang="en-US" sz="2000" dirty="0" err="1" smtClean="0"/>
              <a:t>i</a:t>
            </a:r>
            <a:r>
              <a:rPr lang="en-US" sz="2000" dirty="0" smtClean="0"/>
              <a:t> with </a:t>
            </a:r>
            <a:r>
              <a:rPr lang="en-US" sz="2000" dirty="0" err="1" smtClean="0"/>
              <a:t>o</a:t>
            </a:r>
            <a:r>
              <a:rPr lang="en-US" sz="2000" dirty="0" smtClean="0"/>
              <a:t> and return the old element</a:t>
            </a:r>
          </a:p>
          <a:p>
            <a:pPr lvl="1"/>
            <a:r>
              <a:rPr lang="en-US" sz="2000" dirty="0" err="1" smtClean="0"/>
              <a:t>add(integer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, object </a:t>
            </a:r>
            <a:r>
              <a:rPr lang="en-US" sz="2000" dirty="0" err="1" smtClean="0"/>
              <a:t>o</a:t>
            </a:r>
            <a:r>
              <a:rPr lang="en-US" sz="2000" dirty="0" smtClean="0"/>
              <a:t>): insert a new element </a:t>
            </a:r>
            <a:r>
              <a:rPr lang="en-US" sz="2000" dirty="0" err="1" smtClean="0"/>
              <a:t>o</a:t>
            </a:r>
            <a:r>
              <a:rPr lang="en-US" sz="2000" dirty="0" smtClean="0"/>
              <a:t> to have index </a:t>
            </a:r>
            <a:r>
              <a:rPr lang="en-US" sz="2000" dirty="0" err="1" smtClean="0"/>
              <a:t>i</a:t>
            </a:r>
            <a:endParaRPr lang="en-US" sz="2000" dirty="0" smtClean="0"/>
          </a:p>
          <a:p>
            <a:pPr lvl="1"/>
            <a:r>
              <a:rPr lang="en-US" sz="2000" dirty="0" err="1" smtClean="0"/>
              <a:t>remove(integer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): removes and returns the element at index </a:t>
            </a:r>
            <a:r>
              <a:rPr lang="en-US" sz="2000" dirty="0" err="1" smtClean="0"/>
              <a:t>i</a:t>
            </a:r>
            <a:endParaRPr lang="en-US" sz="2000" dirty="0" smtClean="0"/>
          </a:p>
          <a:p>
            <a:r>
              <a:rPr lang="en-US" dirty="0" smtClean="0"/>
              <a:t>Additional methods:</a:t>
            </a:r>
          </a:p>
          <a:p>
            <a:pPr lvl="1"/>
            <a:r>
              <a:rPr lang="en-US" sz="2000" dirty="0" smtClean="0"/>
              <a:t>size()</a:t>
            </a:r>
          </a:p>
          <a:p>
            <a:pPr lvl="1"/>
            <a:r>
              <a:rPr lang="en-US" sz="2000" dirty="0" err="1" smtClean="0"/>
              <a:t>isEmpty</a:t>
            </a:r>
            <a:r>
              <a:rPr lang="en-US" sz="2000" dirty="0" smtClean="0"/>
              <a:t>()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Array-based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an array </a:t>
            </a:r>
            <a:r>
              <a:rPr lang="en-US" b="1" i="1" dirty="0" smtClean="0">
                <a:latin typeface="Times New Roman" pitchFamily="26" charset="0"/>
              </a:rPr>
              <a:t>A</a:t>
            </a:r>
            <a:r>
              <a:rPr lang="en-US" dirty="0" smtClean="0"/>
              <a:t> of size </a:t>
            </a:r>
            <a:r>
              <a:rPr lang="en-US" b="1" i="1" dirty="0" smtClean="0">
                <a:latin typeface="Times New Roman" pitchFamily="26" charset="0"/>
              </a:rPr>
              <a:t>N</a:t>
            </a:r>
            <a:endParaRPr lang="en-US" dirty="0" smtClean="0"/>
          </a:p>
          <a:p>
            <a:r>
              <a:rPr lang="en-US" dirty="0" smtClean="0"/>
              <a:t>A variable </a:t>
            </a:r>
            <a:r>
              <a:rPr lang="en-US" b="1" i="1" dirty="0" err="1" smtClean="0">
                <a:latin typeface="Times New Roman" pitchFamily="26" charset="0"/>
              </a:rPr>
              <a:t>n</a:t>
            </a:r>
            <a:r>
              <a:rPr lang="en-US" dirty="0" smtClean="0"/>
              <a:t> keeps track of the size of the array list (number of elements stored)</a:t>
            </a:r>
          </a:p>
          <a:p>
            <a:r>
              <a:rPr lang="en-US" dirty="0" smtClean="0"/>
              <a:t>Operation </a:t>
            </a:r>
            <a:r>
              <a:rPr lang="en-US" b="1" i="1" dirty="0" err="1" smtClean="0">
                <a:latin typeface="Times New Roman" pitchFamily="26" charset="0"/>
              </a:rPr>
              <a:t>get</a:t>
            </a:r>
            <a:r>
              <a:rPr lang="en-US" dirty="0" err="1" smtClean="0"/>
              <a:t>(</a:t>
            </a:r>
            <a:r>
              <a:rPr lang="en-US" b="1" i="1" dirty="0" err="1" smtClean="0">
                <a:latin typeface="Times New Roman" pitchFamily="26" charset="0"/>
              </a:rPr>
              <a:t>i</a:t>
            </a:r>
            <a:r>
              <a:rPr lang="en-US" dirty="0" smtClean="0"/>
              <a:t>) is implemented in </a:t>
            </a:r>
            <a:r>
              <a:rPr lang="en-US" b="1" i="1" dirty="0" smtClean="0">
                <a:latin typeface="Times New Roman" pitchFamily="26" charset="0"/>
              </a:rPr>
              <a:t>O</a:t>
            </a:r>
            <a:r>
              <a:rPr lang="en-US" dirty="0" smtClean="0">
                <a:latin typeface="Times New Roman" pitchFamily="26" charset="0"/>
              </a:rPr>
              <a:t>(1)</a:t>
            </a:r>
            <a:r>
              <a:rPr lang="en-US" dirty="0" smtClean="0"/>
              <a:t> time by returning </a:t>
            </a:r>
            <a:r>
              <a:rPr lang="en-US" b="1" i="1" dirty="0" err="1" smtClean="0">
                <a:latin typeface="Times New Roman" pitchFamily="26" charset="0"/>
              </a:rPr>
              <a:t>A</a:t>
            </a:r>
            <a:r>
              <a:rPr lang="en-US" dirty="0" err="1" smtClean="0">
                <a:latin typeface="Times New Roman" pitchFamily="26" charset="0"/>
              </a:rPr>
              <a:t>[</a:t>
            </a:r>
            <a:r>
              <a:rPr lang="en-US" b="1" i="1" dirty="0" err="1" smtClean="0">
                <a:latin typeface="Times New Roman" pitchFamily="26" charset="0"/>
              </a:rPr>
              <a:t>i</a:t>
            </a:r>
            <a:r>
              <a:rPr lang="en-US" dirty="0" smtClean="0">
                <a:latin typeface="Times New Roman" pitchFamily="26" charset="0"/>
              </a:rPr>
              <a:t>]</a:t>
            </a:r>
          </a:p>
          <a:p>
            <a:r>
              <a:rPr lang="en-US" dirty="0" smtClean="0"/>
              <a:t>Operation </a:t>
            </a:r>
            <a:r>
              <a:rPr lang="en-US" b="1" i="1" dirty="0" err="1" smtClean="0">
                <a:latin typeface="Times New Roman" pitchFamily="26" charset="0"/>
              </a:rPr>
              <a:t>set</a:t>
            </a:r>
            <a:r>
              <a:rPr lang="en-US" dirty="0" err="1" smtClean="0"/>
              <a:t>(</a:t>
            </a:r>
            <a:r>
              <a:rPr lang="en-US" b="1" i="1" dirty="0" err="1" smtClean="0">
                <a:latin typeface="Times New Roman" pitchFamily="26" charset="0"/>
              </a:rPr>
              <a:t>i,o</a:t>
            </a:r>
            <a:r>
              <a:rPr lang="en-US" dirty="0" smtClean="0"/>
              <a:t>) is implemented in </a:t>
            </a:r>
            <a:r>
              <a:rPr lang="en-US" b="1" i="1" dirty="0" smtClean="0">
                <a:latin typeface="Times New Roman" pitchFamily="26" charset="0"/>
              </a:rPr>
              <a:t>O</a:t>
            </a:r>
            <a:r>
              <a:rPr lang="en-US" dirty="0" smtClean="0">
                <a:latin typeface="Times New Roman" pitchFamily="26" charset="0"/>
              </a:rPr>
              <a:t>(1)</a:t>
            </a:r>
            <a:r>
              <a:rPr lang="en-US" dirty="0" smtClean="0"/>
              <a:t> time by performing </a:t>
            </a:r>
            <a:r>
              <a:rPr lang="en-US" b="1" i="1" dirty="0" err="1" smtClean="0">
                <a:latin typeface="Times New Roman" pitchFamily="26" charset="0"/>
              </a:rPr>
              <a:t>t</a:t>
            </a:r>
            <a:r>
              <a:rPr lang="en-US" b="1" i="1" dirty="0" smtClean="0">
                <a:latin typeface="Times New Roman" pitchFamily="26" charset="0"/>
              </a:rPr>
              <a:t> = </a:t>
            </a:r>
            <a:r>
              <a:rPr lang="en-US" b="1" i="1" dirty="0" err="1" smtClean="0">
                <a:latin typeface="Times New Roman" pitchFamily="26" charset="0"/>
              </a:rPr>
              <a:t>A[i</a:t>
            </a:r>
            <a:r>
              <a:rPr lang="en-US" b="1" i="1" dirty="0" smtClean="0">
                <a:latin typeface="Times New Roman" pitchFamily="26" charset="0"/>
              </a:rPr>
              <a:t>], </a:t>
            </a:r>
            <a:r>
              <a:rPr lang="en-US" b="1" i="1" dirty="0" err="1" smtClean="0">
                <a:latin typeface="Times New Roman" pitchFamily="26" charset="0"/>
              </a:rPr>
              <a:t>A[i</a:t>
            </a:r>
            <a:r>
              <a:rPr lang="en-US" b="1" i="1" dirty="0" smtClean="0">
                <a:latin typeface="Times New Roman" pitchFamily="26" charset="0"/>
              </a:rPr>
              <a:t>] = </a:t>
            </a:r>
            <a:r>
              <a:rPr lang="en-US" b="1" i="1" dirty="0" err="1" smtClean="0">
                <a:latin typeface="Times New Roman" pitchFamily="26" charset="0"/>
              </a:rPr>
              <a:t>o</a:t>
            </a:r>
            <a:r>
              <a:rPr lang="en-US" i="1" dirty="0" smtClean="0">
                <a:latin typeface="Times New Roman" pitchFamily="26" charset="0"/>
              </a:rPr>
              <a:t>, </a:t>
            </a:r>
            <a:r>
              <a:rPr lang="en-US" dirty="0" smtClean="0"/>
              <a:t>and returning</a:t>
            </a:r>
            <a:r>
              <a:rPr lang="en-US" i="1" dirty="0" smtClean="0">
                <a:latin typeface="Times New Roman" pitchFamily="26" charset="0"/>
              </a:rPr>
              <a:t> </a:t>
            </a:r>
            <a:r>
              <a:rPr lang="en-US" b="1" i="1" dirty="0" err="1" smtClean="0">
                <a:latin typeface="Times New Roman" pitchFamily="26" charset="0"/>
              </a:rPr>
              <a:t>t</a:t>
            </a:r>
            <a:r>
              <a:rPr lang="en-US" dirty="0" smtClean="0">
                <a:latin typeface="Times New Roman" pitchFamily="26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In operation </a:t>
            </a:r>
            <a:r>
              <a:rPr lang="en-US" b="1" i="1" dirty="0" err="1" smtClean="0">
                <a:latin typeface="Times New Roman" pitchFamily="26" charset="0"/>
              </a:rPr>
              <a:t>add</a:t>
            </a:r>
            <a:r>
              <a:rPr lang="en-US" dirty="0" err="1" smtClean="0"/>
              <a:t>(</a:t>
            </a:r>
            <a:r>
              <a:rPr lang="en-US" b="1" i="1" dirty="0" err="1" smtClean="0">
                <a:latin typeface="Times New Roman" pitchFamily="26" charset="0"/>
              </a:rPr>
              <a:t>i</a:t>
            </a:r>
            <a:r>
              <a:rPr lang="en-US" b="1" dirty="0" smtClean="0">
                <a:latin typeface="Times New Roman" pitchFamily="26" charset="0"/>
              </a:rPr>
              <a:t>,</a:t>
            </a:r>
            <a:r>
              <a:rPr lang="en-US" b="1" i="1" dirty="0" smtClean="0">
                <a:latin typeface="Times New Roman" pitchFamily="26" charset="0"/>
              </a:rPr>
              <a:t> </a:t>
            </a:r>
            <a:r>
              <a:rPr lang="en-US" b="1" i="1" dirty="0" err="1" smtClean="0">
                <a:latin typeface="Times New Roman" pitchFamily="26" charset="0"/>
              </a:rPr>
              <a:t>o</a:t>
            </a:r>
            <a:r>
              <a:rPr lang="en-US" dirty="0" smtClean="0"/>
              <a:t>), we need to make room for the new element by shifting forward the </a:t>
            </a:r>
            <a:r>
              <a:rPr lang="en-US" b="1" i="1" dirty="0" err="1" smtClean="0">
                <a:latin typeface="Times New Roman" pitchFamily="26" charset="0"/>
              </a:rPr>
              <a:t>n</a:t>
            </a:r>
            <a:r>
              <a:rPr lang="en-US" b="1" i="1" dirty="0" smtClean="0">
                <a:latin typeface="Times New Roman" pitchFamily="26" charset="0"/>
              </a:rPr>
              <a:t> </a:t>
            </a:r>
            <a:r>
              <a:rPr lang="en-US" dirty="0" smtClean="0">
                <a:latin typeface="Symbol" pitchFamily="26" charset="2"/>
              </a:rPr>
              <a:t>-</a:t>
            </a:r>
            <a:r>
              <a:rPr lang="en-US" b="1" i="1" dirty="0" smtClean="0">
                <a:latin typeface="Times New Roman" pitchFamily="26" charset="0"/>
              </a:rPr>
              <a:t> </a:t>
            </a:r>
            <a:r>
              <a:rPr lang="en-US" b="1" i="1" dirty="0" err="1" smtClean="0">
                <a:latin typeface="Times New Roman" pitchFamily="26" charset="0"/>
              </a:rPr>
              <a:t>i</a:t>
            </a:r>
            <a:r>
              <a:rPr lang="en-US" dirty="0" smtClean="0"/>
              <a:t> elements </a:t>
            </a:r>
            <a:r>
              <a:rPr lang="en-US" b="1" i="1" dirty="0" err="1" smtClean="0">
                <a:latin typeface="Times New Roman" pitchFamily="26" charset="0"/>
              </a:rPr>
              <a:t>A</a:t>
            </a:r>
            <a:r>
              <a:rPr lang="en-US" dirty="0" err="1" smtClean="0">
                <a:latin typeface="Times New Roman" pitchFamily="26" charset="0"/>
              </a:rPr>
              <a:t>[</a:t>
            </a:r>
            <a:r>
              <a:rPr lang="en-US" b="1" i="1" dirty="0" err="1" smtClean="0">
                <a:latin typeface="Times New Roman" pitchFamily="26" charset="0"/>
              </a:rPr>
              <a:t>i</a:t>
            </a:r>
            <a:r>
              <a:rPr lang="en-US" dirty="0" smtClean="0">
                <a:latin typeface="Times New Roman" pitchFamily="26" charset="0"/>
              </a:rPr>
              <a:t>], …, </a:t>
            </a:r>
            <a:r>
              <a:rPr lang="en-US" b="1" i="1" dirty="0" err="1" smtClean="0">
                <a:latin typeface="Times New Roman" pitchFamily="26" charset="0"/>
              </a:rPr>
              <a:t>A</a:t>
            </a:r>
            <a:r>
              <a:rPr lang="en-US" dirty="0" err="1" smtClean="0">
                <a:latin typeface="Times New Roman" pitchFamily="26" charset="0"/>
              </a:rPr>
              <a:t>[</a:t>
            </a:r>
            <a:r>
              <a:rPr lang="en-US" b="1" i="1" dirty="0" err="1" smtClean="0">
                <a:latin typeface="Times New Roman" pitchFamily="26" charset="0"/>
              </a:rPr>
              <a:t>n</a:t>
            </a:r>
            <a:r>
              <a:rPr lang="en-US" b="1" i="1" dirty="0" smtClean="0">
                <a:latin typeface="Times New Roman" pitchFamily="26" charset="0"/>
              </a:rPr>
              <a:t> </a:t>
            </a:r>
            <a:r>
              <a:rPr lang="en-US" dirty="0" smtClean="0">
                <a:latin typeface="Symbol" pitchFamily="26" charset="2"/>
              </a:rPr>
              <a:t>-</a:t>
            </a:r>
            <a:r>
              <a:rPr lang="en-US" b="1" i="1" dirty="0" smtClean="0">
                <a:latin typeface="Times New Roman" pitchFamily="26" charset="0"/>
              </a:rPr>
              <a:t> </a:t>
            </a:r>
            <a:r>
              <a:rPr lang="en-US" dirty="0" smtClean="0">
                <a:latin typeface="Times New Roman" pitchFamily="26" charset="0"/>
              </a:rPr>
              <a:t>1]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In the worst case (</a:t>
            </a:r>
            <a:r>
              <a:rPr lang="en-US" b="1" i="1" dirty="0" err="1" smtClean="0">
                <a:latin typeface="Times New Roman" pitchFamily="26" charset="0"/>
              </a:rPr>
              <a:t>i</a:t>
            </a:r>
            <a:r>
              <a:rPr lang="en-US" b="1" i="1" dirty="0" smtClean="0">
                <a:latin typeface="Times New Roman" pitchFamily="26" charset="0"/>
              </a:rPr>
              <a:t> </a:t>
            </a:r>
            <a:r>
              <a:rPr lang="en-US" dirty="0" smtClean="0">
                <a:latin typeface="Symbol" pitchFamily="26" charset="2"/>
              </a:rPr>
              <a:t>=</a:t>
            </a:r>
            <a:r>
              <a:rPr lang="en-US" b="1" i="1" dirty="0" smtClean="0">
                <a:latin typeface="Times New Roman" pitchFamily="26" charset="0"/>
              </a:rPr>
              <a:t> </a:t>
            </a:r>
            <a:r>
              <a:rPr lang="en-US" dirty="0" smtClean="0">
                <a:latin typeface="Times New Roman" pitchFamily="26" charset="0"/>
              </a:rPr>
              <a:t>0</a:t>
            </a:r>
            <a:r>
              <a:rPr lang="en-US" dirty="0" smtClean="0"/>
              <a:t>), this takes </a:t>
            </a:r>
            <a:r>
              <a:rPr lang="en-US" b="1" i="1" dirty="0" err="1" smtClean="0">
                <a:latin typeface="Times New Roman" pitchFamily="26" charset="0"/>
              </a:rPr>
              <a:t>O</a:t>
            </a:r>
            <a:r>
              <a:rPr lang="en-US" dirty="0" err="1" smtClean="0">
                <a:latin typeface="Times New Roman" pitchFamily="26" charset="0"/>
              </a:rPr>
              <a:t>(</a:t>
            </a:r>
            <a:r>
              <a:rPr lang="en-US" b="1" i="1" dirty="0" err="1" smtClean="0">
                <a:latin typeface="Times New Roman" pitchFamily="26" charset="0"/>
              </a:rPr>
              <a:t>n</a:t>
            </a:r>
            <a:r>
              <a:rPr lang="en-US" dirty="0" smtClean="0">
                <a:latin typeface="Times New Roman" pitchFamily="26" charset="0"/>
              </a:rPr>
              <a:t>)</a:t>
            </a:r>
            <a:r>
              <a:rPr lang="en-US" dirty="0" smtClean="0"/>
              <a:t> time</a:t>
            </a:r>
            <a:endParaRPr lang="en-US" dirty="0"/>
          </a:p>
        </p:txBody>
      </p:sp>
      <p:sp>
        <p:nvSpPr>
          <p:cNvPr id="4" name="Rectangle 55"/>
          <p:cNvSpPr>
            <a:spLocks noChangeArrowheads="1"/>
          </p:cNvSpPr>
          <p:nvPr/>
        </p:nvSpPr>
        <p:spPr bwMode="auto">
          <a:xfrm>
            <a:off x="1257485" y="3868155"/>
            <a:ext cx="2968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i="1">
                <a:solidFill>
                  <a:schemeClr val="accent2"/>
                </a:solidFill>
                <a:latin typeface="Times New Roman" pitchFamily="26" charset="0"/>
              </a:rPr>
              <a:t>A</a:t>
            </a:r>
            <a:endParaRPr lang="en-US" b="1">
              <a:solidFill>
                <a:schemeClr val="accent2"/>
              </a:solidFill>
            </a:endParaRPr>
          </a:p>
        </p:txBody>
      </p:sp>
      <p:sp>
        <p:nvSpPr>
          <p:cNvPr id="5" name="Rectangle 56"/>
          <p:cNvSpPr>
            <a:spLocks noChangeArrowheads="1"/>
          </p:cNvSpPr>
          <p:nvPr/>
        </p:nvSpPr>
        <p:spPr bwMode="auto">
          <a:xfrm>
            <a:off x="1790885" y="4257093"/>
            <a:ext cx="152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Times New Roman" pitchFamily="26" charset="0"/>
              </a:rPr>
              <a:t>0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6" name="Rectangle 57"/>
          <p:cNvSpPr>
            <a:spLocks noChangeArrowheads="1"/>
          </p:cNvSpPr>
          <p:nvPr/>
        </p:nvSpPr>
        <p:spPr bwMode="auto">
          <a:xfrm>
            <a:off x="2095685" y="4257093"/>
            <a:ext cx="152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Times New Roman" pitchFamily="26" charset="0"/>
              </a:rPr>
              <a:t>1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7" name="Rectangle 58"/>
          <p:cNvSpPr>
            <a:spLocks noChangeArrowheads="1"/>
          </p:cNvSpPr>
          <p:nvPr/>
        </p:nvSpPr>
        <p:spPr bwMode="auto">
          <a:xfrm>
            <a:off x="2400485" y="4257093"/>
            <a:ext cx="152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Times New Roman" pitchFamily="26" charset="0"/>
              </a:rPr>
              <a:t>2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8" name="Rectangle 59"/>
          <p:cNvSpPr>
            <a:spLocks noChangeArrowheads="1"/>
          </p:cNvSpPr>
          <p:nvPr/>
        </p:nvSpPr>
        <p:spPr bwMode="auto">
          <a:xfrm>
            <a:off x="5067485" y="4257093"/>
            <a:ext cx="2825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i="1">
                <a:solidFill>
                  <a:schemeClr val="accent2"/>
                </a:solidFill>
                <a:latin typeface="Times New Roman" pitchFamily="26" charset="0"/>
              </a:rPr>
              <a:t>n</a:t>
            </a:r>
            <a:endParaRPr lang="en-US" b="1">
              <a:solidFill>
                <a:schemeClr val="accent2"/>
              </a:solidFill>
            </a:endParaRPr>
          </a:p>
        </p:txBody>
      </p:sp>
      <p:sp>
        <p:nvSpPr>
          <p:cNvPr id="9" name="Rectangle 60"/>
          <p:cNvSpPr>
            <a:spLocks noChangeArrowheads="1"/>
          </p:cNvSpPr>
          <p:nvPr/>
        </p:nvSpPr>
        <p:spPr bwMode="auto">
          <a:xfrm>
            <a:off x="1714685" y="3944355"/>
            <a:ext cx="304800" cy="304800"/>
          </a:xfrm>
          <a:prstGeom prst="rect">
            <a:avLst/>
          </a:prstGeom>
          <a:solidFill>
            <a:srgbClr val="F8F0D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0" name="Rectangle 61"/>
          <p:cNvSpPr>
            <a:spLocks noChangeArrowheads="1"/>
          </p:cNvSpPr>
          <p:nvPr/>
        </p:nvSpPr>
        <p:spPr bwMode="auto">
          <a:xfrm>
            <a:off x="2019485" y="3944355"/>
            <a:ext cx="304800" cy="304800"/>
          </a:xfrm>
          <a:prstGeom prst="rect">
            <a:avLst/>
          </a:prstGeom>
          <a:solidFill>
            <a:srgbClr val="F8F0D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62"/>
          <p:cNvSpPr>
            <a:spLocks noChangeArrowheads="1"/>
          </p:cNvSpPr>
          <p:nvPr/>
        </p:nvSpPr>
        <p:spPr bwMode="auto">
          <a:xfrm>
            <a:off x="2324285" y="3944355"/>
            <a:ext cx="304800" cy="304800"/>
          </a:xfrm>
          <a:prstGeom prst="rect">
            <a:avLst/>
          </a:prstGeom>
          <a:solidFill>
            <a:srgbClr val="F8F0D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63"/>
          <p:cNvSpPr>
            <a:spLocks noChangeArrowheads="1"/>
          </p:cNvSpPr>
          <p:nvPr/>
        </p:nvSpPr>
        <p:spPr bwMode="auto">
          <a:xfrm>
            <a:off x="2629085" y="3944355"/>
            <a:ext cx="304800" cy="304800"/>
          </a:xfrm>
          <a:prstGeom prst="rect">
            <a:avLst/>
          </a:prstGeom>
          <a:solidFill>
            <a:srgbClr val="F8F0D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64"/>
          <p:cNvSpPr>
            <a:spLocks noChangeArrowheads="1"/>
          </p:cNvSpPr>
          <p:nvPr/>
        </p:nvSpPr>
        <p:spPr bwMode="auto">
          <a:xfrm>
            <a:off x="2933885" y="3944355"/>
            <a:ext cx="304800" cy="304800"/>
          </a:xfrm>
          <a:prstGeom prst="rect">
            <a:avLst/>
          </a:prstGeom>
          <a:solidFill>
            <a:srgbClr val="F8F0D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Rectangle 65"/>
          <p:cNvSpPr>
            <a:spLocks noChangeArrowheads="1"/>
          </p:cNvSpPr>
          <p:nvPr/>
        </p:nvSpPr>
        <p:spPr bwMode="auto">
          <a:xfrm>
            <a:off x="3238685" y="3944355"/>
            <a:ext cx="304800" cy="304800"/>
          </a:xfrm>
          <a:prstGeom prst="rect">
            <a:avLst/>
          </a:prstGeom>
          <a:solidFill>
            <a:srgbClr val="F8F0D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66"/>
          <p:cNvSpPr>
            <a:spLocks noChangeArrowheads="1"/>
          </p:cNvSpPr>
          <p:nvPr/>
        </p:nvSpPr>
        <p:spPr bwMode="auto">
          <a:xfrm>
            <a:off x="3543485" y="3944355"/>
            <a:ext cx="304800" cy="3048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6" name="Rectangle 67"/>
          <p:cNvSpPr>
            <a:spLocks noChangeArrowheads="1"/>
          </p:cNvSpPr>
          <p:nvPr/>
        </p:nvSpPr>
        <p:spPr bwMode="auto">
          <a:xfrm>
            <a:off x="3848285" y="3944355"/>
            <a:ext cx="304800" cy="3048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Rectangle 68"/>
          <p:cNvSpPr>
            <a:spLocks noChangeArrowheads="1"/>
          </p:cNvSpPr>
          <p:nvPr/>
        </p:nvSpPr>
        <p:spPr bwMode="auto">
          <a:xfrm>
            <a:off x="4153085" y="3944355"/>
            <a:ext cx="304800" cy="3048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69"/>
          <p:cNvSpPr>
            <a:spLocks noChangeArrowheads="1"/>
          </p:cNvSpPr>
          <p:nvPr/>
        </p:nvSpPr>
        <p:spPr bwMode="auto">
          <a:xfrm>
            <a:off x="4457885" y="3944355"/>
            <a:ext cx="304800" cy="3048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70"/>
          <p:cNvSpPr>
            <a:spLocks noChangeArrowheads="1"/>
          </p:cNvSpPr>
          <p:nvPr/>
        </p:nvSpPr>
        <p:spPr bwMode="auto">
          <a:xfrm>
            <a:off x="4762685" y="3944355"/>
            <a:ext cx="304800" cy="3048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Rectangle 71"/>
          <p:cNvSpPr>
            <a:spLocks noChangeArrowheads="1"/>
          </p:cNvSpPr>
          <p:nvPr/>
        </p:nvSpPr>
        <p:spPr bwMode="auto">
          <a:xfrm>
            <a:off x="5067485" y="3944355"/>
            <a:ext cx="304800" cy="304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Rectangle 72"/>
          <p:cNvSpPr>
            <a:spLocks noChangeArrowheads="1"/>
          </p:cNvSpPr>
          <p:nvPr/>
        </p:nvSpPr>
        <p:spPr bwMode="auto">
          <a:xfrm>
            <a:off x="5372285" y="3944355"/>
            <a:ext cx="304800" cy="304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Rectangle 73"/>
          <p:cNvSpPr>
            <a:spLocks noChangeArrowheads="1"/>
          </p:cNvSpPr>
          <p:nvPr/>
        </p:nvSpPr>
        <p:spPr bwMode="auto">
          <a:xfrm>
            <a:off x="5677085" y="3944355"/>
            <a:ext cx="304800" cy="304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Rectangle 74"/>
          <p:cNvSpPr>
            <a:spLocks noChangeArrowheads="1"/>
          </p:cNvSpPr>
          <p:nvPr/>
        </p:nvSpPr>
        <p:spPr bwMode="auto">
          <a:xfrm>
            <a:off x="5981885" y="3944355"/>
            <a:ext cx="304800" cy="304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Rectangle 75"/>
          <p:cNvSpPr>
            <a:spLocks noChangeArrowheads="1"/>
          </p:cNvSpPr>
          <p:nvPr/>
        </p:nvSpPr>
        <p:spPr bwMode="auto">
          <a:xfrm>
            <a:off x="6286685" y="3944355"/>
            <a:ext cx="304800" cy="304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Rectangle 76"/>
          <p:cNvSpPr>
            <a:spLocks noChangeArrowheads="1"/>
          </p:cNvSpPr>
          <p:nvPr/>
        </p:nvSpPr>
        <p:spPr bwMode="auto">
          <a:xfrm>
            <a:off x="6591485" y="3944355"/>
            <a:ext cx="304800" cy="304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Rectangle 77"/>
          <p:cNvSpPr>
            <a:spLocks noChangeArrowheads="1"/>
          </p:cNvSpPr>
          <p:nvPr/>
        </p:nvSpPr>
        <p:spPr bwMode="auto">
          <a:xfrm>
            <a:off x="3543485" y="4265030"/>
            <a:ext cx="2825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i="1">
                <a:solidFill>
                  <a:schemeClr val="accent2"/>
                </a:solidFill>
                <a:latin typeface="Times New Roman" pitchFamily="26" charset="0"/>
              </a:rPr>
              <a:t>i</a:t>
            </a:r>
            <a:endParaRPr lang="en-US" b="1">
              <a:solidFill>
                <a:schemeClr val="accent2"/>
              </a:solidFill>
            </a:endParaRPr>
          </a:p>
        </p:txBody>
      </p:sp>
      <p:sp>
        <p:nvSpPr>
          <p:cNvPr id="27" name="Rectangle 78"/>
          <p:cNvSpPr>
            <a:spLocks noChangeArrowheads="1"/>
          </p:cNvSpPr>
          <p:nvPr/>
        </p:nvSpPr>
        <p:spPr bwMode="auto">
          <a:xfrm>
            <a:off x="1257485" y="4782555"/>
            <a:ext cx="2968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i="1">
                <a:solidFill>
                  <a:schemeClr val="accent2"/>
                </a:solidFill>
                <a:latin typeface="Times New Roman" pitchFamily="26" charset="0"/>
              </a:rPr>
              <a:t>A</a:t>
            </a:r>
            <a:endParaRPr lang="en-US" b="1">
              <a:solidFill>
                <a:schemeClr val="accent2"/>
              </a:solidFill>
            </a:endParaRPr>
          </a:p>
        </p:txBody>
      </p:sp>
      <p:sp>
        <p:nvSpPr>
          <p:cNvPr id="28" name="Rectangle 79"/>
          <p:cNvSpPr>
            <a:spLocks noChangeArrowheads="1"/>
          </p:cNvSpPr>
          <p:nvPr/>
        </p:nvSpPr>
        <p:spPr bwMode="auto">
          <a:xfrm>
            <a:off x="1790885" y="5171493"/>
            <a:ext cx="152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Times New Roman" pitchFamily="26" charset="0"/>
              </a:rPr>
              <a:t>0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29" name="Rectangle 80"/>
          <p:cNvSpPr>
            <a:spLocks noChangeArrowheads="1"/>
          </p:cNvSpPr>
          <p:nvPr/>
        </p:nvSpPr>
        <p:spPr bwMode="auto">
          <a:xfrm>
            <a:off x="2095685" y="5171493"/>
            <a:ext cx="152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Times New Roman" pitchFamily="26" charset="0"/>
              </a:rPr>
              <a:t>1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30" name="Rectangle 81"/>
          <p:cNvSpPr>
            <a:spLocks noChangeArrowheads="1"/>
          </p:cNvSpPr>
          <p:nvPr/>
        </p:nvSpPr>
        <p:spPr bwMode="auto">
          <a:xfrm>
            <a:off x="2400485" y="5171493"/>
            <a:ext cx="152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Times New Roman" pitchFamily="26" charset="0"/>
              </a:rPr>
              <a:t>2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31" name="Rectangle 82"/>
          <p:cNvSpPr>
            <a:spLocks noChangeArrowheads="1"/>
          </p:cNvSpPr>
          <p:nvPr/>
        </p:nvSpPr>
        <p:spPr bwMode="auto">
          <a:xfrm>
            <a:off x="5067485" y="5171493"/>
            <a:ext cx="2825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i="1">
                <a:solidFill>
                  <a:schemeClr val="accent2"/>
                </a:solidFill>
                <a:latin typeface="Times New Roman" pitchFamily="26" charset="0"/>
              </a:rPr>
              <a:t>n</a:t>
            </a:r>
            <a:endParaRPr lang="en-US" b="1">
              <a:solidFill>
                <a:schemeClr val="accent2"/>
              </a:solidFill>
            </a:endParaRPr>
          </a:p>
        </p:txBody>
      </p:sp>
      <p:sp>
        <p:nvSpPr>
          <p:cNvPr id="32" name="Rectangle 83"/>
          <p:cNvSpPr>
            <a:spLocks noChangeArrowheads="1"/>
          </p:cNvSpPr>
          <p:nvPr/>
        </p:nvSpPr>
        <p:spPr bwMode="auto">
          <a:xfrm>
            <a:off x="1714685" y="4858755"/>
            <a:ext cx="304800" cy="304800"/>
          </a:xfrm>
          <a:prstGeom prst="rect">
            <a:avLst/>
          </a:prstGeom>
          <a:solidFill>
            <a:srgbClr val="F8F0D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33" name="Rectangle 84"/>
          <p:cNvSpPr>
            <a:spLocks noChangeArrowheads="1"/>
          </p:cNvSpPr>
          <p:nvPr/>
        </p:nvSpPr>
        <p:spPr bwMode="auto">
          <a:xfrm>
            <a:off x="2019485" y="4858755"/>
            <a:ext cx="304800" cy="304800"/>
          </a:xfrm>
          <a:prstGeom prst="rect">
            <a:avLst/>
          </a:prstGeom>
          <a:solidFill>
            <a:srgbClr val="F8F0D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Rectangle 85"/>
          <p:cNvSpPr>
            <a:spLocks noChangeArrowheads="1"/>
          </p:cNvSpPr>
          <p:nvPr/>
        </p:nvSpPr>
        <p:spPr bwMode="auto">
          <a:xfrm>
            <a:off x="2324285" y="4858755"/>
            <a:ext cx="304800" cy="304800"/>
          </a:xfrm>
          <a:prstGeom prst="rect">
            <a:avLst/>
          </a:prstGeom>
          <a:solidFill>
            <a:srgbClr val="F8F0D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Rectangle 86"/>
          <p:cNvSpPr>
            <a:spLocks noChangeArrowheads="1"/>
          </p:cNvSpPr>
          <p:nvPr/>
        </p:nvSpPr>
        <p:spPr bwMode="auto">
          <a:xfrm>
            <a:off x="2629085" y="4858755"/>
            <a:ext cx="304800" cy="304800"/>
          </a:xfrm>
          <a:prstGeom prst="rect">
            <a:avLst/>
          </a:prstGeom>
          <a:solidFill>
            <a:srgbClr val="F8F0D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Rectangle 87"/>
          <p:cNvSpPr>
            <a:spLocks noChangeArrowheads="1"/>
          </p:cNvSpPr>
          <p:nvPr/>
        </p:nvSpPr>
        <p:spPr bwMode="auto">
          <a:xfrm>
            <a:off x="2933885" y="4858755"/>
            <a:ext cx="304800" cy="304800"/>
          </a:xfrm>
          <a:prstGeom prst="rect">
            <a:avLst/>
          </a:prstGeom>
          <a:solidFill>
            <a:srgbClr val="F8F0D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Rectangle 88"/>
          <p:cNvSpPr>
            <a:spLocks noChangeArrowheads="1"/>
          </p:cNvSpPr>
          <p:nvPr/>
        </p:nvSpPr>
        <p:spPr bwMode="auto">
          <a:xfrm>
            <a:off x="3238685" y="4858755"/>
            <a:ext cx="304800" cy="304800"/>
          </a:xfrm>
          <a:prstGeom prst="rect">
            <a:avLst/>
          </a:prstGeom>
          <a:solidFill>
            <a:srgbClr val="F8F0D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Rectangle 89"/>
          <p:cNvSpPr>
            <a:spLocks noChangeArrowheads="1"/>
          </p:cNvSpPr>
          <p:nvPr/>
        </p:nvSpPr>
        <p:spPr bwMode="auto">
          <a:xfrm>
            <a:off x="3543485" y="4858755"/>
            <a:ext cx="304800" cy="304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39" name="Rectangle 90"/>
          <p:cNvSpPr>
            <a:spLocks noChangeArrowheads="1"/>
          </p:cNvSpPr>
          <p:nvPr/>
        </p:nvSpPr>
        <p:spPr bwMode="auto">
          <a:xfrm>
            <a:off x="3848285" y="4858755"/>
            <a:ext cx="304800" cy="3048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Rectangle 91"/>
          <p:cNvSpPr>
            <a:spLocks noChangeArrowheads="1"/>
          </p:cNvSpPr>
          <p:nvPr/>
        </p:nvSpPr>
        <p:spPr bwMode="auto">
          <a:xfrm>
            <a:off x="4153085" y="4858755"/>
            <a:ext cx="304800" cy="3048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Rectangle 92"/>
          <p:cNvSpPr>
            <a:spLocks noChangeArrowheads="1"/>
          </p:cNvSpPr>
          <p:nvPr/>
        </p:nvSpPr>
        <p:spPr bwMode="auto">
          <a:xfrm>
            <a:off x="4457885" y="4858755"/>
            <a:ext cx="304800" cy="3048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Rectangle 93"/>
          <p:cNvSpPr>
            <a:spLocks noChangeArrowheads="1"/>
          </p:cNvSpPr>
          <p:nvPr/>
        </p:nvSpPr>
        <p:spPr bwMode="auto">
          <a:xfrm>
            <a:off x="4762685" y="4858755"/>
            <a:ext cx="304800" cy="3048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Rectangle 94"/>
          <p:cNvSpPr>
            <a:spLocks noChangeArrowheads="1"/>
          </p:cNvSpPr>
          <p:nvPr/>
        </p:nvSpPr>
        <p:spPr bwMode="auto">
          <a:xfrm>
            <a:off x="5067485" y="4858755"/>
            <a:ext cx="304800" cy="3048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Rectangle 95"/>
          <p:cNvSpPr>
            <a:spLocks noChangeArrowheads="1"/>
          </p:cNvSpPr>
          <p:nvPr/>
        </p:nvSpPr>
        <p:spPr bwMode="auto">
          <a:xfrm>
            <a:off x="5372285" y="4858755"/>
            <a:ext cx="304800" cy="304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Rectangle 96"/>
          <p:cNvSpPr>
            <a:spLocks noChangeArrowheads="1"/>
          </p:cNvSpPr>
          <p:nvPr/>
        </p:nvSpPr>
        <p:spPr bwMode="auto">
          <a:xfrm>
            <a:off x="5677085" y="4858755"/>
            <a:ext cx="304800" cy="304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Rectangle 97"/>
          <p:cNvSpPr>
            <a:spLocks noChangeArrowheads="1"/>
          </p:cNvSpPr>
          <p:nvPr/>
        </p:nvSpPr>
        <p:spPr bwMode="auto">
          <a:xfrm>
            <a:off x="5981885" y="4858755"/>
            <a:ext cx="304800" cy="304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Rectangle 98"/>
          <p:cNvSpPr>
            <a:spLocks noChangeArrowheads="1"/>
          </p:cNvSpPr>
          <p:nvPr/>
        </p:nvSpPr>
        <p:spPr bwMode="auto">
          <a:xfrm>
            <a:off x="6286685" y="4858755"/>
            <a:ext cx="304800" cy="304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Rectangle 99"/>
          <p:cNvSpPr>
            <a:spLocks noChangeArrowheads="1"/>
          </p:cNvSpPr>
          <p:nvPr/>
        </p:nvSpPr>
        <p:spPr bwMode="auto">
          <a:xfrm>
            <a:off x="6591485" y="4858755"/>
            <a:ext cx="304800" cy="304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Rectangle 100"/>
          <p:cNvSpPr>
            <a:spLocks noChangeArrowheads="1"/>
          </p:cNvSpPr>
          <p:nvPr/>
        </p:nvSpPr>
        <p:spPr bwMode="auto">
          <a:xfrm>
            <a:off x="3543485" y="5179430"/>
            <a:ext cx="2825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i="1">
                <a:solidFill>
                  <a:schemeClr val="accent2"/>
                </a:solidFill>
                <a:latin typeface="Times New Roman" pitchFamily="26" charset="0"/>
              </a:rPr>
              <a:t>i</a:t>
            </a:r>
            <a:endParaRPr lang="en-US" b="1">
              <a:solidFill>
                <a:schemeClr val="accent2"/>
              </a:solidFill>
            </a:endParaRPr>
          </a:p>
        </p:txBody>
      </p:sp>
      <p:sp>
        <p:nvSpPr>
          <p:cNvPr id="50" name="Rectangle 101"/>
          <p:cNvSpPr>
            <a:spLocks noChangeArrowheads="1"/>
          </p:cNvSpPr>
          <p:nvPr/>
        </p:nvSpPr>
        <p:spPr bwMode="auto">
          <a:xfrm>
            <a:off x="1257485" y="5696955"/>
            <a:ext cx="2968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i="1">
                <a:solidFill>
                  <a:schemeClr val="accent2"/>
                </a:solidFill>
                <a:latin typeface="Times New Roman" pitchFamily="26" charset="0"/>
              </a:rPr>
              <a:t>A</a:t>
            </a:r>
            <a:endParaRPr lang="en-US" b="1">
              <a:solidFill>
                <a:schemeClr val="accent2"/>
              </a:solidFill>
            </a:endParaRPr>
          </a:p>
        </p:txBody>
      </p:sp>
      <p:sp>
        <p:nvSpPr>
          <p:cNvPr id="51" name="Rectangle 102"/>
          <p:cNvSpPr>
            <a:spLocks noChangeArrowheads="1"/>
          </p:cNvSpPr>
          <p:nvPr/>
        </p:nvSpPr>
        <p:spPr bwMode="auto">
          <a:xfrm>
            <a:off x="1790885" y="6085893"/>
            <a:ext cx="152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Times New Roman" pitchFamily="26" charset="0"/>
              </a:rPr>
              <a:t>0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52" name="Rectangle 103"/>
          <p:cNvSpPr>
            <a:spLocks noChangeArrowheads="1"/>
          </p:cNvSpPr>
          <p:nvPr/>
        </p:nvSpPr>
        <p:spPr bwMode="auto">
          <a:xfrm>
            <a:off x="2095685" y="6085893"/>
            <a:ext cx="152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Times New Roman" pitchFamily="26" charset="0"/>
              </a:rPr>
              <a:t>1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53" name="Rectangle 104"/>
          <p:cNvSpPr>
            <a:spLocks noChangeArrowheads="1"/>
          </p:cNvSpPr>
          <p:nvPr/>
        </p:nvSpPr>
        <p:spPr bwMode="auto">
          <a:xfrm>
            <a:off x="2400485" y="6085893"/>
            <a:ext cx="152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Times New Roman" pitchFamily="26" charset="0"/>
              </a:rPr>
              <a:t>2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54" name="Rectangle 105"/>
          <p:cNvSpPr>
            <a:spLocks noChangeArrowheads="1"/>
          </p:cNvSpPr>
          <p:nvPr/>
        </p:nvSpPr>
        <p:spPr bwMode="auto">
          <a:xfrm>
            <a:off x="5397685" y="6085893"/>
            <a:ext cx="2825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i="1">
                <a:solidFill>
                  <a:schemeClr val="accent2"/>
                </a:solidFill>
                <a:latin typeface="Times New Roman" pitchFamily="26" charset="0"/>
              </a:rPr>
              <a:t>n</a:t>
            </a:r>
            <a:endParaRPr lang="en-US" b="1">
              <a:solidFill>
                <a:schemeClr val="accent2"/>
              </a:solidFill>
            </a:endParaRPr>
          </a:p>
        </p:txBody>
      </p:sp>
      <p:sp>
        <p:nvSpPr>
          <p:cNvPr id="55" name="Rectangle 106"/>
          <p:cNvSpPr>
            <a:spLocks noChangeArrowheads="1"/>
          </p:cNvSpPr>
          <p:nvPr/>
        </p:nvSpPr>
        <p:spPr bwMode="auto">
          <a:xfrm>
            <a:off x="1714685" y="5773155"/>
            <a:ext cx="304800" cy="304800"/>
          </a:xfrm>
          <a:prstGeom prst="rect">
            <a:avLst/>
          </a:prstGeom>
          <a:solidFill>
            <a:srgbClr val="F8F0D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56" name="Rectangle 107"/>
          <p:cNvSpPr>
            <a:spLocks noChangeArrowheads="1"/>
          </p:cNvSpPr>
          <p:nvPr/>
        </p:nvSpPr>
        <p:spPr bwMode="auto">
          <a:xfrm>
            <a:off x="2019485" y="5773155"/>
            <a:ext cx="304800" cy="304800"/>
          </a:xfrm>
          <a:prstGeom prst="rect">
            <a:avLst/>
          </a:prstGeom>
          <a:solidFill>
            <a:srgbClr val="F8F0D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Rectangle 108"/>
          <p:cNvSpPr>
            <a:spLocks noChangeArrowheads="1"/>
          </p:cNvSpPr>
          <p:nvPr/>
        </p:nvSpPr>
        <p:spPr bwMode="auto">
          <a:xfrm>
            <a:off x="2324285" y="5773155"/>
            <a:ext cx="304800" cy="304800"/>
          </a:xfrm>
          <a:prstGeom prst="rect">
            <a:avLst/>
          </a:prstGeom>
          <a:solidFill>
            <a:srgbClr val="F8F0D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Rectangle 109"/>
          <p:cNvSpPr>
            <a:spLocks noChangeArrowheads="1"/>
          </p:cNvSpPr>
          <p:nvPr/>
        </p:nvSpPr>
        <p:spPr bwMode="auto">
          <a:xfrm>
            <a:off x="2629085" y="5773155"/>
            <a:ext cx="304800" cy="304800"/>
          </a:xfrm>
          <a:prstGeom prst="rect">
            <a:avLst/>
          </a:prstGeom>
          <a:solidFill>
            <a:srgbClr val="F8F0D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Rectangle 110"/>
          <p:cNvSpPr>
            <a:spLocks noChangeArrowheads="1"/>
          </p:cNvSpPr>
          <p:nvPr/>
        </p:nvSpPr>
        <p:spPr bwMode="auto">
          <a:xfrm>
            <a:off x="2933885" y="5773155"/>
            <a:ext cx="304800" cy="304800"/>
          </a:xfrm>
          <a:prstGeom prst="rect">
            <a:avLst/>
          </a:prstGeom>
          <a:solidFill>
            <a:srgbClr val="F8F0D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Rectangle 111"/>
          <p:cNvSpPr>
            <a:spLocks noChangeArrowheads="1"/>
          </p:cNvSpPr>
          <p:nvPr/>
        </p:nvSpPr>
        <p:spPr bwMode="auto">
          <a:xfrm>
            <a:off x="3238685" y="5773155"/>
            <a:ext cx="304800" cy="304800"/>
          </a:xfrm>
          <a:prstGeom prst="rect">
            <a:avLst/>
          </a:prstGeom>
          <a:solidFill>
            <a:srgbClr val="F8F0D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Rectangle 112"/>
          <p:cNvSpPr>
            <a:spLocks noChangeArrowheads="1"/>
          </p:cNvSpPr>
          <p:nvPr/>
        </p:nvSpPr>
        <p:spPr bwMode="auto">
          <a:xfrm>
            <a:off x="3543485" y="5773155"/>
            <a:ext cx="304800" cy="304800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 i="1">
                <a:latin typeface="Times New Roman" pitchFamily="26" charset="0"/>
              </a:rPr>
              <a:t>o</a:t>
            </a:r>
          </a:p>
        </p:txBody>
      </p:sp>
      <p:sp>
        <p:nvSpPr>
          <p:cNvPr id="62" name="Rectangle 113"/>
          <p:cNvSpPr>
            <a:spLocks noChangeArrowheads="1"/>
          </p:cNvSpPr>
          <p:nvPr/>
        </p:nvSpPr>
        <p:spPr bwMode="auto">
          <a:xfrm>
            <a:off x="3848285" y="5773155"/>
            <a:ext cx="304800" cy="3048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Rectangle 114"/>
          <p:cNvSpPr>
            <a:spLocks noChangeArrowheads="1"/>
          </p:cNvSpPr>
          <p:nvPr/>
        </p:nvSpPr>
        <p:spPr bwMode="auto">
          <a:xfrm>
            <a:off x="4153085" y="5773155"/>
            <a:ext cx="304800" cy="3048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Rectangle 115"/>
          <p:cNvSpPr>
            <a:spLocks noChangeArrowheads="1"/>
          </p:cNvSpPr>
          <p:nvPr/>
        </p:nvSpPr>
        <p:spPr bwMode="auto">
          <a:xfrm>
            <a:off x="4457885" y="5773155"/>
            <a:ext cx="304800" cy="3048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Rectangle 116"/>
          <p:cNvSpPr>
            <a:spLocks noChangeArrowheads="1"/>
          </p:cNvSpPr>
          <p:nvPr/>
        </p:nvSpPr>
        <p:spPr bwMode="auto">
          <a:xfrm>
            <a:off x="4762685" y="5773155"/>
            <a:ext cx="304800" cy="3048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Rectangle 117"/>
          <p:cNvSpPr>
            <a:spLocks noChangeArrowheads="1"/>
          </p:cNvSpPr>
          <p:nvPr/>
        </p:nvSpPr>
        <p:spPr bwMode="auto">
          <a:xfrm>
            <a:off x="5067485" y="5773155"/>
            <a:ext cx="304800" cy="3048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Rectangle 118"/>
          <p:cNvSpPr>
            <a:spLocks noChangeArrowheads="1"/>
          </p:cNvSpPr>
          <p:nvPr/>
        </p:nvSpPr>
        <p:spPr bwMode="auto">
          <a:xfrm>
            <a:off x="5372285" y="5773155"/>
            <a:ext cx="304800" cy="304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Rectangle 119"/>
          <p:cNvSpPr>
            <a:spLocks noChangeArrowheads="1"/>
          </p:cNvSpPr>
          <p:nvPr/>
        </p:nvSpPr>
        <p:spPr bwMode="auto">
          <a:xfrm>
            <a:off x="5677085" y="5773155"/>
            <a:ext cx="304800" cy="304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Rectangle 120"/>
          <p:cNvSpPr>
            <a:spLocks noChangeArrowheads="1"/>
          </p:cNvSpPr>
          <p:nvPr/>
        </p:nvSpPr>
        <p:spPr bwMode="auto">
          <a:xfrm>
            <a:off x="5981885" y="5773155"/>
            <a:ext cx="304800" cy="304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" name="Rectangle 121"/>
          <p:cNvSpPr>
            <a:spLocks noChangeArrowheads="1"/>
          </p:cNvSpPr>
          <p:nvPr/>
        </p:nvSpPr>
        <p:spPr bwMode="auto">
          <a:xfrm>
            <a:off x="6286685" y="5773155"/>
            <a:ext cx="304800" cy="304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Rectangle 122"/>
          <p:cNvSpPr>
            <a:spLocks noChangeArrowheads="1"/>
          </p:cNvSpPr>
          <p:nvPr/>
        </p:nvSpPr>
        <p:spPr bwMode="auto">
          <a:xfrm>
            <a:off x="6591485" y="5773155"/>
            <a:ext cx="304800" cy="304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" name="Rectangle 123"/>
          <p:cNvSpPr>
            <a:spLocks noChangeArrowheads="1"/>
          </p:cNvSpPr>
          <p:nvPr/>
        </p:nvSpPr>
        <p:spPr bwMode="auto">
          <a:xfrm>
            <a:off x="3543485" y="6093830"/>
            <a:ext cx="2825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i="1">
                <a:solidFill>
                  <a:schemeClr val="accent2"/>
                </a:solidFill>
                <a:latin typeface="Times New Roman" pitchFamily="26" charset="0"/>
              </a:rPr>
              <a:t>i</a:t>
            </a:r>
            <a:endParaRPr lang="en-US" b="1">
              <a:solidFill>
                <a:schemeClr val="accent2"/>
              </a:solidFill>
            </a:endParaRPr>
          </a:p>
        </p:txBody>
      </p:sp>
      <p:cxnSp>
        <p:nvCxnSpPr>
          <p:cNvPr id="73" name="AutoShape 124"/>
          <p:cNvCxnSpPr>
            <a:cxnSpLocks noChangeShapeType="1"/>
            <a:stCxn id="38" idx="0"/>
            <a:endCxn id="39" idx="0"/>
          </p:cNvCxnSpPr>
          <p:nvPr/>
        </p:nvCxnSpPr>
        <p:spPr bwMode="auto">
          <a:xfrm rot="5400000" flipV="1">
            <a:off x="3847491" y="4688099"/>
            <a:ext cx="1588" cy="304800"/>
          </a:xfrm>
          <a:prstGeom prst="curvedConnector3">
            <a:avLst>
              <a:gd name="adj1" fmla="val -13200005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4" name="AutoShape 126"/>
          <p:cNvCxnSpPr>
            <a:cxnSpLocks noChangeShapeType="1"/>
          </p:cNvCxnSpPr>
          <p:nvPr/>
        </p:nvCxnSpPr>
        <p:spPr bwMode="auto">
          <a:xfrm rot="5400000" flipV="1">
            <a:off x="4152291" y="4707149"/>
            <a:ext cx="1588" cy="304800"/>
          </a:xfrm>
          <a:prstGeom prst="curvedConnector3">
            <a:avLst>
              <a:gd name="adj1" fmla="val -13200005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5" name="AutoShape 127"/>
          <p:cNvCxnSpPr>
            <a:cxnSpLocks noChangeShapeType="1"/>
          </p:cNvCxnSpPr>
          <p:nvPr/>
        </p:nvCxnSpPr>
        <p:spPr bwMode="auto">
          <a:xfrm rot="5400000" flipV="1">
            <a:off x="4457091" y="4707149"/>
            <a:ext cx="1588" cy="304800"/>
          </a:xfrm>
          <a:prstGeom prst="curvedConnector3">
            <a:avLst>
              <a:gd name="adj1" fmla="val -13200005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6" name="AutoShape 128"/>
          <p:cNvCxnSpPr>
            <a:cxnSpLocks noChangeShapeType="1"/>
          </p:cNvCxnSpPr>
          <p:nvPr/>
        </p:nvCxnSpPr>
        <p:spPr bwMode="auto">
          <a:xfrm rot="5400000" flipV="1">
            <a:off x="4761891" y="4707149"/>
            <a:ext cx="1588" cy="304800"/>
          </a:xfrm>
          <a:prstGeom prst="curvedConnector3">
            <a:avLst>
              <a:gd name="adj1" fmla="val -13200005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7" name="AutoShape 129"/>
          <p:cNvCxnSpPr>
            <a:cxnSpLocks noChangeShapeType="1"/>
          </p:cNvCxnSpPr>
          <p:nvPr/>
        </p:nvCxnSpPr>
        <p:spPr bwMode="auto">
          <a:xfrm rot="5400000" flipV="1">
            <a:off x="5066691" y="4707149"/>
            <a:ext cx="1588" cy="304800"/>
          </a:xfrm>
          <a:prstGeom prst="curvedConnector3">
            <a:avLst>
              <a:gd name="adj1" fmla="val -13200005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 Removal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In operation </a:t>
            </a:r>
            <a:r>
              <a:rPr lang="en-US" b="1" i="1" dirty="0" err="1" smtClean="0">
                <a:latin typeface="Times New Roman" pitchFamily="26" charset="0"/>
              </a:rPr>
              <a:t>remove</a:t>
            </a:r>
            <a:r>
              <a:rPr lang="en-US" dirty="0" err="1" smtClean="0"/>
              <a:t>(i</a:t>
            </a:r>
            <a:r>
              <a:rPr lang="en-US" dirty="0" smtClean="0"/>
              <a:t>), we need to fill the hole left by the removed element by shifting backward the </a:t>
            </a:r>
            <a:r>
              <a:rPr lang="en-US" b="1" i="1" dirty="0" err="1" smtClean="0">
                <a:latin typeface="Times New Roman" pitchFamily="26" charset="0"/>
              </a:rPr>
              <a:t>n</a:t>
            </a:r>
            <a:r>
              <a:rPr lang="en-US" b="1" i="1" dirty="0" smtClean="0">
                <a:latin typeface="Times New Roman" pitchFamily="26" charset="0"/>
              </a:rPr>
              <a:t> </a:t>
            </a:r>
            <a:r>
              <a:rPr lang="en-US" dirty="0" smtClean="0">
                <a:latin typeface="Symbol" pitchFamily="26" charset="2"/>
              </a:rPr>
              <a:t>-</a:t>
            </a:r>
            <a:r>
              <a:rPr lang="en-US" b="1" i="1" dirty="0" smtClean="0">
                <a:latin typeface="Times New Roman" pitchFamily="26" charset="0"/>
              </a:rPr>
              <a:t> </a:t>
            </a:r>
            <a:r>
              <a:rPr lang="en-US" b="1" i="1" dirty="0" err="1" smtClean="0">
                <a:latin typeface="Times New Roman" pitchFamily="26" charset="0"/>
              </a:rPr>
              <a:t>i</a:t>
            </a:r>
            <a:r>
              <a:rPr lang="en-US" b="1" i="1" dirty="0" smtClean="0">
                <a:latin typeface="Times New Roman" pitchFamily="26" charset="0"/>
              </a:rPr>
              <a:t> </a:t>
            </a:r>
            <a:r>
              <a:rPr lang="en-US" dirty="0" smtClean="0">
                <a:latin typeface="Symbol" pitchFamily="26" charset="2"/>
              </a:rPr>
              <a:t>-</a:t>
            </a:r>
            <a:r>
              <a:rPr lang="en-US" b="1" i="1" dirty="0" smtClean="0">
                <a:latin typeface="Times New Roman" pitchFamily="26" charset="0"/>
              </a:rPr>
              <a:t> </a:t>
            </a:r>
            <a:r>
              <a:rPr lang="en-US" dirty="0" smtClean="0">
                <a:latin typeface="Times New Roman" pitchFamily="26" charset="0"/>
              </a:rPr>
              <a:t>1</a:t>
            </a:r>
            <a:r>
              <a:rPr lang="en-US" dirty="0" smtClean="0"/>
              <a:t> elements </a:t>
            </a:r>
            <a:r>
              <a:rPr lang="en-US" b="1" i="1" dirty="0" err="1" smtClean="0">
                <a:latin typeface="Times New Roman" pitchFamily="26" charset="0"/>
              </a:rPr>
              <a:t>A</a:t>
            </a:r>
            <a:r>
              <a:rPr lang="en-US" dirty="0" err="1" smtClean="0">
                <a:latin typeface="Times New Roman" pitchFamily="26" charset="0"/>
              </a:rPr>
              <a:t>[</a:t>
            </a:r>
            <a:r>
              <a:rPr lang="en-US" b="1" i="1" dirty="0" err="1" smtClean="0">
                <a:latin typeface="Times New Roman" pitchFamily="26" charset="0"/>
              </a:rPr>
              <a:t>i</a:t>
            </a:r>
            <a:r>
              <a:rPr lang="en-US" b="1" i="1" dirty="0" smtClean="0">
                <a:latin typeface="Times New Roman" pitchFamily="26" charset="0"/>
              </a:rPr>
              <a:t> </a:t>
            </a:r>
            <a:r>
              <a:rPr lang="en-US" dirty="0" smtClean="0">
                <a:latin typeface="Symbol" pitchFamily="26" charset="2"/>
              </a:rPr>
              <a:t>+</a:t>
            </a:r>
            <a:r>
              <a:rPr lang="en-US" b="1" i="1" dirty="0" smtClean="0">
                <a:latin typeface="Times New Roman" pitchFamily="26" charset="0"/>
              </a:rPr>
              <a:t> </a:t>
            </a:r>
            <a:r>
              <a:rPr lang="en-US" dirty="0" smtClean="0">
                <a:latin typeface="Times New Roman" pitchFamily="26" charset="0"/>
              </a:rPr>
              <a:t>1], …, </a:t>
            </a:r>
            <a:r>
              <a:rPr lang="en-US" b="1" i="1" dirty="0" err="1" smtClean="0">
                <a:latin typeface="Times New Roman" pitchFamily="26" charset="0"/>
              </a:rPr>
              <a:t>A</a:t>
            </a:r>
            <a:r>
              <a:rPr lang="en-US" dirty="0" err="1" smtClean="0">
                <a:latin typeface="Times New Roman" pitchFamily="26" charset="0"/>
              </a:rPr>
              <a:t>[</a:t>
            </a:r>
            <a:r>
              <a:rPr lang="en-US" b="1" i="1" dirty="0" err="1" smtClean="0">
                <a:latin typeface="Times New Roman" pitchFamily="26" charset="0"/>
              </a:rPr>
              <a:t>n</a:t>
            </a:r>
            <a:r>
              <a:rPr lang="en-US" b="1" i="1" dirty="0" smtClean="0">
                <a:latin typeface="Times New Roman" pitchFamily="26" charset="0"/>
              </a:rPr>
              <a:t> </a:t>
            </a:r>
            <a:r>
              <a:rPr lang="en-US" dirty="0" smtClean="0">
                <a:latin typeface="Symbol" pitchFamily="26" charset="2"/>
              </a:rPr>
              <a:t>-</a:t>
            </a:r>
            <a:r>
              <a:rPr lang="en-US" b="1" i="1" dirty="0" smtClean="0">
                <a:latin typeface="Times New Roman" pitchFamily="26" charset="0"/>
              </a:rPr>
              <a:t> </a:t>
            </a:r>
            <a:r>
              <a:rPr lang="en-US" dirty="0" smtClean="0">
                <a:latin typeface="Times New Roman" pitchFamily="26" charset="0"/>
              </a:rPr>
              <a:t>1]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In the worst case (</a:t>
            </a:r>
            <a:r>
              <a:rPr lang="en-US" b="1" i="1" dirty="0" err="1" smtClean="0">
                <a:latin typeface="Times New Roman" pitchFamily="26" charset="0"/>
              </a:rPr>
              <a:t>i</a:t>
            </a:r>
            <a:r>
              <a:rPr lang="en-US" b="1" i="1" dirty="0" smtClean="0">
                <a:latin typeface="Times New Roman" pitchFamily="26" charset="0"/>
              </a:rPr>
              <a:t> </a:t>
            </a:r>
            <a:r>
              <a:rPr lang="en-US" dirty="0" smtClean="0">
                <a:latin typeface="Symbol" pitchFamily="26" charset="2"/>
              </a:rPr>
              <a:t>=</a:t>
            </a:r>
            <a:r>
              <a:rPr lang="en-US" b="1" i="1" dirty="0" smtClean="0">
                <a:latin typeface="Times New Roman" pitchFamily="26" charset="0"/>
              </a:rPr>
              <a:t> </a:t>
            </a:r>
            <a:r>
              <a:rPr lang="en-US" dirty="0" smtClean="0">
                <a:latin typeface="Times New Roman" pitchFamily="26" charset="0"/>
              </a:rPr>
              <a:t>0</a:t>
            </a:r>
            <a:r>
              <a:rPr lang="en-US" dirty="0" smtClean="0"/>
              <a:t>), this takes </a:t>
            </a:r>
            <a:r>
              <a:rPr lang="en-US" b="1" i="1" dirty="0" err="1" smtClean="0">
                <a:latin typeface="Times New Roman" pitchFamily="26" charset="0"/>
              </a:rPr>
              <a:t>O</a:t>
            </a:r>
            <a:r>
              <a:rPr lang="en-US" dirty="0" err="1" smtClean="0">
                <a:latin typeface="Times New Roman" pitchFamily="26" charset="0"/>
              </a:rPr>
              <a:t>(</a:t>
            </a:r>
            <a:r>
              <a:rPr lang="en-US" b="1" i="1" dirty="0" err="1" smtClean="0">
                <a:latin typeface="Times New Roman" pitchFamily="26" charset="0"/>
              </a:rPr>
              <a:t>n</a:t>
            </a:r>
            <a:r>
              <a:rPr lang="en-US" dirty="0" smtClean="0">
                <a:latin typeface="Times New Roman" pitchFamily="26" charset="0"/>
              </a:rPr>
              <a:t>)</a:t>
            </a:r>
            <a:r>
              <a:rPr lang="en-US" dirty="0" smtClean="0"/>
              <a:t> time</a:t>
            </a:r>
          </a:p>
          <a:p>
            <a:endParaRPr lang="en-US" dirty="0"/>
          </a:p>
        </p:txBody>
      </p:sp>
      <p:grpSp>
        <p:nvGrpSpPr>
          <p:cNvPr id="4" name="Group 80"/>
          <p:cNvGrpSpPr>
            <a:grpSpLocks/>
          </p:cNvGrpSpPr>
          <p:nvPr/>
        </p:nvGrpSpPr>
        <p:grpSpPr bwMode="auto">
          <a:xfrm>
            <a:off x="1407690" y="5655990"/>
            <a:ext cx="5638800" cy="762000"/>
            <a:chOff x="1248" y="2256"/>
            <a:chExt cx="3552" cy="480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1248" y="2256"/>
              <a:ext cx="187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b="1" i="1">
                  <a:solidFill>
                    <a:schemeClr val="accent2"/>
                  </a:solidFill>
                  <a:latin typeface="Times New Roman" pitchFamily="26" charset="0"/>
                </a:rPr>
                <a:t>A</a:t>
              </a:r>
              <a:endParaRPr lang="en-US" b="1">
                <a:solidFill>
                  <a:schemeClr val="accent2"/>
                </a:solidFill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584" y="2501"/>
              <a:ext cx="9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  <a:latin typeface="Times New Roman" pitchFamily="26" charset="0"/>
                </a:rPr>
                <a:t>0</a:t>
              </a: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1776" y="2501"/>
              <a:ext cx="9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  <a:latin typeface="Times New Roman" pitchFamily="26" charset="0"/>
                </a:rPr>
                <a:t>1</a:t>
              </a: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1968" y="2501"/>
              <a:ext cx="9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  <a:latin typeface="Times New Roman" pitchFamily="26" charset="0"/>
                </a:rPr>
                <a:t>2</a:t>
              </a: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3648" y="2501"/>
              <a:ext cx="17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b="1" i="1">
                  <a:solidFill>
                    <a:schemeClr val="accent2"/>
                  </a:solidFill>
                  <a:latin typeface="Times New Roman" pitchFamily="26" charset="0"/>
                </a:rPr>
                <a:t>n</a:t>
              </a:r>
              <a:endParaRPr lang="en-US" b="1">
                <a:solidFill>
                  <a:schemeClr val="accent2"/>
                </a:solidFill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1536" y="2304"/>
              <a:ext cx="192" cy="192"/>
            </a:xfrm>
            <a:prstGeom prst="rect">
              <a:avLst/>
            </a:prstGeom>
            <a:solidFill>
              <a:srgbClr val="F8F0D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1728" y="2304"/>
              <a:ext cx="192" cy="192"/>
            </a:xfrm>
            <a:prstGeom prst="rect">
              <a:avLst/>
            </a:prstGeom>
            <a:solidFill>
              <a:srgbClr val="F8F0D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1920" y="2304"/>
              <a:ext cx="192" cy="192"/>
            </a:xfrm>
            <a:prstGeom prst="rect">
              <a:avLst/>
            </a:prstGeom>
            <a:solidFill>
              <a:srgbClr val="F8F0D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2112" y="2304"/>
              <a:ext cx="192" cy="192"/>
            </a:xfrm>
            <a:prstGeom prst="rect">
              <a:avLst/>
            </a:prstGeom>
            <a:solidFill>
              <a:srgbClr val="F8F0D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2304" y="2304"/>
              <a:ext cx="192" cy="192"/>
            </a:xfrm>
            <a:prstGeom prst="rect">
              <a:avLst/>
            </a:prstGeom>
            <a:solidFill>
              <a:srgbClr val="F8F0D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2496" y="2304"/>
              <a:ext cx="192" cy="192"/>
            </a:xfrm>
            <a:prstGeom prst="rect">
              <a:avLst/>
            </a:prstGeom>
            <a:solidFill>
              <a:srgbClr val="F8F0D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2688" y="2304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2880" y="2304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3072" y="2304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3264" y="2304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3456" y="2304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3648" y="2304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3840" y="2304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4032" y="2304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4224" y="2304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4416" y="2304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4608" y="2304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2688" y="2506"/>
              <a:ext cx="17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b="1" i="1">
                  <a:solidFill>
                    <a:schemeClr val="accent2"/>
                  </a:solidFill>
                  <a:latin typeface="Times New Roman" pitchFamily="26" charset="0"/>
                </a:rPr>
                <a:t>i</a:t>
              </a:r>
              <a:endParaRPr lang="en-US" b="1">
                <a:solidFill>
                  <a:schemeClr val="accent2"/>
                </a:solidFill>
              </a:endParaRPr>
            </a:p>
          </p:txBody>
        </p:sp>
      </p:grpSp>
      <p:grpSp>
        <p:nvGrpSpPr>
          <p:cNvPr id="28" name="Group 78"/>
          <p:cNvGrpSpPr>
            <a:grpSpLocks/>
          </p:cNvGrpSpPr>
          <p:nvPr/>
        </p:nvGrpSpPr>
        <p:grpSpPr bwMode="auto">
          <a:xfrm>
            <a:off x="1407690" y="3827190"/>
            <a:ext cx="5638800" cy="762000"/>
            <a:chOff x="1248" y="3408"/>
            <a:chExt cx="3552" cy="480"/>
          </a:xfrm>
        </p:grpSpPr>
        <p:sp>
          <p:nvSpPr>
            <p:cNvPr id="29" name="Rectangle 50"/>
            <p:cNvSpPr>
              <a:spLocks noChangeArrowheads="1"/>
            </p:cNvSpPr>
            <p:nvPr/>
          </p:nvSpPr>
          <p:spPr bwMode="auto">
            <a:xfrm>
              <a:off x="1248" y="3408"/>
              <a:ext cx="187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b="1" i="1">
                  <a:solidFill>
                    <a:schemeClr val="accent2"/>
                  </a:solidFill>
                  <a:latin typeface="Times New Roman" pitchFamily="26" charset="0"/>
                </a:rPr>
                <a:t>A</a:t>
              </a:r>
              <a:endParaRPr lang="en-US" b="1">
                <a:solidFill>
                  <a:schemeClr val="accent2"/>
                </a:solidFill>
              </a:endParaRPr>
            </a:p>
          </p:txBody>
        </p:sp>
        <p:sp>
          <p:nvSpPr>
            <p:cNvPr id="30" name="Rectangle 51"/>
            <p:cNvSpPr>
              <a:spLocks noChangeArrowheads="1"/>
            </p:cNvSpPr>
            <p:nvPr/>
          </p:nvSpPr>
          <p:spPr bwMode="auto">
            <a:xfrm>
              <a:off x="1584" y="3653"/>
              <a:ext cx="9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  <a:latin typeface="Times New Roman" pitchFamily="26" charset="0"/>
                </a:rPr>
                <a:t>0</a:t>
              </a: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31" name="Rectangle 52"/>
            <p:cNvSpPr>
              <a:spLocks noChangeArrowheads="1"/>
            </p:cNvSpPr>
            <p:nvPr/>
          </p:nvSpPr>
          <p:spPr bwMode="auto">
            <a:xfrm>
              <a:off x="1776" y="3653"/>
              <a:ext cx="9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  <a:latin typeface="Times New Roman" pitchFamily="26" charset="0"/>
                </a:rPr>
                <a:t>1</a:t>
              </a: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32" name="Rectangle 53"/>
            <p:cNvSpPr>
              <a:spLocks noChangeArrowheads="1"/>
            </p:cNvSpPr>
            <p:nvPr/>
          </p:nvSpPr>
          <p:spPr bwMode="auto">
            <a:xfrm>
              <a:off x="1968" y="3653"/>
              <a:ext cx="9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  <a:latin typeface="Times New Roman" pitchFamily="26" charset="0"/>
                </a:rPr>
                <a:t>2</a:t>
              </a: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33" name="Rectangle 54"/>
            <p:cNvSpPr>
              <a:spLocks noChangeArrowheads="1"/>
            </p:cNvSpPr>
            <p:nvPr/>
          </p:nvSpPr>
          <p:spPr bwMode="auto">
            <a:xfrm>
              <a:off x="3856" y="3653"/>
              <a:ext cx="17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b="1" i="1">
                  <a:solidFill>
                    <a:schemeClr val="accent2"/>
                  </a:solidFill>
                  <a:latin typeface="Times New Roman" pitchFamily="26" charset="0"/>
                </a:rPr>
                <a:t>n</a:t>
              </a:r>
              <a:endParaRPr lang="en-US" b="1">
                <a:solidFill>
                  <a:schemeClr val="accent2"/>
                </a:solidFill>
              </a:endParaRPr>
            </a:p>
          </p:txBody>
        </p:sp>
        <p:sp>
          <p:nvSpPr>
            <p:cNvPr id="34" name="Rectangle 55"/>
            <p:cNvSpPr>
              <a:spLocks noChangeArrowheads="1"/>
            </p:cNvSpPr>
            <p:nvPr/>
          </p:nvSpPr>
          <p:spPr bwMode="auto">
            <a:xfrm>
              <a:off x="1536" y="3456"/>
              <a:ext cx="192" cy="192"/>
            </a:xfrm>
            <a:prstGeom prst="rect">
              <a:avLst/>
            </a:prstGeom>
            <a:solidFill>
              <a:srgbClr val="F8F0D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35" name="Rectangle 56"/>
            <p:cNvSpPr>
              <a:spLocks noChangeArrowheads="1"/>
            </p:cNvSpPr>
            <p:nvPr/>
          </p:nvSpPr>
          <p:spPr bwMode="auto">
            <a:xfrm>
              <a:off x="1728" y="3456"/>
              <a:ext cx="192" cy="192"/>
            </a:xfrm>
            <a:prstGeom prst="rect">
              <a:avLst/>
            </a:prstGeom>
            <a:solidFill>
              <a:srgbClr val="F8F0D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57"/>
            <p:cNvSpPr>
              <a:spLocks noChangeArrowheads="1"/>
            </p:cNvSpPr>
            <p:nvPr/>
          </p:nvSpPr>
          <p:spPr bwMode="auto">
            <a:xfrm>
              <a:off x="1920" y="3456"/>
              <a:ext cx="192" cy="192"/>
            </a:xfrm>
            <a:prstGeom prst="rect">
              <a:avLst/>
            </a:prstGeom>
            <a:solidFill>
              <a:srgbClr val="F8F0D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58"/>
            <p:cNvSpPr>
              <a:spLocks noChangeArrowheads="1"/>
            </p:cNvSpPr>
            <p:nvPr/>
          </p:nvSpPr>
          <p:spPr bwMode="auto">
            <a:xfrm>
              <a:off x="2112" y="3456"/>
              <a:ext cx="192" cy="192"/>
            </a:xfrm>
            <a:prstGeom prst="rect">
              <a:avLst/>
            </a:prstGeom>
            <a:solidFill>
              <a:srgbClr val="F8F0D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59"/>
            <p:cNvSpPr>
              <a:spLocks noChangeArrowheads="1"/>
            </p:cNvSpPr>
            <p:nvPr/>
          </p:nvSpPr>
          <p:spPr bwMode="auto">
            <a:xfrm>
              <a:off x="2304" y="3456"/>
              <a:ext cx="192" cy="192"/>
            </a:xfrm>
            <a:prstGeom prst="rect">
              <a:avLst/>
            </a:prstGeom>
            <a:solidFill>
              <a:srgbClr val="F8F0D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60"/>
            <p:cNvSpPr>
              <a:spLocks noChangeArrowheads="1"/>
            </p:cNvSpPr>
            <p:nvPr/>
          </p:nvSpPr>
          <p:spPr bwMode="auto">
            <a:xfrm>
              <a:off x="2496" y="3456"/>
              <a:ext cx="192" cy="192"/>
            </a:xfrm>
            <a:prstGeom prst="rect">
              <a:avLst/>
            </a:prstGeom>
            <a:solidFill>
              <a:srgbClr val="F8F0D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Rectangle 61"/>
            <p:cNvSpPr>
              <a:spLocks noChangeArrowheads="1"/>
            </p:cNvSpPr>
            <p:nvPr/>
          </p:nvSpPr>
          <p:spPr bwMode="auto">
            <a:xfrm>
              <a:off x="2688" y="3456"/>
              <a:ext cx="192" cy="192"/>
            </a:xfrm>
            <a:prstGeom prst="rect">
              <a:avLst/>
            </a:prstGeom>
            <a:solidFill>
              <a:schemeClr val="bg2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 i="1">
                  <a:latin typeface="Times New Roman" pitchFamily="26" charset="0"/>
                </a:rPr>
                <a:t>o</a:t>
              </a:r>
            </a:p>
          </p:txBody>
        </p:sp>
        <p:sp>
          <p:nvSpPr>
            <p:cNvPr id="41" name="Rectangle 62"/>
            <p:cNvSpPr>
              <a:spLocks noChangeArrowheads="1"/>
            </p:cNvSpPr>
            <p:nvPr/>
          </p:nvSpPr>
          <p:spPr bwMode="auto">
            <a:xfrm>
              <a:off x="2880" y="3456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63"/>
            <p:cNvSpPr>
              <a:spLocks noChangeArrowheads="1"/>
            </p:cNvSpPr>
            <p:nvPr/>
          </p:nvSpPr>
          <p:spPr bwMode="auto">
            <a:xfrm>
              <a:off x="3072" y="3456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Rectangle 64"/>
            <p:cNvSpPr>
              <a:spLocks noChangeArrowheads="1"/>
            </p:cNvSpPr>
            <p:nvPr/>
          </p:nvSpPr>
          <p:spPr bwMode="auto">
            <a:xfrm>
              <a:off x="3264" y="3456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Rectangle 65"/>
            <p:cNvSpPr>
              <a:spLocks noChangeArrowheads="1"/>
            </p:cNvSpPr>
            <p:nvPr/>
          </p:nvSpPr>
          <p:spPr bwMode="auto">
            <a:xfrm>
              <a:off x="3456" y="3456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Rectangle 66"/>
            <p:cNvSpPr>
              <a:spLocks noChangeArrowheads="1"/>
            </p:cNvSpPr>
            <p:nvPr/>
          </p:nvSpPr>
          <p:spPr bwMode="auto">
            <a:xfrm>
              <a:off x="3648" y="3456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Rectangle 67"/>
            <p:cNvSpPr>
              <a:spLocks noChangeArrowheads="1"/>
            </p:cNvSpPr>
            <p:nvPr/>
          </p:nvSpPr>
          <p:spPr bwMode="auto">
            <a:xfrm>
              <a:off x="3840" y="3456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68"/>
            <p:cNvSpPr>
              <a:spLocks noChangeArrowheads="1"/>
            </p:cNvSpPr>
            <p:nvPr/>
          </p:nvSpPr>
          <p:spPr bwMode="auto">
            <a:xfrm>
              <a:off x="4032" y="3456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Rectangle 69"/>
            <p:cNvSpPr>
              <a:spLocks noChangeArrowheads="1"/>
            </p:cNvSpPr>
            <p:nvPr/>
          </p:nvSpPr>
          <p:spPr bwMode="auto">
            <a:xfrm>
              <a:off x="4224" y="3456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70"/>
            <p:cNvSpPr>
              <a:spLocks noChangeArrowheads="1"/>
            </p:cNvSpPr>
            <p:nvPr/>
          </p:nvSpPr>
          <p:spPr bwMode="auto">
            <a:xfrm>
              <a:off x="4416" y="3456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Rectangle 71"/>
            <p:cNvSpPr>
              <a:spLocks noChangeArrowheads="1"/>
            </p:cNvSpPr>
            <p:nvPr/>
          </p:nvSpPr>
          <p:spPr bwMode="auto">
            <a:xfrm>
              <a:off x="4608" y="3456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Rectangle 72"/>
            <p:cNvSpPr>
              <a:spLocks noChangeArrowheads="1"/>
            </p:cNvSpPr>
            <p:nvPr/>
          </p:nvSpPr>
          <p:spPr bwMode="auto">
            <a:xfrm>
              <a:off x="2688" y="3658"/>
              <a:ext cx="17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b="1" i="1">
                  <a:solidFill>
                    <a:schemeClr val="accent2"/>
                  </a:solidFill>
                  <a:latin typeface="Times New Roman" pitchFamily="26" charset="0"/>
                </a:rPr>
                <a:t>i</a:t>
              </a:r>
              <a:endParaRPr lang="en-US" b="1">
                <a:solidFill>
                  <a:schemeClr val="accent2"/>
                </a:solidFill>
              </a:endParaRPr>
            </a:p>
          </p:txBody>
        </p:sp>
      </p:grpSp>
      <p:grpSp>
        <p:nvGrpSpPr>
          <p:cNvPr id="52" name="Group 79"/>
          <p:cNvGrpSpPr>
            <a:grpSpLocks/>
          </p:cNvGrpSpPr>
          <p:nvPr/>
        </p:nvGrpSpPr>
        <p:grpSpPr bwMode="auto">
          <a:xfrm>
            <a:off x="1407690" y="4741590"/>
            <a:ext cx="5638800" cy="762000"/>
            <a:chOff x="1248" y="2832"/>
            <a:chExt cx="3552" cy="480"/>
          </a:xfrm>
        </p:grpSpPr>
        <p:sp>
          <p:nvSpPr>
            <p:cNvPr id="53" name="Rectangle 27"/>
            <p:cNvSpPr>
              <a:spLocks noChangeArrowheads="1"/>
            </p:cNvSpPr>
            <p:nvPr/>
          </p:nvSpPr>
          <p:spPr bwMode="auto">
            <a:xfrm>
              <a:off x="1248" y="2832"/>
              <a:ext cx="187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b="1" i="1">
                  <a:solidFill>
                    <a:schemeClr val="accent2"/>
                  </a:solidFill>
                  <a:latin typeface="Times New Roman" pitchFamily="26" charset="0"/>
                </a:rPr>
                <a:t>A</a:t>
              </a:r>
              <a:endParaRPr lang="en-US" b="1">
                <a:solidFill>
                  <a:schemeClr val="accent2"/>
                </a:solidFill>
              </a:endParaRPr>
            </a:p>
          </p:txBody>
        </p:sp>
        <p:sp>
          <p:nvSpPr>
            <p:cNvPr id="54" name="Rectangle 28"/>
            <p:cNvSpPr>
              <a:spLocks noChangeArrowheads="1"/>
            </p:cNvSpPr>
            <p:nvPr/>
          </p:nvSpPr>
          <p:spPr bwMode="auto">
            <a:xfrm>
              <a:off x="1584" y="3077"/>
              <a:ext cx="9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  <a:latin typeface="Times New Roman" pitchFamily="26" charset="0"/>
                </a:rPr>
                <a:t>0</a:t>
              </a: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5" name="Rectangle 29"/>
            <p:cNvSpPr>
              <a:spLocks noChangeArrowheads="1"/>
            </p:cNvSpPr>
            <p:nvPr/>
          </p:nvSpPr>
          <p:spPr bwMode="auto">
            <a:xfrm>
              <a:off x="1776" y="3077"/>
              <a:ext cx="9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  <a:latin typeface="Times New Roman" pitchFamily="26" charset="0"/>
                </a:rPr>
                <a:t>1</a:t>
              </a: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6" name="Rectangle 30"/>
            <p:cNvSpPr>
              <a:spLocks noChangeArrowheads="1"/>
            </p:cNvSpPr>
            <p:nvPr/>
          </p:nvSpPr>
          <p:spPr bwMode="auto">
            <a:xfrm>
              <a:off x="1968" y="3077"/>
              <a:ext cx="9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  <a:latin typeface="Times New Roman" pitchFamily="26" charset="0"/>
                </a:rPr>
                <a:t>2</a:t>
              </a: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7" name="Rectangle 31"/>
            <p:cNvSpPr>
              <a:spLocks noChangeArrowheads="1"/>
            </p:cNvSpPr>
            <p:nvPr/>
          </p:nvSpPr>
          <p:spPr bwMode="auto">
            <a:xfrm>
              <a:off x="3846" y="3077"/>
              <a:ext cx="17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b="1" i="1">
                  <a:solidFill>
                    <a:schemeClr val="accent2"/>
                  </a:solidFill>
                  <a:latin typeface="Times New Roman" pitchFamily="26" charset="0"/>
                </a:rPr>
                <a:t>n</a:t>
              </a:r>
              <a:endParaRPr lang="en-US" b="1">
                <a:solidFill>
                  <a:schemeClr val="accent2"/>
                </a:solidFill>
              </a:endParaRPr>
            </a:p>
          </p:txBody>
        </p:sp>
        <p:sp>
          <p:nvSpPr>
            <p:cNvPr id="58" name="Rectangle 32"/>
            <p:cNvSpPr>
              <a:spLocks noChangeArrowheads="1"/>
            </p:cNvSpPr>
            <p:nvPr/>
          </p:nvSpPr>
          <p:spPr bwMode="auto">
            <a:xfrm>
              <a:off x="1536" y="2880"/>
              <a:ext cx="192" cy="192"/>
            </a:xfrm>
            <a:prstGeom prst="rect">
              <a:avLst/>
            </a:prstGeom>
            <a:solidFill>
              <a:srgbClr val="F8F0D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59" name="Rectangle 33"/>
            <p:cNvSpPr>
              <a:spLocks noChangeArrowheads="1"/>
            </p:cNvSpPr>
            <p:nvPr/>
          </p:nvSpPr>
          <p:spPr bwMode="auto">
            <a:xfrm>
              <a:off x="1728" y="2880"/>
              <a:ext cx="192" cy="192"/>
            </a:xfrm>
            <a:prstGeom prst="rect">
              <a:avLst/>
            </a:prstGeom>
            <a:solidFill>
              <a:srgbClr val="F8F0D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Rectangle 34"/>
            <p:cNvSpPr>
              <a:spLocks noChangeArrowheads="1"/>
            </p:cNvSpPr>
            <p:nvPr/>
          </p:nvSpPr>
          <p:spPr bwMode="auto">
            <a:xfrm>
              <a:off x="1920" y="2880"/>
              <a:ext cx="192" cy="192"/>
            </a:xfrm>
            <a:prstGeom prst="rect">
              <a:avLst/>
            </a:prstGeom>
            <a:solidFill>
              <a:srgbClr val="F8F0D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Rectangle 35"/>
            <p:cNvSpPr>
              <a:spLocks noChangeArrowheads="1"/>
            </p:cNvSpPr>
            <p:nvPr/>
          </p:nvSpPr>
          <p:spPr bwMode="auto">
            <a:xfrm>
              <a:off x="2112" y="2880"/>
              <a:ext cx="192" cy="192"/>
            </a:xfrm>
            <a:prstGeom prst="rect">
              <a:avLst/>
            </a:prstGeom>
            <a:solidFill>
              <a:srgbClr val="F8F0D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Rectangle 36"/>
            <p:cNvSpPr>
              <a:spLocks noChangeArrowheads="1"/>
            </p:cNvSpPr>
            <p:nvPr/>
          </p:nvSpPr>
          <p:spPr bwMode="auto">
            <a:xfrm>
              <a:off x="2304" y="2880"/>
              <a:ext cx="192" cy="192"/>
            </a:xfrm>
            <a:prstGeom prst="rect">
              <a:avLst/>
            </a:prstGeom>
            <a:solidFill>
              <a:srgbClr val="F8F0D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Rectangle 37"/>
            <p:cNvSpPr>
              <a:spLocks noChangeArrowheads="1"/>
            </p:cNvSpPr>
            <p:nvPr/>
          </p:nvSpPr>
          <p:spPr bwMode="auto">
            <a:xfrm>
              <a:off x="2496" y="2880"/>
              <a:ext cx="192" cy="192"/>
            </a:xfrm>
            <a:prstGeom prst="rect">
              <a:avLst/>
            </a:prstGeom>
            <a:solidFill>
              <a:srgbClr val="F8F0D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Rectangle 38"/>
            <p:cNvSpPr>
              <a:spLocks noChangeArrowheads="1"/>
            </p:cNvSpPr>
            <p:nvPr/>
          </p:nvSpPr>
          <p:spPr bwMode="auto">
            <a:xfrm>
              <a:off x="2688" y="2880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65" name="Rectangle 39"/>
            <p:cNvSpPr>
              <a:spLocks noChangeArrowheads="1"/>
            </p:cNvSpPr>
            <p:nvPr/>
          </p:nvSpPr>
          <p:spPr bwMode="auto">
            <a:xfrm>
              <a:off x="2880" y="2880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Rectangle 40"/>
            <p:cNvSpPr>
              <a:spLocks noChangeArrowheads="1"/>
            </p:cNvSpPr>
            <p:nvPr/>
          </p:nvSpPr>
          <p:spPr bwMode="auto">
            <a:xfrm>
              <a:off x="3072" y="2880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Rectangle 41"/>
            <p:cNvSpPr>
              <a:spLocks noChangeArrowheads="1"/>
            </p:cNvSpPr>
            <p:nvPr/>
          </p:nvSpPr>
          <p:spPr bwMode="auto">
            <a:xfrm>
              <a:off x="3264" y="2880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Rectangle 42"/>
            <p:cNvSpPr>
              <a:spLocks noChangeArrowheads="1"/>
            </p:cNvSpPr>
            <p:nvPr/>
          </p:nvSpPr>
          <p:spPr bwMode="auto">
            <a:xfrm>
              <a:off x="3456" y="2880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Rectangle 43"/>
            <p:cNvSpPr>
              <a:spLocks noChangeArrowheads="1"/>
            </p:cNvSpPr>
            <p:nvPr/>
          </p:nvSpPr>
          <p:spPr bwMode="auto">
            <a:xfrm>
              <a:off x="3648" y="2880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Rectangle 44"/>
            <p:cNvSpPr>
              <a:spLocks noChangeArrowheads="1"/>
            </p:cNvSpPr>
            <p:nvPr/>
          </p:nvSpPr>
          <p:spPr bwMode="auto">
            <a:xfrm>
              <a:off x="3840" y="2880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Rectangle 45"/>
            <p:cNvSpPr>
              <a:spLocks noChangeArrowheads="1"/>
            </p:cNvSpPr>
            <p:nvPr/>
          </p:nvSpPr>
          <p:spPr bwMode="auto">
            <a:xfrm>
              <a:off x="4032" y="2880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Rectangle 46"/>
            <p:cNvSpPr>
              <a:spLocks noChangeArrowheads="1"/>
            </p:cNvSpPr>
            <p:nvPr/>
          </p:nvSpPr>
          <p:spPr bwMode="auto">
            <a:xfrm>
              <a:off x="4224" y="2880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Rectangle 47"/>
            <p:cNvSpPr>
              <a:spLocks noChangeArrowheads="1"/>
            </p:cNvSpPr>
            <p:nvPr/>
          </p:nvSpPr>
          <p:spPr bwMode="auto">
            <a:xfrm>
              <a:off x="4416" y="2880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Rectangle 48"/>
            <p:cNvSpPr>
              <a:spLocks noChangeArrowheads="1"/>
            </p:cNvSpPr>
            <p:nvPr/>
          </p:nvSpPr>
          <p:spPr bwMode="auto">
            <a:xfrm>
              <a:off x="4608" y="2880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Rectangle 49"/>
            <p:cNvSpPr>
              <a:spLocks noChangeArrowheads="1"/>
            </p:cNvSpPr>
            <p:nvPr/>
          </p:nvSpPr>
          <p:spPr bwMode="auto">
            <a:xfrm>
              <a:off x="2688" y="3082"/>
              <a:ext cx="17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b="1" i="1">
                  <a:solidFill>
                    <a:schemeClr val="accent2"/>
                  </a:solidFill>
                  <a:latin typeface="Times New Roman" pitchFamily="26" charset="0"/>
                </a:rPr>
                <a:t>i</a:t>
              </a:r>
              <a:endParaRPr lang="en-US" b="1">
                <a:solidFill>
                  <a:schemeClr val="accent2"/>
                </a:solidFill>
              </a:endParaRPr>
            </a:p>
          </p:txBody>
        </p:sp>
        <p:cxnSp>
          <p:nvCxnSpPr>
            <p:cNvPr id="76" name="AutoShape 73"/>
            <p:cNvCxnSpPr>
              <a:cxnSpLocks noChangeShapeType="1"/>
              <a:stCxn id="64" idx="0"/>
              <a:endCxn id="65" idx="0"/>
            </p:cNvCxnSpPr>
            <p:nvPr/>
          </p:nvCxnSpPr>
          <p:spPr bwMode="auto">
            <a:xfrm rot="5400000" flipV="1">
              <a:off x="2879" y="2773"/>
              <a:ext cx="1" cy="192"/>
            </a:xfrm>
            <a:prstGeom prst="curvedConnector3">
              <a:avLst>
                <a:gd name="adj1" fmla="val -13200005"/>
              </a:avLst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</p:cxnSp>
        <p:cxnSp>
          <p:nvCxnSpPr>
            <p:cNvPr id="77" name="AutoShape 74"/>
            <p:cNvCxnSpPr>
              <a:cxnSpLocks noChangeShapeType="1"/>
            </p:cNvCxnSpPr>
            <p:nvPr/>
          </p:nvCxnSpPr>
          <p:spPr bwMode="auto">
            <a:xfrm rot="5400000" flipV="1">
              <a:off x="3071" y="2785"/>
              <a:ext cx="1" cy="192"/>
            </a:xfrm>
            <a:prstGeom prst="curvedConnector3">
              <a:avLst>
                <a:gd name="adj1" fmla="val -13200005"/>
              </a:avLst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</p:cxnSp>
        <p:cxnSp>
          <p:nvCxnSpPr>
            <p:cNvPr id="78" name="AutoShape 75"/>
            <p:cNvCxnSpPr>
              <a:cxnSpLocks noChangeShapeType="1"/>
            </p:cNvCxnSpPr>
            <p:nvPr/>
          </p:nvCxnSpPr>
          <p:spPr bwMode="auto">
            <a:xfrm rot="5400000" flipV="1">
              <a:off x="3263" y="2785"/>
              <a:ext cx="1" cy="192"/>
            </a:xfrm>
            <a:prstGeom prst="curvedConnector3">
              <a:avLst>
                <a:gd name="adj1" fmla="val -13200005"/>
              </a:avLst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</p:cxnSp>
        <p:cxnSp>
          <p:nvCxnSpPr>
            <p:cNvPr id="79" name="AutoShape 76"/>
            <p:cNvCxnSpPr>
              <a:cxnSpLocks noChangeShapeType="1"/>
            </p:cNvCxnSpPr>
            <p:nvPr/>
          </p:nvCxnSpPr>
          <p:spPr bwMode="auto">
            <a:xfrm rot="5400000" flipV="1">
              <a:off x="3455" y="2785"/>
              <a:ext cx="1" cy="192"/>
            </a:xfrm>
            <a:prstGeom prst="curvedConnector3">
              <a:avLst>
                <a:gd name="adj1" fmla="val -13200005"/>
              </a:avLst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</p:cxnSp>
        <p:cxnSp>
          <p:nvCxnSpPr>
            <p:cNvPr id="80" name="AutoShape 77"/>
            <p:cNvCxnSpPr>
              <a:cxnSpLocks noChangeShapeType="1"/>
            </p:cNvCxnSpPr>
            <p:nvPr/>
          </p:nvCxnSpPr>
          <p:spPr bwMode="auto">
            <a:xfrm rot="5400000" flipV="1">
              <a:off x="3647" y="2785"/>
              <a:ext cx="1" cy="192"/>
            </a:xfrm>
            <a:prstGeom prst="curvedConnector3">
              <a:avLst>
                <a:gd name="adj1" fmla="val -13200005"/>
              </a:avLst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array based implementation of an array list: </a:t>
            </a:r>
          </a:p>
          <a:p>
            <a:pPr lvl="1"/>
            <a:r>
              <a:rPr lang="en-US" dirty="0" smtClean="0"/>
              <a:t>The space used by the data structure is </a:t>
            </a:r>
            <a:r>
              <a:rPr lang="en-US" i="1" dirty="0" err="1" smtClean="0">
                <a:latin typeface="Times New Roman" pitchFamily="18" charset="0"/>
              </a:rPr>
              <a:t>O</a:t>
            </a:r>
            <a:r>
              <a:rPr lang="en-US" dirty="0" err="1" smtClean="0">
                <a:latin typeface="Times New Roman" pitchFamily="18" charset="0"/>
              </a:rPr>
              <a:t>(</a:t>
            </a:r>
            <a:r>
              <a:rPr lang="en-US" i="1" dirty="0" err="1" smtClean="0">
                <a:latin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</a:rPr>
              <a:t>)</a:t>
            </a:r>
          </a:p>
          <a:p>
            <a:pPr lvl="1"/>
            <a:r>
              <a:rPr lang="en-US" sz="2000" i="1" dirty="0" smtClean="0">
                <a:latin typeface="Times New Roman" pitchFamily="18" charset="0"/>
              </a:rPr>
              <a:t>size</a:t>
            </a:r>
            <a:r>
              <a:rPr lang="en-US" sz="2000" dirty="0" smtClean="0"/>
              <a:t>, </a:t>
            </a:r>
            <a:r>
              <a:rPr lang="en-US" sz="2000" i="1" dirty="0" err="1" smtClean="0">
                <a:latin typeface="Times New Roman" pitchFamily="18" charset="0"/>
              </a:rPr>
              <a:t>isEmpty</a:t>
            </a:r>
            <a:r>
              <a:rPr lang="en-US" sz="2000" dirty="0" smtClean="0"/>
              <a:t>, </a:t>
            </a:r>
            <a:r>
              <a:rPr lang="en-US" sz="2000" i="1" dirty="0" smtClean="0">
                <a:latin typeface="Times New Roman" pitchFamily="18" charset="0"/>
              </a:rPr>
              <a:t>get</a:t>
            </a:r>
            <a:r>
              <a:rPr lang="en-US" sz="2000" dirty="0" smtClean="0"/>
              <a:t> and </a:t>
            </a:r>
            <a:r>
              <a:rPr lang="en-US" sz="2000" i="1" dirty="0" smtClean="0">
                <a:latin typeface="Times New Roman" pitchFamily="18" charset="0"/>
              </a:rPr>
              <a:t>set</a:t>
            </a:r>
            <a:r>
              <a:rPr lang="en-US" sz="2000" dirty="0" smtClean="0"/>
              <a:t> run in </a:t>
            </a:r>
            <a:r>
              <a:rPr lang="en-US" sz="2000" i="1" dirty="0" smtClean="0">
                <a:latin typeface="Times New Roman" pitchFamily="18" charset="0"/>
              </a:rPr>
              <a:t>O</a:t>
            </a:r>
            <a:r>
              <a:rPr lang="en-US" sz="2000" dirty="0" smtClean="0">
                <a:latin typeface="Times New Roman" pitchFamily="18" charset="0"/>
              </a:rPr>
              <a:t>(1)</a:t>
            </a:r>
            <a:r>
              <a:rPr lang="en-US" sz="2000" dirty="0" smtClean="0"/>
              <a:t> time</a:t>
            </a:r>
          </a:p>
          <a:p>
            <a:pPr lvl="1"/>
            <a:r>
              <a:rPr lang="en-US" i="1" dirty="0" smtClean="0">
                <a:latin typeface="Times New Roman" pitchFamily="18" charset="0"/>
              </a:rPr>
              <a:t>add</a:t>
            </a:r>
            <a:r>
              <a:rPr lang="en-US" dirty="0" smtClean="0"/>
              <a:t> and </a:t>
            </a:r>
            <a:r>
              <a:rPr lang="en-US" i="1" dirty="0" smtClean="0">
                <a:latin typeface="Times New Roman" pitchFamily="18" charset="0"/>
              </a:rPr>
              <a:t>remove</a:t>
            </a:r>
            <a:r>
              <a:rPr lang="en-US" dirty="0" smtClean="0"/>
              <a:t> run in </a:t>
            </a:r>
            <a:r>
              <a:rPr lang="en-US" i="1" dirty="0" err="1" smtClean="0">
                <a:latin typeface="Times New Roman" pitchFamily="18" charset="0"/>
              </a:rPr>
              <a:t>O</a:t>
            </a:r>
            <a:r>
              <a:rPr lang="en-US" dirty="0" err="1" smtClean="0">
                <a:latin typeface="Times New Roman" pitchFamily="18" charset="0"/>
              </a:rPr>
              <a:t>(</a:t>
            </a:r>
            <a:r>
              <a:rPr lang="en-US" i="1" dirty="0" err="1" smtClean="0">
                <a:latin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</a:rPr>
              <a:t>)</a:t>
            </a:r>
            <a:r>
              <a:rPr lang="en-US" dirty="0" smtClean="0"/>
              <a:t> time in worst case</a:t>
            </a:r>
          </a:p>
          <a:p>
            <a:pPr marL="228600" lvl="1"/>
            <a:r>
              <a:rPr lang="en-US" dirty="0" smtClean="0"/>
              <a:t>In an </a:t>
            </a:r>
            <a:r>
              <a:rPr lang="en-US" i="1" dirty="0" smtClean="0">
                <a:latin typeface="Times New Roman" pitchFamily="18" charset="0"/>
              </a:rPr>
              <a:t>add</a:t>
            </a:r>
            <a:r>
              <a:rPr lang="en-US" dirty="0" smtClean="0"/>
              <a:t> operation, when the array is full, instead of throwing an exception, we can replace the array with a larger one</a:t>
            </a:r>
          </a:p>
          <a:p>
            <a:pPr marL="0"/>
            <a:endParaRPr lang="en-US" dirty="0" smtClean="0"/>
          </a:p>
          <a:p>
            <a:pPr marL="228600" lvl="1">
              <a:spcBef>
                <a:spcPts val="1800"/>
              </a:spcBef>
              <a:buClr>
                <a:schemeClr val="accent1"/>
              </a:buClr>
            </a:pPr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Growable</a:t>
            </a:r>
            <a:r>
              <a:rPr lang="en-US" dirty="0" smtClean="0"/>
              <a:t> Array-based Array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162" dirty="0" smtClean="0"/>
              <a:t>In an </a:t>
            </a:r>
            <a:r>
              <a:rPr lang="en-US" sz="2162" dirty="0" err="1" smtClean="0"/>
              <a:t>add(o</a:t>
            </a:r>
            <a:r>
              <a:rPr lang="en-US" sz="2162" dirty="0" smtClean="0"/>
              <a:t>) operation (without an index), we always add at the end</a:t>
            </a:r>
          </a:p>
          <a:p>
            <a:pPr>
              <a:defRPr/>
            </a:pPr>
            <a:r>
              <a:rPr lang="en-US" sz="2162" dirty="0" smtClean="0"/>
              <a:t>When the array is full, we replace the array with a larger one</a:t>
            </a:r>
          </a:p>
          <a:p>
            <a:pPr>
              <a:defRPr/>
            </a:pPr>
            <a:r>
              <a:rPr lang="en-US" sz="2162" dirty="0" smtClean="0"/>
              <a:t>How large should the new array be?</a:t>
            </a:r>
          </a:p>
          <a:p>
            <a:pPr lvl="1">
              <a:defRPr/>
            </a:pPr>
            <a:r>
              <a:rPr lang="en-US" sz="2162" dirty="0" smtClean="0"/>
              <a:t>Incremental strategy: increase the size by a constant </a:t>
            </a:r>
            <a:r>
              <a:rPr lang="en-US" sz="2162" b="1" i="1" dirty="0" err="1" smtClean="0">
                <a:latin typeface="Times New Roman" pitchFamily="18" charset="0"/>
              </a:rPr>
              <a:t>c</a:t>
            </a:r>
            <a:endParaRPr lang="en-US" sz="2162" b="1" i="1" dirty="0" smtClean="0">
              <a:latin typeface="Times New Roman" pitchFamily="18" charset="0"/>
            </a:endParaRPr>
          </a:p>
          <a:p>
            <a:pPr lvl="1">
              <a:defRPr/>
            </a:pPr>
            <a:r>
              <a:rPr lang="en-US" sz="2162" dirty="0" smtClean="0"/>
              <a:t>Doubling strategy: double the size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7353</TotalTime>
  <Words>2282</Words>
  <Application>Microsoft Macintosh PowerPoint</Application>
  <PresentationFormat>On-screen Show (4:3)</PresentationFormat>
  <Paragraphs>400</Paragraphs>
  <Slides>36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Plaza</vt:lpstr>
      <vt:lpstr> Data Structures Lecture 4</vt:lpstr>
      <vt:lpstr>Abstract List  Data Structures</vt:lpstr>
      <vt:lpstr>Array List</vt:lpstr>
      <vt:lpstr>Array List</vt:lpstr>
      <vt:lpstr>Array-based Implementation</vt:lpstr>
      <vt:lpstr>Insertion</vt:lpstr>
      <vt:lpstr>Element Removal</vt:lpstr>
      <vt:lpstr>Performance</vt:lpstr>
      <vt:lpstr>Growable Array-based Array List</vt:lpstr>
      <vt:lpstr>Growable Array-based Array List</vt:lpstr>
      <vt:lpstr>Comparison of the Strategies</vt:lpstr>
      <vt:lpstr>Incremental Strategy </vt:lpstr>
      <vt:lpstr>Doubling Strategy </vt:lpstr>
      <vt:lpstr>Singly Linked List</vt:lpstr>
      <vt:lpstr>The Node Class for Singly Linked List </vt:lpstr>
      <vt:lpstr>Inserting at the Head</vt:lpstr>
      <vt:lpstr>Removing at the Head</vt:lpstr>
      <vt:lpstr>Inserting at the Tail</vt:lpstr>
      <vt:lpstr>Removing at the Tail</vt:lpstr>
      <vt:lpstr>Stack as a Linked List </vt:lpstr>
      <vt:lpstr>Queue as a Linked List </vt:lpstr>
      <vt:lpstr>Position ADT</vt:lpstr>
      <vt:lpstr>Node List ADT</vt:lpstr>
      <vt:lpstr>Doubly Linked List</vt:lpstr>
      <vt:lpstr>Doubly Linked List</vt:lpstr>
      <vt:lpstr>Insertion</vt:lpstr>
      <vt:lpstr>Insertion Algorithm</vt:lpstr>
      <vt:lpstr>Deletion</vt:lpstr>
      <vt:lpstr>Deletion Algorithm</vt:lpstr>
      <vt:lpstr>HW4 (Due on 10/14)</vt:lpstr>
      <vt:lpstr>Add and Output</vt:lpstr>
      <vt:lpstr>Add in order</vt:lpstr>
      <vt:lpstr>Output operations</vt:lpstr>
      <vt:lpstr>Delete</vt:lpstr>
      <vt:lpstr>Delete operations</vt:lpstr>
      <vt:lpstr>An input file</vt:lpstr>
    </vt:vector>
  </TitlesOfParts>
  <Company>NCCU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Data Structures Lecture 1</dc:title>
  <dc:creator>Fang Yu</dc:creator>
  <cp:lastModifiedBy>Fang Yu</cp:lastModifiedBy>
  <cp:revision>70</cp:revision>
  <dcterms:created xsi:type="dcterms:W3CDTF">2010-10-07T00:57:00Z</dcterms:created>
  <dcterms:modified xsi:type="dcterms:W3CDTF">2010-10-07T00:57:56Z</dcterms:modified>
</cp:coreProperties>
</file>