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embeddings/oleObject2.bin" ContentType="application/vnd.openxmlformats-officedocument.oleObject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268" r:id="rId3"/>
    <p:sldId id="311" r:id="rId4"/>
    <p:sldId id="312" r:id="rId5"/>
    <p:sldId id="345" r:id="rId6"/>
    <p:sldId id="346" r:id="rId7"/>
    <p:sldId id="347" r:id="rId8"/>
    <p:sldId id="348" r:id="rId9"/>
    <p:sldId id="349" r:id="rId10"/>
    <p:sldId id="310" r:id="rId11"/>
    <p:sldId id="313" r:id="rId12"/>
    <p:sldId id="323" r:id="rId13"/>
    <p:sldId id="324" r:id="rId14"/>
    <p:sldId id="276" r:id="rId15"/>
    <p:sldId id="314" r:id="rId16"/>
    <p:sldId id="315" r:id="rId17"/>
    <p:sldId id="316" r:id="rId18"/>
    <p:sldId id="319" r:id="rId19"/>
    <p:sldId id="320" r:id="rId20"/>
    <p:sldId id="308" r:id="rId21"/>
    <p:sldId id="309" r:id="rId22"/>
    <p:sldId id="325" r:id="rId23"/>
    <p:sldId id="326" r:id="rId24"/>
    <p:sldId id="336" r:id="rId25"/>
    <p:sldId id="335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2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nccu.edu.tw/~yu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Strings and Pattern matching</a:t>
            </a:r>
          </a:p>
          <a:p>
            <a:endParaRPr lang="en-US" dirty="0"/>
          </a:p>
        </p:txBody>
      </p:sp>
      <p:pic>
        <p:nvPicPr>
          <p:cNvPr id="4" name="Picture 5" descr="j03096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6343" y="1674017"/>
            <a:ext cx="3271811" cy="233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internet, documents are everywhere</a:t>
            </a:r>
          </a:p>
          <a:p>
            <a:r>
              <a:rPr lang="en-US" dirty="0" smtClean="0"/>
              <a:t>Text processing becomes one of the dominant functions of computers</a:t>
            </a:r>
          </a:p>
          <a:p>
            <a:r>
              <a:rPr lang="en-US" dirty="0" smtClean="0"/>
              <a:t>HTML and XML</a:t>
            </a:r>
          </a:p>
          <a:p>
            <a:pPr lvl="1"/>
            <a:r>
              <a:rPr lang="en-US" dirty="0" smtClean="0"/>
              <a:t>Primary text formats with added tags for multimedia content</a:t>
            </a:r>
          </a:p>
          <a:p>
            <a:pPr lvl="1"/>
            <a:r>
              <a:rPr lang="en-US" dirty="0" smtClean="0"/>
              <a:t>Java Applet (embedded Java </a:t>
            </a:r>
            <a:r>
              <a:rPr lang="en-US" dirty="0" err="1" smtClean="0"/>
              <a:t>bytecode</a:t>
            </a:r>
            <a:r>
              <a:rPr lang="en-US" dirty="0" smtClean="0"/>
              <a:t> in the HTML)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string is a sequence of characters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alphabet </a:t>
            </a:r>
            <a:r>
              <a:rPr lang="en-US" sz="2400" b="1" i="1" dirty="0" smtClean="0">
                <a:latin typeface="Symbol" charset="2"/>
              </a:rPr>
              <a:t>S</a:t>
            </a:r>
            <a:r>
              <a:rPr lang="en-US" dirty="0" smtClean="0"/>
              <a:t>  is the set of possible characters for a family of strings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 of alphabets: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ASCII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Unicode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{0, 1}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{A, C, G, T}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Let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be a string of size </a:t>
            </a:r>
            <a:r>
              <a:rPr lang="en-US" b="1" i="1" dirty="0" err="1" smtClean="0">
                <a:latin typeface="Times New Roman" charset="0"/>
              </a:rPr>
              <a:t>m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substring </a:t>
            </a:r>
            <a:r>
              <a:rPr lang="en-US" b="1" i="1" dirty="0" err="1" smtClean="0">
                <a:latin typeface="Times New Roman" charset="0"/>
              </a:rPr>
              <a:t>P</a:t>
            </a:r>
            <a:r>
              <a:rPr lang="en-US" dirty="0" err="1" smtClean="0">
                <a:latin typeface="Times New Roman" charset="0"/>
              </a:rPr>
              <a:t>[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b="1" i="1" dirty="0" smtClean="0">
                <a:latin typeface="Times New Roman" charset="0"/>
              </a:rPr>
              <a:t> .. </a:t>
            </a:r>
            <a:r>
              <a:rPr lang="en-US" b="1" i="1" dirty="0" err="1" smtClean="0">
                <a:latin typeface="Times New Roman" charset="0"/>
              </a:rPr>
              <a:t>j</a:t>
            </a:r>
            <a:r>
              <a:rPr lang="en-US" dirty="0" smtClean="0">
                <a:latin typeface="Times New Roman" charset="0"/>
              </a:rPr>
              <a:t>]</a:t>
            </a:r>
            <a:r>
              <a:rPr lang="en-US" dirty="0" smtClean="0"/>
              <a:t> of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is the subsequence of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consisting of the characters with ranks between 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err="1" smtClean="0">
                <a:latin typeface="Times New Roman" charset="0"/>
              </a:rPr>
              <a:t>j</a:t>
            </a:r>
            <a:endParaRPr lang="en-US" b="1" i="1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A prefix of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is a substring of the type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>
                <a:latin typeface="Times New Roman" charset="0"/>
              </a:rPr>
              <a:t>[0 </a:t>
            </a:r>
            <a:r>
              <a:rPr lang="en-US" b="1" i="1" dirty="0" smtClean="0">
                <a:latin typeface="Times New Roman" charset="0"/>
              </a:rPr>
              <a:t>.. 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dirty="0" smtClean="0">
                <a:latin typeface="Times New Roman" charset="0"/>
              </a:rPr>
              <a:t>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suffix of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is a substring of the type </a:t>
            </a:r>
            <a:r>
              <a:rPr lang="en-US" b="1" i="1" dirty="0" err="1" smtClean="0">
                <a:latin typeface="Times New Roman" charset="0"/>
              </a:rPr>
              <a:t>P</a:t>
            </a:r>
            <a:r>
              <a:rPr lang="en-US" dirty="0" err="1" smtClean="0">
                <a:latin typeface="Times New Roman" charset="0"/>
              </a:rPr>
              <a:t>[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b="1" i="1" dirty="0" smtClean="0">
                <a:latin typeface="Times New Roman" charset="0"/>
              </a:rPr>
              <a:t> ..</a:t>
            </a:r>
            <a:r>
              <a:rPr lang="en-US" b="1" i="1" dirty="0" err="1" smtClean="0">
                <a:latin typeface="Times New Roman" charset="0"/>
              </a:rPr>
              <a:t>m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Symbol" charset="2"/>
              </a:rPr>
              <a:t>-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1] 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String Class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2057400"/>
            <a:ext cx="8419332" cy="40216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String S;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Immutable strings:  operations simply return information about strings (no modification)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60" y="3392443"/>
          <a:ext cx="7768977" cy="3235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74085"/>
                <a:gridCol w="54948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length()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Return the length of S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charAt(i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</a:t>
                      </a:r>
                      <a:r>
                        <a:rPr lang="en-US" dirty="0" err="1" smtClean="0"/>
                        <a:t>ith</a:t>
                      </a:r>
                      <a:r>
                        <a:rPr lang="en-US" dirty="0" smtClean="0"/>
                        <a:t> character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startsWith(Q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</a:t>
                      </a:r>
                      <a:r>
                        <a:rPr lang="en-US" baseline="0" dirty="0" smtClean="0"/>
                        <a:t> Q is a prefix of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endsWith(Q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is Q is a</a:t>
                      </a:r>
                      <a:r>
                        <a:rPr lang="en-US" baseline="0" dirty="0" smtClean="0"/>
                        <a:t> suffix of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substring</a:t>
                      </a:r>
                      <a:r>
                        <a:rPr lang="en-US" dirty="0" err="1" smtClean="0"/>
                        <a:t>(i,j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substring </a:t>
                      </a:r>
                      <a:r>
                        <a:rPr lang="en-US" dirty="0" err="1" smtClean="0"/>
                        <a:t>S[i,j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concat(Q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S+Q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equals(Q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is Q is equal to 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indexOf(Q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Q is a substring of S, returns</a:t>
                      </a:r>
                      <a:r>
                        <a:rPr lang="en-US" baseline="0" dirty="0" smtClean="0"/>
                        <a:t> the index of the beginning of the first occurrence of Q in 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59773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String a = “Hello World!”;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2807539"/>
          <a:ext cx="77689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887"/>
                <a:gridCol w="3982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a.length</a:t>
                      </a:r>
                      <a:r>
                        <a:rPr lang="en-US" dirty="0" smtClean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a.charAt(1)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a.startsWith(“Hell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a.endsWith(“rld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a.substring(1,2)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a.concat(“rld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a.substring(1,2).equals(“e”)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indexOf(“rld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59773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String a = “Hello World!”;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2807539"/>
          <a:ext cx="77689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887"/>
                <a:gridCol w="3982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a.length</a:t>
                      </a:r>
                      <a:r>
                        <a:rPr lang="en-US" dirty="0" smtClean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a.charAt(1)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a.startsWith(“Hell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a.endsWith(“rld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a.substring(1,2)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a.concat(“rld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Hello </a:t>
                      </a:r>
                      <a:r>
                        <a:rPr lang="en-US" dirty="0" err="1" smtClean="0"/>
                        <a:t>World!rld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a.substring(1,2).equals(“e”)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indexOf(“rld</a:t>
                      </a:r>
                      <a:r>
                        <a:rPr lang="en-US" dirty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StringBuffer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2373039"/>
            <a:ext cx="8419332" cy="40216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/>
              <a:t>StringBuffer</a:t>
            </a:r>
            <a:r>
              <a:rPr lang="en-US" dirty="0" smtClean="0"/>
              <a:t> S;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Mutable strings:  operations modify the strings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9575" y="3392443"/>
          <a:ext cx="7768977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74085"/>
                <a:gridCol w="54948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0" dirty="0" err="1" smtClean="0"/>
                        <a:t>append(Q</a:t>
                      </a:r>
                      <a:r>
                        <a:rPr lang="en-US" b="0" i="0" dirty="0" smtClean="0"/>
                        <a:t>)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Replace</a:t>
                      </a:r>
                      <a:r>
                        <a:rPr lang="en-US" b="0" i="0" baseline="0" dirty="0" smtClean="0"/>
                        <a:t> S with S+Q. Return S.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Insert(i,Q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Q in S starting at index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. Return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Reverse S. Return 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setCharAt(i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the character at</a:t>
                      </a:r>
                      <a:r>
                        <a:rPr lang="en-US" baseline="0" dirty="0" smtClean="0"/>
                        <a:t> index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in S to </a:t>
                      </a:r>
                      <a:r>
                        <a:rPr lang="en-US" baseline="0" dirty="0" err="1" smtClean="0"/>
                        <a:t>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charAt(i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character at index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in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toString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 String version of 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931" y="6525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StringBuffer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597739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StringBuffer</a:t>
            </a:r>
            <a:r>
              <a:rPr lang="en-US" dirty="0" smtClean="0"/>
              <a:t> a = new </a:t>
            </a:r>
            <a:r>
              <a:rPr lang="en-US" dirty="0" err="1" smtClean="0"/>
              <a:t>StringBuffer</a:t>
            </a:r>
            <a:r>
              <a:rPr lang="en-US" dirty="0" smtClean="0"/>
              <a:t>();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2807539"/>
          <a:ext cx="77689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887"/>
                <a:gridCol w="3982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a.append(“Hello</a:t>
                      </a:r>
                      <a:r>
                        <a:rPr lang="en-US" baseline="0" dirty="0" smtClean="0"/>
                        <a:t> World!</a:t>
                      </a:r>
                      <a:r>
                        <a:rPr lang="en-US" dirty="0" smtClean="0"/>
                        <a:t>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a.reverse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a.reverse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a.insert(6,”Fang and the 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a.setCharAt(4,</a:t>
                      </a:r>
                      <a:r>
                        <a:rPr lang="en-US" baseline="0" dirty="0" smtClean="0"/>
                        <a:t> ‘!’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StringBuffer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597739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StringBuffer</a:t>
            </a:r>
            <a:r>
              <a:rPr lang="en-US" dirty="0" smtClean="0"/>
              <a:t> a = new </a:t>
            </a:r>
            <a:r>
              <a:rPr lang="en-US" dirty="0" err="1" smtClean="0"/>
              <a:t>StringBuffer</a:t>
            </a:r>
            <a:r>
              <a:rPr lang="en-US" dirty="0" smtClean="0"/>
              <a:t>();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2807539"/>
          <a:ext cx="77689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887"/>
                <a:gridCol w="3982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a.append(“Hello</a:t>
                      </a:r>
                      <a:r>
                        <a:rPr lang="en-US" baseline="0" dirty="0" smtClean="0"/>
                        <a:t> World!</a:t>
                      </a:r>
                      <a:r>
                        <a:rPr lang="en-US" dirty="0" smtClean="0"/>
                        <a:t>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Hello World!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a.reverse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r>
                        <a:rPr lang="en-US" dirty="0" err="1" smtClean="0"/>
                        <a:t>dlroW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olleH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a.reverse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Hello World!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a.insert(6,”Fang and the 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Hello Fang and the World!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a.setCharAt(4,</a:t>
                      </a:r>
                      <a:r>
                        <a:rPr lang="en-US" baseline="0" dirty="0" smtClean="0"/>
                        <a:t> ‘!’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Hell! Fang and the World!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0400" y="3429000"/>
            <a:ext cx="6515847" cy="1398494"/>
          </a:xfrm>
        </p:spPr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text string T of length </a:t>
            </a:r>
            <a:r>
              <a:rPr lang="en-US" dirty="0" err="1" smtClean="0"/>
              <a:t>n</a:t>
            </a:r>
            <a:r>
              <a:rPr lang="en-US" dirty="0" smtClean="0"/>
              <a:t> and a pattern string P of length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Find whether P is a substring of T</a:t>
            </a:r>
          </a:p>
          <a:p>
            <a:r>
              <a:rPr lang="en-US" dirty="0" smtClean="0"/>
              <a:t>If so, return the starting index in T of a substring matching P</a:t>
            </a:r>
          </a:p>
          <a:p>
            <a:r>
              <a:rPr lang="en-US" dirty="0" smtClean="0"/>
              <a:t>The implementation of </a:t>
            </a:r>
            <a:r>
              <a:rPr lang="en-US" dirty="0" err="1" smtClean="0"/>
              <a:t>T.indexOf(P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Applications: </a:t>
            </a:r>
          </a:p>
          <a:p>
            <a:pPr lvl="1"/>
            <a:r>
              <a:rPr lang="en-US" dirty="0" smtClean="0"/>
              <a:t>Text editors, Search engines, Biological research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Brute-Force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The idea: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Compare the pattern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with the text </a:t>
            </a:r>
            <a:r>
              <a:rPr lang="en-US" b="1" i="1" dirty="0" smtClean="0">
                <a:latin typeface="Times New Roman" charset="0"/>
              </a:rPr>
              <a:t>T</a:t>
            </a:r>
            <a:r>
              <a:rPr lang="en-US" dirty="0" smtClean="0"/>
              <a:t> for each possible shift of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relative to </a:t>
            </a:r>
            <a:r>
              <a:rPr lang="en-US" b="1" i="1" dirty="0" smtClean="0">
                <a:latin typeface="Times New Roman" charset="0"/>
              </a:rPr>
              <a:t>T</a:t>
            </a:r>
            <a:r>
              <a:rPr lang="en-US" dirty="0" smtClean="0"/>
              <a:t>, until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either a match is found, or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placements of the pattern have been tried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768613" y="1142981"/>
            <a:ext cx="5697769" cy="4701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charset="0"/>
              </a:rPr>
              <a:t>BruteForceMatch</a:t>
            </a:r>
            <a:r>
              <a:rPr lang="en-US" sz="2000" dirty="0" err="1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 err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, P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text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T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of size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and pattern </a:t>
            </a:r>
            <a:br>
              <a:rPr lang="en-US" sz="20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P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of size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m</a:t>
            </a:r>
            <a:endParaRPr lang="en-US" sz="2000" dirty="0">
              <a:solidFill>
                <a:schemeClr val="accent2"/>
              </a:solidFill>
              <a:latin typeface="Times New Roman" charset="0"/>
            </a:endParaRPr>
          </a:p>
          <a:p>
            <a:pPr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starting index of a </a:t>
            </a:r>
            <a:br>
              <a:rPr lang="en-US" sz="20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	substring of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equal 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P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or </a:t>
            </a:r>
            <a:r>
              <a:rPr lang="en-US" sz="2000" dirty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20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	if no such substring exists 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for 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0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to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Symbol" charset="2"/>
                <a:sym typeface="Symbol" charset="2"/>
              </a:rPr>
              <a:t>–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charset="0"/>
              </a:rPr>
              <a:t>m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 //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test shift </a:t>
            </a:r>
            <a:r>
              <a:rPr lang="en-US" sz="2000" b="1" i="1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 of the </a:t>
            </a:r>
            <a:r>
              <a:rPr lang="en-US" sz="2000" dirty="0" smtClean="0">
                <a:latin typeface="Times New Roman" charset="0"/>
              </a:rPr>
              <a:t>pattern</a:t>
            </a: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0</a:t>
            </a:r>
            <a:endParaRPr lang="en-US" sz="2000" dirty="0">
              <a:latin typeface="Times New Roman" charset="0"/>
            </a:endParaRP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dirty="0"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while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ymbol" charset="2"/>
                <a:sym typeface="Symbol" charset="2"/>
              </a:rPr>
              <a:t>&lt;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m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ymbol" charset="2"/>
                <a:sym typeface="Symbol" charset="2"/>
              </a:rPr>
              <a:t>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sz="2000" dirty="0" err="1">
                <a:solidFill>
                  <a:schemeClr val="accent2"/>
                </a:solidFill>
                <a:latin typeface="Times New Roman" charset="0"/>
              </a:rPr>
              <a:t>[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Symbol" charset="2"/>
              </a:rPr>
              <a:t>+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u="sng" dirty="0">
                <a:solidFill>
                  <a:schemeClr val="accent2"/>
                </a:solidFill>
                <a:latin typeface="Times New Roman" charset="0"/>
              </a:rPr>
              <a:t>]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Symbol" charset="2"/>
              </a:rPr>
              <a:t>=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2000" dirty="0" err="1">
                <a:solidFill>
                  <a:schemeClr val="accent2"/>
                </a:solidFill>
                <a:latin typeface="Times New Roman" charset="0"/>
              </a:rPr>
              <a:t>[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]</a:t>
            </a:r>
            <a:endParaRPr lang="en-US" sz="2000" dirty="0">
              <a:latin typeface="Times New Roman" charset="0"/>
              <a:sym typeface="Symbol" charset="2"/>
            </a:endParaRP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ymbol" charset="2"/>
                <a:sym typeface="Symbol" charset="2"/>
              </a:rPr>
              <a:t>+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	if 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Symbol" charset="2"/>
              </a:rPr>
              <a:t>=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m</a:t>
            </a:r>
            <a:endParaRPr lang="en-US" sz="2000" b="1" i="1" dirty="0">
              <a:solidFill>
                <a:schemeClr val="accent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//match </a:t>
            </a:r>
            <a:r>
              <a:rPr lang="en-US" sz="2000" dirty="0">
                <a:latin typeface="Times New Roman" charset="0"/>
              </a:rPr>
              <a:t>at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sz="2000" b="1" i="1" dirty="0" err="1" smtClean="0">
                <a:latin typeface="Times New Roman" charset="0"/>
              </a:rPr>
              <a:t>i</a:t>
            </a:r>
            <a:endParaRPr lang="en-US" sz="2000" b="1" i="1" dirty="0" smtClean="0">
              <a:solidFill>
                <a:schemeClr val="accent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		break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while loop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Times New Roman" charset="0"/>
                <a:sym typeface="Symbol" charset="2"/>
              </a:rPr>
              <a:t>//</a:t>
            </a:r>
            <a:r>
              <a:rPr lang="en-US" sz="2000" dirty="0" smtClean="0">
                <a:latin typeface="Times New Roman" charset="0"/>
              </a:rPr>
              <a:t>mismatch</a:t>
            </a:r>
          </a:p>
          <a:p>
            <a:pPr marL="342900" lvl="1" algn="l" defTabSz="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return 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</a:rPr>
              <a:t>-1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smtClean="0">
                <a:latin typeface="Times New Roman" charset="0"/>
              </a:rPr>
              <a:t>//no </a:t>
            </a:r>
            <a:r>
              <a:rPr lang="en-US" sz="2000" dirty="0">
                <a:latin typeface="Times New Roman" charset="0"/>
              </a:rPr>
              <a:t>match </a:t>
            </a:r>
            <a:r>
              <a:rPr lang="en-US" sz="2000" dirty="0" smtClean="0">
                <a:latin typeface="Times New Roman" charset="0"/>
              </a:rPr>
              <a:t>anywhere</a:t>
            </a:r>
            <a:endParaRPr lang="en-US" sz="20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Brute-Force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Complexity: </a:t>
            </a:r>
          </a:p>
          <a:p>
            <a:pPr lvl="1"/>
            <a:r>
              <a:rPr lang="en-US" dirty="0" err="1" smtClean="0"/>
              <a:t>O(mn</a:t>
            </a:r>
            <a:r>
              <a:rPr lang="en-US" dirty="0" smtClean="0"/>
              <a:t>), where </a:t>
            </a:r>
            <a:r>
              <a:rPr lang="en-US" dirty="0" err="1" smtClean="0"/>
              <a:t>m</a:t>
            </a:r>
            <a:r>
              <a:rPr lang="en-US" dirty="0" smtClean="0"/>
              <a:t> is the length of T and </a:t>
            </a:r>
            <a:r>
              <a:rPr lang="en-US" dirty="0" err="1" smtClean="0"/>
              <a:t>n</a:t>
            </a:r>
            <a:r>
              <a:rPr lang="en-US" dirty="0" smtClean="0"/>
              <a:t> is the length of P</a:t>
            </a:r>
          </a:p>
          <a:p>
            <a:r>
              <a:rPr lang="en-US" dirty="0" smtClean="0"/>
              <a:t>A worst case example:</a:t>
            </a:r>
          </a:p>
          <a:p>
            <a:pPr lvl="1"/>
            <a:r>
              <a:rPr lang="en-US" dirty="0" smtClean="0"/>
              <a:t>T = </a:t>
            </a:r>
            <a:r>
              <a:rPr lang="en-US" dirty="0" err="1" smtClean="0"/>
              <a:t>aaaaaaaaaaaaaab</a:t>
            </a:r>
            <a:endParaRPr lang="en-US" dirty="0" smtClean="0"/>
          </a:p>
          <a:p>
            <a:pPr lvl="1"/>
            <a:r>
              <a:rPr lang="en-US" dirty="0" smtClean="0"/>
              <a:t>P = </a:t>
            </a:r>
            <a:r>
              <a:rPr lang="en-US" dirty="0" err="1" smtClean="0"/>
              <a:t>aab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Need 39 comparisons to find a match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may occur in images and DNA sequences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unlikely in English text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Here are two Heuristics.</a:t>
            </a:r>
          </a:p>
          <a:p>
            <a:pPr>
              <a:buNone/>
            </a:pPr>
            <a:r>
              <a:rPr lang="en-US" dirty="0" smtClean="0"/>
              <a:t>1. Backward comparison </a:t>
            </a:r>
          </a:p>
          <a:p>
            <a:r>
              <a:rPr lang="en-US" dirty="0" smtClean="0"/>
              <a:t>Compare T and P from the end of P and move backward to the front of P</a:t>
            </a:r>
          </a:p>
          <a:p>
            <a:pPr>
              <a:buNone/>
            </a:pPr>
            <a:r>
              <a:rPr lang="en-US" dirty="0" smtClean="0"/>
              <a:t>2. Shift as far as you can </a:t>
            </a:r>
          </a:p>
          <a:p>
            <a:r>
              <a:rPr lang="en-US" dirty="0" smtClean="0"/>
              <a:t>When there is a mismatch of </a:t>
            </a:r>
            <a:r>
              <a:rPr lang="en-US" dirty="0" err="1" smtClean="0"/>
              <a:t>P[j</a:t>
            </a:r>
            <a:r>
              <a:rPr lang="en-US" dirty="0" smtClean="0"/>
              <a:t>] and </a:t>
            </a:r>
            <a:r>
              <a:rPr lang="en-US" dirty="0" err="1" smtClean="0"/>
              <a:t>T[i</a:t>
            </a:r>
            <a:r>
              <a:rPr lang="en-US" dirty="0" smtClean="0"/>
              <a:t>]=</a:t>
            </a:r>
            <a:r>
              <a:rPr lang="en-US" dirty="0" err="1" smtClean="0"/>
              <a:t>c</a:t>
            </a:r>
            <a:r>
              <a:rPr lang="en-US" dirty="0" smtClean="0"/>
              <a:t>, if </a:t>
            </a:r>
            <a:r>
              <a:rPr lang="en-US" dirty="0" err="1" smtClean="0"/>
              <a:t>c</a:t>
            </a:r>
            <a:r>
              <a:rPr lang="en-US" dirty="0" smtClean="0"/>
              <a:t> does not appear in P, shift P[0] to T[i+1]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Boyer-Moore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Boyer-Moore’s pattern matching algorithm is based on</a:t>
            </a:r>
            <a:r>
              <a:rPr lang="en-US" dirty="0" smtClean="0"/>
              <a:t> these two heuristics: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Looking</a:t>
            </a:r>
            <a:r>
              <a:rPr lang="en-US" dirty="0" smtClean="0"/>
              <a:t>-glass heuristic: Compare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with a subsequence of </a:t>
            </a:r>
            <a:r>
              <a:rPr lang="en-US" b="1" i="1" dirty="0" smtClean="0">
                <a:latin typeface="Times New Roman" charset="0"/>
              </a:rPr>
              <a:t>T</a:t>
            </a:r>
            <a:r>
              <a:rPr lang="en-US" dirty="0" smtClean="0"/>
              <a:t> moving </a:t>
            </a:r>
            <a:r>
              <a:rPr lang="en-US" dirty="0" smtClean="0"/>
              <a:t>backwards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Character</a:t>
            </a:r>
            <a:r>
              <a:rPr lang="en-US" dirty="0" smtClean="0"/>
              <a:t>-jump heuristic: When a mismatch occurs at </a:t>
            </a:r>
            <a:r>
              <a:rPr lang="en-US" b="1" i="1" dirty="0" err="1" smtClean="0">
                <a:latin typeface="Times New Roman" charset="0"/>
              </a:rPr>
              <a:t>T</a:t>
            </a:r>
            <a:r>
              <a:rPr lang="en-US" dirty="0" err="1" smtClean="0">
                <a:latin typeface="Times New Roman" charset="0"/>
              </a:rPr>
              <a:t>[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dirty="0" smtClean="0">
                <a:latin typeface="Times New Roman" charset="0"/>
              </a:rPr>
              <a:t>] </a:t>
            </a:r>
            <a:r>
              <a:rPr lang="en-US" dirty="0" smtClean="0">
                <a:latin typeface="Symbol" charset="2"/>
              </a:rPr>
              <a:t>=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c</a:t>
            </a:r>
            <a:r>
              <a:rPr lang="en-US" dirty="0" smtClean="0"/>
              <a:t> </a:t>
            </a:r>
            <a:endParaRPr lang="en-US" b="1" i="1" dirty="0" smtClean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b="1" i="1" dirty="0" smtClean="0">
                <a:latin typeface="Times New Roman" charset="0"/>
              </a:rPr>
              <a:t>P </a:t>
            </a:r>
            <a:r>
              <a:rPr lang="en-US" dirty="0" smtClean="0"/>
              <a:t>contains </a:t>
            </a:r>
            <a:r>
              <a:rPr lang="en-US" b="1" i="1" dirty="0" err="1" smtClean="0">
                <a:latin typeface="Times New Roman" charset="0"/>
              </a:rPr>
              <a:t>c</a:t>
            </a:r>
            <a:r>
              <a:rPr lang="en-US" dirty="0" smtClean="0"/>
              <a:t>, shift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to align the last occurrence of </a:t>
            </a:r>
            <a:r>
              <a:rPr lang="en-US" b="1" i="1" dirty="0" err="1" smtClean="0">
                <a:latin typeface="Times New Roman" charset="0"/>
              </a:rPr>
              <a:t>c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/>
              <a:t>in </a:t>
            </a:r>
            <a:r>
              <a:rPr lang="en-US" b="1" i="1" dirty="0" smtClean="0">
                <a:latin typeface="Times New Roman" charset="0"/>
              </a:rPr>
              <a:t>P </a:t>
            </a:r>
            <a:r>
              <a:rPr lang="en-US" dirty="0" smtClean="0"/>
              <a:t>with </a:t>
            </a:r>
            <a:r>
              <a:rPr lang="en-US" b="1" i="1" dirty="0" err="1" smtClean="0">
                <a:latin typeface="Times New Roman" charset="0"/>
              </a:rPr>
              <a:t>T</a:t>
            </a:r>
            <a:r>
              <a:rPr lang="en-US" dirty="0" err="1" smtClean="0">
                <a:latin typeface="Times New Roman" charset="0"/>
              </a:rPr>
              <a:t>[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dirty="0" smtClean="0">
                <a:latin typeface="Times New Roman" charset="0"/>
              </a:rPr>
              <a:t>] </a:t>
            </a:r>
            <a:endParaRPr lang="en-US" b="1" i="1" dirty="0" smtClean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Else, shift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to align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>
                <a:latin typeface="Times New Roman" charset="0"/>
              </a:rPr>
              <a:t>[0]</a:t>
            </a:r>
            <a:r>
              <a:rPr lang="en-US" dirty="0" smtClean="0"/>
              <a:t> with </a:t>
            </a:r>
            <a:r>
              <a:rPr lang="en-US" b="1" i="1" dirty="0" err="1" smtClean="0">
                <a:latin typeface="Times New Roman" charset="0"/>
              </a:rPr>
              <a:t>T</a:t>
            </a:r>
            <a:r>
              <a:rPr lang="en-US" dirty="0" err="1" smtClean="0">
                <a:latin typeface="Times New Roman" charset="0"/>
              </a:rPr>
              <a:t>[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Symbol" charset="2"/>
              </a:rPr>
              <a:t>+</a:t>
            </a:r>
            <a:r>
              <a:rPr lang="en-US" dirty="0" smtClean="0">
                <a:latin typeface="Times New Roman" charset="0"/>
              </a:rPr>
              <a:t> 1]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457199" y="2464842"/>
          <a:ext cx="8029575" cy="2209800"/>
        </p:xfrm>
        <a:graphic>
          <a:graphicData uri="http://schemas.openxmlformats.org/presentationml/2006/ole">
            <p:oleObj spid="_x0000_s48130" name="VISIO" r:id="rId3" imgW="6447960" imgH="1835280" progId="Visio.Drawing.6">
              <p:embed/>
            </p:oleObj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457199" y="5042651"/>
            <a:ext cx="1753041" cy="816612"/>
          </a:xfrm>
          <a:prstGeom prst="wedgeRoundRectCallout">
            <a:avLst>
              <a:gd name="adj1" fmla="val 22505"/>
              <a:gd name="adj2" fmla="val -110489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457199" y="5019648"/>
            <a:ext cx="175304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i="1" dirty="0" err="1" smtClean="0"/>
              <a:t>t</a:t>
            </a:r>
            <a:r>
              <a:rPr lang="en-US" dirty="0" smtClean="0"/>
              <a:t> appears in P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Shift to</a:t>
            </a:r>
            <a:r>
              <a:rPr lang="en-US" i="1" dirty="0" smtClean="0"/>
              <a:t> </a:t>
            </a:r>
            <a:r>
              <a:rPr lang="en-US" i="1" dirty="0" err="1" smtClean="0"/>
              <a:t>t</a:t>
            </a:r>
            <a:endParaRPr lang="en-US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418054" y="5043185"/>
            <a:ext cx="2852877" cy="816612"/>
          </a:xfrm>
          <a:prstGeom prst="wedgeRoundRectCallout">
            <a:avLst>
              <a:gd name="adj1" fmla="val -43304"/>
              <a:gd name="adj2" fmla="val -164588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418054" y="5020182"/>
            <a:ext cx="287913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 does not appears in P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</a:t>
            </a:r>
            <a:r>
              <a:rPr lang="en-US" dirty="0" smtClean="0"/>
              <a:t>lign P[0] and T[i+1]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843" y="2590286"/>
            <a:ext cx="28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8973" y="3391568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Occurrence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Boyer-Moore’s algorithm preprocesses the pattern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and the alphabet </a:t>
            </a:r>
            <a:r>
              <a:rPr lang="en-US" b="1" i="1" dirty="0" smtClean="0">
                <a:latin typeface="Symbol" charset="2"/>
              </a:rPr>
              <a:t>S</a:t>
            </a:r>
            <a:r>
              <a:rPr lang="en-US" dirty="0" smtClean="0"/>
              <a:t> to build the last-occurrence function </a:t>
            </a:r>
            <a:r>
              <a:rPr lang="en-US" b="1" i="1" dirty="0" smtClean="0">
                <a:latin typeface="Times New Roman" charset="0"/>
              </a:rPr>
              <a:t>L</a:t>
            </a:r>
            <a:r>
              <a:rPr lang="en-US" dirty="0" smtClean="0"/>
              <a:t> mapping </a:t>
            </a:r>
            <a:r>
              <a:rPr lang="en-US" b="1" i="1" dirty="0" smtClean="0">
                <a:latin typeface="Symbol" charset="2"/>
              </a:rPr>
              <a:t>S</a:t>
            </a:r>
            <a:r>
              <a:rPr lang="en-US" dirty="0" smtClean="0"/>
              <a:t> to </a:t>
            </a:r>
            <a:r>
              <a:rPr lang="en-US" dirty="0" smtClean="0"/>
              <a:t>integers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b="1" i="1" dirty="0" err="1" smtClean="0">
                <a:latin typeface="Times New Roman" charset="0"/>
              </a:rPr>
              <a:t>L</a:t>
            </a:r>
            <a:r>
              <a:rPr lang="en-US" dirty="0" err="1" smtClean="0">
                <a:latin typeface="Times New Roman" charset="0"/>
              </a:rPr>
              <a:t>(</a:t>
            </a:r>
            <a:r>
              <a:rPr lang="en-US" b="1" i="1" dirty="0" err="1" smtClean="0">
                <a:latin typeface="Times New Roman" charset="0"/>
              </a:rPr>
              <a:t>c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is defined </a:t>
            </a:r>
            <a:r>
              <a:rPr lang="en-US" dirty="0" smtClean="0"/>
              <a:t>as (</a:t>
            </a:r>
            <a:r>
              <a:rPr lang="en-US" b="1" i="1" dirty="0" err="1" smtClean="0">
                <a:latin typeface="Times New Roman"/>
                <a:cs typeface="Times New Roman"/>
              </a:rPr>
              <a:t>c</a:t>
            </a:r>
            <a:r>
              <a:rPr lang="en-US" dirty="0" smtClean="0"/>
              <a:t> is a character)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largest index 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dirty="0" smtClean="0"/>
              <a:t> such that </a:t>
            </a:r>
            <a:r>
              <a:rPr lang="en-US" b="1" i="1" dirty="0" err="1" smtClean="0">
                <a:latin typeface="Times New Roman" charset="0"/>
              </a:rPr>
              <a:t>P</a:t>
            </a:r>
            <a:r>
              <a:rPr lang="en-US" dirty="0" err="1" smtClean="0">
                <a:latin typeface="Times New Roman" charset="0"/>
              </a:rPr>
              <a:t>[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dirty="0" smtClean="0">
                <a:latin typeface="Times New Roman" charset="0"/>
              </a:rPr>
              <a:t>]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=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c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/>
              <a:t>or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Symbol" charset="2"/>
              </a:rPr>
              <a:t>-</a:t>
            </a:r>
            <a:r>
              <a:rPr lang="en-US" dirty="0" smtClean="0">
                <a:latin typeface="Times New Roman" charset="0"/>
              </a:rPr>
              <a:t>1</a:t>
            </a:r>
            <a:r>
              <a:rPr lang="en-US" dirty="0" smtClean="0"/>
              <a:t> if no such index exists </a:t>
            </a:r>
            <a:endParaRPr lang="en-US" b="1" i="1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latin typeface="Symbol" charset="2"/>
              </a:rPr>
              <a:t>S </a:t>
            </a:r>
            <a:r>
              <a:rPr lang="en-US" dirty="0" smtClean="0">
                <a:latin typeface="Symbol" charset="2"/>
              </a:rPr>
              <a:t>=</a:t>
            </a:r>
            <a:r>
              <a:rPr lang="en-US" dirty="0" smtClean="0">
                <a:latin typeface="Times New Roman" charset="0"/>
              </a:rPr>
              <a:t> {</a:t>
            </a:r>
            <a:r>
              <a:rPr lang="en-US" b="1" i="1" dirty="0" smtClean="0">
                <a:latin typeface="Times New Roman" charset="0"/>
              </a:rPr>
              <a:t>a, </a:t>
            </a:r>
            <a:r>
              <a:rPr lang="en-US" b="1" i="1" dirty="0" err="1" smtClean="0">
                <a:latin typeface="Times New Roman" charset="0"/>
              </a:rPr>
              <a:t>b</a:t>
            </a:r>
            <a:r>
              <a:rPr lang="en-US" b="1" i="1" dirty="0" smtClean="0">
                <a:latin typeface="Times New Roman" charset="0"/>
              </a:rPr>
              <a:t>, </a:t>
            </a:r>
            <a:r>
              <a:rPr lang="en-US" b="1" i="1" dirty="0" err="1" smtClean="0">
                <a:latin typeface="Times New Roman" charset="0"/>
              </a:rPr>
              <a:t>c</a:t>
            </a:r>
            <a:r>
              <a:rPr lang="en-US" b="1" i="1" dirty="0" smtClean="0">
                <a:latin typeface="Times New Roman" charset="0"/>
              </a:rPr>
              <a:t>, </a:t>
            </a:r>
            <a:r>
              <a:rPr lang="en-US" b="1" i="1" dirty="0" err="1" smtClean="0">
                <a:latin typeface="Times New Roman" charset="0"/>
              </a:rPr>
              <a:t>d</a:t>
            </a:r>
            <a:r>
              <a:rPr lang="en-US" dirty="0" smtClean="0">
                <a:latin typeface="Times New Roman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latin typeface="Times New Roman" charset="0"/>
              </a:rPr>
              <a:t>P</a:t>
            </a:r>
            <a:r>
              <a:rPr lang="en-US" b="1" i="1" dirty="0" smtClean="0">
                <a:latin typeface="Symbol" charset="2"/>
              </a:rPr>
              <a:t> </a:t>
            </a:r>
            <a:r>
              <a:rPr lang="en-US" dirty="0" smtClean="0">
                <a:latin typeface="Symbol" charset="2"/>
              </a:rPr>
              <a:t>=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abacab</a:t>
            </a:r>
            <a:endParaRPr lang="en-US" b="1" i="1" dirty="0" smtClean="0">
              <a:latin typeface="Times New Roman" charset="0"/>
            </a:endParaRPr>
          </a:p>
          <a:p>
            <a:endParaRPr lang="en-US" dirty="0"/>
          </a:p>
        </p:txBody>
      </p:sp>
      <p:graphicFrame>
        <p:nvGraphicFramePr>
          <p:cNvPr id="4" name="Group 72"/>
          <p:cNvGraphicFramePr>
            <a:graphicFrameLocks noGrp="1"/>
          </p:cNvGraphicFramePr>
          <p:nvPr/>
        </p:nvGraphicFramePr>
        <p:xfrm>
          <a:off x="3194864" y="4718243"/>
          <a:ext cx="4648200" cy="762635"/>
        </p:xfrm>
        <a:graphic>
          <a:graphicData uri="http://schemas.openxmlformats.org/drawingml/2006/table">
            <a:tbl>
              <a:tblPr/>
              <a:tblGrid>
                <a:gridCol w="930275"/>
                <a:gridCol w="930275"/>
                <a:gridCol w="927100"/>
                <a:gridCol w="930275"/>
                <a:gridCol w="930275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Occurrence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last-occurrence function can be represented by an array indexed by the numeric codes of the characters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last-occurrence function can be computed in time </a:t>
            </a:r>
            <a:r>
              <a:rPr lang="en-US" b="1" i="1" dirty="0" err="1" smtClean="0">
                <a:latin typeface="Times New Roman" charset="0"/>
              </a:rPr>
              <a:t>O</a:t>
            </a:r>
            <a:r>
              <a:rPr lang="en-US" dirty="0" err="1" smtClean="0">
                <a:latin typeface="Times New Roman" charset="0"/>
              </a:rPr>
              <a:t>(</a:t>
            </a:r>
            <a:r>
              <a:rPr lang="en-US" b="1" i="1" dirty="0" err="1" smtClean="0">
                <a:latin typeface="Times New Roman" charset="0"/>
              </a:rPr>
              <a:t>m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Symbol" charset="2"/>
              </a:rPr>
              <a:t>+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s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, where </a:t>
            </a:r>
            <a:r>
              <a:rPr lang="en-US" b="1" i="1" dirty="0" err="1" smtClean="0">
                <a:latin typeface="Times New Roman" charset="0"/>
              </a:rPr>
              <a:t>m</a:t>
            </a:r>
            <a:r>
              <a:rPr lang="en-US" dirty="0" smtClean="0"/>
              <a:t> is the size of </a:t>
            </a:r>
            <a:r>
              <a:rPr lang="en-US" b="1" i="1" dirty="0" smtClean="0">
                <a:latin typeface="Times New Roman" charset="0"/>
              </a:rPr>
              <a:t>P</a:t>
            </a:r>
            <a:r>
              <a:rPr lang="en-US" dirty="0" smtClean="0"/>
              <a:t> and </a:t>
            </a:r>
            <a:r>
              <a:rPr lang="en-US" b="1" i="1" dirty="0" err="1" smtClean="0">
                <a:latin typeface="Times New Roman" charset="0"/>
              </a:rPr>
              <a:t>s</a:t>
            </a:r>
            <a:r>
              <a:rPr lang="en-US" dirty="0" smtClean="0"/>
              <a:t> is the size of </a:t>
            </a:r>
            <a:r>
              <a:rPr lang="en-US" b="1" i="1" dirty="0" smtClean="0">
                <a:latin typeface="Symbol" charset="2"/>
              </a:rPr>
              <a:t>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2675" y="1669230"/>
            <a:ext cx="3886200" cy="4614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defTabSz="342900">
              <a:lnSpc>
                <a:spcPct val="90000"/>
              </a:lnSpc>
              <a:spcAft>
                <a:spcPct val="20000"/>
              </a:spcAft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BoyerMooreMatch</a:t>
            </a:r>
            <a:r>
              <a:rPr lang="en-US" sz="1800" dirty="0" err="1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, P, </a:t>
            </a:r>
            <a:r>
              <a:rPr lang="en-US" sz="1800" b="1" i="1" dirty="0">
                <a:solidFill>
                  <a:schemeClr val="tx2"/>
                </a:solidFill>
                <a:latin typeface="Symbol" charset="2"/>
              </a:rPr>
              <a:t>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L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lastOccurenceFunction</a:t>
            </a:r>
            <a:r>
              <a:rPr lang="en-US" sz="1800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(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P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, </a:t>
            </a:r>
            <a:r>
              <a:rPr lang="en-US" sz="1800" b="1" i="1" dirty="0">
                <a:solidFill>
                  <a:schemeClr val="accent2"/>
                </a:solidFill>
                <a:latin typeface="Symbol" charset="2"/>
              </a:rPr>
              <a:t>S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)</a:t>
            </a:r>
          </a:p>
          <a:p>
            <a:pPr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m</a:t>
            </a:r>
            <a:r>
              <a:rPr lang="en-US" sz="18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ymbol" charset="2"/>
                <a:sym typeface="Symbol" charset="2"/>
              </a:rPr>
              <a:t>–</a:t>
            </a:r>
            <a:r>
              <a:rPr lang="en-US" sz="18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 </a:t>
            </a:r>
            <a:r>
              <a:rPr lang="en-US" sz="1800" dirty="0" smtClean="0">
                <a:latin typeface="Times New Roman" charset="0"/>
                <a:sym typeface="Symbol" charset="2"/>
              </a:rPr>
              <a:t>//backward</a:t>
            </a:r>
            <a:endParaRPr lang="en-US" sz="1800" b="1" i="1" dirty="0" smtClean="0">
              <a:latin typeface="Times New Roman" charset="0"/>
            </a:endParaRPr>
          </a:p>
          <a:p>
            <a:pPr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m</a:t>
            </a:r>
            <a:r>
              <a:rPr lang="en-US" sz="18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ymbol" charset="2"/>
                <a:sym typeface="Symbol" charset="2"/>
              </a:rPr>
              <a:t>–</a:t>
            </a:r>
            <a:r>
              <a:rPr lang="en-US" sz="18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repeat </a:t>
            </a:r>
            <a:endParaRPr lang="en-US" sz="1800" b="1" i="1" dirty="0">
              <a:solidFill>
                <a:schemeClr val="tx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if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sz="1800" dirty="0" err="1">
                <a:solidFill>
                  <a:schemeClr val="accent2"/>
                </a:solidFill>
                <a:latin typeface="Times New Roman" charset="0"/>
              </a:rPr>
              <a:t>[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u="sng" dirty="0">
                <a:solidFill>
                  <a:schemeClr val="accent2"/>
                </a:solidFill>
                <a:latin typeface="Times New Roman" charset="0"/>
              </a:rPr>
              <a:t>]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Symbol" charset="2"/>
              </a:rPr>
              <a:t>=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sz="1800" dirty="0" err="1">
                <a:solidFill>
                  <a:schemeClr val="accent2"/>
                </a:solidFill>
                <a:latin typeface="Times New Roman" charset="0"/>
              </a:rPr>
              <a:t>[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]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if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Symbol" charset="2"/>
              </a:rPr>
              <a:t>=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0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return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//</a:t>
            </a:r>
            <a:r>
              <a:rPr lang="en-US" sz="1800" dirty="0" smtClean="0">
                <a:latin typeface="Times New Roman" charset="0"/>
              </a:rPr>
              <a:t> </a:t>
            </a:r>
            <a:r>
              <a:rPr lang="en-US" sz="1800" dirty="0">
                <a:latin typeface="Times New Roman" charset="0"/>
              </a:rPr>
              <a:t>match at</a:t>
            </a:r>
            <a:r>
              <a:rPr lang="en-US" sz="1800" dirty="0" smtClean="0">
                <a:latin typeface="Times New Roman" charset="0"/>
              </a:rPr>
              <a:t> </a:t>
            </a:r>
            <a:r>
              <a:rPr lang="en-US" sz="1800" b="1" i="1" dirty="0" err="1" smtClean="0">
                <a:latin typeface="Times New Roman" charset="0"/>
              </a:rPr>
              <a:t>i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dirty="0">
                <a:latin typeface="Times New Roman" charset="0"/>
              </a:rPr>
              <a:t>	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	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	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j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dirty="0" smtClean="0">
                <a:latin typeface="Times New Roman" charset="0"/>
              </a:rPr>
              <a:t>//</a:t>
            </a:r>
            <a:r>
              <a:rPr lang="en-US" sz="1800" dirty="0" smtClean="0">
                <a:latin typeface="Times New Roman" charset="0"/>
              </a:rPr>
              <a:t> </a:t>
            </a:r>
            <a:r>
              <a:rPr lang="en-US" sz="1800" dirty="0">
                <a:latin typeface="Times New Roman" charset="0"/>
              </a:rPr>
              <a:t>character-jump</a:t>
            </a:r>
            <a:r>
              <a:rPr lang="en-US" sz="1800" dirty="0" smtClean="0">
                <a:latin typeface="Times New Roman" charset="0"/>
              </a:rPr>
              <a:t> </a:t>
            </a:r>
            <a:endParaRPr lang="en-US" sz="1800" b="1" dirty="0" smtClean="0">
              <a:solidFill>
                <a:srgbClr val="000000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1800" dirty="0" err="1">
                <a:solidFill>
                  <a:schemeClr val="accent2"/>
                </a:solidFill>
                <a:latin typeface="Times New Roman" charset="0"/>
              </a:rPr>
              <a:t>[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T</a:t>
            </a:r>
            <a:r>
              <a:rPr lang="en-US" sz="1800" dirty="0" err="1">
                <a:solidFill>
                  <a:schemeClr val="accent2"/>
                </a:solidFill>
                <a:latin typeface="Times New Roman" charset="0"/>
              </a:rPr>
              <a:t>[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u="sng" dirty="0">
                <a:solidFill>
                  <a:schemeClr val="accent2"/>
                </a:solidFill>
                <a:latin typeface="Times New Roman" charset="0"/>
              </a:rPr>
              <a:t>]]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endParaRPr lang="en-US" sz="1800" b="1" i="1" dirty="0">
              <a:solidFill>
                <a:schemeClr val="tx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chemeClr val="tx2"/>
                </a:solidFill>
                <a:latin typeface="Times New Roman" charset="0"/>
              </a:rPr>
              <a:t>		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i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  <a:sym typeface="Symbol" charset="2"/>
              </a:rPr>
              <a:t>i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Symbol" charset="2"/>
              </a:rPr>
              <a:t>+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– </a:t>
            </a:r>
            <a:r>
              <a:rPr lang="en-US" sz="1800" dirty="0" err="1">
                <a:solidFill>
                  <a:schemeClr val="tx2"/>
                </a:solidFill>
                <a:latin typeface="Times New Roman" charset="0"/>
              </a:rPr>
              <a:t>min(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, 1</a:t>
            </a:r>
            <a:r>
              <a:rPr lang="en-US" sz="1800" dirty="0">
                <a:solidFill>
                  <a:schemeClr val="tx2"/>
                </a:solidFill>
                <a:latin typeface="Symbol" charset="2"/>
              </a:rPr>
              <a:t> + 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 b="1" i="1" dirty="0">
              <a:solidFill>
                <a:schemeClr val="tx2"/>
              </a:solidFill>
              <a:latin typeface="Times New Roman" charset="0"/>
            </a:endParaRP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m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until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marL="342900" lvl="1" algn="l" defTabSz="342900">
              <a:lnSpc>
                <a:spcPct val="90000"/>
              </a:lnSpc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return  </a:t>
            </a:r>
            <a:r>
              <a:rPr lang="en-US" sz="1800" dirty="0">
                <a:solidFill>
                  <a:srgbClr val="000000"/>
                </a:solidFill>
                <a:latin typeface="Symbol" charset="2"/>
                <a:sym typeface="Symbol" charset="2"/>
              </a:rPr>
              <a:t>-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 </a:t>
            </a:r>
            <a:r>
              <a:rPr lang="en-US" sz="1800" dirty="0">
                <a:latin typeface="Times New Roman" charset="0"/>
              </a:rPr>
              <a:t>{ no match }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6508377" cy="1143000"/>
          </a:xfrm>
        </p:spPr>
        <p:txBody>
          <a:bodyPr/>
          <a:lstStyle/>
          <a:p>
            <a:r>
              <a:rPr lang="en-US" dirty="0" smtClean="0"/>
              <a:t>The Boyer-Moore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32045" y="5185766"/>
            <a:ext cx="232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will use the MIS PC room (</a:t>
            </a:r>
            <a:r>
              <a:rPr lang="zh-TW" altLang="en-US" dirty="0" smtClean="0"/>
              <a:t>逸仙樓</a:t>
            </a:r>
            <a:r>
              <a:rPr lang="en-US" dirty="0" smtClean="0"/>
              <a:t>5F) on </a:t>
            </a:r>
          </a:p>
          <a:p>
            <a:r>
              <a:rPr lang="en-US" dirty="0" smtClean="0"/>
              <a:t>11/04</a:t>
            </a:r>
          </a:p>
          <a:p>
            <a:r>
              <a:rPr lang="en-US" dirty="0" smtClean="0"/>
              <a:t>11/18 </a:t>
            </a:r>
          </a:p>
          <a:p>
            <a:r>
              <a:rPr lang="en-US" dirty="0" smtClean="0"/>
              <a:t>12/16</a:t>
            </a:r>
          </a:p>
          <a:p>
            <a:r>
              <a:rPr lang="en-US" dirty="0" smtClean="0"/>
              <a:t>12/23 (Demo)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Boyer-Moore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sym typeface="Symbol" charset="2"/>
              </a:rPr>
              <a:t>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i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Symbol" charset="2"/>
              </a:rPr>
              <a:t>+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m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  <a:sym typeface="Symbol" charset="2"/>
              </a:rPr>
              <a:t>– </a:t>
            </a:r>
            <a:r>
              <a:rPr lang="en-US" dirty="0" err="1" smtClean="0">
                <a:latin typeface="Times New Roman" charset="0"/>
              </a:rPr>
              <a:t>min(</a:t>
            </a:r>
            <a:r>
              <a:rPr lang="en-US" b="1" i="1" dirty="0" err="1" smtClean="0">
                <a:latin typeface="Times New Roman" charset="0"/>
              </a:rPr>
              <a:t>j</a:t>
            </a:r>
            <a:r>
              <a:rPr lang="en-US" dirty="0" smtClean="0">
                <a:latin typeface="Times New Roman" charset="0"/>
              </a:rPr>
              <a:t>, 1</a:t>
            </a:r>
            <a:r>
              <a:rPr lang="en-US" dirty="0" smtClean="0">
                <a:latin typeface="Symbol" charset="2"/>
              </a:rPr>
              <a:t> + </a:t>
            </a:r>
            <a:r>
              <a:rPr lang="en-US" b="1" i="1" dirty="0" err="1" smtClean="0">
                <a:latin typeface="Times New Roman" charset="0"/>
              </a:rPr>
              <a:t>l</a:t>
            </a:r>
            <a:r>
              <a:rPr lang="en-US" dirty="0" smtClean="0">
                <a:latin typeface="Times New Roman" charset="0"/>
              </a:rPr>
              <a:t>)</a:t>
            </a:r>
          </a:p>
          <a:p>
            <a:r>
              <a:rPr lang="en-US" dirty="0" smtClean="0">
                <a:latin typeface="Times New Roman" charset="0"/>
              </a:rPr>
              <a:t>Don’t shift back!</a:t>
            </a:r>
            <a:endParaRPr lang="en-US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9600" y="3171918"/>
            <a:ext cx="4114800" cy="2557463"/>
            <a:chOff x="2976" y="2517"/>
            <a:chExt cx="2592" cy="1611"/>
          </a:xfrm>
        </p:grpSpPr>
        <p:graphicFrame>
          <p:nvGraphicFramePr>
            <p:cNvPr id="5" name="Object 7"/>
            <p:cNvGraphicFramePr>
              <a:graphicFrameLocks noChangeAspect="1"/>
            </p:cNvGraphicFramePr>
            <p:nvPr/>
          </p:nvGraphicFramePr>
          <p:xfrm>
            <a:off x="3480" y="2757"/>
            <a:ext cx="2088" cy="1371"/>
          </p:xfrm>
          <a:graphic>
            <a:graphicData uri="http://schemas.openxmlformats.org/presentationml/2006/ole">
              <p:oleObj spid="_x0000_s52226" name="VISIO" r:id="rId3" imgW="3106080" imgH="2043720" progId="Visio.Drawing.6">
                <p:embed/>
              </p:oleObj>
            </a:graphicData>
          </a:graphic>
        </p:graphicFrame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976" y="2517"/>
              <a:ext cx="132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Case 1: </a:t>
              </a:r>
              <a:r>
                <a:rPr lang="en-US" sz="2000" b="1">
                  <a:solidFill>
                    <a:srgbClr val="000000"/>
                  </a:solidFill>
                  <a:latin typeface="Times New Roman" charset="0"/>
                </a:rPr>
                <a:t> </a:t>
              </a:r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j 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  <a:sym typeface="Symbol" charset="2"/>
                </a:rPr>
                <a:t></a:t>
              </a:r>
              <a:r>
                <a:rPr lang="en-US" sz="200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 1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  <a:sym typeface="Symbol" charset="2"/>
                </a:rPr>
                <a:t> 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</a:rPr>
                <a:t>+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  <a:sym typeface="Symbol" charset="2"/>
                </a:rPr>
                <a:t> </a:t>
              </a:r>
              <a:r>
                <a:rPr lang="en-US" sz="2000" b="1" i="1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l</a:t>
              </a:r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600155" y="3206727"/>
            <a:ext cx="4114800" cy="2573337"/>
            <a:chOff x="2976" y="1019"/>
            <a:chExt cx="2592" cy="1621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/>
          </p:nvGraphicFramePr>
          <p:xfrm>
            <a:off x="3480" y="1269"/>
            <a:ext cx="2088" cy="1371"/>
          </p:xfrm>
          <a:graphic>
            <a:graphicData uri="http://schemas.openxmlformats.org/presentationml/2006/ole">
              <p:oleObj spid="_x0000_s52227" name="VISIO" r:id="rId4" imgW="3106080" imgH="2043720" progId="Visio.Drawing.6">
                <p:embed/>
              </p:oleObj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76" y="1019"/>
              <a:ext cx="132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Case 2: </a:t>
              </a:r>
              <a:r>
                <a:rPr lang="en-US" sz="200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1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  <a:sym typeface="Symbol" charset="2"/>
                </a:rPr>
                <a:t> 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</a:rPr>
                <a:t>+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  <a:sym typeface="Symbol" charset="2"/>
                </a:rPr>
                <a:t> </a:t>
              </a:r>
              <a:r>
                <a:rPr lang="en-US" sz="2000" b="1" i="1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l</a:t>
              </a:r>
              <a:r>
                <a:rPr lang="en-US" sz="2000" b="1">
                  <a:solidFill>
                    <a:schemeClr val="tx2"/>
                  </a:solidFill>
                  <a:latin typeface="Symbol" charset="2"/>
                </a:rPr>
                <a:t> </a:t>
              </a:r>
              <a:r>
                <a:rPr lang="en-US" sz="2000">
                  <a:solidFill>
                    <a:schemeClr val="tx2"/>
                  </a:solidFill>
                  <a:latin typeface="Symbol" charset="2"/>
                  <a:sym typeface="Symbol" charset="2"/>
                </a:rPr>
                <a:t> </a:t>
              </a:r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j</a:t>
              </a:r>
              <a:endParaRPr lang="en-US" sz="2000" b="1" i="1">
                <a:solidFill>
                  <a:schemeClr val="tx2"/>
                </a:solidFill>
                <a:latin typeface="Times New Roman" charset="0"/>
                <a:sym typeface="Symbol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457199" y="2340483"/>
          <a:ext cx="7848600" cy="3698875"/>
        </p:xfrm>
        <a:graphic>
          <a:graphicData uri="http://schemas.openxmlformats.org/presentationml/2006/ole">
            <p:oleObj spid="_x0000_s53250" name="VISIO" r:id="rId3" imgW="4800240" imgH="2266560" progId="Visio.Drawing.6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970860"/>
            <a:ext cx="96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9475" y="4675500"/>
            <a:ext cx="96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Boyer-Moore’s algorithm runs in time </a:t>
            </a:r>
            <a:r>
              <a:rPr lang="en-US" b="1" i="1" dirty="0" err="1" smtClean="0">
                <a:latin typeface="Times New Roman" charset="0"/>
              </a:rPr>
              <a:t>O</a:t>
            </a:r>
            <a:r>
              <a:rPr lang="en-US" dirty="0" err="1" smtClean="0">
                <a:latin typeface="Times New Roman" charset="0"/>
              </a:rPr>
              <a:t>(</a:t>
            </a:r>
            <a:r>
              <a:rPr lang="en-US" b="1" i="1" dirty="0" err="1" smtClean="0">
                <a:latin typeface="Times New Roman" charset="0"/>
              </a:rPr>
              <a:t>nm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dirty="0" smtClean="0">
                <a:latin typeface="Symbol" charset="2"/>
              </a:rPr>
              <a:t>+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s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 smtClean="0"/>
          </a:p>
          <a:p>
            <a:r>
              <a:rPr lang="en-US" dirty="0" smtClean="0"/>
              <a:t>Example of worst case:</a:t>
            </a:r>
          </a:p>
          <a:p>
            <a:pPr lvl="1"/>
            <a:r>
              <a:rPr lang="en-US" b="1" i="1" dirty="0" smtClean="0">
                <a:latin typeface="Times New Roman" charset="0"/>
              </a:rPr>
              <a:t>T </a:t>
            </a:r>
            <a:r>
              <a:rPr lang="en-US" dirty="0" smtClean="0">
                <a:latin typeface="Symbol" charset="2"/>
              </a:rPr>
              <a:t>=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aaa</a:t>
            </a:r>
            <a:r>
              <a:rPr lang="en-US" b="1" i="1" dirty="0" smtClean="0">
                <a:latin typeface="Times New Roman" charset="0"/>
              </a:rPr>
              <a:t> … a</a:t>
            </a:r>
          </a:p>
          <a:p>
            <a:pPr lvl="1"/>
            <a:r>
              <a:rPr lang="en-US" b="1" i="1" dirty="0" smtClean="0">
                <a:latin typeface="Times New Roman" charset="0"/>
              </a:rPr>
              <a:t>P </a:t>
            </a:r>
            <a:r>
              <a:rPr lang="en-US" dirty="0" smtClean="0">
                <a:latin typeface="Symbol" charset="2"/>
              </a:rPr>
              <a:t>=</a:t>
            </a:r>
            <a:r>
              <a:rPr lang="en-US" b="1" i="1" dirty="0" smtClean="0">
                <a:latin typeface="Times New Roman" charset="0"/>
              </a:rPr>
              <a:t> </a:t>
            </a:r>
            <a:r>
              <a:rPr lang="en-US" b="1" i="1" dirty="0" err="1" smtClean="0">
                <a:latin typeface="Times New Roman" charset="0"/>
              </a:rPr>
              <a:t>baaa</a:t>
            </a:r>
            <a:endParaRPr lang="en-US" b="1" i="1" dirty="0" smtClean="0">
              <a:latin typeface="Times New Roman" charset="0"/>
            </a:endParaRPr>
          </a:p>
          <a:p>
            <a:r>
              <a:rPr lang="en-US" dirty="0" smtClean="0"/>
              <a:t>The worst case may occur in images and DNA sequences but is unlikely in English text</a:t>
            </a:r>
          </a:p>
          <a:p>
            <a:r>
              <a:rPr lang="en-US" dirty="0" smtClean="0"/>
              <a:t>Boyer-Moore’s algorithm is significantly faster than the brute-force algorithm on English </a:t>
            </a:r>
            <a:r>
              <a:rPr lang="en-US" dirty="0" smtClean="0"/>
              <a:t>text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Worst-case </a:t>
            </a:r>
            <a:r>
              <a:rPr lang="en-US" dirty="0" smtClean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graphicFrame>
        <p:nvGraphicFramePr>
          <p:cNvPr id="55298" name="Object 7"/>
          <p:cNvGraphicFramePr>
            <a:graphicFrameLocks noChangeAspect="1"/>
          </p:cNvGraphicFramePr>
          <p:nvPr/>
        </p:nvGraphicFramePr>
        <p:xfrm>
          <a:off x="468312" y="2057400"/>
          <a:ext cx="4103688" cy="3948113"/>
        </p:xfrm>
        <a:graphic>
          <a:graphicData uri="http://schemas.openxmlformats.org/presentationml/2006/ole">
            <p:oleObj spid="_x0000_s55298" name="VISIO" r:id="rId3" imgW="2342880" imgH="226656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 (Due on 10/7)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 A Keyword in a Web Page!</a:t>
            </a:r>
          </a:p>
          <a:p>
            <a:r>
              <a:rPr lang="en-US" dirty="0" smtClean="0"/>
              <a:t>Get a URL and a keyword from user inputs</a:t>
            </a:r>
          </a:p>
          <a:p>
            <a:r>
              <a:rPr lang="en-US" dirty="0" smtClean="0"/>
              <a:t>Return how many times the keyword appears in the contents of the URL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Enter URL:  </a:t>
            </a:r>
            <a:r>
              <a:rPr lang="en-US" dirty="0" smtClean="0">
                <a:hlinkClick r:id="rId2"/>
              </a:rPr>
              <a:t>http://www3.nccu.edu.tw/~yuf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Enter Keyword: Fang</a:t>
            </a:r>
          </a:p>
          <a:p>
            <a:pPr lvl="1"/>
            <a:r>
              <a:rPr lang="en-US" dirty="0" smtClean="0"/>
              <a:t>Output: Fang appears 2 times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HWs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your BMI</a:t>
            </a:r>
          </a:p>
          <a:p>
            <a:pPr lvl="1"/>
            <a:r>
              <a:rPr lang="en-US" dirty="0" smtClean="0"/>
              <a:t>Java Class Library</a:t>
            </a:r>
          </a:p>
          <a:p>
            <a:r>
              <a:rPr lang="en-US" dirty="0" smtClean="0"/>
              <a:t>Generic Geometric Progression</a:t>
            </a:r>
          </a:p>
          <a:p>
            <a:pPr lvl="1"/>
            <a:r>
              <a:rPr lang="en-US" dirty="0" smtClean="0"/>
              <a:t>Generics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Project: 30% </a:t>
            </a:r>
          </a:p>
          <a:p>
            <a:pPr lvl="1"/>
            <a:r>
              <a:rPr lang="en-US" dirty="0" smtClean="0"/>
              <a:t>1-4 students as a team </a:t>
            </a:r>
          </a:p>
          <a:p>
            <a:pPr lvl="1"/>
            <a:r>
              <a:rPr lang="en-US" dirty="0" smtClean="0"/>
              <a:t>Send the team list (name and contact) to your TA before the end of this week</a:t>
            </a:r>
          </a:p>
          <a:p>
            <a:pPr lvl="1"/>
            <a:r>
              <a:rPr lang="en-US" dirty="0" smtClean="0"/>
              <a:t>Develop your application use Eclipse with SVN</a:t>
            </a:r>
          </a:p>
          <a:p>
            <a:pPr lvl="2"/>
            <a:r>
              <a:rPr lang="en-US" dirty="0" smtClean="0"/>
              <a:t>TAs will help you set up SVN</a:t>
            </a:r>
          </a:p>
          <a:p>
            <a:pPr lvl="2"/>
            <a:r>
              <a:rPr lang="en-US" dirty="0" smtClean="0"/>
              <a:t>You will get extra points for constant code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Goal: Mining data in the cyber world!</a:t>
            </a:r>
          </a:p>
          <a:p>
            <a:r>
              <a:rPr lang="en-US" dirty="0" smtClean="0"/>
              <a:t>Stage 0 (HW3): Keyword Counting</a:t>
            </a:r>
          </a:p>
          <a:p>
            <a:pPr lvl="1"/>
            <a:r>
              <a:rPr lang="en-US" dirty="0" smtClean="0"/>
              <a:t>Given a URL and a keyword</a:t>
            </a:r>
          </a:p>
          <a:p>
            <a:pPr lvl="1"/>
            <a:r>
              <a:rPr lang="en-US" dirty="0" smtClean="0"/>
              <a:t>Return how many times the keyword appears in the contents of the URL</a:t>
            </a:r>
          </a:p>
          <a:p>
            <a:r>
              <a:rPr lang="en-US" dirty="0" smtClean="0"/>
              <a:t>Stage 1 (60%+): Single-Page Ranking</a:t>
            </a:r>
          </a:p>
          <a:p>
            <a:pPr lvl="1"/>
            <a:r>
              <a:rPr lang="en-US" dirty="0" smtClean="0"/>
              <a:t>Given a set of keywords and URLs</a:t>
            </a:r>
          </a:p>
          <a:p>
            <a:pPr lvl="1"/>
            <a:r>
              <a:rPr lang="en-US" dirty="0" smtClean="0"/>
              <a:t>Rank the URLs  based on their score</a:t>
            </a:r>
          </a:p>
          <a:p>
            <a:pPr lvl="1"/>
            <a:r>
              <a:rPr lang="en-US" dirty="0" smtClean="0"/>
              <a:t>Define a score formula based on keyword appearances</a:t>
            </a:r>
          </a:p>
          <a:p>
            <a:pPr lvl="1"/>
            <a:r>
              <a:rPr lang="en-US" dirty="0" smtClean="0"/>
              <a:t>For each URL (web page), return its rank, score, and the number of appearance of each keyword,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 (80%+) Hierarchy Ranking</a:t>
            </a:r>
          </a:p>
          <a:p>
            <a:pPr lvl="1"/>
            <a:r>
              <a:rPr lang="en-US" dirty="0" smtClean="0"/>
              <a:t>Multiple level keyword search</a:t>
            </a:r>
          </a:p>
          <a:p>
            <a:pPr lvl="1"/>
            <a:r>
              <a:rPr lang="en-US" dirty="0" smtClean="0"/>
              <a:t>Given a set of Web sites (URLS) and Keywords</a:t>
            </a:r>
          </a:p>
          <a:p>
            <a:pPr lvl="1"/>
            <a:r>
              <a:rPr lang="en-US" dirty="0" smtClean="0"/>
              <a:t>Rank a set of Web sites based on keyword appearances in </a:t>
            </a:r>
            <a:r>
              <a:rPr lang="en-US" b="1" dirty="0" smtClean="0"/>
              <a:t>all its sub URLs</a:t>
            </a:r>
          </a:p>
          <a:p>
            <a:pPr lvl="1"/>
            <a:r>
              <a:rPr lang="en-US" dirty="0" smtClean="0"/>
              <a:t>Define a score formula based on keyword appearances in the URL and all its sub URLs</a:t>
            </a:r>
          </a:p>
          <a:p>
            <a:pPr lvl="1"/>
            <a:r>
              <a:rPr lang="en-US" dirty="0" smtClean="0"/>
              <a:t>For each URL (web site), return its rank, score, and a tree structure for its sub URLs along with the number of appearance of each keyword in each node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3 (90%+) Increase your rank on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Given a set of Keywords (No URLs)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search engines </a:t>
            </a:r>
            <a:r>
              <a:rPr lang="en-US" dirty="0" smtClean="0"/>
              <a:t>to find potential URLs</a:t>
            </a:r>
          </a:p>
          <a:p>
            <a:pPr lvl="1"/>
            <a:r>
              <a:rPr lang="en-US" dirty="0" smtClean="0"/>
              <a:t>Do the same analysis on these Web sites as Stage 2</a:t>
            </a:r>
          </a:p>
          <a:p>
            <a:r>
              <a:rPr lang="en-US" dirty="0" smtClean="0"/>
              <a:t>Stage 4 (100%+) Semantics Analysis</a:t>
            </a:r>
          </a:p>
          <a:p>
            <a:pPr lvl="1"/>
            <a:r>
              <a:rPr lang="en-US" dirty="0" smtClean="0"/>
              <a:t>Do the same analysis on Stage 3</a:t>
            </a:r>
          </a:p>
          <a:p>
            <a:pPr lvl="1"/>
            <a:r>
              <a:rPr lang="en-US" dirty="0" smtClean="0"/>
              <a:t>Derive </a:t>
            </a:r>
            <a:r>
              <a:rPr lang="en-US" b="1" dirty="0" smtClean="0"/>
              <a:t>relative keywords </a:t>
            </a:r>
            <a:r>
              <a:rPr lang="en-US" dirty="0" smtClean="0"/>
              <a:t>from the discovered Web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Each team needs to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Submit a project proposal (4-8 pages) on </a:t>
            </a:r>
            <a:r>
              <a:rPr lang="en-US" b="1" dirty="0" smtClean="0"/>
              <a:t>Nov. 11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Give a Demo on </a:t>
            </a:r>
            <a:r>
              <a:rPr lang="en-US" b="1" dirty="0" smtClean="0"/>
              <a:t>Dec. 23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Upload the source code before </a:t>
            </a:r>
            <a:r>
              <a:rPr lang="en-US" b="1" dirty="0" smtClean="0"/>
              <a:t>Jan. 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4633</TotalTime>
  <Words>2013</Words>
  <Application>Microsoft Macintosh PowerPoint</Application>
  <PresentationFormat>On-screen Show (4:3)</PresentationFormat>
  <Paragraphs>284</Paragraphs>
  <Slides>34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Plaza</vt:lpstr>
      <vt:lpstr>Microsoft Visio Drawing</vt:lpstr>
      <vt:lpstr> Data Structures Lecture 3</vt:lpstr>
      <vt:lpstr>Announcement</vt:lpstr>
      <vt:lpstr>Lab Classes</vt:lpstr>
      <vt:lpstr>HWs Review</vt:lpstr>
      <vt:lpstr>Project Announcement</vt:lpstr>
      <vt:lpstr>Smart Ranking</vt:lpstr>
      <vt:lpstr>Smart Ranking</vt:lpstr>
      <vt:lpstr>Smart Ranking</vt:lpstr>
      <vt:lpstr>Important Dates</vt:lpstr>
      <vt:lpstr>Text Processing</vt:lpstr>
      <vt:lpstr>Text Processing</vt:lpstr>
      <vt:lpstr>Strings</vt:lpstr>
      <vt:lpstr>Strings</vt:lpstr>
      <vt:lpstr>Java String Class</vt:lpstr>
      <vt:lpstr>Java String Class</vt:lpstr>
      <vt:lpstr>Java String Class</vt:lpstr>
      <vt:lpstr>Java StringBuffer Class</vt:lpstr>
      <vt:lpstr>Java StringBuffer Class</vt:lpstr>
      <vt:lpstr>Java StringBuffer Class</vt:lpstr>
      <vt:lpstr>Pattern Matching</vt:lpstr>
      <vt:lpstr>Brute-Force Pattern Matching</vt:lpstr>
      <vt:lpstr>Slide 22</vt:lpstr>
      <vt:lpstr>Brute-Force Pattern Matching</vt:lpstr>
      <vt:lpstr>Can we do better?</vt:lpstr>
      <vt:lpstr>The Boyer-Moore Algorithm</vt:lpstr>
      <vt:lpstr>An Example</vt:lpstr>
      <vt:lpstr>Last Occurrence Function</vt:lpstr>
      <vt:lpstr>Last Occurrence Function</vt:lpstr>
      <vt:lpstr>The Boyer-Moore Algorithm</vt:lpstr>
      <vt:lpstr>The Boyer-Moore Algorithm</vt:lpstr>
      <vt:lpstr>Another Example</vt:lpstr>
      <vt:lpstr>Do we do better?</vt:lpstr>
      <vt:lpstr>The Worst-case Example</vt:lpstr>
      <vt:lpstr>HW3 (Due on 10/7)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56</cp:revision>
  <dcterms:created xsi:type="dcterms:W3CDTF">2010-09-29T22:56:20Z</dcterms:created>
  <dcterms:modified xsi:type="dcterms:W3CDTF">2010-09-30T09:11:07Z</dcterms:modified>
</cp:coreProperties>
</file>