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sldIdLst>
    <p:sldId id="256" r:id="rId2"/>
    <p:sldId id="268" r:id="rId3"/>
    <p:sldId id="276" r:id="rId4"/>
    <p:sldId id="278" r:id="rId5"/>
    <p:sldId id="279" r:id="rId6"/>
    <p:sldId id="277" r:id="rId7"/>
    <p:sldId id="257" r:id="rId8"/>
    <p:sldId id="275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6" r:id="rId31"/>
    <p:sldId id="301" r:id="rId32"/>
    <p:sldId id="302" r:id="rId33"/>
    <p:sldId id="303" r:id="rId34"/>
    <p:sldId id="304" r:id="rId35"/>
    <p:sldId id="305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6F17A9-3AA0-884E-B4C0-7B1CF5E1B62F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46DB8C-9E81-884E-BE1B-011710EE770A}">
      <dgm:prSet phldrT="[Text]"/>
      <dgm:spPr/>
      <dgm:t>
        <a:bodyPr/>
        <a:lstStyle/>
        <a:p>
          <a:r>
            <a:rPr lang="en-US" dirty="0" smtClean="0"/>
            <a:t>Progression</a:t>
          </a:r>
        </a:p>
        <a:p>
          <a:r>
            <a:rPr lang="en-US" dirty="0" smtClean="0"/>
            <a:t>Fields: first, cur</a:t>
          </a:r>
        </a:p>
        <a:p>
          <a:r>
            <a:rPr lang="en-US" dirty="0" err="1" smtClean="0"/>
            <a:t>Methos</a:t>
          </a:r>
          <a:r>
            <a:rPr lang="en-US" dirty="0" smtClean="0"/>
            <a:t>: Progression(), </a:t>
          </a:r>
          <a:r>
            <a:rPr lang="en-US" dirty="0" err="1" smtClean="0"/>
            <a:t>firstValue</a:t>
          </a:r>
          <a:r>
            <a:rPr lang="en-US" dirty="0" smtClean="0"/>
            <a:t>(), </a:t>
          </a:r>
          <a:r>
            <a:rPr lang="en-US" dirty="0" err="1" smtClean="0"/>
            <a:t>nextValue</a:t>
          </a:r>
          <a:r>
            <a:rPr lang="en-US" dirty="0" smtClean="0"/>
            <a:t>(), </a:t>
          </a:r>
          <a:r>
            <a:rPr lang="en-US" dirty="0" err="1" smtClean="0"/>
            <a:t>printProgression(int</a:t>
          </a:r>
          <a:r>
            <a:rPr lang="en-US" dirty="0" smtClean="0"/>
            <a:t>)</a:t>
          </a:r>
          <a:endParaRPr lang="en-US" dirty="0"/>
        </a:p>
      </dgm:t>
    </dgm:pt>
    <dgm:pt modelId="{71CAC908-F0D0-AC45-A8F3-E73935D4520D}" type="parTrans" cxnId="{47E05A68-02CE-CB45-A8F8-7DEB38AAE77A}">
      <dgm:prSet/>
      <dgm:spPr/>
      <dgm:t>
        <a:bodyPr/>
        <a:lstStyle/>
        <a:p>
          <a:endParaRPr lang="en-US"/>
        </a:p>
      </dgm:t>
    </dgm:pt>
    <dgm:pt modelId="{44DE0B3D-A2EC-3D49-8D88-27E0692499CA}" type="sibTrans" cxnId="{47E05A68-02CE-CB45-A8F8-7DEB38AAE77A}">
      <dgm:prSet/>
      <dgm:spPr/>
      <dgm:t>
        <a:bodyPr/>
        <a:lstStyle/>
        <a:p>
          <a:endParaRPr lang="en-US"/>
        </a:p>
      </dgm:t>
    </dgm:pt>
    <dgm:pt modelId="{87616ED7-941B-8049-95D2-A0E888EBB186}">
      <dgm:prSet phldrT="[Text]"/>
      <dgm:spPr/>
      <dgm:t>
        <a:bodyPr/>
        <a:lstStyle/>
        <a:p>
          <a:r>
            <a:rPr lang="en-US" dirty="0" err="1" smtClean="0"/>
            <a:t>ArithProgression</a:t>
          </a:r>
          <a:endParaRPr lang="en-US" dirty="0" smtClean="0"/>
        </a:p>
        <a:p>
          <a:r>
            <a:rPr lang="en-US" dirty="0" smtClean="0"/>
            <a:t>Fields: </a:t>
          </a:r>
          <a:r>
            <a:rPr lang="en-US" dirty="0" err="1" smtClean="0"/>
            <a:t>d</a:t>
          </a:r>
          <a:endParaRPr lang="en-US" dirty="0" smtClean="0"/>
        </a:p>
        <a:p>
          <a:r>
            <a:rPr lang="en-US" dirty="0" smtClean="0"/>
            <a:t>Methods: </a:t>
          </a:r>
          <a:r>
            <a:rPr lang="en-US" dirty="0" err="1" smtClean="0"/>
            <a:t>ArithProgression</a:t>
          </a:r>
          <a:r>
            <a:rPr lang="en-US" dirty="0" smtClean="0"/>
            <a:t>(), </a:t>
          </a:r>
          <a:r>
            <a:rPr lang="en-US" dirty="0" err="1" smtClean="0"/>
            <a:t>ArithProgression(long</a:t>
          </a:r>
          <a:r>
            <a:rPr lang="en-US" dirty="0" smtClean="0"/>
            <a:t>), </a:t>
          </a:r>
          <a:r>
            <a:rPr lang="en-US" dirty="0" err="1" smtClean="0"/>
            <a:t>nextValue</a:t>
          </a:r>
          <a:r>
            <a:rPr lang="en-US" dirty="0" smtClean="0"/>
            <a:t>()</a:t>
          </a:r>
          <a:endParaRPr lang="en-US" dirty="0"/>
        </a:p>
      </dgm:t>
    </dgm:pt>
    <dgm:pt modelId="{5BCA6887-BA1A-BA4F-9354-895222FB9BE4}" type="parTrans" cxnId="{B64D51E9-D878-244F-97BB-C92BD4CB9F5B}">
      <dgm:prSet/>
      <dgm:spPr/>
      <dgm:t>
        <a:bodyPr/>
        <a:lstStyle/>
        <a:p>
          <a:endParaRPr lang="en-US"/>
        </a:p>
      </dgm:t>
    </dgm:pt>
    <dgm:pt modelId="{9258AF92-4B75-7240-B2A7-ADEFEB5BC1C1}" type="sibTrans" cxnId="{B64D51E9-D878-244F-97BB-C92BD4CB9F5B}">
      <dgm:prSet/>
      <dgm:spPr/>
      <dgm:t>
        <a:bodyPr/>
        <a:lstStyle/>
        <a:p>
          <a:endParaRPr lang="en-US"/>
        </a:p>
      </dgm:t>
    </dgm:pt>
    <dgm:pt modelId="{4E2819ED-9FD3-6A40-90F5-C3B1C832EB84}">
      <dgm:prSet phldrT="[Text]"/>
      <dgm:spPr/>
      <dgm:t>
        <a:bodyPr/>
        <a:lstStyle/>
        <a:p>
          <a:r>
            <a:rPr lang="en-US" dirty="0" err="1" smtClean="0"/>
            <a:t>GeomProgression</a:t>
          </a:r>
          <a:endParaRPr lang="en-US" dirty="0" smtClean="0"/>
        </a:p>
        <a:p>
          <a:r>
            <a:rPr lang="en-US" dirty="0" smtClean="0"/>
            <a:t>Fields: </a:t>
          </a:r>
          <a:r>
            <a:rPr lang="en-US" dirty="0" err="1" smtClean="0"/>
            <a:t>r</a:t>
          </a:r>
          <a:endParaRPr lang="en-US" dirty="0" smtClean="0"/>
        </a:p>
        <a:p>
          <a:r>
            <a:rPr lang="en-US" dirty="0" smtClean="0"/>
            <a:t>Methods: </a:t>
          </a:r>
          <a:r>
            <a:rPr lang="en-US" dirty="0" err="1" smtClean="0"/>
            <a:t>GeomProgression</a:t>
          </a:r>
          <a:r>
            <a:rPr lang="en-US" dirty="0" smtClean="0"/>
            <a:t>(),</a:t>
          </a:r>
        </a:p>
        <a:p>
          <a:r>
            <a:rPr lang="en-US" dirty="0" err="1" smtClean="0"/>
            <a:t>GeomProgression(long</a:t>
          </a:r>
          <a:r>
            <a:rPr lang="en-US" dirty="0" smtClean="0"/>
            <a:t>), </a:t>
          </a:r>
          <a:r>
            <a:rPr lang="en-US" dirty="0" err="1" smtClean="0"/>
            <a:t>nextValue</a:t>
          </a:r>
          <a:r>
            <a:rPr lang="en-US" dirty="0" smtClean="0"/>
            <a:t>()</a:t>
          </a:r>
          <a:endParaRPr lang="en-US" dirty="0"/>
        </a:p>
      </dgm:t>
    </dgm:pt>
    <dgm:pt modelId="{FBA43E89-083C-5440-B4BB-F65ECD5F979F}" type="parTrans" cxnId="{F751B2F7-7A47-D944-9569-95FD9867E5E4}">
      <dgm:prSet/>
      <dgm:spPr/>
      <dgm:t>
        <a:bodyPr/>
        <a:lstStyle/>
        <a:p>
          <a:endParaRPr lang="en-US"/>
        </a:p>
      </dgm:t>
    </dgm:pt>
    <dgm:pt modelId="{A1284B86-6994-8649-8006-E31032976C34}" type="sibTrans" cxnId="{F751B2F7-7A47-D944-9569-95FD9867E5E4}">
      <dgm:prSet/>
      <dgm:spPr/>
      <dgm:t>
        <a:bodyPr/>
        <a:lstStyle/>
        <a:p>
          <a:endParaRPr lang="en-US"/>
        </a:p>
      </dgm:t>
    </dgm:pt>
    <dgm:pt modelId="{3C6813EF-7662-E64D-9957-A7C5FF29AEF3}">
      <dgm:prSet phldrT="[Text]"/>
      <dgm:spPr/>
      <dgm:t>
        <a:bodyPr/>
        <a:lstStyle/>
        <a:p>
          <a:r>
            <a:rPr lang="en-US" dirty="0" err="1" smtClean="0"/>
            <a:t>FiboProgression</a:t>
          </a:r>
          <a:endParaRPr lang="en-US" dirty="0" smtClean="0"/>
        </a:p>
        <a:p>
          <a:r>
            <a:rPr lang="en-US" dirty="0" smtClean="0"/>
            <a:t>Fields: </a:t>
          </a:r>
          <a:r>
            <a:rPr lang="en-US" dirty="0" err="1" smtClean="0"/>
            <a:t>prev</a:t>
          </a:r>
          <a:endParaRPr lang="en-US" dirty="0" smtClean="0"/>
        </a:p>
        <a:p>
          <a:r>
            <a:rPr lang="en-US" dirty="0" err="1" smtClean="0"/>
            <a:t>FiboProgression</a:t>
          </a:r>
          <a:r>
            <a:rPr lang="en-US" dirty="0" smtClean="0"/>
            <a:t>(), </a:t>
          </a:r>
          <a:r>
            <a:rPr lang="en-US" dirty="0" err="1" smtClean="0"/>
            <a:t>FiboProgression(long,long</a:t>
          </a:r>
          <a:r>
            <a:rPr lang="en-US" dirty="0" smtClean="0"/>
            <a:t>), </a:t>
          </a:r>
          <a:r>
            <a:rPr lang="en-US" dirty="0" err="1" smtClean="0"/>
            <a:t>nextValue</a:t>
          </a:r>
          <a:r>
            <a:rPr lang="en-US" dirty="0" smtClean="0"/>
            <a:t>()</a:t>
          </a:r>
          <a:endParaRPr lang="en-US" dirty="0"/>
        </a:p>
      </dgm:t>
    </dgm:pt>
    <dgm:pt modelId="{873F7DA2-8685-304B-B1CB-23C02FF43E25}" type="parTrans" cxnId="{4B70DBF0-EB6F-CB46-B50E-3CC41D55D714}">
      <dgm:prSet/>
      <dgm:spPr/>
      <dgm:t>
        <a:bodyPr/>
        <a:lstStyle/>
        <a:p>
          <a:endParaRPr lang="en-US"/>
        </a:p>
      </dgm:t>
    </dgm:pt>
    <dgm:pt modelId="{6F34CF96-9905-6342-B1A4-A0C87F511AB0}" type="sibTrans" cxnId="{4B70DBF0-EB6F-CB46-B50E-3CC41D55D714}">
      <dgm:prSet/>
      <dgm:spPr/>
      <dgm:t>
        <a:bodyPr/>
        <a:lstStyle/>
        <a:p>
          <a:endParaRPr lang="en-US"/>
        </a:p>
      </dgm:t>
    </dgm:pt>
    <dgm:pt modelId="{2D292084-732E-1948-A65E-AEDC8A80FDA7}" type="pres">
      <dgm:prSet presAssocID="{B96F17A9-3AA0-884E-B4C0-7B1CF5E1B62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01E08D1-3EBC-1E48-BBCB-6EB62AB2F4A7}" type="pres">
      <dgm:prSet presAssocID="{EF46DB8C-9E81-884E-BE1B-011710EE770A}" presName="hierRoot1" presStyleCnt="0">
        <dgm:presLayoutVars>
          <dgm:hierBranch val="init"/>
        </dgm:presLayoutVars>
      </dgm:prSet>
      <dgm:spPr/>
    </dgm:pt>
    <dgm:pt modelId="{3C9C3BA8-D364-F246-A528-E548F6D3E084}" type="pres">
      <dgm:prSet presAssocID="{EF46DB8C-9E81-884E-BE1B-011710EE770A}" presName="rootComposite1" presStyleCnt="0"/>
      <dgm:spPr/>
    </dgm:pt>
    <dgm:pt modelId="{9A278C11-C9C1-504C-A3BF-C8BDC5F35C3B}" type="pres">
      <dgm:prSet presAssocID="{EF46DB8C-9E81-884E-BE1B-011710EE770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1D2E96-1677-AC46-8D4C-B8E687E8BA54}" type="pres">
      <dgm:prSet presAssocID="{EF46DB8C-9E81-884E-BE1B-011710EE770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B33D452-B2D5-3447-A66A-A388F60BBA62}" type="pres">
      <dgm:prSet presAssocID="{EF46DB8C-9E81-884E-BE1B-011710EE770A}" presName="hierChild2" presStyleCnt="0"/>
      <dgm:spPr/>
    </dgm:pt>
    <dgm:pt modelId="{25E983A4-D5B6-D34B-9E3F-2AD8F913A5CE}" type="pres">
      <dgm:prSet presAssocID="{5BCA6887-BA1A-BA4F-9354-895222FB9BE4}" presName="Name37" presStyleLbl="parChTrans1D2" presStyleIdx="0" presStyleCnt="3"/>
      <dgm:spPr/>
      <dgm:t>
        <a:bodyPr/>
        <a:lstStyle/>
        <a:p>
          <a:endParaRPr lang="en-US"/>
        </a:p>
      </dgm:t>
    </dgm:pt>
    <dgm:pt modelId="{873B7110-1AF7-A240-98E4-469CA26FEE09}" type="pres">
      <dgm:prSet presAssocID="{87616ED7-941B-8049-95D2-A0E888EBB186}" presName="hierRoot2" presStyleCnt="0">
        <dgm:presLayoutVars>
          <dgm:hierBranch val="init"/>
        </dgm:presLayoutVars>
      </dgm:prSet>
      <dgm:spPr/>
    </dgm:pt>
    <dgm:pt modelId="{62C41010-D118-F843-B598-E32F3CB6752B}" type="pres">
      <dgm:prSet presAssocID="{87616ED7-941B-8049-95D2-A0E888EBB186}" presName="rootComposite" presStyleCnt="0"/>
      <dgm:spPr/>
    </dgm:pt>
    <dgm:pt modelId="{2B2F5DB9-3D7B-4643-B42D-74B526215FB4}" type="pres">
      <dgm:prSet presAssocID="{87616ED7-941B-8049-95D2-A0E888EBB18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4B9AAF-8E84-B142-B28B-FA2AB2FD62C1}" type="pres">
      <dgm:prSet presAssocID="{87616ED7-941B-8049-95D2-A0E888EBB186}" presName="rootConnector" presStyleLbl="node2" presStyleIdx="0" presStyleCnt="3"/>
      <dgm:spPr/>
      <dgm:t>
        <a:bodyPr/>
        <a:lstStyle/>
        <a:p>
          <a:endParaRPr lang="en-US"/>
        </a:p>
      </dgm:t>
    </dgm:pt>
    <dgm:pt modelId="{0C779B2A-96D5-5143-80DA-D89BAF57CD6D}" type="pres">
      <dgm:prSet presAssocID="{87616ED7-941B-8049-95D2-A0E888EBB186}" presName="hierChild4" presStyleCnt="0"/>
      <dgm:spPr/>
    </dgm:pt>
    <dgm:pt modelId="{AEA0B5E4-1E63-D845-B999-04B14EB19BE3}" type="pres">
      <dgm:prSet presAssocID="{87616ED7-941B-8049-95D2-A0E888EBB186}" presName="hierChild5" presStyleCnt="0"/>
      <dgm:spPr/>
    </dgm:pt>
    <dgm:pt modelId="{9DEEC8D1-B8FD-4743-8ABD-DB5AB963795D}" type="pres">
      <dgm:prSet presAssocID="{FBA43E89-083C-5440-B4BB-F65ECD5F979F}" presName="Name37" presStyleLbl="parChTrans1D2" presStyleIdx="1" presStyleCnt="3"/>
      <dgm:spPr/>
      <dgm:t>
        <a:bodyPr/>
        <a:lstStyle/>
        <a:p>
          <a:endParaRPr lang="en-US"/>
        </a:p>
      </dgm:t>
    </dgm:pt>
    <dgm:pt modelId="{96183FC2-81C6-4949-A8FC-BC2EEB7D165C}" type="pres">
      <dgm:prSet presAssocID="{4E2819ED-9FD3-6A40-90F5-C3B1C832EB84}" presName="hierRoot2" presStyleCnt="0">
        <dgm:presLayoutVars>
          <dgm:hierBranch val="init"/>
        </dgm:presLayoutVars>
      </dgm:prSet>
      <dgm:spPr/>
    </dgm:pt>
    <dgm:pt modelId="{75001524-DF1F-4A40-BB2E-C403FE70D1BE}" type="pres">
      <dgm:prSet presAssocID="{4E2819ED-9FD3-6A40-90F5-C3B1C832EB84}" presName="rootComposite" presStyleCnt="0"/>
      <dgm:spPr/>
    </dgm:pt>
    <dgm:pt modelId="{1DF67948-A30E-7845-BA1B-1E4B14CD7E33}" type="pres">
      <dgm:prSet presAssocID="{4E2819ED-9FD3-6A40-90F5-C3B1C832EB8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E943B3-C3C5-634C-8B10-37B4D0FCCF41}" type="pres">
      <dgm:prSet presAssocID="{4E2819ED-9FD3-6A40-90F5-C3B1C832EB84}" presName="rootConnector" presStyleLbl="node2" presStyleIdx="1" presStyleCnt="3"/>
      <dgm:spPr/>
      <dgm:t>
        <a:bodyPr/>
        <a:lstStyle/>
        <a:p>
          <a:endParaRPr lang="en-US"/>
        </a:p>
      </dgm:t>
    </dgm:pt>
    <dgm:pt modelId="{EF3DF776-8209-1344-B5A9-9EE0BBCF2EE0}" type="pres">
      <dgm:prSet presAssocID="{4E2819ED-9FD3-6A40-90F5-C3B1C832EB84}" presName="hierChild4" presStyleCnt="0"/>
      <dgm:spPr/>
    </dgm:pt>
    <dgm:pt modelId="{15D385E8-121E-3F4C-8C4D-92514648D5D2}" type="pres">
      <dgm:prSet presAssocID="{4E2819ED-9FD3-6A40-90F5-C3B1C832EB84}" presName="hierChild5" presStyleCnt="0"/>
      <dgm:spPr/>
    </dgm:pt>
    <dgm:pt modelId="{F8FAB2E8-94A6-6946-B02A-6C0F83E7C259}" type="pres">
      <dgm:prSet presAssocID="{873F7DA2-8685-304B-B1CB-23C02FF43E25}" presName="Name37" presStyleLbl="parChTrans1D2" presStyleIdx="2" presStyleCnt="3"/>
      <dgm:spPr/>
      <dgm:t>
        <a:bodyPr/>
        <a:lstStyle/>
        <a:p>
          <a:endParaRPr lang="en-US"/>
        </a:p>
      </dgm:t>
    </dgm:pt>
    <dgm:pt modelId="{9063A2C2-E7AF-7B4C-9BF5-A8AE6410D7E4}" type="pres">
      <dgm:prSet presAssocID="{3C6813EF-7662-E64D-9957-A7C5FF29AEF3}" presName="hierRoot2" presStyleCnt="0">
        <dgm:presLayoutVars>
          <dgm:hierBranch val="init"/>
        </dgm:presLayoutVars>
      </dgm:prSet>
      <dgm:spPr/>
    </dgm:pt>
    <dgm:pt modelId="{4525F0BF-D16E-9D48-BC00-8FD43FBE56D3}" type="pres">
      <dgm:prSet presAssocID="{3C6813EF-7662-E64D-9957-A7C5FF29AEF3}" presName="rootComposite" presStyleCnt="0"/>
      <dgm:spPr/>
    </dgm:pt>
    <dgm:pt modelId="{91ECA986-443B-A149-B5E9-2795C3352AB7}" type="pres">
      <dgm:prSet presAssocID="{3C6813EF-7662-E64D-9957-A7C5FF29AEF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896EBE-39A8-304D-A26A-F7D4660F1000}" type="pres">
      <dgm:prSet presAssocID="{3C6813EF-7662-E64D-9957-A7C5FF29AEF3}" presName="rootConnector" presStyleLbl="node2" presStyleIdx="2" presStyleCnt="3"/>
      <dgm:spPr/>
      <dgm:t>
        <a:bodyPr/>
        <a:lstStyle/>
        <a:p>
          <a:endParaRPr lang="en-US"/>
        </a:p>
      </dgm:t>
    </dgm:pt>
    <dgm:pt modelId="{7D3EE2C6-601E-5848-9FA7-AC7EFBB519E1}" type="pres">
      <dgm:prSet presAssocID="{3C6813EF-7662-E64D-9957-A7C5FF29AEF3}" presName="hierChild4" presStyleCnt="0"/>
      <dgm:spPr/>
    </dgm:pt>
    <dgm:pt modelId="{706A5A8E-5CAA-1B49-820B-3AFCE3A7CF0D}" type="pres">
      <dgm:prSet presAssocID="{3C6813EF-7662-E64D-9957-A7C5FF29AEF3}" presName="hierChild5" presStyleCnt="0"/>
      <dgm:spPr/>
    </dgm:pt>
    <dgm:pt modelId="{5D816843-96E3-5B47-BCE6-CADA420F842A}" type="pres">
      <dgm:prSet presAssocID="{EF46DB8C-9E81-884E-BE1B-011710EE770A}" presName="hierChild3" presStyleCnt="0"/>
      <dgm:spPr/>
    </dgm:pt>
  </dgm:ptLst>
  <dgm:cxnLst>
    <dgm:cxn modelId="{4B70DBF0-EB6F-CB46-B50E-3CC41D55D714}" srcId="{EF46DB8C-9E81-884E-BE1B-011710EE770A}" destId="{3C6813EF-7662-E64D-9957-A7C5FF29AEF3}" srcOrd="2" destOrd="0" parTransId="{873F7DA2-8685-304B-B1CB-23C02FF43E25}" sibTransId="{6F34CF96-9905-6342-B1A4-A0C87F511AB0}"/>
    <dgm:cxn modelId="{8AD2A525-0365-DF4C-8C4C-C6A1B185685C}" type="presOf" srcId="{EF46DB8C-9E81-884E-BE1B-011710EE770A}" destId="{281D2E96-1677-AC46-8D4C-B8E687E8BA54}" srcOrd="1" destOrd="0" presId="urn:microsoft.com/office/officeart/2005/8/layout/orgChart1"/>
    <dgm:cxn modelId="{4635A198-2C44-E748-B860-EE5EBEC4B0D3}" type="presOf" srcId="{4E2819ED-9FD3-6A40-90F5-C3B1C832EB84}" destId="{1DF67948-A30E-7845-BA1B-1E4B14CD7E33}" srcOrd="0" destOrd="0" presId="urn:microsoft.com/office/officeart/2005/8/layout/orgChart1"/>
    <dgm:cxn modelId="{EB8784B3-C110-2843-AE5F-E104B296DCB9}" type="presOf" srcId="{B96F17A9-3AA0-884E-B4C0-7B1CF5E1B62F}" destId="{2D292084-732E-1948-A65E-AEDC8A80FDA7}" srcOrd="0" destOrd="0" presId="urn:microsoft.com/office/officeart/2005/8/layout/orgChart1"/>
    <dgm:cxn modelId="{B64D51E9-D878-244F-97BB-C92BD4CB9F5B}" srcId="{EF46DB8C-9E81-884E-BE1B-011710EE770A}" destId="{87616ED7-941B-8049-95D2-A0E888EBB186}" srcOrd="0" destOrd="0" parTransId="{5BCA6887-BA1A-BA4F-9354-895222FB9BE4}" sibTransId="{9258AF92-4B75-7240-B2A7-ADEFEB5BC1C1}"/>
    <dgm:cxn modelId="{59795242-D7E2-6D47-962E-0BEE302A38E8}" type="presOf" srcId="{87616ED7-941B-8049-95D2-A0E888EBB186}" destId="{2B2F5DB9-3D7B-4643-B42D-74B526215FB4}" srcOrd="0" destOrd="0" presId="urn:microsoft.com/office/officeart/2005/8/layout/orgChart1"/>
    <dgm:cxn modelId="{47E05A68-02CE-CB45-A8F8-7DEB38AAE77A}" srcId="{B96F17A9-3AA0-884E-B4C0-7B1CF5E1B62F}" destId="{EF46DB8C-9E81-884E-BE1B-011710EE770A}" srcOrd="0" destOrd="0" parTransId="{71CAC908-F0D0-AC45-A8F3-E73935D4520D}" sibTransId="{44DE0B3D-A2EC-3D49-8D88-27E0692499CA}"/>
    <dgm:cxn modelId="{58E5E8AA-5B49-4F4A-A0BE-B3570B6E7744}" type="presOf" srcId="{FBA43E89-083C-5440-B4BB-F65ECD5F979F}" destId="{9DEEC8D1-B8FD-4743-8ABD-DB5AB963795D}" srcOrd="0" destOrd="0" presId="urn:microsoft.com/office/officeart/2005/8/layout/orgChart1"/>
    <dgm:cxn modelId="{F751B2F7-7A47-D944-9569-95FD9867E5E4}" srcId="{EF46DB8C-9E81-884E-BE1B-011710EE770A}" destId="{4E2819ED-9FD3-6A40-90F5-C3B1C832EB84}" srcOrd="1" destOrd="0" parTransId="{FBA43E89-083C-5440-B4BB-F65ECD5F979F}" sibTransId="{A1284B86-6994-8649-8006-E31032976C34}"/>
    <dgm:cxn modelId="{711C97B7-9ECF-A547-94FD-3AF98B233BBA}" type="presOf" srcId="{5BCA6887-BA1A-BA4F-9354-895222FB9BE4}" destId="{25E983A4-D5B6-D34B-9E3F-2AD8F913A5CE}" srcOrd="0" destOrd="0" presId="urn:microsoft.com/office/officeart/2005/8/layout/orgChart1"/>
    <dgm:cxn modelId="{6CAC24EB-E95F-A448-8023-8E42ED06AC76}" type="presOf" srcId="{87616ED7-941B-8049-95D2-A0E888EBB186}" destId="{854B9AAF-8E84-B142-B28B-FA2AB2FD62C1}" srcOrd="1" destOrd="0" presId="urn:microsoft.com/office/officeart/2005/8/layout/orgChart1"/>
    <dgm:cxn modelId="{1ECE6B78-064D-3341-BBC9-784EBBF37BC8}" type="presOf" srcId="{4E2819ED-9FD3-6A40-90F5-C3B1C832EB84}" destId="{E6E943B3-C3C5-634C-8B10-37B4D0FCCF41}" srcOrd="1" destOrd="0" presId="urn:microsoft.com/office/officeart/2005/8/layout/orgChart1"/>
    <dgm:cxn modelId="{D62A01FB-4ACB-584F-B356-2A33DB77968A}" type="presOf" srcId="{3C6813EF-7662-E64D-9957-A7C5FF29AEF3}" destId="{91ECA986-443B-A149-B5E9-2795C3352AB7}" srcOrd="0" destOrd="0" presId="urn:microsoft.com/office/officeart/2005/8/layout/orgChart1"/>
    <dgm:cxn modelId="{A8A0918B-9413-2842-BA8E-FEA1F9235F06}" type="presOf" srcId="{EF46DB8C-9E81-884E-BE1B-011710EE770A}" destId="{9A278C11-C9C1-504C-A3BF-C8BDC5F35C3B}" srcOrd="0" destOrd="0" presId="urn:microsoft.com/office/officeart/2005/8/layout/orgChart1"/>
    <dgm:cxn modelId="{2F83F451-3B32-C345-BC19-1E7CF74A72AD}" type="presOf" srcId="{3C6813EF-7662-E64D-9957-A7C5FF29AEF3}" destId="{DD896EBE-39A8-304D-A26A-F7D4660F1000}" srcOrd="1" destOrd="0" presId="urn:microsoft.com/office/officeart/2005/8/layout/orgChart1"/>
    <dgm:cxn modelId="{4FE3881C-48A2-104F-B1CA-8F37A8F24AA0}" type="presOf" srcId="{873F7DA2-8685-304B-B1CB-23C02FF43E25}" destId="{F8FAB2E8-94A6-6946-B02A-6C0F83E7C259}" srcOrd="0" destOrd="0" presId="urn:microsoft.com/office/officeart/2005/8/layout/orgChart1"/>
    <dgm:cxn modelId="{4FF39BDB-16D2-5149-A1BF-5569225E39D4}" type="presParOf" srcId="{2D292084-732E-1948-A65E-AEDC8A80FDA7}" destId="{901E08D1-3EBC-1E48-BBCB-6EB62AB2F4A7}" srcOrd="0" destOrd="0" presId="urn:microsoft.com/office/officeart/2005/8/layout/orgChart1"/>
    <dgm:cxn modelId="{3011E6D2-C85A-9A4A-885C-C8112FED49B3}" type="presParOf" srcId="{901E08D1-3EBC-1E48-BBCB-6EB62AB2F4A7}" destId="{3C9C3BA8-D364-F246-A528-E548F6D3E084}" srcOrd="0" destOrd="0" presId="urn:microsoft.com/office/officeart/2005/8/layout/orgChart1"/>
    <dgm:cxn modelId="{B409930F-DFC1-164D-8BE8-FCFCB00E9972}" type="presParOf" srcId="{3C9C3BA8-D364-F246-A528-E548F6D3E084}" destId="{9A278C11-C9C1-504C-A3BF-C8BDC5F35C3B}" srcOrd="0" destOrd="0" presId="urn:microsoft.com/office/officeart/2005/8/layout/orgChart1"/>
    <dgm:cxn modelId="{194CE589-5E6D-0D49-9328-4BD6E25D6BDE}" type="presParOf" srcId="{3C9C3BA8-D364-F246-A528-E548F6D3E084}" destId="{281D2E96-1677-AC46-8D4C-B8E687E8BA54}" srcOrd="1" destOrd="0" presId="urn:microsoft.com/office/officeart/2005/8/layout/orgChart1"/>
    <dgm:cxn modelId="{AEE36F93-5B9B-F34F-98FE-712943D649EA}" type="presParOf" srcId="{901E08D1-3EBC-1E48-BBCB-6EB62AB2F4A7}" destId="{FB33D452-B2D5-3447-A66A-A388F60BBA62}" srcOrd="1" destOrd="0" presId="urn:microsoft.com/office/officeart/2005/8/layout/orgChart1"/>
    <dgm:cxn modelId="{65D950A8-2694-AF41-B57C-58034E0793A3}" type="presParOf" srcId="{FB33D452-B2D5-3447-A66A-A388F60BBA62}" destId="{25E983A4-D5B6-D34B-9E3F-2AD8F913A5CE}" srcOrd="0" destOrd="0" presId="urn:microsoft.com/office/officeart/2005/8/layout/orgChart1"/>
    <dgm:cxn modelId="{1C382650-2022-9F44-A02C-0AC225322BC8}" type="presParOf" srcId="{FB33D452-B2D5-3447-A66A-A388F60BBA62}" destId="{873B7110-1AF7-A240-98E4-469CA26FEE09}" srcOrd="1" destOrd="0" presId="urn:microsoft.com/office/officeart/2005/8/layout/orgChart1"/>
    <dgm:cxn modelId="{B1252DD5-24E5-ED48-ADDC-EE1432908D8B}" type="presParOf" srcId="{873B7110-1AF7-A240-98E4-469CA26FEE09}" destId="{62C41010-D118-F843-B598-E32F3CB6752B}" srcOrd="0" destOrd="0" presId="urn:microsoft.com/office/officeart/2005/8/layout/orgChart1"/>
    <dgm:cxn modelId="{65C6895B-300B-1A4A-AF56-4BC125157073}" type="presParOf" srcId="{62C41010-D118-F843-B598-E32F3CB6752B}" destId="{2B2F5DB9-3D7B-4643-B42D-74B526215FB4}" srcOrd="0" destOrd="0" presId="urn:microsoft.com/office/officeart/2005/8/layout/orgChart1"/>
    <dgm:cxn modelId="{FC239AA5-A06F-1049-914D-513938DD623D}" type="presParOf" srcId="{62C41010-D118-F843-B598-E32F3CB6752B}" destId="{854B9AAF-8E84-B142-B28B-FA2AB2FD62C1}" srcOrd="1" destOrd="0" presId="urn:microsoft.com/office/officeart/2005/8/layout/orgChart1"/>
    <dgm:cxn modelId="{0CA74DF3-F637-6D4E-989D-89E825F288F4}" type="presParOf" srcId="{873B7110-1AF7-A240-98E4-469CA26FEE09}" destId="{0C779B2A-96D5-5143-80DA-D89BAF57CD6D}" srcOrd="1" destOrd="0" presId="urn:microsoft.com/office/officeart/2005/8/layout/orgChart1"/>
    <dgm:cxn modelId="{D397DC60-A8CF-4F48-9655-9ADA4DD96732}" type="presParOf" srcId="{873B7110-1AF7-A240-98E4-469CA26FEE09}" destId="{AEA0B5E4-1E63-D845-B999-04B14EB19BE3}" srcOrd="2" destOrd="0" presId="urn:microsoft.com/office/officeart/2005/8/layout/orgChart1"/>
    <dgm:cxn modelId="{9D4C5992-3C18-1446-BF75-A17EBD62781D}" type="presParOf" srcId="{FB33D452-B2D5-3447-A66A-A388F60BBA62}" destId="{9DEEC8D1-B8FD-4743-8ABD-DB5AB963795D}" srcOrd="2" destOrd="0" presId="urn:microsoft.com/office/officeart/2005/8/layout/orgChart1"/>
    <dgm:cxn modelId="{898D02B6-7499-3542-8CF4-11FFA655B933}" type="presParOf" srcId="{FB33D452-B2D5-3447-A66A-A388F60BBA62}" destId="{96183FC2-81C6-4949-A8FC-BC2EEB7D165C}" srcOrd="3" destOrd="0" presId="urn:microsoft.com/office/officeart/2005/8/layout/orgChart1"/>
    <dgm:cxn modelId="{E90E7B4B-C7A7-AC49-96C0-F1B4449DF124}" type="presParOf" srcId="{96183FC2-81C6-4949-A8FC-BC2EEB7D165C}" destId="{75001524-DF1F-4A40-BB2E-C403FE70D1BE}" srcOrd="0" destOrd="0" presId="urn:microsoft.com/office/officeart/2005/8/layout/orgChart1"/>
    <dgm:cxn modelId="{A6010C6F-3444-3548-BF8F-7260BAE86550}" type="presParOf" srcId="{75001524-DF1F-4A40-BB2E-C403FE70D1BE}" destId="{1DF67948-A30E-7845-BA1B-1E4B14CD7E33}" srcOrd="0" destOrd="0" presId="urn:microsoft.com/office/officeart/2005/8/layout/orgChart1"/>
    <dgm:cxn modelId="{12CA44A5-8E17-FB40-8A18-FFE32FB8C46A}" type="presParOf" srcId="{75001524-DF1F-4A40-BB2E-C403FE70D1BE}" destId="{E6E943B3-C3C5-634C-8B10-37B4D0FCCF41}" srcOrd="1" destOrd="0" presId="urn:microsoft.com/office/officeart/2005/8/layout/orgChart1"/>
    <dgm:cxn modelId="{C32B2C72-A10A-CE4C-A461-4A8351D10ECF}" type="presParOf" srcId="{96183FC2-81C6-4949-A8FC-BC2EEB7D165C}" destId="{EF3DF776-8209-1344-B5A9-9EE0BBCF2EE0}" srcOrd="1" destOrd="0" presId="urn:microsoft.com/office/officeart/2005/8/layout/orgChart1"/>
    <dgm:cxn modelId="{1A20F520-0758-8C40-8DF4-F6BEF654C009}" type="presParOf" srcId="{96183FC2-81C6-4949-A8FC-BC2EEB7D165C}" destId="{15D385E8-121E-3F4C-8C4D-92514648D5D2}" srcOrd="2" destOrd="0" presId="urn:microsoft.com/office/officeart/2005/8/layout/orgChart1"/>
    <dgm:cxn modelId="{6A6A9D64-502B-EB49-9F54-0E5E28145A89}" type="presParOf" srcId="{FB33D452-B2D5-3447-A66A-A388F60BBA62}" destId="{F8FAB2E8-94A6-6946-B02A-6C0F83E7C259}" srcOrd="4" destOrd="0" presId="urn:microsoft.com/office/officeart/2005/8/layout/orgChart1"/>
    <dgm:cxn modelId="{54E60151-1BFB-2645-9CFA-1B8323E6CB1F}" type="presParOf" srcId="{FB33D452-B2D5-3447-A66A-A388F60BBA62}" destId="{9063A2C2-E7AF-7B4C-9BF5-A8AE6410D7E4}" srcOrd="5" destOrd="0" presId="urn:microsoft.com/office/officeart/2005/8/layout/orgChart1"/>
    <dgm:cxn modelId="{964AEDF0-D2E1-5741-BA35-05E2E04350D1}" type="presParOf" srcId="{9063A2C2-E7AF-7B4C-9BF5-A8AE6410D7E4}" destId="{4525F0BF-D16E-9D48-BC00-8FD43FBE56D3}" srcOrd="0" destOrd="0" presId="urn:microsoft.com/office/officeart/2005/8/layout/orgChart1"/>
    <dgm:cxn modelId="{DE1F6A28-8E3A-244C-B51B-6DDDC705E666}" type="presParOf" srcId="{4525F0BF-D16E-9D48-BC00-8FD43FBE56D3}" destId="{91ECA986-443B-A149-B5E9-2795C3352AB7}" srcOrd="0" destOrd="0" presId="urn:microsoft.com/office/officeart/2005/8/layout/orgChart1"/>
    <dgm:cxn modelId="{06C60058-19CE-E046-8222-1B97E9B3A321}" type="presParOf" srcId="{4525F0BF-D16E-9D48-BC00-8FD43FBE56D3}" destId="{DD896EBE-39A8-304D-A26A-F7D4660F1000}" srcOrd="1" destOrd="0" presId="urn:microsoft.com/office/officeart/2005/8/layout/orgChart1"/>
    <dgm:cxn modelId="{67121CD8-E02C-C54B-8D27-35AD01B8A6F7}" type="presParOf" srcId="{9063A2C2-E7AF-7B4C-9BF5-A8AE6410D7E4}" destId="{7D3EE2C6-601E-5848-9FA7-AC7EFBB519E1}" srcOrd="1" destOrd="0" presId="urn:microsoft.com/office/officeart/2005/8/layout/orgChart1"/>
    <dgm:cxn modelId="{BBF51CF4-CB68-9343-835C-A52C7F563C89}" type="presParOf" srcId="{9063A2C2-E7AF-7B4C-9BF5-A8AE6410D7E4}" destId="{706A5A8E-5CAA-1B49-820B-3AFCE3A7CF0D}" srcOrd="2" destOrd="0" presId="urn:microsoft.com/office/officeart/2005/8/layout/orgChart1"/>
    <dgm:cxn modelId="{714F0EB2-E4B4-6245-BF3F-BB8958A449A4}" type="presParOf" srcId="{901E08D1-3EBC-1E48-BBCB-6EB62AB2F4A7}" destId="{5D816843-96E3-5B47-BCE6-CADA420F842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FAB2E8-94A6-6946-B02A-6C0F83E7C259}">
      <dsp:nvSpPr>
        <dsp:cNvPr id="0" name=""/>
        <dsp:cNvSpPr/>
      </dsp:nvSpPr>
      <dsp:spPr>
        <a:xfrm>
          <a:off x="3254375" y="1758378"/>
          <a:ext cx="2302494" cy="399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803"/>
              </a:lnTo>
              <a:lnTo>
                <a:pt x="2302494" y="199803"/>
              </a:lnTo>
              <a:lnTo>
                <a:pt x="2302494" y="3996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EC8D1-B8FD-4743-8ABD-DB5AB963795D}">
      <dsp:nvSpPr>
        <dsp:cNvPr id="0" name=""/>
        <dsp:cNvSpPr/>
      </dsp:nvSpPr>
      <dsp:spPr>
        <a:xfrm>
          <a:off x="3208655" y="1758378"/>
          <a:ext cx="91440" cy="3996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6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E983A4-D5B6-D34B-9E3F-2AD8F913A5CE}">
      <dsp:nvSpPr>
        <dsp:cNvPr id="0" name=""/>
        <dsp:cNvSpPr/>
      </dsp:nvSpPr>
      <dsp:spPr>
        <a:xfrm>
          <a:off x="951880" y="1758378"/>
          <a:ext cx="2302494" cy="399606"/>
        </a:xfrm>
        <a:custGeom>
          <a:avLst/>
          <a:gdLst/>
          <a:ahLst/>
          <a:cxnLst/>
          <a:rect l="0" t="0" r="0" b="0"/>
          <a:pathLst>
            <a:path>
              <a:moveTo>
                <a:pt x="2302494" y="0"/>
              </a:moveTo>
              <a:lnTo>
                <a:pt x="2302494" y="199803"/>
              </a:lnTo>
              <a:lnTo>
                <a:pt x="0" y="199803"/>
              </a:lnTo>
              <a:lnTo>
                <a:pt x="0" y="3996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278C11-C9C1-504C-A3BF-C8BDC5F35C3B}">
      <dsp:nvSpPr>
        <dsp:cNvPr id="0" name=""/>
        <dsp:cNvSpPr/>
      </dsp:nvSpPr>
      <dsp:spPr>
        <a:xfrm>
          <a:off x="2302931" y="806934"/>
          <a:ext cx="1902887" cy="9514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Progression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Fields: first, cur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Methos</a:t>
          </a:r>
          <a:r>
            <a:rPr lang="en-US" sz="1000" kern="1200" dirty="0" smtClean="0"/>
            <a:t>: Progression(), </a:t>
          </a:r>
          <a:r>
            <a:rPr lang="en-US" sz="1000" kern="1200" dirty="0" err="1" smtClean="0"/>
            <a:t>firstValue</a:t>
          </a:r>
          <a:r>
            <a:rPr lang="en-US" sz="1000" kern="1200" dirty="0" smtClean="0"/>
            <a:t>(), </a:t>
          </a:r>
          <a:r>
            <a:rPr lang="en-US" sz="1000" kern="1200" dirty="0" err="1" smtClean="0"/>
            <a:t>nextValue</a:t>
          </a:r>
          <a:r>
            <a:rPr lang="en-US" sz="1000" kern="1200" dirty="0" smtClean="0"/>
            <a:t>(), </a:t>
          </a:r>
          <a:r>
            <a:rPr lang="en-US" sz="1000" kern="1200" dirty="0" err="1" smtClean="0"/>
            <a:t>printProgression(int</a:t>
          </a:r>
          <a:r>
            <a:rPr lang="en-US" sz="1000" kern="1200" dirty="0" smtClean="0"/>
            <a:t>)</a:t>
          </a:r>
          <a:endParaRPr lang="en-US" sz="1000" kern="1200" dirty="0"/>
        </a:p>
      </dsp:txBody>
      <dsp:txXfrm>
        <a:off x="2302931" y="806934"/>
        <a:ext cx="1902887" cy="951443"/>
      </dsp:txXfrm>
    </dsp:sp>
    <dsp:sp modelId="{2B2F5DB9-3D7B-4643-B42D-74B526215FB4}">
      <dsp:nvSpPr>
        <dsp:cNvPr id="0" name=""/>
        <dsp:cNvSpPr/>
      </dsp:nvSpPr>
      <dsp:spPr>
        <a:xfrm>
          <a:off x="436" y="2157984"/>
          <a:ext cx="1902887" cy="9514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ArithProgression</a:t>
          </a:r>
          <a:endParaRPr lang="en-US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Fields: </a:t>
          </a:r>
          <a:r>
            <a:rPr lang="en-US" sz="1000" kern="1200" dirty="0" err="1" smtClean="0"/>
            <a:t>d</a:t>
          </a:r>
          <a:endParaRPr lang="en-US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Methods: </a:t>
          </a:r>
          <a:r>
            <a:rPr lang="en-US" sz="1000" kern="1200" dirty="0" err="1" smtClean="0"/>
            <a:t>ArithProgression</a:t>
          </a:r>
          <a:r>
            <a:rPr lang="en-US" sz="1000" kern="1200" dirty="0" smtClean="0"/>
            <a:t>(), </a:t>
          </a:r>
          <a:r>
            <a:rPr lang="en-US" sz="1000" kern="1200" dirty="0" err="1" smtClean="0"/>
            <a:t>ArithProgression(long</a:t>
          </a:r>
          <a:r>
            <a:rPr lang="en-US" sz="1000" kern="1200" dirty="0" smtClean="0"/>
            <a:t>), </a:t>
          </a:r>
          <a:r>
            <a:rPr lang="en-US" sz="1000" kern="1200" dirty="0" err="1" smtClean="0"/>
            <a:t>nextValue</a:t>
          </a:r>
          <a:r>
            <a:rPr lang="en-US" sz="1000" kern="1200" dirty="0" smtClean="0"/>
            <a:t>()</a:t>
          </a:r>
          <a:endParaRPr lang="en-US" sz="1000" kern="1200" dirty="0"/>
        </a:p>
      </dsp:txBody>
      <dsp:txXfrm>
        <a:off x="436" y="2157984"/>
        <a:ext cx="1902887" cy="951443"/>
      </dsp:txXfrm>
    </dsp:sp>
    <dsp:sp modelId="{1DF67948-A30E-7845-BA1B-1E4B14CD7E33}">
      <dsp:nvSpPr>
        <dsp:cNvPr id="0" name=""/>
        <dsp:cNvSpPr/>
      </dsp:nvSpPr>
      <dsp:spPr>
        <a:xfrm>
          <a:off x="2302931" y="2157984"/>
          <a:ext cx="1902887" cy="9514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GeomProgression</a:t>
          </a:r>
          <a:endParaRPr lang="en-US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Fields: </a:t>
          </a:r>
          <a:r>
            <a:rPr lang="en-US" sz="1000" kern="1200" dirty="0" err="1" smtClean="0"/>
            <a:t>r</a:t>
          </a:r>
          <a:endParaRPr lang="en-US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Methods: </a:t>
          </a:r>
          <a:r>
            <a:rPr lang="en-US" sz="1000" kern="1200" dirty="0" err="1" smtClean="0"/>
            <a:t>GeomProgression</a:t>
          </a:r>
          <a:r>
            <a:rPr lang="en-US" sz="1000" kern="1200" dirty="0" smtClean="0"/>
            <a:t>(),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GeomProgression(long</a:t>
          </a:r>
          <a:r>
            <a:rPr lang="en-US" sz="1000" kern="1200" dirty="0" smtClean="0"/>
            <a:t>), </a:t>
          </a:r>
          <a:r>
            <a:rPr lang="en-US" sz="1000" kern="1200" dirty="0" err="1" smtClean="0"/>
            <a:t>nextValue</a:t>
          </a:r>
          <a:r>
            <a:rPr lang="en-US" sz="1000" kern="1200" dirty="0" smtClean="0"/>
            <a:t>()</a:t>
          </a:r>
          <a:endParaRPr lang="en-US" sz="1000" kern="1200" dirty="0"/>
        </a:p>
      </dsp:txBody>
      <dsp:txXfrm>
        <a:off x="2302931" y="2157984"/>
        <a:ext cx="1902887" cy="951443"/>
      </dsp:txXfrm>
    </dsp:sp>
    <dsp:sp modelId="{91ECA986-443B-A149-B5E9-2795C3352AB7}">
      <dsp:nvSpPr>
        <dsp:cNvPr id="0" name=""/>
        <dsp:cNvSpPr/>
      </dsp:nvSpPr>
      <dsp:spPr>
        <a:xfrm>
          <a:off x="4605425" y="2157984"/>
          <a:ext cx="1902887" cy="9514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FiboProgression</a:t>
          </a:r>
          <a:endParaRPr lang="en-US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Fields: </a:t>
          </a:r>
          <a:r>
            <a:rPr lang="en-US" sz="1000" kern="1200" dirty="0" err="1" smtClean="0"/>
            <a:t>prev</a:t>
          </a:r>
          <a:endParaRPr lang="en-US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FiboProgression</a:t>
          </a:r>
          <a:r>
            <a:rPr lang="en-US" sz="1000" kern="1200" dirty="0" smtClean="0"/>
            <a:t>(), </a:t>
          </a:r>
          <a:r>
            <a:rPr lang="en-US" sz="1000" kern="1200" dirty="0" err="1" smtClean="0"/>
            <a:t>FiboProgression(long,long</a:t>
          </a:r>
          <a:r>
            <a:rPr lang="en-US" sz="1000" kern="1200" dirty="0" smtClean="0"/>
            <a:t>), </a:t>
          </a:r>
          <a:r>
            <a:rPr lang="en-US" sz="1000" kern="1200" dirty="0" err="1" smtClean="0"/>
            <a:t>nextValue</a:t>
          </a:r>
          <a:r>
            <a:rPr lang="en-US" sz="1000" kern="1200" dirty="0" smtClean="0"/>
            <a:t>()</a:t>
          </a:r>
          <a:endParaRPr lang="en-US" sz="1000" kern="1200" dirty="0"/>
        </a:p>
      </dsp:txBody>
      <dsp:txXfrm>
        <a:off x="4605425" y="2157984"/>
        <a:ext cx="1902887" cy="9514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B419239-0D02-1148-91D6-66C18BC00F3C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DB6EF64-FB19-411E-965E-9F52AA474456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8B419239-0D02-1148-91D6-66C18BC00F3C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8B419239-0D02-1148-91D6-66C18BC00F3C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B419239-0D02-1148-91D6-66C18BC00F3C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520012"/>
            <a:ext cx="5458968" cy="10486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Structures</a:t>
            </a:r>
            <a:br>
              <a:rPr lang="en-US" dirty="0" smtClean="0"/>
            </a:br>
            <a:r>
              <a:rPr lang="en-US" dirty="0" smtClean="0"/>
              <a:t>Lecture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721093"/>
            <a:ext cx="5458968" cy="6217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Fang Yu</a:t>
            </a:r>
          </a:p>
          <a:p>
            <a:r>
              <a:rPr lang="en-US" dirty="0" smtClean="0"/>
              <a:t>Department of Management Information Systems</a:t>
            </a:r>
          </a:p>
          <a:p>
            <a:r>
              <a:rPr lang="en-US" dirty="0" smtClean="0"/>
              <a:t>National </a:t>
            </a:r>
            <a:r>
              <a:rPr lang="en-US" dirty="0" err="1" smtClean="0"/>
              <a:t>Chengchi</a:t>
            </a:r>
            <a:r>
              <a:rPr lang="en-US" dirty="0" smtClean="0"/>
              <a:t>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4936" y="274136"/>
            <a:ext cx="1122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Fall 201</a:t>
            </a:r>
            <a:r>
              <a:rPr lang="en-US" altLang="zh-TW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Redefine a method in the subclass</a:t>
            </a:r>
          </a:p>
          <a:p>
            <a:r>
              <a:rPr lang="en-US" dirty="0" smtClean="0"/>
              <a:t>A player jumps in a different way</a:t>
            </a:r>
          </a:p>
          <a:p>
            <a:r>
              <a:rPr lang="en-US" dirty="0" smtClean="0"/>
              <a:t>A player has his/her own name and record, and can watch, talk, </a:t>
            </a:r>
            <a:r>
              <a:rPr lang="en-US" b="1" dirty="0" smtClean="0"/>
              <a:t>jump</a:t>
            </a:r>
            <a:r>
              <a:rPr lang="en-US" dirty="0" smtClean="0"/>
              <a:t>, and shoot.</a:t>
            </a:r>
            <a:endParaRPr lang="en-US" dirty="0"/>
          </a:p>
        </p:txBody>
      </p:sp>
      <p:sp>
        <p:nvSpPr>
          <p:cNvPr id="4" name="Internal Storage 3"/>
          <p:cNvSpPr/>
          <p:nvPr/>
        </p:nvSpPr>
        <p:spPr>
          <a:xfrm>
            <a:off x="1314123" y="4199645"/>
            <a:ext cx="1626308" cy="521926"/>
          </a:xfrm>
          <a:prstGeom prst="flowChartInternalStorag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extBox 4"/>
          <p:cNvSpPr txBox="1"/>
          <p:nvPr/>
        </p:nvSpPr>
        <p:spPr>
          <a:xfrm>
            <a:off x="1642774" y="4310821"/>
            <a:ext cx="997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Human</a:t>
            </a:r>
            <a:endParaRPr lang="en-US" dirty="0"/>
          </a:p>
        </p:txBody>
      </p:sp>
      <p:sp>
        <p:nvSpPr>
          <p:cNvPr id="6" name="Internal Storage 5"/>
          <p:cNvSpPr/>
          <p:nvPr/>
        </p:nvSpPr>
        <p:spPr>
          <a:xfrm>
            <a:off x="1314668" y="5346077"/>
            <a:ext cx="1626308" cy="521926"/>
          </a:xfrm>
          <a:prstGeom prst="flowChartInternalStorag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TextBox 6"/>
          <p:cNvSpPr txBox="1"/>
          <p:nvPr/>
        </p:nvSpPr>
        <p:spPr>
          <a:xfrm>
            <a:off x="1657124" y="5457253"/>
            <a:ext cx="868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Player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 rot="16200000" flipV="1">
            <a:off x="1807729" y="5025984"/>
            <a:ext cx="624506" cy="156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27822" y="4909663"/>
            <a:ext cx="1062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extends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90057" y="4075240"/>
            <a:ext cx="38003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Fields: name</a:t>
            </a:r>
          </a:p>
          <a:p>
            <a:r>
              <a:rPr lang="en-US" dirty="0" smtClean="0"/>
              <a:t>Methods:  watch(), talk(), jump()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90057" y="5221672"/>
            <a:ext cx="3003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Fields: record</a:t>
            </a:r>
          </a:p>
          <a:p>
            <a:r>
              <a:rPr lang="en-US" dirty="0" smtClean="0"/>
              <a:t>Methods:  </a:t>
            </a:r>
            <a:r>
              <a:rPr lang="en-US" b="1" dirty="0" smtClean="0"/>
              <a:t>jump</a:t>
            </a:r>
            <a:r>
              <a:rPr lang="en-US" dirty="0" smtClean="0"/>
              <a:t>(), shoot()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object can be polymorphic. </a:t>
            </a:r>
          </a:p>
          <a:p>
            <a:r>
              <a:rPr lang="en-US" dirty="0" smtClean="0"/>
              <a:t>It may have different forms and behave the same method in different ways depending on which class it refers to</a:t>
            </a:r>
          </a:p>
          <a:p>
            <a:pPr>
              <a:buNone/>
            </a:pPr>
            <a:r>
              <a:rPr lang="en-US" dirty="0" smtClean="0"/>
              <a:t>For example, </a:t>
            </a:r>
          </a:p>
          <a:p>
            <a:r>
              <a:rPr lang="en-US" dirty="0" smtClean="0"/>
              <a:t>An instance of Human (like us) jumps in one way</a:t>
            </a:r>
          </a:p>
          <a:p>
            <a:r>
              <a:rPr lang="en-US" dirty="0" smtClean="0"/>
              <a:t>An instance of Player (like </a:t>
            </a:r>
            <a:r>
              <a:rPr lang="en-US" dirty="0" err="1" smtClean="0"/>
              <a:t>LeBron</a:t>
            </a:r>
            <a:r>
              <a:rPr lang="en-US" dirty="0" smtClean="0"/>
              <a:t> James) jumps in a different way</a:t>
            </a:r>
          </a:p>
          <a:p>
            <a:r>
              <a:rPr lang="en-US" dirty="0" smtClean="0"/>
              <a:t>How does Fang jump?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same class, one can define the same method with different signatures</a:t>
            </a:r>
          </a:p>
          <a:p>
            <a:r>
              <a:rPr lang="en-US" dirty="0" smtClean="0"/>
              <a:t>The signature of a method is a combination of its name, and the type and number of arguments  </a:t>
            </a:r>
            <a:endParaRPr lang="en-US" dirty="0"/>
          </a:p>
        </p:txBody>
      </p:sp>
      <p:sp>
        <p:nvSpPr>
          <p:cNvPr id="5" name="Internal Storage 4"/>
          <p:cNvSpPr/>
          <p:nvPr/>
        </p:nvSpPr>
        <p:spPr>
          <a:xfrm>
            <a:off x="1314123" y="4199645"/>
            <a:ext cx="1626308" cy="521926"/>
          </a:xfrm>
          <a:prstGeom prst="flowChartInternalStorag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TextBox 5"/>
          <p:cNvSpPr txBox="1"/>
          <p:nvPr/>
        </p:nvSpPr>
        <p:spPr>
          <a:xfrm>
            <a:off x="1642774" y="4310821"/>
            <a:ext cx="997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Human</a:t>
            </a:r>
            <a:endParaRPr lang="en-US" dirty="0"/>
          </a:p>
        </p:txBody>
      </p:sp>
      <p:sp>
        <p:nvSpPr>
          <p:cNvPr id="7" name="Internal Storage 6"/>
          <p:cNvSpPr/>
          <p:nvPr/>
        </p:nvSpPr>
        <p:spPr>
          <a:xfrm>
            <a:off x="1314668" y="5346077"/>
            <a:ext cx="1626308" cy="521926"/>
          </a:xfrm>
          <a:prstGeom prst="flowChartInternalStorag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1657124" y="5457253"/>
            <a:ext cx="868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Player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>
          <a:xfrm rot="16200000" flipV="1">
            <a:off x="1807729" y="5025984"/>
            <a:ext cx="624506" cy="156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27822" y="4909663"/>
            <a:ext cx="1062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extends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90057" y="4075240"/>
            <a:ext cx="38003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Fields: name</a:t>
            </a:r>
          </a:p>
          <a:p>
            <a:r>
              <a:rPr lang="en-US" dirty="0" smtClean="0"/>
              <a:t>Methods:  watch(), talk(), jump()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90057" y="5221672"/>
            <a:ext cx="3439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Fields: record</a:t>
            </a:r>
          </a:p>
          <a:p>
            <a:r>
              <a:rPr lang="en-US" dirty="0" smtClean="0"/>
              <a:t>Methods: </a:t>
            </a:r>
            <a:r>
              <a:rPr lang="en-US" b="1" dirty="0" smtClean="0"/>
              <a:t>shoot(), </a:t>
            </a:r>
            <a:r>
              <a:rPr lang="en-US" b="1" dirty="0" err="1" smtClean="0"/>
              <a:t>shoot(int</a:t>
            </a:r>
            <a:r>
              <a:rPr lang="en-US" b="1" dirty="0" smtClean="0"/>
              <a:t> a)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keyword in Java</a:t>
            </a:r>
          </a:p>
          <a:p>
            <a:r>
              <a:rPr lang="en-US" dirty="0" smtClean="0"/>
              <a:t>The reference of the </a:t>
            </a:r>
            <a:r>
              <a:rPr lang="en-US" b="1" dirty="0" smtClean="0"/>
              <a:t>current instance </a:t>
            </a:r>
            <a:r>
              <a:rPr lang="en-US" dirty="0" smtClean="0"/>
              <a:t>of the class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1863" y="3189125"/>
            <a:ext cx="720266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public class Example {</a:t>
            </a:r>
          </a:p>
          <a:p>
            <a:r>
              <a:rPr lang="en-US" dirty="0" smtClean="0"/>
              <a:t>    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b="1" dirty="0" smtClean="0"/>
              <a:t>dog =2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public void clobber() {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b="1" dirty="0" smtClean="0"/>
              <a:t>dog = 5</a:t>
            </a:r>
            <a:r>
              <a:rPr lang="en-US" dirty="0" smtClean="0"/>
              <a:t>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System.out.println(“The</a:t>
            </a:r>
            <a:r>
              <a:rPr lang="en-US" dirty="0" smtClean="0"/>
              <a:t> local dog value = ”+</a:t>
            </a:r>
            <a:r>
              <a:rPr lang="en-US" b="1" dirty="0" smtClean="0"/>
              <a:t>dog</a:t>
            </a:r>
            <a:r>
              <a:rPr lang="en-US" dirty="0" smtClean="0"/>
              <a:t>);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System.out.println(“The</a:t>
            </a:r>
            <a:r>
              <a:rPr lang="en-US" dirty="0" smtClean="0"/>
              <a:t> field dog value = ”+</a:t>
            </a:r>
            <a:r>
              <a:rPr lang="en-US" b="1" dirty="0" err="1" smtClean="0"/>
              <a:t>this.dog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    public static void </a:t>
            </a:r>
            <a:r>
              <a:rPr lang="en-US" b="1" dirty="0" err="1" smtClean="0"/>
              <a:t>main</a:t>
            </a:r>
            <a:r>
              <a:rPr lang="en-US" dirty="0" err="1" smtClean="0"/>
              <a:t>(String</a:t>
            </a:r>
            <a:r>
              <a:rPr lang="en-US" dirty="0" smtClean="0"/>
              <a:t>[] </a:t>
            </a:r>
            <a:r>
              <a:rPr lang="en-US" dirty="0" err="1" smtClean="0"/>
              <a:t>argv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ThisTester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smtClean="0"/>
              <a:t> = new </a:t>
            </a:r>
            <a:r>
              <a:rPr lang="en-US" dirty="0" err="1" smtClean="0"/>
              <a:t>ThisTester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t.clobber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67659" y="5177922"/>
            <a:ext cx="3395833" cy="1477328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err="1" smtClean="0"/>
              <a:t>javac</a:t>
            </a:r>
            <a:r>
              <a:rPr lang="en-US" dirty="0" smtClean="0"/>
              <a:t> </a:t>
            </a:r>
            <a:r>
              <a:rPr lang="en-US" dirty="0" err="1" smtClean="0"/>
              <a:t>Example.java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java Example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local dog value  = 5</a:t>
            </a:r>
          </a:p>
          <a:p>
            <a:pPr>
              <a:buNone/>
            </a:pPr>
            <a:r>
              <a:rPr lang="en-US" dirty="0" smtClean="0"/>
              <a:t>The field dog value = 2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inheritance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Progression</a:t>
            </a:r>
          </a:p>
          <a:p>
            <a:pPr lvl="1"/>
            <a:r>
              <a:rPr lang="en-US" dirty="0" smtClean="0"/>
              <a:t>1, 2, 3, …</a:t>
            </a:r>
          </a:p>
          <a:p>
            <a:r>
              <a:rPr lang="en-US" dirty="0" smtClean="0"/>
              <a:t>Arithmetic Progression</a:t>
            </a:r>
          </a:p>
          <a:p>
            <a:pPr lvl="1"/>
            <a:r>
              <a:rPr lang="en-US" dirty="0" err="1" smtClean="0"/>
              <a:t>f(n</a:t>
            </a:r>
            <a:r>
              <a:rPr lang="en-US" dirty="0" smtClean="0"/>
              <a:t>) = f(n-1)+d</a:t>
            </a:r>
          </a:p>
          <a:p>
            <a:pPr lvl="1"/>
            <a:r>
              <a:rPr lang="en-US" dirty="0" smtClean="0"/>
              <a:t>f(0) = 1, </a:t>
            </a:r>
            <a:r>
              <a:rPr lang="en-US" dirty="0" err="1" smtClean="0"/>
              <a:t>d</a:t>
            </a:r>
            <a:r>
              <a:rPr lang="en-US" dirty="0" smtClean="0"/>
              <a:t> =2, we have 1, 3, 5, 7, …</a:t>
            </a:r>
          </a:p>
          <a:p>
            <a:r>
              <a:rPr lang="en-US" dirty="0" smtClean="0"/>
              <a:t>Geometric Progression</a:t>
            </a:r>
          </a:p>
          <a:p>
            <a:pPr lvl="1"/>
            <a:r>
              <a:rPr lang="en-US" dirty="0" err="1" smtClean="0"/>
              <a:t>f(n</a:t>
            </a:r>
            <a:r>
              <a:rPr lang="en-US" dirty="0" smtClean="0"/>
              <a:t>) = f(n-1)*</a:t>
            </a:r>
            <a:r>
              <a:rPr lang="en-US" dirty="0" err="1" smtClean="0"/>
              <a:t>r</a:t>
            </a:r>
            <a:endParaRPr lang="en-US" dirty="0" smtClean="0"/>
          </a:p>
          <a:p>
            <a:pPr lvl="1"/>
            <a:r>
              <a:rPr lang="en-US" dirty="0" smtClean="0"/>
              <a:t>f(0) = 1, </a:t>
            </a:r>
            <a:r>
              <a:rPr lang="en-US" dirty="0" err="1" smtClean="0"/>
              <a:t>r</a:t>
            </a:r>
            <a:r>
              <a:rPr lang="en-US" dirty="0" smtClean="0"/>
              <a:t> = 2, we have 1, 2, 4, 8, 16, …</a:t>
            </a:r>
          </a:p>
          <a:p>
            <a:r>
              <a:rPr lang="en-US" dirty="0" smtClean="0"/>
              <a:t>Fibonacci Progression</a:t>
            </a:r>
          </a:p>
          <a:p>
            <a:pPr lvl="1"/>
            <a:r>
              <a:rPr lang="en-US" dirty="0" err="1" smtClean="0"/>
              <a:t>f(n</a:t>
            </a:r>
            <a:r>
              <a:rPr lang="en-US" dirty="0" smtClean="0"/>
              <a:t>) = f(n-1)+f(n-2)</a:t>
            </a:r>
          </a:p>
          <a:p>
            <a:pPr lvl="1"/>
            <a:r>
              <a:rPr lang="en-US" dirty="0" smtClean="0"/>
              <a:t>f(0) =1, f(1) = 2, we have 1, 2, 3, 5, 8, 13, 21, …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Fields:</a:t>
            </a:r>
          </a:p>
          <a:p>
            <a:pPr lvl="1"/>
            <a:r>
              <a:rPr lang="en-US" dirty="0" smtClean="0"/>
              <a:t>first (the first value)</a:t>
            </a:r>
          </a:p>
          <a:p>
            <a:pPr lvl="1"/>
            <a:r>
              <a:rPr lang="en-US" dirty="0" smtClean="0"/>
              <a:t>cur (the current value)</a:t>
            </a:r>
          </a:p>
          <a:p>
            <a:r>
              <a:rPr lang="en-US" dirty="0" smtClean="0"/>
              <a:t>Methods:</a:t>
            </a:r>
          </a:p>
          <a:p>
            <a:pPr lvl="1"/>
            <a:r>
              <a:rPr lang="en-US" dirty="0" smtClean="0"/>
              <a:t>Progression(): Initialize the field values (A Constructor function)</a:t>
            </a:r>
          </a:p>
          <a:p>
            <a:pPr lvl="1"/>
            <a:r>
              <a:rPr lang="en-US" dirty="0" err="1" smtClean="0"/>
              <a:t>firstValue</a:t>
            </a:r>
            <a:r>
              <a:rPr lang="en-US" dirty="0" smtClean="0"/>
              <a:t>(): Reset the progression to the first value and and return that value</a:t>
            </a:r>
          </a:p>
          <a:p>
            <a:pPr lvl="1"/>
            <a:r>
              <a:rPr lang="en-US" dirty="0" err="1" smtClean="0"/>
              <a:t>nextValue</a:t>
            </a:r>
            <a:r>
              <a:rPr lang="en-US" dirty="0" smtClean="0"/>
              <a:t>(): Step the progression to the next value and return that value</a:t>
            </a:r>
          </a:p>
          <a:p>
            <a:pPr lvl="1"/>
            <a:r>
              <a:rPr lang="en-US" dirty="0" err="1" smtClean="0"/>
              <a:t>printProgression(int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): Reset the progression and print the first </a:t>
            </a:r>
            <a:r>
              <a:rPr lang="en-US" dirty="0" err="1" smtClean="0"/>
              <a:t>n</a:t>
            </a:r>
            <a:r>
              <a:rPr lang="en-US" dirty="0" smtClean="0"/>
              <a:t> values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199" y="2057400"/>
            <a:ext cx="7064892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//1, 2, 3, …</a:t>
            </a:r>
          </a:p>
          <a:p>
            <a:r>
              <a:rPr lang="en-US" dirty="0" smtClean="0"/>
              <a:t>public class Progression {</a:t>
            </a:r>
          </a:p>
          <a:p>
            <a:r>
              <a:rPr lang="en-US" dirty="0" smtClean="0"/>
              <a:t>	protected long first;</a:t>
            </a:r>
          </a:p>
          <a:p>
            <a:r>
              <a:rPr lang="en-US" dirty="0" smtClean="0"/>
              <a:t>	protected long cur;</a:t>
            </a:r>
          </a:p>
          <a:p>
            <a:r>
              <a:rPr lang="en-US" dirty="0" smtClean="0"/>
              <a:t>	Progression(){  //Constructor</a:t>
            </a:r>
          </a:p>
          <a:p>
            <a:r>
              <a:rPr lang="en-US" dirty="0" smtClean="0"/>
              <a:t>		first = cur = 1;</a:t>
            </a:r>
          </a:p>
          <a:p>
            <a:r>
              <a:rPr lang="en-US" dirty="0" smtClean="0"/>
              <a:t>	}</a:t>
            </a:r>
          </a:p>
          <a:p>
            <a:r>
              <a:rPr lang="en-US" dirty="0" smtClean="0"/>
              <a:t>	protected long </a:t>
            </a:r>
            <a:r>
              <a:rPr lang="en-US" dirty="0" err="1" smtClean="0"/>
              <a:t>firstValue</a:t>
            </a:r>
            <a:r>
              <a:rPr lang="en-US" dirty="0" smtClean="0"/>
              <a:t>(){ //Reset cur</a:t>
            </a:r>
          </a:p>
          <a:p>
            <a:r>
              <a:rPr lang="en-US" dirty="0" smtClean="0"/>
              <a:t>		cur = first;	</a:t>
            </a:r>
          </a:p>
          <a:p>
            <a:r>
              <a:rPr lang="en-US" dirty="0" smtClean="0"/>
              <a:t>		return cur;</a:t>
            </a:r>
          </a:p>
          <a:p>
            <a:r>
              <a:rPr lang="en-US" dirty="0" smtClean="0"/>
              <a:t>	}	</a:t>
            </a:r>
          </a:p>
          <a:p>
            <a:r>
              <a:rPr lang="en-US" dirty="0" smtClean="0"/>
              <a:t>	protected long </a:t>
            </a:r>
            <a:r>
              <a:rPr lang="en-US" dirty="0" err="1" smtClean="0"/>
              <a:t>nextValue</a:t>
            </a:r>
            <a:r>
              <a:rPr lang="en-US" dirty="0" smtClean="0"/>
              <a:t>(){	//cur = cur+1; return cur;</a:t>
            </a:r>
          </a:p>
          <a:p>
            <a:r>
              <a:rPr lang="en-US" dirty="0" smtClean="0"/>
              <a:t>		return ++cur;</a:t>
            </a:r>
          </a:p>
          <a:p>
            <a:r>
              <a:rPr lang="en-US" dirty="0" smtClean="0"/>
              <a:t>	}</a:t>
            </a:r>
          </a:p>
          <a:p>
            <a:r>
              <a:rPr lang="en-US" dirty="0" smtClean="0"/>
              <a:t>	protected long </a:t>
            </a:r>
            <a:r>
              <a:rPr lang="en-US" dirty="0" err="1" smtClean="0"/>
              <a:t>printProgression(int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){ … }</a:t>
            </a:r>
          </a:p>
          <a:p>
            <a:r>
              <a:rPr lang="en-US" dirty="0" smtClean="0"/>
              <a:t>}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198" y="2828836"/>
            <a:ext cx="650837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//Print the first </a:t>
            </a:r>
            <a:r>
              <a:rPr lang="en-US" dirty="0" err="1" smtClean="0"/>
              <a:t>n</a:t>
            </a:r>
            <a:r>
              <a:rPr lang="en-US" dirty="0" smtClean="0"/>
              <a:t> value</a:t>
            </a:r>
          </a:p>
          <a:p>
            <a:r>
              <a:rPr lang="en-US" dirty="0" smtClean="0"/>
              <a:t>protected long </a:t>
            </a:r>
            <a:r>
              <a:rPr lang="en-US" dirty="0" err="1" smtClean="0"/>
              <a:t>printProgression(int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){  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System.out.print(firstValue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for(int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=2; </a:t>
            </a:r>
            <a:r>
              <a:rPr lang="en-US" dirty="0" err="1" smtClean="0"/>
              <a:t>i</a:t>
            </a:r>
            <a:r>
              <a:rPr lang="en-US" dirty="0" smtClean="0"/>
              <a:t>&lt;=</a:t>
            </a:r>
            <a:r>
              <a:rPr lang="en-US" dirty="0" err="1" smtClean="0"/>
              <a:t>n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System.out.print</a:t>
            </a:r>
            <a:r>
              <a:rPr lang="en-US" dirty="0" smtClean="0"/>
              <a:t>(“ “+ </a:t>
            </a:r>
            <a:r>
              <a:rPr lang="en-US" dirty="0" err="1" smtClean="0"/>
              <a:t>nextValue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System.out.println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Arithmatic</a:t>
            </a:r>
            <a:r>
              <a:rPr lang="en-US" dirty="0" smtClean="0"/>
              <a:t> Progression</a:t>
            </a:r>
            <a:endParaRPr lang="en-US" dirty="0"/>
          </a:p>
        </p:txBody>
      </p:sp>
      <p:sp>
        <p:nvSpPr>
          <p:cNvPr id="4" name="Internal Storage 3"/>
          <p:cNvSpPr/>
          <p:nvPr/>
        </p:nvSpPr>
        <p:spPr>
          <a:xfrm>
            <a:off x="692897" y="2805239"/>
            <a:ext cx="1891883" cy="521926"/>
          </a:xfrm>
          <a:prstGeom prst="flowChartInternalStorag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extBox 4"/>
          <p:cNvSpPr txBox="1"/>
          <p:nvPr/>
        </p:nvSpPr>
        <p:spPr>
          <a:xfrm>
            <a:off x="1021549" y="2916415"/>
            <a:ext cx="1432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Progression</a:t>
            </a:r>
            <a:endParaRPr lang="en-US" dirty="0"/>
          </a:p>
        </p:txBody>
      </p:sp>
      <p:sp>
        <p:nvSpPr>
          <p:cNvPr id="6" name="Internal Storage 5"/>
          <p:cNvSpPr/>
          <p:nvPr/>
        </p:nvSpPr>
        <p:spPr>
          <a:xfrm>
            <a:off x="665833" y="3951671"/>
            <a:ext cx="1891338" cy="521926"/>
          </a:xfrm>
          <a:prstGeom prst="flowChartInternalStorag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TextBox 6"/>
          <p:cNvSpPr txBox="1"/>
          <p:nvPr/>
        </p:nvSpPr>
        <p:spPr>
          <a:xfrm>
            <a:off x="665833" y="4062847"/>
            <a:ext cx="1937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ArithProgression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 rot="5400000" flipH="1" flipV="1">
            <a:off x="1299249" y="3639418"/>
            <a:ext cx="6245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13672" y="3515257"/>
            <a:ext cx="1062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extends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75907" y="2680834"/>
            <a:ext cx="39254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Fields: first, cur</a:t>
            </a:r>
          </a:p>
          <a:p>
            <a:r>
              <a:rPr lang="en-US" dirty="0" smtClean="0"/>
              <a:t>Methods: </a:t>
            </a:r>
            <a:r>
              <a:rPr lang="en-US" dirty="0" err="1" smtClean="0"/>
              <a:t>firstValue</a:t>
            </a:r>
            <a:r>
              <a:rPr lang="en-US" dirty="0" smtClean="0"/>
              <a:t>(), </a:t>
            </a:r>
            <a:r>
              <a:rPr lang="en-US" dirty="0" err="1" smtClean="0"/>
              <a:t>nextValue</a:t>
            </a:r>
            <a:r>
              <a:rPr lang="en-US" dirty="0" smtClean="0"/>
              <a:t>(), </a:t>
            </a:r>
          </a:p>
          <a:p>
            <a:r>
              <a:rPr lang="en-US" dirty="0" smtClean="0"/>
              <a:t>		   </a:t>
            </a:r>
            <a:r>
              <a:rPr lang="en-US" dirty="0" err="1" smtClean="0"/>
              <a:t>printProgression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75907" y="3827266"/>
            <a:ext cx="2575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Fields: </a:t>
            </a:r>
            <a:r>
              <a:rPr lang="en-US" dirty="0" err="1" smtClean="0"/>
              <a:t>d</a:t>
            </a:r>
            <a:endParaRPr lang="en-US" dirty="0" smtClean="0"/>
          </a:p>
          <a:p>
            <a:r>
              <a:rPr lang="en-US" dirty="0" smtClean="0"/>
              <a:t>Methods: </a:t>
            </a:r>
            <a:r>
              <a:rPr lang="en-US" dirty="0" err="1" smtClean="0"/>
              <a:t>nextValue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5833" y="2148504"/>
            <a:ext cx="2590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first, </a:t>
            </a:r>
            <a:r>
              <a:rPr lang="en-US" dirty="0" err="1" smtClean="0"/>
              <a:t>first+d</a:t>
            </a:r>
            <a:r>
              <a:rPr lang="en-US" dirty="0" smtClean="0"/>
              <a:t>, first+2d, 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Arithmatic</a:t>
            </a:r>
            <a:r>
              <a:rPr lang="en-US" dirty="0" smtClean="0"/>
              <a:t> Progression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0679" y="2222721"/>
            <a:ext cx="7064892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//refines constructor, replaces </a:t>
            </a:r>
            <a:r>
              <a:rPr lang="en-US" dirty="0" err="1" smtClean="0">
                <a:solidFill>
                  <a:srgbClr val="000090"/>
                </a:solidFill>
              </a:rPr>
              <a:t>nextValue</a:t>
            </a:r>
            <a:r>
              <a:rPr lang="en-US" dirty="0" smtClean="0">
                <a:solidFill>
                  <a:srgbClr val="000090"/>
                </a:solidFill>
              </a:rPr>
              <a:t>(), and 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//inherits Progression(), </a:t>
            </a:r>
            <a:r>
              <a:rPr lang="en-US" dirty="0" err="1" smtClean="0">
                <a:solidFill>
                  <a:srgbClr val="000090"/>
                </a:solidFill>
              </a:rPr>
              <a:t>firstValue</a:t>
            </a:r>
            <a:r>
              <a:rPr lang="en-US" dirty="0" smtClean="0">
                <a:solidFill>
                  <a:srgbClr val="000090"/>
                </a:solidFill>
              </a:rPr>
              <a:t>(), </a:t>
            </a:r>
            <a:r>
              <a:rPr lang="en-US" dirty="0" err="1" smtClean="0">
                <a:solidFill>
                  <a:srgbClr val="000090"/>
                </a:solidFill>
              </a:rPr>
              <a:t>printProgression(int</a:t>
            </a:r>
            <a:r>
              <a:rPr lang="en-US" dirty="0" smtClean="0">
                <a:solidFill>
                  <a:srgbClr val="000090"/>
                </a:solidFill>
              </a:rPr>
              <a:t>)</a:t>
            </a:r>
          </a:p>
          <a:p>
            <a:endParaRPr lang="en-US" dirty="0" smtClean="0">
              <a:solidFill>
                <a:srgbClr val="000090"/>
              </a:solidFill>
            </a:endParaRPr>
          </a:p>
          <a:p>
            <a:r>
              <a:rPr lang="en-US" dirty="0" smtClean="0"/>
              <a:t>class </a:t>
            </a:r>
            <a:r>
              <a:rPr lang="en-US" dirty="0" err="1" smtClean="0"/>
              <a:t>ArithProgression</a:t>
            </a:r>
            <a:r>
              <a:rPr lang="en-US" dirty="0" smtClean="0"/>
              <a:t> </a:t>
            </a:r>
            <a:r>
              <a:rPr lang="en-US" b="1" dirty="0" smtClean="0"/>
              <a:t>extends</a:t>
            </a:r>
            <a:r>
              <a:rPr lang="en-US" dirty="0" smtClean="0"/>
              <a:t> Progression{</a:t>
            </a:r>
          </a:p>
          <a:p>
            <a:r>
              <a:rPr lang="en-US" dirty="0" smtClean="0"/>
              <a:t>	protected long </a:t>
            </a:r>
            <a:r>
              <a:rPr lang="en-US" dirty="0" err="1" smtClean="0"/>
              <a:t>d</a:t>
            </a:r>
            <a:r>
              <a:rPr lang="en-US" dirty="0" smtClean="0"/>
              <a:t>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ArithProgression</a:t>
            </a:r>
            <a:r>
              <a:rPr lang="en-US" dirty="0" smtClean="0"/>
              <a:t>(){  </a:t>
            </a:r>
            <a:r>
              <a:rPr lang="en-US" dirty="0" smtClean="0">
                <a:solidFill>
                  <a:srgbClr val="000090"/>
                </a:solidFill>
              </a:rPr>
              <a:t>//</a:t>
            </a:r>
            <a:r>
              <a:rPr lang="en-US" dirty="0" err="1" smtClean="0">
                <a:solidFill>
                  <a:srgbClr val="000090"/>
                </a:solidFill>
              </a:rPr>
              <a:t>d</a:t>
            </a:r>
            <a:r>
              <a:rPr lang="en-US" dirty="0" smtClean="0">
                <a:solidFill>
                  <a:srgbClr val="000090"/>
                </a:solidFill>
              </a:rPr>
              <a:t> =1 by default</a:t>
            </a:r>
          </a:p>
          <a:p>
            <a:r>
              <a:rPr lang="en-US" dirty="0" smtClean="0"/>
              <a:t>		this(1,1); </a:t>
            </a:r>
            <a:r>
              <a:rPr lang="en-US" dirty="0" smtClean="0">
                <a:solidFill>
                  <a:srgbClr val="000090"/>
                </a:solidFill>
              </a:rPr>
              <a:t>//a=1, </a:t>
            </a:r>
            <a:r>
              <a:rPr lang="en-US" dirty="0" err="1" smtClean="0">
                <a:solidFill>
                  <a:srgbClr val="000090"/>
                </a:solidFill>
              </a:rPr>
              <a:t>d</a:t>
            </a:r>
            <a:r>
              <a:rPr lang="en-US" dirty="0" smtClean="0">
                <a:solidFill>
                  <a:srgbClr val="000090"/>
                </a:solidFill>
              </a:rPr>
              <a:t> = 1;</a:t>
            </a:r>
          </a:p>
          <a:p>
            <a:r>
              <a:rPr lang="en-US" dirty="0" smtClean="0"/>
              <a:t>	}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ArithProgression(int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increment) { </a:t>
            </a:r>
            <a:r>
              <a:rPr lang="en-US" dirty="0" smtClean="0">
                <a:solidFill>
                  <a:srgbClr val="000090"/>
                </a:solidFill>
              </a:rPr>
              <a:t>//Set </a:t>
            </a:r>
            <a:r>
              <a:rPr lang="en-US" dirty="0" err="1" smtClean="0">
                <a:solidFill>
                  <a:srgbClr val="000090"/>
                </a:solidFill>
              </a:rPr>
              <a:t>d</a:t>
            </a:r>
            <a:r>
              <a:rPr lang="en-US" dirty="0" smtClean="0">
                <a:solidFill>
                  <a:srgbClr val="000090"/>
                </a:solidFill>
              </a:rPr>
              <a:t> to increment</a:t>
            </a:r>
            <a:r>
              <a:rPr lang="en-US" dirty="0" smtClean="0"/>
              <a:t>		first = a;	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d</a:t>
            </a:r>
            <a:r>
              <a:rPr lang="en-US" dirty="0" smtClean="0"/>
              <a:t> = increment;</a:t>
            </a:r>
          </a:p>
          <a:p>
            <a:r>
              <a:rPr lang="en-US" dirty="0" smtClean="0"/>
              <a:t>	}	</a:t>
            </a:r>
          </a:p>
          <a:p>
            <a:r>
              <a:rPr lang="en-US" dirty="0" smtClean="0"/>
              <a:t>	protected long </a:t>
            </a:r>
            <a:r>
              <a:rPr lang="en-US" dirty="0" err="1" smtClean="0"/>
              <a:t>nextValue</a:t>
            </a:r>
            <a:r>
              <a:rPr lang="en-US" dirty="0" smtClean="0"/>
              <a:t>(){	</a:t>
            </a:r>
          </a:p>
          <a:p>
            <a:r>
              <a:rPr lang="en-US" dirty="0" smtClean="0"/>
              <a:t>		cur += </a:t>
            </a:r>
            <a:r>
              <a:rPr lang="en-US" dirty="0" err="1" smtClean="0"/>
              <a:t>d</a:t>
            </a:r>
            <a:r>
              <a:rPr lang="en-US" dirty="0" smtClean="0"/>
              <a:t>;	</a:t>
            </a:r>
            <a:r>
              <a:rPr lang="en-US" dirty="0" smtClean="0">
                <a:solidFill>
                  <a:srgbClr val="000090"/>
                </a:solidFill>
              </a:rPr>
              <a:t>//cur = </a:t>
            </a:r>
            <a:r>
              <a:rPr lang="en-US" dirty="0" err="1" smtClean="0">
                <a:solidFill>
                  <a:srgbClr val="000090"/>
                </a:solidFill>
              </a:rPr>
              <a:t>cur+d</a:t>
            </a:r>
            <a:r>
              <a:rPr lang="en-US" dirty="0" smtClean="0">
                <a:solidFill>
                  <a:srgbClr val="000090"/>
                </a:solidFill>
              </a:rPr>
              <a:t>;</a:t>
            </a:r>
          </a:p>
          <a:p>
            <a:r>
              <a:rPr lang="en-US" dirty="0" smtClean="0"/>
              <a:t>		return cur;</a:t>
            </a:r>
          </a:p>
          <a:p>
            <a:r>
              <a:rPr lang="en-US" dirty="0" smtClean="0"/>
              <a:t>	}</a:t>
            </a:r>
          </a:p>
          <a:p>
            <a:r>
              <a:rPr lang="en-US" dirty="0" smtClean="0"/>
              <a:t>}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60400" y="3429000"/>
            <a:ext cx="6515847" cy="1398494"/>
          </a:xfrm>
        </p:spPr>
        <p:txBody>
          <a:bodyPr/>
          <a:lstStyle/>
          <a:p>
            <a:r>
              <a:rPr lang="en-US" dirty="0" smtClean="0"/>
              <a:t>Object-oriented Design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Abstraction, Encapsulation and Modularity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Progression</a:t>
            </a:r>
            <a:endParaRPr lang="en-US" dirty="0"/>
          </a:p>
        </p:txBody>
      </p:sp>
      <p:sp>
        <p:nvSpPr>
          <p:cNvPr id="4" name="Internal Storage 3"/>
          <p:cNvSpPr/>
          <p:nvPr/>
        </p:nvSpPr>
        <p:spPr>
          <a:xfrm>
            <a:off x="513432" y="2805239"/>
            <a:ext cx="1891883" cy="521926"/>
          </a:xfrm>
          <a:prstGeom prst="flowChartInternalStorag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extBox 4"/>
          <p:cNvSpPr txBox="1"/>
          <p:nvPr/>
        </p:nvSpPr>
        <p:spPr>
          <a:xfrm>
            <a:off x="842084" y="2916415"/>
            <a:ext cx="1432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Progression</a:t>
            </a:r>
            <a:endParaRPr lang="en-US" dirty="0"/>
          </a:p>
        </p:txBody>
      </p:sp>
      <p:sp>
        <p:nvSpPr>
          <p:cNvPr id="6" name="Internal Storage 5"/>
          <p:cNvSpPr/>
          <p:nvPr/>
        </p:nvSpPr>
        <p:spPr>
          <a:xfrm>
            <a:off x="457199" y="3951671"/>
            <a:ext cx="2099972" cy="521926"/>
          </a:xfrm>
          <a:prstGeom prst="flowChartInternalStorag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TextBox 6"/>
          <p:cNvSpPr txBox="1"/>
          <p:nvPr/>
        </p:nvSpPr>
        <p:spPr>
          <a:xfrm>
            <a:off x="486368" y="4062847"/>
            <a:ext cx="2151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GeomProgression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 rot="5400000" flipH="1" flipV="1">
            <a:off x="1195331" y="3639815"/>
            <a:ext cx="623711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13672" y="3515257"/>
            <a:ext cx="1062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extends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75907" y="2680834"/>
            <a:ext cx="39254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Fields: first, cur</a:t>
            </a:r>
          </a:p>
          <a:p>
            <a:r>
              <a:rPr lang="en-US" dirty="0" smtClean="0"/>
              <a:t>Methods: </a:t>
            </a:r>
            <a:r>
              <a:rPr lang="en-US" dirty="0" err="1" smtClean="0"/>
              <a:t>firstValue</a:t>
            </a:r>
            <a:r>
              <a:rPr lang="en-US" dirty="0" smtClean="0"/>
              <a:t>(), </a:t>
            </a:r>
            <a:r>
              <a:rPr lang="en-US" dirty="0" err="1" smtClean="0"/>
              <a:t>nextValue</a:t>
            </a:r>
            <a:r>
              <a:rPr lang="en-US" dirty="0" smtClean="0"/>
              <a:t>(), </a:t>
            </a:r>
          </a:p>
          <a:p>
            <a:r>
              <a:rPr lang="en-US" dirty="0" smtClean="0"/>
              <a:t>		   </a:t>
            </a:r>
            <a:r>
              <a:rPr lang="en-US" dirty="0" err="1" smtClean="0"/>
              <a:t>printProgression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75907" y="3827266"/>
            <a:ext cx="2575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Fields: </a:t>
            </a:r>
            <a:r>
              <a:rPr lang="en-US" dirty="0" err="1" smtClean="0"/>
              <a:t>r</a:t>
            </a:r>
            <a:endParaRPr lang="en-US" dirty="0" smtClean="0"/>
          </a:p>
          <a:p>
            <a:r>
              <a:rPr lang="en-US" dirty="0" smtClean="0"/>
              <a:t>Methods: </a:t>
            </a:r>
            <a:r>
              <a:rPr lang="en-US" dirty="0" err="1" smtClean="0"/>
              <a:t>nextValue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5833" y="2148504"/>
            <a:ext cx="2305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first, first*</a:t>
            </a:r>
            <a:r>
              <a:rPr lang="en-US" dirty="0" err="1" smtClean="0"/>
              <a:t>r</a:t>
            </a:r>
            <a:r>
              <a:rPr lang="en-US" dirty="0" smtClean="0"/>
              <a:t>, first*r</a:t>
            </a:r>
            <a:r>
              <a:rPr lang="en-US" baseline="30000" dirty="0" smtClean="0"/>
              <a:t>2</a:t>
            </a:r>
            <a:r>
              <a:rPr lang="en-US" dirty="0" smtClean="0"/>
              <a:t>, …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Progression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0679" y="2222721"/>
            <a:ext cx="7064892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//refines constructor, replaces </a:t>
            </a:r>
            <a:r>
              <a:rPr lang="en-US" dirty="0" err="1" smtClean="0">
                <a:solidFill>
                  <a:srgbClr val="000090"/>
                </a:solidFill>
              </a:rPr>
              <a:t>nextValue</a:t>
            </a:r>
            <a:r>
              <a:rPr lang="en-US" dirty="0" smtClean="0">
                <a:solidFill>
                  <a:srgbClr val="000090"/>
                </a:solidFill>
              </a:rPr>
              <a:t>(), and 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//inherits Progression(), </a:t>
            </a:r>
            <a:r>
              <a:rPr lang="en-US" dirty="0" err="1" smtClean="0">
                <a:solidFill>
                  <a:srgbClr val="000090"/>
                </a:solidFill>
              </a:rPr>
              <a:t>firstValue</a:t>
            </a:r>
            <a:r>
              <a:rPr lang="en-US" dirty="0" smtClean="0">
                <a:solidFill>
                  <a:srgbClr val="000090"/>
                </a:solidFill>
              </a:rPr>
              <a:t>(), </a:t>
            </a:r>
            <a:r>
              <a:rPr lang="en-US" dirty="0" err="1" smtClean="0">
                <a:solidFill>
                  <a:srgbClr val="000090"/>
                </a:solidFill>
              </a:rPr>
              <a:t>printProgression(int</a:t>
            </a:r>
            <a:r>
              <a:rPr lang="en-US" dirty="0" smtClean="0">
                <a:solidFill>
                  <a:srgbClr val="000090"/>
                </a:solidFill>
              </a:rPr>
              <a:t>)</a:t>
            </a:r>
          </a:p>
          <a:p>
            <a:endParaRPr lang="en-US" dirty="0" smtClean="0">
              <a:solidFill>
                <a:srgbClr val="000090"/>
              </a:solidFill>
            </a:endParaRPr>
          </a:p>
          <a:p>
            <a:r>
              <a:rPr lang="en-US" dirty="0" smtClean="0"/>
              <a:t>class </a:t>
            </a:r>
            <a:r>
              <a:rPr lang="en-US" dirty="0" err="1" smtClean="0"/>
              <a:t>GeomProgression</a:t>
            </a:r>
            <a:r>
              <a:rPr lang="en-US" dirty="0" smtClean="0"/>
              <a:t> </a:t>
            </a:r>
            <a:r>
              <a:rPr lang="en-US" b="1" dirty="0" smtClean="0"/>
              <a:t>extends</a:t>
            </a:r>
            <a:r>
              <a:rPr lang="en-US" dirty="0" smtClean="0"/>
              <a:t> Progression{</a:t>
            </a:r>
          </a:p>
          <a:p>
            <a:r>
              <a:rPr lang="en-US" dirty="0" smtClean="0"/>
              <a:t>	protected long </a:t>
            </a:r>
            <a:r>
              <a:rPr lang="en-US" dirty="0" err="1" smtClean="0"/>
              <a:t>r</a:t>
            </a:r>
            <a:r>
              <a:rPr lang="en-US" dirty="0" smtClean="0"/>
              <a:t>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GeomProgression</a:t>
            </a:r>
            <a:r>
              <a:rPr lang="en-US" dirty="0" smtClean="0"/>
              <a:t>(){  </a:t>
            </a:r>
            <a:r>
              <a:rPr lang="en-US" dirty="0" smtClean="0">
                <a:solidFill>
                  <a:srgbClr val="000090"/>
                </a:solidFill>
              </a:rPr>
              <a:t>//</a:t>
            </a:r>
            <a:r>
              <a:rPr lang="en-US" dirty="0" err="1" smtClean="0">
                <a:solidFill>
                  <a:srgbClr val="000090"/>
                </a:solidFill>
              </a:rPr>
              <a:t>r</a:t>
            </a:r>
            <a:r>
              <a:rPr lang="en-US" dirty="0" smtClean="0">
                <a:solidFill>
                  <a:srgbClr val="000090"/>
                </a:solidFill>
              </a:rPr>
              <a:t> =1 by default</a:t>
            </a:r>
          </a:p>
          <a:p>
            <a:r>
              <a:rPr lang="en-US" dirty="0" smtClean="0"/>
              <a:t>		this(1); </a:t>
            </a:r>
            <a:r>
              <a:rPr lang="en-US" dirty="0" smtClean="0">
                <a:solidFill>
                  <a:srgbClr val="000090"/>
                </a:solidFill>
              </a:rPr>
              <a:t>//</a:t>
            </a:r>
            <a:r>
              <a:rPr lang="en-US" dirty="0" err="1" smtClean="0">
                <a:solidFill>
                  <a:srgbClr val="000090"/>
                </a:solidFill>
              </a:rPr>
              <a:t>r</a:t>
            </a:r>
            <a:r>
              <a:rPr lang="en-US" dirty="0" smtClean="0">
                <a:solidFill>
                  <a:srgbClr val="000090"/>
                </a:solidFill>
              </a:rPr>
              <a:t> = 1;</a:t>
            </a:r>
          </a:p>
          <a:p>
            <a:r>
              <a:rPr lang="en-US" dirty="0" smtClean="0"/>
              <a:t>	}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GeomProgression(int</a:t>
            </a:r>
            <a:r>
              <a:rPr lang="en-US" dirty="0" smtClean="0"/>
              <a:t> base) { </a:t>
            </a:r>
            <a:r>
              <a:rPr lang="en-US" dirty="0" smtClean="0">
                <a:solidFill>
                  <a:srgbClr val="000090"/>
                </a:solidFill>
              </a:rPr>
              <a:t>//Set </a:t>
            </a:r>
            <a:r>
              <a:rPr lang="en-US" dirty="0" err="1" smtClean="0">
                <a:solidFill>
                  <a:srgbClr val="000090"/>
                </a:solidFill>
              </a:rPr>
              <a:t>r</a:t>
            </a:r>
            <a:r>
              <a:rPr lang="en-US" dirty="0" smtClean="0">
                <a:solidFill>
                  <a:srgbClr val="000090"/>
                </a:solidFill>
              </a:rPr>
              <a:t> to base</a:t>
            </a:r>
            <a:r>
              <a:rPr lang="en-US" dirty="0" smtClean="0"/>
              <a:t>		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r</a:t>
            </a:r>
            <a:r>
              <a:rPr lang="en-US" dirty="0" smtClean="0"/>
              <a:t> = base;</a:t>
            </a:r>
          </a:p>
          <a:p>
            <a:r>
              <a:rPr lang="en-US" dirty="0" smtClean="0"/>
              <a:t>	}	</a:t>
            </a:r>
          </a:p>
          <a:p>
            <a:r>
              <a:rPr lang="en-US" dirty="0" smtClean="0"/>
              <a:t>	protected long </a:t>
            </a:r>
            <a:r>
              <a:rPr lang="en-US" dirty="0" err="1" smtClean="0"/>
              <a:t>nextValue</a:t>
            </a:r>
            <a:r>
              <a:rPr lang="en-US" dirty="0" smtClean="0"/>
              <a:t>(){	</a:t>
            </a:r>
          </a:p>
          <a:p>
            <a:r>
              <a:rPr lang="en-US" dirty="0" smtClean="0"/>
              <a:t>		cur *= </a:t>
            </a:r>
            <a:r>
              <a:rPr lang="en-US" dirty="0" err="1" smtClean="0"/>
              <a:t>r</a:t>
            </a:r>
            <a:r>
              <a:rPr lang="en-US" dirty="0" smtClean="0"/>
              <a:t>;	</a:t>
            </a:r>
            <a:r>
              <a:rPr lang="en-US" dirty="0" smtClean="0">
                <a:solidFill>
                  <a:srgbClr val="000090"/>
                </a:solidFill>
              </a:rPr>
              <a:t>//cur = cur*</a:t>
            </a:r>
            <a:r>
              <a:rPr lang="en-US" dirty="0" err="1" smtClean="0">
                <a:solidFill>
                  <a:srgbClr val="000090"/>
                </a:solidFill>
              </a:rPr>
              <a:t>r</a:t>
            </a:r>
            <a:r>
              <a:rPr lang="en-US" dirty="0" smtClean="0">
                <a:solidFill>
                  <a:srgbClr val="000090"/>
                </a:solidFill>
              </a:rPr>
              <a:t>;</a:t>
            </a:r>
          </a:p>
          <a:p>
            <a:r>
              <a:rPr lang="en-US" dirty="0" smtClean="0"/>
              <a:t>		return cur;</a:t>
            </a:r>
          </a:p>
          <a:p>
            <a:r>
              <a:rPr lang="en-US" dirty="0" smtClean="0"/>
              <a:t>	}</a:t>
            </a:r>
          </a:p>
          <a:p>
            <a:r>
              <a:rPr lang="en-US" dirty="0" smtClean="0"/>
              <a:t>}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Progression</a:t>
            </a:r>
            <a:endParaRPr lang="en-US" dirty="0"/>
          </a:p>
        </p:txBody>
      </p:sp>
      <p:sp>
        <p:nvSpPr>
          <p:cNvPr id="4" name="Internal Storage 3"/>
          <p:cNvSpPr/>
          <p:nvPr/>
        </p:nvSpPr>
        <p:spPr>
          <a:xfrm>
            <a:off x="513432" y="2805239"/>
            <a:ext cx="1891883" cy="521926"/>
          </a:xfrm>
          <a:prstGeom prst="flowChartInternalStorag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extBox 4"/>
          <p:cNvSpPr txBox="1"/>
          <p:nvPr/>
        </p:nvSpPr>
        <p:spPr>
          <a:xfrm>
            <a:off x="842084" y="2916415"/>
            <a:ext cx="1432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Progression</a:t>
            </a:r>
            <a:endParaRPr lang="en-US" dirty="0"/>
          </a:p>
        </p:txBody>
      </p:sp>
      <p:sp>
        <p:nvSpPr>
          <p:cNvPr id="6" name="Internal Storage 5"/>
          <p:cNvSpPr/>
          <p:nvPr/>
        </p:nvSpPr>
        <p:spPr>
          <a:xfrm>
            <a:off x="457199" y="3951671"/>
            <a:ext cx="2099972" cy="521926"/>
          </a:xfrm>
          <a:prstGeom prst="flowChartInternalStorag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TextBox 6"/>
          <p:cNvSpPr txBox="1"/>
          <p:nvPr/>
        </p:nvSpPr>
        <p:spPr>
          <a:xfrm>
            <a:off x="486368" y="4062847"/>
            <a:ext cx="1898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FiboProgression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 rot="5400000" flipH="1" flipV="1">
            <a:off x="1195331" y="3639815"/>
            <a:ext cx="623711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13672" y="3515257"/>
            <a:ext cx="1062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extends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75907" y="2680834"/>
            <a:ext cx="39254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Fields: first, cur</a:t>
            </a:r>
          </a:p>
          <a:p>
            <a:r>
              <a:rPr lang="en-US" dirty="0" smtClean="0"/>
              <a:t>Methods: </a:t>
            </a:r>
            <a:r>
              <a:rPr lang="en-US" dirty="0" err="1" smtClean="0"/>
              <a:t>firstValue</a:t>
            </a:r>
            <a:r>
              <a:rPr lang="en-US" dirty="0" smtClean="0"/>
              <a:t>(), </a:t>
            </a:r>
            <a:r>
              <a:rPr lang="en-US" dirty="0" err="1" smtClean="0"/>
              <a:t>nextValue</a:t>
            </a:r>
            <a:r>
              <a:rPr lang="en-US" dirty="0" smtClean="0"/>
              <a:t>(), </a:t>
            </a:r>
          </a:p>
          <a:p>
            <a:r>
              <a:rPr lang="en-US" dirty="0" smtClean="0"/>
              <a:t>		   </a:t>
            </a:r>
            <a:r>
              <a:rPr lang="en-US" dirty="0" err="1" smtClean="0"/>
              <a:t>printProgression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75907" y="3827266"/>
            <a:ext cx="2575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Fields: </a:t>
            </a:r>
            <a:r>
              <a:rPr lang="en-US" dirty="0" err="1" smtClean="0"/>
              <a:t>prev</a:t>
            </a:r>
            <a:endParaRPr lang="en-US" dirty="0" smtClean="0"/>
          </a:p>
          <a:p>
            <a:r>
              <a:rPr lang="en-US" dirty="0" smtClean="0"/>
              <a:t>Methods: </a:t>
            </a:r>
            <a:r>
              <a:rPr lang="en-US" dirty="0" err="1" smtClean="0"/>
              <a:t>nextValue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5833" y="2148504"/>
            <a:ext cx="3695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a0, a1, a2, a3, …(a</a:t>
            </a:r>
            <a:r>
              <a:rPr lang="en-US" baseline="-25000" dirty="0" smtClean="0"/>
              <a:t>n+1 </a:t>
            </a:r>
            <a:r>
              <a:rPr lang="en-US" dirty="0" smtClean="0"/>
              <a:t>= a</a:t>
            </a:r>
            <a:r>
              <a:rPr lang="en-US" baseline="-25000" dirty="0" smtClean="0"/>
              <a:t>n-1</a:t>
            </a:r>
            <a:r>
              <a:rPr lang="en-US" dirty="0" smtClean="0"/>
              <a:t>+a</a:t>
            </a:r>
            <a:r>
              <a:rPr lang="en-US" baseline="-25000" dirty="0" smtClean="0"/>
              <a:t>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Fibonacci </a:t>
            </a:r>
            <a:r>
              <a:rPr lang="en-US" dirty="0" smtClean="0"/>
              <a:t>Progression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0679" y="2056685"/>
            <a:ext cx="7064892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//inherits Progression(), </a:t>
            </a:r>
            <a:r>
              <a:rPr lang="en-US" dirty="0" err="1" smtClean="0">
                <a:solidFill>
                  <a:srgbClr val="000090"/>
                </a:solidFill>
              </a:rPr>
              <a:t>firstValue</a:t>
            </a:r>
            <a:r>
              <a:rPr lang="en-US" dirty="0" smtClean="0">
                <a:solidFill>
                  <a:srgbClr val="000090"/>
                </a:solidFill>
              </a:rPr>
              <a:t>(), </a:t>
            </a:r>
            <a:r>
              <a:rPr lang="en-US" dirty="0" err="1" smtClean="0">
                <a:solidFill>
                  <a:srgbClr val="000090"/>
                </a:solidFill>
              </a:rPr>
              <a:t>printProgression(int</a:t>
            </a:r>
            <a:r>
              <a:rPr lang="en-US" dirty="0" smtClean="0">
                <a:solidFill>
                  <a:srgbClr val="000090"/>
                </a:solidFill>
              </a:rPr>
              <a:t>)</a:t>
            </a:r>
          </a:p>
          <a:p>
            <a:r>
              <a:rPr lang="en-US" dirty="0" smtClean="0"/>
              <a:t>class </a:t>
            </a:r>
            <a:r>
              <a:rPr lang="en-US" dirty="0" err="1" smtClean="0"/>
              <a:t>FiboProgression</a:t>
            </a:r>
            <a:r>
              <a:rPr lang="en-US" dirty="0" smtClean="0"/>
              <a:t> </a:t>
            </a:r>
            <a:r>
              <a:rPr lang="en-US" b="1" dirty="0" smtClean="0"/>
              <a:t>extends</a:t>
            </a:r>
            <a:r>
              <a:rPr lang="en-US" dirty="0" smtClean="0"/>
              <a:t> Progression{</a:t>
            </a:r>
          </a:p>
          <a:p>
            <a:r>
              <a:rPr lang="en-US" dirty="0" smtClean="0"/>
              <a:t>	protected long </a:t>
            </a:r>
            <a:r>
              <a:rPr lang="en-US" dirty="0" err="1" smtClean="0"/>
              <a:t>prev</a:t>
            </a:r>
            <a:r>
              <a:rPr lang="en-US" dirty="0" smtClean="0"/>
              <a:t>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FiboProgression</a:t>
            </a:r>
            <a:r>
              <a:rPr lang="en-US" dirty="0" smtClean="0"/>
              <a:t>(){  </a:t>
            </a:r>
            <a:r>
              <a:rPr lang="en-US" dirty="0" smtClean="0">
                <a:solidFill>
                  <a:srgbClr val="000090"/>
                </a:solidFill>
              </a:rPr>
              <a:t>//a0=1, a1=2 by default</a:t>
            </a:r>
          </a:p>
          <a:p>
            <a:r>
              <a:rPr lang="en-US" dirty="0" smtClean="0"/>
              <a:t>		this(1,2); </a:t>
            </a:r>
            <a:endParaRPr lang="en-US" dirty="0" smtClean="0">
              <a:solidFill>
                <a:srgbClr val="000090"/>
              </a:solidFill>
            </a:endParaRPr>
          </a:p>
          <a:p>
            <a:r>
              <a:rPr lang="en-US" dirty="0" smtClean="0"/>
              <a:t>	}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FiboProgression(long</a:t>
            </a:r>
            <a:r>
              <a:rPr lang="en-US" dirty="0" smtClean="0"/>
              <a:t> a0, long a1) {		</a:t>
            </a:r>
          </a:p>
          <a:p>
            <a:r>
              <a:rPr lang="en-US" dirty="0" smtClean="0"/>
              <a:t>		first = a0; </a:t>
            </a:r>
            <a:r>
              <a:rPr lang="en-US" dirty="0" smtClean="0">
                <a:solidFill>
                  <a:srgbClr val="000090"/>
                </a:solidFill>
              </a:rPr>
              <a:t>//overwrite the initial value of first (so is cur)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prev</a:t>
            </a:r>
            <a:r>
              <a:rPr lang="en-US" dirty="0" smtClean="0"/>
              <a:t> = a1-a0; </a:t>
            </a:r>
            <a:r>
              <a:rPr lang="en-US" dirty="0" smtClean="0">
                <a:solidFill>
                  <a:srgbClr val="000090"/>
                </a:solidFill>
              </a:rPr>
              <a:t>//fictitious value preceding the first</a:t>
            </a:r>
          </a:p>
          <a:p>
            <a:r>
              <a:rPr lang="en-US" dirty="0" smtClean="0"/>
              <a:t>	}	</a:t>
            </a:r>
          </a:p>
          <a:p>
            <a:r>
              <a:rPr lang="en-US" dirty="0" smtClean="0"/>
              <a:t>	protected long </a:t>
            </a:r>
            <a:r>
              <a:rPr lang="en-US" dirty="0" err="1" smtClean="0"/>
              <a:t>nextValue</a:t>
            </a:r>
            <a:r>
              <a:rPr lang="en-US" dirty="0" smtClean="0"/>
              <a:t>(){	</a:t>
            </a:r>
            <a:r>
              <a:rPr lang="en-US" dirty="0" smtClean="0">
                <a:solidFill>
                  <a:srgbClr val="000090"/>
                </a:solidFill>
              </a:rPr>
              <a:t>//a</a:t>
            </a:r>
            <a:r>
              <a:rPr lang="en-US" baseline="-25000" dirty="0" smtClean="0">
                <a:solidFill>
                  <a:srgbClr val="000090"/>
                </a:solidFill>
              </a:rPr>
              <a:t>n+1 </a:t>
            </a:r>
            <a:r>
              <a:rPr lang="en-US" dirty="0" smtClean="0">
                <a:solidFill>
                  <a:srgbClr val="000090"/>
                </a:solidFill>
              </a:rPr>
              <a:t>= a</a:t>
            </a:r>
            <a:r>
              <a:rPr lang="en-US" baseline="-25000" dirty="0" smtClean="0">
                <a:solidFill>
                  <a:srgbClr val="000090"/>
                </a:solidFill>
              </a:rPr>
              <a:t>n-1</a:t>
            </a:r>
            <a:r>
              <a:rPr lang="en-US" dirty="0" smtClean="0">
                <a:solidFill>
                  <a:srgbClr val="000090"/>
                </a:solidFill>
              </a:rPr>
              <a:t>+a</a:t>
            </a:r>
            <a:r>
              <a:rPr lang="en-US" baseline="-25000" dirty="0" smtClean="0">
                <a:solidFill>
                  <a:srgbClr val="000090"/>
                </a:solidFill>
              </a:rPr>
              <a:t>n</a:t>
            </a:r>
            <a:endParaRPr lang="en-US" dirty="0" smtClean="0">
              <a:solidFill>
                <a:srgbClr val="000090"/>
              </a:solidFill>
            </a:endParaRPr>
          </a:p>
          <a:p>
            <a:r>
              <a:rPr lang="en-US" dirty="0" smtClean="0"/>
              <a:t>		long temp = </a:t>
            </a:r>
            <a:r>
              <a:rPr lang="en-US" dirty="0" err="1" smtClean="0"/>
              <a:t>prev</a:t>
            </a:r>
            <a:r>
              <a:rPr lang="en-US" dirty="0" smtClean="0"/>
              <a:t>; </a:t>
            </a:r>
            <a:r>
              <a:rPr lang="en-US" dirty="0" smtClean="0">
                <a:solidFill>
                  <a:srgbClr val="000090"/>
                </a:solidFill>
              </a:rPr>
              <a:t>//temp = a</a:t>
            </a:r>
            <a:r>
              <a:rPr lang="en-US" baseline="-25000" dirty="0" smtClean="0">
                <a:solidFill>
                  <a:srgbClr val="000090"/>
                </a:solidFill>
              </a:rPr>
              <a:t>n-1</a:t>
            </a:r>
            <a:endParaRPr lang="en-US" dirty="0" smtClean="0">
              <a:solidFill>
                <a:srgbClr val="000090"/>
              </a:solidFill>
            </a:endParaRPr>
          </a:p>
          <a:p>
            <a:r>
              <a:rPr lang="en-US" dirty="0" smtClean="0"/>
              <a:t>		</a:t>
            </a:r>
            <a:r>
              <a:rPr lang="en-US" dirty="0" err="1" smtClean="0"/>
              <a:t>prev</a:t>
            </a:r>
            <a:r>
              <a:rPr lang="en-US" dirty="0" smtClean="0"/>
              <a:t> = cur; </a:t>
            </a:r>
            <a:r>
              <a:rPr lang="en-US" dirty="0" smtClean="0">
                <a:solidFill>
                  <a:srgbClr val="000090"/>
                </a:solidFill>
              </a:rPr>
              <a:t>//</a:t>
            </a:r>
            <a:r>
              <a:rPr lang="en-US" dirty="0" err="1" smtClean="0">
                <a:solidFill>
                  <a:srgbClr val="000090"/>
                </a:solidFill>
              </a:rPr>
              <a:t>prev</a:t>
            </a:r>
            <a:r>
              <a:rPr lang="en-US" dirty="0" smtClean="0">
                <a:solidFill>
                  <a:srgbClr val="000090"/>
                </a:solidFill>
              </a:rPr>
              <a:t> = a</a:t>
            </a:r>
            <a:r>
              <a:rPr lang="en-US" baseline="-25000" dirty="0" smtClean="0">
                <a:solidFill>
                  <a:srgbClr val="000090"/>
                </a:solidFill>
              </a:rPr>
              <a:t>n</a:t>
            </a:r>
            <a:endParaRPr lang="en-US" dirty="0" smtClean="0">
              <a:solidFill>
                <a:srgbClr val="000090"/>
              </a:solidFill>
            </a:endParaRPr>
          </a:p>
          <a:p>
            <a:r>
              <a:rPr lang="en-US" dirty="0" smtClean="0"/>
              <a:t>		cur+=temp;	</a:t>
            </a:r>
            <a:r>
              <a:rPr lang="en-US" dirty="0" smtClean="0">
                <a:solidFill>
                  <a:srgbClr val="000090"/>
                </a:solidFill>
              </a:rPr>
              <a:t>//cur = a</a:t>
            </a:r>
            <a:r>
              <a:rPr lang="en-US" baseline="-25000" dirty="0" smtClean="0">
                <a:solidFill>
                  <a:srgbClr val="000090"/>
                </a:solidFill>
              </a:rPr>
              <a:t>n+1 </a:t>
            </a:r>
            <a:r>
              <a:rPr lang="en-US" dirty="0" smtClean="0">
                <a:solidFill>
                  <a:srgbClr val="000090"/>
                </a:solidFill>
              </a:rPr>
              <a:t>= a</a:t>
            </a:r>
            <a:r>
              <a:rPr lang="en-US" baseline="-25000" dirty="0" smtClean="0">
                <a:solidFill>
                  <a:srgbClr val="000090"/>
                </a:solidFill>
              </a:rPr>
              <a:t>n-1</a:t>
            </a:r>
            <a:r>
              <a:rPr lang="en-US" dirty="0" smtClean="0">
                <a:solidFill>
                  <a:srgbClr val="000090"/>
                </a:solidFill>
              </a:rPr>
              <a:t>+a</a:t>
            </a:r>
            <a:r>
              <a:rPr lang="en-US" baseline="-25000" dirty="0" smtClean="0">
                <a:solidFill>
                  <a:srgbClr val="000090"/>
                </a:solidFill>
              </a:rPr>
              <a:t>n</a:t>
            </a:r>
            <a:endParaRPr lang="en-US" dirty="0" smtClean="0">
              <a:solidFill>
                <a:srgbClr val="000090"/>
              </a:solidFill>
            </a:endParaRPr>
          </a:p>
          <a:p>
            <a:r>
              <a:rPr lang="en-US" dirty="0" smtClean="0"/>
              <a:t>		return cur;</a:t>
            </a:r>
          </a:p>
          <a:p>
            <a:r>
              <a:rPr lang="en-US" dirty="0" smtClean="0"/>
              <a:t>	}</a:t>
            </a:r>
          </a:p>
          <a:p>
            <a:r>
              <a:rPr lang="en-US" dirty="0" smtClean="0"/>
              <a:t>}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Diagram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09800"/>
          <a:ext cx="6508750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Progression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0679" y="2056685"/>
            <a:ext cx="70648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 </a:t>
            </a:r>
            <a:r>
              <a:rPr lang="en-US" dirty="0" err="1" smtClean="0"/>
              <a:t>TestProgression</a:t>
            </a:r>
            <a:r>
              <a:rPr lang="en-US" dirty="0" smtClean="0"/>
              <a:t>{</a:t>
            </a:r>
          </a:p>
          <a:p>
            <a:r>
              <a:rPr lang="en-US" dirty="0" smtClean="0"/>
              <a:t>	public static void </a:t>
            </a:r>
            <a:r>
              <a:rPr lang="en-US" dirty="0" err="1" smtClean="0"/>
              <a:t>main(String</a:t>
            </a:r>
            <a:r>
              <a:rPr lang="en-US" dirty="0" smtClean="0"/>
              <a:t>[] </a:t>
            </a:r>
            <a:r>
              <a:rPr lang="en-US" dirty="0" err="1" smtClean="0"/>
              <a:t>args</a:t>
            </a:r>
            <a:r>
              <a:rPr lang="en-US" dirty="0" smtClean="0"/>
              <a:t>){</a:t>
            </a:r>
          </a:p>
          <a:p>
            <a:r>
              <a:rPr lang="en-US" dirty="0" smtClean="0"/>
              <a:t>		Progression </a:t>
            </a:r>
            <a:r>
              <a:rPr lang="en-US" dirty="0" err="1" smtClean="0"/>
              <a:t>prog</a:t>
            </a:r>
            <a:r>
              <a:rPr lang="en-US" dirty="0" smtClean="0"/>
              <a:t>;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prog</a:t>
            </a:r>
            <a:r>
              <a:rPr lang="en-US" dirty="0" smtClean="0"/>
              <a:t> = new ArithProgression(2);</a:t>
            </a:r>
          </a:p>
          <a:p>
            <a:r>
              <a:rPr lang="en-US" dirty="0" smtClean="0"/>
              <a:t>		prog.printProgression(10);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prog</a:t>
            </a:r>
            <a:r>
              <a:rPr lang="en-US" dirty="0" smtClean="0"/>
              <a:t> = new GeomProgression(3);</a:t>
            </a:r>
          </a:p>
          <a:p>
            <a:r>
              <a:rPr lang="en-US" dirty="0" smtClean="0"/>
              <a:t>		prog.printProgression(10);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prog</a:t>
            </a:r>
            <a:r>
              <a:rPr lang="en-US" dirty="0" smtClean="0"/>
              <a:t> = new FiboProgression(3,4);</a:t>
            </a:r>
          </a:p>
          <a:p>
            <a:r>
              <a:rPr lang="en-US" dirty="0" smtClean="0"/>
              <a:t>		prog.printProgression(10);</a:t>
            </a:r>
          </a:p>
          <a:p>
            <a:r>
              <a:rPr lang="en-US" dirty="0" smtClean="0"/>
              <a:t>	}</a:t>
            </a:r>
          </a:p>
          <a:p>
            <a:r>
              <a:rPr lang="en-US" dirty="0" smtClean="0"/>
              <a:t>}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61049" y="5177922"/>
            <a:ext cx="4302443" cy="923330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/>
              <a:t>1 3 5 7 9 11 13 15 17 19</a:t>
            </a:r>
          </a:p>
          <a:p>
            <a:pPr>
              <a:buNone/>
            </a:pPr>
            <a:r>
              <a:rPr lang="en-US" dirty="0" smtClean="0"/>
              <a:t>1 3 9 27 81 243 729 2187 6561 19683</a:t>
            </a:r>
          </a:p>
          <a:p>
            <a:pPr>
              <a:buNone/>
            </a:pPr>
            <a:r>
              <a:rPr lang="en-US" dirty="0" smtClean="0"/>
              <a:t>3 4 7 11 18 29 47 76 123 199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Exceptions are </a:t>
            </a:r>
          </a:p>
          <a:p>
            <a:r>
              <a:rPr lang="en-US" dirty="0" smtClean="0"/>
              <a:t>unexpected events that occur during the execution of a program (by JRE or programmers)</a:t>
            </a:r>
          </a:p>
          <a:p>
            <a:r>
              <a:rPr lang="en-US" dirty="0" smtClean="0"/>
              <a:t>Throw an exception in Java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throw new </a:t>
            </a:r>
            <a:r>
              <a:rPr lang="en-US" dirty="0" err="1" smtClean="0"/>
              <a:t>exception_type</a:t>
            </a:r>
            <a:r>
              <a:rPr lang="en-US" dirty="0" smtClean="0"/>
              <a:t> (</a:t>
            </a:r>
            <a:r>
              <a:rPr lang="en-US" dirty="0" err="1" smtClean="0"/>
              <a:t>param</a:t>
            </a:r>
            <a:r>
              <a:rPr lang="en-US" dirty="0" smtClean="0"/>
              <a:t>, …)</a:t>
            </a:r>
          </a:p>
          <a:p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25725" y="5232391"/>
            <a:ext cx="84733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(</a:t>
            </a:r>
            <a:r>
              <a:rPr lang="en-US" dirty="0" err="1" smtClean="0"/>
              <a:t>insertIndex</a:t>
            </a:r>
            <a:r>
              <a:rPr lang="en-US" dirty="0" smtClean="0"/>
              <a:t> &gt;= </a:t>
            </a:r>
            <a:r>
              <a:rPr lang="en-US" dirty="0" err="1" smtClean="0"/>
              <a:t>A.length</a:t>
            </a:r>
            <a:r>
              <a:rPr lang="en-US" dirty="0" smtClean="0"/>
              <a:t>){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throw new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BoundaryViolationException(“No</a:t>
            </a:r>
            <a:r>
              <a:rPr lang="en-US" dirty="0" smtClean="0"/>
              <a:t> element at index ” + </a:t>
            </a:r>
            <a:r>
              <a:rPr lang="en-US" dirty="0" err="1" smtClean="0"/>
              <a:t>insertIndex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Catching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 exception is thrown, it must be caught</a:t>
            </a:r>
          </a:p>
          <a:p>
            <a:r>
              <a:rPr lang="en-US" dirty="0" smtClean="0"/>
              <a:t>Otherwise, the program will terminate</a:t>
            </a:r>
          </a:p>
          <a:p>
            <a:r>
              <a:rPr lang="en-US" dirty="0" smtClean="0"/>
              <a:t>Use try-catch block in Java to catch exceptions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1905" y="3776809"/>
            <a:ext cx="750581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index = </a:t>
            </a:r>
            <a:r>
              <a:rPr lang="en-US" dirty="0" err="1" smtClean="0"/>
              <a:t>Integer.MAX_VALUE</a:t>
            </a:r>
            <a:r>
              <a:rPr lang="en-US" dirty="0" smtClean="0"/>
              <a:t>;</a:t>
            </a:r>
          </a:p>
          <a:p>
            <a:r>
              <a:rPr lang="en-US" b="1" dirty="0" smtClean="0"/>
              <a:t>try</a:t>
            </a:r>
            <a:r>
              <a:rPr lang="en-US" dirty="0" smtClean="0"/>
              <a:t>{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String.toBuy</a:t>
            </a:r>
            <a:r>
              <a:rPr lang="en-US" dirty="0" smtClean="0"/>
              <a:t> = </a:t>
            </a:r>
            <a:r>
              <a:rPr lang="en-US" dirty="0" err="1" smtClean="0"/>
              <a:t>shoppingList[index</a:t>
            </a:r>
            <a:r>
              <a:rPr lang="en-US" dirty="0" smtClean="0"/>
              <a:t>];</a:t>
            </a:r>
          </a:p>
          <a:p>
            <a:r>
              <a:rPr lang="en-US" dirty="0" smtClean="0"/>
              <a:t>}</a:t>
            </a:r>
          </a:p>
          <a:p>
            <a:r>
              <a:rPr lang="en-US" b="1" dirty="0" err="1" smtClean="0"/>
              <a:t>catch</a:t>
            </a:r>
            <a:r>
              <a:rPr lang="en-US" dirty="0" err="1" smtClean="0"/>
              <a:t>(ArrayIndexOutOfBoundsException</a:t>
            </a:r>
            <a:r>
              <a:rPr lang="en-US" dirty="0" smtClean="0"/>
              <a:t> </a:t>
            </a:r>
            <a:r>
              <a:rPr lang="en-US" dirty="0" err="1" smtClean="0"/>
              <a:t>aioobx</a:t>
            </a:r>
            <a:r>
              <a:rPr lang="en-US" dirty="0" smtClean="0"/>
              <a:t>){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System.out.println(“The</a:t>
            </a:r>
            <a:r>
              <a:rPr lang="en-US" dirty="0" smtClean="0"/>
              <a:t> index ”+index+” is outside the array.”);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Application Programming Interface (API)</a:t>
            </a:r>
          </a:p>
          <a:p>
            <a:r>
              <a:rPr lang="en-US" dirty="0" smtClean="0"/>
              <a:t>The methods that each object supports</a:t>
            </a:r>
          </a:p>
          <a:p>
            <a:r>
              <a:rPr lang="en-US" dirty="0" smtClean="0"/>
              <a:t>A list of method declarations with no data and no bodies</a:t>
            </a:r>
          </a:p>
          <a:p>
            <a:pPr>
              <a:buNone/>
            </a:pPr>
            <a:r>
              <a:rPr lang="en-US" dirty="0" smtClean="0"/>
              <a:t>Implementing Interfaces</a:t>
            </a:r>
          </a:p>
          <a:p>
            <a:r>
              <a:rPr lang="en-US" dirty="0" smtClean="0"/>
              <a:t>An interface enforces the requirements that a class has methods with certain specified signatures</a:t>
            </a:r>
          </a:p>
          <a:p>
            <a:r>
              <a:rPr lang="en-US" dirty="0" smtClean="0"/>
              <a:t>A class can implement many interfaces (must implement all methods of each interface)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Interface and Its Implementation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4632" y="2540155"/>
            <a:ext cx="354695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public</a:t>
            </a:r>
            <a:r>
              <a:rPr lang="en-US" b="1" dirty="0" smtClean="0"/>
              <a:t> interface </a:t>
            </a:r>
            <a:r>
              <a:rPr lang="en-US" dirty="0" smtClean="0"/>
              <a:t>Sellable {</a:t>
            </a:r>
          </a:p>
          <a:p>
            <a:r>
              <a:rPr lang="en-US" dirty="0" smtClean="0"/>
              <a:t>	public String </a:t>
            </a:r>
            <a:r>
              <a:rPr lang="en-US" dirty="0" smtClean="0">
                <a:solidFill>
                  <a:srgbClr val="000090"/>
                </a:solidFill>
              </a:rPr>
              <a:t>description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	public </a:t>
            </a:r>
            <a:r>
              <a:rPr lang="en-US" dirty="0" err="1" smtClean="0"/>
              <a:t>int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listPrice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	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0090"/>
                </a:solidFill>
              </a:rPr>
              <a:t>lowestPrice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01584" y="2540155"/>
            <a:ext cx="544241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public class Photo </a:t>
            </a:r>
            <a:r>
              <a:rPr lang="en-US" b="1" dirty="0" smtClean="0"/>
              <a:t>implements</a:t>
            </a:r>
            <a:r>
              <a:rPr lang="en-US" dirty="0" smtClean="0"/>
              <a:t> Sellable{</a:t>
            </a:r>
          </a:p>
          <a:p>
            <a:r>
              <a:rPr lang="en-US" dirty="0" smtClean="0"/>
              <a:t>	private String descript;</a:t>
            </a:r>
          </a:p>
          <a:p>
            <a:r>
              <a:rPr lang="en-US" dirty="0" smtClean="0"/>
              <a:t>	private </a:t>
            </a:r>
            <a:r>
              <a:rPr lang="en-US" dirty="0" err="1" smtClean="0"/>
              <a:t>int</a:t>
            </a:r>
            <a:r>
              <a:rPr lang="en-US" dirty="0" smtClean="0"/>
              <a:t> price;</a:t>
            </a:r>
          </a:p>
          <a:p>
            <a:r>
              <a:rPr lang="en-US" dirty="0" smtClean="0"/>
              <a:t>	private </a:t>
            </a:r>
            <a:r>
              <a:rPr lang="en-US" dirty="0" err="1" smtClean="0"/>
              <a:t>boolean</a:t>
            </a:r>
            <a:r>
              <a:rPr lang="en-US" dirty="0" smtClean="0"/>
              <a:t> color;</a:t>
            </a:r>
          </a:p>
          <a:p>
            <a:r>
              <a:rPr lang="en-US" dirty="0" smtClean="0"/>
              <a:t>	public </a:t>
            </a:r>
            <a:r>
              <a:rPr lang="en-US" dirty="0" err="1" smtClean="0"/>
              <a:t>Photo(String</a:t>
            </a:r>
            <a:r>
              <a:rPr lang="en-US" dirty="0" smtClean="0"/>
              <a:t> </a:t>
            </a:r>
            <a:r>
              <a:rPr lang="en-US" dirty="0" err="1" smtClean="0"/>
              <a:t>desc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dirty="0" smtClean="0"/>
              <a:t>,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c</a:t>
            </a:r>
            <a:r>
              <a:rPr lang="en-US" dirty="0" smtClean="0"/>
              <a:t>){ </a:t>
            </a:r>
          </a:p>
          <a:p>
            <a:r>
              <a:rPr lang="en-US" dirty="0" smtClean="0"/>
              <a:t>		descript = </a:t>
            </a:r>
            <a:r>
              <a:rPr lang="en-US" dirty="0" err="1" smtClean="0"/>
              <a:t>desc</a:t>
            </a:r>
            <a:r>
              <a:rPr lang="en-US" dirty="0" smtClean="0"/>
              <a:t>; price = </a:t>
            </a:r>
            <a:r>
              <a:rPr lang="en-US" dirty="0" err="1" smtClean="0"/>
              <a:t>p</a:t>
            </a:r>
            <a:r>
              <a:rPr lang="en-US" dirty="0" smtClean="0"/>
              <a:t>; color = </a:t>
            </a:r>
            <a:r>
              <a:rPr lang="en-US" dirty="0" err="1" smtClean="0"/>
              <a:t>c</a:t>
            </a:r>
            <a:r>
              <a:rPr lang="en-US" dirty="0" smtClean="0"/>
              <a:t>;</a:t>
            </a:r>
          </a:p>
          <a:p>
            <a:r>
              <a:rPr lang="en-US" dirty="0" smtClean="0"/>
              <a:t>	}</a:t>
            </a:r>
          </a:p>
          <a:p>
            <a:r>
              <a:rPr lang="en-US" dirty="0" smtClean="0"/>
              <a:t>	public String </a:t>
            </a:r>
            <a:r>
              <a:rPr lang="en-US" dirty="0" smtClean="0">
                <a:solidFill>
                  <a:srgbClr val="000090"/>
                </a:solidFill>
              </a:rPr>
              <a:t>description</a:t>
            </a:r>
            <a:r>
              <a:rPr lang="en-US" dirty="0" smtClean="0"/>
              <a:t>(){</a:t>
            </a:r>
          </a:p>
          <a:p>
            <a:r>
              <a:rPr lang="en-US" dirty="0" smtClean="0"/>
              <a:t>		return </a:t>
            </a:r>
            <a:r>
              <a:rPr lang="en-US" dirty="0" err="1" smtClean="0"/>
              <a:t>desc</a:t>
            </a:r>
            <a:r>
              <a:rPr lang="en-US" dirty="0" smtClean="0"/>
              <a:t>;</a:t>
            </a:r>
          </a:p>
          <a:p>
            <a:r>
              <a:rPr lang="en-US" dirty="0" smtClean="0"/>
              <a:t>	}</a:t>
            </a:r>
          </a:p>
          <a:p>
            <a:r>
              <a:rPr lang="en-US" dirty="0" smtClean="0"/>
              <a:t>	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0090"/>
                </a:solidFill>
              </a:rPr>
              <a:t>listPrice</a:t>
            </a:r>
            <a:r>
              <a:rPr lang="en-US" dirty="0" smtClean="0"/>
              <a:t>(){ return price;}</a:t>
            </a:r>
          </a:p>
          <a:p>
            <a:r>
              <a:rPr lang="en-US" dirty="0" smtClean="0"/>
              <a:t>	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0090"/>
                </a:solidFill>
              </a:rPr>
              <a:t>lowestPrice</a:t>
            </a:r>
            <a:r>
              <a:rPr lang="en-US" dirty="0" err="1" smtClean="0"/>
              <a:t>(){return</a:t>
            </a:r>
            <a:r>
              <a:rPr lang="en-US" dirty="0" smtClean="0"/>
              <a:t> price/2;}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2209801"/>
            <a:ext cx="8419332" cy="402166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Distills a system to its functionality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29" y="2846449"/>
            <a:ext cx="6086309" cy="311416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53580" y="5775944"/>
            <a:ext cx="3167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source:onanimation.com</a:t>
            </a:r>
            <a:r>
              <a:rPr lang="en-US" dirty="0" smtClean="0"/>
              <a:t>]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interface can have multiple inheritance</a:t>
            </a:r>
          </a:p>
          <a:p>
            <a:pPr>
              <a:buNone/>
            </a:pPr>
            <a:r>
              <a:rPr lang="en-US" dirty="0" smtClean="0"/>
              <a:t>   (a class cannot)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21418" y="3395327"/>
            <a:ext cx="36694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public</a:t>
            </a:r>
            <a:r>
              <a:rPr lang="en-US" b="1" dirty="0" smtClean="0"/>
              <a:t> interface </a:t>
            </a:r>
            <a:r>
              <a:rPr lang="en-US" dirty="0" smtClean="0"/>
              <a:t>Transportable {</a:t>
            </a:r>
          </a:p>
          <a:p>
            <a:r>
              <a:rPr lang="en-US" dirty="0" smtClean="0"/>
              <a:t>	public </a:t>
            </a:r>
            <a:r>
              <a:rPr lang="en-US" dirty="0" err="1" smtClean="0"/>
              <a:t>int</a:t>
            </a:r>
            <a:r>
              <a:rPr lang="en-US" dirty="0" smtClean="0">
                <a:solidFill>
                  <a:srgbClr val="000090"/>
                </a:solidFill>
              </a:rPr>
              <a:t> weight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	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0090"/>
                </a:solidFill>
              </a:rPr>
              <a:t>isHazardous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199" y="5202833"/>
            <a:ext cx="78936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</a:t>
            </a:r>
            <a:r>
              <a:rPr lang="en-US" b="1" dirty="0" smtClean="0"/>
              <a:t> interface </a:t>
            </a:r>
            <a:r>
              <a:rPr lang="en-US" dirty="0" err="1" smtClean="0"/>
              <a:t>InsurableItem</a:t>
            </a:r>
            <a:r>
              <a:rPr lang="en-US" b="1" dirty="0" smtClean="0"/>
              <a:t> extends </a:t>
            </a:r>
            <a:r>
              <a:rPr lang="en-US" dirty="0" smtClean="0"/>
              <a:t>Transportable, Sellable {</a:t>
            </a:r>
          </a:p>
          <a:p>
            <a:r>
              <a:rPr lang="en-US" dirty="0" smtClean="0"/>
              <a:t>	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0090"/>
                </a:solidFill>
              </a:rPr>
              <a:t>insuredValue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199" y="3395327"/>
            <a:ext cx="354695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public</a:t>
            </a:r>
            <a:r>
              <a:rPr lang="en-US" b="1" dirty="0" smtClean="0"/>
              <a:t> interface </a:t>
            </a:r>
            <a:r>
              <a:rPr lang="en-US" dirty="0" smtClean="0"/>
              <a:t>Sellable {</a:t>
            </a:r>
          </a:p>
          <a:p>
            <a:r>
              <a:rPr lang="en-US" dirty="0" smtClean="0"/>
              <a:t>	public String </a:t>
            </a:r>
            <a:r>
              <a:rPr lang="en-US" dirty="0" smtClean="0">
                <a:solidFill>
                  <a:srgbClr val="000090"/>
                </a:solidFill>
              </a:rPr>
              <a:t>description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	public </a:t>
            </a:r>
            <a:r>
              <a:rPr lang="en-US" dirty="0" err="1" smtClean="0"/>
              <a:t>int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listPrice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	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0090"/>
                </a:solidFill>
              </a:rPr>
              <a:t>lowestPrice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generic type is not defined at compile time but becomes fully specified at run time</a:t>
            </a:r>
          </a:p>
          <a:p>
            <a:r>
              <a:rPr lang="en-US" dirty="0" smtClean="0"/>
              <a:t>Define a class with </a:t>
            </a:r>
            <a:r>
              <a:rPr lang="en-US" b="1" dirty="0" smtClean="0"/>
              <a:t>formal type parameters</a:t>
            </a:r>
          </a:p>
          <a:p>
            <a:r>
              <a:rPr lang="en-US" dirty="0" smtClean="0"/>
              <a:t>Instantiate an object of this class by using </a:t>
            </a:r>
            <a:r>
              <a:rPr lang="en-US" b="1" dirty="0" smtClean="0"/>
              <a:t>actual type parameters</a:t>
            </a:r>
            <a:r>
              <a:rPr lang="en-US" dirty="0" smtClean="0"/>
              <a:t> to indicate the concrete types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Generic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2140960"/>
            <a:ext cx="562602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public class Pair</a:t>
            </a:r>
            <a:r>
              <a:rPr lang="en-US" b="1" dirty="0" smtClean="0"/>
              <a:t>&lt;K, V&gt;</a:t>
            </a:r>
            <a:r>
              <a:rPr lang="en-US" dirty="0" smtClean="0"/>
              <a:t>{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K</a:t>
            </a:r>
            <a:r>
              <a:rPr lang="en-US" dirty="0" smtClean="0"/>
              <a:t> key;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V</a:t>
            </a:r>
            <a:r>
              <a:rPr lang="en-US" dirty="0" smtClean="0"/>
              <a:t> value;</a:t>
            </a:r>
          </a:p>
          <a:p>
            <a:r>
              <a:rPr lang="en-US" dirty="0" smtClean="0"/>
              <a:t>	public void </a:t>
            </a:r>
            <a:r>
              <a:rPr lang="en-US" dirty="0" err="1" smtClean="0"/>
              <a:t>set(</a:t>
            </a:r>
            <a:r>
              <a:rPr lang="en-US" b="1" dirty="0" err="1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k</a:t>
            </a:r>
            <a:r>
              <a:rPr lang="en-US" dirty="0" smtClean="0"/>
              <a:t>, </a:t>
            </a:r>
            <a:r>
              <a:rPr lang="en-US" b="1" dirty="0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smtClean="0"/>
              <a:t>){</a:t>
            </a:r>
          </a:p>
          <a:p>
            <a:r>
              <a:rPr lang="en-US" dirty="0" smtClean="0"/>
              <a:t>		key = </a:t>
            </a:r>
            <a:r>
              <a:rPr lang="en-US" dirty="0" err="1" smtClean="0"/>
              <a:t>k</a:t>
            </a:r>
            <a:r>
              <a:rPr lang="en-US" dirty="0" smtClean="0"/>
              <a:t>;</a:t>
            </a:r>
          </a:p>
          <a:p>
            <a:r>
              <a:rPr lang="en-US" dirty="0" smtClean="0"/>
              <a:t>		value = </a:t>
            </a:r>
            <a:r>
              <a:rPr lang="en-US" dirty="0" err="1" smtClean="0"/>
              <a:t>v</a:t>
            </a:r>
            <a:r>
              <a:rPr lang="en-US" dirty="0" smtClean="0"/>
              <a:t>;</a:t>
            </a:r>
          </a:p>
          <a:p>
            <a:r>
              <a:rPr lang="en-US" dirty="0" smtClean="0"/>
              <a:t>	}</a:t>
            </a:r>
          </a:p>
          <a:p>
            <a:r>
              <a:rPr lang="en-US" dirty="0" smtClean="0"/>
              <a:t>	public </a:t>
            </a:r>
            <a:r>
              <a:rPr lang="en-US" b="1" dirty="0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getKey</a:t>
            </a:r>
            <a:r>
              <a:rPr lang="en-US" dirty="0" smtClean="0"/>
              <a:t>{ return key; }</a:t>
            </a:r>
          </a:p>
          <a:p>
            <a:r>
              <a:rPr lang="en-US" dirty="0" smtClean="0"/>
              <a:t>	public </a:t>
            </a:r>
            <a:r>
              <a:rPr lang="en-US" b="1" dirty="0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getValue</a:t>
            </a:r>
            <a:r>
              <a:rPr lang="en-US" dirty="0" smtClean="0"/>
              <a:t>{ return value;}</a:t>
            </a:r>
          </a:p>
          <a:p>
            <a:r>
              <a:rPr lang="en-US" dirty="0" smtClean="0"/>
              <a:t>	public String </a:t>
            </a:r>
            <a:r>
              <a:rPr lang="en-US" dirty="0" err="1" smtClean="0"/>
              <a:t>toString</a:t>
            </a:r>
            <a:r>
              <a:rPr lang="en-US" dirty="0" smtClean="0"/>
              <a:t>(){</a:t>
            </a:r>
          </a:p>
          <a:p>
            <a:r>
              <a:rPr lang="en-US" dirty="0" smtClean="0"/>
              <a:t>		return “[”+</a:t>
            </a:r>
            <a:r>
              <a:rPr lang="en-US" dirty="0" err="1" smtClean="0"/>
              <a:t>getKey</a:t>
            </a:r>
            <a:r>
              <a:rPr lang="en-US" dirty="0" smtClean="0"/>
              <a:t>()+”, ”+</a:t>
            </a:r>
            <a:r>
              <a:rPr lang="en-US" dirty="0" err="1" smtClean="0"/>
              <a:t>getValue</a:t>
            </a:r>
            <a:r>
              <a:rPr lang="en-US" dirty="0" smtClean="0"/>
              <a:t>()+” ]”;</a:t>
            </a:r>
          </a:p>
          <a:p>
            <a:r>
              <a:rPr lang="en-US" dirty="0" smtClean="0"/>
              <a:t>	}</a:t>
            </a:r>
          </a:p>
          <a:p>
            <a:r>
              <a:rPr lang="en-US" dirty="0" smtClean="0"/>
              <a:t>	public static void main(…){…}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Generic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2690559"/>
            <a:ext cx="6796189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public static void </a:t>
            </a:r>
            <a:r>
              <a:rPr lang="en-US" dirty="0" err="1" smtClean="0"/>
              <a:t>main(String</a:t>
            </a:r>
            <a:r>
              <a:rPr lang="en-US" dirty="0" smtClean="0"/>
              <a:t>[] </a:t>
            </a:r>
            <a:r>
              <a:rPr lang="en-US" dirty="0" err="1" smtClean="0"/>
              <a:t>args</a:t>
            </a:r>
            <a:r>
              <a:rPr lang="en-US" dirty="0" smtClean="0"/>
              <a:t>){</a:t>
            </a:r>
          </a:p>
          <a:p>
            <a:r>
              <a:rPr lang="en-US" dirty="0" smtClean="0"/>
              <a:t>	Pair</a:t>
            </a:r>
            <a:r>
              <a:rPr lang="en-US" b="1" dirty="0" smtClean="0"/>
              <a:t>&lt;String, Integer&gt; </a:t>
            </a:r>
            <a:r>
              <a:rPr lang="en-US" dirty="0" smtClean="0"/>
              <a:t>pair1 = new Pair</a:t>
            </a:r>
            <a:r>
              <a:rPr lang="en-US" b="1" dirty="0" smtClean="0"/>
              <a:t>&lt;String, Integer&gt;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	pair1.set(new </a:t>
            </a:r>
            <a:r>
              <a:rPr lang="en-US" dirty="0" err="1" smtClean="0"/>
              <a:t>String(“age</a:t>
            </a:r>
            <a:r>
              <a:rPr lang="en-US" dirty="0" smtClean="0"/>
              <a:t>”), new Integer(20));</a:t>
            </a:r>
          </a:p>
          <a:p>
            <a:r>
              <a:rPr lang="en-US" dirty="0" smtClean="0"/>
              <a:t>	System.out.println(pair1.toString());</a:t>
            </a:r>
          </a:p>
          <a:p>
            <a:r>
              <a:rPr lang="en-US" dirty="0" smtClean="0"/>
              <a:t>	Pair</a:t>
            </a:r>
            <a:r>
              <a:rPr lang="en-US" b="1" dirty="0" smtClean="0"/>
              <a:t>&lt;String, Double&gt; </a:t>
            </a:r>
            <a:r>
              <a:rPr lang="en-US" dirty="0" smtClean="0"/>
              <a:t>pair2 = new Pair</a:t>
            </a:r>
            <a:r>
              <a:rPr lang="en-US" b="1" dirty="0" smtClean="0"/>
              <a:t>&lt;String, Double&gt;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	pair2.set(new </a:t>
            </a:r>
            <a:r>
              <a:rPr lang="en-US" dirty="0" err="1" smtClean="0"/>
              <a:t>String(“grade</a:t>
            </a:r>
            <a:r>
              <a:rPr lang="en-US" dirty="0" smtClean="0"/>
              <a:t>”), new Double(82.53));</a:t>
            </a:r>
          </a:p>
          <a:p>
            <a:r>
              <a:rPr lang="en-US" dirty="0" smtClean="0"/>
              <a:t>	System.out.println(pair2.toString());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66147" y="5048186"/>
            <a:ext cx="2405824" cy="1477328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err="1" smtClean="0"/>
              <a:t>Javac</a:t>
            </a:r>
            <a:r>
              <a:rPr lang="en-US" dirty="0" smtClean="0"/>
              <a:t> </a:t>
            </a:r>
            <a:r>
              <a:rPr lang="en-US" dirty="0" err="1" smtClean="0"/>
              <a:t>Pair.java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Java Pair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[age, 20]</a:t>
            </a:r>
          </a:p>
          <a:p>
            <a:pPr>
              <a:buNone/>
            </a:pPr>
            <a:r>
              <a:rPr lang="en-US" dirty="0" smtClean="0"/>
              <a:t>[grade, 82.53]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2 (Due on 9</a:t>
            </a:r>
            <a:r>
              <a:rPr lang="en-US" dirty="0" smtClean="0"/>
              <a:t>/</a:t>
            </a:r>
            <a:r>
              <a:rPr lang="en-US" dirty="0" smtClean="0"/>
              <a:t>29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Generic Geometric Progression</a:t>
            </a:r>
          </a:p>
          <a:p>
            <a:r>
              <a:rPr lang="en-US" dirty="0" smtClean="0"/>
              <a:t>Output two different types of geometric progressions using inheritance and generics</a:t>
            </a:r>
          </a:p>
          <a:p>
            <a:r>
              <a:rPr lang="en-US" dirty="0" smtClean="0"/>
              <a:t>Try to throw/catch exceptions</a:t>
            </a:r>
          </a:p>
          <a:p>
            <a:r>
              <a:rPr lang="en-US" dirty="0" smtClean="0"/>
              <a:t>The Growth Population</a:t>
            </a:r>
          </a:p>
          <a:p>
            <a:pPr lvl="1"/>
            <a:r>
              <a:rPr lang="en-US" dirty="0" smtClean="0"/>
              <a:t>Get initial population and years from user inputs (Use Scanner class)</a:t>
            </a:r>
          </a:p>
          <a:p>
            <a:pPr lvl="1"/>
            <a:r>
              <a:rPr lang="en-US" dirty="0" smtClean="0"/>
              <a:t>Every </a:t>
            </a:r>
            <a:r>
              <a:rPr lang="en-US" dirty="0" smtClean="0"/>
              <a:t>40 </a:t>
            </a:r>
            <a:r>
              <a:rPr lang="en-US" dirty="0" smtClean="0"/>
              <a:t>years (a generation), the population becomes double</a:t>
            </a:r>
          </a:p>
          <a:p>
            <a:pPr lvl="1"/>
            <a:r>
              <a:rPr lang="en-US" dirty="0" smtClean="0"/>
              <a:t>Output the Population Progression (by generation)</a:t>
            </a:r>
          </a:p>
          <a:p>
            <a:pPr lvl="1"/>
            <a:r>
              <a:rPr lang="en-US" dirty="0" smtClean="0"/>
              <a:t>E.g., Input: 2 people and </a:t>
            </a:r>
            <a:r>
              <a:rPr lang="en-US" dirty="0" smtClean="0"/>
              <a:t>20</a:t>
            </a:r>
            <a:r>
              <a:rPr lang="en-US" dirty="0" smtClean="0"/>
              <a:t>0 </a:t>
            </a:r>
            <a:r>
              <a:rPr lang="en-US" dirty="0" smtClean="0"/>
              <a:t>years. </a:t>
            </a:r>
          </a:p>
          <a:p>
            <a:pPr lvl="1">
              <a:buNone/>
            </a:pPr>
            <a:r>
              <a:rPr lang="en-US" dirty="0" smtClean="0"/>
              <a:t>		Output: 2, 4, 8, 16, 32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2 (Due on 9</a:t>
            </a:r>
            <a:r>
              <a:rPr lang="en-US" dirty="0" smtClean="0"/>
              <a:t>/</a:t>
            </a:r>
            <a:r>
              <a:rPr lang="en-US" dirty="0" smtClean="0"/>
              <a:t>29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Growth of Capital</a:t>
            </a:r>
          </a:p>
          <a:p>
            <a:pPr lvl="1"/>
            <a:r>
              <a:rPr lang="en-US" dirty="0" smtClean="0"/>
              <a:t>Get initial capital and years from user inputs</a:t>
            </a:r>
          </a:p>
          <a:p>
            <a:pPr lvl="1"/>
            <a:r>
              <a:rPr lang="en-US" dirty="0" smtClean="0"/>
              <a:t>The annual interest rate is </a:t>
            </a:r>
            <a:r>
              <a:rPr lang="en-US" dirty="0" smtClean="0"/>
              <a:t>1.6%</a:t>
            </a:r>
            <a:endParaRPr lang="en-US" dirty="0" smtClean="0"/>
          </a:p>
          <a:p>
            <a:pPr lvl="1"/>
            <a:r>
              <a:rPr lang="en-US" dirty="0" smtClean="0"/>
              <a:t>Output the yearly Capital progression</a:t>
            </a:r>
          </a:p>
          <a:p>
            <a:pPr lvl="1"/>
            <a:r>
              <a:rPr lang="en-US" dirty="0" smtClean="0"/>
              <a:t>E.g., Input: 100 and 2 years. </a:t>
            </a:r>
          </a:p>
          <a:p>
            <a:pPr lvl="1">
              <a:buNone/>
            </a:pPr>
            <a:r>
              <a:rPr lang="en-US" dirty="0" smtClean="0"/>
              <a:t>		Output: 100, </a:t>
            </a:r>
            <a:r>
              <a:rPr lang="en-US" dirty="0" smtClean="0"/>
              <a:t>101.6,  103.2256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ADT (Abstract Data Type)</a:t>
            </a:r>
          </a:p>
          <a:p>
            <a:r>
              <a:rPr lang="en-US" dirty="0" smtClean="0"/>
              <a:t>Specifies what each operation does, but not how it does it (an interface in Java)</a:t>
            </a:r>
          </a:p>
          <a:p>
            <a:pPr lvl="1"/>
            <a:r>
              <a:rPr lang="en-US" dirty="0" smtClean="0"/>
              <a:t>An interface is a list of method declarations without the method body</a:t>
            </a:r>
          </a:p>
          <a:p>
            <a:r>
              <a:rPr lang="en-US" dirty="0" smtClean="0"/>
              <a:t>An ADT is realized by a concrete data structure ( a class in Java)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3449579" cy="3916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Splits a large program into a number of smaller, </a:t>
            </a:r>
            <a:r>
              <a:rPr lang="en-US" b="1" dirty="0" smtClean="0"/>
              <a:t>independent</a:t>
            </a:r>
            <a:r>
              <a:rPr lang="en-US" dirty="0" smtClean="0"/>
              <a:t> parts to reduce complexity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Each part (a module) represents a separate functional unit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2230" y="2265363"/>
            <a:ext cx="3860800" cy="3860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92230" y="6290225"/>
            <a:ext cx="3109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[Source: </a:t>
            </a:r>
            <a:r>
              <a:rPr lang="en-US" dirty="0" err="1" smtClean="0"/>
              <a:t>php.jglobal.com</a:t>
            </a:r>
            <a:r>
              <a:rPr lang="en-US" dirty="0" smtClean="0"/>
              <a:t>]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Encapsulation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2209801"/>
            <a:ext cx="5492377" cy="402166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is hiding the implementation details of a module from its user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Each module maintains a consistent interface but reveals </a:t>
            </a:r>
            <a:r>
              <a:rPr lang="en-US" b="1" dirty="0" smtClean="0"/>
              <a:t>no</a:t>
            </a:r>
            <a:r>
              <a:rPr lang="en-US" dirty="0" smtClean="0"/>
              <a:t> internal details for outsiders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Gives the programmers the freedom in implementing the details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9575" y="2600388"/>
            <a:ext cx="2416175" cy="24161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4327" y="5332438"/>
            <a:ext cx="3791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[Source: </a:t>
            </a:r>
            <a:r>
              <a:rPr lang="en-US" dirty="0" err="1" smtClean="0"/>
              <a:t>entertainingcode.com</a:t>
            </a:r>
            <a:r>
              <a:rPr lang="en-US" dirty="0" smtClean="0"/>
              <a:t>]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1"/>
            <a:ext cx="6508377" cy="402166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Software implementation should be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Robustness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Adaptability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Reusability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Object-oriented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An object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Is the main actor in the object-oriented paradigm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is an instance of a class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A Class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Consists of fields and methods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Gives others a consistent and concise view to interact with the object (without knowing details)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way to reuse code (based on a hierarchical structure)</a:t>
            </a:r>
          </a:p>
          <a:p>
            <a:r>
              <a:rPr lang="en-US" dirty="0" smtClean="0"/>
              <a:t>Player (Subclass) extends Human (</a:t>
            </a:r>
            <a:r>
              <a:rPr lang="en-US" dirty="0" err="1" smtClean="0"/>
              <a:t>Superclass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player has his/her own name and record, and can watch, talk, jump, and shoot.</a:t>
            </a:r>
          </a:p>
          <a:p>
            <a:endParaRPr lang="en-US" dirty="0"/>
          </a:p>
        </p:txBody>
      </p:sp>
      <p:sp>
        <p:nvSpPr>
          <p:cNvPr id="5" name="Internal Storage 4"/>
          <p:cNvSpPr/>
          <p:nvPr/>
        </p:nvSpPr>
        <p:spPr>
          <a:xfrm>
            <a:off x="1314123" y="4550597"/>
            <a:ext cx="1626308" cy="521926"/>
          </a:xfrm>
          <a:prstGeom prst="flowChartInternalStorag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TextBox 5"/>
          <p:cNvSpPr txBox="1"/>
          <p:nvPr/>
        </p:nvSpPr>
        <p:spPr>
          <a:xfrm>
            <a:off x="1642774" y="4661773"/>
            <a:ext cx="997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Human</a:t>
            </a:r>
            <a:endParaRPr lang="en-US" dirty="0"/>
          </a:p>
        </p:txBody>
      </p:sp>
      <p:sp>
        <p:nvSpPr>
          <p:cNvPr id="7" name="Internal Storage 6"/>
          <p:cNvSpPr/>
          <p:nvPr/>
        </p:nvSpPr>
        <p:spPr>
          <a:xfrm>
            <a:off x="1314668" y="5697029"/>
            <a:ext cx="1626308" cy="521926"/>
          </a:xfrm>
          <a:prstGeom prst="flowChartInternalStorag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1657124" y="5808205"/>
            <a:ext cx="868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Player</a:t>
            </a:r>
            <a:endParaRPr lang="en-US" dirty="0"/>
          </a:p>
        </p:txBody>
      </p:sp>
      <p:cxnSp>
        <p:nvCxnSpPr>
          <p:cNvPr id="10" name="Straight Arrow Connector 9"/>
          <p:cNvCxnSpPr>
            <a:stCxn id="7" idx="0"/>
          </p:cNvCxnSpPr>
          <p:nvPr/>
        </p:nvCxnSpPr>
        <p:spPr>
          <a:xfrm rot="16200000" flipV="1">
            <a:off x="1807729" y="5376936"/>
            <a:ext cx="624506" cy="156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27822" y="5260615"/>
            <a:ext cx="1062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extends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90057" y="4426192"/>
            <a:ext cx="38003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Fields: name</a:t>
            </a:r>
          </a:p>
          <a:p>
            <a:r>
              <a:rPr lang="en-US" dirty="0" smtClean="0"/>
              <a:t>Methods:  watch(), talk(), jump()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190057" y="5572624"/>
            <a:ext cx="2137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Fields: record</a:t>
            </a:r>
          </a:p>
          <a:p>
            <a:r>
              <a:rPr lang="en-US" dirty="0" smtClean="0"/>
              <a:t>Methods: shoot()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3513</TotalTime>
  <Words>1466</Words>
  <Application>Microsoft Macintosh PowerPoint</Application>
  <PresentationFormat>On-screen Show (4:3)</PresentationFormat>
  <Paragraphs>368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Plaza</vt:lpstr>
      <vt:lpstr> Data Structures Lecture 2</vt:lpstr>
      <vt:lpstr>Object-oriented Design</vt:lpstr>
      <vt:lpstr>Abstraction</vt:lpstr>
      <vt:lpstr>Abstract Data Type</vt:lpstr>
      <vt:lpstr>Modularity</vt:lpstr>
      <vt:lpstr>Encapsulation</vt:lpstr>
      <vt:lpstr>Goals</vt:lpstr>
      <vt:lpstr>Object-oriented Design</vt:lpstr>
      <vt:lpstr>Inheritance</vt:lpstr>
      <vt:lpstr>Overriding</vt:lpstr>
      <vt:lpstr>Polymorphism</vt:lpstr>
      <vt:lpstr>Overloading</vt:lpstr>
      <vt:lpstr>this </vt:lpstr>
      <vt:lpstr>An inheritance example</vt:lpstr>
      <vt:lpstr>Progression</vt:lpstr>
      <vt:lpstr>Progression</vt:lpstr>
      <vt:lpstr>Progression</vt:lpstr>
      <vt:lpstr>Arithmatic Progression</vt:lpstr>
      <vt:lpstr>Arithmatic Progression</vt:lpstr>
      <vt:lpstr>Geometric Progression</vt:lpstr>
      <vt:lpstr>Geometric Progression</vt:lpstr>
      <vt:lpstr>Fibonacci Progression</vt:lpstr>
      <vt:lpstr>Fibonacci Progression</vt:lpstr>
      <vt:lpstr>Inheritance Diagram</vt:lpstr>
      <vt:lpstr>Test Progression</vt:lpstr>
      <vt:lpstr>Exception Handling</vt:lpstr>
      <vt:lpstr>Catching Exceptions</vt:lpstr>
      <vt:lpstr>Interface </vt:lpstr>
      <vt:lpstr>An Interface and Its Implementation</vt:lpstr>
      <vt:lpstr>Multiple Inheritance</vt:lpstr>
      <vt:lpstr>Generics</vt:lpstr>
      <vt:lpstr>A Generic Example</vt:lpstr>
      <vt:lpstr>A Generic Example</vt:lpstr>
      <vt:lpstr>HW 2 (Due on 9/29)</vt:lpstr>
      <vt:lpstr>HW 2 (Due on 9/29)</vt:lpstr>
    </vt:vector>
  </TitlesOfParts>
  <Company>NCCU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Data Structures Lecture 1</dc:title>
  <dc:creator>Fang Yu</dc:creator>
  <cp:lastModifiedBy>fang yu</cp:lastModifiedBy>
  <cp:revision>43</cp:revision>
  <dcterms:created xsi:type="dcterms:W3CDTF">2010-09-27T04:33:23Z</dcterms:created>
  <dcterms:modified xsi:type="dcterms:W3CDTF">2011-09-19T09:21:55Z</dcterms:modified>
</cp:coreProperties>
</file>