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49"/>
  </p:notesMasterIdLst>
  <p:sldIdLst>
    <p:sldId id="256" r:id="rId2"/>
    <p:sldId id="310" r:id="rId3"/>
    <p:sldId id="311" r:id="rId4"/>
    <p:sldId id="323" r:id="rId5"/>
    <p:sldId id="312" r:id="rId6"/>
    <p:sldId id="313" r:id="rId7"/>
    <p:sldId id="314" r:id="rId8"/>
    <p:sldId id="315" r:id="rId9"/>
    <p:sldId id="316" r:id="rId10"/>
    <p:sldId id="317" r:id="rId11"/>
    <p:sldId id="324" r:id="rId12"/>
    <p:sldId id="318" r:id="rId13"/>
    <p:sldId id="325" r:id="rId14"/>
    <p:sldId id="319" r:id="rId15"/>
    <p:sldId id="320" r:id="rId16"/>
    <p:sldId id="321" r:id="rId17"/>
    <p:sldId id="322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3" r:id="rId44"/>
    <p:sldId id="351" r:id="rId45"/>
    <p:sldId id="352" r:id="rId46"/>
    <p:sldId id="354" r:id="rId47"/>
    <p:sldId id="355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printerSettings" Target="printerSettings/printerSettings1.bin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viewProps" Target="viewProps.xml"/><Relationship Id="rId54" Type="http://schemas.openxmlformats.org/officeDocument/2006/relationships/tableStyles" Target="tableStyle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3186E-627A-3F4A-8E7E-B544FA4DA940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45FB-B1A1-DD48-81E3-686E4C00E2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6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3797" indent="-270691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2764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5869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8975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82081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5186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8292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81397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Depth-First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3797" indent="-270691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2764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5869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8975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82081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5186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8292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81397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A0D31FE-3FAA-AB4A-A347-EC25B685FB36}" type="datetime8">
              <a:rPr lang="en-US" sz="1200"/>
              <a:pPr eaLnBrk="1" hangingPunct="1"/>
              <a:t>12/17/10 08:41</a:t>
            </a:fld>
            <a:endParaRPr lang="en-US" sz="1200"/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3797" indent="-270691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2764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5869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8975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82081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5186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8292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81397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91BBE74-39DD-1044-89D3-89B90478057E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3797" indent="-270691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2764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5869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8975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82081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5186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8292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81397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Breadth-First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3797" indent="-270691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2764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5869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8975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82081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5186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8292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81397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B811822-97BF-604B-8900-35AFECBBFF53}" type="datetime8">
              <a:rPr lang="en-US" sz="1200"/>
              <a:pPr eaLnBrk="1" hangingPunct="1"/>
              <a:t>12/17/10 08:41</a:t>
            </a:fld>
            <a:endParaRPr lang="en-US" sz="12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3797" indent="-270691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82764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15869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48975" indent="-216553" defTabSz="914334" eaLnBrk="0" hangingPunct="0"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382081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15186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48292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681397" indent="-216553" algn="ctr" defTabSz="91433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AB89DA-59F4-6B4B-A5CA-82B22E777D0F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51B28-7B69-1440-B83B-E9309ACFB9A2}" type="datetime8">
              <a:rPr lang="en-US"/>
              <a:pPr/>
              <a:t>12/17/10 08:41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59F2D-164D-D34D-AA2E-43078F7A4A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grapht.org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-114300" eaLnBrk="1" hangingPunct="1">
              <a:buFont typeface="Wingdings" charset="0"/>
              <a:buNone/>
            </a:pPr>
            <a:r>
              <a:rPr lang="en-US" sz="2400">
                <a:latin typeface="Tahoma" charset="0"/>
              </a:rPr>
              <a:t>Notation</a:t>
            </a:r>
          </a:p>
          <a:p>
            <a:pPr marL="1371600" lvl="1" indent="-914400" eaLnBrk="1" hangingPunct="1">
              <a:buFont typeface="Wingdings" charset="0"/>
              <a:buNone/>
            </a:pPr>
            <a:r>
              <a:rPr lang="en-US" sz="2000" b="1" i="1">
                <a:latin typeface="Times New Roman" charset="0"/>
              </a:rPr>
              <a:t>   n	</a:t>
            </a:r>
            <a:r>
              <a:rPr lang="en-US" sz="2000">
                <a:latin typeface="Tahoma" charset="0"/>
              </a:rPr>
              <a:t>number of vertices</a:t>
            </a:r>
          </a:p>
          <a:p>
            <a:pPr marL="1371600" lvl="1" indent="-914400" eaLnBrk="1" hangingPunct="1">
              <a:buFont typeface="Wingdings" charset="0"/>
              <a:buNone/>
            </a:pPr>
            <a:r>
              <a:rPr lang="en-US" sz="2000" b="1" i="1">
                <a:latin typeface="Times New Roman" charset="0"/>
              </a:rPr>
              <a:t>   m	</a:t>
            </a:r>
            <a:r>
              <a:rPr lang="en-US" sz="2000">
                <a:latin typeface="Tahoma" charset="0"/>
              </a:rPr>
              <a:t>number of edges</a:t>
            </a:r>
          </a:p>
          <a:p>
            <a:pPr marL="1371600" lvl="1" indent="-914400" eaLnBrk="1" hangingPunct="1">
              <a:buFont typeface="Wingdings" charset="0"/>
              <a:buNone/>
            </a:pPr>
            <a:r>
              <a:rPr lang="en-US" sz="2000">
                <a:latin typeface="Times New Roman" charset="0"/>
              </a:rPr>
              <a:t>deg(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 i="1">
                <a:latin typeface="Times New Roman" charset="0"/>
              </a:rPr>
              <a:t>	</a:t>
            </a:r>
            <a:r>
              <a:rPr lang="en-US" sz="2000">
                <a:latin typeface="Tahoma" charset="0"/>
              </a:rPr>
              <a:t>degree of vertex </a:t>
            </a:r>
            <a:r>
              <a:rPr lang="en-US" sz="2000" b="1" i="1">
                <a:latin typeface="Times New Roman" charset="0"/>
              </a:rPr>
              <a:t>v</a:t>
            </a:r>
            <a:endParaRPr lang="en-US" sz="2000">
              <a:latin typeface="Tahoma" charset="0"/>
            </a:endParaRPr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4267200" y="44545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5181600" y="35401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5181600" y="54451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8"/>
          <p:cNvSpPr>
            <a:spLocks noChangeArrowheads="1"/>
          </p:cNvSpPr>
          <p:nvPr/>
        </p:nvSpPr>
        <p:spPr bwMode="auto">
          <a:xfrm>
            <a:off x="6096000" y="44545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51" name="AutoShape 9"/>
          <p:cNvCxnSpPr>
            <a:cxnSpLocks noChangeShapeType="1"/>
            <a:stCxn id="10248" idx="5"/>
            <a:endCxn id="10250" idx="1"/>
          </p:cNvCxnSpPr>
          <p:nvPr/>
        </p:nvCxnSpPr>
        <p:spPr bwMode="auto">
          <a:xfrm>
            <a:off x="5441950" y="3810000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AutoShape 10"/>
          <p:cNvCxnSpPr>
            <a:cxnSpLocks noChangeShapeType="1"/>
            <a:stCxn id="10248" idx="3"/>
            <a:endCxn id="10247" idx="7"/>
          </p:cNvCxnSpPr>
          <p:nvPr/>
        </p:nvCxnSpPr>
        <p:spPr bwMode="auto">
          <a:xfrm flipH="1">
            <a:off x="4527550" y="3810000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AutoShape 11"/>
          <p:cNvCxnSpPr>
            <a:cxnSpLocks noChangeShapeType="1"/>
            <a:stCxn id="10249" idx="1"/>
            <a:endCxn id="10247" idx="5"/>
          </p:cNvCxnSpPr>
          <p:nvPr/>
        </p:nvCxnSpPr>
        <p:spPr bwMode="auto">
          <a:xfrm flipH="1" flipV="1">
            <a:off x="4527550" y="4724400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AutoShape 12"/>
          <p:cNvCxnSpPr>
            <a:cxnSpLocks noChangeShapeType="1"/>
            <a:stCxn id="10250" idx="3"/>
            <a:endCxn id="10249" idx="7"/>
          </p:cNvCxnSpPr>
          <p:nvPr/>
        </p:nvCxnSpPr>
        <p:spPr bwMode="auto">
          <a:xfrm flipH="1">
            <a:off x="5441950" y="4724400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AutoShape 13"/>
          <p:cNvCxnSpPr>
            <a:cxnSpLocks noChangeShapeType="1"/>
            <a:stCxn id="10250" idx="2"/>
            <a:endCxn id="10247" idx="6"/>
          </p:cNvCxnSpPr>
          <p:nvPr/>
        </p:nvCxnSpPr>
        <p:spPr bwMode="auto">
          <a:xfrm flipH="1">
            <a:off x="4581525" y="4606925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AutoShape 14"/>
          <p:cNvCxnSpPr>
            <a:cxnSpLocks noChangeShapeType="1"/>
            <a:stCxn id="10249" idx="0"/>
            <a:endCxn id="10248" idx="4"/>
          </p:cNvCxnSpPr>
          <p:nvPr/>
        </p:nvCxnSpPr>
        <p:spPr bwMode="auto">
          <a:xfrm flipV="1">
            <a:off x="5334000" y="3854450"/>
            <a:ext cx="0" cy="1581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7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77000" y="3429000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/>
              <a:t>Example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b="1" i="1">
                <a:latin typeface="Times New Roman" charset="0"/>
              </a:rPr>
              <a:t>n </a:t>
            </a:r>
            <a:r>
              <a:rPr lang="en-US" b="1">
                <a:latin typeface="Symbol" charset="0"/>
                <a:sym typeface="Symbol" charset="0"/>
              </a:rPr>
              <a:t>= </a:t>
            </a:r>
            <a:r>
              <a:rPr lang="en-US">
                <a:latin typeface="Times New Roman" charset="0"/>
              </a:rPr>
              <a:t>4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b="1" i="1">
                <a:latin typeface="Times New Roman" charset="0"/>
              </a:rPr>
              <a:t>m </a:t>
            </a:r>
            <a:r>
              <a:rPr lang="en-US" b="1">
                <a:latin typeface="Symbol" charset="0"/>
                <a:sym typeface="Symbol" charset="0"/>
              </a:rPr>
              <a:t>= </a:t>
            </a:r>
            <a:r>
              <a:rPr lang="en-US">
                <a:latin typeface="Times New Roman" charset="0"/>
              </a:rPr>
              <a:t>6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>
                <a:latin typeface="Times New Roman" charset="0"/>
              </a:rPr>
              <a:t>deg(</a:t>
            </a:r>
            <a:r>
              <a:rPr lang="en-US" b="1" i="1">
                <a:latin typeface="Times New Roman" charset="0"/>
              </a:rPr>
              <a:t>v</a:t>
            </a:r>
            <a:r>
              <a:rPr lang="en-US">
                <a:latin typeface="Times New Roman" charset="0"/>
              </a:rPr>
              <a:t>)</a:t>
            </a:r>
            <a:r>
              <a:rPr lang="en-US" b="1" i="1">
                <a:latin typeface="Times New Roman" charset="0"/>
              </a:rPr>
              <a:t> </a:t>
            </a:r>
            <a:r>
              <a:rPr lang="en-US">
                <a:latin typeface="Symbol" charset="0"/>
              </a:rPr>
              <a:t>= </a:t>
            </a:r>
            <a:r>
              <a:rPr lang="en-US">
                <a:latin typeface="Times New Roman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7944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</a:rPr>
              <a:t>Property 1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Symbol" charset="0"/>
              </a:rPr>
              <a:t>S</a:t>
            </a:r>
            <a:r>
              <a:rPr lang="en-US" b="1" i="1" baseline="-25000" dirty="0" err="1">
                <a:latin typeface="Times New Roman" charset="0"/>
              </a:rPr>
              <a:t>v</a:t>
            </a:r>
            <a:r>
              <a:rPr lang="en-US" b="1" i="1" baseline="-25000" dirty="0">
                <a:latin typeface="Times New Roman" charset="0"/>
              </a:rPr>
              <a:t> </a:t>
            </a:r>
            <a:r>
              <a:rPr lang="en-US" dirty="0" err="1">
                <a:latin typeface="Times New Roman" charset="0"/>
              </a:rPr>
              <a:t>deg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v</a:t>
            </a:r>
            <a:r>
              <a:rPr lang="en-US" dirty="0">
                <a:latin typeface="Times New Roman" charset="0"/>
              </a:rPr>
              <a:t>)</a:t>
            </a:r>
            <a:r>
              <a:rPr lang="en-US" b="1" i="1" dirty="0">
                <a:latin typeface="Times New Roman" charset="0"/>
              </a:rPr>
              <a:t> </a:t>
            </a:r>
            <a:r>
              <a:rPr lang="en-US" dirty="0">
                <a:latin typeface="Symbol" charset="0"/>
              </a:rPr>
              <a:t>= </a:t>
            </a:r>
            <a:r>
              <a:rPr lang="en-US" dirty="0">
                <a:latin typeface="Times New Roman" charset="0"/>
              </a:rPr>
              <a:t>2</a:t>
            </a:r>
            <a:r>
              <a:rPr lang="en-US" b="1" i="1" dirty="0">
                <a:latin typeface="Times New Roman" charset="0"/>
              </a:rPr>
              <a:t>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ahoma" charset="0"/>
              </a:rPr>
              <a:t>Proof:</a:t>
            </a:r>
            <a:r>
              <a:rPr lang="en-US" dirty="0">
                <a:latin typeface="Tahoma" charset="0"/>
              </a:rPr>
              <a:t> each edge is counted twice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</a:rPr>
              <a:t>Property 2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charset="0"/>
              </a:rPr>
              <a:t>In an undirected graph with no self-loops and no multiple edges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charset="0"/>
              </a:rPr>
              <a:t> 	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>
                <a:latin typeface="Times New Roman" charset="0"/>
              </a:rPr>
              <a:t>m </a:t>
            </a:r>
            <a:r>
              <a:rPr lang="en-US" b="1" dirty="0">
                <a:latin typeface="Symbol" charset="0"/>
                <a:sym typeface="Symbol" charset="0"/>
              </a:rPr>
              <a:t> </a:t>
            </a:r>
            <a:r>
              <a:rPr lang="en-US" b="1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n </a:t>
            </a:r>
            <a:r>
              <a:rPr lang="en-US" b="1" dirty="0">
                <a:latin typeface="Symbol" charset="0"/>
              </a:rPr>
              <a:t>-</a:t>
            </a:r>
            <a:r>
              <a:rPr lang="en-US" b="1" i="1" dirty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</a:rPr>
              <a:t>1)</a:t>
            </a:r>
            <a:r>
              <a:rPr lang="en-US" b="1" dirty="0">
                <a:latin typeface="Symbol" charset="0"/>
              </a:rPr>
              <a:t>/</a:t>
            </a:r>
            <a:r>
              <a:rPr lang="en-US" dirty="0">
                <a:latin typeface="Times New Roman" charset="0"/>
              </a:rPr>
              <a:t>2</a:t>
            </a:r>
            <a:endParaRPr lang="en-US" baseline="30000" dirty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ahoma" charset="0"/>
              </a:rPr>
              <a:t>Proof:</a:t>
            </a:r>
            <a:r>
              <a:rPr lang="en-US" dirty="0">
                <a:latin typeface="Tahoma" charset="0"/>
              </a:rPr>
              <a:t> each vertex has degree at most 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n </a:t>
            </a:r>
            <a:r>
              <a:rPr lang="en-US" b="1" dirty="0">
                <a:latin typeface="Symbol" charset="0"/>
              </a:rPr>
              <a:t>-</a:t>
            </a:r>
            <a:r>
              <a:rPr lang="en-US" b="1" i="1" dirty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</a:rPr>
              <a:t>1)</a:t>
            </a:r>
          </a:p>
          <a:p>
            <a:pPr lvl="1">
              <a:lnSpc>
                <a:spcPct val="90000"/>
              </a:lnSpc>
            </a:pPr>
            <a:endParaRPr lang="en-US" sz="9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</a:rPr>
              <a:t>What is the bound for a directed graph?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0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Main Methods of the Graph ADT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Vertices and edges</a:t>
            </a:r>
          </a:p>
          <a:p>
            <a:pPr lvl="1" eaLnBrk="1" hangingPunct="1"/>
            <a:r>
              <a:rPr lang="en-US" sz="1800">
                <a:latin typeface="Tahoma" charset="0"/>
              </a:rPr>
              <a:t>are positions</a:t>
            </a:r>
          </a:p>
          <a:p>
            <a:pPr lvl="1" eaLnBrk="1" hangingPunct="1"/>
            <a:r>
              <a:rPr lang="en-US" sz="1800">
                <a:latin typeface="Tahoma" charset="0"/>
              </a:rPr>
              <a:t>store elements</a:t>
            </a:r>
          </a:p>
          <a:p>
            <a:pPr eaLnBrk="1" hangingPunct="1"/>
            <a:r>
              <a:rPr lang="en-US" sz="2000">
                <a:latin typeface="Tahoma" charset="0"/>
              </a:rPr>
              <a:t>Accessor methods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endVertices</a:t>
            </a:r>
            <a:r>
              <a:rPr lang="en-US" sz="1800">
                <a:latin typeface="Tahoma" charset="0"/>
              </a:rPr>
              <a:t>(e): an array of the two endvertices of e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opposite</a:t>
            </a:r>
            <a:r>
              <a:rPr lang="en-US" sz="1800">
                <a:latin typeface="Tahoma" charset="0"/>
              </a:rPr>
              <a:t>(v, e): the vertex opposite of v on e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areAdjacent</a:t>
            </a:r>
            <a:r>
              <a:rPr lang="en-US" sz="1800">
                <a:latin typeface="Tahoma" charset="0"/>
              </a:rPr>
              <a:t>(v, w): true iff v and w are adjacent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replace</a:t>
            </a:r>
            <a:r>
              <a:rPr lang="en-US" sz="1800">
                <a:latin typeface="Tahoma" charset="0"/>
              </a:rPr>
              <a:t>(v, x): replace element at vertex v with x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replace</a:t>
            </a:r>
            <a:r>
              <a:rPr lang="en-US" sz="1800">
                <a:latin typeface="Tahoma" charset="0"/>
              </a:rPr>
              <a:t>(e, x): replace element at edge e with x</a:t>
            </a:r>
          </a:p>
        </p:txBody>
      </p:sp>
    </p:spTree>
    <p:extLst>
      <p:ext uri="{BB962C8B-B14F-4D97-AF65-F5344CB8AC3E}">
        <p14:creationId xmlns:p14="http://schemas.microsoft.com/office/powerpoint/2010/main" val="253131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Main Methods of the Graph ADT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Update methods</a:t>
            </a:r>
          </a:p>
          <a:p>
            <a:pPr lvl="1">
              <a:defRPr/>
            </a:pPr>
            <a:r>
              <a:rPr lang="en-US" dirty="0" err="1"/>
              <a:t>insertVertex</a:t>
            </a:r>
            <a:r>
              <a:rPr lang="en-US" dirty="0"/>
              <a:t>(o): insert a vertex storing element o</a:t>
            </a:r>
          </a:p>
          <a:p>
            <a:pPr lvl="1">
              <a:defRPr/>
            </a:pPr>
            <a:r>
              <a:rPr lang="en-US" dirty="0" err="1"/>
              <a:t>insertEdge</a:t>
            </a:r>
            <a:r>
              <a:rPr lang="en-US" dirty="0"/>
              <a:t>(v, w, o): insert an edge (</a:t>
            </a:r>
            <a:r>
              <a:rPr lang="en-US" dirty="0" err="1"/>
              <a:t>v,w</a:t>
            </a:r>
            <a:r>
              <a:rPr lang="en-US" dirty="0"/>
              <a:t>) storing element o</a:t>
            </a:r>
          </a:p>
          <a:p>
            <a:pPr lvl="1">
              <a:defRPr/>
            </a:pPr>
            <a:r>
              <a:rPr lang="en-US" dirty="0" err="1"/>
              <a:t>removeVertex</a:t>
            </a:r>
            <a:r>
              <a:rPr lang="en-US" dirty="0"/>
              <a:t>(v): remove vertex v (and its incident edges)</a:t>
            </a:r>
          </a:p>
          <a:p>
            <a:pPr lvl="1">
              <a:defRPr/>
            </a:pPr>
            <a:r>
              <a:rPr lang="en-US" dirty="0" err="1"/>
              <a:t>removeEdge</a:t>
            </a:r>
            <a:r>
              <a:rPr lang="en-US" dirty="0"/>
              <a:t>(e): remove edge e</a:t>
            </a:r>
          </a:p>
          <a:p>
            <a:pPr>
              <a:defRPr/>
            </a:pPr>
            <a:r>
              <a:rPr lang="en-US" dirty="0" err="1"/>
              <a:t>Iterable</a:t>
            </a:r>
            <a:r>
              <a:rPr lang="en-US" dirty="0"/>
              <a:t> collection methods</a:t>
            </a:r>
          </a:p>
          <a:p>
            <a:pPr lvl="1">
              <a:defRPr/>
            </a:pPr>
            <a:r>
              <a:rPr lang="en-US" dirty="0" err="1"/>
              <a:t>incidentEdges</a:t>
            </a:r>
            <a:r>
              <a:rPr lang="en-US" dirty="0"/>
              <a:t>(v): edges incident to v</a:t>
            </a:r>
          </a:p>
          <a:p>
            <a:pPr lvl="1">
              <a:defRPr/>
            </a:pPr>
            <a:r>
              <a:rPr lang="en-US" dirty="0"/>
              <a:t>vertices(): all vertices in the graph</a:t>
            </a:r>
          </a:p>
          <a:p>
            <a:pPr lvl="1">
              <a:defRPr/>
            </a:pPr>
            <a:r>
              <a:rPr lang="en-US" dirty="0"/>
              <a:t>edges(): all edges in the graph</a:t>
            </a:r>
          </a:p>
        </p:txBody>
      </p:sp>
    </p:spTree>
    <p:extLst>
      <p:ext uri="{BB962C8B-B14F-4D97-AF65-F5344CB8AC3E}">
        <p14:creationId xmlns:p14="http://schemas.microsoft.com/office/powerpoint/2010/main" val="173722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2" name="AutoShape 46"/>
          <p:cNvCxnSpPr>
            <a:cxnSpLocks noChangeShapeType="1"/>
            <a:stCxn id="12317" idx="2"/>
            <a:endCxn id="12314" idx="6"/>
          </p:cNvCxnSpPr>
          <p:nvPr/>
        </p:nvCxnSpPr>
        <p:spPr bwMode="auto">
          <a:xfrm flipH="1">
            <a:off x="4813300" y="5943600"/>
            <a:ext cx="32543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AutoShape 23"/>
          <p:cNvCxnSpPr>
            <a:cxnSpLocks noChangeShapeType="1"/>
            <a:stCxn id="12313" idx="2"/>
            <a:endCxn id="12305" idx="6"/>
          </p:cNvCxnSpPr>
          <p:nvPr/>
        </p:nvCxnSpPr>
        <p:spPr bwMode="auto">
          <a:xfrm flipH="1">
            <a:off x="4810125" y="3505200"/>
            <a:ext cx="32543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2578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Edge List Structure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22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44650"/>
            <a:ext cx="3505200" cy="4603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Vertex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 to position in vertex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origin vertex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destination vertex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 to position in edge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Vertex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sequence of vertex objects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sequence of edge objects</a:t>
            </a:r>
          </a:p>
        </p:txBody>
      </p:sp>
      <p:sp>
        <p:nvSpPr>
          <p:cNvPr id="12296" name="Oval 4"/>
          <p:cNvSpPr>
            <a:spLocks noChangeArrowheads="1"/>
          </p:cNvSpPr>
          <p:nvPr/>
        </p:nvSpPr>
        <p:spPr bwMode="auto">
          <a:xfrm>
            <a:off x="4921250" y="25479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v</a:t>
            </a:r>
          </a:p>
        </p:txBody>
      </p:sp>
      <p:sp>
        <p:nvSpPr>
          <p:cNvPr id="12297" name="Oval 5"/>
          <p:cNvSpPr>
            <a:spLocks noChangeArrowheads="1"/>
          </p:cNvSpPr>
          <p:nvPr/>
        </p:nvSpPr>
        <p:spPr bwMode="auto">
          <a:xfrm>
            <a:off x="5835650" y="16065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u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6750050" y="25479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w</a:t>
            </a:r>
          </a:p>
        </p:txBody>
      </p:sp>
      <p:cxnSp>
        <p:nvCxnSpPr>
          <p:cNvPr id="12299" name="AutoShape 8"/>
          <p:cNvCxnSpPr>
            <a:cxnSpLocks noChangeShapeType="1"/>
            <a:stCxn id="12297" idx="5"/>
            <a:endCxn id="12298" idx="1"/>
          </p:cNvCxnSpPr>
          <p:nvPr/>
        </p:nvCxnSpPr>
        <p:spPr bwMode="auto">
          <a:xfrm>
            <a:off x="6096000" y="1876425"/>
            <a:ext cx="698500" cy="706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AutoShape 9"/>
          <p:cNvCxnSpPr>
            <a:cxnSpLocks noChangeShapeType="1"/>
            <a:stCxn id="12297" idx="3"/>
            <a:endCxn id="12296" idx="7"/>
          </p:cNvCxnSpPr>
          <p:nvPr/>
        </p:nvCxnSpPr>
        <p:spPr bwMode="auto">
          <a:xfrm flipH="1">
            <a:off x="5181600" y="1876425"/>
            <a:ext cx="698500" cy="706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12"/>
          <p:cNvCxnSpPr>
            <a:cxnSpLocks noChangeShapeType="1"/>
            <a:stCxn id="12298" idx="2"/>
            <a:endCxn id="12296" idx="6"/>
          </p:cNvCxnSpPr>
          <p:nvPr/>
        </p:nvCxnSpPr>
        <p:spPr bwMode="auto">
          <a:xfrm flipH="1">
            <a:off x="5235575" y="2700338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235575" y="19208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6443663" y="192087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</a:t>
            </a: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5832475" y="22875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12305" name="Oval 19"/>
          <p:cNvSpPr>
            <a:spLocks noChangeArrowheads="1"/>
          </p:cNvSpPr>
          <p:nvPr/>
        </p:nvSpPr>
        <p:spPr bwMode="auto">
          <a:xfrm>
            <a:off x="4495800" y="3352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06" name="Oval 20"/>
          <p:cNvSpPr>
            <a:spLocks noChangeArrowheads="1"/>
          </p:cNvSpPr>
          <p:nvPr/>
        </p:nvSpPr>
        <p:spPr bwMode="auto">
          <a:xfrm>
            <a:off x="5688013" y="3352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07" name="Oval 21"/>
          <p:cNvSpPr>
            <a:spLocks noChangeArrowheads="1"/>
          </p:cNvSpPr>
          <p:nvPr/>
        </p:nvSpPr>
        <p:spPr bwMode="auto">
          <a:xfrm>
            <a:off x="6880225" y="3352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08" name="Rectangle 35"/>
          <p:cNvSpPr>
            <a:spLocks noChangeArrowheads="1"/>
          </p:cNvSpPr>
          <p:nvPr/>
        </p:nvSpPr>
        <p:spPr bwMode="auto">
          <a:xfrm>
            <a:off x="472440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37"/>
          <p:cNvSpPr>
            <a:spLocks noChangeArrowheads="1"/>
          </p:cNvSpPr>
          <p:nvPr/>
        </p:nvSpPr>
        <p:spPr bwMode="auto">
          <a:xfrm>
            <a:off x="4943475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2310" name="Oval 38"/>
          <p:cNvSpPr>
            <a:spLocks noChangeArrowheads="1"/>
          </p:cNvSpPr>
          <p:nvPr/>
        </p:nvSpPr>
        <p:spPr bwMode="auto">
          <a:xfrm>
            <a:off x="8001000" y="25479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z</a:t>
            </a:r>
          </a:p>
        </p:txBody>
      </p:sp>
      <p:cxnSp>
        <p:nvCxnSpPr>
          <p:cNvPr id="12311" name="AutoShape 39"/>
          <p:cNvCxnSpPr>
            <a:cxnSpLocks noChangeShapeType="1"/>
            <a:stCxn id="12310" idx="2"/>
            <a:endCxn id="12298" idx="6"/>
          </p:cNvCxnSpPr>
          <p:nvPr/>
        </p:nvCxnSpPr>
        <p:spPr bwMode="auto">
          <a:xfrm flipH="1">
            <a:off x="7064375" y="2700338"/>
            <a:ext cx="9271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2" name="Text Box 40"/>
          <p:cNvSpPr txBox="1">
            <a:spLocks noChangeArrowheads="1"/>
          </p:cNvSpPr>
          <p:nvPr/>
        </p:nvSpPr>
        <p:spPr bwMode="auto">
          <a:xfrm>
            <a:off x="7275513" y="22875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</a:t>
            </a:r>
          </a:p>
        </p:txBody>
      </p:sp>
      <p:sp>
        <p:nvSpPr>
          <p:cNvPr id="12313" name="Oval 41"/>
          <p:cNvSpPr>
            <a:spLocks noChangeArrowheads="1"/>
          </p:cNvSpPr>
          <p:nvPr/>
        </p:nvSpPr>
        <p:spPr bwMode="auto">
          <a:xfrm>
            <a:off x="8074025" y="3352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14" name="Oval 42"/>
          <p:cNvSpPr>
            <a:spLocks noChangeArrowheads="1"/>
          </p:cNvSpPr>
          <p:nvPr/>
        </p:nvSpPr>
        <p:spPr bwMode="auto">
          <a:xfrm>
            <a:off x="4498975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15" name="Oval 43"/>
          <p:cNvSpPr>
            <a:spLocks noChangeArrowheads="1"/>
          </p:cNvSpPr>
          <p:nvPr/>
        </p:nvSpPr>
        <p:spPr bwMode="auto">
          <a:xfrm>
            <a:off x="5691188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16" name="Oval 44"/>
          <p:cNvSpPr>
            <a:spLocks noChangeArrowheads="1"/>
          </p:cNvSpPr>
          <p:nvPr/>
        </p:nvSpPr>
        <p:spPr bwMode="auto">
          <a:xfrm>
            <a:off x="6883400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17" name="Oval 45"/>
          <p:cNvSpPr>
            <a:spLocks noChangeArrowheads="1"/>
          </p:cNvSpPr>
          <p:nvPr/>
        </p:nvSpPr>
        <p:spPr bwMode="auto">
          <a:xfrm>
            <a:off x="8077200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12318" name="AutoShape 63"/>
          <p:cNvCxnSpPr>
            <a:cxnSpLocks noChangeShapeType="1"/>
            <a:endCxn id="12308" idx="2"/>
          </p:cNvCxnSpPr>
          <p:nvPr/>
        </p:nvCxnSpPr>
        <p:spPr bwMode="auto">
          <a:xfrm flipV="1">
            <a:off x="4646613" y="5364163"/>
            <a:ext cx="18732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9" name="AutoShape 64"/>
          <p:cNvCxnSpPr>
            <a:cxnSpLocks noChangeShapeType="1"/>
          </p:cNvCxnSpPr>
          <p:nvPr/>
        </p:nvCxnSpPr>
        <p:spPr bwMode="auto">
          <a:xfrm flipV="1">
            <a:off x="5843588" y="5364163"/>
            <a:ext cx="13652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0" name="AutoShape 65"/>
          <p:cNvCxnSpPr>
            <a:cxnSpLocks noChangeShapeType="1"/>
          </p:cNvCxnSpPr>
          <p:nvPr/>
        </p:nvCxnSpPr>
        <p:spPr bwMode="auto">
          <a:xfrm flipV="1">
            <a:off x="7031038" y="5364163"/>
            <a:ext cx="14287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1" name="AutoShape 66"/>
          <p:cNvCxnSpPr>
            <a:cxnSpLocks noChangeShapeType="1"/>
          </p:cNvCxnSpPr>
          <p:nvPr/>
        </p:nvCxnSpPr>
        <p:spPr bwMode="auto">
          <a:xfrm flipV="1">
            <a:off x="8224838" y="5364163"/>
            <a:ext cx="14287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2" name="Rectangle 74"/>
          <p:cNvSpPr>
            <a:spLocks noChangeArrowheads="1"/>
          </p:cNvSpPr>
          <p:nvPr/>
        </p:nvSpPr>
        <p:spPr bwMode="auto">
          <a:xfrm>
            <a:off x="4667250" y="40243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u</a:t>
            </a:r>
          </a:p>
        </p:txBody>
      </p:sp>
      <p:sp>
        <p:nvSpPr>
          <p:cNvPr id="12323" name="Rectangle 78"/>
          <p:cNvSpPr>
            <a:spLocks noChangeArrowheads="1"/>
          </p:cNvSpPr>
          <p:nvPr/>
        </p:nvSpPr>
        <p:spPr bwMode="auto">
          <a:xfrm>
            <a:off x="5851525" y="40243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v</a:t>
            </a:r>
          </a:p>
        </p:txBody>
      </p:sp>
      <p:sp>
        <p:nvSpPr>
          <p:cNvPr id="12324" name="Rectangle 81"/>
          <p:cNvSpPr>
            <a:spLocks noChangeArrowheads="1"/>
          </p:cNvSpPr>
          <p:nvPr/>
        </p:nvSpPr>
        <p:spPr bwMode="auto">
          <a:xfrm>
            <a:off x="7035800" y="40195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w</a:t>
            </a:r>
          </a:p>
        </p:txBody>
      </p:sp>
      <p:sp>
        <p:nvSpPr>
          <p:cNvPr id="12325" name="Rectangle 84"/>
          <p:cNvSpPr>
            <a:spLocks noChangeArrowheads="1"/>
          </p:cNvSpPr>
          <p:nvPr/>
        </p:nvSpPr>
        <p:spPr bwMode="auto">
          <a:xfrm>
            <a:off x="8220075" y="4014788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z</a:t>
            </a:r>
          </a:p>
        </p:txBody>
      </p:sp>
      <p:cxnSp>
        <p:nvCxnSpPr>
          <p:cNvPr id="12326" name="AutoShape 85"/>
          <p:cNvCxnSpPr>
            <a:cxnSpLocks noChangeShapeType="1"/>
            <a:endCxn id="12322" idx="0"/>
          </p:cNvCxnSpPr>
          <p:nvPr/>
        </p:nvCxnSpPr>
        <p:spPr bwMode="auto">
          <a:xfrm>
            <a:off x="4643438" y="3500438"/>
            <a:ext cx="18097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7" name="AutoShape 87"/>
          <p:cNvCxnSpPr>
            <a:cxnSpLocks noChangeShapeType="1"/>
            <a:endCxn id="12323" idx="0"/>
          </p:cNvCxnSpPr>
          <p:nvPr/>
        </p:nvCxnSpPr>
        <p:spPr bwMode="auto">
          <a:xfrm>
            <a:off x="5835650" y="3500438"/>
            <a:ext cx="173038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8" name="AutoShape 88"/>
          <p:cNvCxnSpPr>
            <a:cxnSpLocks noChangeShapeType="1"/>
            <a:endCxn id="12324" idx="0"/>
          </p:cNvCxnSpPr>
          <p:nvPr/>
        </p:nvCxnSpPr>
        <p:spPr bwMode="auto">
          <a:xfrm>
            <a:off x="7032625" y="3505200"/>
            <a:ext cx="160338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9" name="AutoShape 89"/>
          <p:cNvCxnSpPr>
            <a:cxnSpLocks noChangeShapeType="1"/>
            <a:endCxn id="12325" idx="0"/>
          </p:cNvCxnSpPr>
          <p:nvPr/>
        </p:nvCxnSpPr>
        <p:spPr bwMode="auto">
          <a:xfrm>
            <a:off x="8220075" y="3500438"/>
            <a:ext cx="157163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30" name="Freeform 92"/>
          <p:cNvSpPr>
            <a:spLocks/>
          </p:cNvSpPr>
          <p:nvPr/>
        </p:nvSpPr>
        <p:spPr bwMode="auto">
          <a:xfrm>
            <a:off x="4833938" y="4352925"/>
            <a:ext cx="1090612" cy="838200"/>
          </a:xfrm>
          <a:custGeom>
            <a:avLst/>
            <a:gdLst>
              <a:gd name="T0" fmla="*/ 0 w 720"/>
              <a:gd name="T1" fmla="*/ 504 h 504"/>
              <a:gd name="T2" fmla="*/ 366 w 720"/>
              <a:gd name="T3" fmla="*/ 234 h 504"/>
              <a:gd name="T4" fmla="*/ 720 w 720"/>
              <a:gd name="T5" fmla="*/ 0 h 504"/>
              <a:gd name="T6" fmla="*/ 0 60000 65536"/>
              <a:gd name="T7" fmla="*/ 0 60000 65536"/>
              <a:gd name="T8" fmla="*/ 0 60000 65536"/>
              <a:gd name="T9" fmla="*/ 0 w 720"/>
              <a:gd name="T10" fmla="*/ 0 h 504"/>
              <a:gd name="T11" fmla="*/ 720 w 720"/>
              <a:gd name="T12" fmla="*/ 504 h 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504">
                <a:moveTo>
                  <a:pt x="0" y="504"/>
                </a:moveTo>
                <a:cubicBezTo>
                  <a:pt x="61" y="459"/>
                  <a:pt x="198" y="204"/>
                  <a:pt x="366" y="234"/>
                </a:cubicBezTo>
                <a:cubicBezTo>
                  <a:pt x="534" y="264"/>
                  <a:pt x="646" y="49"/>
                  <a:pt x="72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Rectangle 100"/>
          <p:cNvSpPr>
            <a:spLocks noChangeArrowheads="1"/>
          </p:cNvSpPr>
          <p:nvPr/>
        </p:nvSpPr>
        <p:spPr bwMode="auto">
          <a:xfrm>
            <a:off x="4352925" y="40243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32" name="Line 101"/>
          <p:cNvSpPr>
            <a:spLocks noChangeShapeType="1"/>
          </p:cNvSpPr>
          <p:nvPr/>
        </p:nvSpPr>
        <p:spPr bwMode="auto">
          <a:xfrm flipV="1">
            <a:off x="4498975" y="3657600"/>
            <a:ext cx="104775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102"/>
          <p:cNvSpPr>
            <a:spLocks noChangeArrowheads="1"/>
          </p:cNvSpPr>
          <p:nvPr/>
        </p:nvSpPr>
        <p:spPr bwMode="auto">
          <a:xfrm>
            <a:off x="5553075" y="40243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34" name="Line 103"/>
          <p:cNvSpPr>
            <a:spLocks noChangeShapeType="1"/>
          </p:cNvSpPr>
          <p:nvPr/>
        </p:nvSpPr>
        <p:spPr bwMode="auto">
          <a:xfrm flipV="1">
            <a:off x="5691188" y="3648075"/>
            <a:ext cx="93662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Rectangle 104"/>
          <p:cNvSpPr>
            <a:spLocks noChangeArrowheads="1"/>
          </p:cNvSpPr>
          <p:nvPr/>
        </p:nvSpPr>
        <p:spPr bwMode="auto">
          <a:xfrm>
            <a:off x="6726238" y="40195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36" name="Line 105"/>
          <p:cNvSpPr>
            <a:spLocks noChangeShapeType="1"/>
          </p:cNvSpPr>
          <p:nvPr/>
        </p:nvSpPr>
        <p:spPr bwMode="auto">
          <a:xfrm flipV="1">
            <a:off x="6883400" y="36433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Rectangle 106"/>
          <p:cNvSpPr>
            <a:spLocks noChangeArrowheads="1"/>
          </p:cNvSpPr>
          <p:nvPr/>
        </p:nvSpPr>
        <p:spPr bwMode="auto">
          <a:xfrm>
            <a:off x="7905750" y="4014788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338" name="Line 107"/>
          <p:cNvSpPr>
            <a:spLocks noChangeShapeType="1"/>
          </p:cNvSpPr>
          <p:nvPr/>
        </p:nvSpPr>
        <p:spPr bwMode="auto">
          <a:xfrm flipV="1">
            <a:off x="8077200" y="36433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108"/>
          <p:cNvSpPr>
            <a:spLocks noChangeArrowheads="1"/>
          </p:cNvSpPr>
          <p:nvPr/>
        </p:nvSpPr>
        <p:spPr bwMode="auto">
          <a:xfrm>
            <a:off x="450532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Line 91"/>
          <p:cNvSpPr>
            <a:spLocks noChangeShapeType="1"/>
          </p:cNvSpPr>
          <p:nvPr/>
        </p:nvSpPr>
        <p:spPr bwMode="auto">
          <a:xfrm flipV="1">
            <a:off x="4603750" y="4343400"/>
            <a:ext cx="220663" cy="847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Rectangle 109"/>
          <p:cNvSpPr>
            <a:spLocks noChangeArrowheads="1"/>
          </p:cNvSpPr>
          <p:nvPr/>
        </p:nvSpPr>
        <p:spPr bwMode="auto">
          <a:xfrm>
            <a:off x="428625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42" name="AutoShape 110"/>
          <p:cNvCxnSpPr>
            <a:cxnSpLocks noChangeShapeType="1"/>
            <a:endCxn id="12314" idx="1"/>
          </p:cNvCxnSpPr>
          <p:nvPr/>
        </p:nvCxnSpPr>
        <p:spPr bwMode="auto">
          <a:xfrm>
            <a:off x="4381500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43" name="Rectangle 111"/>
          <p:cNvSpPr>
            <a:spLocks noChangeArrowheads="1"/>
          </p:cNvSpPr>
          <p:nvPr/>
        </p:nvSpPr>
        <p:spPr bwMode="auto">
          <a:xfrm>
            <a:off x="591502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Rectangle 112"/>
          <p:cNvSpPr>
            <a:spLocks noChangeArrowheads="1"/>
          </p:cNvSpPr>
          <p:nvPr/>
        </p:nvSpPr>
        <p:spPr bwMode="auto">
          <a:xfrm>
            <a:off x="6134100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2345" name="Rectangle 113"/>
          <p:cNvSpPr>
            <a:spLocks noChangeArrowheads="1"/>
          </p:cNvSpPr>
          <p:nvPr/>
        </p:nvSpPr>
        <p:spPr bwMode="auto">
          <a:xfrm>
            <a:off x="569595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Rectangle 114"/>
          <p:cNvSpPr>
            <a:spLocks noChangeArrowheads="1"/>
          </p:cNvSpPr>
          <p:nvPr/>
        </p:nvSpPr>
        <p:spPr bwMode="auto">
          <a:xfrm>
            <a:off x="547687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47" name="AutoShape 115"/>
          <p:cNvCxnSpPr>
            <a:cxnSpLocks noChangeShapeType="1"/>
          </p:cNvCxnSpPr>
          <p:nvPr/>
        </p:nvCxnSpPr>
        <p:spPr bwMode="auto">
          <a:xfrm>
            <a:off x="5572125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48" name="Freeform 93"/>
          <p:cNvSpPr>
            <a:spLocks/>
          </p:cNvSpPr>
          <p:nvPr/>
        </p:nvSpPr>
        <p:spPr bwMode="auto">
          <a:xfrm>
            <a:off x="6008688" y="4362450"/>
            <a:ext cx="1106487" cy="828675"/>
          </a:xfrm>
          <a:custGeom>
            <a:avLst/>
            <a:gdLst>
              <a:gd name="T0" fmla="*/ 0 w 720"/>
              <a:gd name="T1" fmla="*/ 522 h 522"/>
              <a:gd name="T2" fmla="*/ 252 w 720"/>
              <a:gd name="T3" fmla="*/ 252 h 522"/>
              <a:gd name="T4" fmla="*/ 594 w 720"/>
              <a:gd name="T5" fmla="*/ 156 h 522"/>
              <a:gd name="T6" fmla="*/ 702 w 720"/>
              <a:gd name="T7" fmla="*/ 0 h 52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522"/>
              <a:gd name="T14" fmla="*/ 720 w 720"/>
              <a:gd name="T15" fmla="*/ 522 h 5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522">
                <a:moveTo>
                  <a:pt x="0" y="522"/>
                </a:moveTo>
                <a:cubicBezTo>
                  <a:pt x="42" y="477"/>
                  <a:pt x="66" y="324"/>
                  <a:pt x="252" y="252"/>
                </a:cubicBezTo>
                <a:cubicBezTo>
                  <a:pt x="438" y="180"/>
                  <a:pt x="468" y="240"/>
                  <a:pt x="594" y="156"/>
                </a:cubicBezTo>
                <a:cubicBezTo>
                  <a:pt x="720" y="72"/>
                  <a:pt x="679" y="33"/>
                  <a:pt x="70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Line 94"/>
          <p:cNvSpPr>
            <a:spLocks noChangeShapeType="1"/>
          </p:cNvSpPr>
          <p:nvPr/>
        </p:nvSpPr>
        <p:spPr bwMode="auto">
          <a:xfrm flipV="1">
            <a:off x="5784850" y="4352925"/>
            <a:ext cx="230188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Rectangle 120"/>
          <p:cNvSpPr>
            <a:spLocks noChangeArrowheads="1"/>
          </p:cNvSpPr>
          <p:nvPr/>
        </p:nvSpPr>
        <p:spPr bwMode="auto">
          <a:xfrm>
            <a:off x="7100888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Rectangle 121"/>
          <p:cNvSpPr>
            <a:spLocks noChangeArrowheads="1"/>
          </p:cNvSpPr>
          <p:nvPr/>
        </p:nvSpPr>
        <p:spPr bwMode="auto">
          <a:xfrm>
            <a:off x="7319963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2352" name="Rectangle 122"/>
          <p:cNvSpPr>
            <a:spLocks noChangeArrowheads="1"/>
          </p:cNvSpPr>
          <p:nvPr/>
        </p:nvSpPr>
        <p:spPr bwMode="auto">
          <a:xfrm>
            <a:off x="6881813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Rectangle 123"/>
          <p:cNvSpPr>
            <a:spLocks noChangeArrowheads="1"/>
          </p:cNvSpPr>
          <p:nvPr/>
        </p:nvSpPr>
        <p:spPr bwMode="auto">
          <a:xfrm>
            <a:off x="6662738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4" name="AutoShape 124"/>
          <p:cNvCxnSpPr>
            <a:cxnSpLocks noChangeShapeType="1"/>
          </p:cNvCxnSpPr>
          <p:nvPr/>
        </p:nvCxnSpPr>
        <p:spPr bwMode="auto">
          <a:xfrm>
            <a:off x="6757988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55" name="Line 97"/>
          <p:cNvSpPr>
            <a:spLocks noChangeShapeType="1"/>
          </p:cNvSpPr>
          <p:nvPr/>
        </p:nvSpPr>
        <p:spPr bwMode="auto">
          <a:xfrm flipH="1" flipV="1">
            <a:off x="7173913" y="4352925"/>
            <a:ext cx="19050" cy="828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Freeform 98"/>
          <p:cNvSpPr>
            <a:spLocks/>
          </p:cNvSpPr>
          <p:nvPr/>
        </p:nvSpPr>
        <p:spPr bwMode="auto">
          <a:xfrm>
            <a:off x="4914900" y="4362450"/>
            <a:ext cx="2076450" cy="828675"/>
          </a:xfrm>
          <a:custGeom>
            <a:avLst/>
            <a:gdLst>
              <a:gd name="T0" fmla="*/ 1308 w 1308"/>
              <a:gd name="T1" fmla="*/ 522 h 522"/>
              <a:gd name="T2" fmla="*/ 1080 w 1308"/>
              <a:gd name="T3" fmla="*/ 204 h 522"/>
              <a:gd name="T4" fmla="*/ 354 w 1308"/>
              <a:gd name="T5" fmla="*/ 318 h 522"/>
              <a:gd name="T6" fmla="*/ 0 w 1308"/>
              <a:gd name="T7" fmla="*/ 0 h 522"/>
              <a:gd name="T8" fmla="*/ 0 60000 65536"/>
              <a:gd name="T9" fmla="*/ 0 60000 65536"/>
              <a:gd name="T10" fmla="*/ 0 60000 65536"/>
              <a:gd name="T11" fmla="*/ 0 60000 65536"/>
              <a:gd name="T12" fmla="*/ 0 w 1308"/>
              <a:gd name="T13" fmla="*/ 0 h 522"/>
              <a:gd name="T14" fmla="*/ 1308 w 1308"/>
              <a:gd name="T15" fmla="*/ 522 h 5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8" h="522">
                <a:moveTo>
                  <a:pt x="1308" y="522"/>
                </a:moveTo>
                <a:cubicBezTo>
                  <a:pt x="1272" y="469"/>
                  <a:pt x="1239" y="238"/>
                  <a:pt x="1080" y="204"/>
                </a:cubicBezTo>
                <a:cubicBezTo>
                  <a:pt x="936" y="114"/>
                  <a:pt x="531" y="353"/>
                  <a:pt x="354" y="318"/>
                </a:cubicBezTo>
                <a:cubicBezTo>
                  <a:pt x="177" y="283"/>
                  <a:pt x="74" y="6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7" name="Rectangle 125"/>
          <p:cNvSpPr>
            <a:spLocks noChangeArrowheads="1"/>
          </p:cNvSpPr>
          <p:nvPr/>
        </p:nvSpPr>
        <p:spPr bwMode="auto">
          <a:xfrm>
            <a:off x="830580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Rectangle 126"/>
          <p:cNvSpPr>
            <a:spLocks noChangeArrowheads="1"/>
          </p:cNvSpPr>
          <p:nvPr/>
        </p:nvSpPr>
        <p:spPr bwMode="auto">
          <a:xfrm>
            <a:off x="8524875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sp>
        <p:nvSpPr>
          <p:cNvPr id="12359" name="Rectangle 127"/>
          <p:cNvSpPr>
            <a:spLocks noChangeArrowheads="1"/>
          </p:cNvSpPr>
          <p:nvPr/>
        </p:nvSpPr>
        <p:spPr bwMode="auto">
          <a:xfrm>
            <a:off x="808672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Rectangle 128"/>
          <p:cNvSpPr>
            <a:spLocks noChangeArrowheads="1"/>
          </p:cNvSpPr>
          <p:nvPr/>
        </p:nvSpPr>
        <p:spPr bwMode="auto">
          <a:xfrm>
            <a:off x="786765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1" name="AutoShape 129"/>
          <p:cNvCxnSpPr>
            <a:cxnSpLocks noChangeShapeType="1"/>
          </p:cNvCxnSpPr>
          <p:nvPr/>
        </p:nvCxnSpPr>
        <p:spPr bwMode="auto">
          <a:xfrm>
            <a:off x="7962900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62" name="Freeform 95"/>
          <p:cNvSpPr>
            <a:spLocks/>
          </p:cNvSpPr>
          <p:nvPr/>
        </p:nvSpPr>
        <p:spPr bwMode="auto">
          <a:xfrm>
            <a:off x="7258050" y="4343400"/>
            <a:ext cx="962025" cy="847725"/>
          </a:xfrm>
          <a:custGeom>
            <a:avLst/>
            <a:gdLst>
              <a:gd name="T0" fmla="*/ 606 w 606"/>
              <a:gd name="T1" fmla="*/ 534 h 534"/>
              <a:gd name="T2" fmla="*/ 531 w 606"/>
              <a:gd name="T3" fmla="*/ 282 h 534"/>
              <a:gd name="T4" fmla="*/ 207 w 606"/>
              <a:gd name="T5" fmla="*/ 237 h 534"/>
              <a:gd name="T6" fmla="*/ 0 w 606"/>
              <a:gd name="T7" fmla="*/ 0 h 534"/>
              <a:gd name="T8" fmla="*/ 0 60000 65536"/>
              <a:gd name="T9" fmla="*/ 0 60000 65536"/>
              <a:gd name="T10" fmla="*/ 0 60000 65536"/>
              <a:gd name="T11" fmla="*/ 0 60000 65536"/>
              <a:gd name="T12" fmla="*/ 0 w 606"/>
              <a:gd name="T13" fmla="*/ 0 h 534"/>
              <a:gd name="T14" fmla="*/ 606 w 606"/>
              <a:gd name="T15" fmla="*/ 534 h 5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6" h="534">
                <a:moveTo>
                  <a:pt x="606" y="534"/>
                </a:moveTo>
                <a:cubicBezTo>
                  <a:pt x="606" y="534"/>
                  <a:pt x="606" y="330"/>
                  <a:pt x="531" y="282"/>
                </a:cubicBezTo>
                <a:cubicBezTo>
                  <a:pt x="456" y="234"/>
                  <a:pt x="279" y="294"/>
                  <a:pt x="207" y="237"/>
                </a:cubicBezTo>
                <a:cubicBezTo>
                  <a:pt x="135" y="180"/>
                  <a:pt x="43" y="50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3" name="Line 96"/>
          <p:cNvSpPr>
            <a:spLocks noChangeShapeType="1"/>
          </p:cNvSpPr>
          <p:nvPr/>
        </p:nvSpPr>
        <p:spPr bwMode="auto">
          <a:xfrm flipH="1" flipV="1">
            <a:off x="8367713" y="4352925"/>
            <a:ext cx="14287" cy="828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Line 131"/>
          <p:cNvSpPr>
            <a:spLocks noChangeShapeType="1"/>
          </p:cNvSpPr>
          <p:nvPr/>
        </p:nvSpPr>
        <p:spPr bwMode="auto">
          <a:xfrm>
            <a:off x="4286250" y="3048000"/>
            <a:ext cx="455295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4897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Adjacency List Structure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1638"/>
            <a:ext cx="2895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list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Incidence sequence for each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sequence of references to edge objects of incident edges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Augmented edge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references to associated positions in incidence sequences of end vertices</a:t>
            </a:r>
          </a:p>
        </p:txBody>
      </p:sp>
      <p:cxnSp>
        <p:nvCxnSpPr>
          <p:cNvPr id="13318" name="AutoShape 4"/>
          <p:cNvCxnSpPr>
            <a:cxnSpLocks noChangeShapeType="1"/>
            <a:stCxn id="13333" idx="2"/>
            <a:endCxn id="13332" idx="6"/>
          </p:cNvCxnSpPr>
          <p:nvPr/>
        </p:nvCxnSpPr>
        <p:spPr bwMode="auto">
          <a:xfrm flipH="1">
            <a:off x="4813300" y="6096000"/>
            <a:ext cx="2733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9" name="AutoShape 5"/>
          <p:cNvCxnSpPr>
            <a:cxnSpLocks noChangeShapeType="1"/>
            <a:stCxn id="13329" idx="2"/>
            <a:endCxn id="13327" idx="6"/>
          </p:cNvCxnSpPr>
          <p:nvPr/>
        </p:nvCxnSpPr>
        <p:spPr bwMode="auto">
          <a:xfrm flipH="1">
            <a:off x="4810125" y="2895600"/>
            <a:ext cx="29400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0" name="Oval 6"/>
          <p:cNvSpPr>
            <a:spLocks noChangeArrowheads="1"/>
          </p:cNvSpPr>
          <p:nvPr/>
        </p:nvSpPr>
        <p:spPr bwMode="auto">
          <a:xfrm>
            <a:off x="5226050" y="19764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u</a:t>
            </a:r>
          </a:p>
        </p:txBody>
      </p:sp>
      <p:sp>
        <p:nvSpPr>
          <p:cNvPr id="13321" name="Oval 7"/>
          <p:cNvSpPr>
            <a:spLocks noChangeArrowheads="1"/>
          </p:cNvSpPr>
          <p:nvPr/>
        </p:nvSpPr>
        <p:spPr bwMode="auto">
          <a:xfrm>
            <a:off x="6137275" y="1600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v</a:t>
            </a:r>
          </a:p>
        </p:txBody>
      </p:sp>
      <p:sp>
        <p:nvSpPr>
          <p:cNvPr id="13322" name="Oval 8"/>
          <p:cNvSpPr>
            <a:spLocks noChangeArrowheads="1"/>
          </p:cNvSpPr>
          <p:nvPr/>
        </p:nvSpPr>
        <p:spPr bwMode="auto">
          <a:xfrm>
            <a:off x="7054850" y="19764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w</a:t>
            </a:r>
          </a:p>
        </p:txBody>
      </p:sp>
      <p:cxnSp>
        <p:nvCxnSpPr>
          <p:cNvPr id="13323" name="AutoShape 9"/>
          <p:cNvCxnSpPr>
            <a:cxnSpLocks noChangeShapeType="1"/>
            <a:stCxn id="13321" idx="5"/>
            <a:endCxn id="13322" idx="1"/>
          </p:cNvCxnSpPr>
          <p:nvPr/>
        </p:nvCxnSpPr>
        <p:spPr bwMode="auto">
          <a:xfrm>
            <a:off x="6397625" y="1870075"/>
            <a:ext cx="70167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10"/>
          <p:cNvCxnSpPr>
            <a:cxnSpLocks noChangeShapeType="1"/>
            <a:stCxn id="13321" idx="3"/>
            <a:endCxn id="13320" idx="7"/>
          </p:cNvCxnSpPr>
          <p:nvPr/>
        </p:nvCxnSpPr>
        <p:spPr bwMode="auto">
          <a:xfrm flipH="1">
            <a:off x="5486400" y="1870075"/>
            <a:ext cx="69532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5681663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6592888" y="160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4495800" y="2743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6110288" y="2743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7759700" y="2743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72440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4943475" y="5192713"/>
            <a:ext cx="31432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3332" name="Oval 24"/>
          <p:cNvSpPr>
            <a:spLocks noChangeArrowheads="1"/>
          </p:cNvSpPr>
          <p:nvPr/>
        </p:nvSpPr>
        <p:spPr bwMode="auto">
          <a:xfrm>
            <a:off x="4498975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33" name="Oval 27"/>
          <p:cNvSpPr>
            <a:spLocks noChangeArrowheads="1"/>
          </p:cNvSpPr>
          <p:nvPr/>
        </p:nvSpPr>
        <p:spPr bwMode="auto">
          <a:xfrm>
            <a:off x="7556500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13334" name="AutoShape 28"/>
          <p:cNvCxnSpPr>
            <a:cxnSpLocks noChangeShapeType="1"/>
            <a:endCxn id="13330" idx="2"/>
          </p:cNvCxnSpPr>
          <p:nvPr/>
        </p:nvCxnSpPr>
        <p:spPr bwMode="auto">
          <a:xfrm flipV="1">
            <a:off x="4651375" y="5648325"/>
            <a:ext cx="182563" cy="455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5" name="AutoShape 31"/>
          <p:cNvCxnSpPr>
            <a:cxnSpLocks noChangeShapeType="1"/>
            <a:endCxn id="13371" idx="2"/>
          </p:cNvCxnSpPr>
          <p:nvPr/>
        </p:nvCxnSpPr>
        <p:spPr bwMode="auto">
          <a:xfrm flipV="1">
            <a:off x="7704138" y="5637213"/>
            <a:ext cx="234950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6" name="Rectangle 32"/>
          <p:cNvSpPr>
            <a:spLocks noChangeArrowheads="1"/>
          </p:cNvSpPr>
          <p:nvPr/>
        </p:nvSpPr>
        <p:spPr bwMode="auto">
          <a:xfrm>
            <a:off x="466725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u</a:t>
            </a:r>
          </a:p>
        </p:txBody>
      </p:sp>
      <p:sp>
        <p:nvSpPr>
          <p:cNvPr id="13337" name="Rectangle 33"/>
          <p:cNvSpPr>
            <a:spLocks noChangeArrowheads="1"/>
          </p:cNvSpPr>
          <p:nvPr/>
        </p:nvSpPr>
        <p:spPr bwMode="auto">
          <a:xfrm>
            <a:off x="627380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v</a:t>
            </a:r>
          </a:p>
        </p:txBody>
      </p:sp>
      <p:sp>
        <p:nvSpPr>
          <p:cNvPr id="13338" name="Rectangle 34"/>
          <p:cNvSpPr>
            <a:spLocks noChangeArrowheads="1"/>
          </p:cNvSpPr>
          <p:nvPr/>
        </p:nvSpPr>
        <p:spPr bwMode="auto">
          <a:xfrm>
            <a:off x="7915275" y="34099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w</a:t>
            </a:r>
          </a:p>
        </p:txBody>
      </p:sp>
      <p:cxnSp>
        <p:nvCxnSpPr>
          <p:cNvPr id="13339" name="AutoShape 36"/>
          <p:cNvCxnSpPr>
            <a:cxnSpLocks noChangeShapeType="1"/>
            <a:endCxn id="13336" idx="0"/>
          </p:cNvCxnSpPr>
          <p:nvPr/>
        </p:nvCxnSpPr>
        <p:spPr bwMode="auto">
          <a:xfrm>
            <a:off x="4643438" y="2890838"/>
            <a:ext cx="18097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0" name="AutoShape 37"/>
          <p:cNvCxnSpPr>
            <a:cxnSpLocks noChangeShapeType="1"/>
            <a:endCxn id="13337" idx="0"/>
          </p:cNvCxnSpPr>
          <p:nvPr/>
        </p:nvCxnSpPr>
        <p:spPr bwMode="auto">
          <a:xfrm>
            <a:off x="6257925" y="2890838"/>
            <a:ext cx="173038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1" name="AutoShape 38"/>
          <p:cNvCxnSpPr>
            <a:cxnSpLocks noChangeShapeType="1"/>
            <a:endCxn id="13338" idx="0"/>
          </p:cNvCxnSpPr>
          <p:nvPr/>
        </p:nvCxnSpPr>
        <p:spPr bwMode="auto">
          <a:xfrm>
            <a:off x="7912100" y="2895600"/>
            <a:ext cx="160338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2" name="Freeform 40"/>
          <p:cNvSpPr>
            <a:spLocks/>
          </p:cNvSpPr>
          <p:nvPr/>
        </p:nvSpPr>
        <p:spPr bwMode="auto">
          <a:xfrm>
            <a:off x="4814888" y="3567113"/>
            <a:ext cx="823912" cy="1747837"/>
          </a:xfrm>
          <a:custGeom>
            <a:avLst/>
            <a:gdLst>
              <a:gd name="T0" fmla="*/ 3 w 519"/>
              <a:gd name="T1" fmla="*/ 1101 h 1101"/>
              <a:gd name="T2" fmla="*/ 108 w 519"/>
              <a:gd name="T3" fmla="*/ 687 h 1101"/>
              <a:gd name="T4" fmla="*/ 183 w 519"/>
              <a:gd name="T5" fmla="*/ 227 h 1101"/>
              <a:gd name="T6" fmla="*/ 519 w 519"/>
              <a:gd name="T7" fmla="*/ 0 h 1101"/>
              <a:gd name="T8" fmla="*/ 0 60000 65536"/>
              <a:gd name="T9" fmla="*/ 0 60000 65536"/>
              <a:gd name="T10" fmla="*/ 0 60000 65536"/>
              <a:gd name="T11" fmla="*/ 0 60000 65536"/>
              <a:gd name="T12" fmla="*/ 0 w 519"/>
              <a:gd name="T13" fmla="*/ 0 h 1101"/>
              <a:gd name="T14" fmla="*/ 519 w 519"/>
              <a:gd name="T15" fmla="*/ 1101 h 11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9" h="1101">
                <a:moveTo>
                  <a:pt x="3" y="1101"/>
                </a:moveTo>
                <a:cubicBezTo>
                  <a:pt x="20" y="1032"/>
                  <a:pt x="0" y="798"/>
                  <a:pt x="108" y="687"/>
                </a:cubicBezTo>
                <a:cubicBezTo>
                  <a:pt x="216" y="576"/>
                  <a:pt x="115" y="341"/>
                  <a:pt x="183" y="227"/>
                </a:cubicBezTo>
                <a:cubicBezTo>
                  <a:pt x="251" y="113"/>
                  <a:pt x="449" y="47"/>
                  <a:pt x="519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Rectangle 41"/>
          <p:cNvSpPr>
            <a:spLocks noChangeArrowheads="1"/>
          </p:cNvSpPr>
          <p:nvPr/>
        </p:nvSpPr>
        <p:spPr bwMode="auto">
          <a:xfrm>
            <a:off x="4352925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44" name="Line 42"/>
          <p:cNvSpPr>
            <a:spLocks noChangeShapeType="1"/>
          </p:cNvSpPr>
          <p:nvPr/>
        </p:nvSpPr>
        <p:spPr bwMode="auto">
          <a:xfrm flipV="1">
            <a:off x="4498975" y="3048000"/>
            <a:ext cx="104775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43"/>
          <p:cNvSpPr>
            <a:spLocks noChangeArrowheads="1"/>
          </p:cNvSpPr>
          <p:nvPr/>
        </p:nvSpPr>
        <p:spPr bwMode="auto">
          <a:xfrm>
            <a:off x="597535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46" name="Line 44"/>
          <p:cNvSpPr>
            <a:spLocks noChangeShapeType="1"/>
          </p:cNvSpPr>
          <p:nvPr/>
        </p:nvSpPr>
        <p:spPr bwMode="auto">
          <a:xfrm flipV="1">
            <a:off x="6113463" y="3038475"/>
            <a:ext cx="93662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45"/>
          <p:cNvSpPr>
            <a:spLocks noChangeArrowheads="1"/>
          </p:cNvSpPr>
          <p:nvPr/>
        </p:nvSpPr>
        <p:spPr bwMode="auto">
          <a:xfrm>
            <a:off x="7605713" y="34099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48" name="Line 46"/>
          <p:cNvSpPr>
            <a:spLocks noChangeShapeType="1"/>
          </p:cNvSpPr>
          <p:nvPr/>
        </p:nvSpPr>
        <p:spPr bwMode="auto">
          <a:xfrm flipV="1">
            <a:off x="7762875" y="30337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Rectangle 49"/>
          <p:cNvSpPr>
            <a:spLocks noChangeArrowheads="1"/>
          </p:cNvSpPr>
          <p:nvPr/>
        </p:nvSpPr>
        <p:spPr bwMode="auto">
          <a:xfrm>
            <a:off x="4505325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Freeform 50"/>
          <p:cNvSpPr>
            <a:spLocks/>
          </p:cNvSpPr>
          <p:nvPr/>
        </p:nvSpPr>
        <p:spPr bwMode="auto">
          <a:xfrm>
            <a:off x="4329113" y="3729038"/>
            <a:ext cx="485775" cy="1581150"/>
          </a:xfrm>
          <a:custGeom>
            <a:avLst/>
            <a:gdLst>
              <a:gd name="T0" fmla="*/ 177 w 306"/>
              <a:gd name="T1" fmla="*/ 996 h 996"/>
              <a:gd name="T2" fmla="*/ 153 w 306"/>
              <a:gd name="T3" fmla="*/ 465 h 996"/>
              <a:gd name="T4" fmla="*/ 132 w 306"/>
              <a:gd name="T5" fmla="*/ 0 h 996"/>
              <a:gd name="T6" fmla="*/ 0 60000 65536"/>
              <a:gd name="T7" fmla="*/ 0 60000 65536"/>
              <a:gd name="T8" fmla="*/ 0 60000 65536"/>
              <a:gd name="T9" fmla="*/ 0 w 306"/>
              <a:gd name="T10" fmla="*/ 0 h 996"/>
              <a:gd name="T11" fmla="*/ 306 w 306"/>
              <a:gd name="T12" fmla="*/ 996 h 9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" h="996">
                <a:moveTo>
                  <a:pt x="177" y="996"/>
                </a:moveTo>
                <a:cubicBezTo>
                  <a:pt x="173" y="908"/>
                  <a:pt x="306" y="606"/>
                  <a:pt x="153" y="465"/>
                </a:cubicBezTo>
                <a:cubicBezTo>
                  <a:pt x="0" y="324"/>
                  <a:pt x="137" y="97"/>
                  <a:pt x="13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Rectangle 51"/>
          <p:cNvSpPr>
            <a:spLocks noChangeArrowheads="1"/>
          </p:cNvSpPr>
          <p:nvPr/>
        </p:nvSpPr>
        <p:spPr bwMode="auto">
          <a:xfrm>
            <a:off x="428625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52" name="AutoShape 52"/>
          <p:cNvCxnSpPr>
            <a:cxnSpLocks noChangeShapeType="1"/>
            <a:endCxn id="13332" idx="1"/>
          </p:cNvCxnSpPr>
          <p:nvPr/>
        </p:nvCxnSpPr>
        <p:spPr bwMode="auto">
          <a:xfrm>
            <a:off x="4386263" y="5405438"/>
            <a:ext cx="157162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3" name="Rectangle 74"/>
          <p:cNvSpPr>
            <a:spLocks noChangeArrowheads="1"/>
          </p:cNvSpPr>
          <p:nvPr/>
        </p:nvSpPr>
        <p:spPr bwMode="auto">
          <a:xfrm>
            <a:off x="403860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54" name="Rectangle 75"/>
          <p:cNvSpPr>
            <a:spLocks noChangeArrowheads="1"/>
          </p:cNvSpPr>
          <p:nvPr/>
        </p:nvSpPr>
        <p:spPr bwMode="auto">
          <a:xfrm>
            <a:off x="5661025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55" name="Rectangle 76"/>
          <p:cNvSpPr>
            <a:spLocks noChangeArrowheads="1"/>
          </p:cNvSpPr>
          <p:nvPr/>
        </p:nvSpPr>
        <p:spPr bwMode="auto">
          <a:xfrm>
            <a:off x="7291388" y="34099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356" name="Oval 77"/>
          <p:cNvSpPr>
            <a:spLocks noChangeArrowheads="1"/>
          </p:cNvSpPr>
          <p:nvPr/>
        </p:nvSpPr>
        <p:spPr bwMode="auto">
          <a:xfrm>
            <a:off x="398145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3357" name="Oval 78"/>
          <p:cNvSpPr>
            <a:spLocks noChangeArrowheads="1"/>
          </p:cNvSpPr>
          <p:nvPr/>
        </p:nvSpPr>
        <p:spPr bwMode="auto">
          <a:xfrm>
            <a:off x="548005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3358" name="Oval 79"/>
          <p:cNvSpPr>
            <a:spLocks noChangeArrowheads="1"/>
          </p:cNvSpPr>
          <p:nvPr/>
        </p:nvSpPr>
        <p:spPr bwMode="auto">
          <a:xfrm>
            <a:off x="640080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3359" name="Oval 80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tx2"/>
              </a:solidFill>
            </a:endParaRPr>
          </a:p>
        </p:txBody>
      </p:sp>
      <p:cxnSp>
        <p:nvCxnSpPr>
          <p:cNvPr id="13360" name="AutoShape 81"/>
          <p:cNvCxnSpPr>
            <a:cxnSpLocks noChangeShapeType="1"/>
            <a:endCxn id="13356" idx="0"/>
          </p:cNvCxnSpPr>
          <p:nvPr/>
        </p:nvCxnSpPr>
        <p:spPr bwMode="auto">
          <a:xfrm flipH="1">
            <a:off x="4133850" y="3562350"/>
            <a:ext cx="47625" cy="5429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1" name="AutoShape 82"/>
          <p:cNvCxnSpPr>
            <a:cxnSpLocks noChangeShapeType="1"/>
          </p:cNvCxnSpPr>
          <p:nvPr/>
        </p:nvCxnSpPr>
        <p:spPr bwMode="auto">
          <a:xfrm flipH="1">
            <a:off x="5637213" y="3576638"/>
            <a:ext cx="177800" cy="547687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2" name="AutoShape 83"/>
          <p:cNvCxnSpPr>
            <a:cxnSpLocks noChangeShapeType="1"/>
            <a:endCxn id="13359" idx="0"/>
          </p:cNvCxnSpPr>
          <p:nvPr/>
        </p:nvCxnSpPr>
        <p:spPr bwMode="auto">
          <a:xfrm>
            <a:off x="7435850" y="3581400"/>
            <a:ext cx="107950" cy="52387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3" name="AutoShape 84"/>
          <p:cNvCxnSpPr>
            <a:cxnSpLocks noChangeShapeType="1"/>
            <a:stCxn id="13358" idx="2"/>
            <a:endCxn id="13357" idx="6"/>
          </p:cNvCxnSpPr>
          <p:nvPr/>
        </p:nvCxnSpPr>
        <p:spPr bwMode="auto">
          <a:xfrm flipH="1">
            <a:off x="5794375" y="4267200"/>
            <a:ext cx="596900" cy="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4" name="AutoShape 85"/>
          <p:cNvCxnSpPr>
            <a:cxnSpLocks noChangeShapeType="1"/>
            <a:endCxn id="13351" idx="0"/>
          </p:cNvCxnSpPr>
          <p:nvPr/>
        </p:nvCxnSpPr>
        <p:spPr bwMode="auto">
          <a:xfrm>
            <a:off x="4129088" y="4271963"/>
            <a:ext cx="266700" cy="9112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5" name="AutoShape 86"/>
          <p:cNvCxnSpPr>
            <a:cxnSpLocks noChangeShapeType="1"/>
          </p:cNvCxnSpPr>
          <p:nvPr/>
        </p:nvCxnSpPr>
        <p:spPr bwMode="auto">
          <a:xfrm rot="5400000">
            <a:off x="4914106" y="4463257"/>
            <a:ext cx="919163" cy="527050"/>
          </a:xfrm>
          <a:prstGeom prst="curvedConnector3">
            <a:avLst>
              <a:gd name="adj1" fmla="val 49912"/>
            </a:avLst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6" name="AutoShape 87"/>
          <p:cNvCxnSpPr>
            <a:cxnSpLocks noChangeShapeType="1"/>
          </p:cNvCxnSpPr>
          <p:nvPr/>
        </p:nvCxnSpPr>
        <p:spPr bwMode="auto">
          <a:xfrm rot="16200000" flipH="1">
            <a:off x="6532563" y="4283075"/>
            <a:ext cx="919162" cy="877888"/>
          </a:xfrm>
          <a:prstGeom prst="curvedConnector3">
            <a:avLst>
              <a:gd name="adj1" fmla="val 49912"/>
            </a:avLst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7" name="AutoShape 88"/>
          <p:cNvCxnSpPr>
            <a:cxnSpLocks noChangeShapeType="1"/>
          </p:cNvCxnSpPr>
          <p:nvPr/>
        </p:nvCxnSpPr>
        <p:spPr bwMode="auto">
          <a:xfrm rot="16200000" flipH="1">
            <a:off x="7288213" y="4522787"/>
            <a:ext cx="901700" cy="39052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8" name="Line 89"/>
          <p:cNvSpPr>
            <a:spLocks noChangeShapeType="1"/>
          </p:cNvSpPr>
          <p:nvPr/>
        </p:nvSpPr>
        <p:spPr bwMode="auto">
          <a:xfrm>
            <a:off x="4505325" y="5414963"/>
            <a:ext cx="438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9" name="Freeform 90"/>
          <p:cNvSpPr>
            <a:spLocks/>
          </p:cNvSpPr>
          <p:nvPr/>
        </p:nvSpPr>
        <p:spPr bwMode="auto">
          <a:xfrm>
            <a:off x="4824413" y="4395788"/>
            <a:ext cx="1082675" cy="1585912"/>
          </a:xfrm>
          <a:custGeom>
            <a:avLst/>
            <a:gdLst>
              <a:gd name="T0" fmla="*/ 0 w 682"/>
              <a:gd name="T1" fmla="*/ 706 h 999"/>
              <a:gd name="T2" fmla="*/ 252 w 682"/>
              <a:gd name="T3" fmla="*/ 948 h 999"/>
              <a:gd name="T4" fmla="*/ 630 w 682"/>
              <a:gd name="T5" fmla="*/ 399 h 999"/>
              <a:gd name="T6" fmla="*/ 561 w 682"/>
              <a:gd name="T7" fmla="*/ 0 h 999"/>
              <a:gd name="T8" fmla="*/ 0 60000 65536"/>
              <a:gd name="T9" fmla="*/ 0 60000 65536"/>
              <a:gd name="T10" fmla="*/ 0 60000 65536"/>
              <a:gd name="T11" fmla="*/ 0 60000 65536"/>
              <a:gd name="T12" fmla="*/ 0 w 682"/>
              <a:gd name="T13" fmla="*/ 0 h 999"/>
              <a:gd name="T14" fmla="*/ 682 w 682"/>
              <a:gd name="T15" fmla="*/ 999 h 9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2" h="999">
                <a:moveTo>
                  <a:pt x="0" y="706"/>
                </a:moveTo>
                <a:cubicBezTo>
                  <a:pt x="42" y="746"/>
                  <a:pt x="147" y="999"/>
                  <a:pt x="252" y="948"/>
                </a:cubicBezTo>
                <a:cubicBezTo>
                  <a:pt x="357" y="897"/>
                  <a:pt x="578" y="557"/>
                  <a:pt x="630" y="399"/>
                </a:cubicBezTo>
                <a:cubicBezTo>
                  <a:pt x="682" y="241"/>
                  <a:pt x="575" y="83"/>
                  <a:pt x="561" y="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Freeform 91"/>
          <p:cNvSpPr>
            <a:spLocks/>
          </p:cNvSpPr>
          <p:nvPr/>
        </p:nvSpPr>
        <p:spPr bwMode="auto">
          <a:xfrm>
            <a:off x="3836988" y="4395788"/>
            <a:ext cx="790575" cy="1474787"/>
          </a:xfrm>
          <a:custGeom>
            <a:avLst/>
            <a:gdLst>
              <a:gd name="T0" fmla="*/ 498 w 498"/>
              <a:gd name="T1" fmla="*/ 721 h 929"/>
              <a:gd name="T2" fmla="*/ 319 w 498"/>
              <a:gd name="T3" fmla="*/ 879 h 929"/>
              <a:gd name="T4" fmla="*/ 34 w 498"/>
              <a:gd name="T5" fmla="*/ 423 h 929"/>
              <a:gd name="T6" fmla="*/ 115 w 498"/>
              <a:gd name="T7" fmla="*/ 0 h 929"/>
              <a:gd name="T8" fmla="*/ 0 60000 65536"/>
              <a:gd name="T9" fmla="*/ 0 60000 65536"/>
              <a:gd name="T10" fmla="*/ 0 60000 65536"/>
              <a:gd name="T11" fmla="*/ 0 60000 65536"/>
              <a:gd name="T12" fmla="*/ 0 w 498"/>
              <a:gd name="T13" fmla="*/ 0 h 929"/>
              <a:gd name="T14" fmla="*/ 498 w 498"/>
              <a:gd name="T15" fmla="*/ 929 h 9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8" h="929">
                <a:moveTo>
                  <a:pt x="498" y="721"/>
                </a:moveTo>
                <a:cubicBezTo>
                  <a:pt x="468" y="747"/>
                  <a:pt x="396" y="929"/>
                  <a:pt x="319" y="879"/>
                </a:cubicBezTo>
                <a:cubicBezTo>
                  <a:pt x="242" y="829"/>
                  <a:pt x="68" y="569"/>
                  <a:pt x="34" y="423"/>
                </a:cubicBezTo>
                <a:cubicBezTo>
                  <a:pt x="0" y="277"/>
                  <a:pt x="98" y="88"/>
                  <a:pt x="115" y="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Rectangle 93"/>
          <p:cNvSpPr>
            <a:spLocks noChangeArrowheads="1"/>
          </p:cNvSpPr>
          <p:nvPr/>
        </p:nvSpPr>
        <p:spPr bwMode="auto">
          <a:xfrm>
            <a:off x="782955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Rectangle 94"/>
          <p:cNvSpPr>
            <a:spLocks noChangeArrowheads="1"/>
          </p:cNvSpPr>
          <p:nvPr/>
        </p:nvSpPr>
        <p:spPr bwMode="auto">
          <a:xfrm>
            <a:off x="8048625" y="5181600"/>
            <a:ext cx="31432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3373" name="Rectangle 95"/>
          <p:cNvSpPr>
            <a:spLocks noChangeArrowheads="1"/>
          </p:cNvSpPr>
          <p:nvPr/>
        </p:nvSpPr>
        <p:spPr bwMode="auto">
          <a:xfrm>
            <a:off x="7610475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Rectangle 96"/>
          <p:cNvSpPr>
            <a:spLocks noChangeArrowheads="1"/>
          </p:cNvSpPr>
          <p:nvPr/>
        </p:nvSpPr>
        <p:spPr bwMode="auto">
          <a:xfrm>
            <a:off x="739140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5" name="Line 97"/>
          <p:cNvSpPr>
            <a:spLocks noChangeShapeType="1"/>
          </p:cNvSpPr>
          <p:nvPr/>
        </p:nvSpPr>
        <p:spPr bwMode="auto">
          <a:xfrm>
            <a:off x="7610475" y="5403850"/>
            <a:ext cx="438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6" name="Freeform 72"/>
          <p:cNvSpPr>
            <a:spLocks/>
          </p:cNvSpPr>
          <p:nvPr/>
        </p:nvSpPr>
        <p:spPr bwMode="auto">
          <a:xfrm>
            <a:off x="6591300" y="3562350"/>
            <a:ext cx="1181100" cy="1724025"/>
          </a:xfrm>
          <a:custGeom>
            <a:avLst/>
            <a:gdLst>
              <a:gd name="T0" fmla="*/ 714 w 744"/>
              <a:gd name="T1" fmla="*/ 1086 h 1086"/>
              <a:gd name="T2" fmla="*/ 588 w 744"/>
              <a:gd name="T3" fmla="*/ 765 h 1086"/>
              <a:gd name="T4" fmla="*/ 270 w 744"/>
              <a:gd name="T5" fmla="*/ 108 h 1086"/>
              <a:gd name="T6" fmla="*/ 0 w 744"/>
              <a:gd name="T7" fmla="*/ 0 h 1086"/>
              <a:gd name="T8" fmla="*/ 0 60000 65536"/>
              <a:gd name="T9" fmla="*/ 0 60000 65536"/>
              <a:gd name="T10" fmla="*/ 0 60000 65536"/>
              <a:gd name="T11" fmla="*/ 0 60000 65536"/>
              <a:gd name="T12" fmla="*/ 0 w 744"/>
              <a:gd name="T13" fmla="*/ 0 h 1086"/>
              <a:gd name="T14" fmla="*/ 744 w 744"/>
              <a:gd name="T15" fmla="*/ 1086 h 10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4" h="1086">
                <a:moveTo>
                  <a:pt x="714" y="1086"/>
                </a:moveTo>
                <a:cubicBezTo>
                  <a:pt x="693" y="1033"/>
                  <a:pt x="744" y="870"/>
                  <a:pt x="588" y="765"/>
                </a:cubicBezTo>
                <a:cubicBezTo>
                  <a:pt x="432" y="660"/>
                  <a:pt x="366" y="192"/>
                  <a:pt x="270" y="108"/>
                </a:cubicBezTo>
                <a:cubicBezTo>
                  <a:pt x="174" y="24"/>
                  <a:pt x="56" y="22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7" name="Freeform 73"/>
          <p:cNvSpPr>
            <a:spLocks/>
          </p:cNvSpPr>
          <p:nvPr/>
        </p:nvSpPr>
        <p:spPr bwMode="auto">
          <a:xfrm>
            <a:off x="7948613" y="3729038"/>
            <a:ext cx="566737" cy="1557337"/>
          </a:xfrm>
          <a:custGeom>
            <a:avLst/>
            <a:gdLst>
              <a:gd name="T0" fmla="*/ 0 w 357"/>
              <a:gd name="T1" fmla="*/ 981 h 981"/>
              <a:gd name="T2" fmla="*/ 357 w 357"/>
              <a:gd name="T3" fmla="*/ 459 h 981"/>
              <a:gd name="T4" fmla="*/ 87 w 357"/>
              <a:gd name="T5" fmla="*/ 0 h 981"/>
              <a:gd name="T6" fmla="*/ 0 60000 65536"/>
              <a:gd name="T7" fmla="*/ 0 60000 65536"/>
              <a:gd name="T8" fmla="*/ 0 60000 65536"/>
              <a:gd name="T9" fmla="*/ 0 w 357"/>
              <a:gd name="T10" fmla="*/ 0 h 981"/>
              <a:gd name="T11" fmla="*/ 357 w 357"/>
              <a:gd name="T12" fmla="*/ 981 h 9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" h="981">
                <a:moveTo>
                  <a:pt x="0" y="981"/>
                </a:moveTo>
                <a:cubicBezTo>
                  <a:pt x="59" y="894"/>
                  <a:pt x="343" y="623"/>
                  <a:pt x="357" y="459"/>
                </a:cubicBezTo>
                <a:cubicBezTo>
                  <a:pt x="319" y="294"/>
                  <a:pt x="143" y="96"/>
                  <a:pt x="87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78" name="AutoShape 71"/>
          <p:cNvCxnSpPr>
            <a:cxnSpLocks noChangeShapeType="1"/>
          </p:cNvCxnSpPr>
          <p:nvPr/>
        </p:nvCxnSpPr>
        <p:spPr bwMode="auto">
          <a:xfrm>
            <a:off x="7489825" y="5405438"/>
            <a:ext cx="114300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79" name="Freeform 98"/>
          <p:cNvSpPr>
            <a:spLocks/>
          </p:cNvSpPr>
          <p:nvPr/>
        </p:nvSpPr>
        <p:spPr bwMode="auto">
          <a:xfrm>
            <a:off x="6481763" y="4410075"/>
            <a:ext cx="1219200" cy="1371600"/>
          </a:xfrm>
          <a:custGeom>
            <a:avLst/>
            <a:gdLst>
              <a:gd name="T0" fmla="*/ 768 w 768"/>
              <a:gd name="T1" fmla="*/ 696 h 864"/>
              <a:gd name="T2" fmla="*/ 624 w 768"/>
              <a:gd name="T3" fmla="*/ 855 h 864"/>
              <a:gd name="T4" fmla="*/ 204 w 768"/>
              <a:gd name="T5" fmla="*/ 639 h 864"/>
              <a:gd name="T6" fmla="*/ 0 w 768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864"/>
              <a:gd name="T14" fmla="*/ 768 w 76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864">
                <a:moveTo>
                  <a:pt x="768" y="696"/>
                </a:moveTo>
                <a:cubicBezTo>
                  <a:pt x="744" y="722"/>
                  <a:pt x="718" y="864"/>
                  <a:pt x="624" y="855"/>
                </a:cubicBezTo>
                <a:cubicBezTo>
                  <a:pt x="530" y="846"/>
                  <a:pt x="308" y="782"/>
                  <a:pt x="204" y="639"/>
                </a:cubicBezTo>
                <a:cubicBezTo>
                  <a:pt x="100" y="496"/>
                  <a:pt x="43" y="133"/>
                  <a:pt x="0" y="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Freeform 99"/>
          <p:cNvSpPr>
            <a:spLocks/>
          </p:cNvSpPr>
          <p:nvPr/>
        </p:nvSpPr>
        <p:spPr bwMode="auto">
          <a:xfrm>
            <a:off x="7705725" y="4262438"/>
            <a:ext cx="906463" cy="1673225"/>
          </a:xfrm>
          <a:custGeom>
            <a:avLst/>
            <a:gdLst>
              <a:gd name="T0" fmla="*/ 144 w 571"/>
              <a:gd name="T1" fmla="*/ 801 h 1054"/>
              <a:gd name="T2" fmla="*/ 366 w 571"/>
              <a:gd name="T3" fmla="*/ 1011 h 1054"/>
              <a:gd name="T4" fmla="*/ 510 w 571"/>
              <a:gd name="T5" fmla="*/ 543 h 1054"/>
              <a:gd name="T6" fmla="*/ 0 w 571"/>
              <a:gd name="T7" fmla="*/ 0 h 1054"/>
              <a:gd name="T8" fmla="*/ 0 60000 65536"/>
              <a:gd name="T9" fmla="*/ 0 60000 65536"/>
              <a:gd name="T10" fmla="*/ 0 60000 65536"/>
              <a:gd name="T11" fmla="*/ 0 60000 65536"/>
              <a:gd name="T12" fmla="*/ 0 w 571"/>
              <a:gd name="T13" fmla="*/ 0 h 1054"/>
              <a:gd name="T14" fmla="*/ 571 w 571"/>
              <a:gd name="T15" fmla="*/ 1054 h 10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1" h="1054">
                <a:moveTo>
                  <a:pt x="144" y="801"/>
                </a:moveTo>
                <a:cubicBezTo>
                  <a:pt x="181" y="836"/>
                  <a:pt x="305" y="1054"/>
                  <a:pt x="366" y="1011"/>
                </a:cubicBezTo>
                <a:cubicBezTo>
                  <a:pt x="427" y="968"/>
                  <a:pt x="571" y="711"/>
                  <a:pt x="510" y="543"/>
                </a:cubicBezTo>
                <a:cubicBezTo>
                  <a:pt x="449" y="375"/>
                  <a:pt x="106" y="113"/>
                  <a:pt x="0" y="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1" name="Line 100"/>
          <p:cNvSpPr>
            <a:spLocks noChangeShapeType="1"/>
          </p:cNvSpPr>
          <p:nvPr/>
        </p:nvSpPr>
        <p:spPr bwMode="auto">
          <a:xfrm>
            <a:off x="4286250" y="2514600"/>
            <a:ext cx="455295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9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3025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Adjacency Matrix Structure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3227388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list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Augmented vertex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Integer key (index) associated with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2D-array adjacency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 to edge object for adjacent 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Null for non nonadjacent vertices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sz="2000">
                <a:latin typeface="Tahoma" charset="0"/>
              </a:rPr>
              <a:t>old fashioned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sz="2000">
                <a:latin typeface="Tahoma" charset="0"/>
              </a:rPr>
              <a:t> version just has 0 for no edge and 1 for edge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5226050" y="19764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u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6137275" y="1600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v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7054850" y="19764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w</a:t>
            </a:r>
          </a:p>
        </p:txBody>
      </p:sp>
      <p:cxnSp>
        <p:nvCxnSpPr>
          <p:cNvPr id="14345" name="AutoShape 8"/>
          <p:cNvCxnSpPr>
            <a:cxnSpLocks noChangeShapeType="1"/>
            <a:stCxn id="14343" idx="5"/>
            <a:endCxn id="14344" idx="1"/>
          </p:cNvCxnSpPr>
          <p:nvPr/>
        </p:nvCxnSpPr>
        <p:spPr bwMode="auto">
          <a:xfrm>
            <a:off x="6397625" y="1870075"/>
            <a:ext cx="70167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AutoShape 9"/>
          <p:cNvCxnSpPr>
            <a:cxnSpLocks noChangeShapeType="1"/>
            <a:stCxn id="14343" idx="3"/>
            <a:endCxn id="14342" idx="7"/>
          </p:cNvCxnSpPr>
          <p:nvPr/>
        </p:nvCxnSpPr>
        <p:spPr bwMode="auto">
          <a:xfrm flipH="1">
            <a:off x="5486400" y="1870075"/>
            <a:ext cx="69532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5681663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592888" y="160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14349" name="Line 68"/>
          <p:cNvSpPr>
            <a:spLocks noChangeShapeType="1"/>
          </p:cNvSpPr>
          <p:nvPr/>
        </p:nvSpPr>
        <p:spPr bwMode="auto">
          <a:xfrm>
            <a:off x="4286250" y="2514600"/>
            <a:ext cx="455295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721" name="Group 681"/>
          <p:cNvGraphicFramePr>
            <a:graphicFrameLocks noGrp="1"/>
          </p:cNvGraphicFramePr>
          <p:nvPr/>
        </p:nvGraphicFramePr>
        <p:xfrm>
          <a:off x="5334000" y="4116388"/>
          <a:ext cx="1676400" cy="1522413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  <a:gridCol w="419100"/>
                <a:gridCol w="419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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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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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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375" name="AutoShape 481"/>
          <p:cNvCxnSpPr>
            <a:cxnSpLocks noChangeShapeType="1"/>
            <a:stCxn id="14383" idx="2"/>
            <a:endCxn id="14382" idx="6"/>
          </p:cNvCxnSpPr>
          <p:nvPr/>
        </p:nvCxnSpPr>
        <p:spPr bwMode="auto">
          <a:xfrm flipH="1">
            <a:off x="4813300" y="6096000"/>
            <a:ext cx="2733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6" name="AutoShape 482"/>
          <p:cNvCxnSpPr>
            <a:cxnSpLocks noChangeShapeType="1"/>
            <a:stCxn id="14379" idx="2"/>
            <a:endCxn id="14377" idx="6"/>
          </p:cNvCxnSpPr>
          <p:nvPr/>
        </p:nvCxnSpPr>
        <p:spPr bwMode="auto">
          <a:xfrm flipH="1">
            <a:off x="4810125" y="2895600"/>
            <a:ext cx="29400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7" name="Oval 483"/>
          <p:cNvSpPr>
            <a:spLocks noChangeArrowheads="1"/>
          </p:cNvSpPr>
          <p:nvPr/>
        </p:nvSpPr>
        <p:spPr bwMode="auto">
          <a:xfrm>
            <a:off x="4495800" y="2743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78" name="Oval 484"/>
          <p:cNvSpPr>
            <a:spLocks noChangeArrowheads="1"/>
          </p:cNvSpPr>
          <p:nvPr/>
        </p:nvSpPr>
        <p:spPr bwMode="auto">
          <a:xfrm>
            <a:off x="6110288" y="2743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79" name="Oval 485"/>
          <p:cNvSpPr>
            <a:spLocks noChangeArrowheads="1"/>
          </p:cNvSpPr>
          <p:nvPr/>
        </p:nvSpPr>
        <p:spPr bwMode="auto">
          <a:xfrm>
            <a:off x="7759700" y="2743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80" name="Rectangle 486"/>
          <p:cNvSpPr>
            <a:spLocks noChangeArrowheads="1"/>
          </p:cNvSpPr>
          <p:nvPr/>
        </p:nvSpPr>
        <p:spPr bwMode="auto">
          <a:xfrm>
            <a:off x="472440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Rectangle 487"/>
          <p:cNvSpPr>
            <a:spLocks noChangeArrowheads="1"/>
          </p:cNvSpPr>
          <p:nvPr/>
        </p:nvSpPr>
        <p:spPr bwMode="auto">
          <a:xfrm>
            <a:off x="4943475" y="5192713"/>
            <a:ext cx="31432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4382" name="Oval 488"/>
          <p:cNvSpPr>
            <a:spLocks noChangeArrowheads="1"/>
          </p:cNvSpPr>
          <p:nvPr/>
        </p:nvSpPr>
        <p:spPr bwMode="auto">
          <a:xfrm>
            <a:off x="4498975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83" name="Oval 489"/>
          <p:cNvSpPr>
            <a:spLocks noChangeArrowheads="1"/>
          </p:cNvSpPr>
          <p:nvPr/>
        </p:nvSpPr>
        <p:spPr bwMode="auto">
          <a:xfrm>
            <a:off x="7556500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14384" name="AutoShape 490"/>
          <p:cNvCxnSpPr>
            <a:cxnSpLocks noChangeShapeType="1"/>
            <a:endCxn id="14380" idx="2"/>
          </p:cNvCxnSpPr>
          <p:nvPr/>
        </p:nvCxnSpPr>
        <p:spPr bwMode="auto">
          <a:xfrm flipV="1">
            <a:off x="4651375" y="5648325"/>
            <a:ext cx="182563" cy="455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5" name="AutoShape 491"/>
          <p:cNvCxnSpPr>
            <a:cxnSpLocks noChangeShapeType="1"/>
            <a:endCxn id="14406" idx="2"/>
          </p:cNvCxnSpPr>
          <p:nvPr/>
        </p:nvCxnSpPr>
        <p:spPr bwMode="auto">
          <a:xfrm flipV="1">
            <a:off x="7704138" y="5637213"/>
            <a:ext cx="234950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6" name="Rectangle 492"/>
          <p:cNvSpPr>
            <a:spLocks noChangeArrowheads="1"/>
          </p:cNvSpPr>
          <p:nvPr/>
        </p:nvSpPr>
        <p:spPr bwMode="auto">
          <a:xfrm>
            <a:off x="466725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u</a:t>
            </a:r>
          </a:p>
        </p:txBody>
      </p:sp>
      <p:sp>
        <p:nvSpPr>
          <p:cNvPr id="14387" name="Rectangle 493"/>
          <p:cNvSpPr>
            <a:spLocks noChangeArrowheads="1"/>
          </p:cNvSpPr>
          <p:nvPr/>
        </p:nvSpPr>
        <p:spPr bwMode="auto">
          <a:xfrm>
            <a:off x="627380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v</a:t>
            </a:r>
          </a:p>
        </p:txBody>
      </p:sp>
      <p:sp>
        <p:nvSpPr>
          <p:cNvPr id="14388" name="Rectangle 494"/>
          <p:cNvSpPr>
            <a:spLocks noChangeArrowheads="1"/>
          </p:cNvSpPr>
          <p:nvPr/>
        </p:nvSpPr>
        <p:spPr bwMode="auto">
          <a:xfrm>
            <a:off x="7915275" y="34099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w</a:t>
            </a:r>
          </a:p>
        </p:txBody>
      </p:sp>
      <p:cxnSp>
        <p:nvCxnSpPr>
          <p:cNvPr id="14389" name="AutoShape 495"/>
          <p:cNvCxnSpPr>
            <a:cxnSpLocks noChangeShapeType="1"/>
            <a:endCxn id="14386" idx="0"/>
          </p:cNvCxnSpPr>
          <p:nvPr/>
        </p:nvCxnSpPr>
        <p:spPr bwMode="auto">
          <a:xfrm>
            <a:off x="4643438" y="2890838"/>
            <a:ext cx="18097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0" name="AutoShape 496"/>
          <p:cNvCxnSpPr>
            <a:cxnSpLocks noChangeShapeType="1"/>
            <a:endCxn id="14387" idx="0"/>
          </p:cNvCxnSpPr>
          <p:nvPr/>
        </p:nvCxnSpPr>
        <p:spPr bwMode="auto">
          <a:xfrm>
            <a:off x="6257925" y="2890838"/>
            <a:ext cx="173038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1" name="AutoShape 497"/>
          <p:cNvCxnSpPr>
            <a:cxnSpLocks noChangeShapeType="1"/>
            <a:endCxn id="14388" idx="0"/>
          </p:cNvCxnSpPr>
          <p:nvPr/>
        </p:nvCxnSpPr>
        <p:spPr bwMode="auto">
          <a:xfrm>
            <a:off x="7912100" y="2895600"/>
            <a:ext cx="160338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92" name="Freeform 498"/>
          <p:cNvSpPr>
            <a:spLocks/>
          </p:cNvSpPr>
          <p:nvPr/>
        </p:nvSpPr>
        <p:spPr bwMode="auto">
          <a:xfrm>
            <a:off x="4819650" y="3567113"/>
            <a:ext cx="819150" cy="1814512"/>
          </a:xfrm>
          <a:custGeom>
            <a:avLst/>
            <a:gdLst>
              <a:gd name="T0" fmla="*/ 0 w 516"/>
              <a:gd name="T1" fmla="*/ 1143 h 1143"/>
              <a:gd name="T2" fmla="*/ 180 w 516"/>
              <a:gd name="T3" fmla="*/ 227 h 1143"/>
              <a:gd name="T4" fmla="*/ 516 w 516"/>
              <a:gd name="T5" fmla="*/ 0 h 1143"/>
              <a:gd name="T6" fmla="*/ 0 60000 65536"/>
              <a:gd name="T7" fmla="*/ 0 60000 65536"/>
              <a:gd name="T8" fmla="*/ 0 60000 65536"/>
              <a:gd name="T9" fmla="*/ 0 w 516"/>
              <a:gd name="T10" fmla="*/ 0 h 1143"/>
              <a:gd name="T11" fmla="*/ 516 w 516"/>
              <a:gd name="T12" fmla="*/ 1143 h 1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6" h="1143">
                <a:moveTo>
                  <a:pt x="0" y="1143"/>
                </a:moveTo>
                <a:cubicBezTo>
                  <a:pt x="30" y="991"/>
                  <a:pt x="94" y="418"/>
                  <a:pt x="180" y="227"/>
                </a:cubicBezTo>
                <a:cubicBezTo>
                  <a:pt x="266" y="36"/>
                  <a:pt x="446" y="47"/>
                  <a:pt x="51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Rectangle 499"/>
          <p:cNvSpPr>
            <a:spLocks noChangeArrowheads="1"/>
          </p:cNvSpPr>
          <p:nvPr/>
        </p:nvSpPr>
        <p:spPr bwMode="auto">
          <a:xfrm>
            <a:off x="4352925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94" name="Line 500"/>
          <p:cNvSpPr>
            <a:spLocks noChangeShapeType="1"/>
          </p:cNvSpPr>
          <p:nvPr/>
        </p:nvSpPr>
        <p:spPr bwMode="auto">
          <a:xfrm flipV="1">
            <a:off x="4498975" y="3048000"/>
            <a:ext cx="104775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Rectangle 501"/>
          <p:cNvSpPr>
            <a:spLocks noChangeArrowheads="1"/>
          </p:cNvSpPr>
          <p:nvPr/>
        </p:nvSpPr>
        <p:spPr bwMode="auto">
          <a:xfrm>
            <a:off x="597535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96" name="Line 502"/>
          <p:cNvSpPr>
            <a:spLocks noChangeShapeType="1"/>
          </p:cNvSpPr>
          <p:nvPr/>
        </p:nvSpPr>
        <p:spPr bwMode="auto">
          <a:xfrm flipV="1">
            <a:off x="6113463" y="3038475"/>
            <a:ext cx="93662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Rectangle 503"/>
          <p:cNvSpPr>
            <a:spLocks noChangeArrowheads="1"/>
          </p:cNvSpPr>
          <p:nvPr/>
        </p:nvSpPr>
        <p:spPr bwMode="auto">
          <a:xfrm>
            <a:off x="7605713" y="34099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98" name="Line 504"/>
          <p:cNvSpPr>
            <a:spLocks noChangeShapeType="1"/>
          </p:cNvSpPr>
          <p:nvPr/>
        </p:nvSpPr>
        <p:spPr bwMode="auto">
          <a:xfrm flipV="1">
            <a:off x="7762875" y="30337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Rectangle 505"/>
          <p:cNvSpPr>
            <a:spLocks noChangeArrowheads="1"/>
          </p:cNvSpPr>
          <p:nvPr/>
        </p:nvSpPr>
        <p:spPr bwMode="auto">
          <a:xfrm>
            <a:off x="4505325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0" name="Freeform 506"/>
          <p:cNvSpPr>
            <a:spLocks/>
          </p:cNvSpPr>
          <p:nvPr/>
        </p:nvSpPr>
        <p:spPr bwMode="auto">
          <a:xfrm>
            <a:off x="4257675" y="3762375"/>
            <a:ext cx="342900" cy="1628775"/>
          </a:xfrm>
          <a:custGeom>
            <a:avLst/>
            <a:gdLst>
              <a:gd name="T0" fmla="*/ 216 w 216"/>
              <a:gd name="T1" fmla="*/ 1026 h 1026"/>
              <a:gd name="T2" fmla="*/ 60 w 216"/>
              <a:gd name="T3" fmla="*/ 516 h 1026"/>
              <a:gd name="T4" fmla="*/ 42 w 216"/>
              <a:gd name="T5" fmla="*/ 0 h 1026"/>
              <a:gd name="T6" fmla="*/ 0 60000 65536"/>
              <a:gd name="T7" fmla="*/ 0 60000 65536"/>
              <a:gd name="T8" fmla="*/ 0 60000 65536"/>
              <a:gd name="T9" fmla="*/ 0 w 216"/>
              <a:gd name="T10" fmla="*/ 0 h 1026"/>
              <a:gd name="T11" fmla="*/ 216 w 216"/>
              <a:gd name="T12" fmla="*/ 1026 h 1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" h="1026">
                <a:moveTo>
                  <a:pt x="216" y="1026"/>
                </a:moveTo>
                <a:cubicBezTo>
                  <a:pt x="190" y="941"/>
                  <a:pt x="120" y="744"/>
                  <a:pt x="60" y="516"/>
                </a:cubicBezTo>
                <a:cubicBezTo>
                  <a:pt x="0" y="288"/>
                  <a:pt x="46" y="107"/>
                  <a:pt x="4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1" name="Rectangle 507"/>
          <p:cNvSpPr>
            <a:spLocks noChangeArrowheads="1"/>
          </p:cNvSpPr>
          <p:nvPr/>
        </p:nvSpPr>
        <p:spPr bwMode="auto">
          <a:xfrm>
            <a:off x="428625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402" name="AutoShape 508"/>
          <p:cNvCxnSpPr>
            <a:cxnSpLocks noChangeShapeType="1"/>
            <a:endCxn id="14382" idx="1"/>
          </p:cNvCxnSpPr>
          <p:nvPr/>
        </p:nvCxnSpPr>
        <p:spPr bwMode="auto">
          <a:xfrm>
            <a:off x="4386263" y="5405438"/>
            <a:ext cx="157162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403" name="Rectangle 509"/>
          <p:cNvSpPr>
            <a:spLocks noChangeArrowheads="1"/>
          </p:cNvSpPr>
          <p:nvPr/>
        </p:nvSpPr>
        <p:spPr bwMode="auto">
          <a:xfrm>
            <a:off x="4038600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0</a:t>
            </a:r>
          </a:p>
        </p:txBody>
      </p:sp>
      <p:sp>
        <p:nvSpPr>
          <p:cNvPr id="14404" name="Rectangle 510"/>
          <p:cNvSpPr>
            <a:spLocks noChangeArrowheads="1"/>
          </p:cNvSpPr>
          <p:nvPr/>
        </p:nvSpPr>
        <p:spPr bwMode="auto">
          <a:xfrm>
            <a:off x="5661025" y="3414713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1</a:t>
            </a:r>
          </a:p>
        </p:txBody>
      </p:sp>
      <p:sp>
        <p:nvSpPr>
          <p:cNvPr id="14405" name="Rectangle 511"/>
          <p:cNvSpPr>
            <a:spLocks noChangeArrowheads="1"/>
          </p:cNvSpPr>
          <p:nvPr/>
        </p:nvSpPr>
        <p:spPr bwMode="auto">
          <a:xfrm>
            <a:off x="7291388" y="3409950"/>
            <a:ext cx="314325" cy="314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2</a:t>
            </a:r>
          </a:p>
        </p:txBody>
      </p:sp>
      <p:sp>
        <p:nvSpPr>
          <p:cNvPr id="14406" name="Rectangle 527"/>
          <p:cNvSpPr>
            <a:spLocks noChangeArrowheads="1"/>
          </p:cNvSpPr>
          <p:nvPr/>
        </p:nvSpPr>
        <p:spPr bwMode="auto">
          <a:xfrm>
            <a:off x="782955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7" name="Rectangle 528"/>
          <p:cNvSpPr>
            <a:spLocks noChangeArrowheads="1"/>
          </p:cNvSpPr>
          <p:nvPr/>
        </p:nvSpPr>
        <p:spPr bwMode="auto">
          <a:xfrm>
            <a:off x="8048625" y="5181600"/>
            <a:ext cx="31432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4408" name="Rectangle 529"/>
          <p:cNvSpPr>
            <a:spLocks noChangeArrowheads="1"/>
          </p:cNvSpPr>
          <p:nvPr/>
        </p:nvSpPr>
        <p:spPr bwMode="auto">
          <a:xfrm>
            <a:off x="7610475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9" name="Rectangle 530"/>
          <p:cNvSpPr>
            <a:spLocks noChangeArrowheads="1"/>
          </p:cNvSpPr>
          <p:nvPr/>
        </p:nvSpPr>
        <p:spPr bwMode="auto">
          <a:xfrm>
            <a:off x="739140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Freeform 532"/>
          <p:cNvSpPr>
            <a:spLocks/>
          </p:cNvSpPr>
          <p:nvPr/>
        </p:nvSpPr>
        <p:spPr bwMode="auto">
          <a:xfrm>
            <a:off x="6629400" y="3581400"/>
            <a:ext cx="1104900" cy="1809750"/>
          </a:xfrm>
          <a:custGeom>
            <a:avLst/>
            <a:gdLst>
              <a:gd name="T0" fmla="*/ 696 w 696"/>
              <a:gd name="T1" fmla="*/ 1140 h 1140"/>
              <a:gd name="T2" fmla="*/ 390 w 696"/>
              <a:gd name="T3" fmla="*/ 312 h 1140"/>
              <a:gd name="T4" fmla="*/ 0 w 696"/>
              <a:gd name="T5" fmla="*/ 0 h 1140"/>
              <a:gd name="T6" fmla="*/ 0 60000 65536"/>
              <a:gd name="T7" fmla="*/ 0 60000 65536"/>
              <a:gd name="T8" fmla="*/ 0 60000 65536"/>
              <a:gd name="T9" fmla="*/ 0 w 696"/>
              <a:gd name="T10" fmla="*/ 0 h 1140"/>
              <a:gd name="T11" fmla="*/ 696 w 696"/>
              <a:gd name="T12" fmla="*/ 1140 h 1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1140">
                <a:moveTo>
                  <a:pt x="696" y="1140"/>
                </a:moveTo>
                <a:cubicBezTo>
                  <a:pt x="645" y="1002"/>
                  <a:pt x="516" y="516"/>
                  <a:pt x="390" y="312"/>
                </a:cubicBezTo>
                <a:cubicBezTo>
                  <a:pt x="264" y="108"/>
                  <a:pt x="81" y="65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1" name="Freeform 533"/>
          <p:cNvSpPr>
            <a:spLocks/>
          </p:cNvSpPr>
          <p:nvPr/>
        </p:nvSpPr>
        <p:spPr bwMode="auto">
          <a:xfrm>
            <a:off x="7934325" y="3729038"/>
            <a:ext cx="311150" cy="1652587"/>
          </a:xfrm>
          <a:custGeom>
            <a:avLst/>
            <a:gdLst>
              <a:gd name="T0" fmla="*/ 0 w 196"/>
              <a:gd name="T1" fmla="*/ 1041 h 1041"/>
              <a:gd name="T2" fmla="*/ 180 w 196"/>
              <a:gd name="T3" fmla="*/ 429 h 1041"/>
              <a:gd name="T4" fmla="*/ 96 w 196"/>
              <a:gd name="T5" fmla="*/ 0 h 1041"/>
              <a:gd name="T6" fmla="*/ 0 60000 65536"/>
              <a:gd name="T7" fmla="*/ 0 60000 65536"/>
              <a:gd name="T8" fmla="*/ 0 60000 65536"/>
              <a:gd name="T9" fmla="*/ 0 w 196"/>
              <a:gd name="T10" fmla="*/ 0 h 1041"/>
              <a:gd name="T11" fmla="*/ 196 w 196"/>
              <a:gd name="T12" fmla="*/ 1041 h 1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" h="1041">
                <a:moveTo>
                  <a:pt x="0" y="1041"/>
                </a:moveTo>
                <a:cubicBezTo>
                  <a:pt x="30" y="939"/>
                  <a:pt x="164" y="602"/>
                  <a:pt x="180" y="429"/>
                </a:cubicBezTo>
                <a:cubicBezTo>
                  <a:pt x="196" y="256"/>
                  <a:pt x="113" y="89"/>
                  <a:pt x="9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412" name="AutoShape 534"/>
          <p:cNvCxnSpPr>
            <a:cxnSpLocks noChangeShapeType="1"/>
          </p:cNvCxnSpPr>
          <p:nvPr/>
        </p:nvCxnSpPr>
        <p:spPr bwMode="auto">
          <a:xfrm>
            <a:off x="7489825" y="5405438"/>
            <a:ext cx="114300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413" name="Freeform 683"/>
          <p:cNvSpPr>
            <a:spLocks/>
          </p:cNvSpPr>
          <p:nvPr/>
        </p:nvSpPr>
        <p:spPr bwMode="auto">
          <a:xfrm>
            <a:off x="5105400" y="4832350"/>
            <a:ext cx="838200" cy="349250"/>
          </a:xfrm>
          <a:custGeom>
            <a:avLst/>
            <a:gdLst>
              <a:gd name="T0" fmla="*/ 528 w 528"/>
              <a:gd name="T1" fmla="*/ 124 h 220"/>
              <a:gd name="T2" fmla="*/ 186 w 528"/>
              <a:gd name="T3" fmla="*/ 16 h 220"/>
              <a:gd name="T4" fmla="*/ 0 w 528"/>
              <a:gd name="T5" fmla="*/ 220 h 220"/>
              <a:gd name="T6" fmla="*/ 0 60000 65536"/>
              <a:gd name="T7" fmla="*/ 0 60000 65536"/>
              <a:gd name="T8" fmla="*/ 0 60000 65536"/>
              <a:gd name="T9" fmla="*/ 0 w 528"/>
              <a:gd name="T10" fmla="*/ 0 h 220"/>
              <a:gd name="T11" fmla="*/ 528 w 528"/>
              <a:gd name="T12" fmla="*/ 220 h 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20">
                <a:moveTo>
                  <a:pt x="528" y="124"/>
                </a:moveTo>
                <a:cubicBezTo>
                  <a:pt x="471" y="106"/>
                  <a:pt x="274" y="0"/>
                  <a:pt x="186" y="16"/>
                </a:cubicBezTo>
                <a:cubicBezTo>
                  <a:pt x="98" y="32"/>
                  <a:pt x="39" y="178"/>
                  <a:pt x="0" y="22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4" name="Freeform 684"/>
          <p:cNvSpPr>
            <a:spLocks/>
          </p:cNvSpPr>
          <p:nvPr/>
        </p:nvSpPr>
        <p:spPr bwMode="auto">
          <a:xfrm>
            <a:off x="4953000" y="3956050"/>
            <a:ext cx="1371600" cy="1216025"/>
          </a:xfrm>
          <a:custGeom>
            <a:avLst/>
            <a:gdLst>
              <a:gd name="T0" fmla="*/ 864 w 864"/>
              <a:gd name="T1" fmla="*/ 452 h 766"/>
              <a:gd name="T2" fmla="*/ 570 w 864"/>
              <a:gd name="T3" fmla="*/ 22 h 766"/>
              <a:gd name="T4" fmla="*/ 168 w 864"/>
              <a:gd name="T5" fmla="*/ 322 h 766"/>
              <a:gd name="T6" fmla="*/ 0 w 864"/>
              <a:gd name="T7" fmla="*/ 766 h 766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766"/>
              <a:gd name="T14" fmla="*/ 864 w 864"/>
              <a:gd name="T15" fmla="*/ 766 h 7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766">
                <a:moveTo>
                  <a:pt x="864" y="452"/>
                </a:moveTo>
                <a:cubicBezTo>
                  <a:pt x="815" y="380"/>
                  <a:pt x="686" y="44"/>
                  <a:pt x="570" y="22"/>
                </a:cubicBezTo>
                <a:cubicBezTo>
                  <a:pt x="454" y="0"/>
                  <a:pt x="263" y="198"/>
                  <a:pt x="168" y="322"/>
                </a:cubicBezTo>
                <a:cubicBezTo>
                  <a:pt x="73" y="446"/>
                  <a:pt x="35" y="674"/>
                  <a:pt x="0" y="766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5" name="Freeform 685"/>
          <p:cNvSpPr>
            <a:spLocks/>
          </p:cNvSpPr>
          <p:nvPr/>
        </p:nvSpPr>
        <p:spPr bwMode="auto">
          <a:xfrm>
            <a:off x="6810375" y="4884738"/>
            <a:ext cx="647700" cy="296862"/>
          </a:xfrm>
          <a:custGeom>
            <a:avLst/>
            <a:gdLst>
              <a:gd name="T0" fmla="*/ 0 w 408"/>
              <a:gd name="T1" fmla="*/ 143 h 187"/>
              <a:gd name="T2" fmla="*/ 270 w 408"/>
              <a:gd name="T3" fmla="*/ 7 h 187"/>
              <a:gd name="T4" fmla="*/ 408 w 408"/>
              <a:gd name="T5" fmla="*/ 187 h 187"/>
              <a:gd name="T6" fmla="*/ 0 60000 65536"/>
              <a:gd name="T7" fmla="*/ 0 60000 65536"/>
              <a:gd name="T8" fmla="*/ 0 60000 65536"/>
              <a:gd name="T9" fmla="*/ 0 w 408"/>
              <a:gd name="T10" fmla="*/ 0 h 187"/>
              <a:gd name="T11" fmla="*/ 408 w 408"/>
              <a:gd name="T12" fmla="*/ 187 h 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187">
                <a:moveTo>
                  <a:pt x="0" y="143"/>
                </a:moveTo>
                <a:cubicBezTo>
                  <a:pt x="45" y="120"/>
                  <a:pt x="202" y="0"/>
                  <a:pt x="270" y="7"/>
                </a:cubicBezTo>
                <a:cubicBezTo>
                  <a:pt x="338" y="14"/>
                  <a:pt x="379" y="150"/>
                  <a:pt x="408" y="187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6" name="Freeform 686"/>
          <p:cNvSpPr>
            <a:spLocks/>
          </p:cNvSpPr>
          <p:nvPr/>
        </p:nvSpPr>
        <p:spPr bwMode="auto">
          <a:xfrm>
            <a:off x="6391275" y="5448300"/>
            <a:ext cx="981075" cy="482600"/>
          </a:xfrm>
          <a:custGeom>
            <a:avLst/>
            <a:gdLst>
              <a:gd name="T0" fmla="*/ 0 w 618"/>
              <a:gd name="T1" fmla="*/ 0 h 304"/>
              <a:gd name="T2" fmla="*/ 198 w 618"/>
              <a:gd name="T3" fmla="*/ 300 h 304"/>
              <a:gd name="T4" fmla="*/ 618 w 618"/>
              <a:gd name="T5" fmla="*/ 24 h 304"/>
              <a:gd name="T6" fmla="*/ 0 60000 65536"/>
              <a:gd name="T7" fmla="*/ 0 60000 65536"/>
              <a:gd name="T8" fmla="*/ 0 60000 65536"/>
              <a:gd name="T9" fmla="*/ 0 w 618"/>
              <a:gd name="T10" fmla="*/ 0 h 304"/>
              <a:gd name="T11" fmla="*/ 618 w 618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8" h="304">
                <a:moveTo>
                  <a:pt x="0" y="0"/>
                </a:moveTo>
                <a:cubicBezTo>
                  <a:pt x="33" y="49"/>
                  <a:pt x="95" y="296"/>
                  <a:pt x="198" y="300"/>
                </a:cubicBezTo>
                <a:cubicBezTo>
                  <a:pt x="301" y="304"/>
                  <a:pt x="531" y="81"/>
                  <a:pt x="618" y="24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36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Performance</a:t>
            </a:r>
          </a:p>
        </p:txBody>
      </p:sp>
      <p:graphicFrame>
        <p:nvGraphicFramePr>
          <p:cNvPr id="216215" name="Group 151"/>
          <p:cNvGraphicFramePr>
            <a:graphicFrameLocks noGrp="1"/>
          </p:cNvGraphicFramePr>
          <p:nvPr>
            <p:ph type="tbl" idx="1"/>
          </p:nvPr>
        </p:nvGraphicFramePr>
        <p:xfrm>
          <a:off x="838200" y="1600200"/>
          <a:ext cx="7924800" cy="4243511"/>
        </p:xfrm>
        <a:graphic>
          <a:graphicData uri="http://schemas.openxmlformats.org/drawingml/2006/table">
            <a:tbl>
              <a:tblPr/>
              <a:tblGrid>
                <a:gridCol w="2719388"/>
                <a:gridCol w="938212"/>
                <a:gridCol w="2667000"/>
                <a:gridCol w="1600200"/>
              </a:tblGrid>
              <a:tr h="102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vertices,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edges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no parallel edges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no self-loops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Edge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List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Adjacency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List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Adjacency Matrix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Space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incidentEdges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areAdjacent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v, w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min(deg(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), 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insertVertex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insertEdge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v, w, 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removeVertex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removeEdge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828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Graph Traversal</a:t>
            </a:r>
            <a:endParaRPr lang="en-US" dirty="0">
              <a:latin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visit all vertices?</a:t>
            </a:r>
            <a:endParaRPr lang="en-US" dirty="0"/>
          </a:p>
        </p:txBody>
      </p:sp>
      <p:sp>
        <p:nvSpPr>
          <p:cNvPr id="3074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grpSp>
        <p:nvGrpSpPr>
          <p:cNvPr id="3077" name="Group 581"/>
          <p:cNvGrpSpPr>
            <a:grpSpLocks/>
          </p:cNvGrpSpPr>
          <p:nvPr/>
        </p:nvGrpSpPr>
        <p:grpSpPr bwMode="auto">
          <a:xfrm>
            <a:off x="4772025" y="3322638"/>
            <a:ext cx="3081338" cy="1830387"/>
            <a:chOff x="593" y="2600"/>
            <a:chExt cx="1941" cy="1153"/>
          </a:xfrm>
        </p:grpSpPr>
        <p:sp>
          <p:nvSpPr>
            <p:cNvPr id="3078" name="Oval 582"/>
            <p:cNvSpPr>
              <a:spLocks noChangeAspect="1" noChangeArrowheads="1"/>
            </p:cNvSpPr>
            <p:nvPr/>
          </p:nvSpPr>
          <p:spPr bwMode="auto">
            <a:xfrm>
              <a:off x="1515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3079" name="Oval 583"/>
            <p:cNvSpPr>
              <a:spLocks noChangeAspect="1" noChangeArrowheads="1"/>
            </p:cNvSpPr>
            <p:nvPr/>
          </p:nvSpPr>
          <p:spPr bwMode="auto">
            <a:xfrm>
              <a:off x="593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3080" name="Oval 584"/>
            <p:cNvSpPr>
              <a:spLocks noChangeAspect="1" noChangeArrowheads="1"/>
            </p:cNvSpPr>
            <p:nvPr/>
          </p:nvSpPr>
          <p:spPr bwMode="auto">
            <a:xfrm>
              <a:off x="1054" y="260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3081" name="Oval 585"/>
            <p:cNvSpPr>
              <a:spLocks noChangeAspect="1" noChangeArrowheads="1"/>
            </p:cNvSpPr>
            <p:nvPr/>
          </p:nvSpPr>
          <p:spPr bwMode="auto">
            <a:xfrm>
              <a:off x="1054" y="352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3082" name="AutoShape 586"/>
            <p:cNvCxnSpPr>
              <a:cxnSpLocks noChangeAspect="1" noChangeShapeType="1"/>
              <a:stCxn id="3080" idx="3"/>
              <a:endCxn id="3079" idx="7"/>
            </p:cNvCxnSpPr>
            <p:nvPr/>
          </p:nvCxnSpPr>
          <p:spPr bwMode="auto">
            <a:xfrm flipH="1">
              <a:off x="790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AutoShape 587"/>
            <p:cNvCxnSpPr>
              <a:cxnSpLocks noChangeAspect="1" noChangeShapeType="1"/>
              <a:stCxn id="3081" idx="1"/>
              <a:endCxn id="3079" idx="5"/>
            </p:cNvCxnSpPr>
            <p:nvPr/>
          </p:nvCxnSpPr>
          <p:spPr bwMode="auto">
            <a:xfrm flipH="1" flipV="1">
              <a:off x="790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AutoShape 588"/>
            <p:cNvCxnSpPr>
              <a:cxnSpLocks noChangeAspect="1" noChangeShapeType="1"/>
              <a:stCxn id="3081" idx="7"/>
              <a:endCxn id="3078" idx="3"/>
            </p:cNvCxnSpPr>
            <p:nvPr/>
          </p:nvCxnSpPr>
          <p:spPr bwMode="auto">
            <a:xfrm flipV="1">
              <a:off x="1251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5" name="AutoShape 589"/>
            <p:cNvCxnSpPr>
              <a:cxnSpLocks noChangeAspect="1" noChangeShapeType="1"/>
              <a:stCxn id="3080" idx="5"/>
              <a:endCxn id="3078" idx="1"/>
            </p:cNvCxnSpPr>
            <p:nvPr/>
          </p:nvCxnSpPr>
          <p:spPr bwMode="auto">
            <a:xfrm>
              <a:off x="1251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AutoShape 590"/>
            <p:cNvCxnSpPr>
              <a:cxnSpLocks noChangeAspect="1" noChangeShapeType="1"/>
              <a:stCxn id="3080" idx="4"/>
              <a:endCxn id="3081" idx="0"/>
            </p:cNvCxnSpPr>
            <p:nvPr/>
          </p:nvCxnSpPr>
          <p:spPr bwMode="auto">
            <a:xfrm>
              <a:off x="1169" y="2842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7" name="Oval 591"/>
            <p:cNvSpPr>
              <a:spLocks noChangeAspect="1" noChangeArrowheads="1"/>
            </p:cNvSpPr>
            <p:nvPr/>
          </p:nvSpPr>
          <p:spPr bwMode="auto">
            <a:xfrm>
              <a:off x="2303" y="306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3088" name="AutoShape 592"/>
            <p:cNvCxnSpPr>
              <a:cxnSpLocks noChangeAspect="1" noChangeShapeType="1"/>
              <a:stCxn id="3081" idx="6"/>
              <a:endCxn id="3087" idx="3"/>
            </p:cNvCxnSpPr>
            <p:nvPr/>
          </p:nvCxnSpPr>
          <p:spPr bwMode="auto">
            <a:xfrm flipV="1">
              <a:off x="1296" y="3264"/>
              <a:ext cx="1040" cy="3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AutoShape 593"/>
            <p:cNvCxnSpPr>
              <a:cxnSpLocks noChangeAspect="1" noChangeShapeType="1"/>
              <a:stCxn id="3087" idx="1"/>
              <a:endCxn id="3080" idx="6"/>
            </p:cNvCxnSpPr>
            <p:nvPr/>
          </p:nvCxnSpPr>
          <p:spPr bwMode="auto">
            <a:xfrm flipH="1" flipV="1">
              <a:off x="1296" y="271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04836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Subgraphs</a:t>
            </a: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4204828" cy="39163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ahoma" charset="0"/>
              </a:rPr>
              <a:t>A </a:t>
            </a:r>
            <a:r>
              <a:rPr lang="en-US" dirty="0" err="1">
                <a:latin typeface="Tahoma" charset="0"/>
              </a:rPr>
              <a:t>subgraph</a:t>
            </a:r>
            <a:r>
              <a:rPr lang="en-US" dirty="0">
                <a:latin typeface="Tahoma" charset="0"/>
              </a:rPr>
              <a:t> S of a graph G is a graph such that </a:t>
            </a:r>
          </a:p>
          <a:p>
            <a:pPr lvl="1" eaLnBrk="1" hangingPunct="1"/>
            <a:r>
              <a:rPr lang="en-US" dirty="0">
                <a:latin typeface="Tahoma" charset="0"/>
              </a:rPr>
              <a:t>The vertices of S are a subset of the vertices of G</a:t>
            </a:r>
          </a:p>
          <a:p>
            <a:pPr lvl="1" eaLnBrk="1" hangingPunct="1"/>
            <a:r>
              <a:rPr lang="en-US" dirty="0">
                <a:latin typeface="Tahoma" charset="0"/>
              </a:rPr>
              <a:t>The edges of S are a subset of the edges of G</a:t>
            </a:r>
          </a:p>
          <a:p>
            <a:pPr eaLnBrk="1" hangingPunct="1"/>
            <a:r>
              <a:rPr lang="en-US" dirty="0">
                <a:latin typeface="Tahoma" charset="0"/>
              </a:rPr>
              <a:t>A spanning </a:t>
            </a:r>
            <a:r>
              <a:rPr lang="en-US" dirty="0" err="1">
                <a:latin typeface="Tahoma" charset="0"/>
              </a:rPr>
              <a:t>subgraph</a:t>
            </a:r>
            <a:r>
              <a:rPr lang="en-US" dirty="0">
                <a:latin typeface="Tahoma" charset="0"/>
              </a:rPr>
              <a:t> of G is a </a:t>
            </a:r>
            <a:r>
              <a:rPr lang="en-US" dirty="0" err="1">
                <a:latin typeface="Tahoma" charset="0"/>
              </a:rPr>
              <a:t>subgraph</a:t>
            </a:r>
            <a:r>
              <a:rPr lang="en-US" dirty="0">
                <a:latin typeface="Tahoma" charset="0"/>
              </a:rPr>
              <a:t> that contains all the vertices of G</a:t>
            </a:r>
          </a:p>
        </p:txBody>
      </p:sp>
      <p:sp>
        <p:nvSpPr>
          <p:cNvPr id="4102" name="Text Box 16"/>
          <p:cNvSpPr txBox="1">
            <a:spLocks noChangeArrowheads="1"/>
          </p:cNvSpPr>
          <p:nvPr/>
        </p:nvSpPr>
        <p:spPr bwMode="auto">
          <a:xfrm>
            <a:off x="5435600" y="311785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Subgraph</a:t>
            </a:r>
          </a:p>
        </p:txBody>
      </p:sp>
      <p:sp>
        <p:nvSpPr>
          <p:cNvPr id="4103" name="Text Box 27"/>
          <p:cNvSpPr txBox="1">
            <a:spLocks noChangeArrowheads="1"/>
          </p:cNvSpPr>
          <p:nvPr/>
        </p:nvSpPr>
        <p:spPr bwMode="auto">
          <a:xfrm>
            <a:off x="5041900" y="5699125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Spanning subgraph</a:t>
            </a:r>
          </a:p>
        </p:txBody>
      </p:sp>
      <p:sp>
        <p:nvSpPr>
          <p:cNvPr id="4104" name="Oval 5"/>
          <p:cNvSpPr>
            <a:spLocks noChangeAspect="1" noChangeArrowheads="1"/>
          </p:cNvSpPr>
          <p:nvPr/>
        </p:nvSpPr>
        <p:spPr bwMode="auto">
          <a:xfrm>
            <a:off x="6788150" y="1951038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6"/>
          <p:cNvSpPr>
            <a:spLocks noChangeAspect="1" noChangeArrowheads="1"/>
          </p:cNvSpPr>
          <p:nvPr/>
        </p:nvSpPr>
        <p:spPr bwMode="auto">
          <a:xfrm>
            <a:off x="5324475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7"/>
          <p:cNvSpPr>
            <a:spLocks noChangeAspect="1" noChangeArrowheads="1"/>
          </p:cNvSpPr>
          <p:nvPr/>
        </p:nvSpPr>
        <p:spPr bwMode="auto">
          <a:xfrm>
            <a:off x="6056313" y="1219200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8"/>
          <p:cNvSpPr>
            <a:spLocks noChangeAspect="1" noChangeArrowheads="1"/>
          </p:cNvSpPr>
          <p:nvPr/>
        </p:nvSpPr>
        <p:spPr bwMode="auto">
          <a:xfrm>
            <a:off x="6056313" y="268287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8" name="AutoShape 9"/>
          <p:cNvCxnSpPr>
            <a:cxnSpLocks noChangeAspect="1" noChangeShapeType="1"/>
            <a:stCxn id="4106" idx="3"/>
            <a:endCxn id="4105" idx="7"/>
          </p:cNvCxnSpPr>
          <p:nvPr/>
        </p:nvCxnSpPr>
        <p:spPr bwMode="auto">
          <a:xfrm flipH="1">
            <a:off x="5635625" y="1538288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9" name="AutoShape 10"/>
          <p:cNvCxnSpPr>
            <a:cxnSpLocks noChangeAspect="1" noChangeShapeType="1"/>
            <a:stCxn id="4107" idx="1"/>
            <a:endCxn id="4105" idx="5"/>
          </p:cNvCxnSpPr>
          <p:nvPr/>
        </p:nvCxnSpPr>
        <p:spPr bwMode="auto">
          <a:xfrm flipH="1" flipV="1">
            <a:off x="5635625" y="2270125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1"/>
          <p:cNvCxnSpPr>
            <a:cxnSpLocks noChangeAspect="1" noChangeShapeType="1"/>
            <a:stCxn id="4107" idx="7"/>
            <a:endCxn id="4104" idx="3"/>
          </p:cNvCxnSpPr>
          <p:nvPr/>
        </p:nvCxnSpPr>
        <p:spPr bwMode="auto">
          <a:xfrm flipV="1">
            <a:off x="6367463" y="2270125"/>
            <a:ext cx="474662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AutoShape 12"/>
          <p:cNvCxnSpPr>
            <a:cxnSpLocks noChangeAspect="1" noChangeShapeType="1"/>
            <a:stCxn id="4106" idx="5"/>
            <a:endCxn id="4104" idx="1"/>
          </p:cNvCxnSpPr>
          <p:nvPr/>
        </p:nvCxnSpPr>
        <p:spPr bwMode="auto">
          <a:xfrm>
            <a:off x="6367463" y="15382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3"/>
          <p:cNvCxnSpPr>
            <a:cxnSpLocks noChangeAspect="1" noChangeShapeType="1"/>
            <a:stCxn id="4106" idx="4"/>
            <a:endCxn id="4107" idx="0"/>
          </p:cNvCxnSpPr>
          <p:nvPr/>
        </p:nvCxnSpPr>
        <p:spPr bwMode="auto">
          <a:xfrm>
            <a:off x="6237288" y="1592263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3" name="Oval 14"/>
          <p:cNvSpPr>
            <a:spLocks noChangeAspect="1" noChangeArrowheads="1"/>
          </p:cNvSpPr>
          <p:nvPr/>
        </p:nvSpPr>
        <p:spPr bwMode="auto">
          <a:xfrm>
            <a:off x="8039100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4" name="AutoShape 15"/>
          <p:cNvCxnSpPr>
            <a:cxnSpLocks noChangeAspect="1" noChangeShapeType="1"/>
            <a:stCxn id="4104" idx="6"/>
            <a:endCxn id="4113" idx="2"/>
          </p:cNvCxnSpPr>
          <p:nvPr/>
        </p:nvCxnSpPr>
        <p:spPr bwMode="auto">
          <a:xfrm>
            <a:off x="7161213" y="2133600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AutoShape 28"/>
          <p:cNvCxnSpPr>
            <a:cxnSpLocks noChangeAspect="1" noChangeShapeType="1"/>
            <a:stCxn id="4107" idx="6"/>
            <a:endCxn id="4113" idx="3"/>
          </p:cNvCxnSpPr>
          <p:nvPr/>
        </p:nvCxnSpPr>
        <p:spPr bwMode="auto">
          <a:xfrm flipV="1">
            <a:off x="6430963" y="22733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" name="AutoShape 29"/>
          <p:cNvCxnSpPr>
            <a:cxnSpLocks noChangeAspect="1" noChangeShapeType="1"/>
            <a:stCxn id="4113" idx="1"/>
            <a:endCxn id="4106" idx="6"/>
          </p:cNvCxnSpPr>
          <p:nvPr/>
        </p:nvCxnSpPr>
        <p:spPr bwMode="auto">
          <a:xfrm flipH="1" flipV="1">
            <a:off x="6430963" y="14017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7" name="Oval 32"/>
          <p:cNvSpPr>
            <a:spLocks noChangeAspect="1" noChangeArrowheads="1"/>
          </p:cNvSpPr>
          <p:nvPr/>
        </p:nvSpPr>
        <p:spPr bwMode="auto">
          <a:xfrm>
            <a:off x="678656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33"/>
          <p:cNvSpPr>
            <a:spLocks noChangeAspect="1" noChangeArrowheads="1"/>
          </p:cNvSpPr>
          <p:nvPr/>
        </p:nvSpPr>
        <p:spPr bwMode="auto">
          <a:xfrm>
            <a:off x="5322888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Oval 34"/>
          <p:cNvSpPr>
            <a:spLocks noChangeAspect="1" noChangeArrowheads="1"/>
          </p:cNvSpPr>
          <p:nvPr/>
        </p:nvSpPr>
        <p:spPr bwMode="auto">
          <a:xfrm>
            <a:off x="6054725" y="38004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Oval 35"/>
          <p:cNvSpPr>
            <a:spLocks noChangeAspect="1" noChangeArrowheads="1"/>
          </p:cNvSpPr>
          <p:nvPr/>
        </p:nvSpPr>
        <p:spPr bwMode="auto">
          <a:xfrm>
            <a:off x="6054725" y="526415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1" name="AutoShape 36"/>
          <p:cNvCxnSpPr>
            <a:cxnSpLocks noChangeAspect="1" noChangeShapeType="1"/>
            <a:stCxn id="4119" idx="3"/>
            <a:endCxn id="4118" idx="7"/>
          </p:cNvCxnSpPr>
          <p:nvPr/>
        </p:nvCxnSpPr>
        <p:spPr bwMode="auto">
          <a:xfrm flipH="1">
            <a:off x="5634038" y="4119563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2" name="AutoShape 37"/>
          <p:cNvCxnSpPr>
            <a:cxnSpLocks noChangeAspect="1" noChangeShapeType="1"/>
            <a:stCxn id="4120" idx="1"/>
            <a:endCxn id="4118" idx="5"/>
          </p:cNvCxnSpPr>
          <p:nvPr/>
        </p:nvCxnSpPr>
        <p:spPr bwMode="auto">
          <a:xfrm flipH="1" flipV="1">
            <a:off x="5634038" y="485140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3" name="AutoShape 38"/>
          <p:cNvCxnSpPr>
            <a:cxnSpLocks noChangeAspect="1" noChangeShapeType="1"/>
            <a:stCxn id="4120" idx="7"/>
            <a:endCxn id="4117" idx="3"/>
          </p:cNvCxnSpPr>
          <p:nvPr/>
        </p:nvCxnSpPr>
        <p:spPr bwMode="auto">
          <a:xfrm flipV="1">
            <a:off x="6365875" y="4851400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4" name="AutoShape 39"/>
          <p:cNvCxnSpPr>
            <a:cxnSpLocks noChangeAspect="1" noChangeShapeType="1"/>
            <a:stCxn id="4119" idx="5"/>
            <a:endCxn id="4117" idx="1"/>
          </p:cNvCxnSpPr>
          <p:nvPr/>
        </p:nvCxnSpPr>
        <p:spPr bwMode="auto">
          <a:xfrm>
            <a:off x="6365875" y="4119563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5" name="AutoShape 40"/>
          <p:cNvCxnSpPr>
            <a:cxnSpLocks noChangeAspect="1" noChangeShapeType="1"/>
            <a:stCxn id="4119" idx="4"/>
            <a:endCxn id="4120" idx="0"/>
          </p:cNvCxnSpPr>
          <p:nvPr/>
        </p:nvCxnSpPr>
        <p:spPr bwMode="auto">
          <a:xfrm>
            <a:off x="6235700" y="4173538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6" name="Oval 41"/>
          <p:cNvSpPr>
            <a:spLocks noChangeAspect="1" noChangeArrowheads="1"/>
          </p:cNvSpPr>
          <p:nvPr/>
        </p:nvSpPr>
        <p:spPr bwMode="auto">
          <a:xfrm>
            <a:off x="803751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7" name="AutoShape 42"/>
          <p:cNvCxnSpPr>
            <a:cxnSpLocks noChangeAspect="1" noChangeShapeType="1"/>
            <a:stCxn id="4117" idx="6"/>
            <a:endCxn id="4126" idx="2"/>
          </p:cNvCxnSpPr>
          <p:nvPr/>
        </p:nvCxnSpPr>
        <p:spPr bwMode="auto">
          <a:xfrm>
            <a:off x="7159625" y="471487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AutoShape 43"/>
          <p:cNvCxnSpPr>
            <a:cxnSpLocks noChangeAspect="1" noChangeShapeType="1"/>
            <a:stCxn id="4120" idx="6"/>
            <a:endCxn id="4126" idx="3"/>
          </p:cNvCxnSpPr>
          <p:nvPr/>
        </p:nvCxnSpPr>
        <p:spPr bwMode="auto">
          <a:xfrm flipV="1">
            <a:off x="6429375" y="485457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AutoShape 44"/>
          <p:cNvCxnSpPr>
            <a:cxnSpLocks noChangeAspect="1" noChangeShapeType="1"/>
            <a:stCxn id="4126" idx="1"/>
            <a:endCxn id="4119" idx="6"/>
          </p:cNvCxnSpPr>
          <p:nvPr/>
        </p:nvCxnSpPr>
        <p:spPr bwMode="auto">
          <a:xfrm flipH="1" flipV="1">
            <a:off x="6429375" y="3983038"/>
            <a:ext cx="1660525" cy="59213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9727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675507" cy="1398494"/>
          </a:xfrm>
        </p:spPr>
        <p:txBody>
          <a:bodyPr/>
          <a:lstStyle/>
          <a:p>
            <a:r>
              <a:rPr lang="en-US" sz="4000" dirty="0" smtClean="0"/>
              <a:t>Graphs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1338" y="4824414"/>
            <a:ext cx="6064169" cy="1320800"/>
          </a:xfrm>
        </p:spPr>
        <p:txBody>
          <a:bodyPr/>
          <a:lstStyle/>
          <a:p>
            <a:r>
              <a:rPr lang="en-US" dirty="0" smtClean="0"/>
              <a:t>Definition, Implementation and Traversal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990599"/>
            <a:ext cx="3391393" cy="3391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Connectivity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3879570" cy="3916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graph is connected if there is a path between every pair of vertices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connected component of a graph G is a maximal connected </a:t>
            </a:r>
            <a:r>
              <a:rPr lang="en-US" dirty="0" err="1">
                <a:latin typeface="Tahoma" charset="0"/>
              </a:rPr>
              <a:t>subgraph</a:t>
            </a:r>
            <a:r>
              <a:rPr lang="en-US" dirty="0">
                <a:latin typeface="Tahoma" charset="0"/>
              </a:rPr>
              <a:t> of G</a:t>
            </a:r>
          </a:p>
        </p:txBody>
      </p:sp>
      <p:grpSp>
        <p:nvGrpSpPr>
          <p:cNvPr id="5126" name="Group 34"/>
          <p:cNvGrpSpPr>
            <a:grpSpLocks noChangeAspect="1"/>
          </p:cNvGrpSpPr>
          <p:nvPr/>
        </p:nvGrpSpPr>
        <p:grpSpPr bwMode="auto">
          <a:xfrm>
            <a:off x="5324475" y="1219200"/>
            <a:ext cx="3081338" cy="1830388"/>
            <a:chOff x="2855" y="994"/>
            <a:chExt cx="2425" cy="1440"/>
          </a:xfrm>
        </p:grpSpPr>
        <p:sp>
          <p:nvSpPr>
            <p:cNvPr id="5139" name="Oval 6"/>
            <p:cNvSpPr>
              <a:spLocks noChangeAspect="1" noChangeArrowheads="1"/>
            </p:cNvSpPr>
            <p:nvPr/>
          </p:nvSpPr>
          <p:spPr bwMode="auto">
            <a:xfrm>
              <a:off x="4007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7"/>
            <p:cNvSpPr>
              <a:spLocks noChangeAspect="1" noChangeArrowheads="1"/>
            </p:cNvSpPr>
            <p:nvPr/>
          </p:nvSpPr>
          <p:spPr bwMode="auto">
            <a:xfrm>
              <a:off x="2855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8"/>
            <p:cNvSpPr>
              <a:spLocks noChangeAspect="1" noChangeArrowheads="1"/>
            </p:cNvSpPr>
            <p:nvPr/>
          </p:nvSpPr>
          <p:spPr bwMode="auto">
            <a:xfrm>
              <a:off x="3431" y="99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9"/>
            <p:cNvSpPr>
              <a:spLocks noChangeAspect="1" noChangeArrowheads="1"/>
            </p:cNvSpPr>
            <p:nvPr/>
          </p:nvSpPr>
          <p:spPr bwMode="auto">
            <a:xfrm>
              <a:off x="3431" y="214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43" name="AutoShape 11"/>
            <p:cNvCxnSpPr>
              <a:cxnSpLocks noChangeAspect="1" noChangeShapeType="1"/>
              <a:stCxn id="5141" idx="3"/>
              <a:endCxn id="5140" idx="7"/>
            </p:cNvCxnSpPr>
            <p:nvPr/>
          </p:nvCxnSpPr>
          <p:spPr bwMode="auto">
            <a:xfrm flipH="1">
              <a:off x="3100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4" name="AutoShape 12"/>
            <p:cNvCxnSpPr>
              <a:cxnSpLocks noChangeAspect="1" noChangeShapeType="1"/>
              <a:stCxn id="5142" idx="1"/>
              <a:endCxn id="5140" idx="5"/>
            </p:cNvCxnSpPr>
            <p:nvPr/>
          </p:nvCxnSpPr>
          <p:spPr bwMode="auto">
            <a:xfrm flipH="1" flipV="1">
              <a:off x="3100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5" name="AutoShape 13"/>
            <p:cNvCxnSpPr>
              <a:cxnSpLocks noChangeAspect="1" noChangeShapeType="1"/>
              <a:stCxn id="5142" idx="7"/>
              <a:endCxn id="5139" idx="3"/>
            </p:cNvCxnSpPr>
            <p:nvPr/>
          </p:nvCxnSpPr>
          <p:spPr bwMode="auto">
            <a:xfrm flipV="1">
              <a:off x="3676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6" name="AutoShape 14"/>
            <p:cNvCxnSpPr>
              <a:cxnSpLocks noChangeAspect="1" noChangeShapeType="1"/>
              <a:stCxn id="5141" idx="5"/>
              <a:endCxn id="5139" idx="1"/>
            </p:cNvCxnSpPr>
            <p:nvPr/>
          </p:nvCxnSpPr>
          <p:spPr bwMode="auto">
            <a:xfrm>
              <a:off x="3676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7" name="AutoShape 15"/>
            <p:cNvCxnSpPr>
              <a:cxnSpLocks noChangeAspect="1" noChangeShapeType="1"/>
              <a:stCxn id="5141" idx="4"/>
              <a:endCxn id="5142" idx="0"/>
            </p:cNvCxnSpPr>
            <p:nvPr/>
          </p:nvCxnSpPr>
          <p:spPr bwMode="auto">
            <a:xfrm>
              <a:off x="3574" y="1287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8" name="Oval 32"/>
            <p:cNvSpPr>
              <a:spLocks noChangeAspect="1" noChangeArrowheads="1"/>
            </p:cNvSpPr>
            <p:nvPr/>
          </p:nvSpPr>
          <p:spPr bwMode="auto">
            <a:xfrm>
              <a:off x="4992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49" name="AutoShape 33"/>
            <p:cNvCxnSpPr>
              <a:cxnSpLocks noChangeAspect="1" noChangeShapeType="1"/>
              <a:stCxn id="5139" idx="6"/>
              <a:endCxn id="5148" idx="2"/>
            </p:cNvCxnSpPr>
            <p:nvPr/>
          </p:nvCxnSpPr>
          <p:spPr bwMode="auto">
            <a:xfrm>
              <a:off x="4300" y="1713"/>
              <a:ext cx="68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7" name="Text Box 35"/>
          <p:cNvSpPr txBox="1">
            <a:spLocks noChangeArrowheads="1"/>
          </p:cNvSpPr>
          <p:nvPr/>
        </p:nvSpPr>
        <p:spPr bwMode="auto">
          <a:xfrm>
            <a:off x="5435600" y="304800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Connected graph</a:t>
            </a:r>
          </a:p>
        </p:txBody>
      </p:sp>
      <p:grpSp>
        <p:nvGrpSpPr>
          <p:cNvPr id="5128" name="Group 49"/>
          <p:cNvGrpSpPr>
            <a:grpSpLocks/>
          </p:cNvGrpSpPr>
          <p:nvPr/>
        </p:nvGrpSpPr>
        <p:grpSpPr bwMode="auto">
          <a:xfrm>
            <a:off x="5324475" y="3651250"/>
            <a:ext cx="3081338" cy="1830388"/>
            <a:chOff x="3353" y="2543"/>
            <a:chExt cx="1941" cy="1153"/>
          </a:xfrm>
        </p:grpSpPr>
        <p:sp>
          <p:nvSpPr>
            <p:cNvPr id="5130" name="Oval 37"/>
            <p:cNvSpPr>
              <a:spLocks noChangeAspect="1" noChangeArrowheads="1"/>
            </p:cNvSpPr>
            <p:nvPr/>
          </p:nvSpPr>
          <p:spPr bwMode="auto">
            <a:xfrm>
              <a:off x="4275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38"/>
            <p:cNvSpPr>
              <a:spLocks noChangeAspect="1" noChangeArrowheads="1"/>
            </p:cNvSpPr>
            <p:nvPr/>
          </p:nvSpPr>
          <p:spPr bwMode="auto">
            <a:xfrm>
              <a:off x="335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39"/>
            <p:cNvSpPr>
              <a:spLocks noChangeAspect="1" noChangeArrowheads="1"/>
            </p:cNvSpPr>
            <p:nvPr/>
          </p:nvSpPr>
          <p:spPr bwMode="auto">
            <a:xfrm>
              <a:off x="3814" y="254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40"/>
            <p:cNvSpPr>
              <a:spLocks noChangeAspect="1" noChangeArrowheads="1"/>
            </p:cNvSpPr>
            <p:nvPr/>
          </p:nvSpPr>
          <p:spPr bwMode="auto">
            <a:xfrm>
              <a:off x="3814" y="346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34" name="AutoShape 41"/>
            <p:cNvCxnSpPr>
              <a:cxnSpLocks noChangeAspect="1" noChangeShapeType="1"/>
              <a:stCxn id="5132" idx="3"/>
              <a:endCxn id="5131" idx="7"/>
            </p:cNvCxnSpPr>
            <p:nvPr/>
          </p:nvCxnSpPr>
          <p:spPr bwMode="auto">
            <a:xfrm flipH="1">
              <a:off x="3549" y="274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5" name="AutoShape 42"/>
            <p:cNvCxnSpPr>
              <a:cxnSpLocks noChangeAspect="1" noChangeShapeType="1"/>
              <a:stCxn id="5133" idx="1"/>
              <a:endCxn id="5131" idx="5"/>
            </p:cNvCxnSpPr>
            <p:nvPr/>
          </p:nvCxnSpPr>
          <p:spPr bwMode="auto">
            <a:xfrm flipH="1" flipV="1">
              <a:off x="3549" y="3205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6" name="AutoShape 45"/>
            <p:cNvCxnSpPr>
              <a:cxnSpLocks noChangeAspect="1" noChangeShapeType="1"/>
              <a:stCxn id="5132" idx="4"/>
              <a:endCxn id="5133" idx="0"/>
            </p:cNvCxnSpPr>
            <p:nvPr/>
          </p:nvCxnSpPr>
          <p:spPr bwMode="auto">
            <a:xfrm>
              <a:off x="3928" y="2778"/>
              <a:ext cx="0" cy="6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37" name="Oval 46"/>
            <p:cNvSpPr>
              <a:spLocks noChangeAspect="1" noChangeArrowheads="1"/>
            </p:cNvSpPr>
            <p:nvPr/>
          </p:nvSpPr>
          <p:spPr bwMode="auto">
            <a:xfrm>
              <a:off x="506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38" name="AutoShape 47"/>
            <p:cNvCxnSpPr>
              <a:cxnSpLocks noChangeAspect="1" noChangeShapeType="1"/>
              <a:stCxn id="5130" idx="6"/>
              <a:endCxn id="5137" idx="2"/>
            </p:cNvCxnSpPr>
            <p:nvPr/>
          </p:nvCxnSpPr>
          <p:spPr bwMode="auto">
            <a:xfrm>
              <a:off x="4510" y="3119"/>
              <a:ext cx="5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9" name="Text Box 48"/>
          <p:cNvSpPr txBox="1">
            <a:spLocks noChangeArrowheads="1"/>
          </p:cNvSpPr>
          <p:nvPr/>
        </p:nvSpPr>
        <p:spPr bwMode="auto">
          <a:xfrm>
            <a:off x="5041900" y="5481638"/>
            <a:ext cx="3644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Non connected graph with two connected components</a:t>
            </a:r>
          </a:p>
        </p:txBody>
      </p:sp>
    </p:spTree>
    <p:extLst>
      <p:ext uri="{BB962C8B-B14F-4D97-AF65-F5344CB8AC3E}">
        <p14:creationId xmlns:p14="http://schemas.microsoft.com/office/powerpoint/2010/main" val="3837797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Trees and Forests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09800"/>
            <a:ext cx="4235805" cy="3916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(free) tree is an undirected graph T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 has no cycles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ahoma" charset="0"/>
              </a:rPr>
              <a:t>This definition of tree is different from the one of a rooted tree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forest is an undirected graph without cycles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The connected components of a forest are trees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5429250" y="311785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Tree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5041900" y="5699125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Forest</a:t>
            </a:r>
          </a:p>
        </p:txBody>
      </p:sp>
      <p:sp>
        <p:nvSpPr>
          <p:cNvPr id="6152" name="Oval 6"/>
          <p:cNvSpPr>
            <a:spLocks noChangeAspect="1" noChangeArrowheads="1"/>
          </p:cNvSpPr>
          <p:nvPr/>
        </p:nvSpPr>
        <p:spPr bwMode="auto">
          <a:xfrm>
            <a:off x="7569200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spect="1" noChangeArrowheads="1"/>
          </p:cNvSpPr>
          <p:nvPr/>
        </p:nvSpPr>
        <p:spPr bwMode="auto">
          <a:xfrm>
            <a:off x="6659563" y="19526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8"/>
          <p:cNvSpPr>
            <a:spLocks noChangeAspect="1" noChangeArrowheads="1"/>
          </p:cNvSpPr>
          <p:nvPr/>
        </p:nvSpPr>
        <p:spPr bwMode="auto">
          <a:xfrm>
            <a:off x="5780088" y="19462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9"/>
          <p:cNvSpPr>
            <a:spLocks noChangeAspect="1" noChangeArrowheads="1"/>
          </p:cNvSpPr>
          <p:nvPr/>
        </p:nvSpPr>
        <p:spPr bwMode="auto">
          <a:xfrm>
            <a:off x="6664325" y="2682875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56" name="AutoShape 10"/>
          <p:cNvCxnSpPr>
            <a:cxnSpLocks noChangeAspect="1" noChangeShapeType="1"/>
            <a:stCxn id="6154" idx="6"/>
            <a:endCxn id="6153" idx="2"/>
          </p:cNvCxnSpPr>
          <p:nvPr/>
        </p:nvCxnSpPr>
        <p:spPr bwMode="auto">
          <a:xfrm>
            <a:off x="6154738" y="2128838"/>
            <a:ext cx="493712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AutoShape 11"/>
          <p:cNvCxnSpPr>
            <a:cxnSpLocks noChangeAspect="1" noChangeShapeType="1"/>
            <a:stCxn id="6155" idx="0"/>
            <a:endCxn id="6153" idx="4"/>
          </p:cNvCxnSpPr>
          <p:nvPr/>
        </p:nvCxnSpPr>
        <p:spPr bwMode="auto">
          <a:xfrm flipH="1" flipV="1">
            <a:off x="6842125" y="2327275"/>
            <a:ext cx="4763" cy="3444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Oval 15"/>
          <p:cNvSpPr>
            <a:spLocks noChangeAspect="1" noChangeArrowheads="1"/>
          </p:cNvSpPr>
          <p:nvPr/>
        </p:nvSpPr>
        <p:spPr bwMode="auto">
          <a:xfrm>
            <a:off x="7569200" y="2681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59" name="AutoShape 16"/>
          <p:cNvCxnSpPr>
            <a:cxnSpLocks noChangeAspect="1" noChangeShapeType="1"/>
            <a:stCxn id="6152" idx="2"/>
            <a:endCxn id="6153" idx="6"/>
          </p:cNvCxnSpPr>
          <p:nvPr/>
        </p:nvCxnSpPr>
        <p:spPr bwMode="auto">
          <a:xfrm flipH="1">
            <a:off x="7034213" y="2133600"/>
            <a:ext cx="523875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7"/>
          <p:cNvCxnSpPr>
            <a:cxnSpLocks noChangeAspect="1" noChangeShapeType="1"/>
            <a:stCxn id="6155" idx="6"/>
            <a:endCxn id="6158" idx="2"/>
          </p:cNvCxnSpPr>
          <p:nvPr/>
        </p:nvCxnSpPr>
        <p:spPr bwMode="auto">
          <a:xfrm flipV="1">
            <a:off x="7038975" y="2863850"/>
            <a:ext cx="519113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61" name="Group 51"/>
          <p:cNvGrpSpPr>
            <a:grpSpLocks/>
          </p:cNvGrpSpPr>
          <p:nvPr/>
        </p:nvGrpSpPr>
        <p:grpSpPr bwMode="auto">
          <a:xfrm>
            <a:off x="5029200" y="4368800"/>
            <a:ext cx="3657600" cy="1098550"/>
            <a:chOff x="3168" y="2752"/>
            <a:chExt cx="2304" cy="692"/>
          </a:xfrm>
        </p:grpSpPr>
        <p:sp>
          <p:nvSpPr>
            <p:cNvPr id="6162" name="Oval 34"/>
            <p:cNvSpPr>
              <a:spLocks noChangeAspect="1" noChangeArrowheads="1"/>
            </p:cNvSpPr>
            <p:nvPr/>
          </p:nvSpPr>
          <p:spPr bwMode="auto">
            <a:xfrm>
              <a:off x="3168" y="298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3" name="Group 50"/>
            <p:cNvGrpSpPr>
              <a:grpSpLocks/>
            </p:cNvGrpSpPr>
            <p:nvPr/>
          </p:nvGrpSpPr>
          <p:grpSpPr bwMode="auto">
            <a:xfrm>
              <a:off x="3691" y="2752"/>
              <a:ext cx="685" cy="692"/>
              <a:chOff x="3722" y="2755"/>
              <a:chExt cx="685" cy="692"/>
            </a:xfrm>
          </p:grpSpPr>
          <p:sp>
            <p:nvSpPr>
              <p:cNvPr id="6172" name="Oval 32"/>
              <p:cNvSpPr>
                <a:spLocks noChangeAspect="1" noChangeArrowheads="1"/>
              </p:cNvSpPr>
              <p:nvPr/>
            </p:nvSpPr>
            <p:spPr bwMode="auto">
              <a:xfrm>
                <a:off x="4176" y="275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Oval 33"/>
              <p:cNvSpPr>
                <a:spLocks noChangeAspect="1" noChangeArrowheads="1"/>
              </p:cNvSpPr>
              <p:nvPr/>
            </p:nvSpPr>
            <p:spPr bwMode="auto">
              <a:xfrm>
                <a:off x="3722" y="275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Oval 35"/>
              <p:cNvSpPr>
                <a:spLocks noChangeAspect="1" noChangeArrowheads="1"/>
              </p:cNvSpPr>
              <p:nvPr/>
            </p:nvSpPr>
            <p:spPr bwMode="auto">
              <a:xfrm>
                <a:off x="3725" y="321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75" name="AutoShape 37"/>
              <p:cNvCxnSpPr>
                <a:cxnSpLocks noChangeAspect="1" noChangeShapeType="1"/>
                <a:stCxn id="6174" idx="0"/>
                <a:endCxn id="6173" idx="4"/>
              </p:cNvCxnSpPr>
              <p:nvPr/>
            </p:nvCxnSpPr>
            <p:spPr bwMode="auto">
              <a:xfrm flipH="1" flipV="1">
                <a:off x="3837" y="2992"/>
                <a:ext cx="3" cy="21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76" name="Oval 38"/>
              <p:cNvSpPr>
                <a:spLocks noChangeAspect="1" noChangeArrowheads="1"/>
              </p:cNvSpPr>
              <p:nvPr/>
            </p:nvSpPr>
            <p:spPr bwMode="auto">
              <a:xfrm>
                <a:off x="4176" y="321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77" name="AutoShape 39"/>
              <p:cNvCxnSpPr>
                <a:cxnSpLocks noChangeAspect="1" noChangeShapeType="1"/>
                <a:stCxn id="6172" idx="2"/>
                <a:endCxn id="6173" idx="6"/>
              </p:cNvCxnSpPr>
              <p:nvPr/>
            </p:nvCxnSpPr>
            <p:spPr bwMode="auto">
              <a:xfrm flipH="1">
                <a:off x="3958" y="2870"/>
                <a:ext cx="211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8" name="AutoShape 40"/>
              <p:cNvCxnSpPr>
                <a:cxnSpLocks noChangeAspect="1" noChangeShapeType="1"/>
                <a:stCxn id="6174" idx="6"/>
                <a:endCxn id="6176" idx="2"/>
              </p:cNvCxnSpPr>
              <p:nvPr/>
            </p:nvCxnSpPr>
            <p:spPr bwMode="auto">
              <a:xfrm flipV="1">
                <a:off x="3961" y="3330"/>
                <a:ext cx="208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164" name="Group 49"/>
            <p:cNvGrpSpPr>
              <a:grpSpLocks/>
            </p:cNvGrpSpPr>
            <p:nvPr/>
          </p:nvGrpSpPr>
          <p:grpSpPr bwMode="auto">
            <a:xfrm flipH="1">
              <a:off x="4668" y="2752"/>
              <a:ext cx="804" cy="692"/>
              <a:chOff x="4668" y="2755"/>
              <a:chExt cx="804" cy="692"/>
            </a:xfrm>
          </p:grpSpPr>
          <p:sp>
            <p:nvSpPr>
              <p:cNvPr id="6165" name="Oval 41"/>
              <p:cNvSpPr>
                <a:spLocks noChangeAspect="1" noChangeArrowheads="1"/>
              </p:cNvSpPr>
              <p:nvPr/>
            </p:nvSpPr>
            <p:spPr bwMode="auto">
              <a:xfrm>
                <a:off x="5241" y="275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42"/>
              <p:cNvSpPr>
                <a:spLocks noChangeAspect="1" noChangeArrowheads="1"/>
              </p:cNvSpPr>
              <p:nvPr/>
            </p:nvSpPr>
            <p:spPr bwMode="auto">
              <a:xfrm>
                <a:off x="4668" y="275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Oval 43"/>
              <p:cNvSpPr>
                <a:spLocks noChangeAspect="1" noChangeArrowheads="1"/>
              </p:cNvSpPr>
              <p:nvPr/>
            </p:nvSpPr>
            <p:spPr bwMode="auto">
              <a:xfrm>
                <a:off x="4671" y="321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Oval 44"/>
              <p:cNvSpPr>
                <a:spLocks noChangeAspect="1" noChangeArrowheads="1"/>
              </p:cNvSpPr>
              <p:nvPr/>
            </p:nvSpPr>
            <p:spPr bwMode="auto">
              <a:xfrm>
                <a:off x="4956" y="3024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69" name="AutoShape 46"/>
              <p:cNvCxnSpPr>
                <a:cxnSpLocks noChangeAspect="1" noChangeShapeType="1"/>
                <a:stCxn id="6168" idx="1"/>
                <a:endCxn id="6166" idx="5"/>
              </p:cNvCxnSpPr>
              <p:nvPr/>
            </p:nvCxnSpPr>
            <p:spPr bwMode="auto">
              <a:xfrm flipH="1" flipV="1">
                <a:off x="4865" y="2959"/>
                <a:ext cx="124" cy="9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0" name="AutoShape 47"/>
              <p:cNvCxnSpPr>
                <a:cxnSpLocks noChangeAspect="1" noChangeShapeType="1"/>
                <a:stCxn id="6167" idx="0"/>
                <a:endCxn id="6166" idx="4"/>
              </p:cNvCxnSpPr>
              <p:nvPr/>
            </p:nvCxnSpPr>
            <p:spPr bwMode="auto">
              <a:xfrm flipH="1" flipV="1">
                <a:off x="4783" y="2992"/>
                <a:ext cx="3" cy="21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1" name="AutoShape 48"/>
              <p:cNvCxnSpPr>
                <a:cxnSpLocks noChangeAspect="1" noChangeShapeType="1"/>
                <a:stCxn id="6165" idx="2"/>
                <a:endCxn id="6166" idx="6"/>
              </p:cNvCxnSpPr>
              <p:nvPr/>
            </p:nvCxnSpPr>
            <p:spPr bwMode="auto">
              <a:xfrm flipH="1">
                <a:off x="4904" y="2870"/>
                <a:ext cx="330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579150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914400"/>
            <a:ext cx="5176839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Spanning Trees and Forests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4297758" cy="3916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spanning tree of a connected graph is a spanning </a:t>
            </a:r>
            <a:r>
              <a:rPr lang="en-US" sz="2000" dirty="0" err="1">
                <a:latin typeface="Tahoma" charset="0"/>
              </a:rPr>
              <a:t>subgraph</a:t>
            </a:r>
            <a:r>
              <a:rPr lang="en-US" sz="2000" dirty="0">
                <a:latin typeface="Tahoma" charset="0"/>
              </a:rPr>
              <a:t> that is a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spanning tree is not unique unless the graph is a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Spanning trees have applications to the design of communication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spanning forest of a graph is a spanning </a:t>
            </a:r>
            <a:r>
              <a:rPr lang="en-US" sz="2000" dirty="0" err="1">
                <a:latin typeface="Tahoma" charset="0"/>
              </a:rPr>
              <a:t>subgraph</a:t>
            </a:r>
            <a:r>
              <a:rPr lang="en-US" sz="2000" dirty="0">
                <a:latin typeface="Tahoma" charset="0"/>
              </a:rPr>
              <a:t> that is a forest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5435600" y="3355975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Graph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041900" y="5937250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Spanning tree</a:t>
            </a:r>
          </a:p>
        </p:txBody>
      </p:sp>
      <p:sp>
        <p:nvSpPr>
          <p:cNvPr id="7176" name="Oval 6"/>
          <p:cNvSpPr>
            <a:spLocks noChangeAspect="1" noChangeArrowheads="1"/>
          </p:cNvSpPr>
          <p:nvPr/>
        </p:nvSpPr>
        <p:spPr bwMode="auto">
          <a:xfrm>
            <a:off x="678815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7"/>
          <p:cNvSpPr>
            <a:spLocks noChangeAspect="1" noChangeArrowheads="1"/>
          </p:cNvSpPr>
          <p:nvPr/>
        </p:nvSpPr>
        <p:spPr bwMode="auto">
          <a:xfrm>
            <a:off x="5324475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8"/>
          <p:cNvSpPr>
            <a:spLocks noChangeAspect="1" noChangeArrowheads="1"/>
          </p:cNvSpPr>
          <p:nvPr/>
        </p:nvSpPr>
        <p:spPr bwMode="auto">
          <a:xfrm>
            <a:off x="6056313" y="14573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9"/>
          <p:cNvSpPr>
            <a:spLocks noChangeAspect="1" noChangeArrowheads="1"/>
          </p:cNvSpPr>
          <p:nvPr/>
        </p:nvSpPr>
        <p:spPr bwMode="auto">
          <a:xfrm>
            <a:off x="6056313" y="29210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0" name="AutoShape 10"/>
          <p:cNvCxnSpPr>
            <a:cxnSpLocks noChangeAspect="1" noChangeShapeType="1"/>
            <a:stCxn id="7178" idx="3"/>
            <a:endCxn id="7177" idx="7"/>
          </p:cNvCxnSpPr>
          <p:nvPr/>
        </p:nvCxnSpPr>
        <p:spPr bwMode="auto">
          <a:xfrm flipH="1">
            <a:off x="5635625" y="1776413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AutoShape 11"/>
          <p:cNvCxnSpPr>
            <a:cxnSpLocks noChangeAspect="1" noChangeShapeType="1"/>
            <a:stCxn id="7179" idx="1"/>
            <a:endCxn id="7177" idx="5"/>
          </p:cNvCxnSpPr>
          <p:nvPr/>
        </p:nvCxnSpPr>
        <p:spPr bwMode="auto">
          <a:xfrm flipH="1" flipV="1">
            <a:off x="5635625" y="2508250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AutoShape 12"/>
          <p:cNvCxnSpPr>
            <a:cxnSpLocks noChangeAspect="1" noChangeShapeType="1"/>
            <a:stCxn id="7179" idx="7"/>
            <a:endCxn id="7176" idx="3"/>
          </p:cNvCxnSpPr>
          <p:nvPr/>
        </p:nvCxnSpPr>
        <p:spPr bwMode="auto">
          <a:xfrm flipV="1">
            <a:off x="6367463" y="250825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3" name="AutoShape 13"/>
          <p:cNvCxnSpPr>
            <a:cxnSpLocks noChangeAspect="1" noChangeShapeType="1"/>
            <a:stCxn id="7178" idx="5"/>
            <a:endCxn id="7176" idx="1"/>
          </p:cNvCxnSpPr>
          <p:nvPr/>
        </p:nvCxnSpPr>
        <p:spPr bwMode="auto">
          <a:xfrm>
            <a:off x="6367463" y="1776413"/>
            <a:ext cx="474662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AutoShape 14"/>
          <p:cNvCxnSpPr>
            <a:cxnSpLocks noChangeAspect="1" noChangeShapeType="1"/>
            <a:stCxn id="7178" idx="4"/>
            <a:endCxn id="7179" idx="0"/>
          </p:cNvCxnSpPr>
          <p:nvPr/>
        </p:nvCxnSpPr>
        <p:spPr bwMode="auto">
          <a:xfrm>
            <a:off x="6237288" y="1830388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Oval 15"/>
          <p:cNvSpPr>
            <a:spLocks noChangeAspect="1" noChangeArrowheads="1"/>
          </p:cNvSpPr>
          <p:nvPr/>
        </p:nvSpPr>
        <p:spPr bwMode="auto">
          <a:xfrm>
            <a:off x="803910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6" name="AutoShape 16"/>
          <p:cNvCxnSpPr>
            <a:cxnSpLocks noChangeAspect="1" noChangeShapeType="1"/>
            <a:stCxn id="7176" idx="6"/>
            <a:endCxn id="7185" idx="2"/>
          </p:cNvCxnSpPr>
          <p:nvPr/>
        </p:nvCxnSpPr>
        <p:spPr bwMode="auto">
          <a:xfrm>
            <a:off x="7161213" y="237172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7" name="AutoShape 17"/>
          <p:cNvCxnSpPr>
            <a:cxnSpLocks noChangeAspect="1" noChangeShapeType="1"/>
            <a:stCxn id="7179" idx="6"/>
            <a:endCxn id="7185" idx="3"/>
          </p:cNvCxnSpPr>
          <p:nvPr/>
        </p:nvCxnSpPr>
        <p:spPr bwMode="auto">
          <a:xfrm flipV="1">
            <a:off x="6430963" y="251142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AutoShape 18"/>
          <p:cNvCxnSpPr>
            <a:cxnSpLocks noChangeAspect="1" noChangeShapeType="1"/>
            <a:stCxn id="7185" idx="1"/>
            <a:endCxn id="7178" idx="6"/>
          </p:cNvCxnSpPr>
          <p:nvPr/>
        </p:nvCxnSpPr>
        <p:spPr bwMode="auto">
          <a:xfrm flipH="1" flipV="1">
            <a:off x="6430963" y="1639888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9" name="Oval 19"/>
          <p:cNvSpPr>
            <a:spLocks noChangeAspect="1" noChangeArrowheads="1"/>
          </p:cNvSpPr>
          <p:nvPr/>
        </p:nvSpPr>
        <p:spPr bwMode="auto">
          <a:xfrm>
            <a:off x="678656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Oval 20"/>
          <p:cNvSpPr>
            <a:spLocks noChangeAspect="1" noChangeArrowheads="1"/>
          </p:cNvSpPr>
          <p:nvPr/>
        </p:nvSpPr>
        <p:spPr bwMode="auto">
          <a:xfrm>
            <a:off x="5322888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Oval 21"/>
          <p:cNvSpPr>
            <a:spLocks noChangeAspect="1" noChangeArrowheads="1"/>
          </p:cNvSpPr>
          <p:nvPr/>
        </p:nvSpPr>
        <p:spPr bwMode="auto">
          <a:xfrm>
            <a:off x="6054725" y="403860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Oval 22"/>
          <p:cNvSpPr>
            <a:spLocks noChangeAspect="1" noChangeArrowheads="1"/>
          </p:cNvSpPr>
          <p:nvPr/>
        </p:nvSpPr>
        <p:spPr bwMode="auto">
          <a:xfrm>
            <a:off x="6054725" y="55022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93" name="AutoShape 23"/>
          <p:cNvCxnSpPr>
            <a:cxnSpLocks noChangeAspect="1" noChangeShapeType="1"/>
            <a:stCxn id="7191" idx="3"/>
            <a:endCxn id="7190" idx="7"/>
          </p:cNvCxnSpPr>
          <p:nvPr/>
        </p:nvCxnSpPr>
        <p:spPr bwMode="auto">
          <a:xfrm flipH="1">
            <a:off x="5634038" y="43576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AutoShape 24"/>
          <p:cNvCxnSpPr>
            <a:cxnSpLocks noChangeAspect="1" noChangeShapeType="1"/>
            <a:stCxn id="7192" idx="1"/>
            <a:endCxn id="7190" idx="5"/>
          </p:cNvCxnSpPr>
          <p:nvPr/>
        </p:nvCxnSpPr>
        <p:spPr bwMode="auto">
          <a:xfrm flipH="1" flipV="1">
            <a:off x="5634038" y="5089525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5" name="AutoShape 25"/>
          <p:cNvCxnSpPr>
            <a:cxnSpLocks noChangeAspect="1" noChangeShapeType="1"/>
            <a:stCxn id="7192" idx="7"/>
            <a:endCxn id="7189" idx="3"/>
          </p:cNvCxnSpPr>
          <p:nvPr/>
        </p:nvCxnSpPr>
        <p:spPr bwMode="auto">
          <a:xfrm flipV="1">
            <a:off x="6365875" y="5089525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6" name="AutoShape 26"/>
          <p:cNvCxnSpPr>
            <a:cxnSpLocks noChangeAspect="1" noChangeShapeType="1"/>
            <a:stCxn id="7191" idx="5"/>
            <a:endCxn id="7189" idx="1"/>
          </p:cNvCxnSpPr>
          <p:nvPr/>
        </p:nvCxnSpPr>
        <p:spPr bwMode="auto">
          <a:xfrm>
            <a:off x="6365875" y="4357688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7" name="AutoShape 27"/>
          <p:cNvCxnSpPr>
            <a:cxnSpLocks noChangeAspect="1" noChangeShapeType="1"/>
            <a:stCxn id="7191" idx="4"/>
            <a:endCxn id="7192" idx="0"/>
          </p:cNvCxnSpPr>
          <p:nvPr/>
        </p:nvCxnSpPr>
        <p:spPr bwMode="auto">
          <a:xfrm>
            <a:off x="6235700" y="4411663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8" name="Oval 28"/>
          <p:cNvSpPr>
            <a:spLocks noChangeAspect="1" noChangeArrowheads="1"/>
          </p:cNvSpPr>
          <p:nvPr/>
        </p:nvSpPr>
        <p:spPr bwMode="auto">
          <a:xfrm>
            <a:off x="803751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99" name="AutoShape 29"/>
          <p:cNvCxnSpPr>
            <a:cxnSpLocks noChangeAspect="1" noChangeShapeType="1"/>
            <a:stCxn id="7189" idx="6"/>
            <a:endCxn id="7198" idx="2"/>
          </p:cNvCxnSpPr>
          <p:nvPr/>
        </p:nvCxnSpPr>
        <p:spPr bwMode="auto">
          <a:xfrm>
            <a:off x="7159625" y="4953000"/>
            <a:ext cx="86995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0" name="AutoShape 30"/>
          <p:cNvCxnSpPr>
            <a:cxnSpLocks noChangeAspect="1" noChangeShapeType="1"/>
            <a:stCxn id="7192" idx="6"/>
            <a:endCxn id="7198" idx="3"/>
          </p:cNvCxnSpPr>
          <p:nvPr/>
        </p:nvCxnSpPr>
        <p:spPr bwMode="auto">
          <a:xfrm flipV="1">
            <a:off x="6429375" y="50927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1" name="AutoShape 31"/>
          <p:cNvCxnSpPr>
            <a:cxnSpLocks noChangeAspect="1" noChangeShapeType="1"/>
            <a:stCxn id="7198" idx="1"/>
            <a:endCxn id="7191" idx="6"/>
          </p:cNvCxnSpPr>
          <p:nvPr/>
        </p:nvCxnSpPr>
        <p:spPr bwMode="auto">
          <a:xfrm flipH="1" flipV="1">
            <a:off x="6429375" y="42211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00307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Depth-First Search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09800"/>
            <a:ext cx="4876801" cy="3916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Depth-first search (DFS) is a general technique for traversing a graph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DFS traversal of a graph 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Visits all the vertices and edges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Determines whether G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Computes the connected components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Computes a spanning forest of G</a:t>
            </a:r>
          </a:p>
        </p:txBody>
      </p:sp>
      <p:sp>
        <p:nvSpPr>
          <p:cNvPr id="819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2209800"/>
            <a:ext cx="38100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DFS on a graph with </a:t>
            </a:r>
            <a:r>
              <a:rPr lang="en-US" b="1" i="1" dirty="0">
                <a:latin typeface="Times New Roman" charset="0"/>
              </a:rPr>
              <a:t>n</a:t>
            </a:r>
            <a:r>
              <a:rPr lang="en-US" dirty="0">
                <a:latin typeface="Tahoma" charset="0"/>
              </a:rPr>
              <a:t> vertices and </a:t>
            </a:r>
            <a:r>
              <a:rPr lang="en-US" b="1" i="1" dirty="0">
                <a:latin typeface="Times New Roman" charset="0"/>
              </a:rPr>
              <a:t>m</a:t>
            </a:r>
            <a:r>
              <a:rPr lang="en-US" dirty="0">
                <a:latin typeface="Tahoma" charset="0"/>
              </a:rPr>
              <a:t> edges takes </a:t>
            </a:r>
            <a:r>
              <a:rPr lang="en-US" b="1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n</a:t>
            </a:r>
            <a:r>
              <a:rPr lang="en-US" dirty="0">
                <a:latin typeface="Symbol" charset="0"/>
              </a:rPr>
              <a:t> + </a:t>
            </a:r>
            <a:r>
              <a:rPr lang="en-US" b="1" i="1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 )</a:t>
            </a:r>
            <a:r>
              <a:rPr lang="en-US" dirty="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DFS can be further extended to solve other graph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Find and report a path between two given 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Find a cycle in the graph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Depth-first search is to graphs what Euler tour is to binary trees</a:t>
            </a:r>
          </a:p>
        </p:txBody>
      </p:sp>
    </p:spTree>
    <p:extLst>
      <p:ext uri="{BB962C8B-B14F-4D97-AF65-F5344CB8AC3E}">
        <p14:creationId xmlns:p14="http://schemas.microsoft.com/office/powerpoint/2010/main" val="3498615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817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DFS Algorithm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1605708"/>
            <a:ext cx="4038601" cy="3916363"/>
          </a:xfrm>
        </p:spPr>
        <p:txBody>
          <a:bodyPr/>
          <a:lstStyle/>
          <a:p>
            <a:pPr eaLnBrk="1" hangingPunct="1"/>
            <a:r>
              <a:rPr lang="en-US" sz="1800" dirty="0">
                <a:latin typeface="Tahoma" charset="0"/>
              </a:rPr>
              <a:t>The algorithm uses a mechanism for setting and getting </a:t>
            </a:r>
            <a:r>
              <a:rPr lang="ja-JP" altLang="en-US" sz="1800" dirty="0">
                <a:latin typeface="Tahoma" charset="0"/>
              </a:rPr>
              <a:t>“</a:t>
            </a:r>
            <a:r>
              <a:rPr lang="en-US" sz="1800" dirty="0">
                <a:latin typeface="Tahoma" charset="0"/>
              </a:rPr>
              <a:t>labels</a:t>
            </a:r>
            <a:r>
              <a:rPr lang="ja-JP" altLang="en-US" sz="1800" dirty="0">
                <a:latin typeface="Tahoma" charset="0"/>
              </a:rPr>
              <a:t>”</a:t>
            </a:r>
            <a:r>
              <a:rPr lang="en-US" sz="1800" dirty="0">
                <a:latin typeface="Tahoma" charset="0"/>
              </a:rPr>
              <a:t> of vertices and edges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648200" y="1981200"/>
            <a:ext cx="4038600" cy="417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DFS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G, v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graph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and a start vertex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labeling of the edges of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in the connected component of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as discovery edges and back edges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v, VISITED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G.incidentEdges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opposite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v,e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DISCOVERY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DFS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G, w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BACK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762000" y="2587625"/>
            <a:ext cx="3733800" cy="3573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DFS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graph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labeling of the edges of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as discovery edges and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back edges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G.vertices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u, UNEXPLORED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G.edges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UNEXPLORED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G.vertices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1800" b="1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DFS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G, 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492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03598" y="3429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</a:t>
            </a:r>
          </a:p>
        </p:txBody>
      </p:sp>
      <p:grpSp>
        <p:nvGrpSpPr>
          <p:cNvPr id="10245" name="Group 74"/>
          <p:cNvGrpSpPr>
            <a:grpSpLocks/>
          </p:cNvGrpSpPr>
          <p:nvPr/>
        </p:nvGrpSpPr>
        <p:grpSpPr bwMode="auto">
          <a:xfrm>
            <a:off x="1143000" y="4265613"/>
            <a:ext cx="3081338" cy="1830387"/>
            <a:chOff x="816" y="2592"/>
            <a:chExt cx="1941" cy="1153"/>
          </a:xfrm>
        </p:grpSpPr>
        <p:sp>
          <p:nvSpPr>
            <p:cNvPr id="10285" name="Oval 4"/>
            <p:cNvSpPr>
              <a:spLocks noChangeAspect="1" noChangeArrowheads="1"/>
            </p:cNvSpPr>
            <p:nvPr/>
          </p:nvSpPr>
          <p:spPr bwMode="auto">
            <a:xfrm>
              <a:off x="1738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0286" name="Oval 5"/>
            <p:cNvSpPr>
              <a:spLocks noChangeAspect="1" noChangeArrowheads="1"/>
            </p:cNvSpPr>
            <p:nvPr/>
          </p:nvSpPr>
          <p:spPr bwMode="auto">
            <a:xfrm>
              <a:off x="816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0287" name="Oval 6"/>
            <p:cNvSpPr>
              <a:spLocks noChangeAspect="1" noChangeArrowheads="1"/>
            </p:cNvSpPr>
            <p:nvPr/>
          </p:nvSpPr>
          <p:spPr bwMode="auto">
            <a:xfrm>
              <a:off x="1277" y="259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0288" name="Oval 7"/>
            <p:cNvSpPr>
              <a:spLocks noChangeAspect="1" noChangeArrowheads="1"/>
            </p:cNvSpPr>
            <p:nvPr/>
          </p:nvSpPr>
          <p:spPr bwMode="auto">
            <a:xfrm>
              <a:off x="1277" y="351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0289" name="AutoShape 8"/>
            <p:cNvCxnSpPr>
              <a:cxnSpLocks noChangeAspect="1" noChangeShapeType="1"/>
              <a:stCxn id="10287" idx="3"/>
              <a:endCxn id="10286" idx="7"/>
            </p:cNvCxnSpPr>
            <p:nvPr/>
          </p:nvCxnSpPr>
          <p:spPr bwMode="auto">
            <a:xfrm flipH="1">
              <a:off x="1013" y="2801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AutoShape 9"/>
            <p:cNvCxnSpPr>
              <a:cxnSpLocks noChangeAspect="1" noChangeShapeType="1"/>
              <a:stCxn id="10288" idx="1"/>
              <a:endCxn id="10286" idx="5"/>
            </p:cNvCxnSpPr>
            <p:nvPr/>
          </p:nvCxnSpPr>
          <p:spPr bwMode="auto">
            <a:xfrm flipH="1" flipV="1">
              <a:off x="1012" y="325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1" name="AutoShape 10"/>
            <p:cNvCxnSpPr>
              <a:cxnSpLocks noChangeAspect="1" noChangeShapeType="1"/>
              <a:stCxn id="10288" idx="7"/>
              <a:endCxn id="10285" idx="3"/>
            </p:cNvCxnSpPr>
            <p:nvPr/>
          </p:nvCxnSpPr>
          <p:spPr bwMode="auto">
            <a:xfrm flipV="1">
              <a:off x="1473" y="325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2" name="AutoShape 11"/>
            <p:cNvCxnSpPr>
              <a:cxnSpLocks noChangeAspect="1" noChangeShapeType="1"/>
              <a:stCxn id="10287" idx="5"/>
              <a:endCxn id="10285" idx="1"/>
            </p:cNvCxnSpPr>
            <p:nvPr/>
          </p:nvCxnSpPr>
          <p:spPr bwMode="auto">
            <a:xfrm>
              <a:off x="1474" y="2801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3" name="AutoShape 12"/>
            <p:cNvCxnSpPr>
              <a:cxnSpLocks noChangeAspect="1" noChangeShapeType="1"/>
              <a:stCxn id="10287" idx="4"/>
              <a:endCxn id="10288" idx="0"/>
            </p:cNvCxnSpPr>
            <p:nvPr/>
          </p:nvCxnSpPr>
          <p:spPr bwMode="auto">
            <a:xfrm>
              <a:off x="1392" y="2834"/>
              <a:ext cx="0" cy="6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4" name="Oval 13"/>
            <p:cNvSpPr>
              <a:spLocks noChangeAspect="1" noChangeArrowheads="1"/>
            </p:cNvSpPr>
            <p:nvPr/>
          </p:nvSpPr>
          <p:spPr bwMode="auto">
            <a:xfrm>
              <a:off x="2526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0295" name="AutoShape 15"/>
            <p:cNvCxnSpPr>
              <a:cxnSpLocks noChangeAspect="1" noChangeShapeType="1"/>
              <a:stCxn id="10288" idx="6"/>
              <a:endCxn id="10294" idx="3"/>
            </p:cNvCxnSpPr>
            <p:nvPr/>
          </p:nvCxnSpPr>
          <p:spPr bwMode="auto">
            <a:xfrm flipV="1">
              <a:off x="1513" y="3256"/>
              <a:ext cx="1046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6" name="AutoShape 16"/>
            <p:cNvCxnSpPr>
              <a:cxnSpLocks noChangeAspect="1" noChangeShapeType="1"/>
              <a:stCxn id="10294" idx="1"/>
              <a:endCxn id="10287" idx="6"/>
            </p:cNvCxnSpPr>
            <p:nvPr/>
          </p:nvCxnSpPr>
          <p:spPr bwMode="auto">
            <a:xfrm flipH="1" flipV="1">
              <a:off x="1519" y="2707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246" name="Group 55"/>
          <p:cNvGrpSpPr>
            <a:grpSpLocks/>
          </p:cNvGrpSpPr>
          <p:nvPr/>
        </p:nvGrpSpPr>
        <p:grpSpPr bwMode="auto">
          <a:xfrm>
            <a:off x="5448300" y="1600200"/>
            <a:ext cx="3081338" cy="1830388"/>
            <a:chOff x="862" y="2601"/>
            <a:chExt cx="1941" cy="1153"/>
          </a:xfrm>
        </p:grpSpPr>
        <p:sp>
          <p:nvSpPr>
            <p:cNvPr id="10273" name="Oval 17"/>
            <p:cNvSpPr>
              <a:spLocks noChangeAspect="1" noChangeArrowheads="1"/>
            </p:cNvSpPr>
            <p:nvPr/>
          </p:nvSpPr>
          <p:spPr bwMode="auto">
            <a:xfrm>
              <a:off x="1784" y="306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0274" name="Oval 18"/>
            <p:cNvSpPr>
              <a:spLocks noChangeAspect="1" noChangeArrowheads="1"/>
            </p:cNvSpPr>
            <p:nvPr/>
          </p:nvSpPr>
          <p:spPr bwMode="auto">
            <a:xfrm>
              <a:off x="862" y="306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0275" name="Oval 19"/>
            <p:cNvSpPr>
              <a:spLocks noChangeAspect="1" noChangeArrowheads="1"/>
            </p:cNvSpPr>
            <p:nvPr/>
          </p:nvSpPr>
          <p:spPr bwMode="auto">
            <a:xfrm>
              <a:off x="1323" y="260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0276" name="Oval 20"/>
            <p:cNvSpPr>
              <a:spLocks noChangeAspect="1" noChangeArrowheads="1"/>
            </p:cNvSpPr>
            <p:nvPr/>
          </p:nvSpPr>
          <p:spPr bwMode="auto">
            <a:xfrm>
              <a:off x="1323" y="352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0277" name="AutoShape 21"/>
            <p:cNvCxnSpPr>
              <a:cxnSpLocks noChangeAspect="1" noChangeShapeType="1"/>
              <a:stCxn id="10275" idx="3"/>
              <a:endCxn id="10274" idx="7"/>
            </p:cNvCxnSpPr>
            <p:nvPr/>
          </p:nvCxnSpPr>
          <p:spPr bwMode="auto">
            <a:xfrm flipH="1">
              <a:off x="1059" y="281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8" name="AutoShape 22"/>
            <p:cNvCxnSpPr>
              <a:cxnSpLocks noChangeAspect="1" noChangeShapeType="1"/>
              <a:stCxn id="10276" idx="1"/>
              <a:endCxn id="10274" idx="5"/>
            </p:cNvCxnSpPr>
            <p:nvPr/>
          </p:nvCxnSpPr>
          <p:spPr bwMode="auto">
            <a:xfrm flipH="1" flipV="1">
              <a:off x="1059" y="3271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9" name="AutoShape 23"/>
            <p:cNvCxnSpPr>
              <a:cxnSpLocks noChangeAspect="1" noChangeShapeType="1"/>
              <a:stCxn id="10276" idx="7"/>
              <a:endCxn id="10273" idx="3"/>
            </p:cNvCxnSpPr>
            <p:nvPr/>
          </p:nvCxnSpPr>
          <p:spPr bwMode="auto">
            <a:xfrm flipV="1">
              <a:off x="1520" y="3265"/>
              <a:ext cx="297" cy="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0" name="AutoShape 24"/>
            <p:cNvCxnSpPr>
              <a:cxnSpLocks noChangeAspect="1" noChangeShapeType="1"/>
              <a:stCxn id="10275" idx="5"/>
              <a:endCxn id="10273" idx="1"/>
            </p:cNvCxnSpPr>
            <p:nvPr/>
          </p:nvCxnSpPr>
          <p:spPr bwMode="auto">
            <a:xfrm>
              <a:off x="1520" y="2810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1" name="AutoShape 25"/>
            <p:cNvCxnSpPr>
              <a:cxnSpLocks noChangeAspect="1" noChangeShapeType="1"/>
              <a:stCxn id="10275" idx="4"/>
              <a:endCxn id="10276" idx="0"/>
            </p:cNvCxnSpPr>
            <p:nvPr/>
          </p:nvCxnSpPr>
          <p:spPr bwMode="auto">
            <a:xfrm>
              <a:off x="1438" y="2843"/>
              <a:ext cx="0" cy="6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2" name="Oval 26"/>
            <p:cNvSpPr>
              <a:spLocks noChangeAspect="1" noChangeArrowheads="1"/>
            </p:cNvSpPr>
            <p:nvPr/>
          </p:nvSpPr>
          <p:spPr bwMode="auto">
            <a:xfrm>
              <a:off x="2572" y="306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0283" name="AutoShape 28"/>
            <p:cNvCxnSpPr>
              <a:cxnSpLocks noChangeAspect="1" noChangeShapeType="1"/>
              <a:stCxn id="10276" idx="6"/>
              <a:endCxn id="10282" idx="3"/>
            </p:cNvCxnSpPr>
            <p:nvPr/>
          </p:nvCxnSpPr>
          <p:spPr bwMode="auto">
            <a:xfrm flipV="1">
              <a:off x="1559" y="3265"/>
              <a:ext cx="1046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4" name="AutoShape 29"/>
            <p:cNvCxnSpPr>
              <a:cxnSpLocks noChangeAspect="1" noChangeShapeType="1"/>
              <a:stCxn id="10282" idx="1"/>
              <a:endCxn id="10275" idx="6"/>
            </p:cNvCxnSpPr>
            <p:nvPr/>
          </p:nvCxnSpPr>
          <p:spPr bwMode="auto">
            <a:xfrm flipH="1" flipV="1">
              <a:off x="1565" y="2716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247" name="Group 54"/>
          <p:cNvGrpSpPr>
            <a:grpSpLocks/>
          </p:cNvGrpSpPr>
          <p:nvPr/>
        </p:nvGrpSpPr>
        <p:grpSpPr bwMode="auto">
          <a:xfrm>
            <a:off x="5448300" y="4267200"/>
            <a:ext cx="3081338" cy="1830388"/>
            <a:chOff x="3398" y="1075"/>
            <a:chExt cx="1941" cy="1153"/>
          </a:xfrm>
        </p:grpSpPr>
        <p:sp>
          <p:nvSpPr>
            <p:cNvPr id="10261" name="Oval 30"/>
            <p:cNvSpPr>
              <a:spLocks noChangeAspect="1" noChangeArrowheads="1"/>
            </p:cNvSpPr>
            <p:nvPr/>
          </p:nvSpPr>
          <p:spPr bwMode="auto">
            <a:xfrm>
              <a:off x="4320" y="153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0262" name="Oval 31"/>
            <p:cNvSpPr>
              <a:spLocks noChangeAspect="1" noChangeArrowheads="1"/>
            </p:cNvSpPr>
            <p:nvPr/>
          </p:nvSpPr>
          <p:spPr bwMode="auto">
            <a:xfrm>
              <a:off x="3398" y="153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0263" name="Oval 32"/>
            <p:cNvSpPr>
              <a:spLocks noChangeAspect="1" noChangeArrowheads="1"/>
            </p:cNvSpPr>
            <p:nvPr/>
          </p:nvSpPr>
          <p:spPr bwMode="auto">
            <a:xfrm>
              <a:off x="3859" y="107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0264" name="Oval 33"/>
            <p:cNvSpPr>
              <a:spLocks noChangeAspect="1" noChangeArrowheads="1"/>
            </p:cNvSpPr>
            <p:nvPr/>
          </p:nvSpPr>
          <p:spPr bwMode="auto">
            <a:xfrm>
              <a:off x="3859" y="199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0265" name="AutoShape 34"/>
            <p:cNvCxnSpPr>
              <a:cxnSpLocks noChangeAspect="1" noChangeShapeType="1"/>
              <a:stCxn id="10263" idx="3"/>
              <a:endCxn id="10262" idx="7"/>
            </p:cNvCxnSpPr>
            <p:nvPr/>
          </p:nvCxnSpPr>
          <p:spPr bwMode="auto">
            <a:xfrm flipH="1">
              <a:off x="3595" y="128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6" name="AutoShape 35"/>
            <p:cNvCxnSpPr>
              <a:cxnSpLocks noChangeAspect="1" noChangeShapeType="1"/>
              <a:stCxn id="10264" idx="1"/>
              <a:endCxn id="10262" idx="5"/>
            </p:cNvCxnSpPr>
            <p:nvPr/>
          </p:nvCxnSpPr>
          <p:spPr bwMode="auto">
            <a:xfrm flipH="1" flipV="1">
              <a:off x="3595" y="174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7" name="AutoShape 36"/>
            <p:cNvCxnSpPr>
              <a:cxnSpLocks noChangeAspect="1" noChangeShapeType="1"/>
              <a:stCxn id="10264" idx="7"/>
              <a:endCxn id="10261" idx="3"/>
            </p:cNvCxnSpPr>
            <p:nvPr/>
          </p:nvCxnSpPr>
          <p:spPr bwMode="auto">
            <a:xfrm flipV="1">
              <a:off x="4056" y="1739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8" name="AutoShape 37"/>
            <p:cNvCxnSpPr>
              <a:cxnSpLocks noChangeAspect="1" noChangeShapeType="1"/>
              <a:stCxn id="10263" idx="5"/>
              <a:endCxn id="10261" idx="1"/>
            </p:cNvCxnSpPr>
            <p:nvPr/>
          </p:nvCxnSpPr>
          <p:spPr bwMode="auto">
            <a:xfrm>
              <a:off x="4056" y="1284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9" name="AutoShape 38"/>
            <p:cNvCxnSpPr>
              <a:cxnSpLocks noChangeAspect="1" noChangeShapeType="1"/>
              <a:stCxn id="10263" idx="4"/>
              <a:endCxn id="10264" idx="0"/>
            </p:cNvCxnSpPr>
            <p:nvPr/>
          </p:nvCxnSpPr>
          <p:spPr bwMode="auto">
            <a:xfrm>
              <a:off x="3974" y="131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0" name="Oval 39"/>
            <p:cNvSpPr>
              <a:spLocks noChangeAspect="1" noChangeArrowheads="1"/>
            </p:cNvSpPr>
            <p:nvPr/>
          </p:nvSpPr>
          <p:spPr bwMode="auto">
            <a:xfrm>
              <a:off x="5108" y="153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0271" name="AutoShape 40"/>
            <p:cNvCxnSpPr>
              <a:cxnSpLocks noChangeAspect="1" noChangeShapeType="1"/>
              <a:stCxn id="10264" idx="6"/>
              <a:endCxn id="10270" idx="3"/>
            </p:cNvCxnSpPr>
            <p:nvPr/>
          </p:nvCxnSpPr>
          <p:spPr bwMode="auto">
            <a:xfrm flipV="1">
              <a:off x="4101" y="1739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2" name="AutoShape 41"/>
            <p:cNvCxnSpPr>
              <a:cxnSpLocks noChangeAspect="1" noChangeShapeType="1"/>
              <a:stCxn id="10270" idx="1"/>
              <a:endCxn id="10263" idx="6"/>
            </p:cNvCxnSpPr>
            <p:nvPr/>
          </p:nvCxnSpPr>
          <p:spPr bwMode="auto">
            <a:xfrm flipH="1" flipV="1">
              <a:off x="4101" y="1190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48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10249" name="Text Box 60"/>
          <p:cNvSpPr txBox="1">
            <a:spLocks noChangeArrowheads="1"/>
          </p:cNvSpPr>
          <p:nvPr/>
        </p:nvSpPr>
        <p:spPr bwMode="auto">
          <a:xfrm>
            <a:off x="1812925" y="3352800"/>
            <a:ext cx="155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back edge</a:t>
            </a:r>
          </a:p>
        </p:txBody>
      </p:sp>
      <p:sp>
        <p:nvSpPr>
          <p:cNvPr id="10250" name="Oval 61"/>
          <p:cNvSpPr>
            <a:spLocks noChangeAspect="1" noChangeArrowheads="1"/>
          </p:cNvSpPr>
          <p:nvPr/>
        </p:nvSpPr>
        <p:spPr bwMode="auto">
          <a:xfrm>
            <a:off x="1001713" y="2117725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0251" name="Text Box 62"/>
          <p:cNvSpPr txBox="1">
            <a:spLocks noChangeArrowheads="1"/>
          </p:cNvSpPr>
          <p:nvPr/>
        </p:nvSpPr>
        <p:spPr bwMode="auto">
          <a:xfrm>
            <a:off x="1812925" y="2071688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visited vertex</a:t>
            </a:r>
          </a:p>
        </p:txBody>
      </p:sp>
      <p:sp>
        <p:nvSpPr>
          <p:cNvPr id="10252" name="Oval 63"/>
          <p:cNvSpPr>
            <a:spLocks noChangeAspect="1" noChangeArrowheads="1"/>
          </p:cNvSpPr>
          <p:nvPr/>
        </p:nvSpPr>
        <p:spPr bwMode="auto">
          <a:xfrm>
            <a:off x="1001713" y="16891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0253" name="Text Box 64"/>
          <p:cNvSpPr txBox="1">
            <a:spLocks noChangeArrowheads="1"/>
          </p:cNvSpPr>
          <p:nvPr/>
        </p:nvSpPr>
        <p:spPr bwMode="auto">
          <a:xfrm>
            <a:off x="1812925" y="164465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unexplored vertex</a:t>
            </a:r>
          </a:p>
        </p:txBody>
      </p:sp>
      <p:sp>
        <p:nvSpPr>
          <p:cNvPr id="10254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edge</a:t>
            </a:r>
          </a:p>
        </p:txBody>
      </p:sp>
      <p:grpSp>
        <p:nvGrpSpPr>
          <p:cNvPr id="10255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10258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6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09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199" y="2817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 (cont.)</a:t>
            </a:r>
          </a:p>
        </p:txBody>
      </p:sp>
      <p:grpSp>
        <p:nvGrpSpPr>
          <p:cNvPr id="11269" name="Group 1064"/>
          <p:cNvGrpSpPr>
            <a:grpSpLocks/>
          </p:cNvGrpSpPr>
          <p:nvPr/>
        </p:nvGrpSpPr>
        <p:grpSpPr bwMode="auto">
          <a:xfrm>
            <a:off x="892175" y="4341813"/>
            <a:ext cx="3081338" cy="1830387"/>
            <a:chOff x="689" y="1181"/>
            <a:chExt cx="1941" cy="1153"/>
          </a:xfrm>
        </p:grpSpPr>
        <p:sp>
          <p:nvSpPr>
            <p:cNvPr id="11312" name="Oval 1027"/>
            <p:cNvSpPr>
              <a:spLocks noChangeAspect="1" noChangeArrowheads="1"/>
            </p:cNvSpPr>
            <p:nvPr/>
          </p:nvSpPr>
          <p:spPr bwMode="auto">
            <a:xfrm>
              <a:off x="1611" y="164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1313" name="Oval 1028"/>
            <p:cNvSpPr>
              <a:spLocks noChangeAspect="1" noChangeArrowheads="1"/>
            </p:cNvSpPr>
            <p:nvPr/>
          </p:nvSpPr>
          <p:spPr bwMode="auto">
            <a:xfrm>
              <a:off x="689" y="164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1314" name="Oval 1029"/>
            <p:cNvSpPr>
              <a:spLocks noChangeAspect="1" noChangeArrowheads="1"/>
            </p:cNvSpPr>
            <p:nvPr/>
          </p:nvSpPr>
          <p:spPr bwMode="auto">
            <a:xfrm>
              <a:off x="1150" y="118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1315" name="Oval 1030"/>
            <p:cNvSpPr>
              <a:spLocks noChangeAspect="1" noChangeArrowheads="1"/>
            </p:cNvSpPr>
            <p:nvPr/>
          </p:nvSpPr>
          <p:spPr bwMode="auto">
            <a:xfrm>
              <a:off x="1150" y="2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1316" name="AutoShape 1031"/>
            <p:cNvCxnSpPr>
              <a:cxnSpLocks noChangeAspect="1" noChangeShapeType="1"/>
              <a:stCxn id="11314" idx="3"/>
              <a:endCxn id="11313" idx="7"/>
            </p:cNvCxnSpPr>
            <p:nvPr/>
          </p:nvCxnSpPr>
          <p:spPr bwMode="auto">
            <a:xfrm flipH="1">
              <a:off x="886" y="139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7" name="AutoShape 1032"/>
            <p:cNvCxnSpPr>
              <a:cxnSpLocks noChangeAspect="1" noChangeShapeType="1"/>
              <a:stCxn id="11315" idx="1"/>
              <a:endCxn id="11313" idx="5"/>
            </p:cNvCxnSpPr>
            <p:nvPr/>
          </p:nvCxnSpPr>
          <p:spPr bwMode="auto">
            <a:xfrm flipH="1" flipV="1">
              <a:off x="886" y="1851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8" name="AutoShape 1033"/>
            <p:cNvCxnSpPr>
              <a:cxnSpLocks noChangeAspect="1" noChangeShapeType="1"/>
              <a:stCxn id="11315" idx="7"/>
              <a:endCxn id="11312" idx="3"/>
            </p:cNvCxnSpPr>
            <p:nvPr/>
          </p:nvCxnSpPr>
          <p:spPr bwMode="auto">
            <a:xfrm flipV="1">
              <a:off x="1347" y="1851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9" name="AutoShape 1034"/>
            <p:cNvCxnSpPr>
              <a:cxnSpLocks noChangeAspect="1" noChangeShapeType="1"/>
              <a:stCxn id="11314" idx="5"/>
              <a:endCxn id="11312" idx="1"/>
            </p:cNvCxnSpPr>
            <p:nvPr/>
          </p:nvCxnSpPr>
          <p:spPr bwMode="auto">
            <a:xfrm>
              <a:off x="1347" y="139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20" name="AutoShape 1035"/>
            <p:cNvCxnSpPr>
              <a:cxnSpLocks noChangeAspect="1" noChangeShapeType="1"/>
              <a:stCxn id="11314" idx="4"/>
              <a:endCxn id="11315" idx="0"/>
            </p:cNvCxnSpPr>
            <p:nvPr/>
          </p:nvCxnSpPr>
          <p:spPr bwMode="auto">
            <a:xfrm>
              <a:off x="1265" y="1423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21" name="Oval 1036"/>
            <p:cNvSpPr>
              <a:spLocks noChangeAspect="1" noChangeArrowheads="1"/>
            </p:cNvSpPr>
            <p:nvPr/>
          </p:nvSpPr>
          <p:spPr bwMode="auto">
            <a:xfrm>
              <a:off x="2399" y="164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1322" name="AutoShape 1037"/>
            <p:cNvCxnSpPr>
              <a:cxnSpLocks noChangeAspect="1" noChangeShapeType="1"/>
              <a:stCxn id="11315" idx="6"/>
              <a:endCxn id="11321" idx="3"/>
            </p:cNvCxnSpPr>
            <p:nvPr/>
          </p:nvCxnSpPr>
          <p:spPr bwMode="auto">
            <a:xfrm flipV="1">
              <a:off x="1392" y="184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23" name="AutoShape 1038"/>
            <p:cNvCxnSpPr>
              <a:cxnSpLocks noChangeAspect="1" noChangeShapeType="1"/>
              <a:stCxn id="11321" idx="1"/>
              <a:endCxn id="11314" idx="6"/>
            </p:cNvCxnSpPr>
            <p:nvPr/>
          </p:nvCxnSpPr>
          <p:spPr bwMode="auto">
            <a:xfrm flipH="1" flipV="1">
              <a:off x="1392" y="1296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70" name="Group 1065"/>
          <p:cNvGrpSpPr>
            <a:grpSpLocks/>
          </p:cNvGrpSpPr>
          <p:nvPr/>
        </p:nvGrpSpPr>
        <p:grpSpPr bwMode="auto">
          <a:xfrm>
            <a:off x="5529263" y="1676400"/>
            <a:ext cx="3081337" cy="1830388"/>
            <a:chOff x="593" y="2600"/>
            <a:chExt cx="1941" cy="1153"/>
          </a:xfrm>
        </p:grpSpPr>
        <p:sp>
          <p:nvSpPr>
            <p:cNvPr id="11300" name="Oval 1039"/>
            <p:cNvSpPr>
              <a:spLocks noChangeAspect="1" noChangeArrowheads="1"/>
            </p:cNvSpPr>
            <p:nvPr/>
          </p:nvSpPr>
          <p:spPr bwMode="auto">
            <a:xfrm>
              <a:off x="1515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1301" name="Oval 1040"/>
            <p:cNvSpPr>
              <a:spLocks noChangeAspect="1" noChangeArrowheads="1"/>
            </p:cNvSpPr>
            <p:nvPr/>
          </p:nvSpPr>
          <p:spPr bwMode="auto">
            <a:xfrm>
              <a:off x="593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1302" name="Oval 1041"/>
            <p:cNvSpPr>
              <a:spLocks noChangeAspect="1" noChangeArrowheads="1"/>
            </p:cNvSpPr>
            <p:nvPr/>
          </p:nvSpPr>
          <p:spPr bwMode="auto">
            <a:xfrm>
              <a:off x="1054" y="260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1303" name="Oval 1042"/>
            <p:cNvSpPr>
              <a:spLocks noChangeAspect="1" noChangeArrowheads="1"/>
            </p:cNvSpPr>
            <p:nvPr/>
          </p:nvSpPr>
          <p:spPr bwMode="auto">
            <a:xfrm>
              <a:off x="1054" y="352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1304" name="AutoShape 1043"/>
            <p:cNvCxnSpPr>
              <a:cxnSpLocks noChangeAspect="1" noChangeShapeType="1"/>
              <a:stCxn id="11302" idx="3"/>
              <a:endCxn id="11301" idx="7"/>
            </p:cNvCxnSpPr>
            <p:nvPr/>
          </p:nvCxnSpPr>
          <p:spPr bwMode="auto">
            <a:xfrm flipH="1">
              <a:off x="790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5" name="AutoShape 1044"/>
            <p:cNvCxnSpPr>
              <a:cxnSpLocks noChangeAspect="1" noChangeShapeType="1"/>
              <a:stCxn id="11303" idx="1"/>
              <a:endCxn id="11301" idx="5"/>
            </p:cNvCxnSpPr>
            <p:nvPr/>
          </p:nvCxnSpPr>
          <p:spPr bwMode="auto">
            <a:xfrm flipH="1" flipV="1">
              <a:off x="790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6" name="AutoShape 1045"/>
            <p:cNvCxnSpPr>
              <a:cxnSpLocks noChangeAspect="1" noChangeShapeType="1"/>
              <a:stCxn id="11303" idx="7"/>
              <a:endCxn id="11300" idx="3"/>
            </p:cNvCxnSpPr>
            <p:nvPr/>
          </p:nvCxnSpPr>
          <p:spPr bwMode="auto">
            <a:xfrm flipV="1">
              <a:off x="1251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7" name="AutoShape 1046"/>
            <p:cNvCxnSpPr>
              <a:cxnSpLocks noChangeAspect="1" noChangeShapeType="1"/>
              <a:stCxn id="11302" idx="5"/>
              <a:endCxn id="11300" idx="1"/>
            </p:cNvCxnSpPr>
            <p:nvPr/>
          </p:nvCxnSpPr>
          <p:spPr bwMode="auto">
            <a:xfrm>
              <a:off x="1251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8" name="AutoShape 1047"/>
            <p:cNvCxnSpPr>
              <a:cxnSpLocks noChangeAspect="1" noChangeShapeType="1"/>
              <a:stCxn id="11302" idx="4"/>
              <a:endCxn id="11303" idx="0"/>
            </p:cNvCxnSpPr>
            <p:nvPr/>
          </p:nvCxnSpPr>
          <p:spPr bwMode="auto">
            <a:xfrm>
              <a:off x="1169" y="2842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09" name="Oval 1048"/>
            <p:cNvSpPr>
              <a:spLocks noChangeAspect="1" noChangeArrowheads="1"/>
            </p:cNvSpPr>
            <p:nvPr/>
          </p:nvSpPr>
          <p:spPr bwMode="auto">
            <a:xfrm>
              <a:off x="2303" y="306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1310" name="AutoShape 1049"/>
            <p:cNvCxnSpPr>
              <a:cxnSpLocks noChangeAspect="1" noChangeShapeType="1"/>
              <a:stCxn id="11303" idx="6"/>
              <a:endCxn id="11309" idx="3"/>
            </p:cNvCxnSpPr>
            <p:nvPr/>
          </p:nvCxnSpPr>
          <p:spPr bwMode="auto">
            <a:xfrm flipV="1">
              <a:off x="1296" y="3264"/>
              <a:ext cx="1040" cy="3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11" name="AutoShape 1050"/>
            <p:cNvCxnSpPr>
              <a:cxnSpLocks noChangeAspect="1" noChangeShapeType="1"/>
              <a:stCxn id="11309" idx="1"/>
              <a:endCxn id="11302" idx="6"/>
            </p:cNvCxnSpPr>
            <p:nvPr/>
          </p:nvCxnSpPr>
          <p:spPr bwMode="auto">
            <a:xfrm flipH="1" flipV="1">
              <a:off x="1296" y="271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71" name="Group 1063"/>
          <p:cNvGrpSpPr>
            <a:grpSpLocks/>
          </p:cNvGrpSpPr>
          <p:nvPr/>
        </p:nvGrpSpPr>
        <p:grpSpPr bwMode="auto">
          <a:xfrm>
            <a:off x="5529263" y="4341813"/>
            <a:ext cx="3081337" cy="1830387"/>
            <a:chOff x="3377" y="1085"/>
            <a:chExt cx="1941" cy="1153"/>
          </a:xfrm>
        </p:grpSpPr>
        <p:sp>
          <p:nvSpPr>
            <p:cNvPr id="11288" name="Oval 1051"/>
            <p:cNvSpPr>
              <a:spLocks noChangeAspect="1" noChangeArrowheads="1"/>
            </p:cNvSpPr>
            <p:nvPr/>
          </p:nvSpPr>
          <p:spPr bwMode="auto">
            <a:xfrm>
              <a:off x="4299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1289" name="Oval 1052"/>
            <p:cNvSpPr>
              <a:spLocks noChangeAspect="1" noChangeArrowheads="1"/>
            </p:cNvSpPr>
            <p:nvPr/>
          </p:nvSpPr>
          <p:spPr bwMode="auto">
            <a:xfrm>
              <a:off x="337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1290" name="Oval 1053"/>
            <p:cNvSpPr>
              <a:spLocks noChangeAspect="1" noChangeArrowheads="1"/>
            </p:cNvSpPr>
            <p:nvPr/>
          </p:nvSpPr>
          <p:spPr bwMode="auto">
            <a:xfrm>
              <a:off x="3838" y="108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1291" name="Oval 1054"/>
            <p:cNvSpPr>
              <a:spLocks noChangeAspect="1" noChangeArrowheads="1"/>
            </p:cNvSpPr>
            <p:nvPr/>
          </p:nvSpPr>
          <p:spPr bwMode="auto">
            <a:xfrm>
              <a:off x="3838" y="200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1292" name="AutoShape 1055"/>
            <p:cNvCxnSpPr>
              <a:cxnSpLocks noChangeAspect="1" noChangeShapeType="1"/>
              <a:stCxn id="11290" idx="3"/>
              <a:endCxn id="11289" idx="7"/>
            </p:cNvCxnSpPr>
            <p:nvPr/>
          </p:nvCxnSpPr>
          <p:spPr bwMode="auto">
            <a:xfrm flipH="1">
              <a:off x="3574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3" name="AutoShape 1056"/>
            <p:cNvCxnSpPr>
              <a:cxnSpLocks noChangeAspect="1" noChangeShapeType="1"/>
              <a:stCxn id="11291" idx="1"/>
              <a:endCxn id="11289" idx="5"/>
            </p:cNvCxnSpPr>
            <p:nvPr/>
          </p:nvCxnSpPr>
          <p:spPr bwMode="auto">
            <a:xfrm flipH="1" flipV="1">
              <a:off x="3574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4" name="AutoShape 1057"/>
            <p:cNvCxnSpPr>
              <a:cxnSpLocks noChangeAspect="1" noChangeShapeType="1"/>
              <a:stCxn id="11291" idx="7"/>
              <a:endCxn id="11288" idx="3"/>
            </p:cNvCxnSpPr>
            <p:nvPr/>
          </p:nvCxnSpPr>
          <p:spPr bwMode="auto">
            <a:xfrm flipV="1">
              <a:off x="4035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5" name="AutoShape 1058"/>
            <p:cNvCxnSpPr>
              <a:cxnSpLocks noChangeAspect="1" noChangeShapeType="1"/>
              <a:stCxn id="11290" idx="5"/>
              <a:endCxn id="11288" idx="1"/>
            </p:cNvCxnSpPr>
            <p:nvPr/>
          </p:nvCxnSpPr>
          <p:spPr bwMode="auto">
            <a:xfrm>
              <a:off x="4035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6" name="AutoShape 1059"/>
            <p:cNvCxnSpPr>
              <a:cxnSpLocks noChangeAspect="1" noChangeShapeType="1"/>
              <a:stCxn id="11290" idx="4"/>
              <a:endCxn id="11291" idx="0"/>
            </p:cNvCxnSpPr>
            <p:nvPr/>
          </p:nvCxnSpPr>
          <p:spPr bwMode="auto">
            <a:xfrm>
              <a:off x="3953" y="132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97" name="Oval 1060"/>
            <p:cNvSpPr>
              <a:spLocks noChangeAspect="1" noChangeArrowheads="1"/>
            </p:cNvSpPr>
            <p:nvPr/>
          </p:nvSpPr>
          <p:spPr bwMode="auto">
            <a:xfrm>
              <a:off x="508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1298" name="AutoShape 1061"/>
            <p:cNvCxnSpPr>
              <a:cxnSpLocks noChangeAspect="1" noChangeShapeType="1"/>
              <a:stCxn id="11291" idx="6"/>
              <a:endCxn id="11297" idx="3"/>
            </p:cNvCxnSpPr>
            <p:nvPr/>
          </p:nvCxnSpPr>
          <p:spPr bwMode="auto">
            <a:xfrm flipV="1">
              <a:off x="4080" y="1755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9" name="AutoShape 1062"/>
            <p:cNvCxnSpPr>
              <a:cxnSpLocks noChangeAspect="1" noChangeShapeType="1"/>
              <a:stCxn id="11297" idx="1"/>
              <a:endCxn id="11290" idx="6"/>
            </p:cNvCxnSpPr>
            <p:nvPr/>
          </p:nvCxnSpPr>
          <p:spPr bwMode="auto">
            <a:xfrm flipH="1" flipV="1">
              <a:off x="4080" y="1200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72" name="Group 1078"/>
          <p:cNvGrpSpPr>
            <a:grpSpLocks/>
          </p:cNvGrpSpPr>
          <p:nvPr/>
        </p:nvGrpSpPr>
        <p:grpSpPr bwMode="auto">
          <a:xfrm>
            <a:off x="890588" y="1676400"/>
            <a:ext cx="3081337" cy="1830388"/>
            <a:chOff x="499" y="1056"/>
            <a:chExt cx="1941" cy="1153"/>
          </a:xfrm>
        </p:grpSpPr>
        <p:sp>
          <p:nvSpPr>
            <p:cNvPr id="11276" name="Oval 1066"/>
            <p:cNvSpPr>
              <a:spLocks noChangeAspect="1" noChangeArrowheads="1"/>
            </p:cNvSpPr>
            <p:nvPr/>
          </p:nvSpPr>
          <p:spPr bwMode="auto">
            <a:xfrm>
              <a:off x="1421" y="151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1277" name="Oval 1067"/>
            <p:cNvSpPr>
              <a:spLocks noChangeAspect="1" noChangeArrowheads="1"/>
            </p:cNvSpPr>
            <p:nvPr/>
          </p:nvSpPr>
          <p:spPr bwMode="auto">
            <a:xfrm>
              <a:off x="499" y="151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1278" name="Oval 1068"/>
            <p:cNvSpPr>
              <a:spLocks noChangeAspect="1" noChangeArrowheads="1"/>
            </p:cNvSpPr>
            <p:nvPr/>
          </p:nvSpPr>
          <p:spPr bwMode="auto">
            <a:xfrm>
              <a:off x="960" y="105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1279" name="Oval 1069"/>
            <p:cNvSpPr>
              <a:spLocks noChangeAspect="1" noChangeArrowheads="1"/>
            </p:cNvSpPr>
            <p:nvPr/>
          </p:nvSpPr>
          <p:spPr bwMode="auto">
            <a:xfrm>
              <a:off x="960" y="197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1280" name="AutoShape 1070"/>
            <p:cNvCxnSpPr>
              <a:cxnSpLocks noChangeAspect="1" noChangeShapeType="1"/>
              <a:stCxn id="11278" idx="3"/>
              <a:endCxn id="11277" idx="7"/>
            </p:cNvCxnSpPr>
            <p:nvPr/>
          </p:nvCxnSpPr>
          <p:spPr bwMode="auto">
            <a:xfrm flipH="1">
              <a:off x="696" y="126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1071"/>
            <p:cNvCxnSpPr>
              <a:cxnSpLocks noChangeAspect="1" noChangeShapeType="1"/>
              <a:stCxn id="11279" idx="1"/>
              <a:endCxn id="11277" idx="5"/>
            </p:cNvCxnSpPr>
            <p:nvPr/>
          </p:nvCxnSpPr>
          <p:spPr bwMode="auto">
            <a:xfrm flipH="1" flipV="1">
              <a:off x="696" y="1726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1072"/>
            <p:cNvCxnSpPr>
              <a:cxnSpLocks noChangeAspect="1" noChangeShapeType="1"/>
              <a:stCxn id="11279" idx="7"/>
              <a:endCxn id="11276" idx="3"/>
            </p:cNvCxnSpPr>
            <p:nvPr/>
          </p:nvCxnSpPr>
          <p:spPr bwMode="auto">
            <a:xfrm flipV="1">
              <a:off x="1157" y="1720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1073"/>
            <p:cNvCxnSpPr>
              <a:cxnSpLocks noChangeAspect="1" noChangeShapeType="1"/>
              <a:stCxn id="11278" idx="5"/>
              <a:endCxn id="11276" idx="1"/>
            </p:cNvCxnSpPr>
            <p:nvPr/>
          </p:nvCxnSpPr>
          <p:spPr bwMode="auto">
            <a:xfrm>
              <a:off x="1157" y="1265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4" name="AutoShape 1074"/>
            <p:cNvCxnSpPr>
              <a:cxnSpLocks noChangeAspect="1" noChangeShapeType="1"/>
              <a:stCxn id="11278" idx="4"/>
              <a:endCxn id="11279" idx="0"/>
            </p:cNvCxnSpPr>
            <p:nvPr/>
          </p:nvCxnSpPr>
          <p:spPr bwMode="auto">
            <a:xfrm>
              <a:off x="1075" y="1298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5" name="Oval 1075"/>
            <p:cNvSpPr>
              <a:spLocks noChangeAspect="1" noChangeArrowheads="1"/>
            </p:cNvSpPr>
            <p:nvPr/>
          </p:nvSpPr>
          <p:spPr bwMode="auto">
            <a:xfrm>
              <a:off x="2209" y="151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1286" name="AutoShape 1076"/>
            <p:cNvCxnSpPr>
              <a:cxnSpLocks noChangeAspect="1" noChangeShapeType="1"/>
              <a:stCxn id="11279" idx="6"/>
              <a:endCxn id="11285" idx="3"/>
            </p:cNvCxnSpPr>
            <p:nvPr/>
          </p:nvCxnSpPr>
          <p:spPr bwMode="auto">
            <a:xfrm flipV="1">
              <a:off x="1202" y="1720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7" name="AutoShape 1077"/>
            <p:cNvCxnSpPr>
              <a:cxnSpLocks noChangeAspect="1" noChangeShapeType="1"/>
              <a:stCxn id="11285" idx="1"/>
              <a:endCxn id="11278" idx="6"/>
            </p:cNvCxnSpPr>
            <p:nvPr/>
          </p:nvCxnSpPr>
          <p:spPr bwMode="auto">
            <a:xfrm flipH="1" flipV="1">
              <a:off x="1202" y="1171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73" name="AutoShape 1079"/>
          <p:cNvSpPr>
            <a:spLocks noChangeArrowheads="1"/>
          </p:cNvSpPr>
          <p:nvPr/>
        </p:nvSpPr>
        <p:spPr bwMode="auto">
          <a:xfrm rot="5400000">
            <a:off x="6840538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81"/>
          <p:cNvSpPr>
            <a:spLocks noChangeArrowheads="1"/>
          </p:cNvSpPr>
          <p:nvPr/>
        </p:nvSpPr>
        <p:spPr bwMode="auto">
          <a:xfrm rot="5400000">
            <a:off x="2203451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47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and Maze Traversal 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4048126" cy="3916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The DFS algorithm is similar to a classic strategy for exploring a maze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We mark each intersection, corner and dead end (vertex) 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We mark each corridor (edge ) traversed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We keep track of the path back to the entrance (start vertex) by means of a rope (recursion stack)</a:t>
            </a:r>
          </a:p>
        </p:txBody>
      </p:sp>
      <p:sp>
        <p:nvSpPr>
          <p:cNvPr id="12294" name="Rectangle 33"/>
          <p:cNvSpPr>
            <a:spLocks noChangeArrowheads="1"/>
          </p:cNvSpPr>
          <p:nvPr/>
        </p:nvSpPr>
        <p:spPr bwMode="auto">
          <a:xfrm>
            <a:off x="4505325" y="2282825"/>
            <a:ext cx="4181475" cy="3584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34"/>
          <p:cNvSpPr>
            <a:spLocks noChangeShapeType="1"/>
          </p:cNvSpPr>
          <p:nvPr/>
        </p:nvSpPr>
        <p:spPr bwMode="auto">
          <a:xfrm>
            <a:off x="4505325" y="2262188"/>
            <a:ext cx="0" cy="358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35"/>
          <p:cNvSpPr>
            <a:spLocks noChangeShapeType="1"/>
          </p:cNvSpPr>
          <p:nvPr/>
        </p:nvSpPr>
        <p:spPr bwMode="auto">
          <a:xfrm>
            <a:off x="8686800" y="2262188"/>
            <a:ext cx="0" cy="358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36"/>
          <p:cNvSpPr>
            <a:spLocks noChangeShapeType="1"/>
          </p:cNvSpPr>
          <p:nvPr/>
        </p:nvSpPr>
        <p:spPr bwMode="auto">
          <a:xfrm flipV="1">
            <a:off x="5102225" y="2262188"/>
            <a:ext cx="358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37"/>
          <p:cNvSpPr>
            <a:spLocks noChangeShapeType="1"/>
          </p:cNvSpPr>
          <p:nvPr/>
        </p:nvSpPr>
        <p:spPr bwMode="auto">
          <a:xfrm flipV="1">
            <a:off x="4505325" y="5846763"/>
            <a:ext cx="358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38"/>
          <p:cNvSpPr>
            <a:spLocks noChangeShapeType="1"/>
          </p:cNvSpPr>
          <p:nvPr/>
        </p:nvSpPr>
        <p:spPr bwMode="auto">
          <a:xfrm>
            <a:off x="5102225" y="2859088"/>
            <a:ext cx="0" cy="598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39"/>
          <p:cNvSpPr>
            <a:spLocks noChangeShapeType="1"/>
          </p:cNvSpPr>
          <p:nvPr/>
        </p:nvSpPr>
        <p:spPr bwMode="auto">
          <a:xfrm>
            <a:off x="6297613" y="3457575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40"/>
          <p:cNvSpPr>
            <a:spLocks noChangeShapeType="1"/>
          </p:cNvSpPr>
          <p:nvPr/>
        </p:nvSpPr>
        <p:spPr bwMode="auto">
          <a:xfrm>
            <a:off x="5700713" y="3457575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41"/>
          <p:cNvSpPr>
            <a:spLocks noChangeShapeType="1"/>
          </p:cNvSpPr>
          <p:nvPr/>
        </p:nvSpPr>
        <p:spPr bwMode="auto">
          <a:xfrm flipH="1">
            <a:off x="5102225" y="4054475"/>
            <a:ext cx="598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43"/>
          <p:cNvSpPr>
            <a:spLocks noChangeShapeType="1"/>
          </p:cNvSpPr>
          <p:nvPr/>
        </p:nvSpPr>
        <p:spPr bwMode="auto">
          <a:xfrm flipH="1">
            <a:off x="7491413" y="2859088"/>
            <a:ext cx="598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44"/>
          <p:cNvSpPr>
            <a:spLocks noChangeShapeType="1"/>
          </p:cNvSpPr>
          <p:nvPr/>
        </p:nvSpPr>
        <p:spPr bwMode="auto">
          <a:xfrm>
            <a:off x="6297613" y="4651375"/>
            <a:ext cx="0" cy="1195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45"/>
          <p:cNvSpPr>
            <a:spLocks noChangeShapeType="1"/>
          </p:cNvSpPr>
          <p:nvPr/>
        </p:nvSpPr>
        <p:spPr bwMode="auto">
          <a:xfrm>
            <a:off x="6894513" y="2262188"/>
            <a:ext cx="0" cy="177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46"/>
          <p:cNvSpPr>
            <a:spLocks noChangeShapeType="1"/>
          </p:cNvSpPr>
          <p:nvPr/>
        </p:nvSpPr>
        <p:spPr bwMode="auto">
          <a:xfrm>
            <a:off x="7491413" y="3475038"/>
            <a:ext cx="0" cy="2371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47"/>
          <p:cNvSpPr>
            <a:spLocks noChangeShapeType="1"/>
          </p:cNvSpPr>
          <p:nvPr/>
        </p:nvSpPr>
        <p:spPr bwMode="auto">
          <a:xfrm flipH="1">
            <a:off x="8089900" y="4670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48"/>
          <p:cNvSpPr>
            <a:spLocks noChangeShapeType="1"/>
          </p:cNvSpPr>
          <p:nvPr/>
        </p:nvSpPr>
        <p:spPr bwMode="auto">
          <a:xfrm>
            <a:off x="8089900" y="4651375"/>
            <a:ext cx="0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49"/>
          <p:cNvSpPr>
            <a:spLocks noChangeShapeType="1"/>
          </p:cNvSpPr>
          <p:nvPr/>
        </p:nvSpPr>
        <p:spPr bwMode="auto">
          <a:xfrm flipH="1">
            <a:off x="6297613" y="4035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50"/>
          <p:cNvSpPr>
            <a:spLocks noChangeShapeType="1"/>
          </p:cNvSpPr>
          <p:nvPr/>
        </p:nvSpPr>
        <p:spPr bwMode="auto">
          <a:xfrm flipH="1">
            <a:off x="5111750" y="2868613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51"/>
          <p:cNvSpPr>
            <a:spLocks noChangeShapeType="1"/>
          </p:cNvSpPr>
          <p:nvPr/>
        </p:nvSpPr>
        <p:spPr bwMode="auto">
          <a:xfrm>
            <a:off x="6894513" y="4651375"/>
            <a:ext cx="0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52"/>
          <p:cNvSpPr>
            <a:spLocks noChangeShapeType="1"/>
          </p:cNvSpPr>
          <p:nvPr/>
        </p:nvSpPr>
        <p:spPr bwMode="auto">
          <a:xfrm flipH="1">
            <a:off x="6894513" y="465137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53"/>
          <p:cNvSpPr>
            <a:spLocks noChangeShapeType="1"/>
          </p:cNvSpPr>
          <p:nvPr/>
        </p:nvSpPr>
        <p:spPr bwMode="auto">
          <a:xfrm>
            <a:off x="5700713" y="4073525"/>
            <a:ext cx="0" cy="1176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Line 54"/>
          <p:cNvSpPr>
            <a:spLocks noChangeShapeType="1"/>
          </p:cNvSpPr>
          <p:nvPr/>
        </p:nvSpPr>
        <p:spPr bwMode="auto">
          <a:xfrm flipH="1">
            <a:off x="4524375" y="4670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55"/>
          <p:cNvSpPr>
            <a:spLocks noChangeShapeType="1"/>
          </p:cNvSpPr>
          <p:nvPr/>
        </p:nvSpPr>
        <p:spPr bwMode="auto">
          <a:xfrm>
            <a:off x="5121275" y="4670425"/>
            <a:ext cx="0" cy="579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60"/>
          <p:cNvSpPr>
            <a:spLocks noChangeShapeType="1"/>
          </p:cNvSpPr>
          <p:nvPr/>
        </p:nvSpPr>
        <p:spPr bwMode="auto">
          <a:xfrm>
            <a:off x="6297613" y="2262188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69"/>
          <p:cNvSpPr>
            <a:spLocks noChangeShapeType="1"/>
          </p:cNvSpPr>
          <p:nvPr/>
        </p:nvSpPr>
        <p:spPr bwMode="auto">
          <a:xfrm flipH="1" flipV="1">
            <a:off x="4953000" y="2560638"/>
            <a:ext cx="1046163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70"/>
          <p:cNvSpPr>
            <a:spLocks noChangeShapeType="1"/>
          </p:cNvSpPr>
          <p:nvPr/>
        </p:nvSpPr>
        <p:spPr bwMode="auto">
          <a:xfrm flipH="1">
            <a:off x="4848225" y="2187575"/>
            <a:ext cx="0" cy="15684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71"/>
          <p:cNvSpPr>
            <a:spLocks noChangeShapeType="1"/>
          </p:cNvSpPr>
          <p:nvPr/>
        </p:nvSpPr>
        <p:spPr bwMode="auto">
          <a:xfrm rot="16200000" flipH="1">
            <a:off x="5124450" y="3479800"/>
            <a:ext cx="0" cy="5524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72"/>
          <p:cNvSpPr>
            <a:spLocks noChangeShapeType="1"/>
          </p:cNvSpPr>
          <p:nvPr/>
        </p:nvSpPr>
        <p:spPr bwMode="auto">
          <a:xfrm rot="5400000" flipH="1" flipV="1">
            <a:off x="5092700" y="3438525"/>
            <a:ext cx="6159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Line 73"/>
          <p:cNvSpPr>
            <a:spLocks noChangeShapeType="1"/>
          </p:cNvSpPr>
          <p:nvPr/>
        </p:nvSpPr>
        <p:spPr bwMode="auto">
          <a:xfrm rot="5400000" flipH="1" flipV="1">
            <a:off x="5714207" y="2845594"/>
            <a:ext cx="5699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74"/>
          <p:cNvSpPr>
            <a:spLocks noChangeShapeType="1"/>
          </p:cNvSpPr>
          <p:nvPr/>
        </p:nvSpPr>
        <p:spPr bwMode="auto">
          <a:xfrm rot="16200000" flipH="1">
            <a:off x="5699919" y="2831306"/>
            <a:ext cx="0" cy="5984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Line 75"/>
          <p:cNvSpPr>
            <a:spLocks noChangeShapeType="1"/>
          </p:cNvSpPr>
          <p:nvPr/>
        </p:nvSpPr>
        <p:spPr bwMode="auto">
          <a:xfrm rot="16200000" flipH="1">
            <a:off x="6292057" y="2855118"/>
            <a:ext cx="0" cy="5508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Line 77"/>
          <p:cNvSpPr>
            <a:spLocks noChangeShapeType="1"/>
          </p:cNvSpPr>
          <p:nvPr/>
        </p:nvSpPr>
        <p:spPr bwMode="auto">
          <a:xfrm rot="5400000" flipH="1" flipV="1">
            <a:off x="6298407" y="2848769"/>
            <a:ext cx="5699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Line 78"/>
          <p:cNvSpPr>
            <a:spLocks noChangeShapeType="1"/>
          </p:cNvSpPr>
          <p:nvPr/>
        </p:nvSpPr>
        <p:spPr bwMode="auto">
          <a:xfrm rot="5400000" flipH="1" flipV="1">
            <a:off x="6273800" y="3438525"/>
            <a:ext cx="6159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Line 79"/>
          <p:cNvSpPr>
            <a:spLocks noChangeShapeType="1"/>
          </p:cNvSpPr>
          <p:nvPr/>
        </p:nvSpPr>
        <p:spPr bwMode="auto">
          <a:xfrm rot="5400000" flipH="1" flipV="1">
            <a:off x="5354638" y="3775075"/>
            <a:ext cx="12890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Line 80"/>
          <p:cNvSpPr>
            <a:spLocks noChangeShapeType="1"/>
          </p:cNvSpPr>
          <p:nvPr/>
        </p:nvSpPr>
        <p:spPr bwMode="auto">
          <a:xfrm>
            <a:off x="8089900" y="2859088"/>
            <a:ext cx="0" cy="117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4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 of DFS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09800"/>
            <a:ext cx="4191001" cy="3916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u="sng" dirty="0">
                <a:solidFill>
                  <a:schemeClr val="tx2"/>
                </a:solidFill>
                <a:latin typeface="Tahoma" charset="0"/>
              </a:rPr>
              <a:t>Property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ahoma" charset="0"/>
              </a:rPr>
              <a:t>	</a:t>
            </a:r>
            <a:r>
              <a:rPr lang="en-US" b="1" i="1" dirty="0">
                <a:latin typeface="Times New Roman" charset="0"/>
              </a:rPr>
              <a:t>DFS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G, v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>
                <a:latin typeface="Tahoma" charset="0"/>
              </a:rPr>
              <a:t>visits all the vertices and edges in the connected component of </a:t>
            </a:r>
            <a:r>
              <a:rPr lang="en-US" b="1" i="1" dirty="0">
                <a:latin typeface="Times New Roman" charset="0"/>
              </a:rPr>
              <a:t>v</a:t>
            </a:r>
            <a:endParaRPr lang="en-US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u="sng" dirty="0">
                <a:solidFill>
                  <a:schemeClr val="tx2"/>
                </a:solidFill>
                <a:latin typeface="Tahoma" charset="0"/>
              </a:rPr>
              <a:t>Property 2</a:t>
            </a:r>
            <a:endParaRPr lang="en-US" sz="1800" b="1" u="sng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ahoma" charset="0"/>
              </a:rPr>
              <a:t>	The discovery edges labeled by </a:t>
            </a:r>
            <a:r>
              <a:rPr lang="en-US" b="1" i="1" dirty="0">
                <a:latin typeface="Times New Roman" charset="0"/>
              </a:rPr>
              <a:t>DFS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G, v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>
                <a:latin typeface="Tahoma" charset="0"/>
              </a:rPr>
              <a:t>form a spanning tree of the connected component of </a:t>
            </a:r>
            <a:r>
              <a:rPr lang="en-US" b="1" i="1" dirty="0">
                <a:latin typeface="Times New Roman" charset="0"/>
              </a:rPr>
              <a:t>v</a:t>
            </a:r>
            <a:endParaRPr lang="en-US" dirty="0">
              <a:latin typeface="Tahoma" charset="0"/>
            </a:endParaRPr>
          </a:p>
        </p:txBody>
      </p:sp>
      <p:grpSp>
        <p:nvGrpSpPr>
          <p:cNvPr id="13318" name="Group 5"/>
          <p:cNvGrpSpPr>
            <a:grpSpLocks/>
          </p:cNvGrpSpPr>
          <p:nvPr/>
        </p:nvGrpSpPr>
        <p:grpSpPr bwMode="auto">
          <a:xfrm>
            <a:off x="4648200" y="2743200"/>
            <a:ext cx="4043363" cy="2401888"/>
            <a:chOff x="3377" y="1085"/>
            <a:chExt cx="1941" cy="1153"/>
          </a:xfrm>
        </p:grpSpPr>
        <p:sp>
          <p:nvSpPr>
            <p:cNvPr id="13319" name="Oval 6"/>
            <p:cNvSpPr>
              <a:spLocks noChangeAspect="1" noChangeArrowheads="1"/>
            </p:cNvSpPr>
            <p:nvPr/>
          </p:nvSpPr>
          <p:spPr bwMode="auto">
            <a:xfrm>
              <a:off x="4299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D</a:t>
              </a:r>
            </a:p>
          </p:txBody>
        </p:sp>
        <p:sp>
          <p:nvSpPr>
            <p:cNvPr id="13320" name="Oval 7"/>
            <p:cNvSpPr>
              <a:spLocks noChangeAspect="1" noChangeArrowheads="1"/>
            </p:cNvSpPr>
            <p:nvPr/>
          </p:nvSpPr>
          <p:spPr bwMode="auto">
            <a:xfrm>
              <a:off x="337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B</a:t>
              </a:r>
            </a:p>
          </p:txBody>
        </p:sp>
        <p:sp>
          <p:nvSpPr>
            <p:cNvPr id="13321" name="Oval 8"/>
            <p:cNvSpPr>
              <a:spLocks noChangeAspect="1" noChangeArrowheads="1"/>
            </p:cNvSpPr>
            <p:nvPr/>
          </p:nvSpPr>
          <p:spPr bwMode="auto">
            <a:xfrm>
              <a:off x="3838" y="108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A</a:t>
              </a:r>
            </a:p>
          </p:txBody>
        </p:sp>
        <p:sp>
          <p:nvSpPr>
            <p:cNvPr id="13322" name="Oval 9"/>
            <p:cNvSpPr>
              <a:spLocks noChangeAspect="1" noChangeArrowheads="1"/>
            </p:cNvSpPr>
            <p:nvPr/>
          </p:nvSpPr>
          <p:spPr bwMode="auto">
            <a:xfrm>
              <a:off x="3838" y="200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C</a:t>
              </a:r>
            </a:p>
          </p:txBody>
        </p:sp>
        <p:cxnSp>
          <p:nvCxnSpPr>
            <p:cNvPr id="13323" name="AutoShape 10"/>
            <p:cNvCxnSpPr>
              <a:cxnSpLocks noChangeAspect="1" noChangeShapeType="1"/>
              <a:stCxn id="13321" idx="3"/>
              <a:endCxn id="13320" idx="7"/>
            </p:cNvCxnSpPr>
            <p:nvPr/>
          </p:nvCxnSpPr>
          <p:spPr bwMode="auto">
            <a:xfrm flipH="1">
              <a:off x="3574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4" name="AutoShape 11"/>
            <p:cNvCxnSpPr>
              <a:cxnSpLocks noChangeAspect="1" noChangeShapeType="1"/>
              <a:stCxn id="13322" idx="1"/>
              <a:endCxn id="13320" idx="5"/>
            </p:cNvCxnSpPr>
            <p:nvPr/>
          </p:nvCxnSpPr>
          <p:spPr bwMode="auto">
            <a:xfrm flipH="1" flipV="1">
              <a:off x="3574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AutoShape 12"/>
            <p:cNvCxnSpPr>
              <a:cxnSpLocks noChangeAspect="1" noChangeShapeType="1"/>
              <a:stCxn id="13322" idx="7"/>
              <a:endCxn id="13319" idx="3"/>
            </p:cNvCxnSpPr>
            <p:nvPr/>
          </p:nvCxnSpPr>
          <p:spPr bwMode="auto">
            <a:xfrm flipV="1">
              <a:off x="4035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6" name="AutoShape 13"/>
            <p:cNvCxnSpPr>
              <a:cxnSpLocks noChangeAspect="1" noChangeShapeType="1"/>
              <a:stCxn id="13321" idx="5"/>
              <a:endCxn id="13319" idx="1"/>
            </p:cNvCxnSpPr>
            <p:nvPr/>
          </p:nvCxnSpPr>
          <p:spPr bwMode="auto">
            <a:xfrm>
              <a:off x="4035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7" name="AutoShape 14"/>
            <p:cNvCxnSpPr>
              <a:cxnSpLocks noChangeAspect="1" noChangeShapeType="1"/>
              <a:stCxn id="13321" idx="4"/>
              <a:endCxn id="13322" idx="0"/>
            </p:cNvCxnSpPr>
            <p:nvPr/>
          </p:nvCxnSpPr>
          <p:spPr bwMode="auto">
            <a:xfrm>
              <a:off x="3953" y="132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8" name="Oval 15"/>
            <p:cNvSpPr>
              <a:spLocks noChangeAspect="1" noChangeArrowheads="1"/>
            </p:cNvSpPr>
            <p:nvPr/>
          </p:nvSpPr>
          <p:spPr bwMode="auto">
            <a:xfrm>
              <a:off x="508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E</a:t>
              </a:r>
            </a:p>
          </p:txBody>
        </p:sp>
        <p:cxnSp>
          <p:nvCxnSpPr>
            <p:cNvPr id="13329" name="AutoShape 16"/>
            <p:cNvCxnSpPr>
              <a:cxnSpLocks noChangeAspect="1" noChangeShapeType="1"/>
              <a:stCxn id="13322" idx="6"/>
              <a:endCxn id="13328" idx="3"/>
            </p:cNvCxnSpPr>
            <p:nvPr/>
          </p:nvCxnSpPr>
          <p:spPr bwMode="auto">
            <a:xfrm flipV="1">
              <a:off x="4080" y="1755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0" name="AutoShape 17"/>
            <p:cNvCxnSpPr>
              <a:cxnSpLocks noChangeAspect="1" noChangeShapeType="1"/>
              <a:stCxn id="13328" idx="1"/>
              <a:endCxn id="13321" idx="6"/>
            </p:cNvCxnSpPr>
            <p:nvPr/>
          </p:nvCxnSpPr>
          <p:spPr bwMode="auto">
            <a:xfrm flipH="1" flipV="1">
              <a:off x="4080" y="1200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51363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 of DFS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Setting/getting a vertex/edge label takes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(1)</a:t>
            </a:r>
            <a:r>
              <a:rPr lang="en-US" sz="240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vertex is labeled twice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VISITED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edge is labeled twice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DISCOVERY</a:t>
            </a:r>
            <a:r>
              <a:rPr lang="en-US" sz="2000">
                <a:latin typeface="Tahoma" charset="0"/>
              </a:rPr>
              <a:t> or </a:t>
            </a:r>
            <a:r>
              <a:rPr lang="en-US" sz="2000">
                <a:solidFill>
                  <a:schemeClr val="accent2"/>
                </a:solidFill>
                <a:latin typeface="Tahoma" charset="0"/>
              </a:rPr>
              <a:t>BACK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Method incidentEdges is called once for each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DFS runs in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n </a:t>
            </a:r>
            <a:r>
              <a:rPr lang="en-US" sz="2400">
                <a:latin typeface="Symbol" charset="0"/>
              </a:rPr>
              <a:t>+</a:t>
            </a:r>
            <a:r>
              <a:rPr lang="en-US" sz="2400" b="1" i="1">
                <a:latin typeface="Times New Roman" charset="0"/>
              </a:rPr>
              <a:t> m</a:t>
            </a:r>
            <a:r>
              <a:rPr lang="en-US" sz="2400">
                <a:latin typeface="Times New Roman" charset="0"/>
              </a:rPr>
              <a:t>)</a:t>
            </a:r>
            <a:r>
              <a:rPr lang="en-US" sz="2400">
                <a:latin typeface="Tahoma" charset="0"/>
              </a:rPr>
              <a:t> time provided the graph is represented by the adjacency list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Recall that </a:t>
            </a:r>
            <a:r>
              <a:rPr lang="en-US" sz="2800" b="1">
                <a:latin typeface="Symbol" charset="0"/>
              </a:rPr>
              <a:t>S</a:t>
            </a:r>
            <a:r>
              <a:rPr lang="en-US" sz="2000" b="1" i="1" baseline="-25000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</a:rPr>
              <a:t>deg(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Symbol" charset="0"/>
              </a:rPr>
              <a:t>=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b="1" i="1">
                <a:latin typeface="Times New Roman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9867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Graphs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Formally speaking, a </a:t>
            </a:r>
            <a:r>
              <a:rPr lang="en-US" sz="2000" dirty="0">
                <a:latin typeface="Tahoma" charset="0"/>
              </a:rPr>
              <a:t>graph is a pair 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V, E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, where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i="1" dirty="0">
                <a:latin typeface="Times New Roman" charset="0"/>
              </a:rPr>
              <a:t>V</a:t>
            </a:r>
            <a:r>
              <a:rPr lang="en-US" sz="1800" dirty="0">
                <a:latin typeface="Tahoma" charset="0"/>
              </a:rPr>
              <a:t> is a set of nodes, called 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i="1" dirty="0">
                <a:latin typeface="Times New Roman" charset="0"/>
              </a:rPr>
              <a:t>E</a:t>
            </a:r>
            <a:r>
              <a:rPr lang="en-US" sz="1800" dirty="0">
                <a:latin typeface="Tahoma" charset="0"/>
              </a:rPr>
              <a:t> is a collection of pairs of vertices, called 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edges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Vertices and edges are positions and store </a:t>
            </a:r>
            <a:r>
              <a:rPr lang="en-US" sz="1800" dirty="0" smtClean="0">
                <a:latin typeface="Tahoma" charset="0"/>
              </a:rPr>
              <a:t>elements</a:t>
            </a:r>
            <a:endParaRPr lang="en-US" sz="1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19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Path Finding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25290"/>
            <a:ext cx="4049943" cy="39163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We can specialize the DFS algorithm to find a path between two given vertices </a:t>
            </a:r>
            <a:r>
              <a:rPr lang="en-US" sz="2000" b="1" i="1" dirty="0">
                <a:latin typeface="Times New Roman" charset="0"/>
              </a:rPr>
              <a:t>u</a:t>
            </a:r>
            <a:r>
              <a:rPr lang="en-US" sz="2000" dirty="0">
                <a:latin typeface="Tahoma" charset="0"/>
              </a:rPr>
              <a:t> and </a:t>
            </a:r>
            <a:r>
              <a:rPr lang="en-US" sz="2000" b="1" i="1" dirty="0">
                <a:latin typeface="Times New Roman" charset="0"/>
              </a:rPr>
              <a:t>z</a:t>
            </a:r>
            <a:r>
              <a:rPr lang="en-US" sz="2000" dirty="0">
                <a:latin typeface="Tahoma" charset="0"/>
              </a:rPr>
              <a:t> using the template method pattern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We call </a:t>
            </a:r>
            <a:r>
              <a:rPr lang="en-US" sz="2000" b="1" i="1" dirty="0">
                <a:latin typeface="Times New Roman" charset="0"/>
              </a:rPr>
              <a:t>DFS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G, u</a:t>
            </a:r>
            <a:r>
              <a:rPr lang="en-US" sz="2000" dirty="0">
                <a:latin typeface="Times New Roman" charset="0"/>
              </a:rPr>
              <a:t>) </a:t>
            </a:r>
            <a:r>
              <a:rPr lang="en-US" sz="2000" dirty="0">
                <a:latin typeface="Tahoma" charset="0"/>
              </a:rPr>
              <a:t>with </a:t>
            </a:r>
            <a:r>
              <a:rPr lang="en-US" sz="2000" b="1" i="1" dirty="0">
                <a:latin typeface="Times New Roman" charset="0"/>
              </a:rPr>
              <a:t>u</a:t>
            </a:r>
            <a:r>
              <a:rPr lang="en-US" sz="2000" dirty="0">
                <a:latin typeface="Tahoma" charset="0"/>
              </a:rPr>
              <a:t> as the start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We use a stack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to keep track of the path between the start vertex and the current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As soon as destination vertex </a:t>
            </a:r>
            <a:r>
              <a:rPr lang="en-US" sz="2000" b="1" i="1" dirty="0">
                <a:latin typeface="Times New Roman" charset="0"/>
              </a:rPr>
              <a:t>z</a:t>
            </a:r>
            <a:r>
              <a:rPr lang="en-US" sz="2000" dirty="0">
                <a:latin typeface="Tahoma" charset="0"/>
              </a:rPr>
              <a:t> is encountered, we return the path as the contents of the stack 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648200" y="1905000"/>
            <a:ext cx="4038600" cy="4440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pathDFS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G, v, z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v, VISITED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z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S.elements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()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G.incidentEdges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opposite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v,e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DISCOVERY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pathDFS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G, w, z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	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BACK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4925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Cycle Finding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09800"/>
            <a:ext cx="3987989" cy="39163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>
                <a:latin typeface="Tahoma" charset="0"/>
              </a:rPr>
              <a:t>We can specialize the DFS algorithm to find a simple cycle using the template method pattern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use a stack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to keep track of the path between the start vertex and the current vertex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As soon as a back edge 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>
                <a:latin typeface="Times New Roman" charset="0"/>
              </a:rPr>
              <a:t>v, w</a:t>
            </a:r>
            <a:r>
              <a:rPr lang="en-US" sz="24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is encountered, we return the cycle as the portion of the stack from the top to vertex </a:t>
            </a:r>
            <a:r>
              <a:rPr lang="en-US" sz="2400" b="1" i="1" dirty="0">
                <a:latin typeface="Times New Roman" charset="0"/>
              </a:rPr>
              <a:t>w</a:t>
            </a:r>
            <a:endParaRPr lang="en-US" sz="2000" dirty="0">
              <a:latin typeface="Tahoma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48200" y="1676400"/>
            <a:ext cx="4038600" cy="469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600">
                <a:latin typeface="Times New Roman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cycleDFS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G, v, z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v, VISITED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 G.incidentEdges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6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opposite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v,e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	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e, DISCOVERY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pathDFS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G, w, z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T </a:t>
            </a:r>
            <a:r>
              <a:rPr lang="en-US" sz="16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new empty stack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repeat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o </a:t>
            </a:r>
            <a:r>
              <a:rPr lang="en-US" sz="16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()</a:t>
            </a:r>
            <a:endParaRPr lang="en-US" sz="1600" b="1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T.push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Times New Roman" charset="0"/>
              </a:rPr>
              <a:t>	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until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w</a:t>
            </a:r>
            <a:endParaRPr lang="en-US" sz="1600" b="1" i="1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T.elements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()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6724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Breadth-First 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Traverse the graph level by level</a:t>
            </a:r>
            <a:endParaRPr lang="en-US" dirty="0"/>
          </a:p>
        </p:txBody>
      </p:sp>
      <p:grpSp>
        <p:nvGrpSpPr>
          <p:cNvPr id="3077" name="Group 594"/>
          <p:cNvGrpSpPr>
            <a:grpSpLocks/>
          </p:cNvGrpSpPr>
          <p:nvPr/>
        </p:nvGrpSpPr>
        <p:grpSpPr bwMode="auto">
          <a:xfrm>
            <a:off x="4071938" y="3203575"/>
            <a:ext cx="3649662" cy="2130425"/>
            <a:chOff x="3072" y="950"/>
            <a:chExt cx="2299" cy="1342"/>
          </a:xfrm>
        </p:grpSpPr>
        <p:sp>
          <p:nvSpPr>
            <p:cNvPr id="3078" name="AutoShape 595"/>
            <p:cNvSpPr>
              <a:spLocks noChangeArrowheads="1"/>
            </p:cNvSpPr>
            <p:nvPr/>
          </p:nvSpPr>
          <p:spPr bwMode="auto">
            <a:xfrm>
              <a:off x="3763" y="198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AutoShape 596"/>
            <p:cNvSpPr>
              <a:spLocks noChangeArrowheads="1"/>
            </p:cNvSpPr>
            <p:nvPr/>
          </p:nvSpPr>
          <p:spPr bwMode="auto">
            <a:xfrm>
              <a:off x="3388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utoShape 597"/>
            <p:cNvSpPr>
              <a:spLocks noChangeArrowheads="1"/>
            </p:cNvSpPr>
            <p:nvPr/>
          </p:nvSpPr>
          <p:spPr bwMode="auto">
            <a:xfrm>
              <a:off x="3769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Oval 598"/>
            <p:cNvSpPr>
              <a:spLocks noChangeAspect="1" noChangeArrowheads="1"/>
            </p:cNvSpPr>
            <p:nvPr/>
          </p:nvSpPr>
          <p:spPr bwMode="auto">
            <a:xfrm>
              <a:off x="429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3082" name="Oval 599"/>
            <p:cNvSpPr>
              <a:spLocks noChangeAspect="1" noChangeArrowheads="1"/>
            </p:cNvSpPr>
            <p:nvPr/>
          </p:nvSpPr>
          <p:spPr bwMode="auto">
            <a:xfrm>
              <a:off x="3528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3083" name="Oval 600"/>
            <p:cNvSpPr>
              <a:spLocks noChangeAspect="1" noChangeArrowheads="1"/>
            </p:cNvSpPr>
            <p:nvPr/>
          </p:nvSpPr>
          <p:spPr bwMode="auto">
            <a:xfrm>
              <a:off x="3924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3084" name="Oval 601"/>
            <p:cNvSpPr>
              <a:spLocks noChangeAspect="1" noChangeArrowheads="1"/>
            </p:cNvSpPr>
            <p:nvPr/>
          </p:nvSpPr>
          <p:spPr bwMode="auto">
            <a:xfrm>
              <a:off x="3912" y="202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3085" name="AutoShape 602"/>
            <p:cNvCxnSpPr>
              <a:cxnSpLocks noChangeAspect="1" noChangeShapeType="1"/>
              <a:stCxn id="3083" idx="3"/>
              <a:endCxn id="3082" idx="7"/>
            </p:cNvCxnSpPr>
            <p:nvPr/>
          </p:nvCxnSpPr>
          <p:spPr bwMode="auto">
            <a:xfrm flipH="1">
              <a:off x="3725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AutoShape 603"/>
            <p:cNvCxnSpPr>
              <a:cxnSpLocks noChangeAspect="1" noChangeShapeType="1"/>
              <a:stCxn id="3084" idx="1"/>
              <a:endCxn id="3082" idx="5"/>
            </p:cNvCxnSpPr>
            <p:nvPr/>
          </p:nvCxnSpPr>
          <p:spPr bwMode="auto">
            <a:xfrm flipH="1" flipV="1">
              <a:off x="3725" y="1773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AutoShape 604"/>
            <p:cNvCxnSpPr>
              <a:cxnSpLocks noChangeAspect="1" noChangeShapeType="1"/>
              <a:stCxn id="3084" idx="7"/>
              <a:endCxn id="3081" idx="3"/>
            </p:cNvCxnSpPr>
            <p:nvPr/>
          </p:nvCxnSpPr>
          <p:spPr bwMode="auto">
            <a:xfrm flipV="1">
              <a:off x="4109" y="1773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AutoShape 605"/>
            <p:cNvCxnSpPr>
              <a:cxnSpLocks noChangeAspect="1" noChangeShapeType="1"/>
              <a:stCxn id="3083" idx="5"/>
              <a:endCxn id="3081" idx="1"/>
            </p:cNvCxnSpPr>
            <p:nvPr/>
          </p:nvCxnSpPr>
          <p:spPr bwMode="auto">
            <a:xfrm>
              <a:off x="4121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AutoShape 606"/>
            <p:cNvCxnSpPr>
              <a:cxnSpLocks noChangeAspect="1" noChangeShapeType="1"/>
              <a:stCxn id="3082" idx="6"/>
              <a:endCxn id="3081" idx="2"/>
            </p:cNvCxnSpPr>
            <p:nvPr/>
          </p:nvCxnSpPr>
          <p:spPr bwMode="auto">
            <a:xfrm>
              <a:off x="3770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90" name="Oval 607"/>
            <p:cNvSpPr>
              <a:spLocks noChangeAspect="1" noChangeArrowheads="1"/>
            </p:cNvSpPr>
            <p:nvPr/>
          </p:nvSpPr>
          <p:spPr bwMode="auto">
            <a:xfrm>
              <a:off x="506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3091" name="AutoShape 608"/>
            <p:cNvCxnSpPr>
              <a:cxnSpLocks noChangeAspect="1" noChangeShapeType="1"/>
              <a:stCxn id="3096" idx="7"/>
              <a:endCxn id="3090" idx="3"/>
            </p:cNvCxnSpPr>
            <p:nvPr/>
          </p:nvCxnSpPr>
          <p:spPr bwMode="auto">
            <a:xfrm flipV="1">
              <a:off x="4879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AutoShape 609"/>
            <p:cNvCxnSpPr>
              <a:cxnSpLocks noChangeAspect="1" noChangeShapeType="1"/>
              <a:stCxn id="3090" idx="1"/>
              <a:endCxn id="3083" idx="6"/>
            </p:cNvCxnSpPr>
            <p:nvPr/>
          </p:nvCxnSpPr>
          <p:spPr bwMode="auto">
            <a:xfrm flipH="1" flipV="1">
              <a:off x="4166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93" name="Text Box 610"/>
            <p:cNvSpPr txBox="1">
              <a:spLocks noChangeArrowheads="1"/>
            </p:cNvSpPr>
            <p:nvPr/>
          </p:nvSpPr>
          <p:spPr bwMode="auto">
            <a:xfrm>
              <a:off x="3456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3094" name="Text Box 611"/>
            <p:cNvSpPr txBox="1">
              <a:spLocks noChangeArrowheads="1"/>
            </p:cNvSpPr>
            <p:nvPr/>
          </p:nvSpPr>
          <p:spPr bwMode="auto">
            <a:xfrm>
              <a:off x="3072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3095" name="AutoShape 612"/>
            <p:cNvCxnSpPr>
              <a:cxnSpLocks noChangeAspect="1" noChangeShapeType="1"/>
              <a:stCxn id="3081" idx="6"/>
              <a:endCxn id="3090" idx="2"/>
            </p:cNvCxnSpPr>
            <p:nvPr/>
          </p:nvCxnSpPr>
          <p:spPr bwMode="auto">
            <a:xfrm>
              <a:off x="4539" y="1679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96" name="Oval 613"/>
            <p:cNvSpPr>
              <a:spLocks noChangeAspect="1" noChangeArrowheads="1"/>
            </p:cNvSpPr>
            <p:nvPr/>
          </p:nvSpPr>
          <p:spPr bwMode="auto">
            <a:xfrm>
              <a:off x="4682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3097" name="AutoShape 614"/>
            <p:cNvCxnSpPr>
              <a:cxnSpLocks noChangeAspect="1" noChangeShapeType="1"/>
              <a:stCxn id="3081" idx="5"/>
              <a:endCxn id="3096" idx="1"/>
            </p:cNvCxnSpPr>
            <p:nvPr/>
          </p:nvCxnSpPr>
          <p:spPr bwMode="auto">
            <a:xfrm>
              <a:off x="4494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98" name="Text Box 615"/>
            <p:cNvSpPr txBox="1">
              <a:spLocks noChangeArrowheads="1"/>
            </p:cNvSpPr>
            <p:nvPr/>
          </p:nvSpPr>
          <p:spPr bwMode="auto">
            <a:xfrm>
              <a:off x="3444" y="185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346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Breadth-First Search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4003478" cy="3916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Breadth-first search (BFS) is a general technique for traversing a graph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BFS traversal of a graph 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Visits all the vertices and edges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Determines whether G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Computes the connected components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Computes a spanning forest of G</a:t>
            </a:r>
          </a:p>
        </p:txBody>
      </p:sp>
      <p:sp>
        <p:nvSpPr>
          <p:cNvPr id="410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91903" y="2204594"/>
            <a:ext cx="3810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ahoma" charset="0"/>
              </a:rPr>
              <a:t>BFS on a graph with </a:t>
            </a:r>
            <a:r>
              <a:rPr lang="en-US" b="1" i="1" dirty="0">
                <a:latin typeface="Times New Roman" charset="0"/>
              </a:rPr>
              <a:t>n</a:t>
            </a:r>
            <a:r>
              <a:rPr lang="en-US" dirty="0">
                <a:latin typeface="Tahoma" charset="0"/>
              </a:rPr>
              <a:t> vertices and </a:t>
            </a:r>
            <a:r>
              <a:rPr lang="en-US" b="1" i="1" dirty="0">
                <a:latin typeface="Times New Roman" charset="0"/>
              </a:rPr>
              <a:t>m</a:t>
            </a:r>
            <a:r>
              <a:rPr lang="en-US" dirty="0">
                <a:latin typeface="Tahoma" charset="0"/>
              </a:rPr>
              <a:t> edges takes </a:t>
            </a:r>
            <a:r>
              <a:rPr lang="en-US" b="1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n</a:t>
            </a:r>
            <a:r>
              <a:rPr lang="en-US" dirty="0">
                <a:latin typeface="Symbol" charset="0"/>
              </a:rPr>
              <a:t> + </a:t>
            </a:r>
            <a:r>
              <a:rPr lang="en-US" b="1" i="1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 )</a:t>
            </a:r>
            <a:r>
              <a:rPr lang="en-US" dirty="0">
                <a:latin typeface="Tahoma" charset="0"/>
              </a:rPr>
              <a:t> time</a:t>
            </a:r>
          </a:p>
          <a:p>
            <a:pPr eaLnBrk="1" hangingPunct="1"/>
            <a:r>
              <a:rPr lang="en-US" dirty="0">
                <a:latin typeface="Tahoma" charset="0"/>
              </a:rPr>
              <a:t>BFS can be further extended to solve other graph problems</a:t>
            </a:r>
          </a:p>
          <a:p>
            <a:pPr lvl="1" eaLnBrk="1" hangingPunct="1"/>
            <a:r>
              <a:rPr lang="en-US" dirty="0">
                <a:latin typeface="Tahoma" charset="0"/>
              </a:rPr>
              <a:t>Find and report a path with the minimum number of edges between two given vertices </a:t>
            </a:r>
          </a:p>
          <a:p>
            <a:pPr lvl="1" eaLnBrk="1" hangingPunct="1"/>
            <a:r>
              <a:rPr lang="en-US" dirty="0">
                <a:latin typeface="Tahoma" charset="0"/>
              </a:rPr>
              <a:t>Find a simple cycle, if there is one</a:t>
            </a:r>
          </a:p>
        </p:txBody>
      </p:sp>
    </p:spTree>
    <p:extLst>
      <p:ext uri="{BB962C8B-B14F-4D97-AF65-F5344CB8AC3E}">
        <p14:creationId xmlns:p14="http://schemas.microsoft.com/office/powerpoint/2010/main" val="1003225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BFS Algorithm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1557044"/>
            <a:ext cx="3905251" cy="3916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The algorithm uses a mechanism for setting and getting </a:t>
            </a:r>
            <a:r>
              <a:rPr lang="ja-JP" altLang="en-US" sz="1800" dirty="0">
                <a:latin typeface="Tahoma" charset="0"/>
              </a:rPr>
              <a:t>“</a:t>
            </a:r>
            <a:r>
              <a:rPr lang="en-US" sz="1800" dirty="0">
                <a:latin typeface="Tahoma" charset="0"/>
              </a:rPr>
              <a:t>labels</a:t>
            </a:r>
            <a:r>
              <a:rPr lang="ja-JP" altLang="en-US" sz="1800" dirty="0">
                <a:latin typeface="Tahoma" charset="0"/>
              </a:rPr>
              <a:t>”</a:t>
            </a:r>
            <a:r>
              <a:rPr lang="en-US" sz="1800" dirty="0">
                <a:latin typeface="Tahoma" charset="0"/>
              </a:rPr>
              <a:t> of vertices and edges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4362450" y="1524000"/>
            <a:ext cx="4419600" cy="478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BFS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G, 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 baseline="-25000">
                <a:solidFill>
                  <a:schemeClr val="accent2"/>
                </a:solidFill>
                <a:latin typeface="Times New Roman" charset="0"/>
              </a:rPr>
              <a:t>0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new empty sequence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 baseline="-25000">
                <a:solidFill>
                  <a:schemeClr val="accent2"/>
                </a:solidFill>
                <a:latin typeface="Times New Roman" charset="0"/>
              </a:rPr>
              <a:t>0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.addLast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s,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VISITED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 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while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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 b="1" i="1" baseline="-25000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.isEmpty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L</a:t>
            </a:r>
            <a:r>
              <a:rPr lang="en-US" sz="1800" b="1" i="1" baseline="-25000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1800" baseline="-25000">
                <a:solidFill>
                  <a:schemeClr val="accent2"/>
                </a:solidFill>
                <a:latin typeface="Symbol" charset="0"/>
                <a:sym typeface="Symbol" charset="0"/>
              </a:rPr>
              <a:t>+</a:t>
            </a:r>
            <a:r>
              <a:rPr lang="en-US" sz="18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new empty sequence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L</a:t>
            </a:r>
            <a:r>
              <a:rPr lang="en-US" sz="1800" b="1" i="1" baseline="-25000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.elements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G.incidentEdges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	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opposite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v,e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DISCOVERY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w,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VISITED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				L</a:t>
            </a:r>
            <a:r>
              <a:rPr lang="en-US" sz="1800" b="1" i="1" baseline="-25000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1800" baseline="-25000">
                <a:solidFill>
                  <a:schemeClr val="accent2"/>
                </a:solidFill>
                <a:latin typeface="Symbol" charset="0"/>
                <a:sym typeface="Symbol" charset="0"/>
              </a:rPr>
              <a:t>+</a:t>
            </a:r>
            <a:r>
              <a:rPr lang="en-US" sz="18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.addLast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CROSS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1800">
                <a:solidFill>
                  <a:schemeClr val="accent2"/>
                </a:solidFill>
                <a:latin typeface="Symbol" charset="0"/>
                <a:sym typeface="Symbol" charset="0"/>
              </a:rPr>
              <a:t>+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85800" y="2738438"/>
            <a:ext cx="3505200" cy="3573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BFS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graph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labeling of the edges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and partition of the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vertices  of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 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G.vertices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u,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G.edges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G.vertices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1800" b="1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 b="1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BFS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G, 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54916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27025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</a:t>
            </a:r>
          </a:p>
        </p:txBody>
      </p:sp>
      <p:sp>
        <p:nvSpPr>
          <p:cNvPr id="6148" name="AutoShape 86"/>
          <p:cNvSpPr>
            <a:spLocks noChangeArrowheads="1"/>
          </p:cNvSpPr>
          <p:nvPr/>
        </p:nvSpPr>
        <p:spPr bwMode="auto">
          <a:xfrm>
            <a:off x="1111250" y="4935538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81"/>
          <p:cNvSpPr>
            <a:spLocks noChangeArrowheads="1"/>
          </p:cNvSpPr>
          <p:nvPr/>
        </p:nvSpPr>
        <p:spPr bwMode="auto">
          <a:xfrm>
            <a:off x="1716088" y="420370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Oval 4"/>
          <p:cNvSpPr>
            <a:spLocks noChangeAspect="1" noChangeArrowheads="1"/>
          </p:cNvSpPr>
          <p:nvPr/>
        </p:nvSpPr>
        <p:spPr bwMode="auto">
          <a:xfrm>
            <a:off x="2554288" y="4997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6152" name="Oval 5"/>
          <p:cNvSpPr>
            <a:spLocks noChangeAspect="1" noChangeArrowheads="1"/>
          </p:cNvSpPr>
          <p:nvPr/>
        </p:nvSpPr>
        <p:spPr bwMode="auto">
          <a:xfrm>
            <a:off x="1333500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6153" name="Oval 6"/>
          <p:cNvSpPr>
            <a:spLocks noChangeAspect="1" noChangeArrowheads="1"/>
          </p:cNvSpPr>
          <p:nvPr/>
        </p:nvSpPr>
        <p:spPr bwMode="auto">
          <a:xfrm>
            <a:off x="1962150" y="426561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6154" name="Oval 7"/>
          <p:cNvSpPr>
            <a:spLocks noChangeAspect="1" noChangeArrowheads="1"/>
          </p:cNvSpPr>
          <p:nvPr/>
        </p:nvSpPr>
        <p:spPr bwMode="auto">
          <a:xfrm>
            <a:off x="1943100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6155" name="AutoShape 8"/>
          <p:cNvCxnSpPr>
            <a:cxnSpLocks noChangeAspect="1" noChangeShapeType="1"/>
            <a:stCxn id="6153" idx="3"/>
            <a:endCxn id="6152" idx="7"/>
          </p:cNvCxnSpPr>
          <p:nvPr/>
        </p:nvCxnSpPr>
        <p:spPr bwMode="auto">
          <a:xfrm flipH="1">
            <a:off x="1646238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6" name="AutoShape 9"/>
          <p:cNvCxnSpPr>
            <a:cxnSpLocks noChangeAspect="1" noChangeShapeType="1"/>
            <a:stCxn id="6154" idx="1"/>
            <a:endCxn id="6152" idx="5"/>
          </p:cNvCxnSpPr>
          <p:nvPr/>
        </p:nvCxnSpPr>
        <p:spPr bwMode="auto">
          <a:xfrm flipH="1" flipV="1">
            <a:off x="1646238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AutoShape 10"/>
          <p:cNvCxnSpPr>
            <a:cxnSpLocks noChangeAspect="1" noChangeShapeType="1"/>
            <a:stCxn id="6154" idx="7"/>
            <a:endCxn id="6151" idx="3"/>
          </p:cNvCxnSpPr>
          <p:nvPr/>
        </p:nvCxnSpPr>
        <p:spPr bwMode="auto">
          <a:xfrm flipV="1">
            <a:off x="2255838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AutoShape 11"/>
          <p:cNvCxnSpPr>
            <a:cxnSpLocks noChangeAspect="1" noChangeShapeType="1"/>
            <a:stCxn id="6153" idx="5"/>
            <a:endCxn id="6151" idx="1"/>
          </p:cNvCxnSpPr>
          <p:nvPr/>
        </p:nvCxnSpPr>
        <p:spPr bwMode="auto">
          <a:xfrm>
            <a:off x="2274888" y="4597400"/>
            <a:ext cx="331787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12"/>
          <p:cNvCxnSpPr>
            <a:cxnSpLocks noChangeAspect="1" noChangeShapeType="1"/>
            <a:stCxn id="6152" idx="6"/>
            <a:endCxn id="6151" idx="2"/>
          </p:cNvCxnSpPr>
          <p:nvPr/>
        </p:nvCxnSpPr>
        <p:spPr bwMode="auto">
          <a:xfrm>
            <a:off x="1717675" y="5180013"/>
            <a:ext cx="82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0" name="Oval 13"/>
          <p:cNvSpPr>
            <a:spLocks noChangeAspect="1" noChangeArrowheads="1"/>
          </p:cNvSpPr>
          <p:nvPr/>
        </p:nvSpPr>
        <p:spPr bwMode="auto">
          <a:xfrm>
            <a:off x="3776663" y="4997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6161" name="AutoShape 15"/>
          <p:cNvCxnSpPr>
            <a:cxnSpLocks noChangeAspect="1" noChangeShapeType="1"/>
            <a:stCxn id="6176" idx="7"/>
            <a:endCxn id="6160" idx="3"/>
          </p:cNvCxnSpPr>
          <p:nvPr/>
        </p:nvCxnSpPr>
        <p:spPr bwMode="auto">
          <a:xfrm flipV="1">
            <a:off x="3478213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16"/>
          <p:cNvCxnSpPr>
            <a:cxnSpLocks noChangeAspect="1" noChangeShapeType="1"/>
            <a:stCxn id="6160" idx="1"/>
            <a:endCxn id="6153" idx="6"/>
          </p:cNvCxnSpPr>
          <p:nvPr/>
        </p:nvCxnSpPr>
        <p:spPr bwMode="auto">
          <a:xfrm flipH="1" flipV="1">
            <a:off x="2346325" y="4448175"/>
            <a:ext cx="14827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3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6164" name="Text Box 60"/>
          <p:cNvSpPr txBox="1">
            <a:spLocks noChangeArrowheads="1"/>
          </p:cNvSpPr>
          <p:nvPr/>
        </p:nvSpPr>
        <p:spPr bwMode="auto">
          <a:xfrm>
            <a:off x="1779588" y="33528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cross edge</a:t>
            </a:r>
          </a:p>
        </p:txBody>
      </p:sp>
      <p:sp>
        <p:nvSpPr>
          <p:cNvPr id="6165" name="Oval 61"/>
          <p:cNvSpPr>
            <a:spLocks noChangeAspect="1" noChangeArrowheads="1"/>
          </p:cNvSpPr>
          <p:nvPr/>
        </p:nvSpPr>
        <p:spPr bwMode="auto">
          <a:xfrm>
            <a:off x="1001713" y="2117725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6166" name="Text Box 62"/>
          <p:cNvSpPr txBox="1">
            <a:spLocks noChangeArrowheads="1"/>
          </p:cNvSpPr>
          <p:nvPr/>
        </p:nvSpPr>
        <p:spPr bwMode="auto">
          <a:xfrm>
            <a:off x="1812925" y="2071688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visited vertex</a:t>
            </a:r>
          </a:p>
        </p:txBody>
      </p:sp>
      <p:sp>
        <p:nvSpPr>
          <p:cNvPr id="6167" name="Oval 63"/>
          <p:cNvSpPr>
            <a:spLocks noChangeAspect="1" noChangeArrowheads="1"/>
          </p:cNvSpPr>
          <p:nvPr/>
        </p:nvSpPr>
        <p:spPr bwMode="auto">
          <a:xfrm>
            <a:off x="1001713" y="16891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6168" name="Text Box 64"/>
          <p:cNvSpPr txBox="1">
            <a:spLocks noChangeArrowheads="1"/>
          </p:cNvSpPr>
          <p:nvPr/>
        </p:nvSpPr>
        <p:spPr bwMode="auto">
          <a:xfrm>
            <a:off x="1812925" y="164465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vertex</a:t>
            </a:r>
          </a:p>
        </p:txBody>
      </p:sp>
      <p:sp>
        <p:nvSpPr>
          <p:cNvPr id="6169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edge</a:t>
            </a:r>
          </a:p>
        </p:txBody>
      </p:sp>
      <p:grpSp>
        <p:nvGrpSpPr>
          <p:cNvPr id="6170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6217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1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Text Box 78"/>
          <p:cNvSpPr txBox="1">
            <a:spLocks noChangeArrowheads="1"/>
          </p:cNvSpPr>
          <p:nvPr/>
        </p:nvSpPr>
        <p:spPr bwMode="auto">
          <a:xfrm>
            <a:off x="1219200" y="40227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6174" name="Text Box 82"/>
          <p:cNvSpPr txBox="1">
            <a:spLocks noChangeArrowheads="1"/>
          </p:cNvSpPr>
          <p:nvPr/>
        </p:nvSpPr>
        <p:spPr bwMode="auto">
          <a:xfrm>
            <a:off x="609600" y="47466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6175" name="AutoShape 83"/>
          <p:cNvCxnSpPr>
            <a:cxnSpLocks noChangeAspect="1" noChangeShapeType="1"/>
            <a:stCxn id="6151" idx="6"/>
            <a:endCxn id="6160" idx="2"/>
          </p:cNvCxnSpPr>
          <p:nvPr/>
        </p:nvCxnSpPr>
        <p:spPr bwMode="auto">
          <a:xfrm>
            <a:off x="2928938" y="51800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6" name="Oval 84"/>
          <p:cNvSpPr>
            <a:spLocks noChangeAspect="1" noChangeArrowheads="1"/>
          </p:cNvSpPr>
          <p:nvPr/>
        </p:nvSpPr>
        <p:spPr bwMode="auto">
          <a:xfrm>
            <a:off x="3165475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6177" name="AutoShape 85"/>
          <p:cNvCxnSpPr>
            <a:cxnSpLocks noChangeAspect="1" noChangeShapeType="1"/>
            <a:stCxn id="6151" idx="5"/>
            <a:endCxn id="6176" idx="1"/>
          </p:cNvCxnSpPr>
          <p:nvPr/>
        </p:nvCxnSpPr>
        <p:spPr bwMode="auto">
          <a:xfrm>
            <a:off x="2867025" y="53197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78" name="Group 106"/>
          <p:cNvGrpSpPr>
            <a:grpSpLocks/>
          </p:cNvGrpSpPr>
          <p:nvPr/>
        </p:nvGrpSpPr>
        <p:grpSpPr bwMode="auto">
          <a:xfrm>
            <a:off x="5191125" y="1289050"/>
            <a:ext cx="3533775" cy="2073275"/>
            <a:chOff x="3264" y="812"/>
            <a:chExt cx="2226" cy="1306"/>
          </a:xfrm>
        </p:grpSpPr>
        <p:sp>
          <p:nvSpPr>
            <p:cNvPr id="6198" name="AutoShape 87"/>
            <p:cNvSpPr>
              <a:spLocks noChangeArrowheads="1"/>
            </p:cNvSpPr>
            <p:nvPr/>
          </p:nvSpPr>
          <p:spPr bwMode="auto">
            <a:xfrm>
              <a:off x="3580" y="1387"/>
              <a:ext cx="1294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AutoShape 88"/>
            <p:cNvSpPr>
              <a:spLocks noChangeArrowheads="1"/>
            </p:cNvSpPr>
            <p:nvPr/>
          </p:nvSpPr>
          <p:spPr bwMode="auto">
            <a:xfrm>
              <a:off x="3961" y="926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Oval 89"/>
            <p:cNvSpPr>
              <a:spLocks noChangeAspect="1" noChangeArrowheads="1"/>
            </p:cNvSpPr>
            <p:nvPr/>
          </p:nvSpPr>
          <p:spPr bwMode="auto">
            <a:xfrm>
              <a:off x="4489" y="142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6201" name="Oval 90"/>
            <p:cNvSpPr>
              <a:spLocks noChangeAspect="1" noChangeArrowheads="1"/>
            </p:cNvSpPr>
            <p:nvPr/>
          </p:nvSpPr>
          <p:spPr bwMode="auto">
            <a:xfrm>
              <a:off x="3720" y="142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6202" name="Oval 91"/>
            <p:cNvSpPr>
              <a:spLocks noChangeAspect="1" noChangeArrowheads="1"/>
            </p:cNvSpPr>
            <p:nvPr/>
          </p:nvSpPr>
          <p:spPr bwMode="auto">
            <a:xfrm>
              <a:off x="4116" y="96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6203" name="Oval 92"/>
            <p:cNvSpPr>
              <a:spLocks noChangeAspect="1" noChangeArrowheads="1"/>
            </p:cNvSpPr>
            <p:nvPr/>
          </p:nvSpPr>
          <p:spPr bwMode="auto">
            <a:xfrm>
              <a:off x="4104" y="188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6204" name="AutoShape 93"/>
            <p:cNvCxnSpPr>
              <a:cxnSpLocks noChangeAspect="1" noChangeShapeType="1"/>
              <a:stCxn id="6202" idx="3"/>
              <a:endCxn id="6201" idx="7"/>
            </p:cNvCxnSpPr>
            <p:nvPr/>
          </p:nvCxnSpPr>
          <p:spPr bwMode="auto">
            <a:xfrm flipH="1">
              <a:off x="3917" y="1174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5" name="AutoShape 94"/>
            <p:cNvCxnSpPr>
              <a:cxnSpLocks noChangeAspect="1" noChangeShapeType="1"/>
              <a:stCxn id="6203" idx="1"/>
              <a:endCxn id="6201" idx="5"/>
            </p:cNvCxnSpPr>
            <p:nvPr/>
          </p:nvCxnSpPr>
          <p:spPr bwMode="auto">
            <a:xfrm flipH="1" flipV="1">
              <a:off x="3917" y="1635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6" name="AutoShape 95"/>
            <p:cNvCxnSpPr>
              <a:cxnSpLocks noChangeAspect="1" noChangeShapeType="1"/>
              <a:stCxn id="6203" idx="7"/>
              <a:endCxn id="6200" idx="3"/>
            </p:cNvCxnSpPr>
            <p:nvPr/>
          </p:nvCxnSpPr>
          <p:spPr bwMode="auto">
            <a:xfrm flipV="1">
              <a:off x="4301" y="1635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7" name="AutoShape 96"/>
            <p:cNvCxnSpPr>
              <a:cxnSpLocks noChangeAspect="1" noChangeShapeType="1"/>
              <a:stCxn id="6202" idx="5"/>
              <a:endCxn id="6200" idx="1"/>
            </p:cNvCxnSpPr>
            <p:nvPr/>
          </p:nvCxnSpPr>
          <p:spPr bwMode="auto">
            <a:xfrm>
              <a:off x="4313" y="1174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8" name="AutoShape 97"/>
            <p:cNvCxnSpPr>
              <a:cxnSpLocks noChangeAspect="1" noChangeShapeType="1"/>
              <a:stCxn id="6201" idx="6"/>
              <a:endCxn id="6200" idx="2"/>
            </p:cNvCxnSpPr>
            <p:nvPr/>
          </p:nvCxnSpPr>
          <p:spPr bwMode="auto">
            <a:xfrm>
              <a:off x="3962" y="1541"/>
              <a:ext cx="51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09" name="Oval 98"/>
            <p:cNvSpPr>
              <a:spLocks noChangeAspect="1" noChangeArrowheads="1"/>
            </p:cNvSpPr>
            <p:nvPr/>
          </p:nvSpPr>
          <p:spPr bwMode="auto">
            <a:xfrm>
              <a:off x="5259" y="142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6210" name="AutoShape 99"/>
            <p:cNvCxnSpPr>
              <a:cxnSpLocks noChangeAspect="1" noChangeShapeType="1"/>
              <a:stCxn id="6215" idx="7"/>
              <a:endCxn id="6209" idx="3"/>
            </p:cNvCxnSpPr>
            <p:nvPr/>
          </p:nvCxnSpPr>
          <p:spPr bwMode="auto">
            <a:xfrm flipV="1">
              <a:off x="5071" y="1629"/>
              <a:ext cx="221" cy="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1" name="AutoShape 100"/>
            <p:cNvCxnSpPr>
              <a:cxnSpLocks noChangeAspect="1" noChangeShapeType="1"/>
              <a:stCxn id="6209" idx="1"/>
              <a:endCxn id="6202" idx="6"/>
            </p:cNvCxnSpPr>
            <p:nvPr/>
          </p:nvCxnSpPr>
          <p:spPr bwMode="auto">
            <a:xfrm flipH="1" flipV="1">
              <a:off x="4358" y="1080"/>
              <a:ext cx="934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12" name="Text Box 101"/>
            <p:cNvSpPr txBox="1">
              <a:spLocks noChangeArrowheads="1"/>
            </p:cNvSpPr>
            <p:nvPr/>
          </p:nvSpPr>
          <p:spPr bwMode="auto">
            <a:xfrm>
              <a:off x="3648" y="8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6213" name="Text Box 102"/>
            <p:cNvSpPr txBox="1">
              <a:spLocks noChangeArrowheads="1"/>
            </p:cNvSpPr>
            <p:nvPr/>
          </p:nvSpPr>
          <p:spPr bwMode="auto">
            <a:xfrm>
              <a:off x="3264" y="1268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6214" name="AutoShape 103"/>
            <p:cNvCxnSpPr>
              <a:cxnSpLocks noChangeAspect="1" noChangeShapeType="1"/>
              <a:stCxn id="6200" idx="6"/>
              <a:endCxn id="6209" idx="2"/>
            </p:cNvCxnSpPr>
            <p:nvPr/>
          </p:nvCxnSpPr>
          <p:spPr bwMode="auto">
            <a:xfrm>
              <a:off x="4731" y="1541"/>
              <a:ext cx="5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15" name="Oval 104"/>
            <p:cNvSpPr>
              <a:spLocks noChangeAspect="1" noChangeArrowheads="1"/>
            </p:cNvSpPr>
            <p:nvPr/>
          </p:nvSpPr>
          <p:spPr bwMode="auto">
            <a:xfrm>
              <a:off x="4874" y="188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6216" name="AutoShape 105"/>
            <p:cNvCxnSpPr>
              <a:cxnSpLocks noChangeAspect="1" noChangeShapeType="1"/>
              <a:stCxn id="6200" idx="5"/>
              <a:endCxn id="6215" idx="1"/>
            </p:cNvCxnSpPr>
            <p:nvPr/>
          </p:nvCxnSpPr>
          <p:spPr bwMode="auto">
            <a:xfrm>
              <a:off x="4686" y="1635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79" name="AutoShape 108"/>
          <p:cNvSpPr>
            <a:spLocks noChangeArrowheads="1"/>
          </p:cNvSpPr>
          <p:nvPr/>
        </p:nvSpPr>
        <p:spPr bwMode="auto">
          <a:xfrm>
            <a:off x="5691188" y="4935538"/>
            <a:ext cx="314801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AutoShape 109"/>
          <p:cNvSpPr>
            <a:spLocks noChangeArrowheads="1"/>
          </p:cNvSpPr>
          <p:nvPr/>
        </p:nvSpPr>
        <p:spPr bwMode="auto">
          <a:xfrm>
            <a:off x="6296025" y="4203700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Oval 110"/>
          <p:cNvSpPr>
            <a:spLocks noChangeAspect="1" noChangeArrowheads="1"/>
          </p:cNvSpPr>
          <p:nvPr/>
        </p:nvSpPr>
        <p:spPr bwMode="auto">
          <a:xfrm>
            <a:off x="7134225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6182" name="Oval 111"/>
          <p:cNvSpPr>
            <a:spLocks noChangeAspect="1" noChangeArrowheads="1"/>
          </p:cNvSpPr>
          <p:nvPr/>
        </p:nvSpPr>
        <p:spPr bwMode="auto">
          <a:xfrm>
            <a:off x="5913438" y="499745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6183" name="Oval 112"/>
          <p:cNvSpPr>
            <a:spLocks noChangeAspect="1" noChangeArrowheads="1"/>
          </p:cNvSpPr>
          <p:nvPr/>
        </p:nvSpPr>
        <p:spPr bwMode="auto">
          <a:xfrm>
            <a:off x="6542088" y="4265613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6184" name="Oval 113"/>
          <p:cNvSpPr>
            <a:spLocks noChangeAspect="1" noChangeArrowheads="1"/>
          </p:cNvSpPr>
          <p:nvPr/>
        </p:nvSpPr>
        <p:spPr bwMode="auto">
          <a:xfrm>
            <a:off x="6523038" y="57292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6185" name="AutoShape 114"/>
          <p:cNvCxnSpPr>
            <a:cxnSpLocks noChangeAspect="1" noChangeShapeType="1"/>
            <a:stCxn id="6183" idx="3"/>
            <a:endCxn id="6182" idx="7"/>
          </p:cNvCxnSpPr>
          <p:nvPr/>
        </p:nvCxnSpPr>
        <p:spPr bwMode="auto">
          <a:xfrm flipH="1">
            <a:off x="6226175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6" name="AutoShape 115"/>
          <p:cNvCxnSpPr>
            <a:cxnSpLocks noChangeAspect="1" noChangeShapeType="1"/>
            <a:stCxn id="6184" idx="1"/>
            <a:endCxn id="6182" idx="5"/>
          </p:cNvCxnSpPr>
          <p:nvPr/>
        </p:nvCxnSpPr>
        <p:spPr bwMode="auto">
          <a:xfrm flipH="1" flipV="1">
            <a:off x="6226175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7" name="AutoShape 116"/>
          <p:cNvCxnSpPr>
            <a:cxnSpLocks noChangeAspect="1" noChangeShapeType="1"/>
            <a:stCxn id="6184" idx="7"/>
            <a:endCxn id="6181" idx="3"/>
          </p:cNvCxnSpPr>
          <p:nvPr/>
        </p:nvCxnSpPr>
        <p:spPr bwMode="auto">
          <a:xfrm flipV="1">
            <a:off x="6835775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8" name="AutoShape 117"/>
          <p:cNvCxnSpPr>
            <a:cxnSpLocks noChangeAspect="1" noChangeShapeType="1"/>
            <a:stCxn id="6183" idx="5"/>
            <a:endCxn id="6181" idx="1"/>
          </p:cNvCxnSpPr>
          <p:nvPr/>
        </p:nvCxnSpPr>
        <p:spPr bwMode="auto">
          <a:xfrm>
            <a:off x="6854825" y="4597400"/>
            <a:ext cx="3317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9" name="AutoShape 118"/>
          <p:cNvCxnSpPr>
            <a:cxnSpLocks noChangeAspect="1" noChangeShapeType="1"/>
            <a:stCxn id="6182" idx="6"/>
            <a:endCxn id="6181" idx="2"/>
          </p:cNvCxnSpPr>
          <p:nvPr/>
        </p:nvCxnSpPr>
        <p:spPr bwMode="auto">
          <a:xfrm>
            <a:off x="6297613" y="5180013"/>
            <a:ext cx="8159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0" name="Oval 119"/>
          <p:cNvSpPr>
            <a:spLocks noChangeAspect="1" noChangeArrowheads="1"/>
          </p:cNvSpPr>
          <p:nvPr/>
        </p:nvSpPr>
        <p:spPr bwMode="auto">
          <a:xfrm>
            <a:off x="8356600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6191" name="AutoShape 120"/>
          <p:cNvCxnSpPr>
            <a:cxnSpLocks noChangeAspect="1" noChangeShapeType="1"/>
            <a:stCxn id="6196" idx="7"/>
            <a:endCxn id="6190" idx="3"/>
          </p:cNvCxnSpPr>
          <p:nvPr/>
        </p:nvCxnSpPr>
        <p:spPr bwMode="auto">
          <a:xfrm flipV="1">
            <a:off x="8058150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2" name="AutoShape 121"/>
          <p:cNvCxnSpPr>
            <a:cxnSpLocks noChangeAspect="1" noChangeShapeType="1"/>
            <a:stCxn id="6190" idx="1"/>
            <a:endCxn id="6183" idx="6"/>
          </p:cNvCxnSpPr>
          <p:nvPr/>
        </p:nvCxnSpPr>
        <p:spPr bwMode="auto">
          <a:xfrm flipH="1" flipV="1">
            <a:off x="6926263" y="444817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3" name="Text Box 122"/>
          <p:cNvSpPr txBox="1">
            <a:spLocks noChangeArrowheads="1"/>
          </p:cNvSpPr>
          <p:nvPr/>
        </p:nvSpPr>
        <p:spPr bwMode="auto">
          <a:xfrm>
            <a:off x="5799138" y="40227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6194" name="Text Box 123"/>
          <p:cNvSpPr txBox="1">
            <a:spLocks noChangeArrowheads="1"/>
          </p:cNvSpPr>
          <p:nvPr/>
        </p:nvSpPr>
        <p:spPr bwMode="auto">
          <a:xfrm>
            <a:off x="5189538" y="47466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6195" name="AutoShape 124"/>
          <p:cNvCxnSpPr>
            <a:cxnSpLocks noChangeAspect="1" noChangeShapeType="1"/>
            <a:stCxn id="6181" idx="6"/>
            <a:endCxn id="6190" idx="2"/>
          </p:cNvCxnSpPr>
          <p:nvPr/>
        </p:nvCxnSpPr>
        <p:spPr bwMode="auto">
          <a:xfrm>
            <a:off x="7518400" y="5180013"/>
            <a:ext cx="8175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6" name="Oval 125"/>
          <p:cNvSpPr>
            <a:spLocks noChangeAspect="1" noChangeArrowheads="1"/>
          </p:cNvSpPr>
          <p:nvPr/>
        </p:nvSpPr>
        <p:spPr bwMode="auto">
          <a:xfrm>
            <a:off x="7745413" y="57292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6197" name="AutoShape 126"/>
          <p:cNvCxnSpPr>
            <a:cxnSpLocks noChangeAspect="1" noChangeShapeType="1"/>
            <a:stCxn id="6181" idx="5"/>
            <a:endCxn id="6196" idx="1"/>
          </p:cNvCxnSpPr>
          <p:nvPr/>
        </p:nvCxnSpPr>
        <p:spPr bwMode="auto">
          <a:xfrm>
            <a:off x="7446963" y="5329238"/>
            <a:ext cx="350837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828711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7233" y="365125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 (cont.)</a:t>
            </a:r>
          </a:p>
        </p:txBody>
      </p:sp>
      <p:sp>
        <p:nvSpPr>
          <p:cNvPr id="7173" name="AutoShape 1079"/>
          <p:cNvSpPr>
            <a:spLocks noChangeArrowheads="1"/>
          </p:cNvSpPr>
          <p:nvPr/>
        </p:nvSpPr>
        <p:spPr bwMode="auto">
          <a:xfrm rot="5400000">
            <a:off x="67103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utoShape 1081"/>
          <p:cNvSpPr>
            <a:spLocks noChangeArrowheads="1"/>
          </p:cNvSpPr>
          <p:nvPr/>
        </p:nvSpPr>
        <p:spPr bwMode="auto">
          <a:xfrm rot="5400000">
            <a:off x="22907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6" name="Group 1101"/>
          <p:cNvGrpSpPr>
            <a:grpSpLocks/>
          </p:cNvGrpSpPr>
          <p:nvPr/>
        </p:nvGrpSpPr>
        <p:grpSpPr bwMode="auto">
          <a:xfrm>
            <a:off x="695325" y="1508125"/>
            <a:ext cx="3649663" cy="2073275"/>
            <a:chOff x="384" y="950"/>
            <a:chExt cx="2299" cy="1306"/>
          </a:xfrm>
        </p:grpSpPr>
        <p:sp>
          <p:nvSpPr>
            <p:cNvPr id="7243" name="AutoShape 1082"/>
            <p:cNvSpPr>
              <a:spLocks noChangeArrowheads="1"/>
            </p:cNvSpPr>
            <p:nvPr/>
          </p:nvSpPr>
          <p:spPr bwMode="auto">
            <a:xfrm>
              <a:off x="700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4" name="AutoShape 1083"/>
            <p:cNvSpPr>
              <a:spLocks noChangeArrowheads="1"/>
            </p:cNvSpPr>
            <p:nvPr/>
          </p:nvSpPr>
          <p:spPr bwMode="auto">
            <a:xfrm>
              <a:off x="1081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Oval 1084"/>
            <p:cNvSpPr>
              <a:spLocks noChangeAspect="1" noChangeArrowheads="1"/>
            </p:cNvSpPr>
            <p:nvPr/>
          </p:nvSpPr>
          <p:spPr bwMode="auto">
            <a:xfrm>
              <a:off x="1609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7246" name="Oval 1085"/>
            <p:cNvSpPr>
              <a:spLocks noChangeAspect="1" noChangeArrowheads="1"/>
            </p:cNvSpPr>
            <p:nvPr/>
          </p:nvSpPr>
          <p:spPr bwMode="auto">
            <a:xfrm>
              <a:off x="840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7247" name="Oval 1086"/>
            <p:cNvSpPr>
              <a:spLocks noChangeAspect="1" noChangeArrowheads="1"/>
            </p:cNvSpPr>
            <p:nvPr/>
          </p:nvSpPr>
          <p:spPr bwMode="auto">
            <a:xfrm>
              <a:off x="1236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7248" name="Oval 1087"/>
            <p:cNvSpPr>
              <a:spLocks noChangeAspect="1" noChangeArrowheads="1"/>
            </p:cNvSpPr>
            <p:nvPr/>
          </p:nvSpPr>
          <p:spPr bwMode="auto">
            <a:xfrm>
              <a:off x="1224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7249" name="AutoShape 1088"/>
            <p:cNvCxnSpPr>
              <a:cxnSpLocks noChangeAspect="1" noChangeShapeType="1"/>
              <a:stCxn id="7247" idx="3"/>
              <a:endCxn id="7246" idx="7"/>
            </p:cNvCxnSpPr>
            <p:nvPr/>
          </p:nvCxnSpPr>
          <p:spPr bwMode="auto">
            <a:xfrm flipH="1">
              <a:off x="1037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50" name="AutoShape 1089"/>
            <p:cNvCxnSpPr>
              <a:cxnSpLocks noChangeAspect="1" noChangeShapeType="1"/>
              <a:stCxn id="7248" idx="1"/>
              <a:endCxn id="7246" idx="5"/>
            </p:cNvCxnSpPr>
            <p:nvPr/>
          </p:nvCxnSpPr>
          <p:spPr bwMode="auto">
            <a:xfrm flipH="1" flipV="1">
              <a:off x="1037" y="1773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51" name="AutoShape 1090"/>
            <p:cNvCxnSpPr>
              <a:cxnSpLocks noChangeAspect="1" noChangeShapeType="1"/>
              <a:stCxn id="7248" idx="7"/>
              <a:endCxn id="7245" idx="3"/>
            </p:cNvCxnSpPr>
            <p:nvPr/>
          </p:nvCxnSpPr>
          <p:spPr bwMode="auto">
            <a:xfrm flipV="1">
              <a:off x="142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52" name="AutoShape 1091"/>
            <p:cNvCxnSpPr>
              <a:cxnSpLocks noChangeAspect="1" noChangeShapeType="1"/>
              <a:stCxn id="7247" idx="5"/>
              <a:endCxn id="7245" idx="1"/>
            </p:cNvCxnSpPr>
            <p:nvPr/>
          </p:nvCxnSpPr>
          <p:spPr bwMode="auto">
            <a:xfrm>
              <a:off x="1433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53" name="AutoShape 1092"/>
            <p:cNvCxnSpPr>
              <a:cxnSpLocks noChangeAspect="1" noChangeShapeType="1"/>
              <a:stCxn id="7246" idx="6"/>
              <a:endCxn id="7245" idx="2"/>
            </p:cNvCxnSpPr>
            <p:nvPr/>
          </p:nvCxnSpPr>
          <p:spPr bwMode="auto">
            <a:xfrm>
              <a:off x="1082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54" name="Oval 1093"/>
            <p:cNvSpPr>
              <a:spLocks noChangeAspect="1" noChangeArrowheads="1"/>
            </p:cNvSpPr>
            <p:nvPr/>
          </p:nvSpPr>
          <p:spPr bwMode="auto">
            <a:xfrm>
              <a:off x="2379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7255" name="AutoShape 1094"/>
            <p:cNvCxnSpPr>
              <a:cxnSpLocks noChangeAspect="1" noChangeShapeType="1"/>
              <a:stCxn id="7260" idx="7"/>
              <a:endCxn id="7254" idx="3"/>
            </p:cNvCxnSpPr>
            <p:nvPr/>
          </p:nvCxnSpPr>
          <p:spPr bwMode="auto">
            <a:xfrm flipV="1">
              <a:off x="219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56" name="AutoShape 1095"/>
            <p:cNvCxnSpPr>
              <a:cxnSpLocks noChangeAspect="1" noChangeShapeType="1"/>
              <a:stCxn id="7254" idx="1"/>
              <a:endCxn id="7247" idx="6"/>
            </p:cNvCxnSpPr>
            <p:nvPr/>
          </p:nvCxnSpPr>
          <p:spPr bwMode="auto">
            <a:xfrm flipH="1" flipV="1">
              <a:off x="1478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57" name="Text Box 1096"/>
            <p:cNvSpPr txBox="1">
              <a:spLocks noChangeArrowheads="1"/>
            </p:cNvSpPr>
            <p:nvPr/>
          </p:nvSpPr>
          <p:spPr bwMode="auto">
            <a:xfrm>
              <a:off x="768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7258" name="Text Box 1097"/>
            <p:cNvSpPr txBox="1">
              <a:spLocks noChangeArrowheads="1"/>
            </p:cNvSpPr>
            <p:nvPr/>
          </p:nvSpPr>
          <p:spPr bwMode="auto">
            <a:xfrm>
              <a:off x="384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7259" name="AutoShape 1098"/>
            <p:cNvCxnSpPr>
              <a:cxnSpLocks noChangeAspect="1" noChangeShapeType="1"/>
              <a:stCxn id="7245" idx="6"/>
              <a:endCxn id="7254" idx="2"/>
            </p:cNvCxnSpPr>
            <p:nvPr/>
          </p:nvCxnSpPr>
          <p:spPr bwMode="auto">
            <a:xfrm>
              <a:off x="1851" y="1679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60" name="Oval 1099"/>
            <p:cNvSpPr>
              <a:spLocks noChangeAspect="1" noChangeArrowheads="1"/>
            </p:cNvSpPr>
            <p:nvPr/>
          </p:nvSpPr>
          <p:spPr bwMode="auto">
            <a:xfrm>
              <a:off x="1994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7261" name="AutoShape 1100"/>
            <p:cNvCxnSpPr>
              <a:cxnSpLocks noChangeAspect="1" noChangeShapeType="1"/>
              <a:stCxn id="7245" idx="5"/>
              <a:endCxn id="7260" idx="1"/>
            </p:cNvCxnSpPr>
            <p:nvPr/>
          </p:nvCxnSpPr>
          <p:spPr bwMode="auto">
            <a:xfrm>
              <a:off x="1806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77" name="Group 1125"/>
          <p:cNvGrpSpPr>
            <a:grpSpLocks/>
          </p:cNvGrpSpPr>
          <p:nvPr/>
        </p:nvGrpSpPr>
        <p:grpSpPr bwMode="auto">
          <a:xfrm>
            <a:off x="695325" y="4151313"/>
            <a:ext cx="3649663" cy="2130425"/>
            <a:chOff x="438" y="2616"/>
            <a:chExt cx="2299" cy="1342"/>
          </a:xfrm>
        </p:grpSpPr>
        <p:sp>
          <p:nvSpPr>
            <p:cNvPr id="7222" name="AutoShape 1123"/>
            <p:cNvSpPr>
              <a:spLocks noChangeArrowheads="1"/>
            </p:cNvSpPr>
            <p:nvPr/>
          </p:nvSpPr>
          <p:spPr bwMode="auto">
            <a:xfrm>
              <a:off x="1129" y="365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AutoShape 1103"/>
            <p:cNvSpPr>
              <a:spLocks noChangeArrowheads="1"/>
            </p:cNvSpPr>
            <p:nvPr/>
          </p:nvSpPr>
          <p:spPr bwMode="auto">
            <a:xfrm>
              <a:off x="754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AutoShape 1104"/>
            <p:cNvSpPr>
              <a:spLocks noChangeArrowheads="1"/>
            </p:cNvSpPr>
            <p:nvPr/>
          </p:nvSpPr>
          <p:spPr bwMode="auto">
            <a:xfrm>
              <a:off x="1135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Oval 1105"/>
            <p:cNvSpPr>
              <a:spLocks noChangeAspect="1" noChangeArrowheads="1"/>
            </p:cNvSpPr>
            <p:nvPr/>
          </p:nvSpPr>
          <p:spPr bwMode="auto">
            <a:xfrm>
              <a:off x="1663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7226" name="Oval 1106"/>
            <p:cNvSpPr>
              <a:spLocks noChangeAspect="1" noChangeArrowheads="1"/>
            </p:cNvSpPr>
            <p:nvPr/>
          </p:nvSpPr>
          <p:spPr bwMode="auto">
            <a:xfrm>
              <a:off x="894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7227" name="Oval 1107"/>
            <p:cNvSpPr>
              <a:spLocks noChangeAspect="1" noChangeArrowheads="1"/>
            </p:cNvSpPr>
            <p:nvPr/>
          </p:nvSpPr>
          <p:spPr bwMode="auto">
            <a:xfrm>
              <a:off x="1290" y="276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7228" name="Oval 1108"/>
            <p:cNvSpPr>
              <a:spLocks noChangeAspect="1" noChangeArrowheads="1"/>
            </p:cNvSpPr>
            <p:nvPr/>
          </p:nvSpPr>
          <p:spPr bwMode="auto">
            <a:xfrm>
              <a:off x="1278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7229" name="AutoShape 1109"/>
            <p:cNvCxnSpPr>
              <a:cxnSpLocks noChangeAspect="1" noChangeShapeType="1"/>
              <a:stCxn id="7227" idx="3"/>
              <a:endCxn id="7226" idx="7"/>
            </p:cNvCxnSpPr>
            <p:nvPr/>
          </p:nvCxnSpPr>
          <p:spPr bwMode="auto">
            <a:xfrm flipH="1">
              <a:off x="1091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30" name="AutoShape 1110"/>
            <p:cNvCxnSpPr>
              <a:cxnSpLocks noChangeAspect="1" noChangeShapeType="1"/>
              <a:stCxn id="7228" idx="1"/>
              <a:endCxn id="7226" idx="5"/>
            </p:cNvCxnSpPr>
            <p:nvPr/>
          </p:nvCxnSpPr>
          <p:spPr bwMode="auto">
            <a:xfrm flipH="1" flipV="1">
              <a:off x="1091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31" name="AutoShape 1111"/>
            <p:cNvCxnSpPr>
              <a:cxnSpLocks noChangeAspect="1" noChangeShapeType="1"/>
              <a:stCxn id="7228" idx="7"/>
              <a:endCxn id="7225" idx="3"/>
            </p:cNvCxnSpPr>
            <p:nvPr/>
          </p:nvCxnSpPr>
          <p:spPr bwMode="auto">
            <a:xfrm flipV="1">
              <a:off x="1475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32" name="AutoShape 1112"/>
            <p:cNvCxnSpPr>
              <a:cxnSpLocks noChangeAspect="1" noChangeShapeType="1"/>
              <a:stCxn id="7227" idx="5"/>
              <a:endCxn id="7225" idx="1"/>
            </p:cNvCxnSpPr>
            <p:nvPr/>
          </p:nvCxnSpPr>
          <p:spPr bwMode="auto">
            <a:xfrm>
              <a:off x="1487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33" name="AutoShape 1113"/>
            <p:cNvCxnSpPr>
              <a:cxnSpLocks noChangeAspect="1" noChangeShapeType="1"/>
              <a:stCxn id="7226" idx="6"/>
              <a:endCxn id="7225" idx="2"/>
            </p:cNvCxnSpPr>
            <p:nvPr/>
          </p:nvCxnSpPr>
          <p:spPr bwMode="auto">
            <a:xfrm>
              <a:off x="1136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34" name="Oval 1114"/>
            <p:cNvSpPr>
              <a:spLocks noChangeAspect="1" noChangeArrowheads="1"/>
            </p:cNvSpPr>
            <p:nvPr/>
          </p:nvSpPr>
          <p:spPr bwMode="auto">
            <a:xfrm>
              <a:off x="2433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7235" name="AutoShape 1115"/>
            <p:cNvCxnSpPr>
              <a:cxnSpLocks noChangeAspect="1" noChangeShapeType="1"/>
              <a:stCxn id="7240" idx="7"/>
              <a:endCxn id="7234" idx="3"/>
            </p:cNvCxnSpPr>
            <p:nvPr/>
          </p:nvCxnSpPr>
          <p:spPr bwMode="auto">
            <a:xfrm flipV="1">
              <a:off x="2245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36" name="AutoShape 1116"/>
            <p:cNvCxnSpPr>
              <a:cxnSpLocks noChangeAspect="1" noChangeShapeType="1"/>
              <a:stCxn id="7234" idx="1"/>
              <a:endCxn id="7227" idx="6"/>
            </p:cNvCxnSpPr>
            <p:nvPr/>
          </p:nvCxnSpPr>
          <p:spPr bwMode="auto">
            <a:xfrm flipH="1" flipV="1">
              <a:off x="1532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37" name="Text Box 1117"/>
            <p:cNvSpPr txBox="1">
              <a:spLocks noChangeArrowheads="1"/>
            </p:cNvSpPr>
            <p:nvPr/>
          </p:nvSpPr>
          <p:spPr bwMode="auto">
            <a:xfrm>
              <a:off x="822" y="261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7238" name="Text Box 1118"/>
            <p:cNvSpPr txBox="1">
              <a:spLocks noChangeArrowheads="1"/>
            </p:cNvSpPr>
            <p:nvPr/>
          </p:nvSpPr>
          <p:spPr bwMode="auto">
            <a:xfrm>
              <a:off x="438" y="307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7239" name="AutoShape 1119"/>
            <p:cNvCxnSpPr>
              <a:cxnSpLocks noChangeAspect="1" noChangeShapeType="1"/>
              <a:stCxn id="7225" idx="6"/>
              <a:endCxn id="7234" idx="2"/>
            </p:cNvCxnSpPr>
            <p:nvPr/>
          </p:nvCxnSpPr>
          <p:spPr bwMode="auto">
            <a:xfrm>
              <a:off x="1905" y="3345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40" name="Oval 1120"/>
            <p:cNvSpPr>
              <a:spLocks noChangeAspect="1" noChangeArrowheads="1"/>
            </p:cNvSpPr>
            <p:nvPr/>
          </p:nvSpPr>
          <p:spPr bwMode="auto">
            <a:xfrm>
              <a:off x="2048" y="369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7241" name="AutoShape 1121"/>
            <p:cNvCxnSpPr>
              <a:cxnSpLocks noChangeAspect="1" noChangeShapeType="1"/>
              <a:stCxn id="7225" idx="5"/>
              <a:endCxn id="7240" idx="1"/>
            </p:cNvCxnSpPr>
            <p:nvPr/>
          </p:nvCxnSpPr>
          <p:spPr bwMode="auto">
            <a:xfrm>
              <a:off x="1860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42" name="Text Box 1124"/>
            <p:cNvSpPr txBox="1">
              <a:spLocks noChangeArrowheads="1"/>
            </p:cNvSpPr>
            <p:nvPr/>
          </p:nvSpPr>
          <p:spPr bwMode="auto">
            <a:xfrm>
              <a:off x="810" y="352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7178" name="Group 1170"/>
          <p:cNvGrpSpPr>
            <a:grpSpLocks/>
          </p:cNvGrpSpPr>
          <p:nvPr/>
        </p:nvGrpSpPr>
        <p:grpSpPr bwMode="auto">
          <a:xfrm>
            <a:off x="5113338" y="1508125"/>
            <a:ext cx="3649662" cy="2130425"/>
            <a:chOff x="3072" y="950"/>
            <a:chExt cx="2299" cy="1342"/>
          </a:xfrm>
        </p:grpSpPr>
        <p:sp>
          <p:nvSpPr>
            <p:cNvPr id="7201" name="AutoShape 1127"/>
            <p:cNvSpPr>
              <a:spLocks noChangeArrowheads="1"/>
            </p:cNvSpPr>
            <p:nvPr/>
          </p:nvSpPr>
          <p:spPr bwMode="auto">
            <a:xfrm>
              <a:off x="3763" y="198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AutoShape 1128"/>
            <p:cNvSpPr>
              <a:spLocks noChangeArrowheads="1"/>
            </p:cNvSpPr>
            <p:nvPr/>
          </p:nvSpPr>
          <p:spPr bwMode="auto">
            <a:xfrm>
              <a:off x="3388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1129"/>
            <p:cNvSpPr>
              <a:spLocks noChangeArrowheads="1"/>
            </p:cNvSpPr>
            <p:nvPr/>
          </p:nvSpPr>
          <p:spPr bwMode="auto">
            <a:xfrm>
              <a:off x="3769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1130"/>
            <p:cNvSpPr>
              <a:spLocks noChangeAspect="1" noChangeArrowheads="1"/>
            </p:cNvSpPr>
            <p:nvPr/>
          </p:nvSpPr>
          <p:spPr bwMode="auto">
            <a:xfrm>
              <a:off x="429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7205" name="Oval 1131"/>
            <p:cNvSpPr>
              <a:spLocks noChangeAspect="1" noChangeArrowheads="1"/>
            </p:cNvSpPr>
            <p:nvPr/>
          </p:nvSpPr>
          <p:spPr bwMode="auto">
            <a:xfrm>
              <a:off x="3528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7206" name="Oval 1132"/>
            <p:cNvSpPr>
              <a:spLocks noChangeAspect="1" noChangeArrowheads="1"/>
            </p:cNvSpPr>
            <p:nvPr/>
          </p:nvSpPr>
          <p:spPr bwMode="auto">
            <a:xfrm>
              <a:off x="3924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7207" name="Oval 1133"/>
            <p:cNvSpPr>
              <a:spLocks noChangeAspect="1" noChangeArrowheads="1"/>
            </p:cNvSpPr>
            <p:nvPr/>
          </p:nvSpPr>
          <p:spPr bwMode="auto">
            <a:xfrm>
              <a:off x="3912" y="202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7208" name="AutoShape 1134"/>
            <p:cNvCxnSpPr>
              <a:cxnSpLocks noChangeAspect="1" noChangeShapeType="1"/>
              <a:stCxn id="7206" idx="3"/>
              <a:endCxn id="7205" idx="7"/>
            </p:cNvCxnSpPr>
            <p:nvPr/>
          </p:nvCxnSpPr>
          <p:spPr bwMode="auto">
            <a:xfrm flipH="1">
              <a:off x="3725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9" name="AutoShape 1135"/>
            <p:cNvCxnSpPr>
              <a:cxnSpLocks noChangeAspect="1" noChangeShapeType="1"/>
              <a:stCxn id="7207" idx="1"/>
              <a:endCxn id="7205" idx="5"/>
            </p:cNvCxnSpPr>
            <p:nvPr/>
          </p:nvCxnSpPr>
          <p:spPr bwMode="auto">
            <a:xfrm flipH="1" flipV="1">
              <a:off x="3725" y="1773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0" name="AutoShape 1136"/>
            <p:cNvCxnSpPr>
              <a:cxnSpLocks noChangeAspect="1" noChangeShapeType="1"/>
              <a:stCxn id="7207" idx="7"/>
              <a:endCxn id="7204" idx="3"/>
            </p:cNvCxnSpPr>
            <p:nvPr/>
          </p:nvCxnSpPr>
          <p:spPr bwMode="auto">
            <a:xfrm flipV="1">
              <a:off x="4109" y="1773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1" name="AutoShape 1137"/>
            <p:cNvCxnSpPr>
              <a:cxnSpLocks noChangeAspect="1" noChangeShapeType="1"/>
              <a:stCxn id="7206" idx="5"/>
              <a:endCxn id="7204" idx="1"/>
            </p:cNvCxnSpPr>
            <p:nvPr/>
          </p:nvCxnSpPr>
          <p:spPr bwMode="auto">
            <a:xfrm>
              <a:off x="4121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2" name="AutoShape 1138"/>
            <p:cNvCxnSpPr>
              <a:cxnSpLocks noChangeAspect="1" noChangeShapeType="1"/>
              <a:stCxn id="7205" idx="6"/>
              <a:endCxn id="7204" idx="2"/>
            </p:cNvCxnSpPr>
            <p:nvPr/>
          </p:nvCxnSpPr>
          <p:spPr bwMode="auto">
            <a:xfrm>
              <a:off x="3770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13" name="Oval 1139"/>
            <p:cNvSpPr>
              <a:spLocks noChangeAspect="1" noChangeArrowheads="1"/>
            </p:cNvSpPr>
            <p:nvPr/>
          </p:nvSpPr>
          <p:spPr bwMode="auto">
            <a:xfrm>
              <a:off x="506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7214" name="AutoShape 1140"/>
            <p:cNvCxnSpPr>
              <a:cxnSpLocks noChangeAspect="1" noChangeShapeType="1"/>
              <a:stCxn id="7219" idx="7"/>
              <a:endCxn id="7213" idx="3"/>
            </p:cNvCxnSpPr>
            <p:nvPr/>
          </p:nvCxnSpPr>
          <p:spPr bwMode="auto">
            <a:xfrm flipV="1">
              <a:off x="4879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5" name="AutoShape 1141"/>
            <p:cNvCxnSpPr>
              <a:cxnSpLocks noChangeAspect="1" noChangeShapeType="1"/>
              <a:stCxn id="7213" idx="1"/>
              <a:endCxn id="7206" idx="6"/>
            </p:cNvCxnSpPr>
            <p:nvPr/>
          </p:nvCxnSpPr>
          <p:spPr bwMode="auto">
            <a:xfrm flipH="1" flipV="1">
              <a:off x="4166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16" name="Text Box 1142"/>
            <p:cNvSpPr txBox="1">
              <a:spLocks noChangeArrowheads="1"/>
            </p:cNvSpPr>
            <p:nvPr/>
          </p:nvSpPr>
          <p:spPr bwMode="auto">
            <a:xfrm>
              <a:off x="3456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7217" name="Text Box 1143"/>
            <p:cNvSpPr txBox="1">
              <a:spLocks noChangeArrowheads="1"/>
            </p:cNvSpPr>
            <p:nvPr/>
          </p:nvSpPr>
          <p:spPr bwMode="auto">
            <a:xfrm>
              <a:off x="3072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7218" name="AutoShape 1144"/>
            <p:cNvCxnSpPr>
              <a:cxnSpLocks noChangeAspect="1" noChangeShapeType="1"/>
              <a:stCxn id="7204" idx="6"/>
              <a:endCxn id="7213" idx="2"/>
            </p:cNvCxnSpPr>
            <p:nvPr/>
          </p:nvCxnSpPr>
          <p:spPr bwMode="auto">
            <a:xfrm>
              <a:off x="4539" y="1679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19" name="Oval 1145"/>
            <p:cNvSpPr>
              <a:spLocks noChangeAspect="1" noChangeArrowheads="1"/>
            </p:cNvSpPr>
            <p:nvPr/>
          </p:nvSpPr>
          <p:spPr bwMode="auto">
            <a:xfrm>
              <a:off x="4682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7220" name="AutoShape 1146"/>
            <p:cNvCxnSpPr>
              <a:cxnSpLocks noChangeAspect="1" noChangeShapeType="1"/>
              <a:stCxn id="7204" idx="5"/>
              <a:endCxn id="7219" idx="1"/>
            </p:cNvCxnSpPr>
            <p:nvPr/>
          </p:nvCxnSpPr>
          <p:spPr bwMode="auto">
            <a:xfrm>
              <a:off x="4494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21" name="Text Box 1147"/>
            <p:cNvSpPr txBox="1">
              <a:spLocks noChangeArrowheads="1"/>
            </p:cNvSpPr>
            <p:nvPr/>
          </p:nvSpPr>
          <p:spPr bwMode="auto">
            <a:xfrm>
              <a:off x="3444" y="185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7179" name="Group 1171"/>
          <p:cNvGrpSpPr>
            <a:grpSpLocks/>
          </p:cNvGrpSpPr>
          <p:nvPr/>
        </p:nvGrpSpPr>
        <p:grpSpPr bwMode="auto">
          <a:xfrm>
            <a:off x="5113338" y="4151313"/>
            <a:ext cx="3649662" cy="2130425"/>
            <a:chOff x="3221" y="2615"/>
            <a:chExt cx="2299" cy="1342"/>
          </a:xfrm>
        </p:grpSpPr>
        <p:sp>
          <p:nvSpPr>
            <p:cNvPr id="7180" name="AutoShape 1148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AutoShape 1149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AutoShape 1150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1151"/>
            <p:cNvSpPr>
              <a:spLocks noChangeAspect="1" noChangeArrowheads="1"/>
            </p:cNvSpPr>
            <p:nvPr/>
          </p:nvSpPr>
          <p:spPr bwMode="auto">
            <a:xfrm>
              <a:off x="444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7184" name="Oval 1152"/>
            <p:cNvSpPr>
              <a:spLocks noChangeAspect="1" noChangeArrowheads="1"/>
            </p:cNvSpPr>
            <p:nvPr/>
          </p:nvSpPr>
          <p:spPr bwMode="auto">
            <a:xfrm>
              <a:off x="3677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7185" name="Oval 1153"/>
            <p:cNvSpPr>
              <a:spLocks noChangeAspect="1" noChangeArrowheads="1"/>
            </p:cNvSpPr>
            <p:nvPr/>
          </p:nvSpPr>
          <p:spPr bwMode="auto">
            <a:xfrm>
              <a:off x="4073" y="276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7186" name="Oval 1154"/>
            <p:cNvSpPr>
              <a:spLocks noChangeAspect="1" noChangeArrowheads="1"/>
            </p:cNvSpPr>
            <p:nvPr/>
          </p:nvSpPr>
          <p:spPr bwMode="auto">
            <a:xfrm>
              <a:off x="4061" y="369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7187" name="AutoShape 1155"/>
            <p:cNvCxnSpPr>
              <a:cxnSpLocks noChangeAspect="1" noChangeShapeType="1"/>
              <a:stCxn id="7185" idx="3"/>
              <a:endCxn id="7184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AutoShape 1156"/>
            <p:cNvCxnSpPr>
              <a:cxnSpLocks noChangeAspect="1" noChangeShapeType="1"/>
              <a:stCxn id="7186" idx="1"/>
              <a:endCxn id="7184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9" name="AutoShape 1157"/>
            <p:cNvCxnSpPr>
              <a:cxnSpLocks noChangeAspect="1" noChangeShapeType="1"/>
              <a:stCxn id="7186" idx="7"/>
              <a:endCxn id="7183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0" name="AutoShape 1158"/>
            <p:cNvCxnSpPr>
              <a:cxnSpLocks noChangeAspect="1" noChangeShapeType="1"/>
              <a:stCxn id="7185" idx="5"/>
              <a:endCxn id="7183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AutoShape 1159"/>
            <p:cNvCxnSpPr>
              <a:cxnSpLocks noChangeAspect="1" noChangeShapeType="1"/>
              <a:stCxn id="7184" idx="6"/>
              <a:endCxn id="7183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92" name="Oval 1160"/>
            <p:cNvSpPr>
              <a:spLocks noChangeAspect="1" noChangeArrowheads="1"/>
            </p:cNvSpPr>
            <p:nvPr/>
          </p:nvSpPr>
          <p:spPr bwMode="auto">
            <a:xfrm>
              <a:off x="521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7193" name="AutoShape 1161"/>
            <p:cNvCxnSpPr>
              <a:cxnSpLocks noChangeAspect="1" noChangeShapeType="1"/>
              <a:stCxn id="7198" idx="7"/>
              <a:endCxn id="7192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4" name="AutoShape 1162"/>
            <p:cNvCxnSpPr>
              <a:cxnSpLocks noChangeAspect="1" noChangeShapeType="1"/>
              <a:stCxn id="7192" idx="1"/>
              <a:endCxn id="7185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95" name="Text Box 1163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7196" name="Text Box 1164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7197" name="AutoShape 1165"/>
            <p:cNvCxnSpPr>
              <a:cxnSpLocks noChangeAspect="1" noChangeShapeType="1"/>
              <a:stCxn id="7183" idx="6"/>
              <a:endCxn id="7192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98" name="Oval 1166"/>
            <p:cNvSpPr>
              <a:spLocks noChangeAspect="1" noChangeArrowheads="1"/>
            </p:cNvSpPr>
            <p:nvPr/>
          </p:nvSpPr>
          <p:spPr bwMode="auto">
            <a:xfrm>
              <a:off x="4831" y="3690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7199" name="AutoShape 1167"/>
            <p:cNvCxnSpPr>
              <a:cxnSpLocks noChangeAspect="1" noChangeShapeType="1"/>
              <a:stCxn id="7183" idx="5"/>
              <a:endCxn id="7198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00" name="Text Box 1168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8602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435" y="307975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 (cont.)</a:t>
            </a:r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609600" y="1450975"/>
            <a:ext cx="3649663" cy="2130425"/>
            <a:chOff x="3221" y="2615"/>
            <a:chExt cx="2299" cy="1342"/>
          </a:xfrm>
        </p:grpSpPr>
        <p:sp>
          <p:nvSpPr>
            <p:cNvPr id="8243" name="AutoShape 4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AutoShape 5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AutoShape 6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Oval 7"/>
            <p:cNvSpPr>
              <a:spLocks noChangeAspect="1" noChangeArrowheads="1"/>
            </p:cNvSpPr>
            <p:nvPr/>
          </p:nvSpPr>
          <p:spPr bwMode="auto">
            <a:xfrm>
              <a:off x="444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8247" name="Oval 8"/>
            <p:cNvSpPr>
              <a:spLocks noChangeAspect="1" noChangeArrowheads="1"/>
            </p:cNvSpPr>
            <p:nvPr/>
          </p:nvSpPr>
          <p:spPr bwMode="auto">
            <a:xfrm>
              <a:off x="3677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8248" name="Oval 9"/>
            <p:cNvSpPr>
              <a:spLocks noChangeAspect="1" noChangeArrowheads="1"/>
            </p:cNvSpPr>
            <p:nvPr/>
          </p:nvSpPr>
          <p:spPr bwMode="auto">
            <a:xfrm>
              <a:off x="4073" y="276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8249" name="Oval 10"/>
            <p:cNvSpPr>
              <a:spLocks noChangeAspect="1" noChangeArrowheads="1"/>
            </p:cNvSpPr>
            <p:nvPr/>
          </p:nvSpPr>
          <p:spPr bwMode="auto">
            <a:xfrm>
              <a:off x="4061" y="369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8250" name="AutoShape 11"/>
            <p:cNvCxnSpPr>
              <a:cxnSpLocks noChangeAspect="1" noChangeShapeType="1"/>
              <a:stCxn id="8248" idx="3"/>
              <a:endCxn id="8247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2"/>
            <p:cNvCxnSpPr>
              <a:cxnSpLocks noChangeAspect="1" noChangeShapeType="1"/>
              <a:stCxn id="8249" idx="1"/>
              <a:endCxn id="8247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3"/>
            <p:cNvCxnSpPr>
              <a:cxnSpLocks noChangeAspect="1" noChangeShapeType="1"/>
              <a:stCxn id="8249" idx="7"/>
              <a:endCxn id="8246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4"/>
            <p:cNvCxnSpPr>
              <a:cxnSpLocks noChangeAspect="1" noChangeShapeType="1"/>
              <a:stCxn id="8248" idx="5"/>
              <a:endCxn id="8246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4" name="AutoShape 15"/>
            <p:cNvCxnSpPr>
              <a:cxnSpLocks noChangeAspect="1" noChangeShapeType="1"/>
              <a:stCxn id="8247" idx="6"/>
              <a:endCxn id="8246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5" name="Oval 16"/>
            <p:cNvSpPr>
              <a:spLocks noChangeAspect="1" noChangeArrowheads="1"/>
            </p:cNvSpPr>
            <p:nvPr/>
          </p:nvSpPr>
          <p:spPr bwMode="auto">
            <a:xfrm>
              <a:off x="521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8256" name="AutoShape 17"/>
            <p:cNvCxnSpPr>
              <a:cxnSpLocks noChangeAspect="1" noChangeShapeType="1"/>
              <a:stCxn id="8261" idx="7"/>
              <a:endCxn id="8255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7" name="AutoShape 18"/>
            <p:cNvCxnSpPr>
              <a:cxnSpLocks noChangeAspect="1" noChangeShapeType="1"/>
              <a:stCxn id="8255" idx="1"/>
              <a:endCxn id="8248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8" name="Text Box 19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8259" name="Text Box 20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8260" name="AutoShape 21"/>
            <p:cNvCxnSpPr>
              <a:cxnSpLocks noChangeAspect="1" noChangeShapeType="1"/>
              <a:stCxn id="8246" idx="6"/>
              <a:endCxn id="8255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61" name="Oval 22"/>
            <p:cNvSpPr>
              <a:spLocks noChangeAspect="1" noChangeArrowheads="1"/>
            </p:cNvSpPr>
            <p:nvPr/>
          </p:nvSpPr>
          <p:spPr bwMode="auto">
            <a:xfrm>
              <a:off x="4831" y="3690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8262" name="AutoShape 23"/>
            <p:cNvCxnSpPr>
              <a:cxnSpLocks noChangeAspect="1" noChangeShapeType="1"/>
              <a:stCxn id="8246" idx="5"/>
              <a:endCxn id="8261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63" name="Text Box 24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8198" name="AutoShape 26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27"/>
          <p:cNvSpPr>
            <a:spLocks noChangeArrowheads="1"/>
          </p:cNvSpPr>
          <p:nvPr/>
        </p:nvSpPr>
        <p:spPr bwMode="auto">
          <a:xfrm rot="5400000">
            <a:off x="2206626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0" name="Group 50"/>
          <p:cNvGrpSpPr>
            <a:grpSpLocks/>
          </p:cNvGrpSpPr>
          <p:nvPr/>
        </p:nvGrpSpPr>
        <p:grpSpPr bwMode="auto">
          <a:xfrm>
            <a:off x="609600" y="4152900"/>
            <a:ext cx="3649663" cy="2130425"/>
            <a:chOff x="384" y="2616"/>
            <a:chExt cx="2299" cy="1342"/>
          </a:xfrm>
        </p:grpSpPr>
        <p:sp>
          <p:nvSpPr>
            <p:cNvPr id="8222" name="AutoShape 29"/>
            <p:cNvSpPr>
              <a:spLocks noChangeArrowheads="1"/>
            </p:cNvSpPr>
            <p:nvPr/>
          </p:nvSpPr>
          <p:spPr bwMode="auto">
            <a:xfrm>
              <a:off x="1075" y="365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AutoShape 30"/>
            <p:cNvSpPr>
              <a:spLocks noChangeArrowheads="1"/>
            </p:cNvSpPr>
            <p:nvPr/>
          </p:nvSpPr>
          <p:spPr bwMode="auto">
            <a:xfrm>
              <a:off x="700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AutoShape 31"/>
            <p:cNvSpPr>
              <a:spLocks noChangeArrowheads="1"/>
            </p:cNvSpPr>
            <p:nvPr/>
          </p:nvSpPr>
          <p:spPr bwMode="auto">
            <a:xfrm>
              <a:off x="1081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Oval 32"/>
            <p:cNvSpPr>
              <a:spLocks noChangeAspect="1" noChangeArrowheads="1"/>
            </p:cNvSpPr>
            <p:nvPr/>
          </p:nvSpPr>
          <p:spPr bwMode="auto">
            <a:xfrm>
              <a:off x="1609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8226" name="Oval 33"/>
            <p:cNvSpPr>
              <a:spLocks noChangeAspect="1" noChangeArrowheads="1"/>
            </p:cNvSpPr>
            <p:nvPr/>
          </p:nvSpPr>
          <p:spPr bwMode="auto">
            <a:xfrm>
              <a:off x="840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8227" name="Oval 34"/>
            <p:cNvSpPr>
              <a:spLocks noChangeAspect="1" noChangeArrowheads="1"/>
            </p:cNvSpPr>
            <p:nvPr/>
          </p:nvSpPr>
          <p:spPr bwMode="auto">
            <a:xfrm>
              <a:off x="1236" y="276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8228" name="Oval 35"/>
            <p:cNvSpPr>
              <a:spLocks noChangeAspect="1" noChangeArrowheads="1"/>
            </p:cNvSpPr>
            <p:nvPr/>
          </p:nvSpPr>
          <p:spPr bwMode="auto">
            <a:xfrm>
              <a:off x="1224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8229" name="AutoShape 36"/>
            <p:cNvCxnSpPr>
              <a:cxnSpLocks noChangeAspect="1" noChangeShapeType="1"/>
              <a:stCxn id="8227" idx="3"/>
              <a:endCxn id="8226" idx="7"/>
            </p:cNvCxnSpPr>
            <p:nvPr/>
          </p:nvCxnSpPr>
          <p:spPr bwMode="auto">
            <a:xfrm flipH="1">
              <a:off x="1037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37"/>
            <p:cNvCxnSpPr>
              <a:cxnSpLocks noChangeAspect="1" noChangeShapeType="1"/>
              <a:stCxn id="8228" idx="1"/>
              <a:endCxn id="8226" idx="5"/>
            </p:cNvCxnSpPr>
            <p:nvPr/>
          </p:nvCxnSpPr>
          <p:spPr bwMode="auto">
            <a:xfrm flipH="1" flipV="1">
              <a:off x="1037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1" name="AutoShape 38"/>
            <p:cNvCxnSpPr>
              <a:cxnSpLocks noChangeAspect="1" noChangeShapeType="1"/>
              <a:stCxn id="8228" idx="7"/>
              <a:endCxn id="8225" idx="3"/>
            </p:cNvCxnSpPr>
            <p:nvPr/>
          </p:nvCxnSpPr>
          <p:spPr bwMode="auto">
            <a:xfrm flipV="1">
              <a:off x="1421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AutoShape 39"/>
            <p:cNvCxnSpPr>
              <a:cxnSpLocks noChangeAspect="1" noChangeShapeType="1"/>
              <a:stCxn id="8227" idx="5"/>
              <a:endCxn id="8225" idx="1"/>
            </p:cNvCxnSpPr>
            <p:nvPr/>
          </p:nvCxnSpPr>
          <p:spPr bwMode="auto">
            <a:xfrm>
              <a:off x="1433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3" name="AutoShape 40"/>
            <p:cNvCxnSpPr>
              <a:cxnSpLocks noChangeAspect="1" noChangeShapeType="1"/>
              <a:stCxn id="8226" idx="6"/>
              <a:endCxn id="8225" idx="2"/>
            </p:cNvCxnSpPr>
            <p:nvPr/>
          </p:nvCxnSpPr>
          <p:spPr bwMode="auto">
            <a:xfrm>
              <a:off x="1082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4" name="Oval 41"/>
            <p:cNvSpPr>
              <a:spLocks noChangeAspect="1" noChangeArrowheads="1"/>
            </p:cNvSpPr>
            <p:nvPr/>
          </p:nvSpPr>
          <p:spPr bwMode="auto">
            <a:xfrm>
              <a:off x="2379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8235" name="AutoShape 42"/>
            <p:cNvCxnSpPr>
              <a:cxnSpLocks noChangeAspect="1" noChangeShapeType="1"/>
              <a:stCxn id="8240" idx="7"/>
              <a:endCxn id="8234" idx="3"/>
            </p:cNvCxnSpPr>
            <p:nvPr/>
          </p:nvCxnSpPr>
          <p:spPr bwMode="auto">
            <a:xfrm flipV="1">
              <a:off x="2191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AutoShape 43"/>
            <p:cNvCxnSpPr>
              <a:cxnSpLocks noChangeAspect="1" noChangeShapeType="1"/>
              <a:stCxn id="8234" idx="1"/>
              <a:endCxn id="8227" idx="6"/>
            </p:cNvCxnSpPr>
            <p:nvPr/>
          </p:nvCxnSpPr>
          <p:spPr bwMode="auto">
            <a:xfrm flipH="1" flipV="1">
              <a:off x="1478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7" name="Text Box 44"/>
            <p:cNvSpPr txBox="1">
              <a:spLocks noChangeArrowheads="1"/>
            </p:cNvSpPr>
            <p:nvPr/>
          </p:nvSpPr>
          <p:spPr bwMode="auto">
            <a:xfrm>
              <a:off x="768" y="261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8238" name="Text Box 45"/>
            <p:cNvSpPr txBox="1">
              <a:spLocks noChangeArrowheads="1"/>
            </p:cNvSpPr>
            <p:nvPr/>
          </p:nvSpPr>
          <p:spPr bwMode="auto">
            <a:xfrm>
              <a:off x="384" y="307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8239" name="AutoShape 46"/>
            <p:cNvCxnSpPr>
              <a:cxnSpLocks noChangeAspect="1" noChangeShapeType="1"/>
              <a:stCxn id="8225" idx="6"/>
              <a:endCxn id="8234" idx="2"/>
            </p:cNvCxnSpPr>
            <p:nvPr/>
          </p:nvCxnSpPr>
          <p:spPr bwMode="auto">
            <a:xfrm>
              <a:off x="1851" y="334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0" name="Oval 47"/>
            <p:cNvSpPr>
              <a:spLocks noChangeAspect="1" noChangeArrowheads="1"/>
            </p:cNvSpPr>
            <p:nvPr/>
          </p:nvSpPr>
          <p:spPr bwMode="auto">
            <a:xfrm>
              <a:off x="1994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8241" name="AutoShape 48"/>
            <p:cNvCxnSpPr>
              <a:cxnSpLocks noChangeAspect="1" noChangeShapeType="1"/>
              <a:stCxn id="8225" idx="5"/>
              <a:endCxn id="8240" idx="1"/>
            </p:cNvCxnSpPr>
            <p:nvPr/>
          </p:nvCxnSpPr>
          <p:spPr bwMode="auto">
            <a:xfrm>
              <a:off x="1806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2" name="Text Box 49"/>
            <p:cNvSpPr txBox="1">
              <a:spLocks noChangeArrowheads="1"/>
            </p:cNvSpPr>
            <p:nvPr/>
          </p:nvSpPr>
          <p:spPr bwMode="auto">
            <a:xfrm>
              <a:off x="756" y="352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8201" name="AutoShape 52"/>
          <p:cNvSpPr>
            <a:spLocks noChangeArrowheads="1"/>
          </p:cNvSpPr>
          <p:nvPr/>
        </p:nvSpPr>
        <p:spPr bwMode="auto">
          <a:xfrm>
            <a:off x="6043613" y="30924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53"/>
          <p:cNvSpPr>
            <a:spLocks noChangeArrowheads="1"/>
          </p:cNvSpPr>
          <p:nvPr/>
        </p:nvSpPr>
        <p:spPr bwMode="auto">
          <a:xfrm>
            <a:off x="5448300" y="23637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54"/>
          <p:cNvSpPr>
            <a:spLocks noChangeArrowheads="1"/>
          </p:cNvSpPr>
          <p:nvPr/>
        </p:nvSpPr>
        <p:spPr bwMode="auto">
          <a:xfrm>
            <a:off x="6053138" y="16319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55"/>
          <p:cNvSpPr>
            <a:spLocks noChangeAspect="1" noChangeArrowheads="1"/>
          </p:cNvSpPr>
          <p:nvPr/>
        </p:nvSpPr>
        <p:spPr bwMode="auto">
          <a:xfrm>
            <a:off x="6891338" y="24257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8205" name="Oval 56"/>
          <p:cNvSpPr>
            <a:spLocks noChangeAspect="1" noChangeArrowheads="1"/>
          </p:cNvSpPr>
          <p:nvPr/>
        </p:nvSpPr>
        <p:spPr bwMode="auto">
          <a:xfrm>
            <a:off x="5670550" y="24257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8206" name="Oval 57"/>
          <p:cNvSpPr>
            <a:spLocks noChangeAspect="1" noChangeArrowheads="1"/>
          </p:cNvSpPr>
          <p:nvPr/>
        </p:nvSpPr>
        <p:spPr bwMode="auto">
          <a:xfrm>
            <a:off x="6299200" y="169386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8207" name="Oval 58"/>
          <p:cNvSpPr>
            <a:spLocks noChangeAspect="1" noChangeArrowheads="1"/>
          </p:cNvSpPr>
          <p:nvPr/>
        </p:nvSpPr>
        <p:spPr bwMode="auto">
          <a:xfrm>
            <a:off x="6280150" y="31575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8208" name="AutoShape 59"/>
          <p:cNvCxnSpPr>
            <a:cxnSpLocks noChangeAspect="1" noChangeShapeType="1"/>
            <a:stCxn id="8206" idx="3"/>
            <a:endCxn id="8205" idx="7"/>
          </p:cNvCxnSpPr>
          <p:nvPr/>
        </p:nvCxnSpPr>
        <p:spPr bwMode="auto">
          <a:xfrm flipH="1">
            <a:off x="5983288" y="20256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60"/>
          <p:cNvCxnSpPr>
            <a:cxnSpLocks noChangeAspect="1" noChangeShapeType="1"/>
            <a:stCxn id="8207" idx="1"/>
            <a:endCxn id="8205" idx="5"/>
          </p:cNvCxnSpPr>
          <p:nvPr/>
        </p:nvCxnSpPr>
        <p:spPr bwMode="auto">
          <a:xfrm flipH="1" flipV="1">
            <a:off x="5983288" y="27574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AutoShape 61"/>
          <p:cNvCxnSpPr>
            <a:cxnSpLocks noChangeAspect="1" noChangeShapeType="1"/>
            <a:stCxn id="8207" idx="7"/>
            <a:endCxn id="8204" idx="3"/>
          </p:cNvCxnSpPr>
          <p:nvPr/>
        </p:nvCxnSpPr>
        <p:spPr bwMode="auto">
          <a:xfrm flipV="1">
            <a:off x="6592888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62"/>
          <p:cNvCxnSpPr>
            <a:cxnSpLocks noChangeAspect="1" noChangeShapeType="1"/>
            <a:stCxn id="8206" idx="5"/>
            <a:endCxn id="8204" idx="1"/>
          </p:cNvCxnSpPr>
          <p:nvPr/>
        </p:nvCxnSpPr>
        <p:spPr bwMode="auto">
          <a:xfrm>
            <a:off x="6611938" y="20256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AutoShape 63"/>
          <p:cNvCxnSpPr>
            <a:cxnSpLocks noChangeAspect="1" noChangeShapeType="1"/>
            <a:stCxn id="8205" idx="6"/>
            <a:endCxn id="8204" idx="2"/>
          </p:cNvCxnSpPr>
          <p:nvPr/>
        </p:nvCxnSpPr>
        <p:spPr bwMode="auto">
          <a:xfrm>
            <a:off x="6054725" y="26082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3" name="Oval 64"/>
          <p:cNvSpPr>
            <a:spLocks noChangeAspect="1" noChangeArrowheads="1"/>
          </p:cNvSpPr>
          <p:nvPr/>
        </p:nvSpPr>
        <p:spPr bwMode="auto">
          <a:xfrm>
            <a:off x="8113713" y="24257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8214" name="AutoShape 65"/>
          <p:cNvCxnSpPr>
            <a:cxnSpLocks noChangeAspect="1" noChangeShapeType="1"/>
            <a:stCxn id="8219" idx="7"/>
            <a:endCxn id="8213" idx="3"/>
          </p:cNvCxnSpPr>
          <p:nvPr/>
        </p:nvCxnSpPr>
        <p:spPr bwMode="auto">
          <a:xfrm flipV="1">
            <a:off x="7815263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AutoShape 66"/>
          <p:cNvCxnSpPr>
            <a:cxnSpLocks noChangeAspect="1" noChangeShapeType="1"/>
            <a:stCxn id="8213" idx="1"/>
            <a:endCxn id="8206" idx="6"/>
          </p:cNvCxnSpPr>
          <p:nvPr/>
        </p:nvCxnSpPr>
        <p:spPr bwMode="auto">
          <a:xfrm flipH="1" flipV="1">
            <a:off x="6683375" y="18764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6" name="Text Box 67"/>
          <p:cNvSpPr txBox="1">
            <a:spLocks noChangeArrowheads="1"/>
          </p:cNvSpPr>
          <p:nvPr/>
        </p:nvSpPr>
        <p:spPr bwMode="auto">
          <a:xfrm>
            <a:off x="5556250" y="14509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8217" name="Text Box 68"/>
          <p:cNvSpPr txBox="1">
            <a:spLocks noChangeArrowheads="1"/>
          </p:cNvSpPr>
          <p:nvPr/>
        </p:nvSpPr>
        <p:spPr bwMode="auto">
          <a:xfrm>
            <a:off x="4946650" y="21748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8218" name="AutoShape 69"/>
          <p:cNvCxnSpPr>
            <a:cxnSpLocks noChangeAspect="1" noChangeShapeType="1"/>
            <a:stCxn id="8204" idx="6"/>
            <a:endCxn id="8213" idx="2"/>
          </p:cNvCxnSpPr>
          <p:nvPr/>
        </p:nvCxnSpPr>
        <p:spPr bwMode="auto">
          <a:xfrm>
            <a:off x="7275513" y="26082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9" name="Oval 70"/>
          <p:cNvSpPr>
            <a:spLocks noChangeAspect="1" noChangeArrowheads="1"/>
          </p:cNvSpPr>
          <p:nvPr/>
        </p:nvSpPr>
        <p:spPr bwMode="auto">
          <a:xfrm>
            <a:off x="7502525" y="31575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8220" name="AutoShape 71"/>
          <p:cNvCxnSpPr>
            <a:cxnSpLocks noChangeAspect="1" noChangeShapeType="1"/>
            <a:stCxn id="8204" idx="5"/>
            <a:endCxn id="8219" idx="1"/>
          </p:cNvCxnSpPr>
          <p:nvPr/>
        </p:nvCxnSpPr>
        <p:spPr bwMode="auto">
          <a:xfrm>
            <a:off x="7204075" y="27574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1" name="Text Box 72"/>
          <p:cNvSpPr txBox="1">
            <a:spLocks noChangeArrowheads="1"/>
          </p:cNvSpPr>
          <p:nvPr/>
        </p:nvSpPr>
        <p:spPr bwMode="auto">
          <a:xfrm>
            <a:off x="5537200" y="28892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75782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09800"/>
            <a:ext cx="4489451" cy="3916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dirty="0">
                <a:solidFill>
                  <a:schemeClr val="tx2"/>
                </a:solidFill>
                <a:latin typeface="Tahoma" charset="0"/>
              </a:rPr>
              <a:t>Notation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b="1" i="1" dirty="0" err="1">
                <a:latin typeface="Times New Roman" charset="0"/>
              </a:rPr>
              <a:t>G</a:t>
            </a:r>
            <a:r>
              <a:rPr lang="en-US" b="1" i="1" baseline="-25000" dirty="0" err="1">
                <a:latin typeface="Times New Roman" charset="0"/>
              </a:rPr>
              <a:t>s</a:t>
            </a:r>
            <a:r>
              <a:rPr lang="en-US" dirty="0">
                <a:latin typeface="Tahoma" charset="0"/>
              </a:rPr>
              <a:t>: connected component of </a:t>
            </a:r>
            <a:r>
              <a:rPr lang="en-US" b="1" i="1" dirty="0">
                <a:latin typeface="Times New Roman" charset="0"/>
              </a:rPr>
              <a:t>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b="1" u="sng" dirty="0">
                <a:solidFill>
                  <a:schemeClr val="tx2"/>
                </a:solidFill>
                <a:latin typeface="Tahoma" charset="0"/>
              </a:rPr>
              <a:t>Property 1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1800" dirty="0">
                <a:latin typeface="Tahoma" charset="0"/>
              </a:rPr>
              <a:t>	</a:t>
            </a:r>
            <a:r>
              <a:rPr lang="en-US" sz="1800" b="1" i="1" dirty="0">
                <a:latin typeface="Times New Roman" charset="0"/>
              </a:rPr>
              <a:t>BFS</a:t>
            </a:r>
            <a:r>
              <a:rPr lang="en-US" sz="1800" dirty="0">
                <a:latin typeface="Times New Roman" charset="0"/>
              </a:rPr>
              <a:t>(</a:t>
            </a:r>
            <a:r>
              <a:rPr lang="en-US" sz="1800" b="1" i="1" dirty="0">
                <a:latin typeface="Times New Roman" charset="0"/>
              </a:rPr>
              <a:t>G, s</a:t>
            </a:r>
            <a:r>
              <a:rPr lang="en-US" sz="1800" dirty="0">
                <a:latin typeface="Times New Roman" charset="0"/>
              </a:rPr>
              <a:t>) </a:t>
            </a:r>
            <a:r>
              <a:rPr lang="en-US" sz="1800" dirty="0">
                <a:latin typeface="Tahoma" charset="0"/>
              </a:rPr>
              <a:t>visits all the vertices and edges of </a:t>
            </a:r>
            <a:r>
              <a:rPr lang="en-US" sz="1800" b="1" i="1" dirty="0" err="1">
                <a:latin typeface="Times New Roman" charset="0"/>
              </a:rPr>
              <a:t>G</a:t>
            </a:r>
            <a:r>
              <a:rPr lang="en-US" sz="1800" b="1" i="1" baseline="-25000" dirty="0" err="1">
                <a:latin typeface="Times New Roman" charset="0"/>
              </a:rPr>
              <a:t>s</a:t>
            </a:r>
            <a:r>
              <a:rPr lang="en-US" sz="1800" dirty="0">
                <a:latin typeface="Tahoma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b="1" u="sng" dirty="0">
                <a:solidFill>
                  <a:schemeClr val="tx2"/>
                </a:solidFill>
                <a:latin typeface="Tahoma" charset="0"/>
              </a:rPr>
              <a:t>Property 2</a:t>
            </a:r>
            <a:endParaRPr lang="en-US" b="1" u="sng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1800" dirty="0">
                <a:latin typeface="Tahoma" charset="0"/>
              </a:rPr>
              <a:t>	The discovery edges labeled by </a:t>
            </a:r>
            <a:r>
              <a:rPr lang="en-US" sz="1800" b="1" i="1" dirty="0">
                <a:latin typeface="Times New Roman" charset="0"/>
              </a:rPr>
              <a:t>BFS</a:t>
            </a:r>
            <a:r>
              <a:rPr lang="en-US" sz="1800" dirty="0">
                <a:latin typeface="Times New Roman" charset="0"/>
              </a:rPr>
              <a:t>(</a:t>
            </a:r>
            <a:r>
              <a:rPr lang="en-US" sz="1800" b="1" i="1" dirty="0">
                <a:latin typeface="Times New Roman" charset="0"/>
              </a:rPr>
              <a:t>G, s</a:t>
            </a:r>
            <a:r>
              <a:rPr lang="en-US" sz="1800" dirty="0">
                <a:latin typeface="Times New Roman" charset="0"/>
              </a:rPr>
              <a:t>) </a:t>
            </a:r>
            <a:r>
              <a:rPr lang="en-US" sz="1800" dirty="0">
                <a:latin typeface="Tahoma" charset="0"/>
              </a:rPr>
              <a:t>form a spanning tree </a:t>
            </a:r>
            <a:r>
              <a:rPr lang="en-US" sz="1800" b="1" i="1" dirty="0" err="1">
                <a:latin typeface="Times New Roman" charset="0"/>
              </a:rPr>
              <a:t>T</a:t>
            </a:r>
            <a:r>
              <a:rPr lang="en-US" sz="1800" b="1" i="1" baseline="-25000" dirty="0" err="1">
                <a:latin typeface="Times New Roman" charset="0"/>
              </a:rPr>
              <a:t>s</a:t>
            </a:r>
            <a:r>
              <a:rPr lang="en-US" sz="1800" dirty="0">
                <a:latin typeface="Tahoma" charset="0"/>
              </a:rPr>
              <a:t> of </a:t>
            </a:r>
            <a:r>
              <a:rPr lang="en-US" sz="1800" b="1" i="1" dirty="0" err="1">
                <a:latin typeface="Times New Roman" charset="0"/>
              </a:rPr>
              <a:t>G</a:t>
            </a:r>
            <a:r>
              <a:rPr lang="en-US" sz="1800" b="1" i="1" baseline="-25000" dirty="0" err="1">
                <a:latin typeface="Times New Roman" charset="0"/>
              </a:rPr>
              <a:t>s</a:t>
            </a:r>
            <a:endParaRPr lang="en-US" sz="1800" b="1" i="1" baseline="-250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b="1" u="sng" dirty="0">
                <a:solidFill>
                  <a:schemeClr val="tx2"/>
                </a:solidFill>
                <a:latin typeface="Tahoma" charset="0"/>
              </a:rPr>
              <a:t>Property 3</a:t>
            </a:r>
            <a:endParaRPr lang="en-US" b="1" u="sng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1800" dirty="0">
                <a:latin typeface="Tahoma" charset="0"/>
              </a:rPr>
              <a:t>	For each vertex </a:t>
            </a:r>
            <a:r>
              <a:rPr lang="en-US" sz="1800" b="1" i="1" dirty="0">
                <a:latin typeface="Times New Roman" charset="0"/>
              </a:rPr>
              <a:t>v</a:t>
            </a:r>
            <a:r>
              <a:rPr lang="en-US" sz="1800" dirty="0">
                <a:latin typeface="Tahoma" charset="0"/>
              </a:rPr>
              <a:t> in </a:t>
            </a:r>
            <a:r>
              <a:rPr lang="en-US" sz="1800" b="1" i="1" dirty="0">
                <a:latin typeface="Times New Roman" charset="0"/>
              </a:rPr>
              <a:t>L</a:t>
            </a:r>
            <a:r>
              <a:rPr lang="en-US" sz="1800" b="1" i="1" baseline="-25000" dirty="0">
                <a:latin typeface="Times New Roman" charset="0"/>
              </a:rPr>
              <a:t>i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1600" dirty="0">
                <a:latin typeface="Tahoma" charset="0"/>
              </a:rPr>
              <a:t>The path of  </a:t>
            </a:r>
            <a:r>
              <a:rPr lang="en-US" sz="1600" b="1" i="1" dirty="0" err="1">
                <a:latin typeface="Times New Roman" charset="0"/>
              </a:rPr>
              <a:t>T</a:t>
            </a:r>
            <a:r>
              <a:rPr lang="en-US" sz="1600" b="1" i="1" baseline="-25000" dirty="0" err="1">
                <a:latin typeface="Times New Roman" charset="0"/>
              </a:rPr>
              <a:t>s</a:t>
            </a:r>
            <a:r>
              <a:rPr lang="en-US" sz="1600" dirty="0">
                <a:latin typeface="Tahoma" charset="0"/>
              </a:rPr>
              <a:t> from </a:t>
            </a:r>
            <a:r>
              <a:rPr lang="en-US" sz="1600" b="1" i="1" dirty="0">
                <a:latin typeface="Times New Roman" charset="0"/>
              </a:rPr>
              <a:t>s </a:t>
            </a:r>
            <a:r>
              <a:rPr lang="en-US" sz="1600" dirty="0">
                <a:latin typeface="Tahoma" charset="0"/>
              </a:rPr>
              <a:t>to </a:t>
            </a:r>
            <a:r>
              <a:rPr lang="en-US" sz="1600" b="1" i="1" dirty="0">
                <a:latin typeface="Times New Roman" charset="0"/>
              </a:rPr>
              <a:t>v </a:t>
            </a:r>
            <a:r>
              <a:rPr lang="en-US" sz="1600" dirty="0">
                <a:latin typeface="Tahoma" charset="0"/>
              </a:rPr>
              <a:t>has </a:t>
            </a:r>
            <a:r>
              <a:rPr lang="en-US" sz="1600" b="1" i="1" dirty="0" err="1">
                <a:latin typeface="Times New Roman" charset="0"/>
              </a:rPr>
              <a:t>i</a:t>
            </a:r>
            <a:r>
              <a:rPr lang="en-US" sz="1600" dirty="0">
                <a:latin typeface="Tahoma" charset="0"/>
              </a:rPr>
              <a:t> edges 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1600" dirty="0">
                <a:latin typeface="Tahoma" charset="0"/>
              </a:rPr>
              <a:t>Every path from </a:t>
            </a:r>
            <a:r>
              <a:rPr lang="en-US" sz="1600" b="1" i="1" dirty="0">
                <a:latin typeface="Times New Roman" charset="0"/>
              </a:rPr>
              <a:t>s </a:t>
            </a:r>
            <a:r>
              <a:rPr lang="en-US" sz="1600" dirty="0">
                <a:latin typeface="Tahoma" charset="0"/>
              </a:rPr>
              <a:t>to </a:t>
            </a:r>
            <a:r>
              <a:rPr lang="en-US" sz="1600" b="1" i="1" dirty="0">
                <a:latin typeface="Times New Roman" charset="0"/>
              </a:rPr>
              <a:t>v </a:t>
            </a:r>
            <a:r>
              <a:rPr lang="en-US" sz="1600" dirty="0">
                <a:latin typeface="Tahoma" charset="0"/>
              </a:rPr>
              <a:t>in </a:t>
            </a:r>
            <a:r>
              <a:rPr lang="en-US" sz="1600" b="1" i="1" dirty="0" err="1">
                <a:latin typeface="Times New Roman" charset="0"/>
              </a:rPr>
              <a:t>G</a:t>
            </a:r>
            <a:r>
              <a:rPr lang="en-US" sz="1600" b="1" i="1" baseline="-25000" dirty="0" err="1">
                <a:latin typeface="Times New Roman" charset="0"/>
              </a:rPr>
              <a:t>s</a:t>
            </a:r>
            <a:r>
              <a:rPr lang="en-US" sz="1600" b="1" i="1" dirty="0">
                <a:latin typeface="Times New Roman" charset="0"/>
              </a:rPr>
              <a:t> </a:t>
            </a:r>
            <a:r>
              <a:rPr lang="en-US" sz="1600" dirty="0">
                <a:latin typeface="Tahoma" charset="0"/>
              </a:rPr>
              <a:t>has at least </a:t>
            </a:r>
            <a:r>
              <a:rPr lang="en-US" sz="1600" b="1" i="1" dirty="0" err="1">
                <a:latin typeface="Times New Roman" charset="0"/>
              </a:rPr>
              <a:t>i</a:t>
            </a:r>
            <a:r>
              <a:rPr lang="en-US" sz="1600" dirty="0">
                <a:latin typeface="Tahoma" charset="0"/>
              </a:rPr>
              <a:t> edges</a:t>
            </a:r>
          </a:p>
        </p:txBody>
      </p:sp>
      <p:sp>
        <p:nvSpPr>
          <p:cNvPr id="9222" name="AutoShape 18"/>
          <p:cNvSpPr>
            <a:spLocks noChangeArrowheads="1"/>
          </p:cNvSpPr>
          <p:nvPr/>
        </p:nvSpPr>
        <p:spPr bwMode="auto">
          <a:xfrm>
            <a:off x="6043613" y="56832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AutoShape 19"/>
          <p:cNvSpPr>
            <a:spLocks noChangeArrowheads="1"/>
          </p:cNvSpPr>
          <p:nvPr/>
        </p:nvSpPr>
        <p:spPr bwMode="auto">
          <a:xfrm>
            <a:off x="5448300" y="49545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20"/>
          <p:cNvSpPr>
            <a:spLocks noChangeArrowheads="1"/>
          </p:cNvSpPr>
          <p:nvPr/>
        </p:nvSpPr>
        <p:spPr bwMode="auto">
          <a:xfrm>
            <a:off x="6053138" y="42227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21"/>
          <p:cNvSpPr>
            <a:spLocks noChangeAspect="1" noChangeArrowheads="1"/>
          </p:cNvSpPr>
          <p:nvPr/>
        </p:nvSpPr>
        <p:spPr bwMode="auto">
          <a:xfrm>
            <a:off x="6891338" y="50165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9226" name="Oval 22"/>
          <p:cNvSpPr>
            <a:spLocks noChangeAspect="1" noChangeArrowheads="1"/>
          </p:cNvSpPr>
          <p:nvPr/>
        </p:nvSpPr>
        <p:spPr bwMode="auto">
          <a:xfrm>
            <a:off x="5670550" y="50165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9227" name="Oval 23"/>
          <p:cNvSpPr>
            <a:spLocks noChangeAspect="1" noChangeArrowheads="1"/>
          </p:cNvSpPr>
          <p:nvPr/>
        </p:nvSpPr>
        <p:spPr bwMode="auto">
          <a:xfrm>
            <a:off x="6299200" y="428466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9228" name="Oval 24"/>
          <p:cNvSpPr>
            <a:spLocks noChangeAspect="1" noChangeArrowheads="1"/>
          </p:cNvSpPr>
          <p:nvPr/>
        </p:nvSpPr>
        <p:spPr bwMode="auto">
          <a:xfrm>
            <a:off x="6280150" y="57483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9229" name="AutoShape 25"/>
          <p:cNvCxnSpPr>
            <a:cxnSpLocks noChangeAspect="1" noChangeShapeType="1"/>
            <a:stCxn id="9227" idx="3"/>
            <a:endCxn id="9226" idx="7"/>
          </p:cNvCxnSpPr>
          <p:nvPr/>
        </p:nvCxnSpPr>
        <p:spPr bwMode="auto">
          <a:xfrm flipH="1">
            <a:off x="5983288" y="46164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AutoShape 26"/>
          <p:cNvCxnSpPr>
            <a:cxnSpLocks noChangeAspect="1" noChangeShapeType="1"/>
            <a:stCxn id="9228" idx="1"/>
            <a:endCxn id="9226" idx="5"/>
          </p:cNvCxnSpPr>
          <p:nvPr/>
        </p:nvCxnSpPr>
        <p:spPr bwMode="auto">
          <a:xfrm flipH="1" flipV="1">
            <a:off x="5983288" y="53482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AutoShape 27"/>
          <p:cNvCxnSpPr>
            <a:cxnSpLocks noChangeAspect="1" noChangeShapeType="1"/>
            <a:stCxn id="9228" idx="7"/>
            <a:endCxn id="9225" idx="3"/>
          </p:cNvCxnSpPr>
          <p:nvPr/>
        </p:nvCxnSpPr>
        <p:spPr bwMode="auto">
          <a:xfrm flipV="1">
            <a:off x="6592888" y="53482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AutoShape 28"/>
          <p:cNvCxnSpPr>
            <a:cxnSpLocks noChangeAspect="1" noChangeShapeType="1"/>
            <a:stCxn id="9227" idx="5"/>
            <a:endCxn id="9225" idx="1"/>
          </p:cNvCxnSpPr>
          <p:nvPr/>
        </p:nvCxnSpPr>
        <p:spPr bwMode="auto">
          <a:xfrm>
            <a:off x="6611938" y="46164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AutoShape 29"/>
          <p:cNvCxnSpPr>
            <a:cxnSpLocks noChangeAspect="1" noChangeShapeType="1"/>
            <a:stCxn id="9226" idx="6"/>
            <a:endCxn id="9225" idx="2"/>
          </p:cNvCxnSpPr>
          <p:nvPr/>
        </p:nvCxnSpPr>
        <p:spPr bwMode="auto">
          <a:xfrm>
            <a:off x="6054725" y="51990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4" name="Oval 30"/>
          <p:cNvSpPr>
            <a:spLocks noChangeAspect="1" noChangeArrowheads="1"/>
          </p:cNvSpPr>
          <p:nvPr/>
        </p:nvSpPr>
        <p:spPr bwMode="auto">
          <a:xfrm>
            <a:off x="8113713" y="50165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9235" name="AutoShape 31"/>
          <p:cNvCxnSpPr>
            <a:cxnSpLocks noChangeAspect="1" noChangeShapeType="1"/>
            <a:stCxn id="9240" idx="7"/>
            <a:endCxn id="9234" idx="3"/>
          </p:cNvCxnSpPr>
          <p:nvPr/>
        </p:nvCxnSpPr>
        <p:spPr bwMode="auto">
          <a:xfrm flipV="1">
            <a:off x="7815263" y="53482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AutoShape 32"/>
          <p:cNvCxnSpPr>
            <a:cxnSpLocks noChangeAspect="1" noChangeShapeType="1"/>
            <a:stCxn id="9234" idx="1"/>
            <a:endCxn id="9227" idx="6"/>
          </p:cNvCxnSpPr>
          <p:nvPr/>
        </p:nvCxnSpPr>
        <p:spPr bwMode="auto">
          <a:xfrm flipH="1" flipV="1">
            <a:off x="6683375" y="44672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7" name="Text Box 33"/>
          <p:cNvSpPr txBox="1">
            <a:spLocks noChangeArrowheads="1"/>
          </p:cNvSpPr>
          <p:nvPr/>
        </p:nvSpPr>
        <p:spPr bwMode="auto">
          <a:xfrm>
            <a:off x="5556250" y="40417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9238" name="Text Box 34"/>
          <p:cNvSpPr txBox="1">
            <a:spLocks noChangeArrowheads="1"/>
          </p:cNvSpPr>
          <p:nvPr/>
        </p:nvSpPr>
        <p:spPr bwMode="auto">
          <a:xfrm>
            <a:off x="4946650" y="47656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9239" name="AutoShape 35"/>
          <p:cNvCxnSpPr>
            <a:cxnSpLocks noChangeAspect="1" noChangeShapeType="1"/>
            <a:stCxn id="9225" idx="6"/>
            <a:endCxn id="9234" idx="2"/>
          </p:cNvCxnSpPr>
          <p:nvPr/>
        </p:nvCxnSpPr>
        <p:spPr bwMode="auto">
          <a:xfrm>
            <a:off x="7275513" y="51990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0" name="Oval 36"/>
          <p:cNvSpPr>
            <a:spLocks noChangeAspect="1" noChangeArrowheads="1"/>
          </p:cNvSpPr>
          <p:nvPr/>
        </p:nvSpPr>
        <p:spPr bwMode="auto">
          <a:xfrm>
            <a:off x="7502525" y="57483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9241" name="AutoShape 37"/>
          <p:cNvCxnSpPr>
            <a:cxnSpLocks noChangeAspect="1" noChangeShapeType="1"/>
            <a:stCxn id="9225" idx="5"/>
            <a:endCxn id="9240" idx="1"/>
          </p:cNvCxnSpPr>
          <p:nvPr/>
        </p:nvCxnSpPr>
        <p:spPr bwMode="auto">
          <a:xfrm>
            <a:off x="7204075" y="53482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2" name="Text Box 38"/>
          <p:cNvSpPr txBox="1">
            <a:spLocks noChangeArrowheads="1"/>
          </p:cNvSpPr>
          <p:nvPr/>
        </p:nvSpPr>
        <p:spPr bwMode="auto">
          <a:xfrm>
            <a:off x="5537200" y="54800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9243" name="Oval 40"/>
          <p:cNvSpPr>
            <a:spLocks noChangeAspect="1" noChangeArrowheads="1"/>
          </p:cNvSpPr>
          <p:nvPr/>
        </p:nvSpPr>
        <p:spPr bwMode="auto">
          <a:xfrm>
            <a:off x="6869113" y="24066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9244" name="Oval 41"/>
          <p:cNvSpPr>
            <a:spLocks noChangeAspect="1" noChangeArrowheads="1"/>
          </p:cNvSpPr>
          <p:nvPr/>
        </p:nvSpPr>
        <p:spPr bwMode="auto">
          <a:xfrm>
            <a:off x="5648325" y="24066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9245" name="Oval 42"/>
          <p:cNvSpPr>
            <a:spLocks noChangeAspect="1" noChangeArrowheads="1"/>
          </p:cNvSpPr>
          <p:nvPr/>
        </p:nvSpPr>
        <p:spPr bwMode="auto">
          <a:xfrm>
            <a:off x="6276975" y="167481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9246" name="Oval 43"/>
          <p:cNvSpPr>
            <a:spLocks noChangeAspect="1" noChangeArrowheads="1"/>
          </p:cNvSpPr>
          <p:nvPr/>
        </p:nvSpPr>
        <p:spPr bwMode="auto">
          <a:xfrm>
            <a:off x="6257925" y="3138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9247" name="AutoShape 44"/>
          <p:cNvCxnSpPr>
            <a:cxnSpLocks noChangeAspect="1" noChangeShapeType="1"/>
            <a:stCxn id="9245" idx="3"/>
            <a:endCxn id="9244" idx="7"/>
          </p:cNvCxnSpPr>
          <p:nvPr/>
        </p:nvCxnSpPr>
        <p:spPr bwMode="auto">
          <a:xfrm flipH="1">
            <a:off x="5961063" y="1997075"/>
            <a:ext cx="368300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8" name="AutoShape 45"/>
          <p:cNvCxnSpPr>
            <a:cxnSpLocks noChangeAspect="1" noChangeShapeType="1"/>
            <a:stCxn id="9246" idx="1"/>
            <a:endCxn id="9244" idx="5"/>
          </p:cNvCxnSpPr>
          <p:nvPr/>
        </p:nvCxnSpPr>
        <p:spPr bwMode="auto">
          <a:xfrm flipH="1" flipV="1">
            <a:off x="5961063" y="2728913"/>
            <a:ext cx="349250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9" name="AutoShape 46"/>
          <p:cNvCxnSpPr>
            <a:cxnSpLocks noChangeAspect="1" noChangeShapeType="1"/>
            <a:stCxn id="9246" idx="7"/>
            <a:endCxn id="9243" idx="3"/>
          </p:cNvCxnSpPr>
          <p:nvPr/>
        </p:nvCxnSpPr>
        <p:spPr bwMode="auto">
          <a:xfrm flipV="1">
            <a:off x="6570663" y="27289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AutoShape 47"/>
          <p:cNvCxnSpPr>
            <a:cxnSpLocks noChangeAspect="1" noChangeShapeType="1"/>
            <a:stCxn id="9245" idx="5"/>
            <a:endCxn id="9243" idx="1"/>
          </p:cNvCxnSpPr>
          <p:nvPr/>
        </p:nvCxnSpPr>
        <p:spPr bwMode="auto">
          <a:xfrm>
            <a:off x="6589713" y="1997075"/>
            <a:ext cx="331787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AutoShape 48"/>
          <p:cNvCxnSpPr>
            <a:cxnSpLocks noChangeAspect="1" noChangeShapeType="1"/>
            <a:stCxn id="9244" idx="6"/>
            <a:endCxn id="9243" idx="2"/>
          </p:cNvCxnSpPr>
          <p:nvPr/>
        </p:nvCxnSpPr>
        <p:spPr bwMode="auto">
          <a:xfrm>
            <a:off x="6022975" y="2589213"/>
            <a:ext cx="8350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2" name="Oval 49"/>
          <p:cNvSpPr>
            <a:spLocks noChangeAspect="1" noChangeArrowheads="1"/>
          </p:cNvSpPr>
          <p:nvPr/>
        </p:nvSpPr>
        <p:spPr bwMode="auto">
          <a:xfrm>
            <a:off x="8091488" y="24066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9253" name="AutoShape 50"/>
          <p:cNvCxnSpPr>
            <a:cxnSpLocks noChangeAspect="1" noChangeShapeType="1"/>
            <a:stCxn id="9256" idx="7"/>
            <a:endCxn id="9252" idx="3"/>
          </p:cNvCxnSpPr>
          <p:nvPr/>
        </p:nvCxnSpPr>
        <p:spPr bwMode="auto">
          <a:xfrm flipV="1">
            <a:off x="7793038" y="27289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4" name="AutoShape 51"/>
          <p:cNvCxnSpPr>
            <a:cxnSpLocks noChangeAspect="1" noChangeShapeType="1"/>
            <a:stCxn id="9252" idx="1"/>
            <a:endCxn id="9245" idx="6"/>
          </p:cNvCxnSpPr>
          <p:nvPr/>
        </p:nvCxnSpPr>
        <p:spPr bwMode="auto">
          <a:xfrm flipH="1" flipV="1">
            <a:off x="6651625" y="1857375"/>
            <a:ext cx="149225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5" name="AutoShape 52"/>
          <p:cNvCxnSpPr>
            <a:cxnSpLocks noChangeAspect="1" noChangeShapeType="1"/>
            <a:stCxn id="9243" idx="6"/>
            <a:endCxn id="9252" idx="2"/>
          </p:cNvCxnSpPr>
          <p:nvPr/>
        </p:nvCxnSpPr>
        <p:spPr bwMode="auto">
          <a:xfrm>
            <a:off x="7243763" y="25892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6" name="Oval 53"/>
          <p:cNvSpPr>
            <a:spLocks noChangeAspect="1" noChangeArrowheads="1"/>
          </p:cNvSpPr>
          <p:nvPr/>
        </p:nvSpPr>
        <p:spPr bwMode="auto">
          <a:xfrm>
            <a:off x="7480300" y="3138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9257" name="AutoShape 54"/>
          <p:cNvCxnSpPr>
            <a:cxnSpLocks noChangeAspect="1" noChangeShapeType="1"/>
            <a:stCxn id="9243" idx="5"/>
            <a:endCxn id="9256" idx="1"/>
          </p:cNvCxnSpPr>
          <p:nvPr/>
        </p:nvCxnSpPr>
        <p:spPr bwMode="auto">
          <a:xfrm>
            <a:off x="7181850" y="27289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80522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Setting/getting a vertex/edge label takes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(1)</a:t>
            </a:r>
            <a:r>
              <a:rPr lang="en-US" sz="240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vertex is labeled twice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VISITED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edge is labeled twice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DISCOVERY</a:t>
            </a:r>
            <a:r>
              <a:rPr lang="en-US" sz="2000">
                <a:latin typeface="Tahoma" charset="0"/>
              </a:rPr>
              <a:t> or </a:t>
            </a:r>
            <a:r>
              <a:rPr lang="en-US" sz="2000">
                <a:solidFill>
                  <a:schemeClr val="accent2"/>
                </a:solidFill>
                <a:latin typeface="Tahoma" charset="0"/>
              </a:rPr>
              <a:t>CROSS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vertex is inserted once into a sequence </a:t>
            </a:r>
            <a:r>
              <a:rPr lang="en-US" sz="2400" b="1" i="1">
                <a:latin typeface="Times New Roman" charset="0"/>
              </a:rPr>
              <a:t>L</a:t>
            </a:r>
            <a:r>
              <a:rPr lang="en-US" sz="2400" b="1" i="1" baseline="-25000">
                <a:latin typeface="Times New Roman" charset="0"/>
              </a:rPr>
              <a:t>i</a:t>
            </a:r>
            <a:r>
              <a:rPr lang="en-US" sz="2400">
                <a:latin typeface="Tahoma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Method incidentEdges is called once for each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BFS runs in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n </a:t>
            </a:r>
            <a:r>
              <a:rPr lang="en-US" sz="2400">
                <a:latin typeface="Symbol" charset="0"/>
              </a:rPr>
              <a:t>+</a:t>
            </a:r>
            <a:r>
              <a:rPr lang="en-US" sz="2400" b="1" i="1">
                <a:latin typeface="Times New Roman" charset="0"/>
              </a:rPr>
              <a:t> m</a:t>
            </a:r>
            <a:r>
              <a:rPr lang="en-US" sz="2400">
                <a:latin typeface="Times New Roman" charset="0"/>
              </a:rPr>
              <a:t>)</a:t>
            </a:r>
            <a:r>
              <a:rPr lang="en-US" sz="2400">
                <a:latin typeface="Tahoma" charset="0"/>
              </a:rPr>
              <a:t> time provided the graph is represented by the adjacency list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Recall that </a:t>
            </a:r>
            <a:r>
              <a:rPr lang="en-US" sz="2800" b="1">
                <a:latin typeface="Symbol" charset="0"/>
              </a:rPr>
              <a:t>S</a:t>
            </a:r>
            <a:r>
              <a:rPr lang="en-US" sz="2000" b="1" i="1" baseline="-25000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</a:rPr>
              <a:t>deg(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Symbol" charset="0"/>
              </a:rPr>
              <a:t>=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b="1" i="1">
                <a:latin typeface="Times New Roman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80427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Graphs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Example</a:t>
            </a:r>
            <a:r>
              <a:rPr lang="en-US" sz="2000" dirty="0">
                <a:latin typeface="Tahoma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A vertex represents an airport and stores the three-letter airport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An edge represents a flight route between two airports and stores the mileage of the route</a:t>
            </a:r>
          </a:p>
        </p:txBody>
      </p:sp>
      <p:sp>
        <p:nvSpPr>
          <p:cNvPr id="5126" name="Oval 12"/>
          <p:cNvSpPr>
            <a:spLocks noChangeArrowheads="1"/>
          </p:cNvSpPr>
          <p:nvPr/>
        </p:nvSpPr>
        <p:spPr bwMode="auto">
          <a:xfrm>
            <a:off x="4800600" y="41148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5127" name="Oval 99"/>
          <p:cNvSpPr>
            <a:spLocks noChangeArrowheads="1"/>
          </p:cNvSpPr>
          <p:nvPr/>
        </p:nvSpPr>
        <p:spPr bwMode="auto">
          <a:xfrm>
            <a:off x="7315200" y="39592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sp>
        <p:nvSpPr>
          <p:cNvPr id="5128" name="Oval 100"/>
          <p:cNvSpPr>
            <a:spLocks noChangeArrowheads="1"/>
          </p:cNvSpPr>
          <p:nvPr/>
        </p:nvSpPr>
        <p:spPr bwMode="auto">
          <a:xfrm>
            <a:off x="7064375" y="5867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MIA</a:t>
            </a:r>
          </a:p>
        </p:txBody>
      </p:sp>
      <p:sp>
        <p:nvSpPr>
          <p:cNvPr id="5129" name="Oval 101"/>
          <p:cNvSpPr>
            <a:spLocks noChangeArrowheads="1"/>
          </p:cNvSpPr>
          <p:nvPr/>
        </p:nvSpPr>
        <p:spPr bwMode="auto">
          <a:xfrm>
            <a:off x="4511675" y="5629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DFW</a:t>
            </a:r>
          </a:p>
        </p:txBody>
      </p:sp>
      <p:sp>
        <p:nvSpPr>
          <p:cNvPr id="5130" name="Oval 102"/>
          <p:cNvSpPr>
            <a:spLocks noChangeArrowheads="1"/>
          </p:cNvSpPr>
          <p:nvPr/>
        </p:nvSpPr>
        <p:spPr bwMode="auto">
          <a:xfrm>
            <a:off x="2590800" y="4343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SFO</a:t>
            </a:r>
          </a:p>
        </p:txBody>
      </p:sp>
      <p:sp>
        <p:nvSpPr>
          <p:cNvPr id="5131" name="Oval 103"/>
          <p:cNvSpPr>
            <a:spLocks noChangeArrowheads="1"/>
          </p:cNvSpPr>
          <p:nvPr/>
        </p:nvSpPr>
        <p:spPr bwMode="auto">
          <a:xfrm>
            <a:off x="2743200" y="5486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LAX</a:t>
            </a:r>
          </a:p>
        </p:txBody>
      </p:sp>
      <p:sp>
        <p:nvSpPr>
          <p:cNvPr id="5132" name="Oval 104"/>
          <p:cNvSpPr>
            <a:spLocks noChangeArrowheads="1"/>
          </p:cNvSpPr>
          <p:nvPr/>
        </p:nvSpPr>
        <p:spPr bwMode="auto">
          <a:xfrm>
            <a:off x="6378575" y="4724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LGA</a:t>
            </a:r>
          </a:p>
        </p:txBody>
      </p:sp>
      <p:sp>
        <p:nvSpPr>
          <p:cNvPr id="5133" name="Oval 105"/>
          <p:cNvSpPr>
            <a:spLocks noChangeArrowheads="1"/>
          </p:cNvSpPr>
          <p:nvPr/>
        </p:nvSpPr>
        <p:spPr bwMode="auto">
          <a:xfrm>
            <a:off x="762000" y="52578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HNL</a:t>
            </a:r>
          </a:p>
        </p:txBody>
      </p:sp>
      <p:cxnSp>
        <p:nvCxnSpPr>
          <p:cNvPr id="5134" name="AutoShape 106"/>
          <p:cNvCxnSpPr>
            <a:cxnSpLocks noChangeShapeType="1"/>
            <a:stCxn id="5130" idx="6"/>
            <a:endCxn id="5126" idx="2"/>
          </p:cNvCxnSpPr>
          <p:nvPr/>
        </p:nvCxnSpPr>
        <p:spPr bwMode="auto">
          <a:xfrm flipV="1">
            <a:off x="3536950" y="4343400"/>
            <a:ext cx="12541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07"/>
          <p:cNvCxnSpPr>
            <a:cxnSpLocks noChangeShapeType="1"/>
            <a:stCxn id="5129" idx="0"/>
            <a:endCxn id="5126" idx="4"/>
          </p:cNvCxnSpPr>
          <p:nvPr/>
        </p:nvCxnSpPr>
        <p:spPr bwMode="auto">
          <a:xfrm flipV="1">
            <a:off x="4979988" y="4581525"/>
            <a:ext cx="288925" cy="1038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108"/>
          <p:cNvCxnSpPr>
            <a:cxnSpLocks noChangeShapeType="1"/>
            <a:stCxn id="5129" idx="7"/>
            <a:endCxn id="5132" idx="3"/>
          </p:cNvCxnSpPr>
          <p:nvPr/>
        </p:nvCxnSpPr>
        <p:spPr bwMode="auto">
          <a:xfrm flipV="1">
            <a:off x="5311775" y="5124450"/>
            <a:ext cx="1203325" cy="561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109"/>
          <p:cNvCxnSpPr>
            <a:cxnSpLocks noChangeShapeType="1"/>
            <a:stCxn id="5132" idx="0"/>
            <a:endCxn id="5127" idx="3"/>
          </p:cNvCxnSpPr>
          <p:nvPr/>
        </p:nvCxnSpPr>
        <p:spPr bwMode="auto">
          <a:xfrm flipV="1">
            <a:off x="6846888" y="4359275"/>
            <a:ext cx="604837" cy="355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110"/>
          <p:cNvCxnSpPr>
            <a:cxnSpLocks noChangeShapeType="1"/>
            <a:stCxn id="5126" idx="6"/>
            <a:endCxn id="5127" idx="2"/>
          </p:cNvCxnSpPr>
          <p:nvPr/>
        </p:nvCxnSpPr>
        <p:spPr bwMode="auto">
          <a:xfrm flipV="1">
            <a:off x="5746750" y="4187825"/>
            <a:ext cx="1558925" cy="155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111"/>
          <p:cNvCxnSpPr>
            <a:cxnSpLocks noChangeShapeType="1"/>
            <a:stCxn id="5133" idx="6"/>
            <a:endCxn id="5131" idx="2"/>
          </p:cNvCxnSpPr>
          <p:nvPr/>
        </p:nvCxnSpPr>
        <p:spPr bwMode="auto">
          <a:xfrm>
            <a:off x="1708150" y="5486400"/>
            <a:ext cx="10255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112"/>
          <p:cNvCxnSpPr>
            <a:cxnSpLocks noChangeShapeType="1"/>
            <a:stCxn id="5130" idx="4"/>
            <a:endCxn id="5131" idx="0"/>
          </p:cNvCxnSpPr>
          <p:nvPr/>
        </p:nvCxnSpPr>
        <p:spPr bwMode="auto">
          <a:xfrm>
            <a:off x="3059113" y="4810125"/>
            <a:ext cx="1524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113"/>
          <p:cNvCxnSpPr>
            <a:cxnSpLocks noChangeShapeType="1"/>
            <a:stCxn id="5132" idx="4"/>
            <a:endCxn id="5128" idx="0"/>
          </p:cNvCxnSpPr>
          <p:nvPr/>
        </p:nvCxnSpPr>
        <p:spPr bwMode="auto">
          <a:xfrm>
            <a:off x="6846888" y="5191125"/>
            <a:ext cx="6858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114"/>
          <p:cNvCxnSpPr>
            <a:cxnSpLocks noChangeShapeType="1"/>
            <a:endCxn id="5129" idx="6"/>
          </p:cNvCxnSpPr>
          <p:nvPr/>
        </p:nvCxnSpPr>
        <p:spPr bwMode="auto">
          <a:xfrm flipH="1" flipV="1">
            <a:off x="5457825" y="5857875"/>
            <a:ext cx="15970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115"/>
          <p:cNvCxnSpPr>
            <a:cxnSpLocks noChangeShapeType="1"/>
            <a:stCxn id="5131" idx="6"/>
            <a:endCxn id="5129" idx="2"/>
          </p:cNvCxnSpPr>
          <p:nvPr/>
        </p:nvCxnSpPr>
        <p:spPr bwMode="auto">
          <a:xfrm>
            <a:off x="3689350" y="5715000"/>
            <a:ext cx="81280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116"/>
          <p:cNvCxnSpPr>
            <a:cxnSpLocks noChangeShapeType="1"/>
            <a:stCxn id="5131" idx="7"/>
            <a:endCxn id="5126" idx="3"/>
          </p:cNvCxnSpPr>
          <p:nvPr/>
        </p:nvCxnSpPr>
        <p:spPr bwMode="auto">
          <a:xfrm flipV="1">
            <a:off x="3543300" y="4514850"/>
            <a:ext cx="13938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5" name="Text Box 118"/>
          <p:cNvSpPr txBox="1">
            <a:spLocks noChangeArrowheads="1"/>
          </p:cNvSpPr>
          <p:nvPr/>
        </p:nvSpPr>
        <p:spPr bwMode="auto">
          <a:xfrm rot="-347285">
            <a:off x="6081713" y="3940175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849</a:t>
            </a:r>
          </a:p>
        </p:txBody>
      </p:sp>
      <p:sp>
        <p:nvSpPr>
          <p:cNvPr id="5146" name="Text Box 119"/>
          <p:cNvSpPr txBox="1">
            <a:spLocks noChangeArrowheads="1"/>
          </p:cNvSpPr>
          <p:nvPr/>
        </p:nvSpPr>
        <p:spPr bwMode="auto">
          <a:xfrm rot="-4662247">
            <a:off x="4760119" y="4672806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802</a:t>
            </a:r>
          </a:p>
        </p:txBody>
      </p:sp>
      <p:sp>
        <p:nvSpPr>
          <p:cNvPr id="5147" name="Text Box 120"/>
          <p:cNvSpPr txBox="1">
            <a:spLocks noChangeArrowheads="1"/>
          </p:cNvSpPr>
          <p:nvPr/>
        </p:nvSpPr>
        <p:spPr bwMode="auto">
          <a:xfrm rot="-1544869">
            <a:off x="5435600" y="50895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1387</a:t>
            </a:r>
          </a:p>
        </p:txBody>
      </p:sp>
      <p:sp>
        <p:nvSpPr>
          <p:cNvPr id="5148" name="Text Box 121"/>
          <p:cNvSpPr txBox="1">
            <a:spLocks noChangeArrowheads="1"/>
          </p:cNvSpPr>
          <p:nvPr/>
        </p:nvSpPr>
        <p:spPr bwMode="auto">
          <a:xfrm rot="-2136302">
            <a:off x="3622675" y="48514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1743</a:t>
            </a:r>
          </a:p>
        </p:txBody>
      </p:sp>
      <p:sp>
        <p:nvSpPr>
          <p:cNvPr id="5149" name="Text Box 122"/>
          <p:cNvSpPr txBox="1">
            <a:spLocks noChangeArrowheads="1"/>
          </p:cNvSpPr>
          <p:nvPr/>
        </p:nvSpPr>
        <p:spPr bwMode="auto">
          <a:xfrm rot="-689345">
            <a:off x="3733800" y="41148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1843</a:t>
            </a:r>
          </a:p>
        </p:txBody>
      </p:sp>
      <p:sp>
        <p:nvSpPr>
          <p:cNvPr id="5150" name="Text Box 123"/>
          <p:cNvSpPr txBox="1">
            <a:spLocks noChangeArrowheads="1"/>
          </p:cNvSpPr>
          <p:nvPr/>
        </p:nvSpPr>
        <p:spPr bwMode="auto">
          <a:xfrm rot="2626382">
            <a:off x="7031038" y="53181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1099</a:t>
            </a:r>
          </a:p>
        </p:txBody>
      </p:sp>
      <p:sp>
        <p:nvSpPr>
          <p:cNvPr id="5151" name="Text Box 124"/>
          <p:cNvSpPr txBox="1">
            <a:spLocks noChangeArrowheads="1"/>
          </p:cNvSpPr>
          <p:nvPr/>
        </p:nvSpPr>
        <p:spPr bwMode="auto">
          <a:xfrm rot="565849">
            <a:off x="5975350" y="56229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1120</a:t>
            </a:r>
          </a:p>
        </p:txBody>
      </p:sp>
      <p:sp>
        <p:nvSpPr>
          <p:cNvPr id="5152" name="Text Box 125"/>
          <p:cNvSpPr txBox="1">
            <a:spLocks noChangeArrowheads="1"/>
          </p:cNvSpPr>
          <p:nvPr/>
        </p:nvSpPr>
        <p:spPr bwMode="auto">
          <a:xfrm rot="695916">
            <a:off x="3775075" y="54419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1233</a:t>
            </a:r>
          </a:p>
        </p:txBody>
      </p:sp>
      <p:sp>
        <p:nvSpPr>
          <p:cNvPr id="5153" name="Text Box 126"/>
          <p:cNvSpPr txBox="1">
            <a:spLocks noChangeArrowheads="1"/>
          </p:cNvSpPr>
          <p:nvPr/>
        </p:nvSpPr>
        <p:spPr bwMode="auto">
          <a:xfrm rot="4665015">
            <a:off x="2994819" y="4979194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337</a:t>
            </a:r>
          </a:p>
        </p:txBody>
      </p:sp>
      <p:sp>
        <p:nvSpPr>
          <p:cNvPr id="5154" name="Text Box 127"/>
          <p:cNvSpPr txBox="1">
            <a:spLocks noChangeArrowheads="1"/>
          </p:cNvSpPr>
          <p:nvPr/>
        </p:nvSpPr>
        <p:spPr bwMode="auto">
          <a:xfrm rot="832501">
            <a:off x="1927225" y="52578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2555</a:t>
            </a:r>
          </a:p>
        </p:txBody>
      </p:sp>
      <p:sp>
        <p:nvSpPr>
          <p:cNvPr id="5155" name="Text Box 128"/>
          <p:cNvSpPr txBox="1">
            <a:spLocks noChangeArrowheads="1"/>
          </p:cNvSpPr>
          <p:nvPr/>
        </p:nvSpPr>
        <p:spPr bwMode="auto">
          <a:xfrm rot="-1891667">
            <a:off x="6783388" y="4251325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142</a:t>
            </a:r>
          </a:p>
        </p:txBody>
      </p:sp>
    </p:spTree>
    <p:extLst>
      <p:ext uri="{BB962C8B-B14F-4D97-AF65-F5344CB8AC3E}">
        <p14:creationId xmlns:p14="http://schemas.microsoft.com/office/powerpoint/2010/main" val="1895977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Applications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ahoma" charset="0"/>
              </a:rPr>
              <a:t>Using the </a:t>
            </a:r>
            <a:r>
              <a:rPr lang="en-US" dirty="0">
                <a:solidFill>
                  <a:schemeClr val="tx2"/>
                </a:solidFill>
                <a:latin typeface="Tahoma" charset="0"/>
              </a:rPr>
              <a:t>template method pattern</a:t>
            </a:r>
            <a:r>
              <a:rPr lang="en-US" dirty="0">
                <a:latin typeface="Tahoma" charset="0"/>
              </a:rPr>
              <a:t>, we can specialize the BFS traversal of a graph </a:t>
            </a:r>
            <a:r>
              <a:rPr lang="en-US" b="1" i="1" dirty="0">
                <a:latin typeface="Times New Roman" charset="0"/>
              </a:rPr>
              <a:t>G</a:t>
            </a:r>
            <a:r>
              <a:rPr lang="en-US" b="1" i="1" dirty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to solve the following problems in </a:t>
            </a:r>
            <a:r>
              <a:rPr lang="en-US" b="1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b="1" i="1" dirty="0">
                <a:latin typeface="Times New Roman" charset="0"/>
              </a:rPr>
              <a:t>n </a:t>
            </a:r>
            <a:r>
              <a:rPr lang="en-US" dirty="0">
                <a:latin typeface="Symbol" charset="0"/>
              </a:rPr>
              <a:t>+</a:t>
            </a:r>
            <a:r>
              <a:rPr lang="en-US" b="1" i="1" dirty="0">
                <a:latin typeface="Times New Roman" charset="0"/>
              </a:rPr>
              <a:t> m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latin typeface="Tahoma" charset="0"/>
              </a:rPr>
              <a:t> time</a:t>
            </a:r>
          </a:p>
          <a:p>
            <a:pPr lvl="1" eaLnBrk="1" hangingPunct="1"/>
            <a:r>
              <a:rPr lang="en-US" dirty="0">
                <a:latin typeface="Tahoma" charset="0"/>
              </a:rPr>
              <a:t>Compute the connected components of </a:t>
            </a:r>
            <a:r>
              <a:rPr lang="en-US" b="1" i="1" dirty="0">
                <a:latin typeface="Times New Roman" charset="0"/>
              </a:rPr>
              <a:t>G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Compute a spanning forest of </a:t>
            </a:r>
            <a:r>
              <a:rPr lang="en-US" b="1" i="1" dirty="0">
                <a:latin typeface="Times New Roman" charset="0"/>
              </a:rPr>
              <a:t>G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Find a simple cycle in </a:t>
            </a:r>
            <a:r>
              <a:rPr lang="en-US" b="1" i="1" dirty="0">
                <a:latin typeface="Times New Roman" charset="0"/>
              </a:rPr>
              <a:t>G</a:t>
            </a:r>
            <a:r>
              <a:rPr lang="en-US" dirty="0">
                <a:latin typeface="Tahoma" charset="0"/>
              </a:rPr>
              <a:t>, or report that </a:t>
            </a:r>
            <a:r>
              <a:rPr lang="en-US" b="1" i="1" dirty="0">
                <a:latin typeface="Times New Roman" charset="0"/>
              </a:rPr>
              <a:t>G</a:t>
            </a:r>
            <a:r>
              <a:rPr lang="en-US" dirty="0">
                <a:latin typeface="Tahoma" charset="0"/>
              </a:rPr>
              <a:t> is a forest</a:t>
            </a:r>
          </a:p>
          <a:p>
            <a:pPr lvl="1" eaLnBrk="1" hangingPunct="1"/>
            <a:r>
              <a:rPr lang="en-US" dirty="0">
                <a:latin typeface="Tahoma" charset="0"/>
              </a:rPr>
              <a:t>Given two vertices of </a:t>
            </a:r>
            <a:r>
              <a:rPr lang="en-US" b="1" i="1" dirty="0">
                <a:latin typeface="Times New Roman" charset="0"/>
              </a:rPr>
              <a:t>G</a:t>
            </a:r>
            <a:r>
              <a:rPr lang="en-US" dirty="0">
                <a:latin typeface="Tahoma" charset="0"/>
              </a:rPr>
              <a:t>, find a path in </a:t>
            </a:r>
            <a:r>
              <a:rPr lang="en-US" b="1" i="1" dirty="0">
                <a:latin typeface="Times New Roman" charset="0"/>
              </a:rPr>
              <a:t>G</a:t>
            </a:r>
            <a:r>
              <a:rPr lang="en-US" dirty="0">
                <a:latin typeface="Tahoma" charset="0"/>
              </a:rPr>
              <a:t> between them with the minimum number of edges, or report that no such path exists</a:t>
            </a:r>
          </a:p>
        </p:txBody>
      </p:sp>
    </p:spTree>
    <p:extLst>
      <p:ext uri="{BB962C8B-B14F-4D97-AF65-F5344CB8AC3E}">
        <p14:creationId xmlns:p14="http://schemas.microsoft.com/office/powerpoint/2010/main" val="226280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61016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DFS vs. BFS</a:t>
            </a:r>
          </a:p>
        </p:txBody>
      </p:sp>
      <p:grpSp>
        <p:nvGrpSpPr>
          <p:cNvPr id="12293" name="Group 41"/>
          <p:cNvGrpSpPr>
            <a:grpSpLocks/>
          </p:cNvGrpSpPr>
          <p:nvPr/>
        </p:nvGrpSpPr>
        <p:grpSpPr bwMode="auto">
          <a:xfrm>
            <a:off x="4708525" y="3841750"/>
            <a:ext cx="3649663" cy="2130425"/>
            <a:chOff x="3116" y="2546"/>
            <a:chExt cx="2299" cy="1342"/>
          </a:xfrm>
        </p:grpSpPr>
        <p:sp>
          <p:nvSpPr>
            <p:cNvPr id="12333" name="AutoShape 4"/>
            <p:cNvSpPr>
              <a:spLocks noChangeArrowheads="1"/>
            </p:cNvSpPr>
            <p:nvPr/>
          </p:nvSpPr>
          <p:spPr bwMode="auto">
            <a:xfrm>
              <a:off x="3807" y="358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AutoShape 5"/>
            <p:cNvSpPr>
              <a:spLocks noChangeArrowheads="1"/>
            </p:cNvSpPr>
            <p:nvPr/>
          </p:nvSpPr>
          <p:spPr bwMode="auto">
            <a:xfrm>
              <a:off x="3432" y="312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AutoShape 6"/>
            <p:cNvSpPr>
              <a:spLocks noChangeArrowheads="1"/>
            </p:cNvSpPr>
            <p:nvPr/>
          </p:nvSpPr>
          <p:spPr bwMode="auto">
            <a:xfrm>
              <a:off x="3813" y="266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Oval 7"/>
            <p:cNvSpPr>
              <a:spLocks noChangeAspect="1" noChangeArrowheads="1"/>
            </p:cNvSpPr>
            <p:nvPr/>
          </p:nvSpPr>
          <p:spPr bwMode="auto">
            <a:xfrm>
              <a:off x="434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12337" name="Oval 8"/>
            <p:cNvSpPr>
              <a:spLocks noChangeAspect="1" noChangeArrowheads="1"/>
            </p:cNvSpPr>
            <p:nvPr/>
          </p:nvSpPr>
          <p:spPr bwMode="auto">
            <a:xfrm>
              <a:off x="3572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2338" name="Oval 9"/>
            <p:cNvSpPr>
              <a:spLocks noChangeAspect="1" noChangeArrowheads="1"/>
            </p:cNvSpPr>
            <p:nvPr/>
          </p:nvSpPr>
          <p:spPr bwMode="auto">
            <a:xfrm>
              <a:off x="3968" y="269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2339" name="Oval 10"/>
            <p:cNvSpPr>
              <a:spLocks noChangeAspect="1" noChangeArrowheads="1"/>
            </p:cNvSpPr>
            <p:nvPr/>
          </p:nvSpPr>
          <p:spPr bwMode="auto">
            <a:xfrm>
              <a:off x="395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2340" name="AutoShape 11"/>
            <p:cNvCxnSpPr>
              <a:cxnSpLocks noChangeAspect="1" noChangeShapeType="1"/>
              <a:stCxn id="12338" idx="3"/>
              <a:endCxn id="12337" idx="7"/>
            </p:cNvCxnSpPr>
            <p:nvPr/>
          </p:nvCxnSpPr>
          <p:spPr bwMode="auto">
            <a:xfrm flipH="1">
              <a:off x="3769" y="290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1" name="AutoShape 12"/>
            <p:cNvCxnSpPr>
              <a:cxnSpLocks noChangeAspect="1" noChangeShapeType="1"/>
              <a:stCxn id="12339" idx="1"/>
              <a:endCxn id="12337" idx="5"/>
            </p:cNvCxnSpPr>
            <p:nvPr/>
          </p:nvCxnSpPr>
          <p:spPr bwMode="auto">
            <a:xfrm flipH="1" flipV="1">
              <a:off x="3769" y="336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2" name="AutoShape 13"/>
            <p:cNvCxnSpPr>
              <a:cxnSpLocks noChangeAspect="1" noChangeShapeType="1"/>
              <a:stCxn id="12339" idx="7"/>
              <a:endCxn id="12336" idx="3"/>
            </p:cNvCxnSpPr>
            <p:nvPr/>
          </p:nvCxnSpPr>
          <p:spPr bwMode="auto">
            <a:xfrm flipV="1">
              <a:off x="415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3" name="AutoShape 14"/>
            <p:cNvCxnSpPr>
              <a:cxnSpLocks noChangeAspect="1" noChangeShapeType="1"/>
              <a:stCxn id="12338" idx="5"/>
              <a:endCxn id="12336" idx="1"/>
            </p:cNvCxnSpPr>
            <p:nvPr/>
          </p:nvCxnSpPr>
          <p:spPr bwMode="auto">
            <a:xfrm>
              <a:off x="4165" y="290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4" name="AutoShape 15"/>
            <p:cNvCxnSpPr>
              <a:cxnSpLocks noChangeAspect="1" noChangeShapeType="1"/>
              <a:stCxn id="12337" idx="6"/>
              <a:endCxn id="12336" idx="2"/>
            </p:cNvCxnSpPr>
            <p:nvPr/>
          </p:nvCxnSpPr>
          <p:spPr bwMode="auto">
            <a:xfrm>
              <a:off x="3814" y="327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5" name="Oval 16"/>
            <p:cNvSpPr>
              <a:spLocks noChangeAspect="1" noChangeArrowheads="1"/>
            </p:cNvSpPr>
            <p:nvPr/>
          </p:nvSpPr>
          <p:spPr bwMode="auto">
            <a:xfrm>
              <a:off x="511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12346" name="AutoShape 17"/>
            <p:cNvCxnSpPr>
              <a:cxnSpLocks noChangeAspect="1" noChangeShapeType="1"/>
              <a:stCxn id="12351" idx="7"/>
              <a:endCxn id="12345" idx="3"/>
            </p:cNvCxnSpPr>
            <p:nvPr/>
          </p:nvCxnSpPr>
          <p:spPr bwMode="auto">
            <a:xfrm flipV="1">
              <a:off x="492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7" name="AutoShape 18"/>
            <p:cNvCxnSpPr>
              <a:cxnSpLocks noChangeAspect="1" noChangeShapeType="1"/>
              <a:stCxn id="12345" idx="1"/>
              <a:endCxn id="12338" idx="6"/>
            </p:cNvCxnSpPr>
            <p:nvPr/>
          </p:nvCxnSpPr>
          <p:spPr bwMode="auto">
            <a:xfrm flipH="1" flipV="1">
              <a:off x="4210" y="281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8" name="Text Box 19"/>
            <p:cNvSpPr txBox="1">
              <a:spLocks noChangeArrowheads="1"/>
            </p:cNvSpPr>
            <p:nvPr/>
          </p:nvSpPr>
          <p:spPr bwMode="auto">
            <a:xfrm>
              <a:off x="3500" y="254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2349" name="Text Box 20"/>
            <p:cNvSpPr txBox="1">
              <a:spLocks noChangeArrowheads="1"/>
            </p:cNvSpPr>
            <p:nvPr/>
          </p:nvSpPr>
          <p:spPr bwMode="auto">
            <a:xfrm>
              <a:off x="3116" y="300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12350" name="AutoShape 21"/>
            <p:cNvCxnSpPr>
              <a:cxnSpLocks noChangeAspect="1" noChangeShapeType="1"/>
              <a:stCxn id="12336" idx="6"/>
              <a:endCxn id="12345" idx="2"/>
            </p:cNvCxnSpPr>
            <p:nvPr/>
          </p:nvCxnSpPr>
          <p:spPr bwMode="auto">
            <a:xfrm>
              <a:off x="4583" y="327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51" name="Oval 22"/>
            <p:cNvSpPr>
              <a:spLocks noChangeAspect="1" noChangeArrowheads="1"/>
            </p:cNvSpPr>
            <p:nvPr/>
          </p:nvSpPr>
          <p:spPr bwMode="auto">
            <a:xfrm>
              <a:off x="472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12352" name="AutoShape 23"/>
            <p:cNvCxnSpPr>
              <a:cxnSpLocks noChangeAspect="1" noChangeShapeType="1"/>
              <a:stCxn id="12336" idx="5"/>
              <a:endCxn id="12351" idx="1"/>
            </p:cNvCxnSpPr>
            <p:nvPr/>
          </p:nvCxnSpPr>
          <p:spPr bwMode="auto">
            <a:xfrm>
              <a:off x="4538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53" name="Text Box 24"/>
            <p:cNvSpPr txBox="1">
              <a:spLocks noChangeArrowheads="1"/>
            </p:cNvSpPr>
            <p:nvPr/>
          </p:nvSpPr>
          <p:spPr bwMode="auto">
            <a:xfrm>
              <a:off x="3488" y="345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12294" name="Oval 25"/>
          <p:cNvSpPr>
            <a:spLocks noChangeAspect="1" noChangeArrowheads="1"/>
          </p:cNvSpPr>
          <p:nvPr/>
        </p:nvSpPr>
        <p:spPr bwMode="auto">
          <a:xfrm>
            <a:off x="2439988" y="481488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2295" name="Oval 26"/>
          <p:cNvSpPr>
            <a:spLocks noChangeAspect="1" noChangeArrowheads="1"/>
          </p:cNvSpPr>
          <p:nvPr/>
        </p:nvSpPr>
        <p:spPr bwMode="auto">
          <a:xfrm>
            <a:off x="1219200" y="481488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2296" name="Oval 27"/>
          <p:cNvSpPr>
            <a:spLocks noChangeAspect="1" noChangeArrowheads="1"/>
          </p:cNvSpPr>
          <p:nvPr/>
        </p:nvSpPr>
        <p:spPr bwMode="auto">
          <a:xfrm>
            <a:off x="1847850" y="40830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2297" name="Oval 28"/>
          <p:cNvSpPr>
            <a:spLocks noChangeAspect="1" noChangeArrowheads="1"/>
          </p:cNvSpPr>
          <p:nvPr/>
        </p:nvSpPr>
        <p:spPr bwMode="auto">
          <a:xfrm>
            <a:off x="1828800" y="554672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12298" name="AutoShape 29"/>
          <p:cNvCxnSpPr>
            <a:cxnSpLocks noChangeAspect="1" noChangeShapeType="1"/>
            <a:stCxn id="12296" idx="3"/>
            <a:endCxn id="12295" idx="7"/>
          </p:cNvCxnSpPr>
          <p:nvPr/>
        </p:nvCxnSpPr>
        <p:spPr bwMode="auto">
          <a:xfrm flipH="1">
            <a:off x="1531938" y="4414838"/>
            <a:ext cx="36830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AutoShape 30"/>
          <p:cNvCxnSpPr>
            <a:cxnSpLocks noChangeAspect="1" noChangeShapeType="1"/>
            <a:stCxn id="12297" idx="1"/>
            <a:endCxn id="12295" idx="5"/>
          </p:cNvCxnSpPr>
          <p:nvPr/>
        </p:nvCxnSpPr>
        <p:spPr bwMode="auto">
          <a:xfrm flipH="1" flipV="1">
            <a:off x="1531938" y="5146675"/>
            <a:ext cx="349250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AutoShape 31"/>
          <p:cNvCxnSpPr>
            <a:cxnSpLocks noChangeAspect="1" noChangeShapeType="1"/>
            <a:stCxn id="12297" idx="7"/>
            <a:endCxn id="12294" idx="3"/>
          </p:cNvCxnSpPr>
          <p:nvPr/>
        </p:nvCxnSpPr>
        <p:spPr bwMode="auto">
          <a:xfrm flipV="1">
            <a:off x="2141538" y="514667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32"/>
          <p:cNvCxnSpPr>
            <a:cxnSpLocks noChangeAspect="1" noChangeShapeType="1"/>
            <a:stCxn id="12296" idx="5"/>
            <a:endCxn id="12294" idx="1"/>
          </p:cNvCxnSpPr>
          <p:nvPr/>
        </p:nvCxnSpPr>
        <p:spPr bwMode="auto">
          <a:xfrm>
            <a:off x="2160588" y="4414838"/>
            <a:ext cx="33178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AutoShape 33"/>
          <p:cNvCxnSpPr>
            <a:cxnSpLocks noChangeAspect="1" noChangeShapeType="1"/>
            <a:stCxn id="12295" idx="6"/>
            <a:endCxn id="12294" idx="2"/>
          </p:cNvCxnSpPr>
          <p:nvPr/>
        </p:nvCxnSpPr>
        <p:spPr bwMode="auto">
          <a:xfrm>
            <a:off x="1603375" y="4997450"/>
            <a:ext cx="8159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3" name="Oval 34"/>
          <p:cNvSpPr>
            <a:spLocks noChangeAspect="1" noChangeArrowheads="1"/>
          </p:cNvSpPr>
          <p:nvPr/>
        </p:nvSpPr>
        <p:spPr bwMode="auto">
          <a:xfrm>
            <a:off x="3662363" y="481488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2304" name="AutoShape 35"/>
          <p:cNvCxnSpPr>
            <a:cxnSpLocks noChangeAspect="1" noChangeShapeType="1"/>
            <a:stCxn id="12307" idx="7"/>
            <a:endCxn id="12303" idx="3"/>
          </p:cNvCxnSpPr>
          <p:nvPr/>
        </p:nvCxnSpPr>
        <p:spPr bwMode="auto">
          <a:xfrm flipV="1">
            <a:off x="3363913" y="514667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AutoShape 36"/>
          <p:cNvCxnSpPr>
            <a:cxnSpLocks noChangeAspect="1" noChangeShapeType="1"/>
            <a:stCxn id="12303" idx="1"/>
            <a:endCxn id="12296" idx="6"/>
          </p:cNvCxnSpPr>
          <p:nvPr/>
        </p:nvCxnSpPr>
        <p:spPr bwMode="auto">
          <a:xfrm flipH="1" flipV="1">
            <a:off x="2232025" y="4265613"/>
            <a:ext cx="1482725" cy="58261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AutoShape 37"/>
          <p:cNvCxnSpPr>
            <a:cxnSpLocks noChangeAspect="1" noChangeShapeType="1"/>
            <a:stCxn id="12294" idx="6"/>
            <a:endCxn id="12303" idx="2"/>
          </p:cNvCxnSpPr>
          <p:nvPr/>
        </p:nvCxnSpPr>
        <p:spPr bwMode="auto">
          <a:xfrm>
            <a:off x="2824163" y="4997450"/>
            <a:ext cx="8175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Oval 38"/>
          <p:cNvSpPr>
            <a:spLocks noChangeAspect="1" noChangeArrowheads="1"/>
          </p:cNvSpPr>
          <p:nvPr/>
        </p:nvSpPr>
        <p:spPr bwMode="auto">
          <a:xfrm>
            <a:off x="3051175" y="554672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12308" name="AutoShape 39"/>
          <p:cNvCxnSpPr>
            <a:cxnSpLocks noChangeAspect="1" noChangeShapeType="1"/>
            <a:stCxn id="12294" idx="5"/>
            <a:endCxn id="12307" idx="1"/>
          </p:cNvCxnSpPr>
          <p:nvPr/>
        </p:nvCxnSpPr>
        <p:spPr bwMode="auto">
          <a:xfrm>
            <a:off x="2752725" y="5146675"/>
            <a:ext cx="350838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9" name="Text Box 43"/>
          <p:cNvSpPr txBox="1">
            <a:spLocks noChangeArrowheads="1"/>
          </p:cNvSpPr>
          <p:nvPr/>
        </p:nvSpPr>
        <p:spPr bwMode="auto">
          <a:xfrm>
            <a:off x="1828800" y="597217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DFS</a:t>
            </a:r>
          </a:p>
        </p:txBody>
      </p:sp>
      <p:sp>
        <p:nvSpPr>
          <p:cNvPr id="12310" name="Text Box 44"/>
          <p:cNvSpPr txBox="1">
            <a:spLocks noChangeArrowheads="1"/>
          </p:cNvSpPr>
          <p:nvPr/>
        </p:nvSpPr>
        <p:spPr bwMode="auto">
          <a:xfrm>
            <a:off x="5738813" y="597217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BFS</a:t>
            </a:r>
          </a:p>
        </p:txBody>
      </p:sp>
      <p:graphicFrame>
        <p:nvGraphicFramePr>
          <p:cNvPr id="238678" name="Group 86"/>
          <p:cNvGraphicFramePr>
            <a:graphicFrameLocks noGrp="1"/>
          </p:cNvGraphicFramePr>
          <p:nvPr/>
        </p:nvGraphicFramePr>
        <p:xfrm>
          <a:off x="1828800" y="1671638"/>
          <a:ext cx="5203825" cy="2139949"/>
        </p:xfrm>
        <a:graphic>
          <a:graphicData uri="http://schemas.openxmlformats.org/drawingml/2006/table">
            <a:tbl>
              <a:tblPr/>
              <a:tblGrid>
                <a:gridCol w="3489325"/>
                <a:gridCol w="874713"/>
                <a:gridCol w="839787"/>
              </a:tblGrid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Applications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DFS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BFS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Spanning forest, connected components, paths, cycles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Shortest paths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Biconnected components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6538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vs. BFS (cont.)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3802128" cy="3916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chemeClr val="accent2"/>
                </a:solidFill>
                <a:latin typeface="Tahoma" charset="0"/>
              </a:rPr>
              <a:t>Back edge</a:t>
            </a:r>
            <a:r>
              <a:rPr lang="en-US" sz="2400" dirty="0">
                <a:latin typeface="Tahoma" charset="0"/>
              </a:rPr>
              <a:t> 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 err="1">
                <a:latin typeface="Times New Roman" charset="0"/>
              </a:rPr>
              <a:t>v,w</a:t>
            </a:r>
            <a:r>
              <a:rPr lang="en-US" sz="2400" dirty="0">
                <a:latin typeface="Times New Roman" charset="0"/>
              </a:rPr>
              <a:t>)</a:t>
            </a:r>
          </a:p>
          <a:p>
            <a:pPr lvl="1" eaLnBrk="1" hangingPunct="1"/>
            <a:r>
              <a:rPr lang="en-US" sz="2000" b="1" i="1" dirty="0">
                <a:latin typeface="Times New Roman" charset="0"/>
              </a:rPr>
              <a:t>w </a:t>
            </a:r>
            <a:r>
              <a:rPr lang="en-US" sz="2000" dirty="0">
                <a:latin typeface="Tahoma" charset="0"/>
              </a:rPr>
              <a:t>is an ancestor of </a:t>
            </a:r>
            <a:r>
              <a:rPr lang="en-US" sz="2000" b="1" i="1" dirty="0">
                <a:latin typeface="Times New Roman" charset="0"/>
              </a:rPr>
              <a:t>v</a:t>
            </a:r>
            <a:r>
              <a:rPr lang="en-US" sz="2000" dirty="0">
                <a:latin typeface="Tahoma" charset="0"/>
              </a:rPr>
              <a:t> in the tree of discovery edges</a:t>
            </a:r>
          </a:p>
        </p:txBody>
      </p:sp>
      <p:sp>
        <p:nvSpPr>
          <p:cNvPr id="1331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60576" y="2169918"/>
            <a:ext cx="3810000" cy="19335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chemeClr val="accent2"/>
                </a:solidFill>
                <a:latin typeface="Tahoma" charset="0"/>
              </a:rPr>
              <a:t>Cross edge</a:t>
            </a:r>
            <a:r>
              <a:rPr lang="en-US" sz="2400" dirty="0">
                <a:latin typeface="Tahoma" charset="0"/>
              </a:rPr>
              <a:t> 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 err="1">
                <a:latin typeface="Times New Roman" charset="0"/>
              </a:rPr>
              <a:t>v,w</a:t>
            </a:r>
            <a:r>
              <a:rPr lang="en-US" sz="2400" dirty="0">
                <a:latin typeface="Times New Roman" charset="0"/>
              </a:rPr>
              <a:t>)</a:t>
            </a:r>
          </a:p>
          <a:p>
            <a:pPr lvl="1" eaLnBrk="1" hangingPunct="1"/>
            <a:r>
              <a:rPr lang="en-US" sz="2000" b="1" i="1" dirty="0">
                <a:latin typeface="Times New Roman" charset="0"/>
              </a:rPr>
              <a:t>w</a:t>
            </a:r>
            <a:r>
              <a:rPr lang="en-US" sz="2000" dirty="0">
                <a:latin typeface="Tahoma" charset="0"/>
              </a:rPr>
              <a:t> is in the same level as </a:t>
            </a:r>
            <a:r>
              <a:rPr lang="en-US" sz="2000" b="1" i="1" dirty="0">
                <a:latin typeface="Times New Roman" charset="0"/>
              </a:rPr>
              <a:t>v</a:t>
            </a:r>
            <a:r>
              <a:rPr lang="en-US" sz="2000" dirty="0">
                <a:latin typeface="Tahoma" charset="0"/>
              </a:rPr>
              <a:t> or in the next level</a:t>
            </a:r>
          </a:p>
          <a:p>
            <a:pPr lvl="1" eaLnBrk="1" hangingPunct="1"/>
            <a:endParaRPr lang="en-US" sz="2000" dirty="0">
              <a:latin typeface="Tahoma" charset="0"/>
            </a:endParaRPr>
          </a:p>
        </p:txBody>
      </p:sp>
      <p:grpSp>
        <p:nvGrpSpPr>
          <p:cNvPr id="13319" name="Group 5"/>
          <p:cNvGrpSpPr>
            <a:grpSpLocks/>
          </p:cNvGrpSpPr>
          <p:nvPr/>
        </p:nvGrpSpPr>
        <p:grpSpPr bwMode="auto">
          <a:xfrm>
            <a:off x="4708525" y="3657600"/>
            <a:ext cx="3649663" cy="2130425"/>
            <a:chOff x="3116" y="2546"/>
            <a:chExt cx="2299" cy="1342"/>
          </a:xfrm>
        </p:grpSpPr>
        <p:sp>
          <p:nvSpPr>
            <p:cNvPr id="13337" name="AutoShape 6"/>
            <p:cNvSpPr>
              <a:spLocks noChangeArrowheads="1"/>
            </p:cNvSpPr>
            <p:nvPr/>
          </p:nvSpPr>
          <p:spPr bwMode="auto">
            <a:xfrm>
              <a:off x="3807" y="358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AutoShape 7"/>
            <p:cNvSpPr>
              <a:spLocks noChangeArrowheads="1"/>
            </p:cNvSpPr>
            <p:nvPr/>
          </p:nvSpPr>
          <p:spPr bwMode="auto">
            <a:xfrm>
              <a:off x="3432" y="312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AutoShape 8"/>
            <p:cNvSpPr>
              <a:spLocks noChangeArrowheads="1"/>
            </p:cNvSpPr>
            <p:nvPr/>
          </p:nvSpPr>
          <p:spPr bwMode="auto">
            <a:xfrm>
              <a:off x="3813" y="266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Oval 9"/>
            <p:cNvSpPr>
              <a:spLocks noChangeAspect="1" noChangeArrowheads="1"/>
            </p:cNvSpPr>
            <p:nvPr/>
          </p:nvSpPr>
          <p:spPr bwMode="auto">
            <a:xfrm>
              <a:off x="434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13341" name="Oval 10"/>
            <p:cNvSpPr>
              <a:spLocks noChangeAspect="1" noChangeArrowheads="1"/>
            </p:cNvSpPr>
            <p:nvPr/>
          </p:nvSpPr>
          <p:spPr bwMode="auto">
            <a:xfrm>
              <a:off x="3572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3342" name="Oval 11"/>
            <p:cNvSpPr>
              <a:spLocks noChangeAspect="1" noChangeArrowheads="1"/>
            </p:cNvSpPr>
            <p:nvPr/>
          </p:nvSpPr>
          <p:spPr bwMode="auto">
            <a:xfrm>
              <a:off x="3968" y="269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3343" name="Oval 12"/>
            <p:cNvSpPr>
              <a:spLocks noChangeAspect="1" noChangeArrowheads="1"/>
            </p:cNvSpPr>
            <p:nvPr/>
          </p:nvSpPr>
          <p:spPr bwMode="auto">
            <a:xfrm>
              <a:off x="395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3344" name="AutoShape 13"/>
            <p:cNvCxnSpPr>
              <a:cxnSpLocks noChangeAspect="1" noChangeShapeType="1"/>
              <a:stCxn id="13342" idx="3"/>
              <a:endCxn id="13341" idx="7"/>
            </p:cNvCxnSpPr>
            <p:nvPr/>
          </p:nvCxnSpPr>
          <p:spPr bwMode="auto">
            <a:xfrm flipH="1">
              <a:off x="3769" y="290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5" name="AutoShape 14"/>
            <p:cNvCxnSpPr>
              <a:cxnSpLocks noChangeAspect="1" noChangeShapeType="1"/>
              <a:stCxn id="13343" idx="1"/>
              <a:endCxn id="13341" idx="5"/>
            </p:cNvCxnSpPr>
            <p:nvPr/>
          </p:nvCxnSpPr>
          <p:spPr bwMode="auto">
            <a:xfrm flipH="1" flipV="1">
              <a:off x="3769" y="336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6" name="AutoShape 15"/>
            <p:cNvCxnSpPr>
              <a:cxnSpLocks noChangeAspect="1" noChangeShapeType="1"/>
              <a:stCxn id="13343" idx="7"/>
              <a:endCxn id="13340" idx="3"/>
            </p:cNvCxnSpPr>
            <p:nvPr/>
          </p:nvCxnSpPr>
          <p:spPr bwMode="auto">
            <a:xfrm flipV="1">
              <a:off x="415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7" name="AutoShape 16"/>
            <p:cNvCxnSpPr>
              <a:cxnSpLocks noChangeAspect="1" noChangeShapeType="1"/>
              <a:stCxn id="13342" idx="5"/>
              <a:endCxn id="13340" idx="1"/>
            </p:cNvCxnSpPr>
            <p:nvPr/>
          </p:nvCxnSpPr>
          <p:spPr bwMode="auto">
            <a:xfrm>
              <a:off x="4165" y="290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8" name="AutoShape 17"/>
            <p:cNvCxnSpPr>
              <a:cxnSpLocks noChangeAspect="1" noChangeShapeType="1"/>
              <a:stCxn id="13341" idx="6"/>
              <a:endCxn id="13340" idx="2"/>
            </p:cNvCxnSpPr>
            <p:nvPr/>
          </p:nvCxnSpPr>
          <p:spPr bwMode="auto">
            <a:xfrm>
              <a:off x="3814" y="327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49" name="Oval 18"/>
            <p:cNvSpPr>
              <a:spLocks noChangeAspect="1" noChangeArrowheads="1"/>
            </p:cNvSpPr>
            <p:nvPr/>
          </p:nvSpPr>
          <p:spPr bwMode="auto">
            <a:xfrm>
              <a:off x="511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13350" name="AutoShape 19"/>
            <p:cNvCxnSpPr>
              <a:cxnSpLocks noChangeAspect="1" noChangeShapeType="1"/>
              <a:stCxn id="13355" idx="7"/>
              <a:endCxn id="13349" idx="3"/>
            </p:cNvCxnSpPr>
            <p:nvPr/>
          </p:nvCxnSpPr>
          <p:spPr bwMode="auto">
            <a:xfrm flipV="1">
              <a:off x="492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1" name="AutoShape 20"/>
            <p:cNvCxnSpPr>
              <a:cxnSpLocks noChangeAspect="1" noChangeShapeType="1"/>
              <a:stCxn id="13349" idx="1"/>
              <a:endCxn id="13342" idx="6"/>
            </p:cNvCxnSpPr>
            <p:nvPr/>
          </p:nvCxnSpPr>
          <p:spPr bwMode="auto">
            <a:xfrm flipH="1" flipV="1">
              <a:off x="4210" y="281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52" name="Text Box 21"/>
            <p:cNvSpPr txBox="1">
              <a:spLocks noChangeArrowheads="1"/>
            </p:cNvSpPr>
            <p:nvPr/>
          </p:nvSpPr>
          <p:spPr bwMode="auto">
            <a:xfrm>
              <a:off x="3500" y="254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3353" name="Text Box 22"/>
            <p:cNvSpPr txBox="1">
              <a:spLocks noChangeArrowheads="1"/>
            </p:cNvSpPr>
            <p:nvPr/>
          </p:nvSpPr>
          <p:spPr bwMode="auto">
            <a:xfrm>
              <a:off x="3116" y="300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13354" name="AutoShape 23"/>
            <p:cNvCxnSpPr>
              <a:cxnSpLocks noChangeAspect="1" noChangeShapeType="1"/>
              <a:stCxn id="13340" idx="6"/>
              <a:endCxn id="13349" idx="2"/>
            </p:cNvCxnSpPr>
            <p:nvPr/>
          </p:nvCxnSpPr>
          <p:spPr bwMode="auto">
            <a:xfrm>
              <a:off x="4583" y="327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55" name="Oval 24"/>
            <p:cNvSpPr>
              <a:spLocks noChangeAspect="1" noChangeArrowheads="1"/>
            </p:cNvSpPr>
            <p:nvPr/>
          </p:nvSpPr>
          <p:spPr bwMode="auto">
            <a:xfrm>
              <a:off x="472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13356" name="AutoShape 25"/>
            <p:cNvCxnSpPr>
              <a:cxnSpLocks noChangeAspect="1" noChangeShapeType="1"/>
              <a:stCxn id="13340" idx="5"/>
              <a:endCxn id="13355" idx="1"/>
            </p:cNvCxnSpPr>
            <p:nvPr/>
          </p:nvCxnSpPr>
          <p:spPr bwMode="auto">
            <a:xfrm>
              <a:off x="4538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57" name="Text Box 26"/>
            <p:cNvSpPr txBox="1">
              <a:spLocks noChangeArrowheads="1"/>
            </p:cNvSpPr>
            <p:nvPr/>
          </p:nvSpPr>
          <p:spPr bwMode="auto">
            <a:xfrm>
              <a:off x="3488" y="345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13320" name="Oval 28"/>
          <p:cNvSpPr>
            <a:spLocks noChangeAspect="1" noChangeArrowheads="1"/>
          </p:cNvSpPr>
          <p:nvPr/>
        </p:nvSpPr>
        <p:spPr bwMode="auto">
          <a:xfrm>
            <a:off x="2439988" y="463073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3321" name="Oval 29"/>
          <p:cNvSpPr>
            <a:spLocks noChangeAspect="1" noChangeArrowheads="1"/>
          </p:cNvSpPr>
          <p:nvPr/>
        </p:nvSpPr>
        <p:spPr bwMode="auto">
          <a:xfrm>
            <a:off x="1219200" y="46307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3322" name="Oval 30"/>
          <p:cNvSpPr>
            <a:spLocks noChangeAspect="1" noChangeArrowheads="1"/>
          </p:cNvSpPr>
          <p:nvPr/>
        </p:nvSpPr>
        <p:spPr bwMode="auto">
          <a:xfrm>
            <a:off x="1847850" y="38989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3323" name="Oval 31"/>
          <p:cNvSpPr>
            <a:spLocks noChangeAspect="1" noChangeArrowheads="1"/>
          </p:cNvSpPr>
          <p:nvPr/>
        </p:nvSpPr>
        <p:spPr bwMode="auto">
          <a:xfrm>
            <a:off x="1828800" y="536257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13324" name="AutoShape 32"/>
          <p:cNvCxnSpPr>
            <a:cxnSpLocks noChangeAspect="1" noChangeShapeType="1"/>
            <a:stCxn id="13322" idx="3"/>
            <a:endCxn id="13321" idx="7"/>
          </p:cNvCxnSpPr>
          <p:nvPr/>
        </p:nvCxnSpPr>
        <p:spPr bwMode="auto">
          <a:xfrm flipH="1">
            <a:off x="1531938" y="4230688"/>
            <a:ext cx="36830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AutoShape 33"/>
          <p:cNvCxnSpPr>
            <a:cxnSpLocks noChangeAspect="1" noChangeShapeType="1"/>
            <a:stCxn id="13323" idx="1"/>
            <a:endCxn id="13321" idx="5"/>
          </p:cNvCxnSpPr>
          <p:nvPr/>
        </p:nvCxnSpPr>
        <p:spPr bwMode="auto">
          <a:xfrm flipH="1" flipV="1">
            <a:off x="1531938" y="4962525"/>
            <a:ext cx="349250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34"/>
          <p:cNvCxnSpPr>
            <a:cxnSpLocks noChangeAspect="1" noChangeShapeType="1"/>
            <a:stCxn id="13323" idx="7"/>
            <a:endCxn id="13320" idx="3"/>
          </p:cNvCxnSpPr>
          <p:nvPr/>
        </p:nvCxnSpPr>
        <p:spPr bwMode="auto">
          <a:xfrm flipV="1">
            <a:off x="2141538" y="496252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AutoShape 35"/>
          <p:cNvCxnSpPr>
            <a:cxnSpLocks noChangeAspect="1" noChangeShapeType="1"/>
            <a:stCxn id="13322" idx="5"/>
            <a:endCxn id="13320" idx="1"/>
          </p:cNvCxnSpPr>
          <p:nvPr/>
        </p:nvCxnSpPr>
        <p:spPr bwMode="auto">
          <a:xfrm>
            <a:off x="2160588" y="4230688"/>
            <a:ext cx="33178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8" name="AutoShape 36"/>
          <p:cNvCxnSpPr>
            <a:cxnSpLocks noChangeAspect="1" noChangeShapeType="1"/>
            <a:stCxn id="13321" idx="6"/>
            <a:endCxn id="13320" idx="2"/>
          </p:cNvCxnSpPr>
          <p:nvPr/>
        </p:nvCxnSpPr>
        <p:spPr bwMode="auto">
          <a:xfrm>
            <a:off x="1603375" y="4813300"/>
            <a:ext cx="8159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9" name="Oval 37"/>
          <p:cNvSpPr>
            <a:spLocks noChangeAspect="1" noChangeArrowheads="1"/>
          </p:cNvSpPr>
          <p:nvPr/>
        </p:nvSpPr>
        <p:spPr bwMode="auto">
          <a:xfrm>
            <a:off x="3662363" y="463073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3330" name="AutoShape 38"/>
          <p:cNvCxnSpPr>
            <a:cxnSpLocks noChangeAspect="1" noChangeShapeType="1"/>
            <a:stCxn id="13333" idx="7"/>
            <a:endCxn id="13329" idx="3"/>
          </p:cNvCxnSpPr>
          <p:nvPr/>
        </p:nvCxnSpPr>
        <p:spPr bwMode="auto">
          <a:xfrm flipV="1">
            <a:off x="3363913" y="496252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1" name="AutoShape 39"/>
          <p:cNvCxnSpPr>
            <a:cxnSpLocks noChangeAspect="1" noChangeShapeType="1"/>
            <a:stCxn id="13329" idx="1"/>
            <a:endCxn id="13322" idx="6"/>
          </p:cNvCxnSpPr>
          <p:nvPr/>
        </p:nvCxnSpPr>
        <p:spPr bwMode="auto">
          <a:xfrm flipH="1" flipV="1">
            <a:off x="2232025" y="4081463"/>
            <a:ext cx="1482725" cy="58261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2" name="AutoShape 40"/>
          <p:cNvCxnSpPr>
            <a:cxnSpLocks noChangeAspect="1" noChangeShapeType="1"/>
            <a:stCxn id="13320" idx="6"/>
            <a:endCxn id="13329" idx="2"/>
          </p:cNvCxnSpPr>
          <p:nvPr/>
        </p:nvCxnSpPr>
        <p:spPr bwMode="auto">
          <a:xfrm>
            <a:off x="2824163" y="4813300"/>
            <a:ext cx="8175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3" name="Oval 41"/>
          <p:cNvSpPr>
            <a:spLocks noChangeAspect="1" noChangeArrowheads="1"/>
          </p:cNvSpPr>
          <p:nvPr/>
        </p:nvSpPr>
        <p:spPr bwMode="auto">
          <a:xfrm>
            <a:off x="3051175" y="536257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13334" name="AutoShape 42"/>
          <p:cNvCxnSpPr>
            <a:cxnSpLocks noChangeAspect="1" noChangeShapeType="1"/>
            <a:stCxn id="13320" idx="5"/>
            <a:endCxn id="13333" idx="1"/>
          </p:cNvCxnSpPr>
          <p:nvPr/>
        </p:nvCxnSpPr>
        <p:spPr bwMode="auto">
          <a:xfrm>
            <a:off x="2752725" y="4962525"/>
            <a:ext cx="350838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5" name="Text Box 43"/>
          <p:cNvSpPr txBox="1">
            <a:spLocks noChangeArrowheads="1"/>
          </p:cNvSpPr>
          <p:nvPr/>
        </p:nvSpPr>
        <p:spPr bwMode="auto">
          <a:xfrm>
            <a:off x="1828800" y="578802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DFS</a:t>
            </a:r>
          </a:p>
        </p:txBody>
      </p:sp>
      <p:sp>
        <p:nvSpPr>
          <p:cNvPr id="13336" name="Text Box 44"/>
          <p:cNvSpPr txBox="1">
            <a:spLocks noChangeArrowheads="1"/>
          </p:cNvSpPr>
          <p:nvPr/>
        </p:nvSpPr>
        <p:spPr bwMode="auto">
          <a:xfrm>
            <a:off x="5738813" y="578802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BFS</a:t>
            </a:r>
          </a:p>
        </p:txBody>
      </p:sp>
    </p:spTree>
    <p:extLst>
      <p:ext uri="{BB962C8B-B14F-4D97-AF65-F5344CB8AC3E}">
        <p14:creationId xmlns:p14="http://schemas.microsoft.com/office/powerpoint/2010/main" val="25753970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standard library</a:t>
            </a:r>
          </a:p>
          <a:p>
            <a:r>
              <a:rPr lang="en-US" dirty="0" err="1" smtClean="0"/>
              <a:t>JGraphT</a:t>
            </a:r>
            <a:endParaRPr lang="en-US" dirty="0" smtClean="0"/>
          </a:p>
          <a:p>
            <a:pPr lvl="1"/>
            <a:r>
              <a:rPr lang="en-US" dirty="0" smtClean="0"/>
              <a:t>An open source library</a:t>
            </a:r>
          </a:p>
          <a:p>
            <a:pPr lvl="1"/>
            <a:r>
              <a:rPr lang="nl-NL" dirty="0" smtClean="0">
                <a:hlinkClick r:id="rId2"/>
              </a:rPr>
              <a:t>http</a:t>
            </a:r>
            <a:r>
              <a:rPr lang="nl-NL" dirty="0">
                <a:hlinkClick r:id="rId2"/>
              </a:rPr>
              <a:t>://www.jgrapht.org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pPr lvl="1"/>
            <a:r>
              <a:rPr lang="nl-NL" dirty="0" smtClean="0"/>
              <a:t>Supports most </a:t>
            </a:r>
            <a:r>
              <a:rPr lang="nl-NL" dirty="0" err="1" smtClean="0"/>
              <a:t>mentioned</a:t>
            </a:r>
            <a:r>
              <a:rPr lang="nl-NL" dirty="0" smtClean="0"/>
              <a:t> </a:t>
            </a:r>
            <a:r>
              <a:rPr lang="nl-NL" dirty="0" err="1" smtClean="0"/>
              <a:t>Graph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endParaRPr lang="nl-NL" dirty="0" smtClean="0"/>
          </a:p>
          <a:p>
            <a:pPr lvl="1"/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simply</a:t>
            </a:r>
            <a:r>
              <a:rPr lang="nl-NL" dirty="0" smtClean="0"/>
              <a:t> download the file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the </a:t>
            </a:r>
            <a:r>
              <a:rPr lang="nl-NL" dirty="0" err="1" smtClean="0"/>
              <a:t>library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smtClean="0"/>
              <a:t>  </a:t>
            </a:r>
            <a:r>
              <a:rPr lang="nl-NL" dirty="0" err="1" smtClean="0"/>
              <a:t>create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graph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0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demo on Dec. </a:t>
            </a:r>
            <a:r>
              <a:rPr lang="en-US" dirty="0" smtClean="0"/>
              <a:t>23 and 30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Smart Ranking:</a:t>
            </a:r>
          </a:p>
          <a:p>
            <a:r>
              <a:rPr lang="en-US" dirty="0" smtClean="0"/>
              <a:t>Stage 1 : Rank your web pages by keywords</a:t>
            </a:r>
          </a:p>
          <a:p>
            <a:r>
              <a:rPr lang="en-US" dirty="0" smtClean="0"/>
              <a:t>Stage 2 : Rank your websites by keywords</a:t>
            </a:r>
          </a:p>
          <a:p>
            <a:r>
              <a:rPr lang="en-US" dirty="0" smtClean="0"/>
              <a:t>Stage 3 : Re-rank </a:t>
            </a:r>
            <a:r>
              <a:rPr lang="en-US" dirty="0" err="1" smtClean="0"/>
              <a:t>google</a:t>
            </a:r>
            <a:r>
              <a:rPr lang="en-US" dirty="0" smtClean="0"/>
              <a:t> websites by keywords</a:t>
            </a:r>
          </a:p>
          <a:p>
            <a:r>
              <a:rPr lang="en-US" dirty="0" smtClean="0"/>
              <a:t>Stage 4 : Derive relative keywords by top-ranked websites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044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MIS PC Classroom 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team gives 10 minutes PPT presentation focusing on the project interests, key ideas, and achievements </a:t>
            </a:r>
            <a:r>
              <a:rPr lang="en-US" dirty="0"/>
              <a:t>+ </a:t>
            </a:r>
            <a:r>
              <a:rPr lang="en-US" dirty="0" smtClean="0"/>
              <a:t>10 minutes system demo </a:t>
            </a:r>
            <a:endParaRPr lang="en-US" dirty="0"/>
          </a:p>
          <a:p>
            <a:r>
              <a:rPr lang="en-US" dirty="0" smtClean="0"/>
              <a:t>In the demo, each team needs to run your system to show how it works and how it achieves th</a:t>
            </a:r>
            <a:r>
              <a:rPr lang="en-US" dirty="0" smtClean="0"/>
              <a:t>e requirement for each stage.</a:t>
            </a:r>
          </a:p>
          <a:p>
            <a:r>
              <a:rPr lang="en-US" dirty="0" smtClean="0"/>
              <a:t>BONUS: </a:t>
            </a:r>
            <a:r>
              <a:rPr lang="en-US" dirty="0" smtClean="0"/>
              <a:t>Students who successfully challenge other team’s system may get extra points.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490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on Dec. 23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87874"/>
              </p:ext>
            </p:extLst>
          </p:nvPr>
        </p:nvGraphicFramePr>
        <p:xfrm>
          <a:off x="634050" y="2443275"/>
          <a:ext cx="6096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9:00~10:00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蔡庭芳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張子豪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蘇瑋倫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洪庭妤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邱鈺雯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葉彤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蕭鈺芳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張貴堯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吳俞旻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陳嬿如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葉佳昀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陳汶豪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10:00~11:00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劉展佑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蘇芃維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李威廷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李彥甫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李元傑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林佳瑩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葉蕙綺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聶齊佑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王俊睿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林坤陽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11:00~12:00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陳世華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張家閩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湯智鈞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陳麗安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黃文治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黃偉剛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劉捷宇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蔡雨倫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曾柏崴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劉謹維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黃志騰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2015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8500"/>
            <a:ext cx="6508377" cy="1143000"/>
          </a:xfrm>
        </p:spPr>
        <p:txBody>
          <a:bodyPr/>
          <a:lstStyle/>
          <a:p>
            <a:r>
              <a:rPr lang="en-US" dirty="0" smtClean="0"/>
              <a:t>Schedule on Dec. 30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202245"/>
              </p:ext>
            </p:extLst>
          </p:nvPr>
        </p:nvGraphicFramePr>
        <p:xfrm>
          <a:off x="457199" y="1404005"/>
          <a:ext cx="7034852" cy="512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713"/>
                <a:gridCol w="1758713"/>
                <a:gridCol w="1758713"/>
                <a:gridCol w="17587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2:00-3:00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劉川鼎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陳政瑜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梁榮恩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洪維均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楊佳蓉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林亭汮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張雯華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許佑彬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林子翔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高宇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林禕瑩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3:00-4:00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楊維正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余至秦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張教雍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黎芸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陳姵汝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孫若庭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許彧銓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陳宣佑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黃富恆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4:00-5:00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巫承安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吳祚榮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黃盈綺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許玉瑛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曾雅萱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劉嬑琁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賴佩璇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徐旻萱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王喬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林逸修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王上銘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呂欣育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5:00-5:40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陳之硯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蕭凱中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陳庭陽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陳怡均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許筑鈞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丁柏元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3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Edge Types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419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Directed 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ordered pair of vertices</a:t>
            </a:r>
            <a:r>
              <a:rPr lang="en-US" sz="1800">
                <a:latin typeface="Times New Roman" charset="0"/>
              </a:rPr>
              <a:t> (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>
                <a:latin typeface="Times New Roman" charset="0"/>
              </a:rPr>
              <a:t>,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first vertex 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>
                <a:latin typeface="Tahoma" charset="0"/>
              </a:rPr>
              <a:t> is the origin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second vertex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ahoma" charset="0"/>
              </a:rPr>
              <a:t> is the destination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a flight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Undirected 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unordered pair of vertices</a:t>
            </a:r>
            <a:r>
              <a:rPr lang="en-US" sz="1800">
                <a:latin typeface="Times New Roman" charset="0"/>
              </a:rPr>
              <a:t> (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>
                <a:latin typeface="Times New Roman" charset="0"/>
              </a:rPr>
              <a:t>,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a flight route</a:t>
            </a:r>
            <a:endParaRPr lang="en-US" sz="1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Directed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all the edges are directed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route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Undirected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all the edges are undirected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flight network</a:t>
            </a:r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5257800" y="2200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7750175" y="2200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cxnSp>
        <p:nvCxnSpPr>
          <p:cNvPr id="6152" name="AutoShape 7"/>
          <p:cNvCxnSpPr>
            <a:cxnSpLocks noChangeShapeType="1"/>
            <a:stCxn id="6150" idx="6"/>
            <a:endCxn id="6151" idx="2"/>
          </p:cNvCxnSpPr>
          <p:nvPr/>
        </p:nvCxnSpPr>
        <p:spPr bwMode="auto">
          <a:xfrm>
            <a:off x="6203950" y="2428875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410325" y="2074932"/>
            <a:ext cx="1987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flight</a:t>
            </a:r>
          </a:p>
          <a:p>
            <a:pPr eaLnBrk="1" hangingPunct="1"/>
            <a:r>
              <a:rPr lang="en-US" sz="2000" dirty="0"/>
              <a:t>AA 1206</a:t>
            </a:r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5267325" y="353695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6155" name="Oval 10"/>
          <p:cNvSpPr>
            <a:spLocks noChangeArrowheads="1"/>
          </p:cNvSpPr>
          <p:nvPr/>
        </p:nvSpPr>
        <p:spPr bwMode="auto">
          <a:xfrm>
            <a:off x="7759700" y="353695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cxnSp>
        <p:nvCxnSpPr>
          <p:cNvPr id="6156" name="AutoShape 11"/>
          <p:cNvCxnSpPr>
            <a:cxnSpLocks noChangeShapeType="1"/>
            <a:stCxn id="6154" idx="6"/>
            <a:endCxn id="6155" idx="2"/>
          </p:cNvCxnSpPr>
          <p:nvPr/>
        </p:nvCxnSpPr>
        <p:spPr bwMode="auto">
          <a:xfrm>
            <a:off x="6213475" y="3765550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6527800" y="3352800"/>
            <a:ext cx="7670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849</a:t>
            </a:r>
          </a:p>
          <a:p>
            <a:pPr eaLnBrk="1" hangingPunct="1"/>
            <a:r>
              <a:rPr lang="en-US" sz="2000" dirty="0"/>
              <a:t>miles</a:t>
            </a:r>
          </a:p>
        </p:txBody>
      </p:sp>
    </p:spTree>
    <p:extLst>
      <p:ext uri="{BB962C8B-B14F-4D97-AF65-F5344CB8AC3E}">
        <p14:creationId xmlns:p14="http://schemas.microsoft.com/office/powerpoint/2010/main" val="178404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Applications</a:t>
            </a:r>
          </a:p>
        </p:txBody>
      </p:sp>
      <p:sp>
        <p:nvSpPr>
          <p:cNvPr id="1030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400">
                <a:latin typeface="Tahoma" charset="0"/>
              </a:rPr>
              <a:t>Electronic circuits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Printed circuit board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Integrated circuit</a:t>
            </a:r>
          </a:p>
          <a:p>
            <a:pPr eaLnBrk="1" hangingPunct="1"/>
            <a:r>
              <a:rPr lang="en-US" sz="2400">
                <a:latin typeface="Tahoma" charset="0"/>
              </a:rPr>
              <a:t>Transportation networks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Highway network</a:t>
            </a:r>
          </a:p>
          <a:p>
            <a:pPr lvl="1" eaLnBrk="1" hangingPunct="1"/>
            <a:r>
              <a:rPr lang="en-US" sz="2000">
                <a:latin typeface="Tahoma" charset="0"/>
              </a:rPr>
              <a:t>Flight network</a:t>
            </a:r>
          </a:p>
          <a:p>
            <a:pPr eaLnBrk="1" hangingPunct="1"/>
            <a:r>
              <a:rPr lang="en-US" sz="2400">
                <a:latin typeface="Tahoma" charset="0"/>
              </a:rPr>
              <a:t>Computer networks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Local area network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Internet</a:t>
            </a:r>
          </a:p>
          <a:p>
            <a:pPr lvl="1" eaLnBrk="1" hangingPunct="1"/>
            <a:r>
              <a:rPr lang="en-US" sz="2000">
                <a:latin typeface="Tahoma" charset="0"/>
              </a:rPr>
              <a:t>Web</a:t>
            </a:r>
          </a:p>
          <a:p>
            <a:pPr eaLnBrk="1" hangingPunct="1"/>
            <a:r>
              <a:rPr lang="en-US" sz="2400">
                <a:latin typeface="Tahoma" charset="0"/>
              </a:rPr>
              <a:t>Databases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Entity-relationship diagram</a:t>
            </a:r>
          </a:p>
        </p:txBody>
      </p:sp>
      <p:graphicFrame>
        <p:nvGraphicFramePr>
          <p:cNvPr id="1026" name="Object 2052"/>
          <p:cNvGraphicFramePr>
            <a:graphicFrameLocks noChangeAspect="1"/>
          </p:cNvGraphicFramePr>
          <p:nvPr/>
        </p:nvGraphicFramePr>
        <p:xfrm>
          <a:off x="609600" y="1314450"/>
          <a:ext cx="8077200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1" name="VISIO" r:id="rId3" imgW="10087200" imgH="7006320" progId="Visio.Drawing.6">
                  <p:embed/>
                </p:oleObj>
              </mc:Choice>
              <mc:Fallback>
                <p:oleObj name="VISIO" r:id="rId3" imgW="10087200" imgH="70063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14450"/>
                        <a:ext cx="8077200" cy="508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89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Terminology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End vertices (or endpoints) of an 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U and V are the endpoints of 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Edges incident on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a, d, and b are incident on V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Adjacent 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U and V are adjacent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Degree of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X has degree 5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Parallel edges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h and i are parallel edges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Self-loop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j is a self-loop</a:t>
            </a:r>
          </a:p>
        </p:txBody>
      </p:sp>
      <p:grpSp>
        <p:nvGrpSpPr>
          <p:cNvPr id="7174" name="Group 32"/>
          <p:cNvGrpSpPr>
            <a:grpSpLocks/>
          </p:cNvGrpSpPr>
          <p:nvPr/>
        </p:nvGrpSpPr>
        <p:grpSpPr bwMode="auto">
          <a:xfrm>
            <a:off x="4576763" y="2208213"/>
            <a:ext cx="4197350" cy="3200400"/>
            <a:chOff x="2808" y="1104"/>
            <a:chExt cx="2644" cy="2016"/>
          </a:xfrm>
        </p:grpSpPr>
        <p:sp>
          <p:nvSpPr>
            <p:cNvPr id="7175" name="Oval 4"/>
            <p:cNvSpPr>
              <a:spLocks noChangeArrowheads="1"/>
            </p:cNvSpPr>
            <p:nvPr/>
          </p:nvSpPr>
          <p:spPr bwMode="auto">
            <a:xfrm>
              <a:off x="3960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X</a:t>
              </a:r>
            </a:p>
          </p:txBody>
        </p:sp>
        <p:sp>
          <p:nvSpPr>
            <p:cNvPr id="7176" name="Oval 5"/>
            <p:cNvSpPr>
              <a:spLocks noChangeArrowheads="1"/>
            </p:cNvSpPr>
            <p:nvPr/>
          </p:nvSpPr>
          <p:spPr bwMode="auto">
            <a:xfrm>
              <a:off x="2808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U</a:t>
              </a:r>
            </a:p>
          </p:txBody>
        </p:sp>
        <p:sp>
          <p:nvSpPr>
            <p:cNvPr id="7177" name="Oval 6"/>
            <p:cNvSpPr>
              <a:spLocks noChangeArrowheads="1"/>
            </p:cNvSpPr>
            <p:nvPr/>
          </p:nvSpPr>
          <p:spPr bwMode="auto">
            <a:xfrm>
              <a:off x="3384" y="110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V</a:t>
              </a:r>
            </a:p>
          </p:txBody>
        </p:sp>
        <p:sp>
          <p:nvSpPr>
            <p:cNvPr id="7178" name="Oval 7"/>
            <p:cNvSpPr>
              <a:spLocks noChangeArrowheads="1"/>
            </p:cNvSpPr>
            <p:nvPr/>
          </p:nvSpPr>
          <p:spPr bwMode="auto">
            <a:xfrm>
              <a:off x="3384" y="225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W</a:t>
              </a:r>
            </a:p>
          </p:txBody>
        </p:sp>
        <p:sp>
          <p:nvSpPr>
            <p:cNvPr id="7179" name="Oval 8"/>
            <p:cNvSpPr>
              <a:spLocks noChangeArrowheads="1"/>
            </p:cNvSpPr>
            <p:nvPr/>
          </p:nvSpPr>
          <p:spPr bwMode="auto">
            <a:xfrm>
              <a:off x="4728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Z</a:t>
              </a:r>
            </a:p>
          </p:txBody>
        </p:sp>
        <p:cxnSp>
          <p:nvCxnSpPr>
            <p:cNvPr id="7180" name="AutoShape 9"/>
            <p:cNvCxnSpPr>
              <a:cxnSpLocks noChangeShapeType="1"/>
              <a:stCxn id="7177" idx="3"/>
              <a:endCxn id="7176" idx="7"/>
            </p:cNvCxnSpPr>
            <p:nvPr/>
          </p:nvCxnSpPr>
          <p:spPr bwMode="auto">
            <a:xfrm flipH="1">
              <a:off x="3054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1" name="AutoShape 10"/>
            <p:cNvCxnSpPr>
              <a:cxnSpLocks noChangeShapeType="1"/>
              <a:stCxn id="7178" idx="1"/>
              <a:endCxn id="7176" idx="5"/>
            </p:cNvCxnSpPr>
            <p:nvPr/>
          </p:nvCxnSpPr>
          <p:spPr bwMode="auto">
            <a:xfrm flipH="1" flipV="1">
              <a:off x="3054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2" name="AutoShape 11"/>
            <p:cNvCxnSpPr>
              <a:cxnSpLocks noChangeShapeType="1"/>
              <a:stCxn id="7178" idx="7"/>
              <a:endCxn id="7175" idx="3"/>
            </p:cNvCxnSpPr>
            <p:nvPr/>
          </p:nvCxnSpPr>
          <p:spPr bwMode="auto">
            <a:xfrm flipV="1">
              <a:off x="3630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3" name="AutoShape 13"/>
            <p:cNvCxnSpPr>
              <a:cxnSpLocks noChangeShapeType="1"/>
              <a:stCxn id="7177" idx="5"/>
              <a:endCxn id="7175" idx="1"/>
            </p:cNvCxnSpPr>
            <p:nvPr/>
          </p:nvCxnSpPr>
          <p:spPr bwMode="auto">
            <a:xfrm>
              <a:off x="3630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4" name="AutoShape 14"/>
            <p:cNvCxnSpPr>
              <a:cxnSpLocks noChangeShapeType="1"/>
              <a:stCxn id="7177" idx="4"/>
              <a:endCxn id="7178" idx="0"/>
            </p:cNvCxnSpPr>
            <p:nvPr/>
          </p:nvCxnSpPr>
          <p:spPr bwMode="auto">
            <a:xfrm>
              <a:off x="3528" y="1398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5" name="Oval 15"/>
            <p:cNvSpPr>
              <a:spLocks noChangeArrowheads="1"/>
            </p:cNvSpPr>
            <p:nvPr/>
          </p:nvSpPr>
          <p:spPr bwMode="auto">
            <a:xfrm>
              <a:off x="3966" y="2832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Y</a:t>
              </a:r>
            </a:p>
          </p:txBody>
        </p:sp>
        <p:cxnSp>
          <p:nvCxnSpPr>
            <p:cNvPr id="7186" name="AutoShape 16"/>
            <p:cNvCxnSpPr>
              <a:cxnSpLocks noChangeShapeType="1"/>
              <a:stCxn id="7178" idx="5"/>
              <a:endCxn id="7185" idx="1"/>
            </p:cNvCxnSpPr>
            <p:nvPr/>
          </p:nvCxnSpPr>
          <p:spPr bwMode="auto">
            <a:xfrm>
              <a:off x="3630" y="2508"/>
              <a:ext cx="378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AutoShape 17"/>
            <p:cNvCxnSpPr>
              <a:cxnSpLocks noChangeShapeType="1"/>
              <a:stCxn id="7175" idx="4"/>
              <a:endCxn id="7185" idx="0"/>
            </p:cNvCxnSpPr>
            <p:nvPr/>
          </p:nvCxnSpPr>
          <p:spPr bwMode="auto">
            <a:xfrm>
              <a:off x="4104" y="1974"/>
              <a:ext cx="6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8" name="Text Box 18"/>
            <p:cNvSpPr txBox="1">
              <a:spLocks noChangeArrowheads="1"/>
            </p:cNvSpPr>
            <p:nvPr/>
          </p:nvSpPr>
          <p:spPr bwMode="auto">
            <a:xfrm>
              <a:off x="3054" y="125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7189" name="Text Box 19"/>
            <p:cNvSpPr txBox="1">
              <a:spLocks noChangeArrowheads="1"/>
            </p:cNvSpPr>
            <p:nvPr/>
          </p:nvSpPr>
          <p:spPr bwMode="auto">
            <a:xfrm>
              <a:off x="3046" y="1974"/>
              <a:ext cx="2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7190" name="Text Box 20"/>
            <p:cNvSpPr txBox="1">
              <a:spLocks noChangeArrowheads="1"/>
            </p:cNvSpPr>
            <p:nvPr/>
          </p:nvSpPr>
          <p:spPr bwMode="auto">
            <a:xfrm>
              <a:off x="3786" y="125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7191" name="Text Box 21"/>
            <p:cNvSpPr txBox="1">
              <a:spLocks noChangeArrowheads="1"/>
            </p:cNvSpPr>
            <p:nvPr/>
          </p:nvSpPr>
          <p:spPr bwMode="auto">
            <a:xfrm>
              <a:off x="3789" y="200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</a:t>
              </a:r>
            </a:p>
          </p:txBody>
        </p:sp>
        <p:sp>
          <p:nvSpPr>
            <p:cNvPr id="7192" name="Text Box 22"/>
            <p:cNvSpPr txBox="1">
              <a:spLocks noChangeArrowheads="1"/>
            </p:cNvSpPr>
            <p:nvPr/>
          </p:nvSpPr>
          <p:spPr bwMode="auto">
            <a:xfrm>
              <a:off x="3504" y="1680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  <p:sp>
          <p:nvSpPr>
            <p:cNvPr id="7193" name="Text Box 23"/>
            <p:cNvSpPr txBox="1">
              <a:spLocks noChangeArrowheads="1"/>
            </p:cNvSpPr>
            <p:nvPr/>
          </p:nvSpPr>
          <p:spPr bwMode="auto">
            <a:xfrm>
              <a:off x="3676" y="2646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f</a:t>
              </a:r>
            </a:p>
          </p:txBody>
        </p:sp>
        <p:sp>
          <p:nvSpPr>
            <p:cNvPr id="7194" name="Text Box 24"/>
            <p:cNvSpPr txBox="1">
              <a:spLocks noChangeArrowheads="1"/>
            </p:cNvSpPr>
            <p:nvPr/>
          </p:nvSpPr>
          <p:spPr bwMode="auto">
            <a:xfrm>
              <a:off x="4080" y="22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g</a:t>
              </a:r>
            </a:p>
          </p:txBody>
        </p:sp>
        <p:sp>
          <p:nvSpPr>
            <p:cNvPr id="7195" name="Text Box 25"/>
            <p:cNvSpPr txBox="1">
              <a:spLocks noChangeArrowheads="1"/>
            </p:cNvSpPr>
            <p:nvPr/>
          </p:nvSpPr>
          <p:spPr bwMode="auto">
            <a:xfrm>
              <a:off x="4398" y="13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h</a:t>
              </a:r>
            </a:p>
          </p:txBody>
        </p:sp>
        <p:sp>
          <p:nvSpPr>
            <p:cNvPr id="7196" name="Text Box 26"/>
            <p:cNvSpPr txBox="1">
              <a:spLocks noChangeArrowheads="1"/>
            </p:cNvSpPr>
            <p:nvPr/>
          </p:nvSpPr>
          <p:spPr bwMode="auto">
            <a:xfrm>
              <a:off x="4429" y="201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</a:t>
              </a:r>
            </a:p>
          </p:txBody>
        </p:sp>
        <p:sp>
          <p:nvSpPr>
            <p:cNvPr id="7197" name="Text Box 27"/>
            <p:cNvSpPr txBox="1">
              <a:spLocks noChangeArrowheads="1"/>
            </p:cNvSpPr>
            <p:nvPr/>
          </p:nvSpPr>
          <p:spPr bwMode="auto">
            <a:xfrm>
              <a:off x="5282" y="1392"/>
              <a:ext cx="1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j</a:t>
              </a:r>
            </a:p>
          </p:txBody>
        </p:sp>
        <p:cxnSp>
          <p:nvCxnSpPr>
            <p:cNvPr id="7198" name="AutoShape 29"/>
            <p:cNvCxnSpPr>
              <a:cxnSpLocks noChangeShapeType="1"/>
              <a:stCxn id="7175" idx="5"/>
              <a:endCxn id="7179" idx="3"/>
            </p:cNvCxnSpPr>
            <p:nvPr/>
          </p:nvCxnSpPr>
          <p:spPr bwMode="auto">
            <a:xfrm rot="16200000" flipH="1">
              <a:off x="4487" y="1651"/>
              <a:ext cx="1" cy="564"/>
            </a:xfrm>
            <a:prstGeom prst="curvedConnector3">
              <a:avLst>
                <a:gd name="adj1" fmla="val 769999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9" name="AutoShape 30"/>
            <p:cNvCxnSpPr>
              <a:cxnSpLocks noChangeShapeType="1"/>
              <a:stCxn id="7175" idx="7"/>
              <a:endCxn id="7179" idx="1"/>
            </p:cNvCxnSpPr>
            <p:nvPr/>
          </p:nvCxnSpPr>
          <p:spPr bwMode="auto">
            <a:xfrm rot="5400000" flipV="1">
              <a:off x="4487" y="1435"/>
              <a:ext cx="1" cy="564"/>
            </a:xfrm>
            <a:prstGeom prst="curvedConnector3">
              <a:avLst>
                <a:gd name="adj1" fmla="val -610000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0" name="AutoShape 31"/>
            <p:cNvCxnSpPr>
              <a:cxnSpLocks noChangeShapeType="1"/>
              <a:stCxn id="7179" idx="5"/>
              <a:endCxn id="7179" idx="7"/>
            </p:cNvCxnSpPr>
            <p:nvPr/>
          </p:nvCxnSpPr>
          <p:spPr bwMode="auto">
            <a:xfrm rot="5400000" flipH="1" flipV="1">
              <a:off x="4867" y="1823"/>
              <a:ext cx="216" cy="1"/>
            </a:xfrm>
            <a:prstGeom prst="curvedConnector5">
              <a:avLst>
                <a:gd name="adj1" fmla="val -44444"/>
                <a:gd name="adj2" fmla="val 40099986"/>
                <a:gd name="adj3" fmla="val 14675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8074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Terminology (cont.)</a:t>
            </a:r>
          </a:p>
        </p:txBody>
      </p:sp>
      <p:sp>
        <p:nvSpPr>
          <p:cNvPr id="82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09800"/>
            <a:ext cx="4648201" cy="39163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sequence of alternating vertices and edges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begins with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ends with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edge is preceded and followed by its endpoints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Simple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path such that all its vertices and edges are distinct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  <a:latin typeface="Tahoma" charset="0"/>
              </a:rPr>
              <a:t>P</a:t>
            </a:r>
            <a:r>
              <a:rPr lang="en-US" sz="1800" baseline="-25000" dirty="0">
                <a:solidFill>
                  <a:schemeClr val="tx2"/>
                </a:solidFill>
                <a:latin typeface="Tahoma" charset="0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=(</a:t>
            </a:r>
            <a:r>
              <a:rPr lang="en-US" sz="1800" dirty="0" err="1">
                <a:solidFill>
                  <a:schemeClr val="tx2"/>
                </a:solidFill>
                <a:latin typeface="Tahoma" charset="0"/>
              </a:rPr>
              <a:t>V,b,X,h,Z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)</a:t>
            </a:r>
            <a:r>
              <a:rPr lang="en-US" sz="1800" dirty="0">
                <a:latin typeface="Tahoma" charset="0"/>
              </a:rPr>
              <a:t> is a simple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  <a:latin typeface="Tahoma" charset="0"/>
              </a:rPr>
              <a:t>P</a:t>
            </a:r>
            <a:r>
              <a:rPr lang="en-US" sz="1800" baseline="-25000" dirty="0">
                <a:solidFill>
                  <a:schemeClr val="accent2"/>
                </a:solidFill>
                <a:latin typeface="Tahom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ahoma" charset="0"/>
              </a:rPr>
              <a:t>=(</a:t>
            </a:r>
            <a:r>
              <a:rPr lang="en-US" sz="1800" dirty="0" err="1">
                <a:solidFill>
                  <a:schemeClr val="accent2"/>
                </a:solidFill>
                <a:latin typeface="Tahoma" charset="0"/>
              </a:rPr>
              <a:t>U,c,W,e,X,g,Y,f,W,d,V</a:t>
            </a:r>
            <a:r>
              <a:rPr lang="en-US" sz="1800" dirty="0">
                <a:solidFill>
                  <a:schemeClr val="accent2"/>
                </a:solidFill>
                <a:latin typeface="Tahoma" charset="0"/>
              </a:rPr>
              <a:t>)</a:t>
            </a:r>
            <a:r>
              <a:rPr lang="en-US" sz="1800" dirty="0">
                <a:latin typeface="Tahoma" charset="0"/>
              </a:rPr>
              <a:t> is a path that is not simple</a:t>
            </a:r>
          </a:p>
        </p:txBody>
      </p:sp>
      <p:sp>
        <p:nvSpPr>
          <p:cNvPr id="8196" name="Freeform 30"/>
          <p:cNvSpPr>
            <a:spLocks/>
          </p:cNvSpPr>
          <p:nvPr/>
        </p:nvSpPr>
        <p:spPr bwMode="auto">
          <a:xfrm>
            <a:off x="5572125" y="2905125"/>
            <a:ext cx="1570038" cy="2149475"/>
          </a:xfrm>
          <a:custGeom>
            <a:avLst/>
            <a:gdLst>
              <a:gd name="T0" fmla="*/ 468 w 989"/>
              <a:gd name="T1" fmla="*/ 0 h 1354"/>
              <a:gd name="T2" fmla="*/ 516 w 989"/>
              <a:gd name="T3" fmla="*/ 852 h 1354"/>
              <a:gd name="T4" fmla="*/ 930 w 989"/>
              <a:gd name="T5" fmla="*/ 1296 h 1354"/>
              <a:gd name="T6" fmla="*/ 870 w 989"/>
              <a:gd name="T7" fmla="*/ 504 h 1354"/>
              <a:gd name="T8" fmla="*/ 438 w 989"/>
              <a:gd name="T9" fmla="*/ 804 h 1354"/>
              <a:gd name="T10" fmla="*/ 0 w 989"/>
              <a:gd name="T11" fmla="*/ 480 h 13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89"/>
              <a:gd name="T19" fmla="*/ 0 h 1354"/>
              <a:gd name="T20" fmla="*/ 989 w 989"/>
              <a:gd name="T21" fmla="*/ 1354 h 13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89" h="1354">
                <a:moveTo>
                  <a:pt x="468" y="0"/>
                </a:moveTo>
                <a:cubicBezTo>
                  <a:pt x="475" y="142"/>
                  <a:pt x="439" y="636"/>
                  <a:pt x="516" y="852"/>
                </a:cubicBezTo>
                <a:cubicBezTo>
                  <a:pt x="593" y="1068"/>
                  <a:pt x="871" y="1354"/>
                  <a:pt x="930" y="1296"/>
                </a:cubicBezTo>
                <a:cubicBezTo>
                  <a:pt x="989" y="1238"/>
                  <a:pt x="952" y="586"/>
                  <a:pt x="870" y="504"/>
                </a:cubicBezTo>
                <a:cubicBezTo>
                  <a:pt x="788" y="422"/>
                  <a:pt x="583" y="808"/>
                  <a:pt x="438" y="804"/>
                </a:cubicBezTo>
                <a:cubicBezTo>
                  <a:pt x="293" y="800"/>
                  <a:pt x="91" y="547"/>
                  <a:pt x="0" y="480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29"/>
          <p:cNvSpPr txBox="1">
            <a:spLocks noChangeArrowheads="1"/>
          </p:cNvSpPr>
          <p:nvPr/>
        </p:nvSpPr>
        <p:spPr bwMode="auto">
          <a:xfrm>
            <a:off x="7010400" y="2819400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P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198" name="Freeform 28"/>
          <p:cNvSpPr>
            <a:spLocks/>
          </p:cNvSpPr>
          <p:nvPr/>
        </p:nvSpPr>
        <p:spPr bwMode="auto">
          <a:xfrm>
            <a:off x="6505575" y="2724150"/>
            <a:ext cx="1638300" cy="736600"/>
          </a:xfrm>
          <a:custGeom>
            <a:avLst/>
            <a:gdLst>
              <a:gd name="T0" fmla="*/ 0 w 1032"/>
              <a:gd name="T1" fmla="*/ 0 h 464"/>
              <a:gd name="T2" fmla="*/ 462 w 1032"/>
              <a:gd name="T3" fmla="*/ 396 h 464"/>
              <a:gd name="T4" fmla="*/ 1032 w 1032"/>
              <a:gd name="T5" fmla="*/ 408 h 464"/>
              <a:gd name="T6" fmla="*/ 0 60000 65536"/>
              <a:gd name="T7" fmla="*/ 0 60000 65536"/>
              <a:gd name="T8" fmla="*/ 0 60000 65536"/>
              <a:gd name="T9" fmla="*/ 0 w 1032"/>
              <a:gd name="T10" fmla="*/ 0 h 464"/>
              <a:gd name="T11" fmla="*/ 1032 w 1032"/>
              <a:gd name="T12" fmla="*/ 464 h 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2" h="464">
                <a:moveTo>
                  <a:pt x="0" y="0"/>
                </a:moveTo>
                <a:cubicBezTo>
                  <a:pt x="77" y="66"/>
                  <a:pt x="290" y="328"/>
                  <a:pt x="462" y="396"/>
                </a:cubicBezTo>
                <a:cubicBezTo>
                  <a:pt x="634" y="464"/>
                  <a:pt x="913" y="406"/>
                  <a:pt x="1032" y="408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4"/>
          <p:cNvSpPr>
            <a:spLocks noChangeArrowheads="1"/>
          </p:cNvSpPr>
          <p:nvPr/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X</a:t>
            </a:r>
          </a:p>
        </p:txBody>
      </p:sp>
      <p:sp>
        <p:nvSpPr>
          <p:cNvPr id="8202" name="Oval 5"/>
          <p:cNvSpPr>
            <a:spLocks noChangeArrowheads="1"/>
          </p:cNvSpPr>
          <p:nvPr/>
        </p:nvSpPr>
        <p:spPr bwMode="auto">
          <a:xfrm>
            <a:off x="5105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8203" name="Oval 6"/>
          <p:cNvSpPr>
            <a:spLocks noChangeArrowheads="1"/>
          </p:cNvSpPr>
          <p:nvPr/>
        </p:nvSpPr>
        <p:spPr bwMode="auto">
          <a:xfrm>
            <a:off x="6019800" y="2362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8204" name="Oval 7"/>
          <p:cNvSpPr>
            <a:spLocks noChangeArrowheads="1"/>
          </p:cNvSpPr>
          <p:nvPr/>
        </p:nvSpPr>
        <p:spPr bwMode="auto">
          <a:xfrm>
            <a:off x="6019800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8205" name="Oval 8"/>
          <p:cNvSpPr>
            <a:spLocks noChangeArrowheads="1"/>
          </p:cNvSpPr>
          <p:nvPr/>
        </p:nvSpPr>
        <p:spPr bwMode="auto">
          <a:xfrm>
            <a:off x="8153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cxnSp>
        <p:nvCxnSpPr>
          <p:cNvPr id="8206" name="AutoShape 9"/>
          <p:cNvCxnSpPr>
            <a:cxnSpLocks noChangeShapeType="1"/>
            <a:stCxn id="8203" idx="3"/>
            <a:endCxn id="8202" idx="7"/>
          </p:cNvCxnSpPr>
          <p:nvPr/>
        </p:nvCxnSpPr>
        <p:spPr bwMode="auto">
          <a:xfrm flipH="1">
            <a:off x="54959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AutoShape 10"/>
          <p:cNvCxnSpPr>
            <a:cxnSpLocks noChangeShapeType="1"/>
            <a:stCxn id="8204" idx="1"/>
            <a:endCxn id="8202" idx="5"/>
          </p:cNvCxnSpPr>
          <p:nvPr/>
        </p:nvCxnSpPr>
        <p:spPr bwMode="auto">
          <a:xfrm flipH="1" flipV="1">
            <a:off x="54959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11"/>
          <p:cNvCxnSpPr>
            <a:cxnSpLocks noChangeShapeType="1"/>
            <a:stCxn id="8204" idx="7"/>
            <a:endCxn id="8201" idx="3"/>
          </p:cNvCxnSpPr>
          <p:nvPr/>
        </p:nvCxnSpPr>
        <p:spPr bwMode="auto">
          <a:xfrm flipV="1">
            <a:off x="64103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12"/>
          <p:cNvCxnSpPr>
            <a:cxnSpLocks noChangeShapeType="1"/>
            <a:stCxn id="8201" idx="6"/>
            <a:endCxn id="8205" idx="2"/>
          </p:cNvCxnSpPr>
          <p:nvPr/>
        </p:nvCxnSpPr>
        <p:spPr bwMode="auto">
          <a:xfrm>
            <a:off x="7400925" y="3505200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AutoShape 13"/>
          <p:cNvCxnSpPr>
            <a:cxnSpLocks noChangeShapeType="1"/>
            <a:stCxn id="8203" idx="5"/>
            <a:endCxn id="8201" idx="1"/>
          </p:cNvCxnSpPr>
          <p:nvPr/>
        </p:nvCxnSpPr>
        <p:spPr bwMode="auto">
          <a:xfrm>
            <a:off x="64103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14"/>
          <p:cNvCxnSpPr>
            <a:cxnSpLocks noChangeShapeType="1"/>
            <a:stCxn id="8203" idx="4"/>
            <a:endCxn id="8204" idx="0"/>
          </p:cNvCxnSpPr>
          <p:nvPr/>
        </p:nvCxnSpPr>
        <p:spPr bwMode="auto">
          <a:xfrm>
            <a:off x="6248400" y="2828925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2" name="Oval 15"/>
          <p:cNvSpPr>
            <a:spLocks noChangeArrowheads="1"/>
          </p:cNvSpPr>
          <p:nvPr/>
        </p:nvSpPr>
        <p:spPr bwMode="auto">
          <a:xfrm>
            <a:off x="6943725" y="510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cxnSp>
        <p:nvCxnSpPr>
          <p:cNvPr id="8213" name="AutoShape 16"/>
          <p:cNvCxnSpPr>
            <a:cxnSpLocks noChangeShapeType="1"/>
            <a:stCxn id="8204" idx="5"/>
            <a:endCxn id="8212" idx="1"/>
          </p:cNvCxnSpPr>
          <p:nvPr/>
        </p:nvCxnSpPr>
        <p:spPr bwMode="auto">
          <a:xfrm>
            <a:off x="6410325" y="4591050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17"/>
          <p:cNvCxnSpPr>
            <a:cxnSpLocks noChangeShapeType="1"/>
            <a:stCxn id="8201" idx="4"/>
            <a:endCxn id="8212" idx="0"/>
          </p:cNvCxnSpPr>
          <p:nvPr/>
        </p:nvCxnSpPr>
        <p:spPr bwMode="auto">
          <a:xfrm>
            <a:off x="7162800" y="3743325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5" name="Text Box 18"/>
          <p:cNvSpPr txBox="1">
            <a:spLocks noChangeArrowheads="1"/>
          </p:cNvSpPr>
          <p:nvPr/>
        </p:nvSpPr>
        <p:spPr bwMode="auto">
          <a:xfrm>
            <a:off x="5495925" y="2600325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8216" name="Text Box 19"/>
          <p:cNvSpPr txBox="1">
            <a:spLocks noChangeArrowheads="1"/>
          </p:cNvSpPr>
          <p:nvPr/>
        </p:nvSpPr>
        <p:spPr bwMode="auto">
          <a:xfrm>
            <a:off x="5483225" y="3743325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8217" name="Text Box 20"/>
          <p:cNvSpPr txBox="1">
            <a:spLocks noChangeArrowheads="1"/>
          </p:cNvSpPr>
          <p:nvPr/>
        </p:nvSpPr>
        <p:spPr bwMode="auto">
          <a:xfrm>
            <a:off x="6705600" y="25908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8218" name="Text Box 21"/>
          <p:cNvSpPr txBox="1">
            <a:spLocks noChangeArrowheads="1"/>
          </p:cNvSpPr>
          <p:nvPr/>
        </p:nvSpPr>
        <p:spPr bwMode="auto">
          <a:xfrm>
            <a:off x="6629400" y="3810000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8219" name="Text Box 22"/>
          <p:cNvSpPr txBox="1">
            <a:spLocks noChangeArrowheads="1"/>
          </p:cNvSpPr>
          <p:nvPr/>
        </p:nvSpPr>
        <p:spPr bwMode="auto">
          <a:xfrm>
            <a:off x="5943600" y="3124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8220" name="Text Box 23"/>
          <p:cNvSpPr txBox="1">
            <a:spLocks noChangeArrowheads="1"/>
          </p:cNvSpPr>
          <p:nvPr/>
        </p:nvSpPr>
        <p:spPr bwMode="auto">
          <a:xfrm>
            <a:off x="6483350" y="4810125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</a:t>
            </a:r>
          </a:p>
        </p:txBody>
      </p:sp>
      <p:sp>
        <p:nvSpPr>
          <p:cNvPr id="8221" name="Text Box 24"/>
          <p:cNvSpPr txBox="1">
            <a:spLocks noChangeArrowheads="1"/>
          </p:cNvSpPr>
          <p:nvPr/>
        </p:nvSpPr>
        <p:spPr bwMode="auto">
          <a:xfrm>
            <a:off x="7124700" y="424815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g</a:t>
            </a:r>
          </a:p>
        </p:txBody>
      </p:sp>
      <p:sp>
        <p:nvSpPr>
          <p:cNvPr id="8222" name="Text Box 25"/>
          <p:cNvSpPr txBox="1">
            <a:spLocks noChangeArrowheads="1"/>
          </p:cNvSpPr>
          <p:nvPr/>
        </p:nvSpPr>
        <p:spPr bwMode="auto">
          <a:xfrm>
            <a:off x="7629525" y="3505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791200" y="3505200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5747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Terminology (cont.)</a:t>
            </a:r>
          </a:p>
        </p:txBody>
      </p:sp>
      <p:sp>
        <p:nvSpPr>
          <p:cNvPr id="92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2209800"/>
            <a:ext cx="4419601" cy="39163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>
                <a:latin typeface="Tahoma" charset="0"/>
              </a:rPr>
              <a:t>Cycle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circular sequence of alternating vertices and edges 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each edge is preceded and followed by its endpoints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Simple cycle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cycle such that all its vertices and edges are distinct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Examples</a:t>
            </a:r>
          </a:p>
          <a:p>
            <a:pPr lvl="1" eaLnBrk="1" hangingPunct="1"/>
            <a:r>
              <a:rPr lang="en-US" sz="1800" dirty="0">
                <a:solidFill>
                  <a:schemeClr val="tx2"/>
                </a:solidFill>
                <a:latin typeface="Tahoma" charset="0"/>
              </a:rPr>
              <a:t>C</a:t>
            </a:r>
            <a:r>
              <a:rPr lang="en-US" sz="1800" baseline="-25000" dirty="0">
                <a:solidFill>
                  <a:schemeClr val="tx2"/>
                </a:solidFill>
                <a:latin typeface="Tahoma" charset="0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=(</a:t>
            </a:r>
            <a:r>
              <a:rPr lang="en-US" sz="1800" dirty="0" err="1">
                <a:solidFill>
                  <a:schemeClr val="tx2"/>
                </a:solidFill>
                <a:latin typeface="Tahoma" charset="0"/>
              </a:rPr>
              <a:t>V,b,X,g,Y,f,W,c,U,a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Tahoma" charset="0"/>
                <a:sym typeface="Symbol" charset="0"/>
              </a:rPr>
              <a:t>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)</a:t>
            </a:r>
            <a:r>
              <a:rPr lang="en-US" sz="1800" dirty="0">
                <a:latin typeface="Tahoma" charset="0"/>
              </a:rPr>
              <a:t> is a simple cycle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ahoma" charset="0"/>
              </a:rPr>
              <a:t>C</a:t>
            </a:r>
            <a:r>
              <a:rPr lang="en-US" sz="1800" baseline="-25000" dirty="0">
                <a:solidFill>
                  <a:schemeClr val="accent2"/>
                </a:solidFill>
                <a:latin typeface="Tahom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ahoma" charset="0"/>
              </a:rPr>
              <a:t>=(</a:t>
            </a:r>
            <a:r>
              <a:rPr lang="en-US" sz="1800" dirty="0" err="1">
                <a:solidFill>
                  <a:schemeClr val="accent2"/>
                </a:solidFill>
                <a:latin typeface="Tahoma" charset="0"/>
              </a:rPr>
              <a:t>U,c,W,e,X,g,Y,f,W,d,V,a</a:t>
            </a:r>
            <a:r>
              <a:rPr lang="en-US" sz="1800" dirty="0">
                <a:solidFill>
                  <a:schemeClr val="accent2"/>
                </a:solidFill>
                <a:latin typeface="Tahoma" charset="0"/>
              </a:rPr>
              <a:t>,</a:t>
            </a:r>
            <a:r>
              <a:rPr lang="en-US" sz="1800" dirty="0">
                <a:solidFill>
                  <a:schemeClr val="accent2"/>
                </a:solidFill>
                <a:latin typeface="Tahoma" charset="0"/>
                <a:sym typeface="Symbol" charset="0"/>
              </a:rPr>
              <a:t></a:t>
            </a:r>
            <a:r>
              <a:rPr lang="en-US" sz="1800" dirty="0">
                <a:solidFill>
                  <a:schemeClr val="accent2"/>
                </a:solidFill>
                <a:latin typeface="Tahoma" charset="0"/>
              </a:rPr>
              <a:t>)</a:t>
            </a:r>
            <a:r>
              <a:rPr lang="en-US" sz="1800" dirty="0">
                <a:latin typeface="Tahoma" charset="0"/>
              </a:rPr>
              <a:t> is a cycle that is not simple</a:t>
            </a:r>
          </a:p>
        </p:txBody>
      </p:sp>
      <p:sp>
        <p:nvSpPr>
          <p:cNvPr id="9220" name="Freeform 6"/>
          <p:cNvSpPr>
            <a:spLocks/>
          </p:cNvSpPr>
          <p:nvPr/>
        </p:nvSpPr>
        <p:spPr bwMode="auto">
          <a:xfrm>
            <a:off x="5067300" y="2667000"/>
            <a:ext cx="2182813" cy="2652713"/>
          </a:xfrm>
          <a:custGeom>
            <a:avLst/>
            <a:gdLst>
              <a:gd name="T0" fmla="*/ 762 w 1375"/>
              <a:gd name="T1" fmla="*/ 36 h 1671"/>
              <a:gd name="T2" fmla="*/ 1218 w 1375"/>
              <a:gd name="T3" fmla="*/ 522 h 1671"/>
              <a:gd name="T4" fmla="*/ 1176 w 1375"/>
              <a:gd name="T5" fmla="*/ 1668 h 1671"/>
              <a:gd name="T6" fmla="*/ 24 w 1375"/>
              <a:gd name="T7" fmla="*/ 504 h 1671"/>
              <a:gd name="T8" fmla="*/ 456 w 1375"/>
              <a:gd name="T9" fmla="*/ 0 h 16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5"/>
              <a:gd name="T16" fmla="*/ 0 h 1671"/>
              <a:gd name="T17" fmla="*/ 1375 w 1375"/>
              <a:gd name="T18" fmla="*/ 1671 h 16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5" h="1671">
                <a:moveTo>
                  <a:pt x="762" y="36"/>
                </a:moveTo>
                <a:cubicBezTo>
                  <a:pt x="838" y="117"/>
                  <a:pt x="1149" y="250"/>
                  <a:pt x="1218" y="522"/>
                </a:cubicBezTo>
                <a:cubicBezTo>
                  <a:pt x="1287" y="794"/>
                  <a:pt x="1375" y="1671"/>
                  <a:pt x="1176" y="1668"/>
                </a:cubicBezTo>
                <a:cubicBezTo>
                  <a:pt x="977" y="1665"/>
                  <a:pt x="0" y="798"/>
                  <a:pt x="24" y="504"/>
                </a:cubicBezTo>
                <a:cubicBezTo>
                  <a:pt x="48" y="210"/>
                  <a:pt x="366" y="105"/>
                  <a:pt x="456" y="0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Freeform 4"/>
          <p:cNvSpPr>
            <a:spLocks/>
          </p:cNvSpPr>
          <p:nvPr/>
        </p:nvSpPr>
        <p:spPr bwMode="auto">
          <a:xfrm>
            <a:off x="5343525" y="2735263"/>
            <a:ext cx="1570038" cy="2319337"/>
          </a:xfrm>
          <a:custGeom>
            <a:avLst/>
            <a:gdLst>
              <a:gd name="T0" fmla="*/ 6 w 989"/>
              <a:gd name="T1" fmla="*/ 389 h 1461"/>
              <a:gd name="T2" fmla="*/ 444 w 989"/>
              <a:gd name="T3" fmla="*/ 95 h 1461"/>
              <a:gd name="T4" fmla="*/ 516 w 989"/>
              <a:gd name="T5" fmla="*/ 959 h 1461"/>
              <a:gd name="T6" fmla="*/ 930 w 989"/>
              <a:gd name="T7" fmla="*/ 1403 h 1461"/>
              <a:gd name="T8" fmla="*/ 870 w 989"/>
              <a:gd name="T9" fmla="*/ 611 h 1461"/>
              <a:gd name="T10" fmla="*/ 438 w 989"/>
              <a:gd name="T11" fmla="*/ 911 h 1461"/>
              <a:gd name="T12" fmla="*/ 0 w 989"/>
              <a:gd name="T13" fmla="*/ 587 h 1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9"/>
              <a:gd name="T22" fmla="*/ 0 h 1461"/>
              <a:gd name="T23" fmla="*/ 989 w 989"/>
              <a:gd name="T24" fmla="*/ 1461 h 14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9" h="1461">
                <a:moveTo>
                  <a:pt x="6" y="389"/>
                </a:moveTo>
                <a:cubicBezTo>
                  <a:pt x="79" y="341"/>
                  <a:pt x="359" y="0"/>
                  <a:pt x="444" y="95"/>
                </a:cubicBezTo>
                <a:cubicBezTo>
                  <a:pt x="529" y="190"/>
                  <a:pt x="435" y="741"/>
                  <a:pt x="516" y="959"/>
                </a:cubicBezTo>
                <a:cubicBezTo>
                  <a:pt x="597" y="1177"/>
                  <a:pt x="871" y="1461"/>
                  <a:pt x="930" y="1403"/>
                </a:cubicBezTo>
                <a:cubicBezTo>
                  <a:pt x="989" y="1345"/>
                  <a:pt x="952" y="693"/>
                  <a:pt x="870" y="611"/>
                </a:cubicBezTo>
                <a:cubicBezTo>
                  <a:pt x="788" y="529"/>
                  <a:pt x="583" y="915"/>
                  <a:pt x="438" y="911"/>
                </a:cubicBezTo>
                <a:cubicBezTo>
                  <a:pt x="293" y="907"/>
                  <a:pt x="91" y="654"/>
                  <a:pt x="0" y="587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7142163" y="3886200"/>
            <a:ext cx="477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225" name="Oval 7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X</a:t>
            </a:r>
          </a:p>
        </p:txBody>
      </p:sp>
      <p:sp>
        <p:nvSpPr>
          <p:cNvPr id="9226" name="Oval 8"/>
          <p:cNvSpPr>
            <a:spLocks noChangeArrowheads="1"/>
          </p:cNvSpPr>
          <p:nvPr/>
        </p:nvSpPr>
        <p:spPr bwMode="auto">
          <a:xfrm>
            <a:off x="48768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9227" name="Oval 9"/>
          <p:cNvSpPr>
            <a:spLocks noChangeArrowheads="1"/>
          </p:cNvSpPr>
          <p:nvPr/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9228" name="Oval 10"/>
          <p:cNvSpPr>
            <a:spLocks noChangeArrowheads="1"/>
          </p:cNvSpPr>
          <p:nvPr/>
        </p:nvSpPr>
        <p:spPr bwMode="auto">
          <a:xfrm>
            <a:off x="5791200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9229" name="Oval 11"/>
          <p:cNvSpPr>
            <a:spLocks noChangeArrowheads="1"/>
          </p:cNvSpPr>
          <p:nvPr/>
        </p:nvSpPr>
        <p:spPr bwMode="auto">
          <a:xfrm>
            <a:off x="79248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cxnSp>
        <p:nvCxnSpPr>
          <p:cNvPr id="9230" name="AutoShape 12"/>
          <p:cNvCxnSpPr>
            <a:cxnSpLocks noChangeShapeType="1"/>
            <a:stCxn id="9227" idx="3"/>
            <a:endCxn id="9226" idx="7"/>
          </p:cNvCxnSpPr>
          <p:nvPr/>
        </p:nvCxnSpPr>
        <p:spPr bwMode="auto">
          <a:xfrm flipH="1">
            <a:off x="52673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AutoShape 13"/>
          <p:cNvCxnSpPr>
            <a:cxnSpLocks noChangeShapeType="1"/>
            <a:stCxn id="9228" idx="1"/>
            <a:endCxn id="9226" idx="5"/>
          </p:cNvCxnSpPr>
          <p:nvPr/>
        </p:nvCxnSpPr>
        <p:spPr bwMode="auto">
          <a:xfrm flipH="1" flipV="1">
            <a:off x="52673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AutoShape 14"/>
          <p:cNvCxnSpPr>
            <a:cxnSpLocks noChangeShapeType="1"/>
            <a:stCxn id="9228" idx="7"/>
            <a:endCxn id="9225" idx="3"/>
          </p:cNvCxnSpPr>
          <p:nvPr/>
        </p:nvCxnSpPr>
        <p:spPr bwMode="auto">
          <a:xfrm flipV="1">
            <a:off x="61817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AutoShape 15"/>
          <p:cNvCxnSpPr>
            <a:cxnSpLocks noChangeShapeType="1"/>
            <a:stCxn id="9225" idx="6"/>
            <a:endCxn id="9229" idx="2"/>
          </p:cNvCxnSpPr>
          <p:nvPr/>
        </p:nvCxnSpPr>
        <p:spPr bwMode="auto">
          <a:xfrm>
            <a:off x="7172325" y="3505200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AutoShape 16"/>
          <p:cNvCxnSpPr>
            <a:cxnSpLocks noChangeShapeType="1"/>
            <a:stCxn id="9227" idx="5"/>
            <a:endCxn id="9225" idx="1"/>
          </p:cNvCxnSpPr>
          <p:nvPr/>
        </p:nvCxnSpPr>
        <p:spPr bwMode="auto">
          <a:xfrm>
            <a:off x="61817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17"/>
          <p:cNvCxnSpPr>
            <a:cxnSpLocks noChangeShapeType="1"/>
            <a:stCxn id="9227" idx="4"/>
            <a:endCxn id="9228" idx="0"/>
          </p:cNvCxnSpPr>
          <p:nvPr/>
        </p:nvCxnSpPr>
        <p:spPr bwMode="auto">
          <a:xfrm>
            <a:off x="6019800" y="2828925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6" name="Oval 18"/>
          <p:cNvSpPr>
            <a:spLocks noChangeArrowheads="1"/>
          </p:cNvSpPr>
          <p:nvPr/>
        </p:nvSpPr>
        <p:spPr bwMode="auto">
          <a:xfrm>
            <a:off x="6715125" y="510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cxnSp>
        <p:nvCxnSpPr>
          <p:cNvPr id="9237" name="AutoShape 19"/>
          <p:cNvCxnSpPr>
            <a:cxnSpLocks noChangeShapeType="1"/>
            <a:stCxn id="9228" idx="5"/>
            <a:endCxn id="9236" idx="1"/>
          </p:cNvCxnSpPr>
          <p:nvPr/>
        </p:nvCxnSpPr>
        <p:spPr bwMode="auto">
          <a:xfrm>
            <a:off x="6181725" y="4591050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20"/>
          <p:cNvCxnSpPr>
            <a:cxnSpLocks noChangeShapeType="1"/>
            <a:stCxn id="9225" idx="4"/>
            <a:endCxn id="9236" idx="0"/>
          </p:cNvCxnSpPr>
          <p:nvPr/>
        </p:nvCxnSpPr>
        <p:spPr bwMode="auto">
          <a:xfrm>
            <a:off x="6934200" y="3743325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 Box 21"/>
          <p:cNvSpPr txBox="1">
            <a:spLocks noChangeArrowheads="1"/>
          </p:cNvSpPr>
          <p:nvPr/>
        </p:nvSpPr>
        <p:spPr bwMode="auto">
          <a:xfrm>
            <a:off x="5105400" y="2590800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9240" name="Text Box 22"/>
          <p:cNvSpPr txBox="1">
            <a:spLocks noChangeArrowheads="1"/>
          </p:cNvSpPr>
          <p:nvPr/>
        </p:nvSpPr>
        <p:spPr bwMode="auto">
          <a:xfrm>
            <a:off x="5105400" y="3962400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>
            <a:off x="6553200" y="25908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9242" name="Text Box 24"/>
          <p:cNvSpPr txBox="1">
            <a:spLocks noChangeArrowheads="1"/>
          </p:cNvSpPr>
          <p:nvPr/>
        </p:nvSpPr>
        <p:spPr bwMode="auto">
          <a:xfrm>
            <a:off x="6400800" y="3810000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9243" name="Text Box 25"/>
          <p:cNvSpPr txBox="1">
            <a:spLocks noChangeArrowheads="1"/>
          </p:cNvSpPr>
          <p:nvPr/>
        </p:nvSpPr>
        <p:spPr bwMode="auto">
          <a:xfrm>
            <a:off x="5715000" y="3124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9244" name="Text Box 26"/>
          <p:cNvSpPr txBox="1">
            <a:spLocks noChangeArrowheads="1"/>
          </p:cNvSpPr>
          <p:nvPr/>
        </p:nvSpPr>
        <p:spPr bwMode="auto">
          <a:xfrm>
            <a:off x="6086475" y="4895850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</a:t>
            </a:r>
          </a:p>
        </p:txBody>
      </p:sp>
      <p:sp>
        <p:nvSpPr>
          <p:cNvPr id="9245" name="Text Box 27"/>
          <p:cNvSpPr txBox="1">
            <a:spLocks noChangeArrowheads="1"/>
          </p:cNvSpPr>
          <p:nvPr/>
        </p:nvSpPr>
        <p:spPr bwMode="auto">
          <a:xfrm>
            <a:off x="7086600" y="4267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g</a:t>
            </a:r>
          </a:p>
        </p:txBody>
      </p:sp>
      <p:sp>
        <p:nvSpPr>
          <p:cNvPr id="9246" name="Text Box 28"/>
          <p:cNvSpPr txBox="1">
            <a:spLocks noChangeArrowheads="1"/>
          </p:cNvSpPr>
          <p:nvPr/>
        </p:nvSpPr>
        <p:spPr bwMode="auto">
          <a:xfrm>
            <a:off x="7400925" y="3505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9247" name="Text Box 29"/>
          <p:cNvSpPr txBox="1">
            <a:spLocks noChangeArrowheads="1"/>
          </p:cNvSpPr>
          <p:nvPr/>
        </p:nvSpPr>
        <p:spPr bwMode="auto">
          <a:xfrm>
            <a:off x="5556250" y="3505200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008283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14205</TotalTime>
  <Words>2657</Words>
  <Application>Microsoft Macintosh PowerPoint</Application>
  <PresentationFormat>On-screen Show (4:3)</PresentationFormat>
  <Paragraphs>841</Paragraphs>
  <Slides>47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Plaza</vt:lpstr>
      <vt:lpstr>VISIO</vt:lpstr>
      <vt:lpstr> Data Structures Lecture 14</vt:lpstr>
      <vt:lpstr>Graphs</vt:lpstr>
      <vt:lpstr>Graphs</vt:lpstr>
      <vt:lpstr>Graphs</vt:lpstr>
      <vt:lpstr>Edge Types</vt:lpstr>
      <vt:lpstr>Applications</vt:lpstr>
      <vt:lpstr>Terminology</vt:lpstr>
      <vt:lpstr>Terminology (cont.)</vt:lpstr>
      <vt:lpstr>Terminology (cont.)</vt:lpstr>
      <vt:lpstr>Properties</vt:lpstr>
      <vt:lpstr>Properties</vt:lpstr>
      <vt:lpstr>Main Methods of the Graph ADT</vt:lpstr>
      <vt:lpstr>Main Methods of the Graph ADT</vt:lpstr>
      <vt:lpstr>Edge List Structure</vt:lpstr>
      <vt:lpstr>Adjacency List Structure</vt:lpstr>
      <vt:lpstr>Adjacency Matrix Structure</vt:lpstr>
      <vt:lpstr>Performance</vt:lpstr>
      <vt:lpstr>Graph Traversal</vt:lpstr>
      <vt:lpstr>Subgraphs</vt:lpstr>
      <vt:lpstr>Connectivity</vt:lpstr>
      <vt:lpstr>Trees and Forests</vt:lpstr>
      <vt:lpstr>Spanning Trees and Forests</vt:lpstr>
      <vt:lpstr>Depth-First Search</vt:lpstr>
      <vt:lpstr>DFS Algorithm</vt:lpstr>
      <vt:lpstr>Example</vt:lpstr>
      <vt:lpstr>Example (cont.)</vt:lpstr>
      <vt:lpstr>DFS and Maze Traversal </vt:lpstr>
      <vt:lpstr>Properties of DFS</vt:lpstr>
      <vt:lpstr>Analysis of DFS</vt:lpstr>
      <vt:lpstr>Path Finding</vt:lpstr>
      <vt:lpstr>Cycle Finding</vt:lpstr>
      <vt:lpstr>Breadth-First Search</vt:lpstr>
      <vt:lpstr>Breadth-First Search</vt:lpstr>
      <vt:lpstr>BFS Algorithm</vt:lpstr>
      <vt:lpstr>Example</vt:lpstr>
      <vt:lpstr>Example (cont.)</vt:lpstr>
      <vt:lpstr>Example (cont.)</vt:lpstr>
      <vt:lpstr>Properties</vt:lpstr>
      <vt:lpstr>Analysis</vt:lpstr>
      <vt:lpstr>Applications</vt:lpstr>
      <vt:lpstr>DFS vs. BFS</vt:lpstr>
      <vt:lpstr>DFS vs. BFS (cont.)</vt:lpstr>
      <vt:lpstr>Java Graph Library</vt:lpstr>
      <vt:lpstr>No Homework</vt:lpstr>
      <vt:lpstr>Project Demo</vt:lpstr>
      <vt:lpstr>Schedule on Dec. 23</vt:lpstr>
      <vt:lpstr>Schedule on Dec. 30</vt:lpstr>
    </vt:vector>
  </TitlesOfParts>
  <Company>NCCU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189</cp:revision>
  <cp:lastPrinted>2010-12-16T01:21:07Z</cp:lastPrinted>
  <dcterms:created xsi:type="dcterms:W3CDTF">2010-11-24T13:20:43Z</dcterms:created>
  <dcterms:modified xsi:type="dcterms:W3CDTF">2010-12-17T01:50:34Z</dcterms:modified>
</cp:coreProperties>
</file>