
<file path=[Content_Types].xml><?xml version="1.0" encoding="utf-8"?>
<Types xmlns="http://schemas.openxmlformats.org/package/2006/content-types">
  <Default Extension="xml" ContentType="application/xml"/>
  <Default Extension="wmf" ContentType="image/x-wmf"/>
  <Default Extension="vml" ContentType="application/vnd.openxmlformats-officedocument.vmlDrawing"/>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30"/>
  </p:notesMasterIdLst>
  <p:sldIdLst>
    <p:sldId id="256" r:id="rId2"/>
    <p:sldId id="310" r:id="rId3"/>
    <p:sldId id="485" r:id="rId4"/>
    <p:sldId id="486" r:id="rId5"/>
    <p:sldId id="499" r:id="rId6"/>
    <p:sldId id="487" r:id="rId7"/>
    <p:sldId id="500" r:id="rId8"/>
    <p:sldId id="510" r:id="rId9"/>
    <p:sldId id="503" r:id="rId10"/>
    <p:sldId id="504" r:id="rId11"/>
    <p:sldId id="505" r:id="rId12"/>
    <p:sldId id="506" r:id="rId13"/>
    <p:sldId id="507" r:id="rId14"/>
    <p:sldId id="508" r:id="rId15"/>
    <p:sldId id="509" r:id="rId16"/>
    <p:sldId id="488" r:id="rId17"/>
    <p:sldId id="489" r:id="rId18"/>
    <p:sldId id="490" r:id="rId19"/>
    <p:sldId id="491" r:id="rId20"/>
    <p:sldId id="492" r:id="rId21"/>
    <p:sldId id="501" r:id="rId22"/>
    <p:sldId id="493" r:id="rId23"/>
    <p:sldId id="502" r:id="rId24"/>
    <p:sldId id="494" r:id="rId25"/>
    <p:sldId id="495" r:id="rId26"/>
    <p:sldId id="496" r:id="rId27"/>
    <p:sldId id="497" r:id="rId28"/>
    <p:sldId id="49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tableStyles" Target="tableStyles.xml"/><Relationship Id="rId31" Type="http://schemas.openxmlformats.org/officeDocument/2006/relationships/printerSettings" Target="printerSettings/printerSettings1.bin"/><Relationship Id="rId34"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notesMaster" Target="notesMasters/notesMaster1.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3186E-627A-3F4A-8E7E-B544FA4DA940}" type="datetimeFigureOut">
              <a:rPr lang="en-US" smtClean="0"/>
              <a:pPr/>
              <a:t>12/5/10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B45FB-B1A1-DD48-81E3-686E4C00E28D}" type="slidenum">
              <a:rPr lang="en-US" smtClean="0"/>
              <a:pPr/>
              <a:t>‹#›</a:t>
            </a:fld>
            <a:endParaRPr lang="en-US"/>
          </a:p>
        </p:txBody>
      </p:sp>
    </p:spTree>
    <p:extLst>
      <p:ext uri="{BB962C8B-B14F-4D97-AF65-F5344CB8AC3E}">
        <p14:creationId xmlns:p14="http://schemas.microsoft.com/office/powerpoint/2010/main" val="33827626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r>
              <a:rPr lang="en-US" sz="1200"/>
              <a:t>Skip Lists</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2A676C9A-2184-6D43-8BF4-6EDA49BF1287}" type="datetime8">
              <a:rPr lang="en-US" sz="1200"/>
              <a:pPr eaLnBrk="1" hangingPunct="1"/>
              <a:t>12/5/10 20:32</a:t>
            </a:fld>
            <a:endParaRPr lang="en-US" sz="1200"/>
          </a:p>
        </p:txBody>
      </p:sp>
      <p:sp>
        <p:nvSpPr>
          <p:cNvPr id="153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91D3DF7B-99EC-934C-B91B-AE57FE9F4C26}" type="slidenum">
              <a:rPr lang="en-US" sz="1200"/>
              <a:pPr eaLnBrk="1" hangingPunct="1"/>
              <a:t>16</a:t>
            </a:fld>
            <a:endParaRPr lang="en-US" sz="120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r>
              <a:rPr lang="en-US" sz="1200"/>
              <a:t>Skip Lists</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601EE215-750A-514A-976C-6C21DA5318B7}" type="datetime8">
              <a:rPr lang="en-US" sz="1200"/>
              <a:pPr eaLnBrk="1" hangingPunct="1"/>
              <a:t>12/5/10 20:32</a:t>
            </a:fld>
            <a:endParaRPr lang="en-US" sz="1200"/>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34" eaLnBrk="0" hangingPunct="0">
              <a:defRPr sz="2300">
                <a:solidFill>
                  <a:schemeClr val="tx1"/>
                </a:solidFill>
                <a:latin typeface="Tahoma" charset="0"/>
                <a:ea typeface="ＭＳ Ｐゴシック" charset="0"/>
              </a:defRPr>
            </a:lvl1pPr>
            <a:lvl2pPr marL="703797" indent="-270691" defTabSz="914334" eaLnBrk="0" hangingPunct="0">
              <a:defRPr sz="2300">
                <a:solidFill>
                  <a:schemeClr val="tx1"/>
                </a:solidFill>
                <a:latin typeface="Tahoma" charset="0"/>
                <a:ea typeface="ＭＳ Ｐゴシック" charset="0"/>
              </a:defRPr>
            </a:lvl2pPr>
            <a:lvl3pPr marL="1082764" indent="-216553" defTabSz="914334" eaLnBrk="0" hangingPunct="0">
              <a:defRPr sz="2300">
                <a:solidFill>
                  <a:schemeClr val="tx1"/>
                </a:solidFill>
                <a:latin typeface="Tahoma" charset="0"/>
                <a:ea typeface="ＭＳ Ｐゴシック" charset="0"/>
              </a:defRPr>
            </a:lvl3pPr>
            <a:lvl4pPr marL="1515869" indent="-216553" defTabSz="914334" eaLnBrk="0" hangingPunct="0">
              <a:defRPr sz="2300">
                <a:solidFill>
                  <a:schemeClr val="tx1"/>
                </a:solidFill>
                <a:latin typeface="Tahoma" charset="0"/>
                <a:ea typeface="ＭＳ Ｐゴシック" charset="0"/>
              </a:defRPr>
            </a:lvl4pPr>
            <a:lvl5pPr marL="1948975" indent="-216553" defTabSz="914334" eaLnBrk="0" hangingPunct="0">
              <a:defRPr sz="2300">
                <a:solidFill>
                  <a:schemeClr val="tx1"/>
                </a:solidFill>
                <a:latin typeface="Tahoma" charset="0"/>
                <a:ea typeface="ＭＳ Ｐゴシック" charset="0"/>
              </a:defRPr>
            </a:lvl5pPr>
            <a:lvl6pPr marL="2382081" indent="-216553" algn="ctr" defTabSz="914334" eaLnBrk="0" fontAlgn="base" hangingPunct="0">
              <a:spcBef>
                <a:spcPct val="0"/>
              </a:spcBef>
              <a:spcAft>
                <a:spcPct val="0"/>
              </a:spcAft>
              <a:defRPr sz="2300">
                <a:solidFill>
                  <a:schemeClr val="tx1"/>
                </a:solidFill>
                <a:latin typeface="Tahoma" charset="0"/>
                <a:ea typeface="ＭＳ Ｐゴシック" charset="0"/>
              </a:defRPr>
            </a:lvl6pPr>
            <a:lvl7pPr marL="2815186" indent="-216553" algn="ctr" defTabSz="914334" eaLnBrk="0" fontAlgn="base" hangingPunct="0">
              <a:spcBef>
                <a:spcPct val="0"/>
              </a:spcBef>
              <a:spcAft>
                <a:spcPct val="0"/>
              </a:spcAft>
              <a:defRPr sz="2300">
                <a:solidFill>
                  <a:schemeClr val="tx1"/>
                </a:solidFill>
                <a:latin typeface="Tahoma" charset="0"/>
                <a:ea typeface="ＭＳ Ｐゴシック" charset="0"/>
              </a:defRPr>
            </a:lvl7pPr>
            <a:lvl8pPr marL="3248292" indent="-216553" algn="ctr" defTabSz="914334" eaLnBrk="0" fontAlgn="base" hangingPunct="0">
              <a:spcBef>
                <a:spcPct val="0"/>
              </a:spcBef>
              <a:spcAft>
                <a:spcPct val="0"/>
              </a:spcAft>
              <a:defRPr sz="2300">
                <a:solidFill>
                  <a:schemeClr val="tx1"/>
                </a:solidFill>
                <a:latin typeface="Tahoma" charset="0"/>
                <a:ea typeface="ＭＳ Ｐゴシック" charset="0"/>
              </a:defRPr>
            </a:lvl8pPr>
            <a:lvl9pPr marL="3681397" indent="-216553" algn="ctr" defTabSz="914334" eaLnBrk="0" fontAlgn="base" hangingPunct="0">
              <a:spcBef>
                <a:spcPct val="0"/>
              </a:spcBef>
              <a:spcAft>
                <a:spcPct val="0"/>
              </a:spcAft>
              <a:defRPr sz="2300">
                <a:solidFill>
                  <a:schemeClr val="tx1"/>
                </a:solidFill>
                <a:latin typeface="Tahoma" charset="0"/>
                <a:ea typeface="ＭＳ Ｐゴシック" charset="0"/>
              </a:defRPr>
            </a:lvl9pPr>
          </a:lstStyle>
          <a:p>
            <a:pPr eaLnBrk="1" hangingPunct="1"/>
            <a:fld id="{F929E835-7040-BC4A-8967-2622D644450F}" type="slidenum">
              <a:rPr lang="en-US" sz="1200"/>
              <a:pPr eaLnBrk="1" hangingPunct="1"/>
              <a:t>19</a:t>
            </a:fld>
            <a:endParaRPr lang="en-US" sz="1200"/>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EDB6EF64-FB19-411E-965E-9F52AA474456}"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B419239-0D02-1148-91D6-66C18BC00F3C}" type="datetimeFigureOut">
              <a:rPr lang="en-US" smtClean="0"/>
              <a:pPr/>
              <a:t>12/5/10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B419239-0D02-1148-91D6-66C18BC00F3C}" type="datetimeFigureOut">
              <a:rPr lang="en-US" smtClean="0"/>
              <a:pPr/>
              <a:t>12/5/10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02B71-8991-4516-A01E-F1A9ACD28BDC}" type="slidenum">
              <a:rPr/>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 y="4038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dt" sz="half" idx="10"/>
          </p:nvPr>
        </p:nvSpPr>
        <p:spPr>
          <a:ln/>
        </p:spPr>
        <p:txBody>
          <a:bodyPr/>
          <a:lstStyle>
            <a:lvl1pPr>
              <a:defRPr/>
            </a:lvl1pPr>
          </a:lstStyle>
          <a:p>
            <a:fld id="{6872D171-7E91-EA43-92E3-4C1B564FAE18}" type="datetime8">
              <a:rPr lang="en-US"/>
              <a:pPr/>
              <a:t>12/5/10 20:32</a:t>
            </a:fld>
            <a:endParaRPr lang="en-US"/>
          </a:p>
        </p:txBody>
      </p:sp>
      <p:sp>
        <p:nvSpPr>
          <p:cNvPr id="6" name="Rectangle 66"/>
          <p:cNvSpPr>
            <a:spLocks noGrp="1" noChangeArrowheads="1"/>
          </p:cNvSpPr>
          <p:nvPr>
            <p:ph type="ftr" sz="quarter" idx="11"/>
          </p:nvPr>
        </p:nvSpPr>
        <p:spPr>
          <a:ln/>
        </p:spPr>
        <p:txBody>
          <a:bodyPr/>
          <a:lstStyle>
            <a:lvl1pPr>
              <a:defRPr/>
            </a:lvl1pPr>
          </a:lstStyle>
          <a:p>
            <a:pPr>
              <a:defRPr/>
            </a:pPr>
            <a:r>
              <a:rPr lang="en-US"/>
              <a:t>Dynamic Programming</a:t>
            </a:r>
          </a:p>
        </p:txBody>
      </p:sp>
      <p:sp>
        <p:nvSpPr>
          <p:cNvPr id="7" name="Rectangle 67"/>
          <p:cNvSpPr>
            <a:spLocks noGrp="1" noChangeArrowheads="1"/>
          </p:cNvSpPr>
          <p:nvPr>
            <p:ph type="sldNum" sz="quarter" idx="12"/>
          </p:nvPr>
        </p:nvSpPr>
        <p:spPr>
          <a:ln/>
        </p:spPr>
        <p:txBody>
          <a:bodyPr/>
          <a:lstStyle>
            <a:lvl1pPr>
              <a:defRPr/>
            </a:lvl1pPr>
          </a:lstStyle>
          <a:p>
            <a:fld id="{E965E744-F20F-9140-A133-76AF8A5EE2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8B419239-0D02-1148-91D6-66C18BC00F3C}" type="datetimeFigureOut">
              <a:rPr lang="en-US" smtClean="0"/>
              <a:pPr/>
              <a:t>12/5/10</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D75AB042-7A5A-534E-B1B5-AAC733BD12D0}"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B419239-0D02-1148-91D6-66C18BC00F3C}" type="datetimeFigureOut">
              <a:rPr lang="en-US" smtClean="0"/>
              <a:pPr/>
              <a:t>12/5/10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AB042-7A5A-534E-B1B5-AAC733BD12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419239-0D02-1148-91D6-66C18BC00F3C}" type="datetimeFigureOut">
              <a:rPr lang="en-US" smtClean="0"/>
              <a:pPr/>
              <a:t>12/5/10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AB042-7A5A-534E-B1B5-AAC733BD12D0}"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8B419239-0D02-1148-91D6-66C18BC00F3C}" type="datetimeFigureOut">
              <a:rPr lang="en-US" smtClean="0"/>
              <a:pPr/>
              <a:t>12/5/10</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D75AB042-7A5A-534E-B1B5-AAC733BD12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5"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520012"/>
            <a:ext cx="5458968" cy="1048684"/>
          </a:xfrm>
        </p:spPr>
        <p:txBody>
          <a:bodyPr>
            <a:normAutofit fontScale="90000"/>
          </a:bodyPr>
          <a:lstStyle/>
          <a:p>
            <a:r>
              <a:rPr lang="en-US" dirty="0" smtClean="0"/>
              <a:t/>
            </a:r>
            <a:br>
              <a:rPr lang="en-US" dirty="0" smtClean="0"/>
            </a:br>
            <a:r>
              <a:rPr lang="en-US" dirty="0" smtClean="0"/>
              <a:t>Data Structures</a:t>
            </a:r>
            <a:br>
              <a:rPr lang="en-US" dirty="0" smtClean="0"/>
            </a:br>
            <a:r>
              <a:rPr lang="en-US" dirty="0" smtClean="0"/>
              <a:t>Lecture </a:t>
            </a:r>
            <a:r>
              <a:rPr lang="en-US" dirty="0" smtClean="0"/>
              <a:t>13</a:t>
            </a:r>
            <a:endParaRPr lang="en-US" dirty="0"/>
          </a:p>
        </p:txBody>
      </p:sp>
      <p:sp>
        <p:nvSpPr>
          <p:cNvPr id="3" name="Subtitle 2"/>
          <p:cNvSpPr>
            <a:spLocks noGrp="1"/>
          </p:cNvSpPr>
          <p:nvPr>
            <p:ph type="subTitle" idx="1"/>
          </p:nvPr>
        </p:nvSpPr>
        <p:spPr>
          <a:xfrm>
            <a:off x="3200400" y="5721093"/>
            <a:ext cx="5458968" cy="621792"/>
          </a:xfrm>
        </p:spPr>
        <p:txBody>
          <a:bodyPr>
            <a:normAutofit fontScale="85000" lnSpcReduction="20000"/>
          </a:bodyPr>
          <a:lstStyle/>
          <a:p>
            <a:r>
              <a:rPr lang="en-US" dirty="0" smtClean="0"/>
              <a:t>Fang Yu</a:t>
            </a:r>
          </a:p>
          <a:p>
            <a:r>
              <a:rPr lang="en-US" dirty="0" smtClean="0"/>
              <a:t>Department of Management Information Systems</a:t>
            </a:r>
          </a:p>
          <a:p>
            <a:r>
              <a:rPr lang="en-US" dirty="0" smtClean="0"/>
              <a:t>National </a:t>
            </a:r>
            <a:r>
              <a:rPr lang="en-US" dirty="0" err="1" smtClean="0"/>
              <a:t>Chengchi</a:t>
            </a:r>
            <a:r>
              <a:rPr lang="en-US" dirty="0" smtClean="0"/>
              <a:t> University</a:t>
            </a:r>
            <a:endParaRPr lang="en-US" dirty="0"/>
          </a:p>
        </p:txBody>
      </p:sp>
      <p:sp>
        <p:nvSpPr>
          <p:cNvPr id="4" name="TextBox 3"/>
          <p:cNvSpPr txBox="1"/>
          <p:nvPr/>
        </p:nvSpPr>
        <p:spPr>
          <a:xfrm>
            <a:off x="524936" y="274136"/>
            <a:ext cx="1122310" cy="369332"/>
          </a:xfrm>
          <a:prstGeom prst="rect">
            <a:avLst/>
          </a:prstGeom>
          <a:noFill/>
        </p:spPr>
        <p:txBody>
          <a:bodyPr wrap="none" rtlCol="0">
            <a:spAutoFit/>
          </a:bodyPr>
          <a:lstStyle/>
          <a:p>
            <a:r>
              <a:rPr lang="en-US" dirty="0" smtClean="0"/>
              <a:t>Fall 2010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199" y="342900"/>
            <a:ext cx="6508377" cy="1143000"/>
          </a:xfrm>
        </p:spPr>
        <p:txBody>
          <a:bodyPr/>
          <a:lstStyle/>
          <a:p>
            <a:pPr eaLnBrk="1" hangingPunct="1"/>
            <a:r>
              <a:rPr lang="en-US">
                <a:latin typeface="Tahoma" charset="0"/>
              </a:rPr>
              <a:t>Example</a:t>
            </a:r>
          </a:p>
        </p:txBody>
      </p:sp>
      <p:sp>
        <p:nvSpPr>
          <p:cNvPr id="5125" name="Rectangle 3" descr="Rectangle: Click to edit Master text styles&#10;Second level&#10;Third level&#10;Fourth level&#10;Fifth level"/>
          <p:cNvSpPr>
            <a:spLocks noGrp="1" noChangeArrowheads="1"/>
          </p:cNvSpPr>
          <p:nvPr>
            <p:ph type="body" idx="1"/>
          </p:nvPr>
        </p:nvSpPr>
        <p:spPr>
          <a:xfrm>
            <a:off x="685800" y="1600200"/>
            <a:ext cx="8077200" cy="4419600"/>
          </a:xfrm>
        </p:spPr>
        <p:txBody>
          <a:bodyPr>
            <a:normAutofit fontScale="62500" lnSpcReduction="20000"/>
          </a:bodyPr>
          <a:lstStyle/>
          <a:p>
            <a:pPr eaLnBrk="1" hangingPunct="1">
              <a:lnSpc>
                <a:spcPct val="80000"/>
              </a:lnSpc>
              <a:buFont typeface="Wingdings" charset="0"/>
              <a:buNone/>
            </a:pPr>
            <a:r>
              <a:rPr lang="en-US" sz="2000" dirty="0">
                <a:solidFill>
                  <a:schemeClr val="tx2"/>
                </a:solidFill>
                <a:latin typeface="Tahoma" charset="0"/>
              </a:rPr>
              <a:t>Operation		Output		Dictionary</a:t>
            </a:r>
            <a:r>
              <a:rPr lang="en-US" sz="2000" b="1" dirty="0">
                <a:latin typeface="Tahoma" charset="0"/>
              </a:rPr>
              <a:t>	</a:t>
            </a:r>
          </a:p>
          <a:p>
            <a:pPr eaLnBrk="1" hangingPunct="1">
              <a:lnSpc>
                <a:spcPct val="80000"/>
              </a:lnSpc>
              <a:buFont typeface="Wingdings" charset="0"/>
              <a:buNone/>
            </a:pPr>
            <a:r>
              <a:rPr lang="en-US" sz="2000" dirty="0">
                <a:latin typeface="Tahoma" charset="0"/>
              </a:rPr>
              <a:t>put(5,A)		(5,A)		(5,A)	</a:t>
            </a:r>
          </a:p>
          <a:p>
            <a:pPr eaLnBrk="1" hangingPunct="1">
              <a:lnSpc>
                <a:spcPct val="80000"/>
              </a:lnSpc>
              <a:buFont typeface="Wingdings" charset="0"/>
              <a:buNone/>
            </a:pPr>
            <a:r>
              <a:rPr lang="en-US" sz="2000" dirty="0">
                <a:latin typeface="Tahoma" charset="0"/>
              </a:rPr>
              <a:t>put(7,B)		(7,B)		(5,A),(7,B)	</a:t>
            </a:r>
          </a:p>
          <a:p>
            <a:pPr eaLnBrk="1" hangingPunct="1">
              <a:lnSpc>
                <a:spcPct val="80000"/>
              </a:lnSpc>
              <a:buFont typeface="Wingdings" charset="0"/>
              <a:buNone/>
            </a:pPr>
            <a:r>
              <a:rPr lang="en-US" sz="2000" dirty="0">
                <a:latin typeface="Tahoma" charset="0"/>
              </a:rPr>
              <a:t>put(2,C)		(2,C)		(5,A),(7,B),(2,C)	</a:t>
            </a:r>
          </a:p>
          <a:p>
            <a:pPr eaLnBrk="1" hangingPunct="1">
              <a:lnSpc>
                <a:spcPct val="80000"/>
              </a:lnSpc>
              <a:buFont typeface="Wingdings" charset="0"/>
              <a:buNone/>
            </a:pPr>
            <a:r>
              <a:rPr lang="en-US" sz="2000" dirty="0">
                <a:latin typeface="Tahoma" charset="0"/>
              </a:rPr>
              <a:t>put(8,D)		(8,D)		(5,A),(7,B),(2,C),(8,D)</a:t>
            </a:r>
          </a:p>
          <a:p>
            <a:pPr eaLnBrk="1" hangingPunct="1">
              <a:lnSpc>
                <a:spcPct val="80000"/>
              </a:lnSpc>
              <a:buFont typeface="Wingdings" charset="0"/>
              <a:buNone/>
            </a:pPr>
            <a:r>
              <a:rPr lang="en-US" sz="2000" dirty="0">
                <a:latin typeface="Tahoma" charset="0"/>
              </a:rPr>
              <a:t>put(2,E)		(2,E)		(5,A),(7,B),(2,C),(8,D),(2,E)</a:t>
            </a:r>
          </a:p>
          <a:p>
            <a:pPr eaLnBrk="1" hangingPunct="1">
              <a:lnSpc>
                <a:spcPct val="80000"/>
              </a:lnSpc>
              <a:buFont typeface="Wingdings" charset="0"/>
              <a:buNone/>
            </a:pPr>
            <a:r>
              <a:rPr lang="en-US" sz="2000" dirty="0">
                <a:latin typeface="Tahoma" charset="0"/>
              </a:rPr>
              <a:t>get(7)		</a:t>
            </a:r>
            <a:r>
              <a:rPr lang="en-US" sz="2000" dirty="0" smtClean="0">
                <a:latin typeface="Tahoma" charset="0"/>
              </a:rPr>
              <a:t>(</a:t>
            </a:r>
            <a:r>
              <a:rPr lang="en-US" sz="2000" dirty="0">
                <a:latin typeface="Tahoma" charset="0"/>
              </a:rPr>
              <a:t>7,B)		(5,A),(7,B),(2,C),(8,D),(2,E)</a:t>
            </a:r>
          </a:p>
          <a:p>
            <a:pPr eaLnBrk="1" hangingPunct="1">
              <a:lnSpc>
                <a:spcPct val="80000"/>
              </a:lnSpc>
              <a:buFont typeface="Wingdings" charset="0"/>
              <a:buNone/>
            </a:pPr>
            <a:r>
              <a:rPr lang="en-US" sz="2000" dirty="0">
                <a:latin typeface="Tahoma" charset="0"/>
              </a:rPr>
              <a:t>get(4)		</a:t>
            </a:r>
            <a:r>
              <a:rPr lang="en-US" sz="2000" b="1" dirty="0" smtClean="0">
                <a:latin typeface="Tahoma" charset="0"/>
              </a:rPr>
              <a:t>null</a:t>
            </a:r>
            <a:r>
              <a:rPr lang="en-US" sz="2000" b="1" dirty="0">
                <a:latin typeface="Tahoma" charset="0"/>
              </a:rPr>
              <a:t>		</a:t>
            </a:r>
            <a:r>
              <a:rPr lang="en-US" sz="2000" dirty="0">
                <a:latin typeface="Tahoma" charset="0"/>
              </a:rPr>
              <a:t>(5,A),(7,B),(2,C),(8,D),(2,E)</a:t>
            </a:r>
          </a:p>
          <a:p>
            <a:pPr eaLnBrk="1" hangingPunct="1">
              <a:lnSpc>
                <a:spcPct val="80000"/>
              </a:lnSpc>
              <a:buFont typeface="Wingdings" charset="0"/>
              <a:buNone/>
            </a:pPr>
            <a:r>
              <a:rPr lang="en-US" sz="2000" dirty="0">
                <a:latin typeface="Tahoma" charset="0"/>
              </a:rPr>
              <a:t>get(2)		</a:t>
            </a:r>
            <a:r>
              <a:rPr lang="en-US" sz="2000" dirty="0" smtClean="0">
                <a:latin typeface="Tahoma" charset="0"/>
              </a:rPr>
              <a:t>(</a:t>
            </a:r>
            <a:r>
              <a:rPr lang="en-US" sz="2000" dirty="0">
                <a:latin typeface="Tahoma" charset="0"/>
              </a:rPr>
              <a:t>2,C)		(5,A),(7,B),(2,C),(8,D),(2,E)</a:t>
            </a:r>
          </a:p>
          <a:p>
            <a:pPr eaLnBrk="1" hangingPunct="1">
              <a:lnSpc>
                <a:spcPct val="80000"/>
              </a:lnSpc>
              <a:buFont typeface="Wingdings" charset="0"/>
              <a:buNone/>
            </a:pPr>
            <a:r>
              <a:rPr lang="en-US" sz="2000" dirty="0" err="1">
                <a:latin typeface="Tahoma" charset="0"/>
              </a:rPr>
              <a:t>getAll</a:t>
            </a:r>
            <a:r>
              <a:rPr lang="en-US" sz="2000" dirty="0">
                <a:latin typeface="Tahoma" charset="0"/>
              </a:rPr>
              <a:t>(2)		(2,C),(2,E)	</a:t>
            </a:r>
            <a:r>
              <a:rPr lang="en-US" sz="2000" dirty="0" smtClean="0">
                <a:latin typeface="Tahoma" charset="0"/>
              </a:rPr>
              <a:t>	(</a:t>
            </a:r>
            <a:r>
              <a:rPr lang="en-US" sz="2000" dirty="0">
                <a:latin typeface="Tahoma" charset="0"/>
              </a:rPr>
              <a:t>5,A),(7,B),(2,C),(8,D),(2,E)</a:t>
            </a:r>
          </a:p>
          <a:p>
            <a:pPr eaLnBrk="1" hangingPunct="1">
              <a:lnSpc>
                <a:spcPct val="80000"/>
              </a:lnSpc>
              <a:buFont typeface="Wingdings" charset="0"/>
              <a:buNone/>
            </a:pPr>
            <a:r>
              <a:rPr lang="en-US" sz="2000" dirty="0">
                <a:latin typeface="Tahoma" charset="0"/>
              </a:rPr>
              <a:t>size()		</a:t>
            </a:r>
            <a:r>
              <a:rPr lang="en-US" sz="2000" dirty="0" smtClean="0">
                <a:latin typeface="Tahoma" charset="0"/>
              </a:rPr>
              <a:t>5</a:t>
            </a:r>
            <a:r>
              <a:rPr lang="en-US" sz="2000" dirty="0">
                <a:latin typeface="Tahoma" charset="0"/>
              </a:rPr>
              <a:t>		(5,A),(7,B),(2,C),(8,D),(2,E)</a:t>
            </a:r>
          </a:p>
          <a:p>
            <a:pPr eaLnBrk="1" hangingPunct="1">
              <a:lnSpc>
                <a:spcPct val="80000"/>
              </a:lnSpc>
              <a:buFont typeface="Wingdings" charset="0"/>
              <a:buNone/>
            </a:pPr>
            <a:r>
              <a:rPr lang="en-US" sz="2000" dirty="0">
                <a:latin typeface="Tahoma" charset="0"/>
              </a:rPr>
              <a:t>remove(get(5))	</a:t>
            </a:r>
            <a:r>
              <a:rPr lang="en-US" sz="2000" dirty="0" smtClean="0">
                <a:latin typeface="Tahoma" charset="0"/>
              </a:rPr>
              <a:t>(</a:t>
            </a:r>
            <a:r>
              <a:rPr lang="en-US" sz="2000" dirty="0">
                <a:latin typeface="Tahoma" charset="0"/>
              </a:rPr>
              <a:t>5,A)		(7,B),(2,C),(8,D),(2,E)</a:t>
            </a:r>
          </a:p>
          <a:p>
            <a:pPr eaLnBrk="1" hangingPunct="1">
              <a:lnSpc>
                <a:spcPct val="80000"/>
              </a:lnSpc>
              <a:buFont typeface="Wingdings" charset="0"/>
              <a:buNone/>
            </a:pPr>
            <a:r>
              <a:rPr lang="en-US" sz="2000" dirty="0">
                <a:latin typeface="Tahoma" charset="0"/>
              </a:rPr>
              <a:t>get(5)		</a:t>
            </a:r>
            <a:r>
              <a:rPr lang="en-US" sz="2000" b="1" dirty="0" smtClean="0">
                <a:latin typeface="Tahoma" charset="0"/>
              </a:rPr>
              <a:t>null</a:t>
            </a:r>
            <a:r>
              <a:rPr lang="en-US" sz="2000" b="1" dirty="0">
                <a:latin typeface="Tahoma" charset="0"/>
              </a:rPr>
              <a:t>		</a:t>
            </a:r>
            <a:r>
              <a:rPr lang="en-US" sz="2000" dirty="0">
                <a:latin typeface="Tahoma" charset="0"/>
              </a:rPr>
              <a:t>(7,B),(2,C),(8,D),(2,E)</a:t>
            </a:r>
          </a:p>
        </p:txBody>
      </p:sp>
    </p:spTree>
    <p:extLst>
      <p:ext uri="{BB962C8B-B14F-4D97-AF65-F5344CB8AC3E}">
        <p14:creationId xmlns:p14="http://schemas.microsoft.com/office/powerpoint/2010/main" val="344570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dirty="0">
                <a:latin typeface="Tahoma" charset="0"/>
              </a:rPr>
              <a:t>A List-Based Dictionary</a:t>
            </a:r>
          </a:p>
        </p:txBody>
      </p:sp>
      <p:sp>
        <p:nvSpPr>
          <p:cNvPr id="6149"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eaLnBrk="1" hangingPunct="1">
              <a:lnSpc>
                <a:spcPct val="90000"/>
              </a:lnSpc>
            </a:pPr>
            <a:r>
              <a:rPr lang="en-US" sz="2000" dirty="0">
                <a:latin typeface="Tahoma" charset="0"/>
              </a:rPr>
              <a:t>A log file or audit trail is a dictionary implemented by means of an unsorted sequence</a:t>
            </a:r>
          </a:p>
          <a:p>
            <a:pPr lvl="1" eaLnBrk="1" hangingPunct="1">
              <a:lnSpc>
                <a:spcPct val="90000"/>
              </a:lnSpc>
            </a:pPr>
            <a:r>
              <a:rPr lang="en-US" sz="1800" dirty="0">
                <a:latin typeface="Tahoma" charset="0"/>
              </a:rPr>
              <a:t>We store the items of the dictionary in a sequence (based on a doubly-linked list or array), in arbitrary order</a:t>
            </a:r>
          </a:p>
          <a:p>
            <a:pPr eaLnBrk="1" hangingPunct="1">
              <a:lnSpc>
                <a:spcPct val="90000"/>
              </a:lnSpc>
            </a:pPr>
            <a:r>
              <a:rPr lang="en-US" sz="2000" dirty="0">
                <a:latin typeface="Tahoma" charset="0"/>
              </a:rPr>
              <a:t>Performance:</a:t>
            </a:r>
          </a:p>
          <a:p>
            <a:pPr lvl="1" eaLnBrk="1" hangingPunct="1">
              <a:lnSpc>
                <a:spcPct val="90000"/>
              </a:lnSpc>
            </a:pPr>
            <a:r>
              <a:rPr lang="en-US" sz="1800" dirty="0">
                <a:solidFill>
                  <a:schemeClr val="tx2"/>
                </a:solidFill>
                <a:latin typeface="Tahoma" charset="0"/>
              </a:rPr>
              <a:t>put</a:t>
            </a:r>
            <a:r>
              <a:rPr lang="en-US" sz="1800" dirty="0">
                <a:latin typeface="Tahoma" charset="0"/>
              </a:rPr>
              <a:t> takes </a:t>
            </a:r>
            <a:r>
              <a:rPr lang="en-US" sz="1800" b="1" i="1" dirty="0">
                <a:latin typeface="Times New Roman" charset="0"/>
              </a:rPr>
              <a:t>O</a:t>
            </a:r>
            <a:r>
              <a:rPr lang="en-US" sz="1800" dirty="0">
                <a:latin typeface="Times New Roman" charset="0"/>
              </a:rPr>
              <a:t>(1)</a:t>
            </a:r>
            <a:r>
              <a:rPr lang="en-US" sz="1800" dirty="0">
                <a:latin typeface="Tahoma" charset="0"/>
              </a:rPr>
              <a:t> time since we can insert the new item at the beginning or at the end of the sequence</a:t>
            </a:r>
            <a:endParaRPr lang="en-US" sz="2000" dirty="0">
              <a:latin typeface="Tahoma" charset="0"/>
            </a:endParaRPr>
          </a:p>
          <a:p>
            <a:pPr lvl="1" eaLnBrk="1" hangingPunct="1">
              <a:lnSpc>
                <a:spcPct val="90000"/>
              </a:lnSpc>
            </a:pPr>
            <a:r>
              <a:rPr lang="en-US" sz="1800" dirty="0">
                <a:solidFill>
                  <a:schemeClr val="tx2"/>
                </a:solidFill>
                <a:latin typeface="Tahoma" charset="0"/>
              </a:rPr>
              <a:t>get</a:t>
            </a:r>
            <a:r>
              <a:rPr lang="en-US" sz="1800" dirty="0">
                <a:latin typeface="Tahoma" charset="0"/>
              </a:rPr>
              <a:t> and </a:t>
            </a:r>
            <a:r>
              <a:rPr lang="en-US" sz="1800" dirty="0">
                <a:solidFill>
                  <a:schemeClr val="tx2"/>
                </a:solidFill>
                <a:latin typeface="Tahoma" charset="0"/>
              </a:rPr>
              <a:t>remove </a:t>
            </a:r>
            <a:r>
              <a:rPr lang="en-US" sz="1800" dirty="0">
                <a:latin typeface="Tahoma" charset="0"/>
              </a:rPr>
              <a:t>take </a:t>
            </a:r>
            <a:r>
              <a:rPr lang="en-US" sz="1800" b="1" i="1" dirty="0">
                <a:latin typeface="Times New Roman" charset="0"/>
              </a:rPr>
              <a:t>O</a:t>
            </a:r>
            <a:r>
              <a:rPr lang="en-US" sz="1800" dirty="0">
                <a:latin typeface="Times New Roman" charset="0"/>
              </a:rPr>
              <a:t>(</a:t>
            </a:r>
            <a:r>
              <a:rPr lang="en-US" sz="1800" b="1" i="1" dirty="0">
                <a:latin typeface="Times New Roman" charset="0"/>
              </a:rPr>
              <a:t>n</a:t>
            </a:r>
            <a:r>
              <a:rPr lang="en-US" sz="1800" dirty="0">
                <a:latin typeface="Times New Roman" charset="0"/>
              </a:rPr>
              <a:t>)</a:t>
            </a:r>
            <a:r>
              <a:rPr lang="en-US" sz="1800" dirty="0">
                <a:latin typeface="Tahoma" charset="0"/>
              </a:rPr>
              <a:t> time since in the worst case (the item is not found) we traverse the entire sequence to look for an item with the given key</a:t>
            </a:r>
          </a:p>
          <a:p>
            <a:pPr eaLnBrk="1" hangingPunct="1">
              <a:lnSpc>
                <a:spcPct val="90000"/>
              </a:lnSpc>
            </a:pPr>
            <a:r>
              <a:rPr lang="en-US" sz="2000" dirty="0">
                <a:latin typeface="Tahoma" charset="0"/>
              </a:rPr>
              <a:t>The log file is effective only for dictionaries of small size or for dictionaries on which insertions are the most common operations, while searches and removals are rarely performed (e.g., historical record of logins to a workstation)</a:t>
            </a:r>
          </a:p>
        </p:txBody>
      </p:sp>
    </p:spTree>
    <p:extLst>
      <p:ext uri="{BB962C8B-B14F-4D97-AF65-F5344CB8AC3E}">
        <p14:creationId xmlns:p14="http://schemas.microsoft.com/office/powerpoint/2010/main" val="394486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latin typeface="Tahoma" charset="0"/>
              </a:rPr>
              <a:t>The getAll and put Algorithms</a:t>
            </a:r>
          </a:p>
        </p:txBody>
      </p:sp>
      <p:sp>
        <p:nvSpPr>
          <p:cNvPr id="145411" name="Rectangle 3" descr="Rectangle: Click to edit Master text styles&#10;Second level&#10;Third level&#10;Fourth level&#10;Fifth level"/>
          <p:cNvSpPr>
            <a:spLocks noGrp="1" noChangeArrowheads="1"/>
          </p:cNvSpPr>
          <p:nvPr>
            <p:ph type="body" idx="1"/>
          </p:nvPr>
        </p:nvSpPr>
        <p:spPr>
          <a:xfrm>
            <a:off x="838200" y="2340823"/>
            <a:ext cx="7772400" cy="3907577"/>
          </a:xfrm>
        </p:spPr>
        <p:txBody>
          <a:bodyPr>
            <a:normAutofit fontScale="70000" lnSpcReduction="20000"/>
          </a:bodyPr>
          <a:lstStyle/>
          <a:p>
            <a:pPr eaLnBrk="1" hangingPunct="1">
              <a:lnSpc>
                <a:spcPct val="70000"/>
              </a:lnSpc>
              <a:buFont typeface="Wingdings" pitchFamily="2" charset="2"/>
              <a:buNone/>
              <a:defRPr/>
            </a:pPr>
            <a:r>
              <a:rPr lang="en-US" sz="2400" b="1" dirty="0" smtClean="0">
                <a:ea typeface="+mn-ea"/>
              </a:rPr>
              <a:t>Algorithm </a:t>
            </a:r>
            <a:r>
              <a:rPr lang="en-US" sz="2400" dirty="0" err="1" smtClean="0">
                <a:solidFill>
                  <a:schemeClr val="tx2"/>
                </a:solidFill>
                <a:ea typeface="+mn-ea"/>
              </a:rPr>
              <a:t>getAll</a:t>
            </a:r>
            <a:r>
              <a:rPr lang="en-US" sz="2400" dirty="0" smtClean="0">
                <a:ea typeface="+mn-ea"/>
              </a:rPr>
              <a:t>(k)	</a:t>
            </a:r>
          </a:p>
          <a:p>
            <a:pPr eaLnBrk="1" hangingPunct="1">
              <a:lnSpc>
                <a:spcPct val="70000"/>
              </a:lnSpc>
              <a:buFont typeface="Wingdings" pitchFamily="2" charset="2"/>
              <a:buNone/>
              <a:defRPr/>
            </a:pPr>
            <a:r>
              <a:rPr lang="en-US" sz="2400" dirty="0" smtClean="0">
                <a:ea typeface="+mn-ea"/>
              </a:rPr>
              <a:t>Create an initially-empty list L		</a:t>
            </a:r>
          </a:p>
          <a:p>
            <a:pPr eaLnBrk="1" hangingPunct="1">
              <a:lnSpc>
                <a:spcPct val="70000"/>
              </a:lnSpc>
              <a:buFont typeface="Wingdings" pitchFamily="2" charset="2"/>
              <a:buNone/>
              <a:defRPr/>
            </a:pPr>
            <a:r>
              <a:rPr lang="en-US" sz="2400" b="1" dirty="0" smtClean="0">
                <a:ea typeface="+mn-ea"/>
              </a:rPr>
              <a:t>for </a:t>
            </a:r>
            <a:r>
              <a:rPr lang="en-US" sz="2400" dirty="0" smtClean="0">
                <a:ea typeface="+mn-ea"/>
              </a:rPr>
              <a:t>e: D </a:t>
            </a:r>
            <a:r>
              <a:rPr lang="en-US" sz="2400" b="1" dirty="0" smtClean="0">
                <a:ea typeface="+mn-ea"/>
              </a:rPr>
              <a:t>do	</a:t>
            </a:r>
            <a:r>
              <a:rPr lang="en-US" sz="2400" dirty="0" smtClean="0">
                <a:ea typeface="+mn-ea"/>
              </a:rPr>
              <a:t>	</a:t>
            </a:r>
          </a:p>
          <a:p>
            <a:pPr eaLnBrk="1" hangingPunct="1">
              <a:lnSpc>
                <a:spcPct val="70000"/>
              </a:lnSpc>
              <a:buFont typeface="Wingdings" pitchFamily="2" charset="2"/>
              <a:buNone/>
              <a:defRPr/>
            </a:pPr>
            <a:r>
              <a:rPr lang="en-US" sz="2400" b="1" dirty="0" smtClean="0">
                <a:ea typeface="+mn-ea"/>
              </a:rPr>
              <a:t>	if </a:t>
            </a:r>
            <a:r>
              <a:rPr lang="en-US" sz="2400" dirty="0" err="1" smtClean="0">
                <a:ea typeface="+mn-ea"/>
              </a:rPr>
              <a:t>e.getKey</a:t>
            </a:r>
            <a:r>
              <a:rPr lang="en-US" sz="2400" dirty="0" smtClean="0">
                <a:ea typeface="+mn-ea"/>
              </a:rPr>
              <a:t>() = k  </a:t>
            </a:r>
            <a:r>
              <a:rPr lang="en-US" sz="2400" b="1" dirty="0" smtClean="0">
                <a:ea typeface="+mn-ea"/>
              </a:rPr>
              <a:t>then	</a:t>
            </a:r>
            <a:r>
              <a:rPr lang="en-US" sz="2400" dirty="0" smtClean="0">
                <a:ea typeface="+mn-ea"/>
              </a:rPr>
              <a:t>	</a:t>
            </a:r>
          </a:p>
          <a:p>
            <a:pPr eaLnBrk="1" hangingPunct="1">
              <a:lnSpc>
                <a:spcPct val="70000"/>
              </a:lnSpc>
              <a:buFont typeface="Wingdings" pitchFamily="2" charset="2"/>
              <a:buNone/>
              <a:defRPr/>
            </a:pPr>
            <a:r>
              <a:rPr lang="en-US" sz="2400" dirty="0" smtClean="0">
                <a:ea typeface="+mn-ea"/>
              </a:rPr>
              <a:t>		</a:t>
            </a:r>
            <a:r>
              <a:rPr lang="en-US" sz="2400" dirty="0" err="1" smtClean="0">
                <a:ea typeface="+mn-ea"/>
              </a:rPr>
              <a:t>L.addLast</a:t>
            </a:r>
            <a:r>
              <a:rPr lang="en-US" sz="2400" dirty="0" smtClean="0">
                <a:ea typeface="+mn-ea"/>
              </a:rPr>
              <a:t>(e)		</a:t>
            </a:r>
          </a:p>
          <a:p>
            <a:pPr eaLnBrk="1" hangingPunct="1">
              <a:lnSpc>
                <a:spcPct val="70000"/>
              </a:lnSpc>
              <a:buFont typeface="Wingdings" pitchFamily="2" charset="2"/>
              <a:buNone/>
              <a:defRPr/>
            </a:pPr>
            <a:r>
              <a:rPr lang="en-US" sz="2400" b="1" dirty="0" smtClean="0">
                <a:ea typeface="+mn-ea"/>
              </a:rPr>
              <a:t>return </a:t>
            </a:r>
            <a:r>
              <a:rPr lang="en-US" sz="2400" dirty="0" smtClean="0">
                <a:ea typeface="+mn-ea"/>
              </a:rPr>
              <a:t>L</a:t>
            </a:r>
          </a:p>
          <a:p>
            <a:pPr eaLnBrk="1" hangingPunct="1">
              <a:lnSpc>
                <a:spcPct val="70000"/>
              </a:lnSpc>
              <a:buFont typeface="Wingdings" pitchFamily="2" charset="2"/>
              <a:buNone/>
              <a:defRPr/>
            </a:pPr>
            <a:endParaRPr lang="en-US" sz="2400" dirty="0" smtClean="0">
              <a:ea typeface="+mn-ea"/>
            </a:endParaRPr>
          </a:p>
          <a:p>
            <a:pPr eaLnBrk="1" hangingPunct="1">
              <a:lnSpc>
                <a:spcPct val="70000"/>
              </a:lnSpc>
              <a:buFont typeface="Wingdings" pitchFamily="2" charset="2"/>
              <a:buNone/>
              <a:defRPr/>
            </a:pPr>
            <a:r>
              <a:rPr lang="en-US" sz="2400" b="1" dirty="0" smtClean="0">
                <a:ea typeface="+mn-ea"/>
              </a:rPr>
              <a:t>Algorithm </a:t>
            </a:r>
            <a:r>
              <a:rPr lang="en-US" sz="2400" dirty="0" smtClean="0">
                <a:solidFill>
                  <a:schemeClr val="tx2"/>
                </a:solidFill>
                <a:ea typeface="+mn-ea"/>
              </a:rPr>
              <a:t>put</a:t>
            </a:r>
            <a:r>
              <a:rPr lang="en-US" sz="2400" dirty="0" smtClean="0">
                <a:ea typeface="+mn-ea"/>
              </a:rPr>
              <a:t>(</a:t>
            </a:r>
            <a:r>
              <a:rPr lang="en-US" sz="2400" dirty="0" err="1" smtClean="0">
                <a:ea typeface="+mn-ea"/>
              </a:rPr>
              <a:t>k,v</a:t>
            </a:r>
            <a:r>
              <a:rPr lang="en-US" sz="2400" dirty="0" smtClean="0">
                <a:ea typeface="+mn-ea"/>
              </a:rPr>
              <a:t>)		</a:t>
            </a:r>
          </a:p>
          <a:p>
            <a:pPr eaLnBrk="1" hangingPunct="1">
              <a:lnSpc>
                <a:spcPct val="70000"/>
              </a:lnSpc>
              <a:buFont typeface="Wingdings" pitchFamily="2" charset="2"/>
              <a:buNone/>
              <a:defRPr/>
            </a:pPr>
            <a:r>
              <a:rPr lang="en-US" sz="2400" dirty="0" smtClean="0">
                <a:ea typeface="+mn-ea"/>
              </a:rPr>
              <a:t>Create a new entry e = (</a:t>
            </a:r>
            <a:r>
              <a:rPr lang="en-US" sz="2400" dirty="0" err="1" smtClean="0">
                <a:ea typeface="+mn-ea"/>
              </a:rPr>
              <a:t>k,v</a:t>
            </a:r>
            <a:r>
              <a:rPr lang="en-US" sz="2400" dirty="0" smtClean="0">
                <a:ea typeface="+mn-ea"/>
              </a:rPr>
              <a:t>)	</a:t>
            </a:r>
          </a:p>
          <a:p>
            <a:pPr eaLnBrk="1" hangingPunct="1">
              <a:lnSpc>
                <a:spcPct val="70000"/>
              </a:lnSpc>
              <a:buFont typeface="Wingdings" pitchFamily="2" charset="2"/>
              <a:buNone/>
              <a:defRPr/>
            </a:pPr>
            <a:r>
              <a:rPr lang="en-US" sz="2400" dirty="0" err="1" smtClean="0">
                <a:ea typeface="+mn-ea"/>
              </a:rPr>
              <a:t>S.addLast</a:t>
            </a:r>
            <a:r>
              <a:rPr lang="en-US" sz="2400" dirty="0" smtClean="0">
                <a:ea typeface="+mn-ea"/>
              </a:rPr>
              <a:t>(e)	</a:t>
            </a:r>
            <a:r>
              <a:rPr lang="en-US" sz="2400" dirty="0" smtClean="0">
                <a:solidFill>
                  <a:schemeClr val="bg2">
                    <a:lumMod val="90000"/>
                  </a:schemeClr>
                </a:solidFill>
                <a:ea typeface="+mn-ea"/>
              </a:rPr>
              <a:t>{S is unordered}</a:t>
            </a:r>
          </a:p>
          <a:p>
            <a:pPr eaLnBrk="1" hangingPunct="1">
              <a:lnSpc>
                <a:spcPct val="70000"/>
              </a:lnSpc>
              <a:buFont typeface="Wingdings" pitchFamily="2" charset="2"/>
              <a:buNone/>
              <a:defRPr/>
            </a:pPr>
            <a:r>
              <a:rPr lang="en-US" sz="2400" b="1" dirty="0" smtClean="0">
                <a:ea typeface="+mn-ea"/>
              </a:rPr>
              <a:t>return </a:t>
            </a:r>
            <a:r>
              <a:rPr lang="en-US" sz="2400" dirty="0" smtClean="0">
                <a:ea typeface="+mn-ea"/>
              </a:rPr>
              <a:t>e</a:t>
            </a:r>
          </a:p>
        </p:txBody>
      </p:sp>
    </p:spTree>
    <p:extLst>
      <p:ext uri="{BB962C8B-B14F-4D97-AF65-F5344CB8AC3E}">
        <p14:creationId xmlns:p14="http://schemas.microsoft.com/office/powerpoint/2010/main" val="327769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latin typeface="Tahoma" charset="0"/>
              </a:rPr>
              <a:t>The remove Algorithm</a:t>
            </a:r>
          </a:p>
        </p:txBody>
      </p:sp>
      <p:sp>
        <p:nvSpPr>
          <p:cNvPr id="146435" name="Rectangle 3" descr="Rectangle: Click to edit Master text styles&#10;Second level&#10;Third level&#10;Fourth level&#10;Fifth level"/>
          <p:cNvSpPr>
            <a:spLocks noGrp="1" noChangeArrowheads="1"/>
          </p:cNvSpPr>
          <p:nvPr>
            <p:ph type="body" idx="1"/>
          </p:nvPr>
        </p:nvSpPr>
        <p:spPr>
          <a:xfrm>
            <a:off x="838200" y="2371422"/>
            <a:ext cx="7772400" cy="3876978"/>
          </a:xfrm>
        </p:spPr>
        <p:txBody>
          <a:bodyPr>
            <a:normAutofit fontScale="85000" lnSpcReduction="20000"/>
          </a:bodyPr>
          <a:lstStyle/>
          <a:p>
            <a:pPr eaLnBrk="1" hangingPunct="1">
              <a:buFont typeface="Wingdings" charset="0"/>
              <a:buNone/>
            </a:pPr>
            <a:r>
              <a:rPr lang="en-US" sz="2000" b="1" dirty="0">
                <a:latin typeface="Tahoma" charset="0"/>
              </a:rPr>
              <a:t>Algorithm </a:t>
            </a:r>
            <a:r>
              <a:rPr lang="en-US" sz="2000" dirty="0">
                <a:solidFill>
                  <a:schemeClr val="tx2"/>
                </a:solidFill>
                <a:latin typeface="Tahoma" charset="0"/>
              </a:rPr>
              <a:t>remove</a:t>
            </a:r>
            <a:r>
              <a:rPr lang="en-US" sz="2000" dirty="0">
                <a:latin typeface="Tahoma" charset="0"/>
              </a:rPr>
              <a:t>(e):		</a:t>
            </a:r>
          </a:p>
          <a:p>
            <a:pPr eaLnBrk="1" hangingPunct="1">
              <a:buFont typeface="Wingdings" charset="0"/>
              <a:buNone/>
            </a:pPr>
            <a:r>
              <a:rPr lang="en-US" sz="2000" dirty="0">
                <a:solidFill>
                  <a:srgbClr val="96A5E2"/>
                </a:solidFill>
                <a:latin typeface="Tahoma" charset="0"/>
              </a:rPr>
              <a:t>{ We don</a:t>
            </a:r>
            <a:r>
              <a:rPr lang="ja-JP" altLang="en-US" sz="2000" dirty="0">
                <a:solidFill>
                  <a:srgbClr val="96A5E2"/>
                </a:solidFill>
                <a:latin typeface="Tahoma" charset="0"/>
              </a:rPr>
              <a:t>’</a:t>
            </a:r>
            <a:r>
              <a:rPr lang="en-US" sz="2000" dirty="0">
                <a:solidFill>
                  <a:srgbClr val="96A5E2"/>
                </a:solidFill>
                <a:latin typeface="Tahoma" charset="0"/>
              </a:rPr>
              <a:t>t assume here that e stores its position in S }</a:t>
            </a:r>
          </a:p>
          <a:p>
            <a:pPr eaLnBrk="1" hangingPunct="1">
              <a:buFont typeface="Wingdings" charset="0"/>
              <a:buNone/>
            </a:pPr>
            <a:r>
              <a:rPr lang="en-US" sz="2000" dirty="0">
                <a:latin typeface="Tahoma" charset="0"/>
              </a:rPr>
              <a:t>B = </a:t>
            </a:r>
            <a:r>
              <a:rPr lang="en-US" sz="2000" dirty="0" err="1">
                <a:latin typeface="Tahoma" charset="0"/>
              </a:rPr>
              <a:t>S.positions</a:t>
            </a:r>
            <a:r>
              <a:rPr lang="en-US" sz="2000" dirty="0">
                <a:latin typeface="Tahoma" charset="0"/>
              </a:rPr>
              <a:t>()		</a:t>
            </a:r>
          </a:p>
          <a:p>
            <a:pPr eaLnBrk="1" hangingPunct="1">
              <a:buFont typeface="Wingdings" charset="0"/>
              <a:buNone/>
            </a:pPr>
            <a:r>
              <a:rPr lang="en-US" sz="2000" b="1" dirty="0">
                <a:latin typeface="Tahoma" charset="0"/>
              </a:rPr>
              <a:t>while </a:t>
            </a:r>
            <a:r>
              <a:rPr lang="en-US" sz="2000" dirty="0" err="1">
                <a:latin typeface="Tahoma" charset="0"/>
              </a:rPr>
              <a:t>B.hasNext</a:t>
            </a:r>
            <a:r>
              <a:rPr lang="en-US" sz="2000" dirty="0">
                <a:latin typeface="Tahoma" charset="0"/>
              </a:rPr>
              <a:t>() </a:t>
            </a:r>
            <a:r>
              <a:rPr lang="en-US" sz="2000" b="1" dirty="0">
                <a:latin typeface="Tahoma" charset="0"/>
              </a:rPr>
              <a:t>do	</a:t>
            </a:r>
            <a:r>
              <a:rPr lang="en-US" sz="2000" dirty="0">
                <a:latin typeface="Tahoma" charset="0"/>
              </a:rPr>
              <a:t>	</a:t>
            </a:r>
          </a:p>
          <a:p>
            <a:pPr eaLnBrk="1" hangingPunct="1">
              <a:buFont typeface="Wingdings" charset="0"/>
              <a:buNone/>
            </a:pPr>
            <a:r>
              <a:rPr lang="en-US" sz="2000" dirty="0">
                <a:latin typeface="Tahoma" charset="0"/>
              </a:rPr>
              <a:t>	p = </a:t>
            </a:r>
            <a:r>
              <a:rPr lang="en-US" sz="2000" dirty="0" err="1">
                <a:latin typeface="Tahoma" charset="0"/>
              </a:rPr>
              <a:t>B.next</a:t>
            </a:r>
            <a:r>
              <a:rPr lang="en-US" sz="2000" dirty="0">
                <a:latin typeface="Tahoma" charset="0"/>
              </a:rPr>
              <a:t>()		</a:t>
            </a:r>
          </a:p>
          <a:p>
            <a:pPr eaLnBrk="1" hangingPunct="1">
              <a:buFont typeface="Wingdings" charset="0"/>
              <a:buNone/>
            </a:pPr>
            <a:r>
              <a:rPr lang="en-US" sz="2000" b="1" dirty="0">
                <a:latin typeface="Tahoma" charset="0"/>
              </a:rPr>
              <a:t>	if </a:t>
            </a:r>
            <a:r>
              <a:rPr lang="en-US" sz="2000" dirty="0" err="1">
                <a:latin typeface="Tahoma" charset="0"/>
              </a:rPr>
              <a:t>p.element</a:t>
            </a:r>
            <a:r>
              <a:rPr lang="en-US" sz="2000" dirty="0">
                <a:latin typeface="Tahoma" charset="0"/>
              </a:rPr>
              <a:t>() = e </a:t>
            </a:r>
            <a:r>
              <a:rPr lang="en-US" sz="2000" b="1" dirty="0">
                <a:latin typeface="Tahoma" charset="0"/>
              </a:rPr>
              <a:t>then	</a:t>
            </a:r>
            <a:r>
              <a:rPr lang="en-US" sz="2000" dirty="0">
                <a:latin typeface="Tahoma" charset="0"/>
              </a:rPr>
              <a:t>	</a:t>
            </a:r>
          </a:p>
          <a:p>
            <a:pPr eaLnBrk="1" hangingPunct="1">
              <a:buFont typeface="Wingdings" charset="0"/>
              <a:buNone/>
            </a:pPr>
            <a:r>
              <a:rPr lang="en-US" sz="2000" dirty="0">
                <a:latin typeface="Tahoma" charset="0"/>
              </a:rPr>
              <a:t>		</a:t>
            </a:r>
            <a:r>
              <a:rPr lang="en-US" sz="2000" dirty="0" err="1">
                <a:latin typeface="Tahoma" charset="0"/>
              </a:rPr>
              <a:t>S.remove</a:t>
            </a:r>
            <a:r>
              <a:rPr lang="en-US" sz="2000" dirty="0">
                <a:latin typeface="Tahoma" charset="0"/>
              </a:rPr>
              <a:t>(p)		</a:t>
            </a:r>
          </a:p>
          <a:p>
            <a:pPr eaLnBrk="1" hangingPunct="1">
              <a:buFont typeface="Wingdings" charset="0"/>
              <a:buNone/>
            </a:pPr>
            <a:r>
              <a:rPr lang="en-US" sz="2000" b="1" dirty="0">
                <a:latin typeface="Tahoma" charset="0"/>
              </a:rPr>
              <a:t>		return </a:t>
            </a:r>
            <a:r>
              <a:rPr lang="en-US" sz="2000" dirty="0">
                <a:latin typeface="Tahoma" charset="0"/>
              </a:rPr>
              <a:t>e		</a:t>
            </a:r>
          </a:p>
          <a:p>
            <a:pPr eaLnBrk="1" hangingPunct="1">
              <a:buFont typeface="Wingdings" charset="0"/>
              <a:buNone/>
            </a:pPr>
            <a:r>
              <a:rPr lang="en-US" sz="2000" b="1" dirty="0">
                <a:latin typeface="Tahoma" charset="0"/>
              </a:rPr>
              <a:t>return null 	</a:t>
            </a:r>
            <a:r>
              <a:rPr lang="en-US" sz="2000" dirty="0">
                <a:solidFill>
                  <a:srgbClr val="96A5E2"/>
                </a:solidFill>
                <a:latin typeface="Tahoma" charset="0"/>
              </a:rPr>
              <a:t>{there is no entry e in D}</a:t>
            </a:r>
          </a:p>
        </p:txBody>
      </p:sp>
    </p:spTree>
    <p:extLst>
      <p:ext uri="{BB962C8B-B14F-4D97-AF65-F5344CB8AC3E}">
        <p14:creationId xmlns:p14="http://schemas.microsoft.com/office/powerpoint/2010/main" val="201824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a:latin typeface="Tahoma" charset="0"/>
              </a:rPr>
              <a:t>Hash Table Implementation</a:t>
            </a:r>
          </a:p>
        </p:txBody>
      </p:sp>
      <p:sp>
        <p:nvSpPr>
          <p:cNvPr id="922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atin typeface="Tahoma" charset="0"/>
              </a:rPr>
              <a:t>We can also create a hash-table dictionary implementation.</a:t>
            </a:r>
          </a:p>
          <a:p>
            <a:pPr eaLnBrk="1" hangingPunct="1"/>
            <a:r>
              <a:rPr lang="en-US">
                <a:latin typeface="Tahoma" charset="0"/>
              </a:rPr>
              <a:t>If we use separate chaining to handle collisions, then each operation can be delegated to a list-based dictionary stored at each hash table cell.</a:t>
            </a:r>
          </a:p>
        </p:txBody>
      </p:sp>
    </p:spTree>
    <p:extLst>
      <p:ext uri="{BB962C8B-B14F-4D97-AF65-F5344CB8AC3E}">
        <p14:creationId xmlns:p14="http://schemas.microsoft.com/office/powerpoint/2010/main" val="198093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atin typeface="Tahoma" charset="0"/>
              </a:rPr>
              <a:t>Search Table</a:t>
            </a:r>
          </a:p>
        </p:txBody>
      </p:sp>
      <p:sp>
        <p:nvSpPr>
          <p:cNvPr id="133123" name="Rectangle 3" descr="Rectangle: Click to edit Master text styles&#10;Second level&#10;Third level&#10;Fourth level&#10;Fifth level"/>
          <p:cNvSpPr>
            <a:spLocks noGrp="1" noChangeArrowheads="1"/>
          </p:cNvSpPr>
          <p:nvPr>
            <p:ph idx="1"/>
          </p:nvPr>
        </p:nvSpPr>
        <p:spPr/>
        <p:txBody>
          <a:bodyPr>
            <a:normAutofit fontScale="85000" lnSpcReduction="20000"/>
          </a:bodyPr>
          <a:lstStyle/>
          <a:p>
            <a:pPr>
              <a:defRPr/>
            </a:pPr>
            <a:r>
              <a:rPr lang="en-US" sz="2000" dirty="0" smtClean="0">
                <a:ea typeface="+mn-ea"/>
              </a:rPr>
              <a:t>A search table is a dictionary implemented by means of a sorted array</a:t>
            </a:r>
          </a:p>
          <a:p>
            <a:pPr lvl="1">
              <a:defRPr/>
            </a:pPr>
            <a:r>
              <a:rPr lang="en-US" sz="1800" dirty="0" smtClean="0"/>
              <a:t>We store the items of the dictionary in an array-based sequence, sorted by key</a:t>
            </a:r>
          </a:p>
          <a:p>
            <a:pPr lvl="1">
              <a:defRPr/>
            </a:pPr>
            <a:r>
              <a:rPr lang="en-US" sz="1800" dirty="0" smtClean="0"/>
              <a:t>We use an external comparator for the keys</a:t>
            </a:r>
          </a:p>
          <a:p>
            <a:pPr>
              <a:defRPr/>
            </a:pPr>
            <a:r>
              <a:rPr lang="en-US" sz="2000" dirty="0" smtClean="0">
                <a:ea typeface="+mn-ea"/>
              </a:rPr>
              <a:t>Performance:</a:t>
            </a:r>
          </a:p>
          <a:p>
            <a:pPr lvl="1">
              <a:defRPr/>
            </a:pPr>
            <a:r>
              <a:rPr lang="en-US" sz="1800" dirty="0" smtClean="0">
                <a:solidFill>
                  <a:schemeClr val="tx2"/>
                </a:solidFill>
              </a:rPr>
              <a:t>get</a:t>
            </a:r>
            <a:r>
              <a:rPr lang="en-US" sz="1800" dirty="0" smtClean="0"/>
              <a:t> takes </a:t>
            </a:r>
            <a:r>
              <a:rPr lang="en-US" sz="1800" b="1" i="1" dirty="0" smtClean="0">
                <a:latin typeface="Times New Roman" pitchFamily="18" charset="0"/>
              </a:rPr>
              <a:t>O</a:t>
            </a:r>
            <a:r>
              <a:rPr lang="en-US" sz="1800" dirty="0" smtClean="0">
                <a:latin typeface="Times New Roman" pitchFamily="18" charset="0"/>
              </a:rPr>
              <a:t>(log </a:t>
            </a:r>
            <a:r>
              <a:rPr lang="en-US" sz="1800" b="1" i="1" dirty="0" smtClean="0">
                <a:latin typeface="Times New Roman" pitchFamily="18" charset="0"/>
              </a:rPr>
              <a:t>n</a:t>
            </a:r>
            <a:r>
              <a:rPr lang="en-US" sz="1800" dirty="0" smtClean="0">
                <a:latin typeface="Times New Roman" pitchFamily="18" charset="0"/>
              </a:rPr>
              <a:t>)</a:t>
            </a:r>
            <a:r>
              <a:rPr lang="en-US" sz="1800" dirty="0" smtClean="0"/>
              <a:t> time, using binary search</a:t>
            </a:r>
          </a:p>
          <a:p>
            <a:pPr lvl="1">
              <a:defRPr/>
            </a:pPr>
            <a:r>
              <a:rPr lang="en-US" sz="1800" dirty="0" smtClean="0">
                <a:solidFill>
                  <a:schemeClr val="tx2"/>
                </a:solidFill>
              </a:rPr>
              <a:t>put</a:t>
            </a:r>
            <a:r>
              <a:rPr lang="en-US" sz="1800" dirty="0" smtClean="0"/>
              <a:t> takes </a:t>
            </a:r>
            <a:r>
              <a:rPr lang="en-US" sz="1800" b="1" i="1" dirty="0" smtClean="0">
                <a:latin typeface="Times New Roman" pitchFamily="18" charset="0"/>
              </a:rPr>
              <a:t>O</a:t>
            </a:r>
            <a:r>
              <a:rPr lang="en-US" sz="1800" dirty="0" smtClean="0">
                <a:latin typeface="Times New Roman" pitchFamily="18" charset="0"/>
              </a:rPr>
              <a:t>(</a:t>
            </a:r>
            <a:r>
              <a:rPr lang="en-US" sz="1800" b="1" i="1" dirty="0" smtClean="0">
                <a:latin typeface="Times New Roman" pitchFamily="18" charset="0"/>
              </a:rPr>
              <a:t>n</a:t>
            </a:r>
            <a:r>
              <a:rPr lang="en-US" sz="1800" dirty="0" smtClean="0">
                <a:latin typeface="Times New Roman" pitchFamily="18" charset="0"/>
              </a:rPr>
              <a:t>)</a:t>
            </a:r>
            <a:r>
              <a:rPr lang="en-US" sz="1800" dirty="0" smtClean="0"/>
              <a:t> time since in the worst case we have to shift </a:t>
            </a:r>
            <a:r>
              <a:rPr lang="en-US" sz="1800" b="1" i="1" dirty="0" smtClean="0">
                <a:latin typeface="Times New Roman" pitchFamily="18" charset="0"/>
              </a:rPr>
              <a:t>n</a:t>
            </a:r>
            <a:r>
              <a:rPr lang="en-US" sz="1800" dirty="0" smtClean="0">
                <a:latin typeface="Symbol" pitchFamily="18" charset="2"/>
              </a:rPr>
              <a:t>/</a:t>
            </a:r>
            <a:r>
              <a:rPr lang="en-US" sz="1800" dirty="0" smtClean="0">
                <a:latin typeface="Times New Roman" pitchFamily="18" charset="0"/>
              </a:rPr>
              <a:t>2</a:t>
            </a:r>
            <a:r>
              <a:rPr lang="en-US" sz="1800" dirty="0" smtClean="0"/>
              <a:t> items to make room for the new item</a:t>
            </a:r>
            <a:endParaRPr lang="en-US" sz="2000" dirty="0" smtClean="0"/>
          </a:p>
          <a:p>
            <a:pPr lvl="1">
              <a:defRPr/>
            </a:pPr>
            <a:r>
              <a:rPr lang="en-US" sz="1800" dirty="0" smtClean="0">
                <a:solidFill>
                  <a:schemeClr val="tx2"/>
                </a:solidFill>
              </a:rPr>
              <a:t>remove </a:t>
            </a:r>
            <a:r>
              <a:rPr lang="en-US" sz="1800" dirty="0" smtClean="0"/>
              <a:t>takes </a:t>
            </a:r>
            <a:r>
              <a:rPr lang="en-US" sz="1800" b="1" i="1" dirty="0" smtClean="0">
                <a:latin typeface="Times New Roman" pitchFamily="18" charset="0"/>
              </a:rPr>
              <a:t>O</a:t>
            </a:r>
            <a:r>
              <a:rPr lang="en-US" sz="1800" dirty="0" smtClean="0">
                <a:latin typeface="Times New Roman" pitchFamily="18" charset="0"/>
              </a:rPr>
              <a:t>(</a:t>
            </a:r>
            <a:r>
              <a:rPr lang="en-US" sz="1800" b="1" i="1" dirty="0" smtClean="0">
                <a:latin typeface="Times New Roman" pitchFamily="18" charset="0"/>
              </a:rPr>
              <a:t>n</a:t>
            </a:r>
            <a:r>
              <a:rPr lang="en-US" sz="1800" dirty="0" smtClean="0">
                <a:latin typeface="Times New Roman" pitchFamily="18" charset="0"/>
              </a:rPr>
              <a:t>)</a:t>
            </a:r>
            <a:r>
              <a:rPr lang="en-US" sz="1800" dirty="0" smtClean="0"/>
              <a:t> time since in the worst case we have to shift </a:t>
            </a:r>
            <a:r>
              <a:rPr lang="en-US" sz="1800" b="1" i="1" dirty="0" smtClean="0">
                <a:latin typeface="Times New Roman" pitchFamily="18" charset="0"/>
              </a:rPr>
              <a:t>n</a:t>
            </a:r>
            <a:r>
              <a:rPr lang="en-US" sz="1800" dirty="0" smtClean="0">
                <a:latin typeface="Symbol" pitchFamily="18" charset="2"/>
              </a:rPr>
              <a:t>/</a:t>
            </a:r>
            <a:r>
              <a:rPr lang="en-US" sz="1800" dirty="0" smtClean="0">
                <a:latin typeface="Times New Roman" pitchFamily="18" charset="0"/>
              </a:rPr>
              <a:t>2</a:t>
            </a:r>
            <a:r>
              <a:rPr lang="en-US" sz="1800" dirty="0" smtClean="0"/>
              <a:t> items to compact the items after the removal</a:t>
            </a:r>
          </a:p>
          <a:p>
            <a:pPr>
              <a:defRPr/>
            </a:pPr>
            <a:r>
              <a:rPr lang="en-US" sz="2000" dirty="0" smtClean="0">
                <a:ea typeface="+mn-ea"/>
              </a:rPr>
              <a:t>A search table is effective only for dictionaries of small size or for dictionaries on which searches are the most common operations, while insertions and removals are rarely performed (e.g., credit card authorizations)</a:t>
            </a:r>
            <a:endParaRPr lang="en-US" sz="2400" dirty="0" smtClean="0">
              <a:ea typeface="+mn-ea"/>
            </a:endParaRPr>
          </a:p>
        </p:txBody>
      </p:sp>
    </p:spTree>
    <p:extLst>
      <p:ext uri="{BB962C8B-B14F-4D97-AF65-F5344CB8AC3E}">
        <p14:creationId xmlns:p14="http://schemas.microsoft.com/office/powerpoint/2010/main" val="225381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atin typeface="Tahoma" charset="0"/>
              </a:rPr>
              <a:t>Skip Lists</a:t>
            </a:r>
          </a:p>
        </p:txBody>
      </p:sp>
      <p:sp>
        <p:nvSpPr>
          <p:cNvPr id="2" name="Content Placeholder 1"/>
          <p:cNvSpPr>
            <a:spLocks noGrp="1"/>
          </p:cNvSpPr>
          <p:nvPr>
            <p:ph idx="1"/>
          </p:nvPr>
        </p:nvSpPr>
        <p:spPr/>
        <p:txBody>
          <a:bodyPr/>
          <a:lstStyle/>
          <a:p>
            <a:r>
              <a:rPr lang="en-US" dirty="0" smtClean="0"/>
              <a:t>We can do better while using linked lists</a:t>
            </a:r>
          </a:p>
          <a:p>
            <a:r>
              <a:rPr lang="en-US" dirty="0" smtClean="0"/>
              <a:t>Insert and remove an </a:t>
            </a:r>
            <a:r>
              <a:rPr lang="en-US" dirty="0" smtClean="0"/>
              <a:t>entry in a </a:t>
            </a:r>
            <a:r>
              <a:rPr lang="en-US" dirty="0" smtClean="0"/>
              <a:t>constant time</a:t>
            </a:r>
          </a:p>
          <a:p>
            <a:r>
              <a:rPr lang="en-US" dirty="0" smtClean="0"/>
              <a:t>How about get?</a:t>
            </a:r>
            <a:endParaRPr lang="en-US" dirty="0"/>
          </a:p>
        </p:txBody>
      </p:sp>
      <p:sp>
        <p:nvSpPr>
          <p:cNvPr id="4102" name="Text Box 387"/>
          <p:cNvSpPr txBox="1">
            <a:spLocks noChangeArrowheads="1"/>
          </p:cNvSpPr>
          <p:nvPr/>
        </p:nvSpPr>
        <p:spPr bwMode="auto">
          <a:xfrm>
            <a:off x="2792665" y="4591384"/>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0</a:t>
            </a:r>
          </a:p>
        </p:txBody>
      </p:sp>
      <p:grpSp>
        <p:nvGrpSpPr>
          <p:cNvPr id="4106" name="Group 391"/>
          <p:cNvGrpSpPr>
            <a:grpSpLocks/>
          </p:cNvGrpSpPr>
          <p:nvPr/>
        </p:nvGrpSpPr>
        <p:grpSpPr bwMode="auto">
          <a:xfrm>
            <a:off x="3132390" y="4665997"/>
            <a:ext cx="3460750" cy="217487"/>
            <a:chOff x="3154" y="3791"/>
            <a:chExt cx="2180" cy="137"/>
          </a:xfrm>
        </p:grpSpPr>
        <p:sp>
          <p:nvSpPr>
            <p:cNvPr id="4122" name="Rectangle 392"/>
            <p:cNvSpPr>
              <a:spLocks noChangeArrowheads="1"/>
            </p:cNvSpPr>
            <p:nvPr/>
          </p:nvSpPr>
          <p:spPr bwMode="auto">
            <a:xfrm>
              <a:off x="5106" y="3791"/>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4123" name="Rectangle 393"/>
            <p:cNvSpPr>
              <a:spLocks noChangeArrowheads="1"/>
            </p:cNvSpPr>
            <p:nvPr/>
          </p:nvSpPr>
          <p:spPr bwMode="auto">
            <a:xfrm>
              <a:off x="3154" y="3791"/>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4124" name="Rectangle 394"/>
            <p:cNvSpPr>
              <a:spLocks noChangeArrowheads="1"/>
            </p:cNvSpPr>
            <p:nvPr/>
          </p:nvSpPr>
          <p:spPr bwMode="auto">
            <a:xfrm>
              <a:off x="3544"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10</a:t>
              </a:r>
            </a:p>
          </p:txBody>
        </p:sp>
        <p:sp>
          <p:nvSpPr>
            <p:cNvPr id="4125" name="Rectangle 395"/>
            <p:cNvSpPr>
              <a:spLocks noChangeArrowheads="1"/>
            </p:cNvSpPr>
            <p:nvPr/>
          </p:nvSpPr>
          <p:spPr bwMode="auto">
            <a:xfrm>
              <a:off x="4715"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36</a:t>
              </a:r>
            </a:p>
          </p:txBody>
        </p:sp>
        <p:cxnSp>
          <p:nvCxnSpPr>
            <p:cNvPr id="4126" name="AutoShape 396"/>
            <p:cNvCxnSpPr>
              <a:cxnSpLocks noChangeShapeType="1"/>
              <a:stCxn id="4123" idx="3"/>
              <a:endCxn id="4124" idx="1"/>
            </p:cNvCxnSpPr>
            <p:nvPr/>
          </p:nvCxnSpPr>
          <p:spPr bwMode="auto">
            <a:xfrm>
              <a:off x="3389" y="3859"/>
              <a:ext cx="149"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7" name="AutoShape 397"/>
            <p:cNvCxnSpPr>
              <a:cxnSpLocks noChangeShapeType="1"/>
              <a:stCxn id="4130" idx="3"/>
              <a:endCxn id="4125" idx="1"/>
            </p:cNvCxnSpPr>
            <p:nvPr/>
          </p:nvCxnSpPr>
          <p:spPr bwMode="auto">
            <a:xfrm>
              <a:off x="4559" y="3859"/>
              <a:ext cx="1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8" name="AutoShape 398"/>
            <p:cNvCxnSpPr>
              <a:cxnSpLocks noChangeShapeType="1"/>
              <a:stCxn id="4124" idx="3"/>
              <a:endCxn id="4131" idx="1"/>
            </p:cNvCxnSpPr>
            <p:nvPr/>
          </p:nvCxnSpPr>
          <p:spPr bwMode="auto">
            <a:xfrm>
              <a:off x="3779" y="3859"/>
              <a:ext cx="151" cy="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9" name="AutoShape 399"/>
            <p:cNvCxnSpPr>
              <a:cxnSpLocks noChangeShapeType="1"/>
              <a:stCxn id="4125" idx="3"/>
              <a:endCxn id="4122" idx="1"/>
            </p:cNvCxnSpPr>
            <p:nvPr/>
          </p:nvCxnSpPr>
          <p:spPr bwMode="auto">
            <a:xfrm>
              <a:off x="4950" y="3859"/>
              <a:ext cx="1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130" name="Rectangle 400"/>
            <p:cNvSpPr>
              <a:spLocks noChangeArrowheads="1"/>
            </p:cNvSpPr>
            <p:nvPr/>
          </p:nvSpPr>
          <p:spPr bwMode="auto">
            <a:xfrm>
              <a:off x="4324"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4131" name="Rectangle 401"/>
            <p:cNvSpPr>
              <a:spLocks noChangeArrowheads="1"/>
            </p:cNvSpPr>
            <p:nvPr/>
          </p:nvSpPr>
          <p:spPr bwMode="auto">
            <a:xfrm>
              <a:off x="3936" y="3792"/>
              <a:ext cx="229" cy="136"/>
            </a:xfrm>
            <a:prstGeom prst="rect">
              <a:avLst/>
            </a:prstGeom>
            <a:solidFill>
              <a:schemeClr val="bg2"/>
            </a:solidFill>
            <a:ln w="19050">
              <a:solidFill>
                <a:schemeClr val="tx1"/>
              </a:solidFill>
              <a:miter lim="800000"/>
              <a:headEnd/>
              <a:tailEnd/>
            </a:ln>
          </p:spPr>
          <p:txBody>
            <a:bodyPr wrap="none" anchor="ctr"/>
            <a:lstStyle/>
            <a:p>
              <a:r>
                <a:rPr lang="en-US" sz="1500">
                  <a:latin typeface="Times New Roman" charset="0"/>
                </a:rPr>
                <a:t>15</a:t>
              </a:r>
            </a:p>
          </p:txBody>
        </p:sp>
        <p:cxnSp>
          <p:nvCxnSpPr>
            <p:cNvPr id="4132" name="AutoShape 402"/>
            <p:cNvCxnSpPr>
              <a:cxnSpLocks noChangeShapeType="1"/>
              <a:stCxn id="4131" idx="3"/>
              <a:endCxn id="4130" idx="1"/>
            </p:cNvCxnSpPr>
            <p:nvPr/>
          </p:nvCxnSpPr>
          <p:spPr bwMode="auto">
            <a:xfrm flipV="1">
              <a:off x="4171" y="3859"/>
              <a:ext cx="147" cy="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62994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026"/>
          <p:cNvSpPr>
            <a:spLocks noGrp="1" noChangeArrowheads="1"/>
          </p:cNvSpPr>
          <p:nvPr>
            <p:ph type="title"/>
          </p:nvPr>
        </p:nvSpPr>
        <p:spPr/>
        <p:txBody>
          <a:bodyPr/>
          <a:lstStyle/>
          <a:p>
            <a:pPr eaLnBrk="1" hangingPunct="1"/>
            <a:r>
              <a:rPr lang="en-US">
                <a:latin typeface="Tahoma" charset="0"/>
              </a:rPr>
              <a:t>What is a Skip List</a:t>
            </a:r>
          </a:p>
        </p:txBody>
      </p:sp>
      <p:sp>
        <p:nvSpPr>
          <p:cNvPr id="5125" name="Rectangle 1027" descr="Rectangle: Click to edit Master text styles&#10;Second level&#10;Third level&#10;Fourth level&#10;Fifth level"/>
          <p:cNvSpPr>
            <a:spLocks noGrp="1" noChangeArrowheads="1"/>
          </p:cNvSpPr>
          <p:nvPr>
            <p:ph idx="1"/>
          </p:nvPr>
        </p:nvSpPr>
        <p:spPr>
          <a:xfrm>
            <a:off x="457199" y="2209800"/>
            <a:ext cx="8107920" cy="3916363"/>
          </a:xfrm>
        </p:spPr>
        <p:txBody>
          <a:bodyPr>
            <a:normAutofit/>
          </a:bodyPr>
          <a:lstStyle/>
          <a:p>
            <a:pPr eaLnBrk="1" hangingPunct="1">
              <a:lnSpc>
                <a:spcPct val="90000"/>
              </a:lnSpc>
            </a:pPr>
            <a:r>
              <a:rPr lang="en-US" sz="2000" dirty="0">
                <a:latin typeface="Tahoma" charset="0"/>
              </a:rPr>
              <a:t>A </a:t>
            </a:r>
            <a:r>
              <a:rPr lang="en-US" sz="2000" dirty="0">
                <a:solidFill>
                  <a:schemeClr val="tx2"/>
                </a:solidFill>
                <a:latin typeface="Tahoma" charset="0"/>
              </a:rPr>
              <a:t>skip list</a:t>
            </a:r>
            <a:r>
              <a:rPr lang="en-US" sz="2000" dirty="0">
                <a:latin typeface="Tahoma" charset="0"/>
              </a:rPr>
              <a:t> for a set </a:t>
            </a:r>
            <a:r>
              <a:rPr lang="en-US" sz="2000" b="1" i="1" dirty="0">
                <a:latin typeface="Times New Roman" charset="0"/>
              </a:rPr>
              <a:t>S</a:t>
            </a:r>
            <a:r>
              <a:rPr lang="en-US" sz="2000" dirty="0">
                <a:latin typeface="Tahoma" charset="0"/>
              </a:rPr>
              <a:t> of distinct (key, element) items is a series of lists </a:t>
            </a:r>
            <a:r>
              <a:rPr lang="en-US" sz="2000" b="1" i="1" dirty="0">
                <a:latin typeface="Times New Roman" charset="0"/>
              </a:rPr>
              <a:t>S</a:t>
            </a:r>
            <a:r>
              <a:rPr lang="en-US" sz="2000" baseline="-25000" dirty="0">
                <a:latin typeface="Times New Roman" charset="0"/>
              </a:rPr>
              <a:t>0</a:t>
            </a:r>
            <a:r>
              <a:rPr lang="en-US" sz="2000" dirty="0">
                <a:latin typeface="Times New Roman" charset="0"/>
              </a:rPr>
              <a:t>, </a:t>
            </a:r>
            <a:r>
              <a:rPr lang="en-US" sz="2000" b="1" i="1" dirty="0">
                <a:latin typeface="Times New Roman" charset="0"/>
              </a:rPr>
              <a:t>S</a:t>
            </a:r>
            <a:r>
              <a:rPr lang="en-US" sz="2000" baseline="-25000" dirty="0">
                <a:latin typeface="Times New Roman" charset="0"/>
              </a:rPr>
              <a:t>1 </a:t>
            </a:r>
            <a:r>
              <a:rPr lang="en-US" sz="2000" dirty="0">
                <a:latin typeface="Times New Roman" charset="0"/>
              </a:rPr>
              <a:t>, … , </a:t>
            </a:r>
            <a:r>
              <a:rPr lang="en-US" sz="2000" b="1" i="1" dirty="0" err="1">
                <a:latin typeface="Times New Roman" charset="0"/>
              </a:rPr>
              <a:t>S</a:t>
            </a:r>
            <a:r>
              <a:rPr lang="en-US" sz="2000" b="1" i="1" baseline="-25000" dirty="0" err="1">
                <a:latin typeface="Times New Roman" charset="0"/>
              </a:rPr>
              <a:t>h</a:t>
            </a:r>
            <a:r>
              <a:rPr lang="en-US" sz="2000" dirty="0">
                <a:latin typeface="Tahoma" charset="0"/>
              </a:rPr>
              <a:t> such that</a:t>
            </a:r>
          </a:p>
          <a:p>
            <a:pPr lvl="1" eaLnBrk="1" hangingPunct="1">
              <a:lnSpc>
                <a:spcPct val="90000"/>
              </a:lnSpc>
            </a:pPr>
            <a:r>
              <a:rPr lang="en-US" sz="1800" dirty="0">
                <a:latin typeface="Tahoma" charset="0"/>
              </a:rPr>
              <a:t>Each list </a:t>
            </a:r>
            <a:r>
              <a:rPr lang="en-US" sz="1800" b="1" i="1" dirty="0">
                <a:latin typeface="Times New Roman" charset="0"/>
              </a:rPr>
              <a:t>S</a:t>
            </a:r>
            <a:r>
              <a:rPr lang="en-US" sz="1800" b="1" i="1" baseline="-25000" dirty="0">
                <a:latin typeface="Times New Roman" charset="0"/>
              </a:rPr>
              <a:t>i</a:t>
            </a:r>
            <a:r>
              <a:rPr lang="en-US" sz="1800" dirty="0">
                <a:latin typeface="Tahoma" charset="0"/>
              </a:rPr>
              <a:t> contains the special keys </a:t>
            </a:r>
            <a:r>
              <a:rPr lang="en-US" sz="1800" dirty="0">
                <a:latin typeface="Symbol" charset="0"/>
                <a:sym typeface="Symbol" charset="0"/>
              </a:rPr>
              <a:t>+</a:t>
            </a:r>
            <a:r>
              <a:rPr lang="en-US" sz="1800" dirty="0">
                <a:latin typeface="Tahoma" charset="0"/>
                <a:sym typeface="Symbol" charset="0"/>
              </a:rPr>
              <a:t> </a:t>
            </a:r>
            <a:r>
              <a:rPr lang="en-US" sz="1800" dirty="0">
                <a:latin typeface="Tahoma" charset="0"/>
              </a:rPr>
              <a:t>and </a:t>
            </a:r>
            <a:r>
              <a:rPr lang="en-US" sz="1800" dirty="0">
                <a:latin typeface="Symbol" charset="0"/>
                <a:sym typeface="Symbol" charset="0"/>
              </a:rPr>
              <a:t>-</a:t>
            </a:r>
            <a:r>
              <a:rPr lang="en-US" sz="1800" dirty="0">
                <a:latin typeface="Tahoma" charset="0"/>
                <a:sym typeface="Symbol" charset="0"/>
              </a:rPr>
              <a:t></a:t>
            </a:r>
            <a:r>
              <a:rPr lang="en-US" sz="1800" dirty="0">
                <a:latin typeface="Tahoma" charset="0"/>
              </a:rPr>
              <a:t> </a:t>
            </a:r>
          </a:p>
          <a:p>
            <a:pPr lvl="1" eaLnBrk="1" hangingPunct="1">
              <a:lnSpc>
                <a:spcPct val="90000"/>
              </a:lnSpc>
            </a:pPr>
            <a:r>
              <a:rPr lang="en-US" sz="1800" dirty="0">
                <a:latin typeface="Tahoma" charset="0"/>
              </a:rPr>
              <a:t>List </a:t>
            </a:r>
            <a:r>
              <a:rPr lang="en-US" sz="1800" b="1" i="1" dirty="0">
                <a:latin typeface="Times New Roman" charset="0"/>
              </a:rPr>
              <a:t>S</a:t>
            </a:r>
            <a:r>
              <a:rPr lang="en-US" sz="1800" baseline="-25000" dirty="0">
                <a:latin typeface="Times New Roman" charset="0"/>
              </a:rPr>
              <a:t>0</a:t>
            </a:r>
            <a:r>
              <a:rPr lang="en-US" sz="1800" dirty="0">
                <a:latin typeface="Tahoma" charset="0"/>
              </a:rPr>
              <a:t> contains the keys of </a:t>
            </a:r>
            <a:r>
              <a:rPr lang="en-US" sz="1800" b="1" i="1" dirty="0">
                <a:latin typeface="Times New Roman" charset="0"/>
              </a:rPr>
              <a:t>S </a:t>
            </a:r>
            <a:r>
              <a:rPr lang="en-US" sz="1800" dirty="0">
                <a:latin typeface="Tahoma" charset="0"/>
              </a:rPr>
              <a:t>in </a:t>
            </a:r>
            <a:r>
              <a:rPr lang="en-US" sz="1800" dirty="0" err="1">
                <a:latin typeface="Tahoma" charset="0"/>
              </a:rPr>
              <a:t>nondecreasing</a:t>
            </a:r>
            <a:r>
              <a:rPr lang="en-US" sz="1800" dirty="0">
                <a:latin typeface="Tahoma" charset="0"/>
              </a:rPr>
              <a:t> order </a:t>
            </a:r>
            <a:endParaRPr lang="en-US" sz="1800" baseline="-25000" dirty="0">
              <a:latin typeface="Times New Roman" charset="0"/>
            </a:endParaRPr>
          </a:p>
          <a:p>
            <a:pPr lvl="1" eaLnBrk="1" hangingPunct="1">
              <a:lnSpc>
                <a:spcPct val="90000"/>
              </a:lnSpc>
            </a:pPr>
            <a:r>
              <a:rPr lang="en-US" sz="1800" dirty="0">
                <a:latin typeface="Tahoma" charset="0"/>
              </a:rPr>
              <a:t>Each list is a subsequence of the previous one, i.e.,</a:t>
            </a:r>
            <a:br>
              <a:rPr lang="en-US" sz="1800" dirty="0">
                <a:latin typeface="Tahoma" charset="0"/>
              </a:rPr>
            </a:br>
            <a:r>
              <a:rPr lang="en-US" sz="1800" dirty="0">
                <a:latin typeface="Tahoma" charset="0"/>
              </a:rPr>
              <a:t>			</a:t>
            </a:r>
            <a:r>
              <a:rPr lang="en-US" sz="1800" b="1" i="1" dirty="0">
                <a:latin typeface="Times New Roman" charset="0"/>
              </a:rPr>
              <a:t>S</a:t>
            </a:r>
            <a:r>
              <a:rPr lang="en-US" sz="1800" baseline="-25000" dirty="0">
                <a:latin typeface="Times New Roman" charset="0"/>
              </a:rPr>
              <a:t>0 </a:t>
            </a:r>
            <a:r>
              <a:rPr lang="en-US" sz="1800" dirty="0">
                <a:latin typeface="Times New Roman" charset="0"/>
                <a:sym typeface="Symbol" charset="0"/>
              </a:rPr>
              <a:t></a:t>
            </a:r>
            <a:r>
              <a:rPr lang="en-US" sz="1800" baseline="-25000" dirty="0">
                <a:latin typeface="Times New Roman" charset="0"/>
              </a:rPr>
              <a:t> </a:t>
            </a:r>
            <a:r>
              <a:rPr lang="en-US" sz="1800" b="1" i="1" dirty="0">
                <a:latin typeface="Times New Roman" charset="0"/>
              </a:rPr>
              <a:t>S</a:t>
            </a:r>
            <a:r>
              <a:rPr lang="en-US" sz="1800" baseline="-25000" dirty="0">
                <a:latin typeface="Times New Roman" charset="0"/>
              </a:rPr>
              <a:t>1 </a:t>
            </a:r>
            <a:r>
              <a:rPr lang="en-US" sz="1800" dirty="0">
                <a:latin typeface="Times New Roman" charset="0"/>
                <a:sym typeface="Symbol" charset="0"/>
              </a:rPr>
              <a:t></a:t>
            </a:r>
            <a:r>
              <a:rPr lang="en-US" sz="1800" baseline="-25000" dirty="0">
                <a:latin typeface="Times New Roman" charset="0"/>
              </a:rPr>
              <a:t> </a:t>
            </a:r>
            <a:r>
              <a:rPr lang="en-US" sz="1800" dirty="0">
                <a:latin typeface="Times New Roman" charset="0"/>
              </a:rPr>
              <a:t> … </a:t>
            </a:r>
            <a:r>
              <a:rPr lang="en-US" sz="1800" dirty="0">
                <a:latin typeface="Times New Roman" charset="0"/>
                <a:sym typeface="Symbol" charset="0"/>
              </a:rPr>
              <a:t></a:t>
            </a:r>
            <a:r>
              <a:rPr lang="en-US" sz="1800" dirty="0">
                <a:latin typeface="Times New Roman" charset="0"/>
              </a:rPr>
              <a:t> </a:t>
            </a:r>
            <a:r>
              <a:rPr lang="en-US" sz="1800" b="1" i="1" dirty="0" err="1">
                <a:latin typeface="Times New Roman" charset="0"/>
              </a:rPr>
              <a:t>S</a:t>
            </a:r>
            <a:r>
              <a:rPr lang="en-US" sz="1800" b="1" i="1" baseline="-25000" dirty="0" err="1">
                <a:latin typeface="Times New Roman" charset="0"/>
              </a:rPr>
              <a:t>h</a:t>
            </a:r>
            <a:endParaRPr lang="en-US" sz="1800" b="1" i="1" baseline="-25000" dirty="0">
              <a:latin typeface="Times New Roman" charset="0"/>
            </a:endParaRPr>
          </a:p>
          <a:p>
            <a:pPr lvl="1" eaLnBrk="1" hangingPunct="1">
              <a:lnSpc>
                <a:spcPct val="90000"/>
              </a:lnSpc>
            </a:pPr>
            <a:r>
              <a:rPr lang="en-US" sz="1800" dirty="0">
                <a:latin typeface="Tahoma" charset="0"/>
              </a:rPr>
              <a:t>List </a:t>
            </a:r>
            <a:r>
              <a:rPr lang="en-US" sz="1800" b="1" i="1" dirty="0" err="1">
                <a:latin typeface="Times New Roman" charset="0"/>
              </a:rPr>
              <a:t>S</a:t>
            </a:r>
            <a:r>
              <a:rPr lang="en-US" sz="1800" b="1" i="1" baseline="-25000" dirty="0" err="1">
                <a:latin typeface="Times New Roman" charset="0"/>
              </a:rPr>
              <a:t>h</a:t>
            </a:r>
            <a:r>
              <a:rPr lang="en-US" sz="1800" b="1" i="1" baseline="-25000" dirty="0">
                <a:latin typeface="Times New Roman" charset="0"/>
              </a:rPr>
              <a:t> </a:t>
            </a:r>
            <a:r>
              <a:rPr lang="en-US" sz="1800" dirty="0">
                <a:latin typeface="Tahoma" charset="0"/>
              </a:rPr>
              <a:t>contains only the two special </a:t>
            </a:r>
            <a:r>
              <a:rPr lang="en-US" sz="1800" dirty="0" smtClean="0">
                <a:latin typeface="Tahoma" charset="0"/>
              </a:rPr>
              <a:t>keys</a:t>
            </a:r>
            <a:endParaRPr lang="en-US" sz="1800" dirty="0">
              <a:latin typeface="Tahoma" charset="0"/>
            </a:endParaRPr>
          </a:p>
        </p:txBody>
      </p:sp>
      <p:grpSp>
        <p:nvGrpSpPr>
          <p:cNvPr id="53" name="Group 1119"/>
          <p:cNvGrpSpPr>
            <a:grpSpLocks/>
          </p:cNvGrpSpPr>
          <p:nvPr/>
        </p:nvGrpSpPr>
        <p:grpSpPr bwMode="auto">
          <a:xfrm>
            <a:off x="1284844" y="6172200"/>
            <a:ext cx="7280275" cy="215900"/>
            <a:chOff x="838" y="3693"/>
            <a:chExt cx="4586" cy="136"/>
          </a:xfrm>
        </p:grpSpPr>
        <p:sp>
          <p:nvSpPr>
            <p:cNvPr id="54" name="Rectangle 1029"/>
            <p:cNvSpPr>
              <a:spLocks noChangeArrowheads="1"/>
            </p:cNvSpPr>
            <p:nvPr/>
          </p:nvSpPr>
          <p:spPr bwMode="auto">
            <a:xfrm>
              <a:off x="3896"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56</a:t>
              </a:r>
            </a:p>
          </p:txBody>
        </p:sp>
        <p:sp>
          <p:nvSpPr>
            <p:cNvPr id="55" name="Rectangle 1030"/>
            <p:cNvSpPr>
              <a:spLocks noChangeArrowheads="1"/>
            </p:cNvSpPr>
            <p:nvPr/>
          </p:nvSpPr>
          <p:spPr bwMode="auto">
            <a:xfrm>
              <a:off x="4330" y="3693"/>
              <a:ext cx="227"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64</a:t>
              </a:r>
            </a:p>
          </p:txBody>
        </p:sp>
        <p:sp>
          <p:nvSpPr>
            <p:cNvPr id="56" name="Rectangle 1031"/>
            <p:cNvSpPr>
              <a:spLocks noChangeArrowheads="1"/>
            </p:cNvSpPr>
            <p:nvPr/>
          </p:nvSpPr>
          <p:spPr bwMode="auto">
            <a:xfrm>
              <a:off x="4762" y="3693"/>
              <a:ext cx="228"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78</a:t>
              </a:r>
            </a:p>
          </p:txBody>
        </p:sp>
        <p:sp>
          <p:nvSpPr>
            <p:cNvPr id="57" name="Rectangle 1032"/>
            <p:cNvSpPr>
              <a:spLocks noChangeArrowheads="1"/>
            </p:cNvSpPr>
            <p:nvPr/>
          </p:nvSpPr>
          <p:spPr bwMode="auto">
            <a:xfrm>
              <a:off x="5196" y="3693"/>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58" name="Rectangle 1033"/>
            <p:cNvSpPr>
              <a:spLocks noChangeArrowheads="1"/>
            </p:cNvSpPr>
            <p:nvPr/>
          </p:nvSpPr>
          <p:spPr bwMode="auto">
            <a:xfrm>
              <a:off x="2610" y="3693"/>
              <a:ext cx="228"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31</a:t>
              </a:r>
            </a:p>
          </p:txBody>
        </p:sp>
        <p:sp>
          <p:nvSpPr>
            <p:cNvPr id="59" name="Rectangle 1034"/>
            <p:cNvSpPr>
              <a:spLocks noChangeArrowheads="1"/>
            </p:cNvSpPr>
            <p:nvPr/>
          </p:nvSpPr>
          <p:spPr bwMode="auto">
            <a:xfrm>
              <a:off x="3043"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34</a:t>
              </a:r>
            </a:p>
          </p:txBody>
        </p:sp>
        <p:sp>
          <p:nvSpPr>
            <p:cNvPr id="60" name="Rectangle 1036"/>
            <p:cNvSpPr>
              <a:spLocks noChangeArrowheads="1"/>
            </p:cNvSpPr>
            <p:nvPr/>
          </p:nvSpPr>
          <p:spPr bwMode="auto">
            <a:xfrm>
              <a:off x="3462"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44</a:t>
              </a:r>
            </a:p>
          </p:txBody>
        </p:sp>
        <p:sp>
          <p:nvSpPr>
            <p:cNvPr id="61" name="Rectangle 1037"/>
            <p:cNvSpPr>
              <a:spLocks noChangeArrowheads="1"/>
            </p:cNvSpPr>
            <p:nvPr/>
          </p:nvSpPr>
          <p:spPr bwMode="auto">
            <a:xfrm>
              <a:off x="838" y="3693"/>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62" name="Rectangle 1038"/>
            <p:cNvSpPr>
              <a:spLocks noChangeArrowheads="1"/>
            </p:cNvSpPr>
            <p:nvPr/>
          </p:nvSpPr>
          <p:spPr bwMode="auto">
            <a:xfrm>
              <a:off x="1272"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12</a:t>
              </a:r>
            </a:p>
          </p:txBody>
        </p:sp>
        <p:sp>
          <p:nvSpPr>
            <p:cNvPr id="63" name="Rectangle 1039"/>
            <p:cNvSpPr>
              <a:spLocks noChangeArrowheads="1"/>
            </p:cNvSpPr>
            <p:nvPr/>
          </p:nvSpPr>
          <p:spPr bwMode="auto">
            <a:xfrm>
              <a:off x="1705"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64" name="Rectangle 1040"/>
            <p:cNvSpPr>
              <a:spLocks noChangeArrowheads="1"/>
            </p:cNvSpPr>
            <p:nvPr/>
          </p:nvSpPr>
          <p:spPr bwMode="auto">
            <a:xfrm>
              <a:off x="2139" y="3693"/>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26</a:t>
              </a:r>
            </a:p>
          </p:txBody>
        </p:sp>
        <p:cxnSp>
          <p:nvCxnSpPr>
            <p:cNvPr id="65" name="AutoShape 1041"/>
            <p:cNvCxnSpPr>
              <a:cxnSpLocks noChangeShapeType="1"/>
              <a:stCxn id="61" idx="3"/>
              <a:endCxn id="62" idx="1"/>
            </p:cNvCxnSpPr>
            <p:nvPr/>
          </p:nvCxnSpPr>
          <p:spPr bwMode="auto">
            <a:xfrm>
              <a:off x="1073"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6" name="AutoShape 1042"/>
            <p:cNvCxnSpPr>
              <a:cxnSpLocks noChangeShapeType="1"/>
              <a:stCxn id="63" idx="3"/>
              <a:endCxn id="64" idx="1"/>
            </p:cNvCxnSpPr>
            <p:nvPr/>
          </p:nvCxnSpPr>
          <p:spPr bwMode="auto">
            <a:xfrm>
              <a:off x="1940"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7" name="AutoShape 1043"/>
            <p:cNvCxnSpPr>
              <a:cxnSpLocks noChangeShapeType="1"/>
              <a:stCxn id="58" idx="3"/>
              <a:endCxn id="59" idx="1"/>
            </p:cNvCxnSpPr>
            <p:nvPr/>
          </p:nvCxnSpPr>
          <p:spPr bwMode="auto">
            <a:xfrm>
              <a:off x="2844"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8" name="AutoShape 1045"/>
            <p:cNvCxnSpPr>
              <a:cxnSpLocks noChangeShapeType="1"/>
              <a:stCxn id="62" idx="3"/>
              <a:endCxn id="63" idx="1"/>
            </p:cNvCxnSpPr>
            <p:nvPr/>
          </p:nvCxnSpPr>
          <p:spPr bwMode="auto">
            <a:xfrm>
              <a:off x="1507" y="3761"/>
              <a:ext cx="19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9" name="AutoShape 1046"/>
            <p:cNvCxnSpPr>
              <a:cxnSpLocks noChangeShapeType="1"/>
              <a:stCxn id="64" idx="3"/>
              <a:endCxn id="58" idx="1"/>
            </p:cNvCxnSpPr>
            <p:nvPr/>
          </p:nvCxnSpPr>
          <p:spPr bwMode="auto">
            <a:xfrm>
              <a:off x="2374" y="3761"/>
              <a:ext cx="23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0" name="AutoShape 1047"/>
            <p:cNvCxnSpPr>
              <a:cxnSpLocks noChangeShapeType="1"/>
              <a:stCxn id="59" idx="3"/>
              <a:endCxn id="60" idx="1"/>
            </p:cNvCxnSpPr>
            <p:nvPr/>
          </p:nvCxnSpPr>
          <p:spPr bwMode="auto">
            <a:xfrm>
              <a:off x="3278" y="3761"/>
              <a:ext cx="17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 name="AutoShape 1048"/>
            <p:cNvCxnSpPr>
              <a:cxnSpLocks noChangeShapeType="1"/>
              <a:stCxn id="60" idx="3"/>
              <a:endCxn id="54" idx="1"/>
            </p:cNvCxnSpPr>
            <p:nvPr/>
          </p:nvCxnSpPr>
          <p:spPr bwMode="auto">
            <a:xfrm>
              <a:off x="3697"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2" name="AutoShape 1049"/>
            <p:cNvCxnSpPr>
              <a:cxnSpLocks noChangeShapeType="1"/>
              <a:stCxn id="54" idx="3"/>
              <a:endCxn id="55" idx="1"/>
            </p:cNvCxnSpPr>
            <p:nvPr/>
          </p:nvCxnSpPr>
          <p:spPr bwMode="auto">
            <a:xfrm>
              <a:off x="4131"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3" name="AutoShape 1050"/>
            <p:cNvCxnSpPr>
              <a:cxnSpLocks noChangeShapeType="1"/>
              <a:stCxn id="55" idx="3"/>
              <a:endCxn id="56" idx="1"/>
            </p:cNvCxnSpPr>
            <p:nvPr/>
          </p:nvCxnSpPr>
          <p:spPr bwMode="auto">
            <a:xfrm>
              <a:off x="4563" y="3761"/>
              <a:ext cx="19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4" name="AutoShape 1051"/>
            <p:cNvCxnSpPr>
              <a:cxnSpLocks noChangeShapeType="1"/>
              <a:stCxn id="56" idx="3"/>
              <a:endCxn id="57" idx="1"/>
            </p:cNvCxnSpPr>
            <p:nvPr/>
          </p:nvCxnSpPr>
          <p:spPr bwMode="auto">
            <a:xfrm>
              <a:off x="4996" y="3761"/>
              <a:ext cx="194"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grpSp>
        <p:nvGrpSpPr>
          <p:cNvPr id="75" name="Group 1122"/>
          <p:cNvGrpSpPr>
            <a:grpSpLocks/>
          </p:cNvGrpSpPr>
          <p:nvPr/>
        </p:nvGrpSpPr>
        <p:grpSpPr bwMode="auto">
          <a:xfrm>
            <a:off x="1284844" y="4652962"/>
            <a:ext cx="7280275" cy="215900"/>
            <a:chOff x="838" y="2736"/>
            <a:chExt cx="4586" cy="136"/>
          </a:xfrm>
        </p:grpSpPr>
        <p:sp>
          <p:nvSpPr>
            <p:cNvPr id="76" name="Rectangle 1052"/>
            <p:cNvSpPr>
              <a:spLocks noChangeArrowheads="1"/>
            </p:cNvSpPr>
            <p:nvPr/>
          </p:nvSpPr>
          <p:spPr bwMode="auto">
            <a:xfrm>
              <a:off x="5196" y="2736"/>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77" name="Rectangle 1054"/>
            <p:cNvSpPr>
              <a:spLocks noChangeArrowheads="1"/>
            </p:cNvSpPr>
            <p:nvPr/>
          </p:nvSpPr>
          <p:spPr bwMode="auto">
            <a:xfrm>
              <a:off x="838" y="2736"/>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78" name="AutoShape 1056"/>
            <p:cNvCxnSpPr>
              <a:cxnSpLocks noChangeShapeType="1"/>
              <a:stCxn id="77" idx="3"/>
              <a:endCxn id="76" idx="1"/>
            </p:cNvCxnSpPr>
            <p:nvPr/>
          </p:nvCxnSpPr>
          <p:spPr bwMode="auto">
            <a:xfrm>
              <a:off x="1073" y="2804"/>
              <a:ext cx="411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79" name="Rectangle 1060"/>
          <p:cNvSpPr>
            <a:spLocks noChangeArrowheads="1"/>
          </p:cNvSpPr>
          <p:nvPr/>
        </p:nvSpPr>
        <p:spPr bwMode="auto">
          <a:xfrm>
            <a:off x="8203169" y="5159375"/>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0" name="Rectangle 1061"/>
          <p:cNvSpPr>
            <a:spLocks noChangeArrowheads="1"/>
          </p:cNvSpPr>
          <p:nvPr/>
        </p:nvSpPr>
        <p:spPr bwMode="auto">
          <a:xfrm>
            <a:off x="4097894" y="5159375"/>
            <a:ext cx="361950"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31</a:t>
            </a:r>
          </a:p>
        </p:txBody>
      </p:sp>
      <p:sp>
        <p:nvSpPr>
          <p:cNvPr id="81" name="Rectangle 1062"/>
          <p:cNvSpPr>
            <a:spLocks noChangeArrowheads="1"/>
          </p:cNvSpPr>
          <p:nvPr/>
        </p:nvSpPr>
        <p:spPr bwMode="auto">
          <a:xfrm>
            <a:off x="1284844" y="5159375"/>
            <a:ext cx="363538"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cxnSp>
        <p:nvCxnSpPr>
          <p:cNvPr id="82" name="AutoShape 1065"/>
          <p:cNvCxnSpPr>
            <a:cxnSpLocks noChangeShapeType="1"/>
            <a:stCxn id="81" idx="3"/>
            <a:endCxn id="80" idx="1"/>
          </p:cNvCxnSpPr>
          <p:nvPr/>
        </p:nvCxnSpPr>
        <p:spPr bwMode="auto">
          <a:xfrm>
            <a:off x="1657907" y="5267325"/>
            <a:ext cx="243046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3" name="AutoShape 1066"/>
          <p:cNvCxnSpPr>
            <a:cxnSpLocks noChangeShapeType="1"/>
            <a:stCxn id="80" idx="3"/>
            <a:endCxn id="79" idx="1"/>
          </p:cNvCxnSpPr>
          <p:nvPr/>
        </p:nvCxnSpPr>
        <p:spPr bwMode="auto">
          <a:xfrm>
            <a:off x="4469369" y="5267325"/>
            <a:ext cx="37242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4" name="Rectangle 1069"/>
          <p:cNvSpPr>
            <a:spLocks noChangeArrowheads="1"/>
          </p:cNvSpPr>
          <p:nvPr/>
        </p:nvSpPr>
        <p:spPr bwMode="auto">
          <a:xfrm>
            <a:off x="6828394" y="5665787"/>
            <a:ext cx="360363"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64</a:t>
            </a:r>
          </a:p>
        </p:txBody>
      </p:sp>
      <p:sp>
        <p:nvSpPr>
          <p:cNvPr id="85" name="Rectangle 1070"/>
          <p:cNvSpPr>
            <a:spLocks noChangeArrowheads="1"/>
          </p:cNvSpPr>
          <p:nvPr/>
        </p:nvSpPr>
        <p:spPr bwMode="auto">
          <a:xfrm>
            <a:off x="8203169" y="5665787"/>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6" name="Rectangle 1071"/>
          <p:cNvSpPr>
            <a:spLocks noChangeArrowheads="1"/>
          </p:cNvSpPr>
          <p:nvPr/>
        </p:nvSpPr>
        <p:spPr bwMode="auto">
          <a:xfrm>
            <a:off x="4097894" y="5665787"/>
            <a:ext cx="361950"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31</a:t>
            </a:r>
          </a:p>
        </p:txBody>
      </p:sp>
      <p:sp>
        <p:nvSpPr>
          <p:cNvPr id="87" name="Rectangle 1072"/>
          <p:cNvSpPr>
            <a:spLocks noChangeArrowheads="1"/>
          </p:cNvSpPr>
          <p:nvPr/>
        </p:nvSpPr>
        <p:spPr bwMode="auto">
          <a:xfrm>
            <a:off x="4785282" y="5665787"/>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34</a:t>
            </a:r>
          </a:p>
        </p:txBody>
      </p:sp>
      <p:sp>
        <p:nvSpPr>
          <p:cNvPr id="88" name="Rectangle 1073"/>
          <p:cNvSpPr>
            <a:spLocks noChangeArrowheads="1"/>
          </p:cNvSpPr>
          <p:nvPr/>
        </p:nvSpPr>
        <p:spPr bwMode="auto">
          <a:xfrm>
            <a:off x="1284844" y="5665787"/>
            <a:ext cx="363538"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9" name="Rectangle 1074"/>
          <p:cNvSpPr>
            <a:spLocks noChangeArrowheads="1"/>
          </p:cNvSpPr>
          <p:nvPr/>
        </p:nvSpPr>
        <p:spPr bwMode="auto">
          <a:xfrm>
            <a:off x="2661207" y="5665787"/>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cxnSp>
        <p:nvCxnSpPr>
          <p:cNvPr id="90" name="AutoShape 1075"/>
          <p:cNvCxnSpPr>
            <a:cxnSpLocks noChangeShapeType="1"/>
            <a:stCxn id="88" idx="3"/>
            <a:endCxn id="89" idx="1"/>
          </p:cNvCxnSpPr>
          <p:nvPr/>
        </p:nvCxnSpPr>
        <p:spPr bwMode="auto">
          <a:xfrm>
            <a:off x="1657907" y="5773737"/>
            <a:ext cx="9937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1" name="AutoShape 1076"/>
          <p:cNvCxnSpPr>
            <a:cxnSpLocks noChangeShapeType="1"/>
            <a:stCxn id="89" idx="3"/>
            <a:endCxn id="86" idx="1"/>
          </p:cNvCxnSpPr>
          <p:nvPr/>
        </p:nvCxnSpPr>
        <p:spPr bwMode="auto">
          <a:xfrm>
            <a:off x="3034269" y="5773737"/>
            <a:ext cx="10541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 name="AutoShape 1077"/>
          <p:cNvCxnSpPr>
            <a:cxnSpLocks noChangeShapeType="1"/>
            <a:stCxn id="86" idx="3"/>
            <a:endCxn id="87" idx="1"/>
          </p:cNvCxnSpPr>
          <p:nvPr/>
        </p:nvCxnSpPr>
        <p:spPr bwMode="auto">
          <a:xfrm>
            <a:off x="4469369" y="5773737"/>
            <a:ext cx="30638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3" name="AutoShape 1078"/>
          <p:cNvCxnSpPr>
            <a:cxnSpLocks noChangeShapeType="1"/>
            <a:stCxn id="87" idx="3"/>
            <a:endCxn id="84" idx="1"/>
          </p:cNvCxnSpPr>
          <p:nvPr/>
        </p:nvCxnSpPr>
        <p:spPr bwMode="auto">
          <a:xfrm>
            <a:off x="5158344" y="5773737"/>
            <a:ext cx="16605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4" name="AutoShape 1080"/>
          <p:cNvCxnSpPr>
            <a:cxnSpLocks noChangeShapeType="1"/>
            <a:stCxn id="84" idx="3"/>
            <a:endCxn id="85" idx="1"/>
          </p:cNvCxnSpPr>
          <p:nvPr/>
        </p:nvCxnSpPr>
        <p:spPr bwMode="auto">
          <a:xfrm>
            <a:off x="7198282" y="5773737"/>
            <a:ext cx="99536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5" name="Text Box 1115"/>
          <p:cNvSpPr txBox="1">
            <a:spLocks noChangeArrowheads="1"/>
          </p:cNvSpPr>
          <p:nvPr/>
        </p:nvSpPr>
        <p:spPr bwMode="auto">
          <a:xfrm>
            <a:off x="792719" y="6024562"/>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0</a:t>
            </a:r>
          </a:p>
        </p:txBody>
      </p:sp>
      <p:sp>
        <p:nvSpPr>
          <p:cNvPr id="96" name="Text Box 1116"/>
          <p:cNvSpPr txBox="1">
            <a:spLocks noChangeArrowheads="1"/>
          </p:cNvSpPr>
          <p:nvPr/>
        </p:nvSpPr>
        <p:spPr bwMode="auto">
          <a:xfrm>
            <a:off x="792719" y="5516562"/>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1</a:t>
            </a:r>
          </a:p>
        </p:txBody>
      </p:sp>
      <p:sp>
        <p:nvSpPr>
          <p:cNvPr id="97" name="Text Box 1117"/>
          <p:cNvSpPr txBox="1">
            <a:spLocks noChangeArrowheads="1"/>
          </p:cNvSpPr>
          <p:nvPr/>
        </p:nvSpPr>
        <p:spPr bwMode="auto">
          <a:xfrm>
            <a:off x="792719" y="5008562"/>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2</a:t>
            </a:r>
          </a:p>
        </p:txBody>
      </p:sp>
      <p:sp>
        <p:nvSpPr>
          <p:cNvPr id="98" name="Text Box 1118"/>
          <p:cNvSpPr txBox="1">
            <a:spLocks noChangeArrowheads="1"/>
          </p:cNvSpPr>
          <p:nvPr/>
        </p:nvSpPr>
        <p:spPr bwMode="auto">
          <a:xfrm>
            <a:off x="792719" y="4500562"/>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3</a:t>
            </a:r>
          </a:p>
        </p:txBody>
      </p:sp>
    </p:spTree>
    <p:extLst>
      <p:ext uri="{BB962C8B-B14F-4D97-AF65-F5344CB8AC3E}">
        <p14:creationId xmlns:p14="http://schemas.microsoft.com/office/powerpoint/2010/main" val="11905684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346448" y="154641"/>
            <a:ext cx="6508377" cy="1143000"/>
          </a:xfrm>
        </p:spPr>
        <p:txBody>
          <a:bodyPr/>
          <a:lstStyle/>
          <a:p>
            <a:pPr eaLnBrk="1" hangingPunct="1"/>
            <a:r>
              <a:rPr lang="en-US" dirty="0">
                <a:latin typeface="Tahoma" charset="0"/>
              </a:rPr>
              <a:t>Search</a:t>
            </a:r>
          </a:p>
        </p:txBody>
      </p:sp>
      <p:sp>
        <p:nvSpPr>
          <p:cNvPr id="6149" name="Rectangle 3" descr="Rectangle: Click to edit Master text styles&#10;Second level&#10;Third level&#10;Fourth level&#10;Fifth level"/>
          <p:cNvSpPr>
            <a:spLocks noGrp="1" noChangeArrowheads="1"/>
          </p:cNvSpPr>
          <p:nvPr>
            <p:ph idx="1"/>
          </p:nvPr>
        </p:nvSpPr>
        <p:spPr>
          <a:xfrm>
            <a:off x="346448" y="1390199"/>
            <a:ext cx="8153401" cy="3916363"/>
          </a:xfrm>
        </p:spPr>
        <p:txBody>
          <a:bodyPr>
            <a:normAutofit/>
          </a:bodyPr>
          <a:lstStyle/>
          <a:p>
            <a:pPr eaLnBrk="1" hangingPunct="1">
              <a:lnSpc>
                <a:spcPct val="90000"/>
              </a:lnSpc>
            </a:pPr>
            <a:r>
              <a:rPr lang="en-US" sz="2000" dirty="0">
                <a:latin typeface="Tahoma" charset="0"/>
              </a:rPr>
              <a:t>We search for a key </a:t>
            </a:r>
            <a:r>
              <a:rPr lang="en-US" sz="2000" b="1" i="1" dirty="0">
                <a:latin typeface="Times New Roman" charset="0"/>
              </a:rPr>
              <a:t>x</a:t>
            </a:r>
            <a:r>
              <a:rPr lang="en-US" sz="2000" dirty="0">
                <a:latin typeface="Tahoma" charset="0"/>
              </a:rPr>
              <a:t> in a a skip list as follows:</a:t>
            </a:r>
          </a:p>
          <a:p>
            <a:pPr lvl="1" eaLnBrk="1" hangingPunct="1">
              <a:lnSpc>
                <a:spcPct val="90000"/>
              </a:lnSpc>
            </a:pPr>
            <a:r>
              <a:rPr lang="en-US" sz="1800" dirty="0">
                <a:latin typeface="Tahoma" charset="0"/>
              </a:rPr>
              <a:t>We start at the first position of the top list </a:t>
            </a:r>
          </a:p>
          <a:p>
            <a:pPr lvl="1" eaLnBrk="1" hangingPunct="1">
              <a:lnSpc>
                <a:spcPct val="90000"/>
              </a:lnSpc>
            </a:pPr>
            <a:r>
              <a:rPr lang="en-US" sz="1800" dirty="0">
                <a:latin typeface="Tahoma" charset="0"/>
              </a:rPr>
              <a:t>At the current position </a:t>
            </a:r>
            <a:r>
              <a:rPr lang="en-US" sz="1800" b="1" i="1" dirty="0">
                <a:latin typeface="Times New Roman" charset="0"/>
              </a:rPr>
              <a:t>p</a:t>
            </a:r>
            <a:r>
              <a:rPr lang="en-US" sz="1800" dirty="0">
                <a:latin typeface="Tahoma" charset="0"/>
              </a:rPr>
              <a:t>, we compare </a:t>
            </a:r>
            <a:r>
              <a:rPr lang="en-US" sz="1800" b="1" i="1" dirty="0">
                <a:latin typeface="Times New Roman" charset="0"/>
              </a:rPr>
              <a:t>x</a:t>
            </a:r>
            <a:r>
              <a:rPr lang="en-US" sz="1800" dirty="0">
                <a:latin typeface="Tahoma" charset="0"/>
              </a:rPr>
              <a:t> with </a:t>
            </a:r>
            <a:r>
              <a:rPr lang="en-US" sz="1800" b="1" i="1" dirty="0">
                <a:latin typeface="Times New Roman" charset="0"/>
              </a:rPr>
              <a:t>y </a:t>
            </a:r>
            <a:r>
              <a:rPr lang="en-US" sz="2000" dirty="0">
                <a:latin typeface="Symbol" charset="0"/>
                <a:sym typeface="Symbol" charset="0"/>
              </a:rPr>
              <a:t></a:t>
            </a:r>
            <a:r>
              <a:rPr lang="en-US" sz="1800" b="1" i="1" dirty="0">
                <a:latin typeface="Times New Roman" charset="0"/>
              </a:rPr>
              <a:t> key</a:t>
            </a:r>
            <a:r>
              <a:rPr lang="en-US" sz="1800" dirty="0">
                <a:latin typeface="Times New Roman" charset="0"/>
              </a:rPr>
              <a:t>(</a:t>
            </a:r>
            <a:r>
              <a:rPr lang="en-US" sz="1800" b="1" i="1" dirty="0">
                <a:latin typeface="Times New Roman" charset="0"/>
              </a:rPr>
              <a:t>next</a:t>
            </a:r>
            <a:r>
              <a:rPr lang="en-US" sz="1800" dirty="0">
                <a:latin typeface="Times New Roman" charset="0"/>
              </a:rPr>
              <a:t>(</a:t>
            </a:r>
            <a:r>
              <a:rPr lang="en-US" sz="1800" b="1" i="1" dirty="0">
                <a:latin typeface="Times New Roman" charset="0"/>
              </a:rPr>
              <a:t>p</a:t>
            </a:r>
            <a:r>
              <a:rPr lang="en-US" sz="1800" dirty="0">
                <a:latin typeface="Times New Roman" charset="0"/>
              </a:rPr>
              <a:t>))</a:t>
            </a:r>
          </a:p>
          <a:p>
            <a:pPr lvl="1" eaLnBrk="1" hangingPunct="1">
              <a:lnSpc>
                <a:spcPct val="90000"/>
              </a:lnSpc>
              <a:buFont typeface="Wingdings" charset="0"/>
              <a:buNone/>
            </a:pPr>
            <a:r>
              <a:rPr lang="en-US" sz="1800" b="1" i="1" dirty="0">
                <a:latin typeface="Times New Roman" charset="0"/>
              </a:rPr>
              <a:t>		x </a:t>
            </a:r>
            <a:r>
              <a:rPr lang="en-US" sz="1800" dirty="0">
                <a:latin typeface="Symbol" charset="0"/>
              </a:rPr>
              <a:t>=</a:t>
            </a:r>
            <a:r>
              <a:rPr lang="en-US" sz="1800" b="1" i="1" dirty="0">
                <a:latin typeface="Times New Roman" charset="0"/>
              </a:rPr>
              <a:t> y</a:t>
            </a:r>
            <a:r>
              <a:rPr lang="en-US" sz="1800" dirty="0">
                <a:latin typeface="Tahoma" charset="0"/>
              </a:rPr>
              <a:t>: we return </a:t>
            </a:r>
            <a:r>
              <a:rPr lang="en-US" sz="1800" b="1" i="1" dirty="0">
                <a:latin typeface="Times New Roman" charset="0"/>
              </a:rPr>
              <a:t>element</a:t>
            </a:r>
            <a:r>
              <a:rPr lang="en-US" sz="1800" dirty="0">
                <a:latin typeface="Times New Roman" charset="0"/>
              </a:rPr>
              <a:t>(</a:t>
            </a:r>
            <a:r>
              <a:rPr lang="en-US" sz="1800" b="1" i="1" dirty="0">
                <a:latin typeface="Times New Roman" charset="0"/>
              </a:rPr>
              <a:t>next</a:t>
            </a:r>
            <a:r>
              <a:rPr lang="en-US" sz="1800" dirty="0">
                <a:latin typeface="Times New Roman" charset="0"/>
              </a:rPr>
              <a:t>(</a:t>
            </a:r>
            <a:r>
              <a:rPr lang="en-US" sz="1800" b="1" i="1" dirty="0">
                <a:latin typeface="Times New Roman" charset="0"/>
              </a:rPr>
              <a:t>p</a:t>
            </a:r>
            <a:r>
              <a:rPr lang="en-US" sz="1800" dirty="0">
                <a:latin typeface="Times New Roman" charset="0"/>
              </a:rPr>
              <a:t>))</a:t>
            </a:r>
          </a:p>
          <a:p>
            <a:pPr lvl="1" eaLnBrk="1" hangingPunct="1">
              <a:lnSpc>
                <a:spcPct val="90000"/>
              </a:lnSpc>
              <a:buFont typeface="Wingdings" charset="0"/>
              <a:buNone/>
            </a:pPr>
            <a:r>
              <a:rPr lang="en-US" sz="1800" b="1" i="1" dirty="0">
                <a:latin typeface="Times New Roman" charset="0"/>
              </a:rPr>
              <a:t>		x </a:t>
            </a:r>
            <a:r>
              <a:rPr lang="en-US" sz="1800" dirty="0">
                <a:latin typeface="Symbol" charset="0"/>
              </a:rPr>
              <a:t>&gt;</a:t>
            </a:r>
            <a:r>
              <a:rPr lang="en-US" sz="1800" b="1" i="1" dirty="0">
                <a:latin typeface="Times New Roman" charset="0"/>
              </a:rPr>
              <a:t> y</a:t>
            </a:r>
            <a:r>
              <a:rPr lang="en-US" sz="1800" dirty="0">
                <a:latin typeface="Tahoma" charset="0"/>
              </a:rPr>
              <a:t>: we </a:t>
            </a:r>
            <a:r>
              <a:rPr lang="ja-JP" altLang="en-US" sz="1800" dirty="0">
                <a:latin typeface="Tahoma" charset="0"/>
              </a:rPr>
              <a:t>“</a:t>
            </a:r>
            <a:r>
              <a:rPr lang="en-US" sz="1800" dirty="0">
                <a:solidFill>
                  <a:schemeClr val="tx2"/>
                </a:solidFill>
                <a:latin typeface="Tahoma" charset="0"/>
              </a:rPr>
              <a:t>scan forward</a:t>
            </a:r>
            <a:r>
              <a:rPr lang="ja-JP" altLang="en-US" sz="1800" dirty="0">
                <a:latin typeface="Tahoma" charset="0"/>
              </a:rPr>
              <a:t>”</a:t>
            </a:r>
            <a:r>
              <a:rPr lang="en-US" sz="1800" dirty="0">
                <a:latin typeface="Tahoma" charset="0"/>
              </a:rPr>
              <a:t> </a:t>
            </a:r>
          </a:p>
          <a:p>
            <a:pPr lvl="1" eaLnBrk="1" hangingPunct="1">
              <a:lnSpc>
                <a:spcPct val="90000"/>
              </a:lnSpc>
              <a:buFont typeface="Wingdings" charset="0"/>
              <a:buNone/>
            </a:pPr>
            <a:r>
              <a:rPr lang="en-US" sz="1800" b="1" i="1" dirty="0">
                <a:latin typeface="Times New Roman" charset="0"/>
              </a:rPr>
              <a:t>		x </a:t>
            </a:r>
            <a:r>
              <a:rPr lang="en-US" sz="1800" dirty="0">
                <a:latin typeface="Symbol" charset="0"/>
              </a:rPr>
              <a:t>&lt;</a:t>
            </a:r>
            <a:r>
              <a:rPr lang="en-US" sz="1800" b="1" i="1" dirty="0">
                <a:latin typeface="Times New Roman" charset="0"/>
              </a:rPr>
              <a:t> y</a:t>
            </a:r>
            <a:r>
              <a:rPr lang="en-US" sz="1800" dirty="0">
                <a:latin typeface="Tahoma" charset="0"/>
              </a:rPr>
              <a:t>: we </a:t>
            </a:r>
            <a:r>
              <a:rPr lang="ja-JP" altLang="en-US" sz="1800" dirty="0">
                <a:latin typeface="Tahoma" charset="0"/>
              </a:rPr>
              <a:t>“</a:t>
            </a:r>
            <a:r>
              <a:rPr lang="en-US" sz="1800" dirty="0">
                <a:solidFill>
                  <a:schemeClr val="tx2"/>
                </a:solidFill>
                <a:latin typeface="Tahoma" charset="0"/>
              </a:rPr>
              <a:t>drop down</a:t>
            </a:r>
            <a:r>
              <a:rPr lang="ja-JP" altLang="en-US" sz="1800" dirty="0">
                <a:latin typeface="Tahoma" charset="0"/>
              </a:rPr>
              <a:t>”</a:t>
            </a:r>
            <a:endParaRPr lang="en-US" sz="1800" dirty="0">
              <a:latin typeface="Tahoma" charset="0"/>
            </a:endParaRPr>
          </a:p>
          <a:p>
            <a:pPr lvl="1" eaLnBrk="1" hangingPunct="1">
              <a:lnSpc>
                <a:spcPct val="90000"/>
              </a:lnSpc>
            </a:pPr>
            <a:r>
              <a:rPr lang="en-US" sz="1800" dirty="0">
                <a:latin typeface="Tahoma" charset="0"/>
              </a:rPr>
              <a:t>If we try to drop down past the bottom list, we return </a:t>
            </a:r>
            <a:r>
              <a:rPr lang="en-US" sz="1800" b="1" i="1" dirty="0">
                <a:latin typeface="Times New Roman" charset="0"/>
              </a:rPr>
              <a:t>null</a:t>
            </a:r>
          </a:p>
          <a:p>
            <a:pPr eaLnBrk="1" hangingPunct="1">
              <a:lnSpc>
                <a:spcPct val="90000"/>
              </a:lnSpc>
            </a:pPr>
            <a:r>
              <a:rPr lang="en-US" sz="2000" dirty="0">
                <a:latin typeface="Tahoma" charset="0"/>
              </a:rPr>
              <a:t>Example: search for 78</a:t>
            </a:r>
          </a:p>
        </p:txBody>
      </p:sp>
      <p:grpSp>
        <p:nvGrpSpPr>
          <p:cNvPr id="6150" name="Group 68"/>
          <p:cNvGrpSpPr>
            <a:grpSpLocks/>
          </p:cNvGrpSpPr>
          <p:nvPr/>
        </p:nvGrpSpPr>
        <p:grpSpPr bwMode="auto">
          <a:xfrm>
            <a:off x="1330325" y="4419600"/>
            <a:ext cx="7280275" cy="215900"/>
            <a:chOff x="838" y="2832"/>
            <a:chExt cx="4586" cy="136"/>
          </a:xfrm>
        </p:grpSpPr>
        <p:sp>
          <p:nvSpPr>
            <p:cNvPr id="6202" name="Rectangle 26"/>
            <p:cNvSpPr>
              <a:spLocks noChangeArrowheads="1"/>
            </p:cNvSpPr>
            <p:nvPr/>
          </p:nvSpPr>
          <p:spPr bwMode="auto">
            <a:xfrm>
              <a:off x="5196" y="2832"/>
              <a:ext cx="228" cy="136"/>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6203" name="Rectangle 27"/>
            <p:cNvSpPr>
              <a:spLocks noChangeArrowheads="1"/>
            </p:cNvSpPr>
            <p:nvPr/>
          </p:nvSpPr>
          <p:spPr bwMode="auto">
            <a:xfrm>
              <a:off x="838" y="2832"/>
              <a:ext cx="229" cy="136"/>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6204" name="AutoShape 28"/>
            <p:cNvCxnSpPr>
              <a:cxnSpLocks noChangeShapeType="1"/>
              <a:stCxn id="6203" idx="3"/>
              <a:endCxn id="6202" idx="1"/>
            </p:cNvCxnSpPr>
            <p:nvPr/>
          </p:nvCxnSpPr>
          <p:spPr bwMode="auto">
            <a:xfrm>
              <a:off x="1079" y="2900"/>
              <a:ext cx="410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6151" name="Text Box 49"/>
          <p:cNvSpPr txBox="1">
            <a:spLocks noChangeArrowheads="1"/>
          </p:cNvSpPr>
          <p:nvPr/>
        </p:nvSpPr>
        <p:spPr bwMode="auto">
          <a:xfrm>
            <a:off x="838200" y="5791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0</a:t>
            </a:r>
          </a:p>
        </p:txBody>
      </p:sp>
      <p:sp>
        <p:nvSpPr>
          <p:cNvPr id="6152" name="Text Box 50"/>
          <p:cNvSpPr txBox="1">
            <a:spLocks noChangeArrowheads="1"/>
          </p:cNvSpPr>
          <p:nvPr/>
        </p:nvSpPr>
        <p:spPr bwMode="auto">
          <a:xfrm>
            <a:off x="838200" y="5283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1</a:t>
            </a:r>
          </a:p>
        </p:txBody>
      </p:sp>
      <p:sp>
        <p:nvSpPr>
          <p:cNvPr id="6153" name="Text Box 51"/>
          <p:cNvSpPr txBox="1">
            <a:spLocks noChangeArrowheads="1"/>
          </p:cNvSpPr>
          <p:nvPr/>
        </p:nvSpPr>
        <p:spPr bwMode="auto">
          <a:xfrm>
            <a:off x="838200" y="4775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2</a:t>
            </a:r>
          </a:p>
        </p:txBody>
      </p:sp>
      <p:sp>
        <p:nvSpPr>
          <p:cNvPr id="6154" name="Text Box 52"/>
          <p:cNvSpPr txBox="1">
            <a:spLocks noChangeArrowheads="1"/>
          </p:cNvSpPr>
          <p:nvPr/>
        </p:nvSpPr>
        <p:spPr bwMode="auto">
          <a:xfrm>
            <a:off x="838200" y="4267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b="1" i="1">
                <a:latin typeface="Times New Roman" charset="0"/>
              </a:rPr>
              <a:t>S</a:t>
            </a:r>
            <a:r>
              <a:rPr lang="en-US" baseline="-25000">
                <a:latin typeface="Times New Roman" charset="0"/>
              </a:rPr>
              <a:t>3</a:t>
            </a:r>
          </a:p>
        </p:txBody>
      </p:sp>
      <p:sp>
        <p:nvSpPr>
          <p:cNvPr id="6155" name="Rectangle 30"/>
          <p:cNvSpPr>
            <a:spLocks noChangeArrowheads="1"/>
          </p:cNvSpPr>
          <p:nvPr/>
        </p:nvSpPr>
        <p:spPr bwMode="auto">
          <a:xfrm>
            <a:off x="8248650" y="4926013"/>
            <a:ext cx="361950"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6156" name="Rectangle 31"/>
          <p:cNvSpPr>
            <a:spLocks noChangeArrowheads="1"/>
          </p:cNvSpPr>
          <p:nvPr/>
        </p:nvSpPr>
        <p:spPr bwMode="auto">
          <a:xfrm>
            <a:off x="4143375" y="4926013"/>
            <a:ext cx="361950"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31</a:t>
            </a:r>
          </a:p>
        </p:txBody>
      </p:sp>
      <p:sp>
        <p:nvSpPr>
          <p:cNvPr id="6157" name="Rectangle 32"/>
          <p:cNvSpPr>
            <a:spLocks noChangeArrowheads="1"/>
          </p:cNvSpPr>
          <p:nvPr/>
        </p:nvSpPr>
        <p:spPr bwMode="auto">
          <a:xfrm>
            <a:off x="1330325" y="4926013"/>
            <a:ext cx="363538"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cxnSp>
        <p:nvCxnSpPr>
          <p:cNvPr id="6158" name="AutoShape 33"/>
          <p:cNvCxnSpPr>
            <a:cxnSpLocks noChangeShapeType="1"/>
            <a:stCxn id="6157" idx="3"/>
            <a:endCxn id="6156" idx="1"/>
          </p:cNvCxnSpPr>
          <p:nvPr/>
        </p:nvCxnSpPr>
        <p:spPr bwMode="auto">
          <a:xfrm>
            <a:off x="1712913" y="5033963"/>
            <a:ext cx="241141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9" name="AutoShape 34"/>
          <p:cNvCxnSpPr>
            <a:cxnSpLocks noChangeShapeType="1"/>
            <a:stCxn id="6156" idx="3"/>
            <a:endCxn id="6155" idx="1"/>
          </p:cNvCxnSpPr>
          <p:nvPr/>
        </p:nvCxnSpPr>
        <p:spPr bwMode="auto">
          <a:xfrm>
            <a:off x="4524375" y="5033963"/>
            <a:ext cx="37052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47510" name="AutoShape 54"/>
          <p:cNvCxnSpPr>
            <a:cxnSpLocks noChangeShapeType="1"/>
            <a:stCxn id="6157" idx="0"/>
            <a:endCxn id="6156" idx="0"/>
          </p:cNvCxnSpPr>
          <p:nvPr/>
        </p:nvCxnSpPr>
        <p:spPr bwMode="auto">
          <a:xfrm rot="5400000" flipV="1">
            <a:off x="2917825" y="3502026"/>
            <a:ext cx="1587" cy="2811462"/>
          </a:xfrm>
          <a:prstGeom prst="curvedConnector3">
            <a:avLst>
              <a:gd name="adj1" fmla="val -20900009"/>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6161" name="AutoShape 59"/>
          <p:cNvCxnSpPr>
            <a:cxnSpLocks noChangeShapeType="1"/>
            <a:stCxn id="6203" idx="2"/>
            <a:endCxn id="6157" idx="0"/>
          </p:cNvCxnSpPr>
          <p:nvPr/>
        </p:nvCxnSpPr>
        <p:spPr bwMode="auto">
          <a:xfrm>
            <a:off x="1512888" y="4654550"/>
            <a:ext cx="0" cy="252413"/>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6162" name="AutoShape 60"/>
          <p:cNvCxnSpPr>
            <a:cxnSpLocks noChangeShapeType="1"/>
            <a:stCxn id="6156" idx="2"/>
            <a:endCxn id="6166" idx="0"/>
          </p:cNvCxnSpPr>
          <p:nvPr/>
        </p:nvCxnSpPr>
        <p:spPr bwMode="auto">
          <a:xfrm>
            <a:off x="4324350" y="5160963"/>
            <a:ext cx="0" cy="252412"/>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6163" name="AutoShape 61"/>
          <p:cNvCxnSpPr>
            <a:cxnSpLocks noChangeShapeType="1"/>
            <a:stCxn id="6164" idx="2"/>
            <a:endCxn id="6178" idx="0"/>
          </p:cNvCxnSpPr>
          <p:nvPr/>
        </p:nvCxnSpPr>
        <p:spPr bwMode="auto">
          <a:xfrm>
            <a:off x="7054850" y="5667375"/>
            <a:ext cx="0" cy="252413"/>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
        <p:nvSpPr>
          <p:cNvPr id="6164" name="Rectangle 37"/>
          <p:cNvSpPr>
            <a:spLocks noChangeArrowheads="1"/>
          </p:cNvSpPr>
          <p:nvPr/>
        </p:nvSpPr>
        <p:spPr bwMode="auto">
          <a:xfrm>
            <a:off x="6873875" y="5432425"/>
            <a:ext cx="360363"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64</a:t>
            </a:r>
          </a:p>
        </p:txBody>
      </p:sp>
      <p:sp>
        <p:nvSpPr>
          <p:cNvPr id="6165" name="Rectangle 38"/>
          <p:cNvSpPr>
            <a:spLocks noChangeArrowheads="1"/>
          </p:cNvSpPr>
          <p:nvPr/>
        </p:nvSpPr>
        <p:spPr bwMode="auto">
          <a:xfrm>
            <a:off x="8248650" y="5432425"/>
            <a:ext cx="361950"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6166" name="Rectangle 39"/>
          <p:cNvSpPr>
            <a:spLocks noChangeArrowheads="1"/>
          </p:cNvSpPr>
          <p:nvPr/>
        </p:nvSpPr>
        <p:spPr bwMode="auto">
          <a:xfrm>
            <a:off x="4143375" y="5432425"/>
            <a:ext cx="361950"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31</a:t>
            </a:r>
          </a:p>
        </p:txBody>
      </p:sp>
      <p:sp>
        <p:nvSpPr>
          <p:cNvPr id="6167" name="Rectangle 40"/>
          <p:cNvSpPr>
            <a:spLocks noChangeArrowheads="1"/>
          </p:cNvSpPr>
          <p:nvPr/>
        </p:nvSpPr>
        <p:spPr bwMode="auto">
          <a:xfrm>
            <a:off x="4830763" y="5432425"/>
            <a:ext cx="363537"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34</a:t>
            </a:r>
          </a:p>
        </p:txBody>
      </p:sp>
      <p:sp>
        <p:nvSpPr>
          <p:cNvPr id="6168" name="Rectangle 41"/>
          <p:cNvSpPr>
            <a:spLocks noChangeArrowheads="1"/>
          </p:cNvSpPr>
          <p:nvPr/>
        </p:nvSpPr>
        <p:spPr bwMode="auto">
          <a:xfrm>
            <a:off x="1330325" y="5432425"/>
            <a:ext cx="363538"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6169" name="Rectangle 42"/>
          <p:cNvSpPr>
            <a:spLocks noChangeArrowheads="1"/>
          </p:cNvSpPr>
          <p:nvPr/>
        </p:nvSpPr>
        <p:spPr bwMode="auto">
          <a:xfrm>
            <a:off x="2706688" y="5432425"/>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cxnSp>
        <p:nvCxnSpPr>
          <p:cNvPr id="6170" name="AutoShape 43"/>
          <p:cNvCxnSpPr>
            <a:cxnSpLocks noChangeShapeType="1"/>
            <a:stCxn id="6168" idx="3"/>
            <a:endCxn id="6169" idx="1"/>
          </p:cNvCxnSpPr>
          <p:nvPr/>
        </p:nvCxnSpPr>
        <p:spPr bwMode="auto">
          <a:xfrm>
            <a:off x="1703388" y="5540375"/>
            <a:ext cx="9937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1" name="AutoShape 44"/>
          <p:cNvCxnSpPr>
            <a:cxnSpLocks noChangeShapeType="1"/>
            <a:stCxn id="6169" idx="3"/>
            <a:endCxn id="6166" idx="1"/>
          </p:cNvCxnSpPr>
          <p:nvPr/>
        </p:nvCxnSpPr>
        <p:spPr bwMode="auto">
          <a:xfrm>
            <a:off x="3079750" y="5540375"/>
            <a:ext cx="10445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2" name="AutoShape 45"/>
          <p:cNvCxnSpPr>
            <a:cxnSpLocks noChangeShapeType="1"/>
            <a:stCxn id="6166" idx="3"/>
            <a:endCxn id="6167" idx="1"/>
          </p:cNvCxnSpPr>
          <p:nvPr/>
        </p:nvCxnSpPr>
        <p:spPr bwMode="auto">
          <a:xfrm>
            <a:off x="4524375" y="5540375"/>
            <a:ext cx="28733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3" name="AutoShape 46"/>
          <p:cNvCxnSpPr>
            <a:cxnSpLocks noChangeShapeType="1"/>
            <a:stCxn id="6167" idx="3"/>
            <a:endCxn id="6164" idx="1"/>
          </p:cNvCxnSpPr>
          <p:nvPr/>
        </p:nvCxnSpPr>
        <p:spPr bwMode="auto">
          <a:xfrm>
            <a:off x="5213350" y="5540375"/>
            <a:ext cx="16414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4" name="AutoShape 48"/>
          <p:cNvCxnSpPr>
            <a:cxnSpLocks noChangeShapeType="1"/>
            <a:stCxn id="6164" idx="3"/>
            <a:endCxn id="6165" idx="1"/>
          </p:cNvCxnSpPr>
          <p:nvPr/>
        </p:nvCxnSpPr>
        <p:spPr bwMode="auto">
          <a:xfrm>
            <a:off x="7253288" y="5540375"/>
            <a:ext cx="97631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47512" name="AutoShape 56"/>
          <p:cNvCxnSpPr>
            <a:cxnSpLocks noChangeShapeType="1"/>
            <a:stCxn id="6166" idx="0"/>
            <a:endCxn id="6167" idx="0"/>
          </p:cNvCxnSpPr>
          <p:nvPr/>
        </p:nvCxnSpPr>
        <p:spPr bwMode="auto">
          <a:xfrm rot="5400000" flipV="1">
            <a:off x="4668044" y="5069681"/>
            <a:ext cx="1588" cy="688975"/>
          </a:xfrm>
          <a:prstGeom prst="curvedConnector3">
            <a:avLst>
              <a:gd name="adj1" fmla="val -13200005"/>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147518" name="AutoShape 62"/>
          <p:cNvCxnSpPr>
            <a:cxnSpLocks noChangeShapeType="1"/>
            <a:stCxn id="6167" idx="0"/>
            <a:endCxn id="6164" idx="0"/>
          </p:cNvCxnSpPr>
          <p:nvPr/>
        </p:nvCxnSpPr>
        <p:spPr bwMode="auto">
          <a:xfrm rot="5400000" flipV="1">
            <a:off x="6033294" y="4393406"/>
            <a:ext cx="1588" cy="2041525"/>
          </a:xfrm>
          <a:prstGeom prst="curvedConnector3">
            <a:avLst>
              <a:gd name="adj1" fmla="val -13200005"/>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
        <p:nvSpPr>
          <p:cNvPr id="6177" name="Rectangle 5"/>
          <p:cNvSpPr>
            <a:spLocks noChangeArrowheads="1"/>
          </p:cNvSpPr>
          <p:nvPr/>
        </p:nvSpPr>
        <p:spPr bwMode="auto">
          <a:xfrm>
            <a:off x="6184900" y="5938838"/>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56</a:t>
            </a:r>
          </a:p>
        </p:txBody>
      </p:sp>
      <p:sp>
        <p:nvSpPr>
          <p:cNvPr id="6178" name="Rectangle 6"/>
          <p:cNvSpPr>
            <a:spLocks noChangeArrowheads="1"/>
          </p:cNvSpPr>
          <p:nvPr/>
        </p:nvSpPr>
        <p:spPr bwMode="auto">
          <a:xfrm>
            <a:off x="6873875" y="5938838"/>
            <a:ext cx="360363"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64</a:t>
            </a:r>
          </a:p>
        </p:txBody>
      </p:sp>
      <p:sp>
        <p:nvSpPr>
          <p:cNvPr id="6179" name="Rectangle 7"/>
          <p:cNvSpPr>
            <a:spLocks noChangeArrowheads="1"/>
          </p:cNvSpPr>
          <p:nvPr/>
        </p:nvSpPr>
        <p:spPr bwMode="auto">
          <a:xfrm>
            <a:off x="7559675" y="5938838"/>
            <a:ext cx="361950"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78</a:t>
            </a:r>
          </a:p>
        </p:txBody>
      </p:sp>
      <p:sp>
        <p:nvSpPr>
          <p:cNvPr id="6180" name="Rectangle 8"/>
          <p:cNvSpPr>
            <a:spLocks noChangeArrowheads="1"/>
          </p:cNvSpPr>
          <p:nvPr/>
        </p:nvSpPr>
        <p:spPr bwMode="auto">
          <a:xfrm>
            <a:off x="8248650" y="5938838"/>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6181" name="Rectangle 9"/>
          <p:cNvSpPr>
            <a:spLocks noChangeArrowheads="1"/>
          </p:cNvSpPr>
          <p:nvPr/>
        </p:nvSpPr>
        <p:spPr bwMode="auto">
          <a:xfrm>
            <a:off x="4143375" y="5938838"/>
            <a:ext cx="361950"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31</a:t>
            </a:r>
          </a:p>
        </p:txBody>
      </p:sp>
      <p:sp>
        <p:nvSpPr>
          <p:cNvPr id="6182" name="Rectangle 10"/>
          <p:cNvSpPr>
            <a:spLocks noChangeArrowheads="1"/>
          </p:cNvSpPr>
          <p:nvPr/>
        </p:nvSpPr>
        <p:spPr bwMode="auto">
          <a:xfrm>
            <a:off x="4830763" y="5938838"/>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34</a:t>
            </a:r>
          </a:p>
        </p:txBody>
      </p:sp>
      <p:sp>
        <p:nvSpPr>
          <p:cNvPr id="6183" name="Rectangle 11"/>
          <p:cNvSpPr>
            <a:spLocks noChangeArrowheads="1"/>
          </p:cNvSpPr>
          <p:nvPr/>
        </p:nvSpPr>
        <p:spPr bwMode="auto">
          <a:xfrm>
            <a:off x="5495925" y="5938838"/>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44</a:t>
            </a:r>
          </a:p>
        </p:txBody>
      </p:sp>
      <p:sp>
        <p:nvSpPr>
          <p:cNvPr id="6184" name="Rectangle 12"/>
          <p:cNvSpPr>
            <a:spLocks noChangeArrowheads="1"/>
          </p:cNvSpPr>
          <p:nvPr/>
        </p:nvSpPr>
        <p:spPr bwMode="auto">
          <a:xfrm>
            <a:off x="1330325" y="5938838"/>
            <a:ext cx="363538"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6185" name="Rectangle 13"/>
          <p:cNvSpPr>
            <a:spLocks noChangeArrowheads="1"/>
          </p:cNvSpPr>
          <p:nvPr/>
        </p:nvSpPr>
        <p:spPr bwMode="auto">
          <a:xfrm>
            <a:off x="2019300" y="5938838"/>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12</a:t>
            </a:r>
          </a:p>
        </p:txBody>
      </p:sp>
      <p:sp>
        <p:nvSpPr>
          <p:cNvPr id="6186" name="Rectangle 14"/>
          <p:cNvSpPr>
            <a:spLocks noChangeArrowheads="1"/>
          </p:cNvSpPr>
          <p:nvPr/>
        </p:nvSpPr>
        <p:spPr bwMode="auto">
          <a:xfrm>
            <a:off x="2706688" y="5938838"/>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6187" name="Rectangle 15"/>
          <p:cNvSpPr>
            <a:spLocks noChangeArrowheads="1"/>
          </p:cNvSpPr>
          <p:nvPr/>
        </p:nvSpPr>
        <p:spPr bwMode="auto">
          <a:xfrm>
            <a:off x="3395663" y="5938838"/>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26</a:t>
            </a:r>
          </a:p>
        </p:txBody>
      </p:sp>
      <p:cxnSp>
        <p:nvCxnSpPr>
          <p:cNvPr id="6188" name="AutoShape 16"/>
          <p:cNvCxnSpPr>
            <a:cxnSpLocks noChangeShapeType="1"/>
            <a:stCxn id="6184" idx="3"/>
            <a:endCxn id="6185" idx="1"/>
          </p:cNvCxnSpPr>
          <p:nvPr/>
        </p:nvCxnSpPr>
        <p:spPr bwMode="auto">
          <a:xfrm>
            <a:off x="1703388" y="6046788"/>
            <a:ext cx="30638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89" name="AutoShape 17"/>
          <p:cNvCxnSpPr>
            <a:cxnSpLocks noChangeShapeType="1"/>
            <a:stCxn id="6186" idx="3"/>
            <a:endCxn id="6187" idx="1"/>
          </p:cNvCxnSpPr>
          <p:nvPr/>
        </p:nvCxnSpPr>
        <p:spPr bwMode="auto">
          <a:xfrm>
            <a:off x="3079750" y="6046788"/>
            <a:ext cx="30638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0" name="AutoShape 18"/>
          <p:cNvCxnSpPr>
            <a:cxnSpLocks noChangeShapeType="1"/>
            <a:stCxn id="6181" idx="3"/>
            <a:endCxn id="6182" idx="1"/>
          </p:cNvCxnSpPr>
          <p:nvPr/>
        </p:nvCxnSpPr>
        <p:spPr bwMode="auto">
          <a:xfrm>
            <a:off x="4514850" y="6046788"/>
            <a:ext cx="30638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1" name="AutoShape 19"/>
          <p:cNvCxnSpPr>
            <a:cxnSpLocks noChangeShapeType="1"/>
            <a:stCxn id="6185" idx="3"/>
            <a:endCxn id="6186" idx="1"/>
          </p:cNvCxnSpPr>
          <p:nvPr/>
        </p:nvCxnSpPr>
        <p:spPr bwMode="auto">
          <a:xfrm>
            <a:off x="2392363" y="6046788"/>
            <a:ext cx="3048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2" name="AutoShape 20"/>
          <p:cNvCxnSpPr>
            <a:cxnSpLocks noChangeShapeType="1"/>
            <a:stCxn id="6187" idx="3"/>
            <a:endCxn id="6181" idx="1"/>
          </p:cNvCxnSpPr>
          <p:nvPr/>
        </p:nvCxnSpPr>
        <p:spPr bwMode="auto">
          <a:xfrm>
            <a:off x="3768725" y="6046788"/>
            <a:ext cx="3651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3" name="AutoShape 21"/>
          <p:cNvCxnSpPr>
            <a:cxnSpLocks noChangeShapeType="1"/>
            <a:stCxn id="6182" idx="3"/>
            <a:endCxn id="6183" idx="1"/>
          </p:cNvCxnSpPr>
          <p:nvPr/>
        </p:nvCxnSpPr>
        <p:spPr bwMode="auto">
          <a:xfrm>
            <a:off x="5203825" y="6046788"/>
            <a:ext cx="2825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4" name="AutoShape 22"/>
          <p:cNvCxnSpPr>
            <a:cxnSpLocks noChangeShapeType="1"/>
            <a:stCxn id="6183" idx="3"/>
            <a:endCxn id="6177" idx="1"/>
          </p:cNvCxnSpPr>
          <p:nvPr/>
        </p:nvCxnSpPr>
        <p:spPr bwMode="auto">
          <a:xfrm>
            <a:off x="5868988" y="6046788"/>
            <a:ext cx="30638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5" name="AutoShape 23"/>
          <p:cNvCxnSpPr>
            <a:cxnSpLocks noChangeShapeType="1"/>
            <a:stCxn id="6177" idx="3"/>
            <a:endCxn id="6178" idx="1"/>
          </p:cNvCxnSpPr>
          <p:nvPr/>
        </p:nvCxnSpPr>
        <p:spPr bwMode="auto">
          <a:xfrm>
            <a:off x="6557963" y="6046788"/>
            <a:ext cx="29686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6" name="AutoShape 24"/>
          <p:cNvCxnSpPr>
            <a:cxnSpLocks noChangeShapeType="1"/>
            <a:stCxn id="6178" idx="3"/>
            <a:endCxn id="6179" idx="1"/>
          </p:cNvCxnSpPr>
          <p:nvPr/>
        </p:nvCxnSpPr>
        <p:spPr bwMode="auto">
          <a:xfrm>
            <a:off x="7253288" y="6046788"/>
            <a:ext cx="28733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97" name="AutoShape 25"/>
          <p:cNvCxnSpPr>
            <a:cxnSpLocks noChangeShapeType="1"/>
            <a:stCxn id="6179" idx="3"/>
            <a:endCxn id="6180" idx="1"/>
          </p:cNvCxnSpPr>
          <p:nvPr/>
        </p:nvCxnSpPr>
        <p:spPr bwMode="auto">
          <a:xfrm>
            <a:off x="7940675" y="6046788"/>
            <a:ext cx="2984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147520" name="AutoShape 64"/>
          <p:cNvCxnSpPr>
            <a:cxnSpLocks noChangeShapeType="1"/>
            <a:stCxn id="6178" idx="0"/>
            <a:endCxn id="6179" idx="0"/>
          </p:cNvCxnSpPr>
          <p:nvPr/>
        </p:nvCxnSpPr>
        <p:spPr bwMode="auto">
          <a:xfrm rot="5400000" flipV="1">
            <a:off x="7396956" y="5577682"/>
            <a:ext cx="1587" cy="685800"/>
          </a:xfrm>
          <a:prstGeom prst="curvedConnector3">
            <a:avLst>
              <a:gd name="adj1" fmla="val -13200005"/>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
        <p:nvSpPr>
          <p:cNvPr id="6200" name="Text Box 69"/>
          <p:cNvSpPr txBox="1">
            <a:spLocks noChangeArrowheads="1"/>
          </p:cNvSpPr>
          <p:nvPr/>
        </p:nvSpPr>
        <p:spPr bwMode="auto">
          <a:xfrm>
            <a:off x="2282825" y="4595813"/>
            <a:ext cx="1343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a:solidFill>
                  <a:schemeClr val="tx2"/>
                </a:solidFill>
              </a:rPr>
              <a:t>scan forward</a:t>
            </a:r>
          </a:p>
        </p:txBody>
      </p:sp>
      <p:sp>
        <p:nvSpPr>
          <p:cNvPr id="6201" name="Text Box 70"/>
          <p:cNvSpPr txBox="1">
            <a:spLocks noChangeArrowheads="1"/>
          </p:cNvSpPr>
          <p:nvPr/>
        </p:nvSpPr>
        <p:spPr bwMode="auto">
          <a:xfrm>
            <a:off x="3154363" y="5100638"/>
            <a:ext cx="11445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a:solidFill>
                  <a:schemeClr val="tx2"/>
                </a:solidFill>
              </a:rPr>
              <a:t>drop down</a:t>
            </a:r>
          </a:p>
        </p:txBody>
      </p:sp>
    </p:spTree>
    <p:extLst>
      <p:ext uri="{BB962C8B-B14F-4D97-AF65-F5344CB8AC3E}">
        <p14:creationId xmlns:p14="http://schemas.microsoft.com/office/powerpoint/2010/main" val="2616566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510"/>
                                        </p:tgtEl>
                                        <p:attrNameLst>
                                          <p:attrName>style.visibility</p:attrName>
                                        </p:attrNameLst>
                                      </p:cBhvr>
                                      <p:to>
                                        <p:strVal val="visible"/>
                                      </p:to>
                                    </p:set>
                                    <p:animEffect transition="in" filter="wipe(left)">
                                      <p:cBhvr>
                                        <p:cTn id="7" dur="500"/>
                                        <p:tgtEl>
                                          <p:spTgt spid="1475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512"/>
                                        </p:tgtEl>
                                        <p:attrNameLst>
                                          <p:attrName>style.visibility</p:attrName>
                                        </p:attrNameLst>
                                      </p:cBhvr>
                                      <p:to>
                                        <p:strVal val="visible"/>
                                      </p:to>
                                    </p:set>
                                    <p:animEffect transition="in" filter="wipe(left)">
                                      <p:cBhvr>
                                        <p:cTn id="12" dur="500"/>
                                        <p:tgtEl>
                                          <p:spTgt spid="1475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7518"/>
                                        </p:tgtEl>
                                        <p:attrNameLst>
                                          <p:attrName>style.visibility</p:attrName>
                                        </p:attrNameLst>
                                      </p:cBhvr>
                                      <p:to>
                                        <p:strVal val="visible"/>
                                      </p:to>
                                    </p:set>
                                    <p:animEffect transition="in" filter="wipe(left)">
                                      <p:cBhvr>
                                        <p:cTn id="17" dur="500"/>
                                        <p:tgtEl>
                                          <p:spTgt spid="1475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47520"/>
                                        </p:tgtEl>
                                        <p:attrNameLst>
                                          <p:attrName>style.visibility</p:attrName>
                                        </p:attrNameLst>
                                      </p:cBhvr>
                                      <p:to>
                                        <p:strVal val="visible"/>
                                      </p:to>
                                    </p:set>
                                    <p:animEffect transition="in" filter="wipe(left)">
                                      <p:cBhvr>
                                        <p:cTn id="22" dur="500"/>
                                        <p:tgtEl>
                                          <p:spTgt spid="147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57199" y="720523"/>
            <a:ext cx="6508377" cy="1143000"/>
          </a:xfrm>
        </p:spPr>
        <p:txBody>
          <a:bodyPr/>
          <a:lstStyle/>
          <a:p>
            <a:pPr eaLnBrk="1" hangingPunct="1"/>
            <a:r>
              <a:rPr lang="en-US" dirty="0">
                <a:latin typeface="Tahoma" charset="0"/>
              </a:rPr>
              <a:t>Randomized Algorithms</a:t>
            </a:r>
          </a:p>
        </p:txBody>
      </p:sp>
      <p:sp>
        <p:nvSpPr>
          <p:cNvPr id="7173" name="Rectangle 3" descr="Rectangle: Click to edit Master text styles&#10;Second level&#10;Third level&#10;Fourth level&#10;Fifth level"/>
          <p:cNvSpPr>
            <a:spLocks noGrp="1" noChangeArrowheads="1"/>
          </p:cNvSpPr>
          <p:nvPr>
            <p:ph idx="1"/>
          </p:nvPr>
        </p:nvSpPr>
        <p:spPr>
          <a:xfrm>
            <a:off x="457200" y="2000773"/>
            <a:ext cx="4034454" cy="4313885"/>
          </a:xfrm>
        </p:spPr>
        <p:txBody>
          <a:bodyPr>
            <a:normAutofit lnSpcReduction="10000"/>
          </a:bodyPr>
          <a:lstStyle/>
          <a:p>
            <a:pPr eaLnBrk="1" hangingPunct="1">
              <a:lnSpc>
                <a:spcPct val="90000"/>
              </a:lnSpc>
            </a:pPr>
            <a:r>
              <a:rPr lang="en-US" sz="2000" dirty="0">
                <a:latin typeface="Tahoma" charset="0"/>
              </a:rPr>
              <a:t>A </a:t>
            </a:r>
            <a:r>
              <a:rPr lang="en-US" sz="2000" dirty="0">
                <a:solidFill>
                  <a:schemeClr val="tx2"/>
                </a:solidFill>
                <a:latin typeface="Tahoma" charset="0"/>
              </a:rPr>
              <a:t>randomized algorithm</a:t>
            </a:r>
            <a:r>
              <a:rPr lang="en-US" sz="2000" dirty="0">
                <a:latin typeface="Tahoma" charset="0"/>
              </a:rPr>
              <a:t> performs coin tosses (i.e., uses random bits) to control its execution</a:t>
            </a:r>
          </a:p>
          <a:p>
            <a:pPr eaLnBrk="1" hangingPunct="1">
              <a:lnSpc>
                <a:spcPct val="90000"/>
              </a:lnSpc>
            </a:pPr>
            <a:r>
              <a:rPr lang="en-US" sz="2000" dirty="0">
                <a:latin typeface="Tahoma" charset="0"/>
              </a:rPr>
              <a:t>It contains statements of the type</a:t>
            </a:r>
          </a:p>
          <a:p>
            <a:pPr lvl="1" eaLnBrk="1" hangingPunct="1">
              <a:lnSpc>
                <a:spcPct val="90000"/>
              </a:lnSpc>
              <a:buFont typeface="Wingdings" charset="0"/>
              <a:buNone/>
            </a:pPr>
            <a:r>
              <a:rPr lang="en-US" sz="1800" dirty="0">
                <a:latin typeface="Times New Roman" charset="0"/>
              </a:rPr>
              <a:t>	</a:t>
            </a:r>
            <a:r>
              <a:rPr lang="en-US" sz="1800" b="1" i="1" dirty="0">
                <a:solidFill>
                  <a:schemeClr val="accent2"/>
                </a:solidFill>
                <a:latin typeface="Times New Roman" charset="0"/>
              </a:rPr>
              <a:t>b</a:t>
            </a:r>
            <a:r>
              <a:rPr lang="en-US" sz="1800" dirty="0">
                <a:solidFill>
                  <a:schemeClr val="accent2"/>
                </a:solidFill>
                <a:latin typeface="Times New Roman" charset="0"/>
              </a:rPr>
              <a:t> </a:t>
            </a:r>
            <a:r>
              <a:rPr lang="en-US" sz="1800" dirty="0">
                <a:solidFill>
                  <a:schemeClr val="accent2"/>
                </a:solidFill>
                <a:latin typeface="Symbol" charset="0"/>
                <a:sym typeface="Symbol" charset="0"/>
              </a:rPr>
              <a:t> </a:t>
            </a:r>
            <a:r>
              <a:rPr lang="en-US" sz="1800" b="1" i="1" dirty="0">
                <a:solidFill>
                  <a:schemeClr val="accent2"/>
                </a:solidFill>
                <a:latin typeface="Times New Roman" charset="0"/>
              </a:rPr>
              <a:t>random</a:t>
            </a:r>
            <a:r>
              <a:rPr lang="en-US" sz="1800" dirty="0">
                <a:solidFill>
                  <a:schemeClr val="accent2"/>
                </a:solidFill>
                <a:latin typeface="Times New Roman" charset="0"/>
              </a:rPr>
              <a:t>()</a:t>
            </a:r>
          </a:p>
          <a:p>
            <a:pPr lvl="1" eaLnBrk="1" hangingPunct="1">
              <a:lnSpc>
                <a:spcPct val="90000"/>
              </a:lnSpc>
              <a:buFont typeface="Wingdings" charset="0"/>
              <a:buNone/>
            </a:pPr>
            <a:r>
              <a:rPr lang="en-US" sz="1800" dirty="0">
                <a:latin typeface="Times New Roman" charset="0"/>
              </a:rPr>
              <a:t>	</a:t>
            </a:r>
            <a:r>
              <a:rPr lang="en-US" sz="1800" b="1" dirty="0">
                <a:solidFill>
                  <a:srgbClr val="000000"/>
                </a:solidFill>
                <a:latin typeface="Times New Roman" charset="0"/>
              </a:rPr>
              <a:t>if </a:t>
            </a:r>
            <a:r>
              <a:rPr lang="en-US" sz="1800" dirty="0">
                <a:latin typeface="Times New Roman" charset="0"/>
              </a:rPr>
              <a:t> </a:t>
            </a:r>
            <a:r>
              <a:rPr lang="en-US" sz="1800" b="1" i="1" dirty="0">
                <a:solidFill>
                  <a:schemeClr val="accent2"/>
                </a:solidFill>
                <a:latin typeface="Times New Roman" charset="0"/>
              </a:rPr>
              <a:t>b</a:t>
            </a:r>
            <a:r>
              <a:rPr lang="en-US" sz="1800" dirty="0">
                <a:solidFill>
                  <a:schemeClr val="accent2"/>
                </a:solidFill>
                <a:latin typeface="Times New Roman" charset="0"/>
              </a:rPr>
              <a:t> </a:t>
            </a:r>
            <a:r>
              <a:rPr lang="en-US" sz="1800" dirty="0">
                <a:solidFill>
                  <a:schemeClr val="accent2"/>
                </a:solidFill>
                <a:latin typeface="Symbol" charset="0"/>
              </a:rPr>
              <a:t>=</a:t>
            </a:r>
            <a:r>
              <a:rPr lang="en-US" sz="1800" dirty="0">
                <a:solidFill>
                  <a:schemeClr val="accent2"/>
                </a:solidFill>
                <a:latin typeface="Times New Roman" charset="0"/>
              </a:rPr>
              <a:t> 0</a:t>
            </a:r>
          </a:p>
          <a:p>
            <a:pPr lvl="1" eaLnBrk="1" hangingPunct="1">
              <a:lnSpc>
                <a:spcPct val="90000"/>
              </a:lnSpc>
              <a:buFont typeface="Wingdings" charset="0"/>
              <a:buNone/>
            </a:pPr>
            <a:r>
              <a:rPr lang="en-US" sz="1800" dirty="0">
                <a:solidFill>
                  <a:schemeClr val="accent2"/>
                </a:solidFill>
                <a:latin typeface="Times New Roman" charset="0"/>
              </a:rPr>
              <a:t>		do A …</a:t>
            </a:r>
          </a:p>
          <a:p>
            <a:pPr lvl="1" eaLnBrk="1" hangingPunct="1">
              <a:lnSpc>
                <a:spcPct val="90000"/>
              </a:lnSpc>
              <a:buFont typeface="Wingdings" charset="0"/>
              <a:buNone/>
            </a:pPr>
            <a:r>
              <a:rPr lang="en-US" sz="1800" dirty="0">
                <a:latin typeface="Times New Roman" charset="0"/>
              </a:rPr>
              <a:t>	</a:t>
            </a:r>
            <a:r>
              <a:rPr lang="en-US" sz="1800" b="1" dirty="0">
                <a:solidFill>
                  <a:srgbClr val="000000"/>
                </a:solidFill>
                <a:latin typeface="Times New Roman" charset="0"/>
              </a:rPr>
              <a:t>else</a:t>
            </a:r>
            <a:r>
              <a:rPr lang="en-US" sz="1800" dirty="0">
                <a:latin typeface="Times New Roman" charset="0"/>
              </a:rPr>
              <a:t> { </a:t>
            </a:r>
            <a:r>
              <a:rPr lang="en-US" sz="1800" b="1" i="1" dirty="0">
                <a:latin typeface="Times New Roman" charset="0"/>
              </a:rPr>
              <a:t>b</a:t>
            </a:r>
            <a:r>
              <a:rPr lang="en-US" sz="1800" dirty="0">
                <a:latin typeface="Times New Roman" charset="0"/>
              </a:rPr>
              <a:t> </a:t>
            </a:r>
            <a:r>
              <a:rPr lang="en-US" sz="1800" dirty="0">
                <a:latin typeface="Symbol" charset="0"/>
              </a:rPr>
              <a:t>=</a:t>
            </a:r>
            <a:r>
              <a:rPr lang="en-US" sz="1800" dirty="0">
                <a:latin typeface="Times New Roman" charset="0"/>
              </a:rPr>
              <a:t> 1}</a:t>
            </a:r>
          </a:p>
          <a:p>
            <a:pPr lvl="1" eaLnBrk="1" hangingPunct="1">
              <a:lnSpc>
                <a:spcPct val="90000"/>
              </a:lnSpc>
              <a:buFont typeface="Wingdings" charset="0"/>
              <a:buNone/>
            </a:pPr>
            <a:r>
              <a:rPr lang="en-US" sz="1800" dirty="0">
                <a:solidFill>
                  <a:schemeClr val="accent2"/>
                </a:solidFill>
                <a:latin typeface="Times New Roman" charset="0"/>
              </a:rPr>
              <a:t>		do  B … </a:t>
            </a:r>
          </a:p>
          <a:p>
            <a:pPr eaLnBrk="1" hangingPunct="1">
              <a:lnSpc>
                <a:spcPct val="90000"/>
              </a:lnSpc>
            </a:pPr>
            <a:r>
              <a:rPr lang="en-US" sz="2000" dirty="0">
                <a:latin typeface="Tahoma" charset="0"/>
              </a:rPr>
              <a:t>Its running time depends on the outcomes of the coin tosses</a:t>
            </a:r>
          </a:p>
        </p:txBody>
      </p:sp>
      <p:sp>
        <p:nvSpPr>
          <p:cNvPr id="7174" name="Rectangle 4" descr="Rectangle: Click to edit Master text styles&#10;Second level&#10;Third level&#10;Fourth level&#10;Fifth level"/>
          <p:cNvSpPr>
            <a:spLocks noGrp="1" noChangeArrowheads="1"/>
          </p:cNvSpPr>
          <p:nvPr>
            <p:ph type="body" sz="half" idx="4294967295"/>
          </p:nvPr>
        </p:nvSpPr>
        <p:spPr>
          <a:xfrm>
            <a:off x="4491654" y="1863523"/>
            <a:ext cx="4156715" cy="4724400"/>
          </a:xfrm>
        </p:spPr>
        <p:txBody>
          <a:bodyPr>
            <a:normAutofit/>
          </a:bodyPr>
          <a:lstStyle/>
          <a:p>
            <a:pPr eaLnBrk="1" hangingPunct="1">
              <a:lnSpc>
                <a:spcPct val="90000"/>
              </a:lnSpc>
            </a:pPr>
            <a:r>
              <a:rPr lang="en-US" sz="2000" dirty="0">
                <a:latin typeface="Tahoma" charset="0"/>
              </a:rPr>
              <a:t>We analyze the expected running time of a randomized algorithm under the following assumptions</a:t>
            </a:r>
          </a:p>
          <a:p>
            <a:pPr lvl="1" eaLnBrk="1" hangingPunct="1">
              <a:lnSpc>
                <a:spcPct val="90000"/>
              </a:lnSpc>
            </a:pPr>
            <a:r>
              <a:rPr lang="en-US" sz="1800" dirty="0">
                <a:latin typeface="Tahoma" charset="0"/>
              </a:rPr>
              <a:t>the coins are unbiased, and </a:t>
            </a:r>
          </a:p>
          <a:p>
            <a:pPr lvl="1" eaLnBrk="1" hangingPunct="1">
              <a:lnSpc>
                <a:spcPct val="90000"/>
              </a:lnSpc>
            </a:pPr>
            <a:r>
              <a:rPr lang="en-US" sz="1800" dirty="0">
                <a:latin typeface="Tahoma" charset="0"/>
              </a:rPr>
              <a:t>the coin tosses are independent</a:t>
            </a:r>
          </a:p>
          <a:p>
            <a:pPr eaLnBrk="1" hangingPunct="1">
              <a:lnSpc>
                <a:spcPct val="90000"/>
              </a:lnSpc>
            </a:pPr>
            <a:r>
              <a:rPr lang="en-US" sz="2000" dirty="0">
                <a:latin typeface="Tahoma" charset="0"/>
              </a:rPr>
              <a:t>The worst-case running time of a randomized algorithm is often large but has very low probability (e.g., it occurs when all the coin tosses give </a:t>
            </a:r>
            <a:r>
              <a:rPr lang="ja-JP" altLang="en-US" sz="2000" dirty="0">
                <a:latin typeface="Tahoma" charset="0"/>
              </a:rPr>
              <a:t>“</a:t>
            </a:r>
            <a:r>
              <a:rPr lang="en-US" sz="2000" dirty="0">
                <a:latin typeface="Tahoma" charset="0"/>
              </a:rPr>
              <a:t>heads</a:t>
            </a:r>
            <a:r>
              <a:rPr lang="ja-JP" altLang="en-US" sz="2000" dirty="0">
                <a:latin typeface="Tahoma" charset="0"/>
              </a:rPr>
              <a:t>”</a:t>
            </a:r>
            <a:r>
              <a:rPr lang="en-US" sz="2000" dirty="0">
                <a:latin typeface="Tahoma" charset="0"/>
              </a:rPr>
              <a:t>)</a:t>
            </a:r>
          </a:p>
          <a:p>
            <a:pPr eaLnBrk="1" hangingPunct="1">
              <a:lnSpc>
                <a:spcPct val="90000"/>
              </a:lnSpc>
            </a:pPr>
            <a:r>
              <a:rPr lang="en-US" sz="2000" dirty="0">
                <a:latin typeface="Tahoma" charset="0"/>
              </a:rPr>
              <a:t>We use a randomized algorithm to insert items into a skip list</a:t>
            </a:r>
          </a:p>
          <a:p>
            <a:pPr lvl="1" eaLnBrk="1" hangingPunct="1">
              <a:lnSpc>
                <a:spcPct val="90000"/>
              </a:lnSpc>
            </a:pPr>
            <a:endParaRPr lang="en-US" sz="1800" dirty="0">
              <a:latin typeface="Tahoma" charset="0"/>
            </a:endParaRPr>
          </a:p>
        </p:txBody>
      </p:sp>
    </p:spTree>
    <p:extLst>
      <p:ext uri="{BB962C8B-B14F-4D97-AF65-F5344CB8AC3E}">
        <p14:creationId xmlns:p14="http://schemas.microsoft.com/office/powerpoint/2010/main" val="32987655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0"/>
            <a:ext cx="7675507" cy="1398494"/>
          </a:xfrm>
        </p:spPr>
        <p:txBody>
          <a:bodyPr/>
          <a:lstStyle/>
          <a:p>
            <a:r>
              <a:rPr lang="en-US" sz="4000" dirty="0" smtClean="0"/>
              <a:t>Advance ADTs</a:t>
            </a:r>
            <a:endParaRPr lang="en-US" sz="4000" dirty="0"/>
          </a:p>
        </p:txBody>
      </p:sp>
      <p:sp>
        <p:nvSpPr>
          <p:cNvPr id="3" name="Text Placeholder 2"/>
          <p:cNvSpPr>
            <a:spLocks noGrp="1"/>
          </p:cNvSpPr>
          <p:nvPr>
            <p:ph type="body" idx="1"/>
          </p:nvPr>
        </p:nvSpPr>
        <p:spPr>
          <a:xfrm>
            <a:off x="1611338" y="4824414"/>
            <a:ext cx="6064169" cy="1320800"/>
          </a:xfrm>
        </p:spPr>
        <p:txBody>
          <a:bodyPr/>
          <a:lstStyle/>
          <a:p>
            <a:r>
              <a:rPr lang="en-US" dirty="0" smtClean="0"/>
              <a:t>Ordered Maps</a:t>
            </a:r>
            <a:r>
              <a:rPr lang="en-US" dirty="0" smtClean="0"/>
              <a:t>, </a:t>
            </a:r>
            <a:r>
              <a:rPr lang="en-US" dirty="0" smtClean="0"/>
              <a:t>Dictionaries</a:t>
            </a:r>
            <a:r>
              <a:rPr lang="en-US" dirty="0" smtClean="0"/>
              <a:t> </a:t>
            </a:r>
            <a:r>
              <a:rPr lang="en-US" dirty="0" smtClean="0"/>
              <a:t>and Skip Lists</a:t>
            </a:r>
            <a:endParaRPr lang="en-US" dirty="0"/>
          </a:p>
        </p:txBody>
      </p:sp>
      <p:pic>
        <p:nvPicPr>
          <p:cNvPr id="5" name="Picture 4"/>
          <p:cNvPicPr>
            <a:picLocks noChangeAspect="1"/>
          </p:cNvPicPr>
          <p:nvPr/>
        </p:nvPicPr>
        <p:blipFill>
          <a:blip r:embed="rId2"/>
          <a:stretch>
            <a:fillRect/>
          </a:stretch>
        </p:blipFill>
        <p:spPr>
          <a:xfrm>
            <a:off x="976733" y="780303"/>
            <a:ext cx="4080193" cy="264869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a:latin typeface="Tahoma" charset="0"/>
              </a:rPr>
              <a:t>Insertion</a:t>
            </a:r>
          </a:p>
        </p:txBody>
      </p:sp>
      <p:sp>
        <p:nvSpPr>
          <p:cNvPr id="8196" name="Rectangle 3" descr="Rectangle: Click to edit Master text styles&#10;Second level&#10;Third level&#10;Fourth level&#10;Fifth level"/>
          <p:cNvSpPr>
            <a:spLocks noGrp="1" noChangeArrowheads="1"/>
          </p:cNvSpPr>
          <p:nvPr>
            <p:ph idx="1"/>
          </p:nvPr>
        </p:nvSpPr>
        <p:spPr>
          <a:xfrm>
            <a:off x="457199" y="2209800"/>
            <a:ext cx="8247316" cy="3916363"/>
          </a:xfrm>
        </p:spPr>
        <p:txBody>
          <a:bodyPr>
            <a:normAutofit/>
          </a:bodyPr>
          <a:lstStyle/>
          <a:p>
            <a:pPr eaLnBrk="1" hangingPunct="1">
              <a:lnSpc>
                <a:spcPct val="90000"/>
              </a:lnSpc>
            </a:pPr>
            <a:r>
              <a:rPr lang="en-US" dirty="0">
                <a:latin typeface="Tahoma" charset="0"/>
              </a:rPr>
              <a:t>To insert an entry </a:t>
            </a:r>
            <a:r>
              <a:rPr lang="en-US" dirty="0">
                <a:latin typeface="Times New Roman" charset="0"/>
              </a:rPr>
              <a:t>(</a:t>
            </a:r>
            <a:r>
              <a:rPr lang="en-US" b="1" i="1" dirty="0">
                <a:latin typeface="Times New Roman" charset="0"/>
              </a:rPr>
              <a:t>x</a:t>
            </a:r>
            <a:r>
              <a:rPr lang="en-US" dirty="0">
                <a:latin typeface="Times New Roman" charset="0"/>
              </a:rPr>
              <a:t>, </a:t>
            </a:r>
            <a:r>
              <a:rPr lang="en-US" b="1" i="1" dirty="0">
                <a:latin typeface="Times New Roman" charset="0"/>
              </a:rPr>
              <a:t>o</a:t>
            </a:r>
            <a:r>
              <a:rPr lang="en-US" dirty="0">
                <a:latin typeface="Times New Roman" charset="0"/>
              </a:rPr>
              <a:t>)</a:t>
            </a:r>
            <a:r>
              <a:rPr lang="en-US" dirty="0">
                <a:latin typeface="Tahoma" charset="0"/>
              </a:rPr>
              <a:t> into a skip </a:t>
            </a:r>
            <a:r>
              <a:rPr lang="en-US" dirty="0" smtClean="0">
                <a:latin typeface="Tahoma" charset="0"/>
              </a:rPr>
              <a:t>list:</a:t>
            </a:r>
            <a:endParaRPr lang="en-US" dirty="0">
              <a:latin typeface="Tahoma" charset="0"/>
            </a:endParaRPr>
          </a:p>
          <a:p>
            <a:pPr lvl="1" eaLnBrk="1" hangingPunct="1">
              <a:lnSpc>
                <a:spcPct val="90000"/>
              </a:lnSpc>
            </a:pPr>
            <a:r>
              <a:rPr lang="en-US" dirty="0">
                <a:latin typeface="Tahoma" charset="0"/>
              </a:rPr>
              <a:t>We repeatedly toss a coin until we get tails, and we denote with </a:t>
            </a:r>
            <a:r>
              <a:rPr lang="en-US" b="1" i="1" dirty="0" err="1">
                <a:latin typeface="Times New Roman" charset="0"/>
              </a:rPr>
              <a:t>i</a:t>
            </a:r>
            <a:r>
              <a:rPr lang="en-US" b="1" i="1" dirty="0">
                <a:latin typeface="Times New Roman" charset="0"/>
              </a:rPr>
              <a:t> </a:t>
            </a:r>
            <a:r>
              <a:rPr lang="en-US" dirty="0">
                <a:latin typeface="Tahoma" charset="0"/>
              </a:rPr>
              <a:t>the number of times the coin came up heads</a:t>
            </a:r>
          </a:p>
          <a:p>
            <a:pPr lvl="1" eaLnBrk="1" hangingPunct="1">
              <a:lnSpc>
                <a:spcPct val="90000"/>
              </a:lnSpc>
            </a:pPr>
            <a:r>
              <a:rPr lang="en-US" dirty="0">
                <a:latin typeface="Tahoma" charset="0"/>
              </a:rPr>
              <a:t>If </a:t>
            </a:r>
            <a:r>
              <a:rPr lang="en-US" b="1" i="1" dirty="0" err="1">
                <a:latin typeface="Times New Roman" charset="0"/>
              </a:rPr>
              <a:t>i</a:t>
            </a:r>
            <a:r>
              <a:rPr lang="en-US" b="1" i="1" dirty="0">
                <a:latin typeface="Times New Roman" charset="0"/>
              </a:rPr>
              <a:t> </a:t>
            </a:r>
            <a:r>
              <a:rPr lang="en-US" dirty="0">
                <a:latin typeface="Symbol" charset="0"/>
                <a:sym typeface="Symbol" charset="0"/>
              </a:rPr>
              <a:t></a:t>
            </a:r>
            <a:r>
              <a:rPr lang="en-US" b="1" i="1" dirty="0">
                <a:latin typeface="Times New Roman" charset="0"/>
              </a:rPr>
              <a:t> h</a:t>
            </a:r>
            <a:r>
              <a:rPr lang="en-US" dirty="0">
                <a:latin typeface="Tahoma" charset="0"/>
              </a:rPr>
              <a:t>, we add to the skip list new lists </a:t>
            </a:r>
            <a:r>
              <a:rPr lang="en-US" b="1" i="1" dirty="0">
                <a:latin typeface="Times New Roman" charset="0"/>
              </a:rPr>
              <a:t>S</a:t>
            </a:r>
            <a:r>
              <a:rPr lang="en-US" b="1" i="1" baseline="-25000" dirty="0">
                <a:latin typeface="Times New Roman" charset="0"/>
              </a:rPr>
              <a:t>h</a:t>
            </a:r>
            <a:r>
              <a:rPr lang="en-US" baseline="-25000" dirty="0">
                <a:latin typeface="Symbol" charset="0"/>
              </a:rPr>
              <a:t>+</a:t>
            </a:r>
            <a:r>
              <a:rPr lang="en-US" baseline="-25000" dirty="0">
                <a:latin typeface="Times New Roman" charset="0"/>
              </a:rPr>
              <a:t>1</a:t>
            </a:r>
            <a:r>
              <a:rPr lang="en-US" dirty="0">
                <a:latin typeface="Times New Roman" charset="0"/>
              </a:rPr>
              <a:t>, … , </a:t>
            </a:r>
            <a:r>
              <a:rPr lang="en-US" b="1" i="1" dirty="0">
                <a:latin typeface="Times New Roman" charset="0"/>
              </a:rPr>
              <a:t>S</a:t>
            </a:r>
            <a:r>
              <a:rPr lang="en-US" b="1" i="1" baseline="-25000" dirty="0">
                <a:latin typeface="Times New Roman" charset="0"/>
              </a:rPr>
              <a:t>i </a:t>
            </a:r>
            <a:r>
              <a:rPr lang="en-US" baseline="-25000" dirty="0">
                <a:latin typeface="Symbol" charset="0"/>
              </a:rPr>
              <a:t>+</a:t>
            </a:r>
            <a:r>
              <a:rPr lang="en-US" baseline="-25000" dirty="0">
                <a:latin typeface="Times New Roman" charset="0"/>
              </a:rPr>
              <a:t>1</a:t>
            </a:r>
            <a:r>
              <a:rPr lang="en-US" dirty="0">
                <a:latin typeface="Tahoma" charset="0"/>
              </a:rPr>
              <a:t>, each containing only the two special keys</a:t>
            </a:r>
          </a:p>
          <a:p>
            <a:pPr lvl="1" eaLnBrk="1" hangingPunct="1">
              <a:lnSpc>
                <a:spcPct val="90000"/>
              </a:lnSpc>
            </a:pPr>
            <a:r>
              <a:rPr lang="en-US" dirty="0">
                <a:latin typeface="Tahoma" charset="0"/>
              </a:rPr>
              <a:t>We search for </a:t>
            </a:r>
            <a:r>
              <a:rPr lang="en-US" b="1" i="1" dirty="0">
                <a:latin typeface="Times New Roman" charset="0"/>
              </a:rPr>
              <a:t>x </a:t>
            </a:r>
            <a:r>
              <a:rPr lang="en-US" dirty="0">
                <a:latin typeface="Tahoma" charset="0"/>
              </a:rPr>
              <a:t>in the skip list and find the positions </a:t>
            </a:r>
            <a:r>
              <a:rPr lang="en-US" b="1" i="1" dirty="0">
                <a:latin typeface="Times New Roman" charset="0"/>
              </a:rPr>
              <a:t>p</a:t>
            </a:r>
            <a:r>
              <a:rPr lang="en-US" baseline="-25000" dirty="0">
                <a:latin typeface="Times New Roman" charset="0"/>
              </a:rPr>
              <a:t>0</a:t>
            </a:r>
            <a:r>
              <a:rPr lang="en-US" dirty="0">
                <a:latin typeface="Times New Roman" charset="0"/>
              </a:rPr>
              <a:t>, </a:t>
            </a:r>
            <a:r>
              <a:rPr lang="en-US" baseline="-25000" dirty="0">
                <a:latin typeface="Times New Roman" charset="0"/>
              </a:rPr>
              <a:t> </a:t>
            </a:r>
            <a:r>
              <a:rPr lang="en-US" b="1" i="1" dirty="0">
                <a:latin typeface="Times New Roman" charset="0"/>
              </a:rPr>
              <a:t>p</a:t>
            </a:r>
            <a:r>
              <a:rPr lang="en-US" baseline="-25000" dirty="0">
                <a:latin typeface="Times New Roman" charset="0"/>
              </a:rPr>
              <a:t>1 </a:t>
            </a:r>
            <a:r>
              <a:rPr lang="en-US" dirty="0">
                <a:latin typeface="Times New Roman" charset="0"/>
              </a:rPr>
              <a:t>, …, </a:t>
            </a:r>
            <a:r>
              <a:rPr lang="en-US" b="1" i="1" dirty="0">
                <a:latin typeface="Times New Roman" charset="0"/>
              </a:rPr>
              <a:t>p</a:t>
            </a:r>
            <a:r>
              <a:rPr lang="en-US" b="1" i="1" baseline="-25000" dirty="0">
                <a:latin typeface="Times New Roman" charset="0"/>
              </a:rPr>
              <a:t>i </a:t>
            </a:r>
            <a:r>
              <a:rPr lang="en-US" dirty="0">
                <a:latin typeface="Tahoma" charset="0"/>
              </a:rPr>
              <a:t>of the items with largest key less than </a:t>
            </a:r>
            <a:r>
              <a:rPr lang="en-US" b="1" i="1" dirty="0">
                <a:latin typeface="Times New Roman" charset="0"/>
              </a:rPr>
              <a:t>x</a:t>
            </a:r>
            <a:r>
              <a:rPr lang="en-US" dirty="0">
                <a:latin typeface="Tahoma" charset="0"/>
              </a:rPr>
              <a:t> in each list </a:t>
            </a:r>
            <a:r>
              <a:rPr lang="en-US" b="1" i="1" dirty="0">
                <a:latin typeface="Times New Roman" charset="0"/>
              </a:rPr>
              <a:t>S</a:t>
            </a:r>
            <a:r>
              <a:rPr lang="en-US" baseline="-25000" dirty="0">
                <a:latin typeface="Times New Roman" charset="0"/>
              </a:rPr>
              <a:t>0</a:t>
            </a:r>
            <a:r>
              <a:rPr lang="en-US" dirty="0">
                <a:latin typeface="Times New Roman" charset="0"/>
              </a:rPr>
              <a:t>, </a:t>
            </a:r>
            <a:r>
              <a:rPr lang="en-US" b="1" i="1" dirty="0">
                <a:latin typeface="Times New Roman" charset="0"/>
              </a:rPr>
              <a:t>S</a:t>
            </a:r>
            <a:r>
              <a:rPr lang="en-US" baseline="-25000" dirty="0">
                <a:latin typeface="Times New Roman" charset="0"/>
              </a:rPr>
              <a:t>1</a:t>
            </a:r>
            <a:r>
              <a:rPr lang="en-US" dirty="0">
                <a:latin typeface="Times New Roman" charset="0"/>
              </a:rPr>
              <a:t>, … , </a:t>
            </a:r>
            <a:r>
              <a:rPr lang="en-US" b="1" i="1" dirty="0">
                <a:latin typeface="Times New Roman" charset="0"/>
              </a:rPr>
              <a:t>S</a:t>
            </a:r>
            <a:r>
              <a:rPr lang="en-US" b="1" i="1" baseline="-25000" dirty="0">
                <a:latin typeface="Times New Roman" charset="0"/>
              </a:rPr>
              <a:t>i</a:t>
            </a:r>
            <a:endParaRPr lang="en-US" dirty="0">
              <a:latin typeface="Tahoma" charset="0"/>
            </a:endParaRPr>
          </a:p>
          <a:p>
            <a:pPr lvl="1" eaLnBrk="1" hangingPunct="1">
              <a:lnSpc>
                <a:spcPct val="90000"/>
              </a:lnSpc>
            </a:pPr>
            <a:r>
              <a:rPr lang="en-US" dirty="0">
                <a:latin typeface="Tahoma" charset="0"/>
              </a:rPr>
              <a:t>For </a:t>
            </a:r>
            <a:r>
              <a:rPr lang="en-US" b="1" i="1" dirty="0">
                <a:latin typeface="Times New Roman" charset="0"/>
              </a:rPr>
              <a:t>j</a:t>
            </a:r>
            <a:r>
              <a:rPr lang="en-US" dirty="0">
                <a:latin typeface="Times New Roman" charset="0"/>
              </a:rPr>
              <a:t> </a:t>
            </a:r>
            <a:r>
              <a:rPr lang="en-US" dirty="0">
                <a:latin typeface="Symbol" charset="0"/>
                <a:sym typeface="Symbol" charset="0"/>
              </a:rPr>
              <a:t></a:t>
            </a:r>
            <a:r>
              <a:rPr lang="en-US" dirty="0">
                <a:latin typeface="Times New Roman" charset="0"/>
              </a:rPr>
              <a:t> 0, …, </a:t>
            </a:r>
            <a:r>
              <a:rPr lang="en-US" b="1" i="1" dirty="0" err="1">
                <a:latin typeface="Times New Roman" charset="0"/>
              </a:rPr>
              <a:t>i</a:t>
            </a:r>
            <a:r>
              <a:rPr lang="en-US" dirty="0">
                <a:latin typeface="Tahoma" charset="0"/>
              </a:rPr>
              <a:t>, we insert item </a:t>
            </a:r>
            <a:r>
              <a:rPr lang="en-US" dirty="0">
                <a:latin typeface="Times New Roman" charset="0"/>
              </a:rPr>
              <a:t>(</a:t>
            </a:r>
            <a:r>
              <a:rPr lang="en-US" b="1" i="1" dirty="0">
                <a:latin typeface="Times New Roman" charset="0"/>
              </a:rPr>
              <a:t>x</a:t>
            </a:r>
            <a:r>
              <a:rPr lang="en-US" dirty="0">
                <a:latin typeface="Times New Roman" charset="0"/>
              </a:rPr>
              <a:t>, </a:t>
            </a:r>
            <a:r>
              <a:rPr lang="en-US" b="1" i="1" dirty="0">
                <a:latin typeface="Times New Roman" charset="0"/>
              </a:rPr>
              <a:t>o</a:t>
            </a:r>
            <a:r>
              <a:rPr lang="en-US" dirty="0">
                <a:latin typeface="Times New Roman" charset="0"/>
              </a:rPr>
              <a:t>)</a:t>
            </a:r>
            <a:r>
              <a:rPr lang="en-US" dirty="0">
                <a:latin typeface="Tahoma" charset="0"/>
              </a:rPr>
              <a:t> into list </a:t>
            </a:r>
            <a:r>
              <a:rPr lang="en-US" b="1" i="1" dirty="0" err="1">
                <a:latin typeface="Times New Roman" charset="0"/>
              </a:rPr>
              <a:t>S</a:t>
            </a:r>
            <a:r>
              <a:rPr lang="en-US" b="1" i="1" baseline="-25000" dirty="0" err="1">
                <a:latin typeface="Times New Roman" charset="0"/>
              </a:rPr>
              <a:t>j</a:t>
            </a:r>
            <a:r>
              <a:rPr lang="en-US" dirty="0">
                <a:latin typeface="Tahoma" charset="0"/>
              </a:rPr>
              <a:t> after position </a:t>
            </a:r>
            <a:r>
              <a:rPr lang="en-US" b="1" i="1" dirty="0" err="1" smtClean="0">
                <a:latin typeface="Times New Roman" charset="0"/>
              </a:rPr>
              <a:t>p</a:t>
            </a:r>
            <a:r>
              <a:rPr lang="en-US" b="1" i="1" baseline="-25000" dirty="0" err="1" smtClean="0">
                <a:latin typeface="Times New Roman" charset="0"/>
              </a:rPr>
              <a:t>j</a:t>
            </a:r>
            <a:endParaRPr lang="en-US" b="1" i="1" baseline="-25000" dirty="0">
              <a:latin typeface="Times New Roman" charset="0"/>
            </a:endParaRPr>
          </a:p>
        </p:txBody>
      </p:sp>
    </p:spTree>
    <p:extLst>
      <p:ext uri="{BB962C8B-B14F-4D97-AF65-F5344CB8AC3E}">
        <p14:creationId xmlns:p14="http://schemas.microsoft.com/office/powerpoint/2010/main" val="23433307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a:latin typeface="Tahoma" charset="0"/>
              </a:rPr>
              <a:t>Insertion</a:t>
            </a:r>
          </a:p>
        </p:txBody>
      </p:sp>
      <p:sp>
        <p:nvSpPr>
          <p:cNvPr id="8196" name="Rectangle 3" descr="Rectangle: Click to edit Master text styles&#10;Second level&#10;Third level&#10;Fourth level&#10;Fifth level"/>
          <p:cNvSpPr>
            <a:spLocks noGrp="1" noChangeArrowheads="1"/>
          </p:cNvSpPr>
          <p:nvPr>
            <p:ph idx="1"/>
          </p:nvPr>
        </p:nvSpPr>
        <p:spPr>
          <a:xfrm>
            <a:off x="457199" y="2209800"/>
            <a:ext cx="8305801" cy="3916363"/>
          </a:xfrm>
        </p:spPr>
        <p:txBody>
          <a:bodyPr>
            <a:normAutofit/>
          </a:bodyPr>
          <a:lstStyle/>
          <a:p>
            <a:pPr eaLnBrk="1" hangingPunct="1">
              <a:lnSpc>
                <a:spcPct val="90000"/>
              </a:lnSpc>
            </a:pPr>
            <a:r>
              <a:rPr lang="en-US" sz="2000" dirty="0" smtClean="0">
                <a:latin typeface="Tahoma" charset="0"/>
              </a:rPr>
              <a:t>Example</a:t>
            </a:r>
            <a:r>
              <a:rPr lang="en-US" sz="2000" dirty="0">
                <a:latin typeface="Tahoma" charset="0"/>
              </a:rPr>
              <a:t>: insert key </a:t>
            </a:r>
            <a:r>
              <a:rPr lang="en-US" sz="2000" dirty="0">
                <a:latin typeface="Times New Roman" charset="0"/>
              </a:rPr>
              <a:t>15</a:t>
            </a:r>
            <a:r>
              <a:rPr lang="en-US" sz="2000" dirty="0">
                <a:latin typeface="Tahoma" charset="0"/>
              </a:rPr>
              <a:t>, with </a:t>
            </a:r>
            <a:r>
              <a:rPr lang="en-US" sz="2000" b="1" i="1" dirty="0" err="1">
                <a:latin typeface="Times New Roman" charset="0"/>
              </a:rPr>
              <a:t>i</a:t>
            </a:r>
            <a:r>
              <a:rPr lang="en-US" sz="2000" dirty="0">
                <a:latin typeface="Times New Roman" charset="0"/>
              </a:rPr>
              <a:t> </a:t>
            </a:r>
            <a:r>
              <a:rPr lang="en-US" sz="2000" dirty="0">
                <a:latin typeface="Symbol" charset="0"/>
                <a:sym typeface="Symbol" charset="0"/>
              </a:rPr>
              <a:t>=</a:t>
            </a:r>
            <a:r>
              <a:rPr lang="en-US" sz="2000" dirty="0">
                <a:latin typeface="Times New Roman" charset="0"/>
              </a:rPr>
              <a:t> 2</a:t>
            </a:r>
          </a:p>
        </p:txBody>
      </p:sp>
      <p:sp>
        <p:nvSpPr>
          <p:cNvPr id="8198" name="Rectangle 7"/>
          <p:cNvSpPr>
            <a:spLocks noChangeArrowheads="1"/>
          </p:cNvSpPr>
          <p:nvPr/>
        </p:nvSpPr>
        <p:spPr bwMode="auto">
          <a:xfrm>
            <a:off x="3319463" y="4835525"/>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8199" name="Rectangle 11"/>
          <p:cNvSpPr>
            <a:spLocks noChangeArrowheads="1"/>
          </p:cNvSpPr>
          <p:nvPr/>
        </p:nvSpPr>
        <p:spPr bwMode="auto">
          <a:xfrm>
            <a:off x="839788" y="4835525"/>
            <a:ext cx="363538"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8200" name="Rectangle 12"/>
          <p:cNvSpPr>
            <a:spLocks noChangeArrowheads="1"/>
          </p:cNvSpPr>
          <p:nvPr/>
        </p:nvSpPr>
        <p:spPr bwMode="auto">
          <a:xfrm>
            <a:off x="1458913" y="4835525"/>
            <a:ext cx="363538"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10</a:t>
            </a:r>
          </a:p>
        </p:txBody>
      </p:sp>
      <p:sp>
        <p:nvSpPr>
          <p:cNvPr id="8201" name="Rectangle 14"/>
          <p:cNvSpPr>
            <a:spLocks noChangeArrowheads="1"/>
          </p:cNvSpPr>
          <p:nvPr/>
        </p:nvSpPr>
        <p:spPr bwMode="auto">
          <a:xfrm>
            <a:off x="2698751" y="4835525"/>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36</a:t>
            </a:r>
          </a:p>
        </p:txBody>
      </p:sp>
      <p:cxnSp>
        <p:nvCxnSpPr>
          <p:cNvPr id="8202" name="AutoShape 15"/>
          <p:cNvCxnSpPr>
            <a:cxnSpLocks noChangeShapeType="1"/>
            <a:stCxn id="8199" idx="3"/>
            <a:endCxn id="8200" idx="1"/>
          </p:cNvCxnSpPr>
          <p:nvPr/>
        </p:nvCxnSpPr>
        <p:spPr bwMode="auto">
          <a:xfrm>
            <a:off x="1222376" y="4943475"/>
            <a:ext cx="21748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3" name="AutoShape 16"/>
          <p:cNvCxnSpPr>
            <a:cxnSpLocks noChangeShapeType="1"/>
            <a:stCxn id="8209" idx="3"/>
            <a:endCxn id="8201" idx="1"/>
          </p:cNvCxnSpPr>
          <p:nvPr/>
        </p:nvCxnSpPr>
        <p:spPr bwMode="auto">
          <a:xfrm>
            <a:off x="2460626" y="4943475"/>
            <a:ext cx="2286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4" name="AutoShape 18"/>
          <p:cNvCxnSpPr>
            <a:cxnSpLocks noChangeShapeType="1"/>
            <a:stCxn id="8200" idx="3"/>
            <a:endCxn id="8209" idx="1"/>
          </p:cNvCxnSpPr>
          <p:nvPr/>
        </p:nvCxnSpPr>
        <p:spPr bwMode="auto">
          <a:xfrm>
            <a:off x="1841501" y="4943475"/>
            <a:ext cx="21748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5" name="AutoShape 19"/>
          <p:cNvCxnSpPr>
            <a:cxnSpLocks noChangeShapeType="1"/>
            <a:stCxn id="8201" idx="3"/>
            <a:endCxn id="8198" idx="1"/>
          </p:cNvCxnSpPr>
          <p:nvPr/>
        </p:nvCxnSpPr>
        <p:spPr bwMode="auto">
          <a:xfrm>
            <a:off x="3071813" y="4943475"/>
            <a:ext cx="2381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06" name="Rectangle 29"/>
          <p:cNvSpPr>
            <a:spLocks noChangeArrowheads="1"/>
          </p:cNvSpPr>
          <p:nvPr/>
        </p:nvSpPr>
        <p:spPr bwMode="auto">
          <a:xfrm>
            <a:off x="3319463" y="3822700"/>
            <a:ext cx="361950"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07" name="Rectangle 31"/>
          <p:cNvSpPr>
            <a:spLocks noChangeArrowheads="1"/>
          </p:cNvSpPr>
          <p:nvPr/>
        </p:nvSpPr>
        <p:spPr bwMode="auto">
          <a:xfrm>
            <a:off x="839788" y="3822700"/>
            <a:ext cx="363538"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cxnSp>
        <p:nvCxnSpPr>
          <p:cNvPr id="8208" name="AutoShape 32"/>
          <p:cNvCxnSpPr>
            <a:cxnSpLocks noChangeShapeType="1"/>
            <a:stCxn id="8207" idx="3"/>
            <a:endCxn id="8206" idx="1"/>
          </p:cNvCxnSpPr>
          <p:nvPr/>
        </p:nvCxnSpPr>
        <p:spPr bwMode="auto">
          <a:xfrm>
            <a:off x="1222376" y="3930650"/>
            <a:ext cx="207803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09" name="Rectangle 13"/>
          <p:cNvSpPr>
            <a:spLocks noChangeArrowheads="1"/>
          </p:cNvSpPr>
          <p:nvPr/>
        </p:nvSpPr>
        <p:spPr bwMode="auto">
          <a:xfrm>
            <a:off x="2078038" y="4835525"/>
            <a:ext cx="363538"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23</a:t>
            </a:r>
          </a:p>
        </p:txBody>
      </p:sp>
      <p:sp>
        <p:nvSpPr>
          <p:cNvPr id="8210" name="Rectangle 41"/>
          <p:cNvSpPr>
            <a:spLocks noChangeArrowheads="1"/>
          </p:cNvSpPr>
          <p:nvPr/>
        </p:nvSpPr>
        <p:spPr bwMode="auto">
          <a:xfrm>
            <a:off x="2079626" y="4335462"/>
            <a:ext cx="363537" cy="215900"/>
          </a:xfrm>
          <a:prstGeom prst="rect">
            <a:avLst/>
          </a:prstGeom>
          <a:solidFill>
            <a:schemeClr val="accent1"/>
          </a:solidFill>
          <a:ln w="38100">
            <a:solidFill>
              <a:schemeClr val="tx1"/>
            </a:solidFill>
            <a:miter lim="800000"/>
            <a:headEnd/>
            <a:tailEnd/>
          </a:ln>
        </p:spPr>
        <p:txBody>
          <a:bodyPr wrap="none" anchor="ctr"/>
          <a:lstStyle/>
          <a:p>
            <a:r>
              <a:rPr lang="en-US" sz="1500">
                <a:latin typeface="Times New Roman" charset="0"/>
              </a:rPr>
              <a:t>23</a:t>
            </a:r>
          </a:p>
        </p:txBody>
      </p:sp>
      <p:sp>
        <p:nvSpPr>
          <p:cNvPr id="8211" name="Rectangle 37"/>
          <p:cNvSpPr>
            <a:spLocks noChangeArrowheads="1"/>
          </p:cNvSpPr>
          <p:nvPr/>
        </p:nvSpPr>
        <p:spPr bwMode="auto">
          <a:xfrm>
            <a:off x="3319463" y="4329112"/>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12" name="Rectangle 40"/>
          <p:cNvSpPr>
            <a:spLocks noChangeArrowheads="1"/>
          </p:cNvSpPr>
          <p:nvPr/>
        </p:nvSpPr>
        <p:spPr bwMode="auto">
          <a:xfrm>
            <a:off x="839788" y="4329112"/>
            <a:ext cx="363538"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cxnSp>
        <p:nvCxnSpPr>
          <p:cNvPr id="8213" name="AutoShape 42"/>
          <p:cNvCxnSpPr>
            <a:cxnSpLocks noChangeShapeType="1"/>
            <a:stCxn id="8212" idx="3"/>
            <a:endCxn id="8210" idx="1"/>
          </p:cNvCxnSpPr>
          <p:nvPr/>
        </p:nvCxnSpPr>
        <p:spPr bwMode="auto">
          <a:xfrm>
            <a:off x="1222376" y="4437062"/>
            <a:ext cx="838200" cy="6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4" name="AutoShape 47"/>
          <p:cNvCxnSpPr>
            <a:cxnSpLocks noChangeShapeType="1"/>
            <a:stCxn id="8210" idx="3"/>
            <a:endCxn id="8211" idx="1"/>
          </p:cNvCxnSpPr>
          <p:nvPr/>
        </p:nvCxnSpPr>
        <p:spPr bwMode="auto">
          <a:xfrm flipV="1">
            <a:off x="2462213" y="4437062"/>
            <a:ext cx="847725" cy="6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15" name="Text Box 48"/>
          <p:cNvSpPr txBox="1">
            <a:spLocks noChangeArrowheads="1"/>
          </p:cNvSpPr>
          <p:nvPr/>
        </p:nvSpPr>
        <p:spPr bwMode="auto">
          <a:xfrm>
            <a:off x="481013" y="4760912"/>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0</a:t>
            </a:r>
          </a:p>
        </p:txBody>
      </p:sp>
      <p:sp>
        <p:nvSpPr>
          <p:cNvPr id="8216" name="Text Box 49"/>
          <p:cNvSpPr txBox="1">
            <a:spLocks noChangeArrowheads="1"/>
          </p:cNvSpPr>
          <p:nvPr/>
        </p:nvSpPr>
        <p:spPr bwMode="auto">
          <a:xfrm>
            <a:off x="481013" y="4252912"/>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1</a:t>
            </a:r>
          </a:p>
        </p:txBody>
      </p:sp>
      <p:sp>
        <p:nvSpPr>
          <p:cNvPr id="8217" name="Text Box 50"/>
          <p:cNvSpPr txBox="1">
            <a:spLocks noChangeArrowheads="1"/>
          </p:cNvSpPr>
          <p:nvPr/>
        </p:nvSpPr>
        <p:spPr bwMode="auto">
          <a:xfrm>
            <a:off x="481013" y="3744912"/>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2</a:t>
            </a:r>
          </a:p>
        </p:txBody>
      </p:sp>
      <p:grpSp>
        <p:nvGrpSpPr>
          <p:cNvPr id="8218" name="Group 124"/>
          <p:cNvGrpSpPr>
            <a:grpSpLocks/>
          </p:cNvGrpSpPr>
          <p:nvPr/>
        </p:nvGrpSpPr>
        <p:grpSpPr bwMode="auto">
          <a:xfrm>
            <a:off x="5192713" y="3319462"/>
            <a:ext cx="3460750" cy="215900"/>
            <a:chOff x="3154" y="2834"/>
            <a:chExt cx="2180" cy="136"/>
          </a:xfrm>
        </p:grpSpPr>
        <p:sp>
          <p:nvSpPr>
            <p:cNvPr id="8257" name="Rectangle 93"/>
            <p:cNvSpPr>
              <a:spLocks noChangeArrowheads="1"/>
            </p:cNvSpPr>
            <p:nvPr/>
          </p:nvSpPr>
          <p:spPr bwMode="auto">
            <a:xfrm>
              <a:off x="5106" y="2834"/>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58" name="Rectangle 94"/>
            <p:cNvSpPr>
              <a:spLocks noChangeArrowheads="1"/>
            </p:cNvSpPr>
            <p:nvPr/>
          </p:nvSpPr>
          <p:spPr bwMode="auto">
            <a:xfrm>
              <a:off x="3154" y="2834"/>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8259" name="AutoShape 95"/>
            <p:cNvCxnSpPr>
              <a:cxnSpLocks noChangeShapeType="1"/>
              <a:stCxn id="8258" idx="3"/>
              <a:endCxn id="8257" idx="1"/>
            </p:cNvCxnSpPr>
            <p:nvPr/>
          </p:nvCxnSpPr>
          <p:spPr bwMode="auto">
            <a:xfrm>
              <a:off x="3389" y="2902"/>
              <a:ext cx="1711"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8219" name="Text Box 106"/>
          <p:cNvSpPr txBox="1">
            <a:spLocks noChangeArrowheads="1"/>
          </p:cNvSpPr>
          <p:nvPr/>
        </p:nvSpPr>
        <p:spPr bwMode="auto">
          <a:xfrm>
            <a:off x="4852988" y="4764087"/>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0</a:t>
            </a:r>
          </a:p>
        </p:txBody>
      </p:sp>
      <p:sp>
        <p:nvSpPr>
          <p:cNvPr id="8220" name="Text Box 107"/>
          <p:cNvSpPr txBox="1">
            <a:spLocks noChangeArrowheads="1"/>
          </p:cNvSpPr>
          <p:nvPr/>
        </p:nvSpPr>
        <p:spPr bwMode="auto">
          <a:xfrm>
            <a:off x="4852988" y="4256087"/>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1</a:t>
            </a:r>
          </a:p>
        </p:txBody>
      </p:sp>
      <p:sp>
        <p:nvSpPr>
          <p:cNvPr id="8221" name="Text Box 108"/>
          <p:cNvSpPr txBox="1">
            <a:spLocks noChangeArrowheads="1"/>
          </p:cNvSpPr>
          <p:nvPr/>
        </p:nvSpPr>
        <p:spPr bwMode="auto">
          <a:xfrm>
            <a:off x="4852988" y="3748087"/>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2</a:t>
            </a:r>
          </a:p>
        </p:txBody>
      </p:sp>
      <p:sp>
        <p:nvSpPr>
          <p:cNvPr id="8222" name="Text Box 109"/>
          <p:cNvSpPr txBox="1">
            <a:spLocks noChangeArrowheads="1"/>
          </p:cNvSpPr>
          <p:nvPr/>
        </p:nvSpPr>
        <p:spPr bwMode="auto">
          <a:xfrm>
            <a:off x="4852988" y="3240087"/>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3</a:t>
            </a:r>
          </a:p>
        </p:txBody>
      </p:sp>
      <p:grpSp>
        <p:nvGrpSpPr>
          <p:cNvPr id="8223" name="Group 121"/>
          <p:cNvGrpSpPr>
            <a:grpSpLocks/>
          </p:cNvGrpSpPr>
          <p:nvPr/>
        </p:nvGrpSpPr>
        <p:grpSpPr bwMode="auto">
          <a:xfrm>
            <a:off x="5192713" y="4838700"/>
            <a:ext cx="3460750" cy="217487"/>
            <a:chOff x="3154" y="3791"/>
            <a:chExt cx="2180" cy="137"/>
          </a:xfrm>
        </p:grpSpPr>
        <p:sp>
          <p:nvSpPr>
            <p:cNvPr id="8246" name="Rectangle 85"/>
            <p:cNvSpPr>
              <a:spLocks noChangeArrowheads="1"/>
            </p:cNvSpPr>
            <p:nvPr/>
          </p:nvSpPr>
          <p:spPr bwMode="auto">
            <a:xfrm>
              <a:off x="5106" y="3791"/>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8247" name="Rectangle 86"/>
            <p:cNvSpPr>
              <a:spLocks noChangeArrowheads="1"/>
            </p:cNvSpPr>
            <p:nvPr/>
          </p:nvSpPr>
          <p:spPr bwMode="auto">
            <a:xfrm>
              <a:off x="3154" y="3791"/>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8248" name="Rectangle 87"/>
            <p:cNvSpPr>
              <a:spLocks noChangeArrowheads="1"/>
            </p:cNvSpPr>
            <p:nvPr/>
          </p:nvSpPr>
          <p:spPr bwMode="auto">
            <a:xfrm>
              <a:off x="3544"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10</a:t>
              </a:r>
            </a:p>
          </p:txBody>
        </p:sp>
        <p:sp>
          <p:nvSpPr>
            <p:cNvPr id="8249" name="Rectangle 88"/>
            <p:cNvSpPr>
              <a:spLocks noChangeArrowheads="1"/>
            </p:cNvSpPr>
            <p:nvPr/>
          </p:nvSpPr>
          <p:spPr bwMode="auto">
            <a:xfrm>
              <a:off x="4715"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36</a:t>
              </a:r>
            </a:p>
          </p:txBody>
        </p:sp>
        <p:cxnSp>
          <p:nvCxnSpPr>
            <p:cNvPr id="8250" name="AutoShape 89"/>
            <p:cNvCxnSpPr>
              <a:cxnSpLocks noChangeShapeType="1"/>
              <a:stCxn id="8247" idx="3"/>
              <a:endCxn id="8248" idx="1"/>
            </p:cNvCxnSpPr>
            <p:nvPr/>
          </p:nvCxnSpPr>
          <p:spPr bwMode="auto">
            <a:xfrm>
              <a:off x="3389" y="3859"/>
              <a:ext cx="149"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51" name="AutoShape 90"/>
            <p:cNvCxnSpPr>
              <a:cxnSpLocks noChangeShapeType="1"/>
              <a:stCxn id="8254" idx="3"/>
              <a:endCxn id="8249" idx="1"/>
            </p:cNvCxnSpPr>
            <p:nvPr/>
          </p:nvCxnSpPr>
          <p:spPr bwMode="auto">
            <a:xfrm>
              <a:off x="4559" y="3859"/>
              <a:ext cx="1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52" name="AutoShape 91"/>
            <p:cNvCxnSpPr>
              <a:cxnSpLocks noChangeShapeType="1"/>
              <a:stCxn id="8248" idx="3"/>
              <a:endCxn id="8255" idx="1"/>
            </p:cNvCxnSpPr>
            <p:nvPr/>
          </p:nvCxnSpPr>
          <p:spPr bwMode="auto">
            <a:xfrm>
              <a:off x="3779" y="3859"/>
              <a:ext cx="151" cy="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53" name="AutoShape 92"/>
            <p:cNvCxnSpPr>
              <a:cxnSpLocks noChangeShapeType="1"/>
              <a:stCxn id="8249" idx="3"/>
              <a:endCxn id="8246" idx="1"/>
            </p:cNvCxnSpPr>
            <p:nvPr/>
          </p:nvCxnSpPr>
          <p:spPr bwMode="auto">
            <a:xfrm>
              <a:off x="4950" y="3859"/>
              <a:ext cx="1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54" name="Rectangle 102"/>
            <p:cNvSpPr>
              <a:spLocks noChangeArrowheads="1"/>
            </p:cNvSpPr>
            <p:nvPr/>
          </p:nvSpPr>
          <p:spPr bwMode="auto">
            <a:xfrm>
              <a:off x="4324" y="3791"/>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8255" name="Rectangle 110"/>
            <p:cNvSpPr>
              <a:spLocks noChangeArrowheads="1"/>
            </p:cNvSpPr>
            <p:nvPr/>
          </p:nvSpPr>
          <p:spPr bwMode="auto">
            <a:xfrm>
              <a:off x="3936" y="3792"/>
              <a:ext cx="229" cy="136"/>
            </a:xfrm>
            <a:prstGeom prst="rect">
              <a:avLst/>
            </a:prstGeom>
            <a:solidFill>
              <a:schemeClr val="bg2"/>
            </a:solidFill>
            <a:ln w="19050">
              <a:solidFill>
                <a:schemeClr val="tx1"/>
              </a:solidFill>
              <a:miter lim="800000"/>
              <a:headEnd/>
              <a:tailEnd/>
            </a:ln>
          </p:spPr>
          <p:txBody>
            <a:bodyPr wrap="none" anchor="ctr"/>
            <a:lstStyle/>
            <a:p>
              <a:r>
                <a:rPr lang="en-US" sz="1500">
                  <a:latin typeface="Times New Roman" charset="0"/>
                </a:rPr>
                <a:t>15</a:t>
              </a:r>
            </a:p>
          </p:txBody>
        </p:sp>
        <p:cxnSp>
          <p:nvCxnSpPr>
            <p:cNvPr id="8256" name="AutoShape 112"/>
            <p:cNvCxnSpPr>
              <a:cxnSpLocks noChangeShapeType="1"/>
              <a:stCxn id="8255" idx="3"/>
              <a:endCxn id="8254" idx="1"/>
            </p:cNvCxnSpPr>
            <p:nvPr/>
          </p:nvCxnSpPr>
          <p:spPr bwMode="auto">
            <a:xfrm flipV="1">
              <a:off x="4171" y="3859"/>
              <a:ext cx="147" cy="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grpSp>
        <p:nvGrpSpPr>
          <p:cNvPr id="8224" name="Group 123"/>
          <p:cNvGrpSpPr>
            <a:grpSpLocks/>
          </p:cNvGrpSpPr>
          <p:nvPr/>
        </p:nvGrpSpPr>
        <p:grpSpPr bwMode="auto">
          <a:xfrm>
            <a:off x="5192713" y="3825875"/>
            <a:ext cx="3460750" cy="215900"/>
            <a:chOff x="3154" y="3173"/>
            <a:chExt cx="2180" cy="136"/>
          </a:xfrm>
        </p:grpSpPr>
        <p:sp>
          <p:nvSpPr>
            <p:cNvPr id="8241" name="Rectangle 96"/>
            <p:cNvSpPr>
              <a:spLocks noChangeArrowheads="1"/>
            </p:cNvSpPr>
            <p:nvPr/>
          </p:nvSpPr>
          <p:spPr bwMode="auto">
            <a:xfrm>
              <a:off x="5106" y="3173"/>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42" name="Rectangle 97"/>
            <p:cNvSpPr>
              <a:spLocks noChangeArrowheads="1"/>
            </p:cNvSpPr>
            <p:nvPr/>
          </p:nvSpPr>
          <p:spPr bwMode="auto">
            <a:xfrm>
              <a:off x="3154" y="3173"/>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cxnSp>
          <p:nvCxnSpPr>
            <p:cNvPr id="8243" name="AutoShape 98"/>
            <p:cNvCxnSpPr>
              <a:cxnSpLocks noChangeShapeType="1"/>
              <a:stCxn id="8242" idx="3"/>
              <a:endCxn id="8244" idx="1"/>
            </p:cNvCxnSpPr>
            <p:nvPr/>
          </p:nvCxnSpPr>
          <p:spPr bwMode="auto">
            <a:xfrm>
              <a:off x="3389" y="3241"/>
              <a:ext cx="541"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44" name="Rectangle 114"/>
            <p:cNvSpPr>
              <a:spLocks noChangeArrowheads="1"/>
            </p:cNvSpPr>
            <p:nvPr/>
          </p:nvSpPr>
          <p:spPr bwMode="auto">
            <a:xfrm>
              <a:off x="3936" y="3173"/>
              <a:ext cx="229" cy="136"/>
            </a:xfrm>
            <a:prstGeom prst="rect">
              <a:avLst/>
            </a:prstGeom>
            <a:solidFill>
              <a:schemeClr val="bg2"/>
            </a:solidFill>
            <a:ln w="19050">
              <a:solidFill>
                <a:schemeClr val="tx1"/>
              </a:solidFill>
              <a:miter lim="800000"/>
              <a:headEnd/>
              <a:tailEnd/>
            </a:ln>
          </p:spPr>
          <p:txBody>
            <a:bodyPr wrap="none" anchor="ctr"/>
            <a:lstStyle/>
            <a:p>
              <a:r>
                <a:rPr lang="en-US" sz="1500">
                  <a:latin typeface="Times New Roman" charset="0"/>
                </a:rPr>
                <a:t>15</a:t>
              </a:r>
            </a:p>
          </p:txBody>
        </p:sp>
        <p:cxnSp>
          <p:nvCxnSpPr>
            <p:cNvPr id="8245" name="AutoShape 115"/>
            <p:cNvCxnSpPr>
              <a:cxnSpLocks noChangeShapeType="1"/>
              <a:stCxn id="8244" idx="3"/>
              <a:endCxn id="8241" idx="1"/>
            </p:cNvCxnSpPr>
            <p:nvPr/>
          </p:nvCxnSpPr>
          <p:spPr bwMode="auto">
            <a:xfrm>
              <a:off x="4171" y="3241"/>
              <a:ext cx="929"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grpSp>
        <p:nvGrpSpPr>
          <p:cNvPr id="8225" name="Group 122"/>
          <p:cNvGrpSpPr>
            <a:grpSpLocks/>
          </p:cNvGrpSpPr>
          <p:nvPr/>
        </p:nvGrpSpPr>
        <p:grpSpPr bwMode="auto">
          <a:xfrm>
            <a:off x="5192713" y="4332287"/>
            <a:ext cx="3460750" cy="215900"/>
            <a:chOff x="3154" y="3504"/>
            <a:chExt cx="2180" cy="136"/>
          </a:xfrm>
        </p:grpSpPr>
        <p:sp>
          <p:nvSpPr>
            <p:cNvPr id="8234" name="Rectangle 99"/>
            <p:cNvSpPr>
              <a:spLocks noChangeArrowheads="1"/>
            </p:cNvSpPr>
            <p:nvPr/>
          </p:nvSpPr>
          <p:spPr bwMode="auto">
            <a:xfrm>
              <a:off x="5106" y="3504"/>
              <a:ext cx="228"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35" name="Rectangle 100"/>
            <p:cNvSpPr>
              <a:spLocks noChangeArrowheads="1"/>
            </p:cNvSpPr>
            <p:nvPr/>
          </p:nvSpPr>
          <p:spPr bwMode="auto">
            <a:xfrm>
              <a:off x="3154" y="3504"/>
              <a:ext cx="229" cy="136"/>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8236" name="Rectangle 103"/>
            <p:cNvSpPr>
              <a:spLocks noChangeArrowheads="1"/>
            </p:cNvSpPr>
            <p:nvPr/>
          </p:nvSpPr>
          <p:spPr bwMode="auto">
            <a:xfrm>
              <a:off x="4325" y="3504"/>
              <a:ext cx="229" cy="136"/>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cxnSp>
          <p:nvCxnSpPr>
            <p:cNvPr id="8237" name="AutoShape 104"/>
            <p:cNvCxnSpPr>
              <a:cxnSpLocks noChangeShapeType="1"/>
              <a:stCxn id="8235" idx="3"/>
              <a:endCxn id="8239" idx="1"/>
            </p:cNvCxnSpPr>
            <p:nvPr/>
          </p:nvCxnSpPr>
          <p:spPr bwMode="auto">
            <a:xfrm>
              <a:off x="3389" y="3572"/>
              <a:ext cx="541"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38" name="AutoShape 105"/>
            <p:cNvCxnSpPr>
              <a:cxnSpLocks noChangeShapeType="1"/>
              <a:stCxn id="8236" idx="3"/>
              <a:endCxn id="8234" idx="1"/>
            </p:cNvCxnSpPr>
            <p:nvPr/>
          </p:nvCxnSpPr>
          <p:spPr bwMode="auto">
            <a:xfrm>
              <a:off x="4560" y="3572"/>
              <a:ext cx="54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39" name="Rectangle 113"/>
            <p:cNvSpPr>
              <a:spLocks noChangeArrowheads="1"/>
            </p:cNvSpPr>
            <p:nvPr/>
          </p:nvSpPr>
          <p:spPr bwMode="auto">
            <a:xfrm>
              <a:off x="3936" y="3504"/>
              <a:ext cx="229" cy="136"/>
            </a:xfrm>
            <a:prstGeom prst="rect">
              <a:avLst/>
            </a:prstGeom>
            <a:solidFill>
              <a:schemeClr val="bg2"/>
            </a:solidFill>
            <a:ln w="19050">
              <a:solidFill>
                <a:schemeClr val="tx1"/>
              </a:solidFill>
              <a:miter lim="800000"/>
              <a:headEnd/>
              <a:tailEnd/>
            </a:ln>
          </p:spPr>
          <p:txBody>
            <a:bodyPr wrap="none" anchor="ctr"/>
            <a:lstStyle/>
            <a:p>
              <a:r>
                <a:rPr lang="en-US" sz="1500">
                  <a:latin typeface="Times New Roman" charset="0"/>
                </a:rPr>
                <a:t>15</a:t>
              </a:r>
            </a:p>
          </p:txBody>
        </p:sp>
        <p:cxnSp>
          <p:nvCxnSpPr>
            <p:cNvPr id="8240" name="AutoShape 116"/>
            <p:cNvCxnSpPr>
              <a:cxnSpLocks noChangeShapeType="1"/>
              <a:stCxn id="8239" idx="3"/>
              <a:endCxn id="8236" idx="1"/>
            </p:cNvCxnSpPr>
            <p:nvPr/>
          </p:nvCxnSpPr>
          <p:spPr bwMode="auto">
            <a:xfrm>
              <a:off x="4171" y="3572"/>
              <a:ext cx="14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8226" name="AutoShape 125"/>
          <p:cNvSpPr>
            <a:spLocks noChangeArrowheads="1"/>
          </p:cNvSpPr>
          <p:nvPr/>
        </p:nvSpPr>
        <p:spPr bwMode="auto">
          <a:xfrm>
            <a:off x="4043363" y="4308475"/>
            <a:ext cx="609600" cy="303212"/>
          </a:xfrm>
          <a:prstGeom prst="rightArrow">
            <a:avLst>
              <a:gd name="adj1" fmla="val 50000"/>
              <a:gd name="adj2" fmla="val 50262"/>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8227" name="AutoShape 126"/>
          <p:cNvCxnSpPr>
            <a:cxnSpLocks noChangeShapeType="1"/>
            <a:stCxn id="8207" idx="2"/>
            <a:endCxn id="8212" idx="0"/>
          </p:cNvCxnSpPr>
          <p:nvPr/>
        </p:nvCxnSpPr>
        <p:spPr bwMode="auto">
          <a:xfrm>
            <a:off x="1022351" y="4057650"/>
            <a:ext cx="0" cy="252412"/>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148607" name="AutoShape 127"/>
          <p:cNvCxnSpPr>
            <a:cxnSpLocks noChangeShapeType="1"/>
            <a:stCxn id="8199" idx="0"/>
            <a:endCxn id="8200" idx="0"/>
          </p:cNvCxnSpPr>
          <p:nvPr/>
        </p:nvCxnSpPr>
        <p:spPr bwMode="auto">
          <a:xfrm rot="5400000" flipV="1">
            <a:off x="1331120" y="4507706"/>
            <a:ext cx="1587" cy="619125"/>
          </a:xfrm>
          <a:prstGeom prst="curvedConnector3">
            <a:avLst>
              <a:gd name="adj1" fmla="val -13200005"/>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8229" name="AutoShape 128"/>
          <p:cNvCxnSpPr>
            <a:cxnSpLocks noChangeShapeType="1"/>
            <a:stCxn id="8212" idx="2"/>
            <a:endCxn id="8199" idx="0"/>
          </p:cNvCxnSpPr>
          <p:nvPr/>
        </p:nvCxnSpPr>
        <p:spPr bwMode="auto">
          <a:xfrm>
            <a:off x="1022351" y="4564062"/>
            <a:ext cx="0" cy="252413"/>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
        <p:nvSpPr>
          <p:cNvPr id="8230" name="Text Box 130"/>
          <p:cNvSpPr txBox="1">
            <a:spLocks noChangeArrowheads="1"/>
          </p:cNvSpPr>
          <p:nvPr/>
        </p:nvSpPr>
        <p:spPr bwMode="auto">
          <a:xfrm>
            <a:off x="1614488" y="4459287"/>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0</a:t>
            </a:r>
          </a:p>
        </p:txBody>
      </p:sp>
      <p:sp>
        <p:nvSpPr>
          <p:cNvPr id="8231" name="Text Box 131"/>
          <p:cNvSpPr txBox="1">
            <a:spLocks noChangeArrowheads="1"/>
          </p:cNvSpPr>
          <p:nvPr/>
        </p:nvSpPr>
        <p:spPr bwMode="auto">
          <a:xfrm>
            <a:off x="1033463" y="3976687"/>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1</a:t>
            </a:r>
          </a:p>
        </p:txBody>
      </p:sp>
      <p:sp>
        <p:nvSpPr>
          <p:cNvPr id="8232" name="Text Box 132"/>
          <p:cNvSpPr txBox="1">
            <a:spLocks noChangeArrowheads="1"/>
          </p:cNvSpPr>
          <p:nvPr/>
        </p:nvSpPr>
        <p:spPr bwMode="auto">
          <a:xfrm>
            <a:off x="1033463" y="3468687"/>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2</a:t>
            </a:r>
          </a:p>
        </p:txBody>
      </p:sp>
    </p:spTree>
    <p:extLst>
      <p:ext uri="{BB962C8B-B14F-4D97-AF65-F5344CB8AC3E}">
        <p14:creationId xmlns:p14="http://schemas.microsoft.com/office/powerpoint/2010/main" val="439996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8607"/>
                                        </p:tgtEl>
                                        <p:attrNameLst>
                                          <p:attrName>style.visibility</p:attrName>
                                        </p:attrNameLst>
                                      </p:cBhvr>
                                      <p:to>
                                        <p:strVal val="visible"/>
                                      </p:to>
                                    </p:set>
                                    <p:animEffect transition="in" filter="wipe(left)">
                                      <p:cBhvr>
                                        <p:cTn id="7" dur="500"/>
                                        <p:tgtEl>
                                          <p:spTgt spid="148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a:latin typeface="Tahoma" charset="0"/>
              </a:rPr>
              <a:t>Deletion</a:t>
            </a:r>
          </a:p>
        </p:txBody>
      </p:sp>
      <p:sp>
        <p:nvSpPr>
          <p:cNvPr id="9221" name="Rectangle 3" descr="Rectangle: Click to edit Master text styles&#10;Second level&#10;Third level&#10;Fourth level&#10;Fifth level"/>
          <p:cNvSpPr>
            <a:spLocks noGrp="1" noChangeArrowheads="1"/>
          </p:cNvSpPr>
          <p:nvPr>
            <p:ph idx="1"/>
          </p:nvPr>
        </p:nvSpPr>
        <p:spPr>
          <a:xfrm>
            <a:off x="457199" y="2209800"/>
            <a:ext cx="8154385" cy="3916363"/>
          </a:xfrm>
        </p:spPr>
        <p:txBody>
          <a:bodyPr>
            <a:normAutofit/>
          </a:bodyPr>
          <a:lstStyle/>
          <a:p>
            <a:pPr eaLnBrk="1" hangingPunct="1"/>
            <a:r>
              <a:rPr lang="en-US" sz="2000" dirty="0">
                <a:latin typeface="Tahoma" charset="0"/>
              </a:rPr>
              <a:t>To remove an entry with key </a:t>
            </a:r>
            <a:r>
              <a:rPr lang="en-US" sz="2000" b="1" i="1" dirty="0">
                <a:latin typeface="Times New Roman" charset="0"/>
              </a:rPr>
              <a:t>x</a:t>
            </a:r>
            <a:r>
              <a:rPr lang="en-US" sz="2000" dirty="0">
                <a:latin typeface="Times New Roman" charset="0"/>
              </a:rPr>
              <a:t> </a:t>
            </a:r>
            <a:r>
              <a:rPr lang="en-US" sz="2000" dirty="0">
                <a:latin typeface="Tahoma" charset="0"/>
              </a:rPr>
              <a:t>from a skip list, we proceed as follows:</a:t>
            </a:r>
          </a:p>
          <a:p>
            <a:pPr lvl="1" eaLnBrk="1" hangingPunct="1"/>
            <a:r>
              <a:rPr lang="en-US" sz="1800" dirty="0">
                <a:latin typeface="Tahoma" charset="0"/>
              </a:rPr>
              <a:t>We search for </a:t>
            </a:r>
            <a:r>
              <a:rPr lang="en-US" sz="1800" b="1" i="1" dirty="0">
                <a:latin typeface="Times New Roman" charset="0"/>
              </a:rPr>
              <a:t>x </a:t>
            </a:r>
            <a:r>
              <a:rPr lang="en-US" sz="1800" dirty="0">
                <a:latin typeface="Tahoma" charset="0"/>
              </a:rPr>
              <a:t>in the skip list and find the positions </a:t>
            </a:r>
            <a:r>
              <a:rPr lang="en-US" sz="1800" b="1" i="1" dirty="0">
                <a:latin typeface="Times New Roman" charset="0"/>
              </a:rPr>
              <a:t>p</a:t>
            </a:r>
            <a:r>
              <a:rPr lang="en-US" sz="1800" baseline="-25000" dirty="0">
                <a:latin typeface="Times New Roman" charset="0"/>
              </a:rPr>
              <a:t>0</a:t>
            </a:r>
            <a:r>
              <a:rPr lang="en-US" sz="1800" dirty="0">
                <a:latin typeface="Times New Roman" charset="0"/>
              </a:rPr>
              <a:t>, </a:t>
            </a:r>
            <a:r>
              <a:rPr lang="en-US" sz="1800" baseline="-25000" dirty="0">
                <a:latin typeface="Times New Roman" charset="0"/>
              </a:rPr>
              <a:t> </a:t>
            </a:r>
            <a:r>
              <a:rPr lang="en-US" sz="1800" b="1" i="1" dirty="0">
                <a:latin typeface="Times New Roman" charset="0"/>
              </a:rPr>
              <a:t>p</a:t>
            </a:r>
            <a:r>
              <a:rPr lang="en-US" sz="1800" baseline="-25000" dirty="0">
                <a:latin typeface="Times New Roman" charset="0"/>
              </a:rPr>
              <a:t>1 </a:t>
            </a:r>
            <a:r>
              <a:rPr lang="en-US" sz="1800" dirty="0">
                <a:latin typeface="Times New Roman" charset="0"/>
              </a:rPr>
              <a:t>, …, </a:t>
            </a:r>
            <a:r>
              <a:rPr lang="en-US" sz="1800" b="1" i="1" dirty="0">
                <a:latin typeface="Times New Roman" charset="0"/>
              </a:rPr>
              <a:t>p</a:t>
            </a:r>
            <a:r>
              <a:rPr lang="en-US" sz="1800" b="1" i="1" baseline="-25000" dirty="0">
                <a:latin typeface="Times New Roman" charset="0"/>
              </a:rPr>
              <a:t>i </a:t>
            </a:r>
            <a:r>
              <a:rPr lang="en-US" sz="1800" dirty="0">
                <a:latin typeface="Tahoma" charset="0"/>
              </a:rPr>
              <a:t>of the items with key </a:t>
            </a:r>
            <a:r>
              <a:rPr lang="en-US" sz="1800" b="1" i="1" dirty="0">
                <a:latin typeface="Times New Roman" charset="0"/>
              </a:rPr>
              <a:t>x</a:t>
            </a:r>
            <a:r>
              <a:rPr lang="en-US" sz="1800" dirty="0">
                <a:latin typeface="Tahoma" charset="0"/>
              </a:rPr>
              <a:t>, where position </a:t>
            </a:r>
            <a:r>
              <a:rPr lang="en-US" sz="1800" b="1" i="1" dirty="0" err="1">
                <a:latin typeface="Times New Roman" charset="0"/>
              </a:rPr>
              <a:t>p</a:t>
            </a:r>
            <a:r>
              <a:rPr lang="en-US" sz="1800" b="1" i="1" baseline="-25000" dirty="0" err="1">
                <a:latin typeface="Times New Roman" charset="0"/>
              </a:rPr>
              <a:t>j</a:t>
            </a:r>
            <a:r>
              <a:rPr lang="en-US" sz="1800" dirty="0">
                <a:latin typeface="Tahoma" charset="0"/>
              </a:rPr>
              <a:t> is in list </a:t>
            </a:r>
            <a:r>
              <a:rPr lang="en-US" sz="1800" b="1" i="1" dirty="0" err="1">
                <a:latin typeface="Times New Roman" charset="0"/>
              </a:rPr>
              <a:t>S</a:t>
            </a:r>
            <a:r>
              <a:rPr lang="en-US" sz="1800" b="1" i="1" baseline="-25000" dirty="0" err="1">
                <a:latin typeface="Times New Roman" charset="0"/>
              </a:rPr>
              <a:t>j</a:t>
            </a:r>
            <a:endParaRPr lang="en-US" sz="1800" b="1" i="1" baseline="-25000" dirty="0">
              <a:latin typeface="Times New Roman" charset="0"/>
            </a:endParaRPr>
          </a:p>
          <a:p>
            <a:pPr lvl="1" eaLnBrk="1" hangingPunct="1"/>
            <a:r>
              <a:rPr lang="en-US" sz="1800" dirty="0">
                <a:latin typeface="Tahoma" charset="0"/>
              </a:rPr>
              <a:t>We remove positions </a:t>
            </a:r>
            <a:r>
              <a:rPr lang="en-US" sz="1800" b="1" i="1" dirty="0">
                <a:latin typeface="Times New Roman" charset="0"/>
              </a:rPr>
              <a:t>p</a:t>
            </a:r>
            <a:r>
              <a:rPr lang="en-US" sz="1800" baseline="-25000" dirty="0">
                <a:latin typeface="Times New Roman" charset="0"/>
              </a:rPr>
              <a:t>0</a:t>
            </a:r>
            <a:r>
              <a:rPr lang="en-US" sz="1800" dirty="0">
                <a:latin typeface="Times New Roman" charset="0"/>
              </a:rPr>
              <a:t>, </a:t>
            </a:r>
            <a:r>
              <a:rPr lang="en-US" sz="1800" baseline="-25000" dirty="0">
                <a:latin typeface="Times New Roman" charset="0"/>
              </a:rPr>
              <a:t> </a:t>
            </a:r>
            <a:r>
              <a:rPr lang="en-US" sz="1800" b="1" i="1" dirty="0">
                <a:latin typeface="Times New Roman" charset="0"/>
              </a:rPr>
              <a:t>p</a:t>
            </a:r>
            <a:r>
              <a:rPr lang="en-US" sz="1800" baseline="-25000" dirty="0">
                <a:latin typeface="Times New Roman" charset="0"/>
              </a:rPr>
              <a:t>1 </a:t>
            </a:r>
            <a:r>
              <a:rPr lang="en-US" sz="1800" dirty="0">
                <a:latin typeface="Times New Roman" charset="0"/>
              </a:rPr>
              <a:t>, …, </a:t>
            </a:r>
            <a:r>
              <a:rPr lang="en-US" sz="1800" b="1" i="1" dirty="0">
                <a:latin typeface="Times New Roman" charset="0"/>
              </a:rPr>
              <a:t>p</a:t>
            </a:r>
            <a:r>
              <a:rPr lang="en-US" sz="1800" b="1" i="1" baseline="-25000" dirty="0">
                <a:latin typeface="Times New Roman" charset="0"/>
              </a:rPr>
              <a:t>i</a:t>
            </a:r>
            <a:r>
              <a:rPr lang="en-US" sz="1800" dirty="0">
                <a:latin typeface="Tahoma" charset="0"/>
              </a:rPr>
              <a:t> from the lists </a:t>
            </a:r>
            <a:r>
              <a:rPr lang="en-US" sz="1800" b="1" i="1" dirty="0">
                <a:latin typeface="Times New Roman" charset="0"/>
              </a:rPr>
              <a:t>S</a:t>
            </a:r>
            <a:r>
              <a:rPr lang="en-US" sz="1800" baseline="-25000" dirty="0">
                <a:latin typeface="Times New Roman" charset="0"/>
              </a:rPr>
              <a:t>0</a:t>
            </a:r>
            <a:r>
              <a:rPr lang="en-US" sz="1800" dirty="0">
                <a:latin typeface="Times New Roman" charset="0"/>
              </a:rPr>
              <a:t>, </a:t>
            </a:r>
            <a:r>
              <a:rPr lang="en-US" sz="1800" b="1" i="1" dirty="0">
                <a:latin typeface="Times New Roman" charset="0"/>
              </a:rPr>
              <a:t>S</a:t>
            </a:r>
            <a:r>
              <a:rPr lang="en-US" sz="1800" baseline="-25000" dirty="0">
                <a:latin typeface="Times New Roman" charset="0"/>
              </a:rPr>
              <a:t>1</a:t>
            </a:r>
            <a:r>
              <a:rPr lang="en-US" sz="1800" dirty="0">
                <a:latin typeface="Times New Roman" charset="0"/>
              </a:rPr>
              <a:t>, … , </a:t>
            </a:r>
            <a:r>
              <a:rPr lang="en-US" sz="1800" b="1" i="1" dirty="0">
                <a:latin typeface="Times New Roman" charset="0"/>
              </a:rPr>
              <a:t>S</a:t>
            </a:r>
            <a:r>
              <a:rPr lang="en-US" sz="1800" b="1" i="1" baseline="-25000" dirty="0">
                <a:latin typeface="Times New Roman" charset="0"/>
              </a:rPr>
              <a:t>i</a:t>
            </a:r>
            <a:endParaRPr lang="en-US" sz="1800" dirty="0">
              <a:latin typeface="Tahoma" charset="0"/>
            </a:endParaRPr>
          </a:p>
          <a:p>
            <a:pPr lvl="1" eaLnBrk="1" hangingPunct="1"/>
            <a:r>
              <a:rPr lang="en-US" sz="1800" dirty="0">
                <a:latin typeface="Tahoma" charset="0"/>
              </a:rPr>
              <a:t>We remove all but one list containing only the two special </a:t>
            </a:r>
            <a:r>
              <a:rPr lang="en-US" sz="1800" dirty="0" smtClean="0">
                <a:latin typeface="Tahoma" charset="0"/>
              </a:rPr>
              <a:t>keys</a:t>
            </a:r>
            <a:endParaRPr lang="en-US" sz="1800" dirty="0">
              <a:latin typeface="Tahoma" charset="0"/>
            </a:endParaRPr>
          </a:p>
        </p:txBody>
      </p:sp>
    </p:spTree>
    <p:extLst>
      <p:ext uri="{BB962C8B-B14F-4D97-AF65-F5344CB8AC3E}">
        <p14:creationId xmlns:p14="http://schemas.microsoft.com/office/powerpoint/2010/main" val="23251848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a:latin typeface="Tahoma" charset="0"/>
              </a:rPr>
              <a:t>Deletion</a:t>
            </a:r>
          </a:p>
        </p:txBody>
      </p:sp>
      <p:sp>
        <p:nvSpPr>
          <p:cNvPr id="9221" name="Rectangle 3" descr="Rectangle: Click to edit Master text styles&#10;Second level&#10;Third level&#10;Fourth level&#10;Fifth level"/>
          <p:cNvSpPr>
            <a:spLocks noGrp="1" noChangeArrowheads="1"/>
          </p:cNvSpPr>
          <p:nvPr>
            <p:ph idx="1"/>
          </p:nvPr>
        </p:nvSpPr>
        <p:spPr>
          <a:xfrm>
            <a:off x="457199" y="2209800"/>
            <a:ext cx="8154385" cy="3916363"/>
          </a:xfrm>
        </p:spPr>
        <p:txBody>
          <a:bodyPr>
            <a:normAutofit/>
          </a:bodyPr>
          <a:lstStyle/>
          <a:p>
            <a:pPr eaLnBrk="1" hangingPunct="1"/>
            <a:r>
              <a:rPr lang="en-US" sz="2000" dirty="0" smtClean="0">
                <a:latin typeface="Tahoma" charset="0"/>
              </a:rPr>
              <a:t>Example</a:t>
            </a:r>
            <a:r>
              <a:rPr lang="en-US" sz="2000" dirty="0">
                <a:latin typeface="Tahoma" charset="0"/>
              </a:rPr>
              <a:t>: remove key </a:t>
            </a:r>
            <a:r>
              <a:rPr lang="en-US" sz="2000" dirty="0">
                <a:latin typeface="Times New Roman" charset="0"/>
              </a:rPr>
              <a:t>34</a:t>
            </a:r>
            <a:endParaRPr lang="en-US" sz="2000" dirty="0">
              <a:latin typeface="Tahoma" charset="0"/>
            </a:endParaRPr>
          </a:p>
        </p:txBody>
      </p:sp>
      <p:sp>
        <p:nvSpPr>
          <p:cNvPr id="9222" name="Rectangle 4"/>
          <p:cNvSpPr>
            <a:spLocks noChangeArrowheads="1"/>
          </p:cNvSpPr>
          <p:nvPr/>
        </p:nvSpPr>
        <p:spPr bwMode="auto">
          <a:xfrm flipH="1">
            <a:off x="5962650" y="4789757"/>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9223" name="Rectangle 5"/>
          <p:cNvSpPr>
            <a:spLocks noChangeArrowheads="1"/>
          </p:cNvSpPr>
          <p:nvPr/>
        </p:nvSpPr>
        <p:spPr bwMode="auto">
          <a:xfrm flipH="1">
            <a:off x="8440738" y="4789757"/>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9224" name="Rectangle 6"/>
          <p:cNvSpPr>
            <a:spLocks noChangeArrowheads="1"/>
          </p:cNvSpPr>
          <p:nvPr/>
        </p:nvSpPr>
        <p:spPr bwMode="auto">
          <a:xfrm flipH="1">
            <a:off x="7821613" y="4789757"/>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45</a:t>
            </a:r>
          </a:p>
        </p:txBody>
      </p:sp>
      <p:sp>
        <p:nvSpPr>
          <p:cNvPr id="9225" name="Rectangle 7"/>
          <p:cNvSpPr>
            <a:spLocks noChangeArrowheads="1"/>
          </p:cNvSpPr>
          <p:nvPr/>
        </p:nvSpPr>
        <p:spPr bwMode="auto">
          <a:xfrm flipH="1">
            <a:off x="6581775" y="4789757"/>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12</a:t>
            </a:r>
          </a:p>
        </p:txBody>
      </p:sp>
      <p:cxnSp>
        <p:nvCxnSpPr>
          <p:cNvPr id="9226" name="AutoShape 8"/>
          <p:cNvCxnSpPr>
            <a:cxnSpLocks noChangeShapeType="1"/>
            <a:stCxn id="9223" idx="3"/>
            <a:endCxn id="9224" idx="1"/>
          </p:cNvCxnSpPr>
          <p:nvPr/>
        </p:nvCxnSpPr>
        <p:spPr bwMode="auto">
          <a:xfrm flipH="1">
            <a:off x="8196263" y="4896119"/>
            <a:ext cx="23653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7" name="AutoShape 9"/>
          <p:cNvCxnSpPr>
            <a:cxnSpLocks noChangeShapeType="1"/>
            <a:stCxn id="9233" idx="3"/>
            <a:endCxn id="9225" idx="1"/>
          </p:cNvCxnSpPr>
          <p:nvPr/>
        </p:nvCxnSpPr>
        <p:spPr bwMode="auto">
          <a:xfrm flipH="1">
            <a:off x="6956425" y="4896119"/>
            <a:ext cx="2381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8" name="AutoShape 10"/>
          <p:cNvCxnSpPr>
            <a:cxnSpLocks noChangeShapeType="1"/>
            <a:stCxn id="9224" idx="3"/>
            <a:endCxn id="9233" idx="1"/>
          </p:cNvCxnSpPr>
          <p:nvPr/>
        </p:nvCxnSpPr>
        <p:spPr bwMode="auto">
          <a:xfrm flipH="1">
            <a:off x="7577138" y="4896119"/>
            <a:ext cx="23653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9" name="AutoShape 11"/>
          <p:cNvCxnSpPr>
            <a:cxnSpLocks noChangeShapeType="1"/>
            <a:stCxn id="9225" idx="3"/>
            <a:endCxn id="9222" idx="1"/>
          </p:cNvCxnSpPr>
          <p:nvPr/>
        </p:nvCxnSpPr>
        <p:spPr bwMode="auto">
          <a:xfrm flipH="1">
            <a:off x="6334125" y="4896119"/>
            <a:ext cx="23971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30" name="Rectangle 12"/>
          <p:cNvSpPr>
            <a:spLocks noChangeArrowheads="1"/>
          </p:cNvSpPr>
          <p:nvPr/>
        </p:nvSpPr>
        <p:spPr bwMode="auto">
          <a:xfrm flipH="1">
            <a:off x="5962650" y="3776932"/>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9231" name="Rectangle 13"/>
          <p:cNvSpPr>
            <a:spLocks noChangeArrowheads="1"/>
          </p:cNvSpPr>
          <p:nvPr/>
        </p:nvSpPr>
        <p:spPr bwMode="auto">
          <a:xfrm flipH="1">
            <a:off x="8440738" y="3776932"/>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9232" name="AutoShape 14"/>
          <p:cNvCxnSpPr>
            <a:cxnSpLocks noChangeShapeType="1"/>
            <a:stCxn id="9231" idx="3"/>
            <a:endCxn id="9230" idx="1"/>
          </p:cNvCxnSpPr>
          <p:nvPr/>
        </p:nvCxnSpPr>
        <p:spPr bwMode="auto">
          <a:xfrm flipH="1">
            <a:off x="6334125" y="3883294"/>
            <a:ext cx="209867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33" name="Rectangle 15"/>
          <p:cNvSpPr>
            <a:spLocks noChangeArrowheads="1"/>
          </p:cNvSpPr>
          <p:nvPr/>
        </p:nvSpPr>
        <p:spPr bwMode="auto">
          <a:xfrm flipH="1">
            <a:off x="7202488" y="4789757"/>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9234" name="Rectangle 16"/>
          <p:cNvSpPr>
            <a:spLocks noChangeArrowheads="1"/>
          </p:cNvSpPr>
          <p:nvPr/>
        </p:nvSpPr>
        <p:spPr bwMode="auto">
          <a:xfrm flipH="1">
            <a:off x="7200900" y="4289694"/>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9235" name="Rectangle 17"/>
          <p:cNvSpPr>
            <a:spLocks noChangeArrowheads="1"/>
          </p:cNvSpPr>
          <p:nvPr/>
        </p:nvSpPr>
        <p:spPr bwMode="auto">
          <a:xfrm flipH="1">
            <a:off x="5962650" y="4283344"/>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9236" name="Rectangle 18"/>
          <p:cNvSpPr>
            <a:spLocks noChangeArrowheads="1"/>
          </p:cNvSpPr>
          <p:nvPr/>
        </p:nvSpPr>
        <p:spPr bwMode="auto">
          <a:xfrm flipH="1">
            <a:off x="8440738" y="4283344"/>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9237" name="AutoShape 19"/>
          <p:cNvCxnSpPr>
            <a:cxnSpLocks noChangeShapeType="1"/>
            <a:stCxn id="9236" idx="3"/>
            <a:endCxn id="9234" idx="1"/>
          </p:cNvCxnSpPr>
          <p:nvPr/>
        </p:nvCxnSpPr>
        <p:spPr bwMode="auto">
          <a:xfrm flipH="1">
            <a:off x="7575550" y="4389707"/>
            <a:ext cx="857250" cy="6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8" name="AutoShape 20"/>
          <p:cNvCxnSpPr>
            <a:cxnSpLocks noChangeShapeType="1"/>
            <a:stCxn id="9234" idx="3"/>
            <a:endCxn id="9235" idx="1"/>
          </p:cNvCxnSpPr>
          <p:nvPr/>
        </p:nvCxnSpPr>
        <p:spPr bwMode="auto">
          <a:xfrm flipH="1" flipV="1">
            <a:off x="6334125" y="4389707"/>
            <a:ext cx="858838" cy="6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39" name="Text Box 21"/>
          <p:cNvSpPr txBox="1">
            <a:spLocks noChangeArrowheads="1"/>
          </p:cNvSpPr>
          <p:nvPr/>
        </p:nvSpPr>
        <p:spPr bwMode="auto">
          <a:xfrm flipH="1">
            <a:off x="5581650" y="4715144"/>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0</a:t>
            </a:r>
          </a:p>
        </p:txBody>
      </p:sp>
      <p:sp>
        <p:nvSpPr>
          <p:cNvPr id="9240" name="Text Box 22"/>
          <p:cNvSpPr txBox="1">
            <a:spLocks noChangeArrowheads="1"/>
          </p:cNvSpPr>
          <p:nvPr/>
        </p:nvSpPr>
        <p:spPr bwMode="auto">
          <a:xfrm flipH="1">
            <a:off x="5581650" y="4207144"/>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1</a:t>
            </a:r>
          </a:p>
        </p:txBody>
      </p:sp>
      <p:sp>
        <p:nvSpPr>
          <p:cNvPr id="9241" name="Text Box 23"/>
          <p:cNvSpPr txBox="1">
            <a:spLocks noChangeArrowheads="1"/>
          </p:cNvSpPr>
          <p:nvPr/>
        </p:nvSpPr>
        <p:spPr bwMode="auto">
          <a:xfrm flipH="1">
            <a:off x="5581650" y="3699144"/>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2</a:t>
            </a:r>
          </a:p>
        </p:txBody>
      </p:sp>
      <p:sp>
        <p:nvSpPr>
          <p:cNvPr id="9242" name="Rectangle 25"/>
          <p:cNvSpPr>
            <a:spLocks noChangeArrowheads="1"/>
          </p:cNvSpPr>
          <p:nvPr/>
        </p:nvSpPr>
        <p:spPr bwMode="auto">
          <a:xfrm flipH="1">
            <a:off x="1025525" y="3273694"/>
            <a:ext cx="361950"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9243" name="Rectangle 26"/>
          <p:cNvSpPr>
            <a:spLocks noChangeArrowheads="1"/>
          </p:cNvSpPr>
          <p:nvPr/>
        </p:nvSpPr>
        <p:spPr bwMode="auto">
          <a:xfrm flipH="1">
            <a:off x="4122738" y="3273694"/>
            <a:ext cx="363537"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9244" name="AutoShape 27"/>
          <p:cNvCxnSpPr>
            <a:cxnSpLocks noChangeShapeType="1"/>
            <a:stCxn id="9243" idx="3"/>
            <a:endCxn id="9242" idx="1"/>
          </p:cNvCxnSpPr>
          <p:nvPr/>
        </p:nvCxnSpPr>
        <p:spPr bwMode="auto">
          <a:xfrm flipH="1">
            <a:off x="1406525" y="3380057"/>
            <a:ext cx="269875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45" name="Text Box 28"/>
          <p:cNvSpPr txBox="1">
            <a:spLocks noChangeArrowheads="1"/>
          </p:cNvSpPr>
          <p:nvPr/>
        </p:nvSpPr>
        <p:spPr bwMode="auto">
          <a:xfrm flipH="1">
            <a:off x="654050" y="4718319"/>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0</a:t>
            </a:r>
          </a:p>
        </p:txBody>
      </p:sp>
      <p:sp>
        <p:nvSpPr>
          <p:cNvPr id="9246" name="Text Box 29"/>
          <p:cNvSpPr txBox="1">
            <a:spLocks noChangeArrowheads="1"/>
          </p:cNvSpPr>
          <p:nvPr/>
        </p:nvSpPr>
        <p:spPr bwMode="auto">
          <a:xfrm flipH="1">
            <a:off x="654050" y="4210319"/>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1</a:t>
            </a:r>
          </a:p>
        </p:txBody>
      </p:sp>
      <p:sp>
        <p:nvSpPr>
          <p:cNvPr id="9247" name="Text Box 30"/>
          <p:cNvSpPr txBox="1">
            <a:spLocks noChangeArrowheads="1"/>
          </p:cNvSpPr>
          <p:nvPr/>
        </p:nvSpPr>
        <p:spPr bwMode="auto">
          <a:xfrm flipH="1">
            <a:off x="654050" y="3702319"/>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2</a:t>
            </a:r>
          </a:p>
        </p:txBody>
      </p:sp>
      <p:sp>
        <p:nvSpPr>
          <p:cNvPr id="9248" name="Text Box 31"/>
          <p:cNvSpPr txBox="1">
            <a:spLocks noChangeArrowheads="1"/>
          </p:cNvSpPr>
          <p:nvPr/>
        </p:nvSpPr>
        <p:spPr bwMode="auto">
          <a:xfrm flipH="1">
            <a:off x="654050" y="3194319"/>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S</a:t>
            </a:r>
            <a:r>
              <a:rPr lang="en-US" sz="1800" baseline="-25000">
                <a:latin typeface="Times New Roman" charset="0"/>
              </a:rPr>
              <a:t>3</a:t>
            </a:r>
          </a:p>
        </p:txBody>
      </p:sp>
      <p:sp>
        <p:nvSpPr>
          <p:cNvPr id="9249" name="Rectangle 33"/>
          <p:cNvSpPr>
            <a:spLocks noChangeArrowheads="1"/>
          </p:cNvSpPr>
          <p:nvPr/>
        </p:nvSpPr>
        <p:spPr bwMode="auto">
          <a:xfrm flipH="1">
            <a:off x="1025525" y="4792932"/>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latin typeface="Times New Roman" charset="0"/>
            </a:endParaRPr>
          </a:p>
        </p:txBody>
      </p:sp>
      <p:sp>
        <p:nvSpPr>
          <p:cNvPr id="9250" name="Rectangle 34"/>
          <p:cNvSpPr>
            <a:spLocks noChangeArrowheads="1"/>
          </p:cNvSpPr>
          <p:nvPr/>
        </p:nvSpPr>
        <p:spPr bwMode="auto">
          <a:xfrm flipH="1">
            <a:off x="4122738" y="4792932"/>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9251" name="Rectangle 35"/>
          <p:cNvSpPr>
            <a:spLocks noChangeArrowheads="1"/>
          </p:cNvSpPr>
          <p:nvPr/>
        </p:nvSpPr>
        <p:spPr bwMode="auto">
          <a:xfrm flipH="1">
            <a:off x="3503613" y="4792932"/>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45</a:t>
            </a:r>
          </a:p>
        </p:txBody>
      </p:sp>
      <p:sp>
        <p:nvSpPr>
          <p:cNvPr id="9252" name="Rectangle 36"/>
          <p:cNvSpPr>
            <a:spLocks noChangeArrowheads="1"/>
          </p:cNvSpPr>
          <p:nvPr/>
        </p:nvSpPr>
        <p:spPr bwMode="auto">
          <a:xfrm flipH="1">
            <a:off x="1644650" y="4792932"/>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12</a:t>
            </a:r>
          </a:p>
        </p:txBody>
      </p:sp>
      <p:cxnSp>
        <p:nvCxnSpPr>
          <p:cNvPr id="9253" name="AutoShape 37"/>
          <p:cNvCxnSpPr>
            <a:cxnSpLocks noChangeShapeType="1"/>
            <a:stCxn id="9250" idx="3"/>
            <a:endCxn id="9251" idx="1"/>
          </p:cNvCxnSpPr>
          <p:nvPr/>
        </p:nvCxnSpPr>
        <p:spPr bwMode="auto">
          <a:xfrm flipH="1">
            <a:off x="3878263" y="4899294"/>
            <a:ext cx="236537"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54" name="AutoShape 38"/>
          <p:cNvCxnSpPr>
            <a:cxnSpLocks noChangeShapeType="1"/>
            <a:stCxn id="9257" idx="3"/>
            <a:endCxn id="9252" idx="1"/>
          </p:cNvCxnSpPr>
          <p:nvPr/>
        </p:nvCxnSpPr>
        <p:spPr bwMode="auto">
          <a:xfrm flipH="1">
            <a:off x="2019300" y="4899294"/>
            <a:ext cx="2381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55" name="AutoShape 39"/>
          <p:cNvCxnSpPr>
            <a:cxnSpLocks noChangeShapeType="1"/>
            <a:stCxn id="9251" idx="3"/>
            <a:endCxn id="9258" idx="1"/>
          </p:cNvCxnSpPr>
          <p:nvPr/>
        </p:nvCxnSpPr>
        <p:spPr bwMode="auto">
          <a:xfrm flipH="1">
            <a:off x="3265488" y="4899294"/>
            <a:ext cx="230187" cy="1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56" name="AutoShape 40"/>
          <p:cNvCxnSpPr>
            <a:cxnSpLocks noChangeShapeType="1"/>
            <a:stCxn id="9252" idx="3"/>
            <a:endCxn id="9249" idx="1"/>
          </p:cNvCxnSpPr>
          <p:nvPr/>
        </p:nvCxnSpPr>
        <p:spPr bwMode="auto">
          <a:xfrm flipH="1">
            <a:off x="1397000" y="4899294"/>
            <a:ext cx="239713"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57" name="Rectangle 41"/>
          <p:cNvSpPr>
            <a:spLocks noChangeArrowheads="1"/>
          </p:cNvSpPr>
          <p:nvPr/>
        </p:nvSpPr>
        <p:spPr bwMode="auto">
          <a:xfrm flipH="1">
            <a:off x="2265363" y="4792932"/>
            <a:ext cx="363537"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sp>
        <p:nvSpPr>
          <p:cNvPr id="9258" name="Rectangle 42"/>
          <p:cNvSpPr>
            <a:spLocks noChangeArrowheads="1"/>
          </p:cNvSpPr>
          <p:nvPr/>
        </p:nvSpPr>
        <p:spPr bwMode="auto">
          <a:xfrm flipH="1">
            <a:off x="2881313" y="4794519"/>
            <a:ext cx="363537" cy="215900"/>
          </a:xfrm>
          <a:prstGeom prst="rect">
            <a:avLst/>
          </a:prstGeom>
          <a:solidFill>
            <a:schemeClr val="bg2"/>
          </a:solidFill>
          <a:ln w="38100">
            <a:solidFill>
              <a:schemeClr val="tx1"/>
            </a:solidFill>
            <a:miter lim="800000"/>
            <a:headEnd/>
            <a:tailEnd/>
          </a:ln>
        </p:spPr>
        <p:txBody>
          <a:bodyPr wrap="none" anchor="ctr"/>
          <a:lstStyle/>
          <a:p>
            <a:r>
              <a:rPr lang="en-US" sz="1500">
                <a:latin typeface="Times New Roman" charset="0"/>
              </a:rPr>
              <a:t>34</a:t>
            </a:r>
          </a:p>
        </p:txBody>
      </p:sp>
      <p:cxnSp>
        <p:nvCxnSpPr>
          <p:cNvPr id="9259" name="AutoShape 43"/>
          <p:cNvCxnSpPr>
            <a:cxnSpLocks noChangeShapeType="1"/>
            <a:stCxn id="9258" idx="3"/>
            <a:endCxn id="9257" idx="1"/>
          </p:cNvCxnSpPr>
          <p:nvPr/>
        </p:nvCxnSpPr>
        <p:spPr bwMode="auto">
          <a:xfrm flipH="1" flipV="1">
            <a:off x="2640013" y="4899294"/>
            <a:ext cx="223837" cy="1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60" name="Rectangle 45"/>
          <p:cNvSpPr>
            <a:spLocks noChangeArrowheads="1"/>
          </p:cNvSpPr>
          <p:nvPr/>
        </p:nvSpPr>
        <p:spPr bwMode="auto">
          <a:xfrm flipH="1">
            <a:off x="1025525" y="3780107"/>
            <a:ext cx="361950" cy="215900"/>
          </a:xfrm>
          <a:prstGeom prst="rect">
            <a:avLst/>
          </a:prstGeom>
          <a:solidFill>
            <a:schemeClr val="accent1"/>
          </a:solidFill>
          <a:ln w="3810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9261" name="Rectangle 46"/>
          <p:cNvSpPr>
            <a:spLocks noChangeArrowheads="1"/>
          </p:cNvSpPr>
          <p:nvPr/>
        </p:nvSpPr>
        <p:spPr bwMode="auto">
          <a:xfrm flipH="1">
            <a:off x="4122738" y="3780107"/>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cxnSp>
        <p:nvCxnSpPr>
          <p:cNvPr id="9262" name="AutoShape 47"/>
          <p:cNvCxnSpPr>
            <a:cxnSpLocks noChangeShapeType="1"/>
            <a:stCxn id="9261" idx="3"/>
            <a:endCxn id="9263" idx="1"/>
          </p:cNvCxnSpPr>
          <p:nvPr/>
        </p:nvCxnSpPr>
        <p:spPr bwMode="auto">
          <a:xfrm flipH="1">
            <a:off x="3265488" y="3886469"/>
            <a:ext cx="84931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63" name="Rectangle 48"/>
          <p:cNvSpPr>
            <a:spLocks noChangeArrowheads="1"/>
          </p:cNvSpPr>
          <p:nvPr/>
        </p:nvSpPr>
        <p:spPr bwMode="auto">
          <a:xfrm flipH="1">
            <a:off x="2881313" y="3780107"/>
            <a:ext cx="363537" cy="215900"/>
          </a:xfrm>
          <a:prstGeom prst="rect">
            <a:avLst/>
          </a:prstGeom>
          <a:solidFill>
            <a:schemeClr val="bg2"/>
          </a:solidFill>
          <a:ln w="38100">
            <a:solidFill>
              <a:schemeClr val="tx1"/>
            </a:solidFill>
            <a:miter lim="800000"/>
            <a:headEnd/>
            <a:tailEnd/>
          </a:ln>
        </p:spPr>
        <p:txBody>
          <a:bodyPr wrap="none" anchor="ctr"/>
          <a:lstStyle/>
          <a:p>
            <a:r>
              <a:rPr lang="en-US" sz="1500">
                <a:latin typeface="Times New Roman" charset="0"/>
              </a:rPr>
              <a:t>34</a:t>
            </a:r>
          </a:p>
        </p:txBody>
      </p:sp>
      <p:cxnSp>
        <p:nvCxnSpPr>
          <p:cNvPr id="9264" name="AutoShape 49"/>
          <p:cNvCxnSpPr>
            <a:cxnSpLocks noChangeShapeType="1"/>
            <a:stCxn id="9263" idx="3"/>
            <a:endCxn id="9260" idx="1"/>
          </p:cNvCxnSpPr>
          <p:nvPr/>
        </p:nvCxnSpPr>
        <p:spPr bwMode="auto">
          <a:xfrm flipH="1">
            <a:off x="1406525" y="3886469"/>
            <a:ext cx="14573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65" name="Rectangle 51"/>
          <p:cNvSpPr>
            <a:spLocks noChangeArrowheads="1"/>
          </p:cNvSpPr>
          <p:nvPr/>
        </p:nvSpPr>
        <p:spPr bwMode="auto">
          <a:xfrm flipH="1">
            <a:off x="1025525" y="4286519"/>
            <a:ext cx="361950"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endParaRPr lang="en-US"/>
          </a:p>
        </p:txBody>
      </p:sp>
      <p:sp>
        <p:nvSpPr>
          <p:cNvPr id="9266" name="Rectangle 52"/>
          <p:cNvSpPr>
            <a:spLocks noChangeArrowheads="1"/>
          </p:cNvSpPr>
          <p:nvPr/>
        </p:nvSpPr>
        <p:spPr bwMode="auto">
          <a:xfrm flipH="1">
            <a:off x="4122738" y="4286519"/>
            <a:ext cx="363537" cy="215900"/>
          </a:xfrm>
          <a:prstGeom prst="rect">
            <a:avLst/>
          </a:prstGeom>
          <a:solidFill>
            <a:schemeClr val="accent1"/>
          </a:solidFill>
          <a:ln w="19050">
            <a:solidFill>
              <a:schemeClr val="tx1"/>
            </a:solidFill>
            <a:miter lim="800000"/>
            <a:headEnd/>
            <a:tailEnd/>
          </a:ln>
        </p:spPr>
        <p:txBody>
          <a:bodyPr wrap="none" anchor="ctr"/>
          <a:lstStyle/>
          <a:p>
            <a:r>
              <a:rPr lang="en-US" sz="1800">
                <a:latin typeface="Symbol" charset="0"/>
                <a:sym typeface="Symbol" charset="0"/>
              </a:rPr>
              <a:t>+</a:t>
            </a:r>
            <a:r>
              <a:rPr lang="en-US" sz="1800">
                <a:sym typeface="Symbol" charset="0"/>
              </a:rPr>
              <a:t></a:t>
            </a:r>
          </a:p>
        </p:txBody>
      </p:sp>
      <p:sp>
        <p:nvSpPr>
          <p:cNvPr id="9267" name="Rectangle 53"/>
          <p:cNvSpPr>
            <a:spLocks noChangeArrowheads="1"/>
          </p:cNvSpPr>
          <p:nvPr/>
        </p:nvSpPr>
        <p:spPr bwMode="auto">
          <a:xfrm flipH="1">
            <a:off x="2263775" y="4286519"/>
            <a:ext cx="363538" cy="215900"/>
          </a:xfrm>
          <a:prstGeom prst="rect">
            <a:avLst/>
          </a:prstGeom>
          <a:solidFill>
            <a:schemeClr val="accent1"/>
          </a:solidFill>
          <a:ln w="19050">
            <a:solidFill>
              <a:schemeClr val="tx1"/>
            </a:solidFill>
            <a:miter lim="800000"/>
            <a:headEnd/>
            <a:tailEnd/>
          </a:ln>
        </p:spPr>
        <p:txBody>
          <a:bodyPr wrap="none" anchor="ctr"/>
          <a:lstStyle/>
          <a:p>
            <a:r>
              <a:rPr lang="en-US" sz="1500">
                <a:latin typeface="Times New Roman" charset="0"/>
              </a:rPr>
              <a:t>23</a:t>
            </a:r>
          </a:p>
        </p:txBody>
      </p:sp>
      <p:cxnSp>
        <p:nvCxnSpPr>
          <p:cNvPr id="9268" name="AutoShape 54"/>
          <p:cNvCxnSpPr>
            <a:cxnSpLocks noChangeShapeType="1"/>
            <a:stCxn id="9266" idx="3"/>
            <a:endCxn id="9270" idx="1"/>
          </p:cNvCxnSpPr>
          <p:nvPr/>
        </p:nvCxnSpPr>
        <p:spPr bwMode="auto">
          <a:xfrm flipH="1">
            <a:off x="3265488" y="4392882"/>
            <a:ext cx="849312"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69" name="AutoShape 55"/>
          <p:cNvCxnSpPr>
            <a:cxnSpLocks noChangeShapeType="1"/>
            <a:stCxn id="9267" idx="3"/>
            <a:endCxn id="9265" idx="1"/>
          </p:cNvCxnSpPr>
          <p:nvPr/>
        </p:nvCxnSpPr>
        <p:spPr bwMode="auto">
          <a:xfrm flipH="1">
            <a:off x="1397000" y="4392882"/>
            <a:ext cx="858838"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70" name="Rectangle 56"/>
          <p:cNvSpPr>
            <a:spLocks noChangeArrowheads="1"/>
          </p:cNvSpPr>
          <p:nvPr/>
        </p:nvSpPr>
        <p:spPr bwMode="auto">
          <a:xfrm flipH="1">
            <a:off x="2881313" y="4286519"/>
            <a:ext cx="363537" cy="215900"/>
          </a:xfrm>
          <a:prstGeom prst="rect">
            <a:avLst/>
          </a:prstGeom>
          <a:solidFill>
            <a:schemeClr val="bg2"/>
          </a:solidFill>
          <a:ln w="38100">
            <a:solidFill>
              <a:schemeClr val="tx1"/>
            </a:solidFill>
            <a:miter lim="800000"/>
            <a:headEnd/>
            <a:tailEnd/>
          </a:ln>
        </p:spPr>
        <p:txBody>
          <a:bodyPr wrap="none" anchor="ctr"/>
          <a:lstStyle/>
          <a:p>
            <a:r>
              <a:rPr lang="en-US" sz="1500">
                <a:latin typeface="Times New Roman" charset="0"/>
              </a:rPr>
              <a:t>34</a:t>
            </a:r>
          </a:p>
        </p:txBody>
      </p:sp>
      <p:cxnSp>
        <p:nvCxnSpPr>
          <p:cNvPr id="9271" name="AutoShape 57"/>
          <p:cNvCxnSpPr>
            <a:cxnSpLocks noChangeShapeType="1"/>
            <a:stCxn id="9270" idx="3"/>
            <a:endCxn id="9267" idx="1"/>
          </p:cNvCxnSpPr>
          <p:nvPr/>
        </p:nvCxnSpPr>
        <p:spPr bwMode="auto">
          <a:xfrm flipH="1">
            <a:off x="2638425" y="4392882"/>
            <a:ext cx="225425"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72" name="AutoShape 58"/>
          <p:cNvSpPr>
            <a:spLocks noChangeArrowheads="1"/>
          </p:cNvSpPr>
          <p:nvPr/>
        </p:nvSpPr>
        <p:spPr bwMode="auto">
          <a:xfrm>
            <a:off x="4848225" y="4262707"/>
            <a:ext cx="609600" cy="303212"/>
          </a:xfrm>
          <a:prstGeom prst="rightArrow">
            <a:avLst>
              <a:gd name="adj1" fmla="val 50000"/>
              <a:gd name="adj2" fmla="val 50262"/>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149564" name="AutoShape 60"/>
          <p:cNvCxnSpPr>
            <a:cxnSpLocks noChangeShapeType="1"/>
            <a:stCxn id="9260" idx="0"/>
            <a:endCxn id="9263" idx="0"/>
          </p:cNvCxnSpPr>
          <p:nvPr/>
        </p:nvCxnSpPr>
        <p:spPr bwMode="auto">
          <a:xfrm rot="5400000" flipV="1">
            <a:off x="2134394" y="2833163"/>
            <a:ext cx="1587" cy="1857375"/>
          </a:xfrm>
          <a:prstGeom prst="curvedConnector3">
            <a:avLst>
              <a:gd name="adj1" fmla="val -13200005"/>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9274" name="AutoShape 61"/>
          <p:cNvCxnSpPr>
            <a:cxnSpLocks noChangeShapeType="1"/>
            <a:stCxn id="9242" idx="2"/>
            <a:endCxn id="9260" idx="0"/>
          </p:cNvCxnSpPr>
          <p:nvPr/>
        </p:nvCxnSpPr>
        <p:spPr bwMode="auto">
          <a:xfrm>
            <a:off x="1206500" y="3507057"/>
            <a:ext cx="0" cy="254000"/>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
        <p:nvSpPr>
          <p:cNvPr id="9275" name="Text Box 62"/>
          <p:cNvSpPr txBox="1">
            <a:spLocks noChangeArrowheads="1"/>
          </p:cNvSpPr>
          <p:nvPr/>
        </p:nvSpPr>
        <p:spPr bwMode="auto">
          <a:xfrm flipH="1">
            <a:off x="3114675" y="4413519"/>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0</a:t>
            </a:r>
          </a:p>
        </p:txBody>
      </p:sp>
      <p:sp>
        <p:nvSpPr>
          <p:cNvPr id="9276" name="Text Box 63"/>
          <p:cNvSpPr txBox="1">
            <a:spLocks noChangeArrowheads="1"/>
          </p:cNvSpPr>
          <p:nvPr/>
        </p:nvSpPr>
        <p:spPr bwMode="auto">
          <a:xfrm flipH="1">
            <a:off x="3114675" y="3930919"/>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1</a:t>
            </a:r>
          </a:p>
        </p:txBody>
      </p:sp>
      <p:sp>
        <p:nvSpPr>
          <p:cNvPr id="9277" name="Text Box 64"/>
          <p:cNvSpPr txBox="1">
            <a:spLocks noChangeArrowheads="1"/>
          </p:cNvSpPr>
          <p:nvPr/>
        </p:nvSpPr>
        <p:spPr bwMode="auto">
          <a:xfrm flipH="1">
            <a:off x="3114675" y="3422919"/>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800" b="1" i="1">
                <a:latin typeface="Times New Roman" charset="0"/>
              </a:rPr>
              <a:t>p</a:t>
            </a:r>
            <a:r>
              <a:rPr lang="en-US" sz="1800" baseline="-25000">
                <a:latin typeface="Times New Roman" charset="0"/>
              </a:rPr>
              <a:t>2</a:t>
            </a:r>
          </a:p>
        </p:txBody>
      </p:sp>
      <p:cxnSp>
        <p:nvCxnSpPr>
          <p:cNvPr id="9278" name="AutoShape 66"/>
          <p:cNvCxnSpPr>
            <a:cxnSpLocks noChangeShapeType="1"/>
            <a:stCxn id="9263" idx="2"/>
            <a:endCxn id="9270" idx="0"/>
          </p:cNvCxnSpPr>
          <p:nvPr/>
        </p:nvCxnSpPr>
        <p:spPr bwMode="auto">
          <a:xfrm>
            <a:off x="3063875" y="4013469"/>
            <a:ext cx="0" cy="254000"/>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cxnSp>
        <p:nvCxnSpPr>
          <p:cNvPr id="9279" name="AutoShape 67"/>
          <p:cNvCxnSpPr>
            <a:cxnSpLocks noChangeShapeType="1"/>
            <a:stCxn id="9270" idx="2"/>
            <a:endCxn id="9258" idx="0"/>
          </p:cNvCxnSpPr>
          <p:nvPr/>
        </p:nvCxnSpPr>
        <p:spPr bwMode="auto">
          <a:xfrm>
            <a:off x="3063875" y="4519882"/>
            <a:ext cx="0" cy="255587"/>
          </a:xfrm>
          <a:prstGeom prst="straightConnector1">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98765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9564"/>
                                        </p:tgtEl>
                                        <p:attrNameLst>
                                          <p:attrName>style.visibility</p:attrName>
                                        </p:attrNameLst>
                                      </p:cBhvr>
                                      <p:to>
                                        <p:strVal val="visible"/>
                                      </p:to>
                                    </p:set>
                                    <p:animEffect transition="in" filter="wipe(left)">
                                      <p:cBhvr>
                                        <p:cTn id="7" dur="500"/>
                                        <p:tgtEl>
                                          <p:spTgt spid="149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atin typeface="Tahoma" charset="0"/>
              </a:rPr>
              <a:t>Implementation</a:t>
            </a:r>
          </a:p>
        </p:txBody>
      </p:sp>
      <p:sp>
        <p:nvSpPr>
          <p:cNvPr id="10245"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r>
              <a:rPr lang="en-US" sz="2000">
                <a:latin typeface="Tahoma" charset="0"/>
              </a:rPr>
              <a:t>We can implement a skip list with  quad-nodes</a:t>
            </a:r>
          </a:p>
          <a:p>
            <a:pPr eaLnBrk="1" hangingPunct="1"/>
            <a:r>
              <a:rPr lang="en-US" sz="2000">
                <a:latin typeface="Tahoma" charset="0"/>
              </a:rPr>
              <a:t>A quad-node stores:</a:t>
            </a:r>
          </a:p>
          <a:p>
            <a:pPr lvl="1" eaLnBrk="1" hangingPunct="1"/>
            <a:r>
              <a:rPr lang="en-US" sz="1800">
                <a:latin typeface="Tahoma" charset="0"/>
              </a:rPr>
              <a:t>entry</a:t>
            </a:r>
          </a:p>
          <a:p>
            <a:pPr lvl="1" eaLnBrk="1" hangingPunct="1"/>
            <a:r>
              <a:rPr lang="en-US" sz="1800">
                <a:latin typeface="Tahoma" charset="0"/>
              </a:rPr>
              <a:t>link to the node prev</a:t>
            </a:r>
          </a:p>
          <a:p>
            <a:pPr lvl="1" eaLnBrk="1" hangingPunct="1"/>
            <a:r>
              <a:rPr lang="en-US" sz="1800">
                <a:latin typeface="Tahoma" charset="0"/>
              </a:rPr>
              <a:t>link to the node next</a:t>
            </a:r>
          </a:p>
          <a:p>
            <a:pPr lvl="1" eaLnBrk="1" hangingPunct="1"/>
            <a:r>
              <a:rPr lang="en-US" sz="1800">
                <a:latin typeface="Tahoma" charset="0"/>
              </a:rPr>
              <a:t>link to the node below</a:t>
            </a:r>
          </a:p>
          <a:p>
            <a:pPr lvl="1" eaLnBrk="1" hangingPunct="1"/>
            <a:r>
              <a:rPr lang="en-US" sz="1800">
                <a:latin typeface="Tahoma" charset="0"/>
              </a:rPr>
              <a:t>link to the node above</a:t>
            </a:r>
          </a:p>
          <a:p>
            <a:pPr eaLnBrk="1" hangingPunct="1"/>
            <a:r>
              <a:rPr lang="en-US" sz="2000">
                <a:latin typeface="Tahoma" charset="0"/>
              </a:rPr>
              <a:t>Also, we define special keys PLUS_INF and MINUS_INF, and we modify the key comparator to handle them  </a:t>
            </a:r>
          </a:p>
        </p:txBody>
      </p:sp>
      <p:sp>
        <p:nvSpPr>
          <p:cNvPr id="10246" name="AutoShape 15"/>
          <p:cNvSpPr>
            <a:spLocks noChangeArrowheads="1"/>
          </p:cNvSpPr>
          <p:nvPr/>
        </p:nvSpPr>
        <p:spPr bwMode="auto">
          <a:xfrm>
            <a:off x="6400800" y="3048000"/>
            <a:ext cx="1524000" cy="1524000"/>
          </a:xfrm>
          <a:prstGeom prst="plus">
            <a:avLst>
              <a:gd name="adj" fmla="val 25000"/>
            </a:avLst>
          </a:prstGeom>
          <a:solidFill>
            <a:schemeClr val="accent1"/>
          </a:solidFill>
          <a:ln w="19050">
            <a:solidFill>
              <a:schemeClr val="tx1"/>
            </a:solidFill>
            <a:miter lim="800000"/>
            <a:headEnd/>
            <a:tailEnd/>
          </a:ln>
        </p:spPr>
        <p:txBody>
          <a:bodyPr wrap="none" anchor="ctr"/>
          <a:lstStyle/>
          <a:p>
            <a:endParaRPr lang="en-US"/>
          </a:p>
        </p:txBody>
      </p:sp>
      <p:sp>
        <p:nvSpPr>
          <p:cNvPr id="10247" name="Rectangle 17"/>
          <p:cNvSpPr>
            <a:spLocks noChangeArrowheads="1"/>
          </p:cNvSpPr>
          <p:nvPr/>
        </p:nvSpPr>
        <p:spPr bwMode="auto">
          <a:xfrm>
            <a:off x="6781800" y="3429000"/>
            <a:ext cx="762000" cy="762000"/>
          </a:xfrm>
          <a:prstGeom prst="rect">
            <a:avLst/>
          </a:prstGeom>
          <a:solidFill>
            <a:schemeClr val="accent1"/>
          </a:solidFill>
          <a:ln w="19050">
            <a:solidFill>
              <a:schemeClr val="tx1"/>
            </a:solidFill>
            <a:miter lim="800000"/>
            <a:headEnd/>
            <a:tailEnd/>
          </a:ln>
        </p:spPr>
        <p:txBody>
          <a:bodyPr wrap="none" anchor="ctr"/>
          <a:lstStyle/>
          <a:p>
            <a:r>
              <a:rPr lang="en-US" sz="3600" b="1" i="1">
                <a:latin typeface="Times New Roman" charset="0"/>
              </a:rPr>
              <a:t>x</a:t>
            </a:r>
          </a:p>
        </p:txBody>
      </p:sp>
      <p:sp>
        <p:nvSpPr>
          <p:cNvPr id="10248" name="Line 18"/>
          <p:cNvSpPr>
            <a:spLocks noChangeShapeType="1"/>
          </p:cNvSpPr>
          <p:nvPr/>
        </p:nvSpPr>
        <p:spPr bwMode="auto">
          <a:xfrm>
            <a:off x="7696200" y="3810000"/>
            <a:ext cx="685800"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19"/>
          <p:cNvSpPr>
            <a:spLocks noChangeShapeType="1"/>
          </p:cNvSpPr>
          <p:nvPr/>
        </p:nvSpPr>
        <p:spPr bwMode="auto">
          <a:xfrm rot="10800000">
            <a:off x="5867400" y="3810000"/>
            <a:ext cx="685800"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20"/>
          <p:cNvSpPr>
            <a:spLocks noChangeShapeType="1"/>
          </p:cNvSpPr>
          <p:nvPr/>
        </p:nvSpPr>
        <p:spPr bwMode="auto">
          <a:xfrm rot="-5400000">
            <a:off x="6824663" y="2886075"/>
            <a:ext cx="685800"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21"/>
          <p:cNvSpPr>
            <a:spLocks noChangeShapeType="1"/>
          </p:cNvSpPr>
          <p:nvPr/>
        </p:nvSpPr>
        <p:spPr bwMode="auto">
          <a:xfrm rot="5400000">
            <a:off x="6824663" y="4714875"/>
            <a:ext cx="685800" cy="0"/>
          </a:xfrm>
          <a:prstGeom prst="line">
            <a:avLst/>
          </a:prstGeom>
          <a:noFill/>
          <a:ln w="19050">
            <a:solidFill>
              <a:schemeClr val="tx1"/>
            </a:solidFill>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2" name="Text Box 22"/>
          <p:cNvSpPr txBox="1">
            <a:spLocks noChangeArrowheads="1"/>
          </p:cNvSpPr>
          <p:nvPr/>
        </p:nvSpPr>
        <p:spPr bwMode="auto">
          <a:xfrm flipH="1">
            <a:off x="4618038" y="2792413"/>
            <a:ext cx="1868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2800"/>
              <a:t>quad-node</a:t>
            </a:r>
            <a:endParaRPr lang="en-US" sz="2800" baseline="-25000"/>
          </a:p>
        </p:txBody>
      </p:sp>
    </p:spTree>
    <p:extLst>
      <p:ext uri="{BB962C8B-B14F-4D97-AF65-F5344CB8AC3E}">
        <p14:creationId xmlns:p14="http://schemas.microsoft.com/office/powerpoint/2010/main" val="22041435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a:latin typeface="Tahoma" charset="0"/>
              </a:rPr>
              <a:t>Space Usage</a:t>
            </a:r>
          </a:p>
        </p:txBody>
      </p:sp>
      <p:sp>
        <p:nvSpPr>
          <p:cNvPr id="1030" name="Rectangle 3" descr="Rectangle: Click to edit Master text styles&#10;Second level&#10;Third level&#10;Fourth level&#10;Fifth level"/>
          <p:cNvSpPr>
            <a:spLocks noGrp="1" noChangeArrowheads="1"/>
          </p:cNvSpPr>
          <p:nvPr>
            <p:ph idx="1"/>
          </p:nvPr>
        </p:nvSpPr>
        <p:spPr>
          <a:xfrm>
            <a:off x="457200" y="2209800"/>
            <a:ext cx="4220316" cy="3916363"/>
          </a:xfrm>
        </p:spPr>
        <p:txBody>
          <a:bodyPr/>
          <a:lstStyle/>
          <a:p>
            <a:pPr eaLnBrk="1" hangingPunct="1">
              <a:lnSpc>
                <a:spcPct val="90000"/>
              </a:lnSpc>
            </a:pPr>
            <a:r>
              <a:rPr lang="en-US" sz="2000" dirty="0">
                <a:latin typeface="Tahoma" charset="0"/>
              </a:rPr>
              <a:t>The space used by a skip list depends on the random bits used by each invocation of the insertion algorithm</a:t>
            </a:r>
          </a:p>
          <a:p>
            <a:pPr eaLnBrk="1" hangingPunct="1">
              <a:lnSpc>
                <a:spcPct val="90000"/>
              </a:lnSpc>
            </a:pPr>
            <a:r>
              <a:rPr lang="en-US" sz="2000" dirty="0">
                <a:latin typeface="Tahoma" charset="0"/>
              </a:rPr>
              <a:t>We use the following two basic probabilistic facts:</a:t>
            </a:r>
          </a:p>
          <a:p>
            <a:pPr lvl="1" eaLnBrk="1" hangingPunct="1">
              <a:lnSpc>
                <a:spcPct val="90000"/>
              </a:lnSpc>
              <a:buFont typeface="Wingdings" charset="0"/>
              <a:buNone/>
            </a:pPr>
            <a:r>
              <a:rPr lang="en-US" sz="1800" dirty="0">
                <a:solidFill>
                  <a:schemeClr val="tx2"/>
                </a:solidFill>
                <a:latin typeface="Tahoma" charset="0"/>
              </a:rPr>
              <a:t>Fact 1:</a:t>
            </a:r>
            <a:r>
              <a:rPr lang="en-US" sz="1800" dirty="0">
                <a:latin typeface="Tahoma" charset="0"/>
              </a:rPr>
              <a:t> The probability of getting </a:t>
            </a:r>
            <a:r>
              <a:rPr lang="en-US" sz="1800" b="1" i="1" dirty="0" err="1">
                <a:latin typeface="Times New Roman" charset="0"/>
              </a:rPr>
              <a:t>i</a:t>
            </a:r>
            <a:r>
              <a:rPr lang="en-US" sz="1800" dirty="0">
                <a:latin typeface="Tahoma" charset="0"/>
              </a:rPr>
              <a:t> consecutive heads when flipping a coin is </a:t>
            </a:r>
            <a:r>
              <a:rPr lang="en-US" sz="1800" dirty="0">
                <a:latin typeface="Times New Roman" charset="0"/>
              </a:rPr>
              <a:t>1</a:t>
            </a:r>
            <a:r>
              <a:rPr lang="en-US" sz="1800" dirty="0">
                <a:latin typeface="Symbol" charset="0"/>
                <a:sym typeface="Symbol" charset="0"/>
              </a:rPr>
              <a:t>/</a:t>
            </a:r>
            <a:r>
              <a:rPr lang="en-US" sz="1800" dirty="0">
                <a:latin typeface="Times New Roman" charset="0"/>
              </a:rPr>
              <a:t>2</a:t>
            </a:r>
            <a:r>
              <a:rPr lang="en-US" sz="1800" b="1" i="1" baseline="30000" dirty="0">
                <a:latin typeface="Times New Roman" charset="0"/>
              </a:rPr>
              <a:t>i</a:t>
            </a:r>
          </a:p>
          <a:p>
            <a:pPr lvl="1" eaLnBrk="1" hangingPunct="1">
              <a:lnSpc>
                <a:spcPct val="90000"/>
              </a:lnSpc>
              <a:buFont typeface="Wingdings" charset="0"/>
              <a:buNone/>
            </a:pPr>
            <a:r>
              <a:rPr lang="en-US" sz="1800" dirty="0">
                <a:solidFill>
                  <a:schemeClr val="tx2"/>
                </a:solidFill>
                <a:latin typeface="Tahoma" charset="0"/>
              </a:rPr>
              <a:t>Fact 2:</a:t>
            </a:r>
            <a:r>
              <a:rPr lang="en-US" sz="1800" dirty="0">
                <a:latin typeface="Tahoma" charset="0"/>
              </a:rPr>
              <a:t> If each of </a:t>
            </a:r>
            <a:r>
              <a:rPr lang="en-US" sz="1800" b="1" i="1" dirty="0">
                <a:latin typeface="Times New Roman" charset="0"/>
              </a:rPr>
              <a:t>n</a:t>
            </a:r>
            <a:r>
              <a:rPr lang="en-US" sz="1800" dirty="0">
                <a:latin typeface="Tahoma" charset="0"/>
              </a:rPr>
              <a:t> entries is present in a set with probability </a:t>
            </a:r>
            <a:r>
              <a:rPr lang="en-US" sz="1800" b="1" i="1" dirty="0">
                <a:latin typeface="Times New Roman" charset="0"/>
              </a:rPr>
              <a:t>p</a:t>
            </a:r>
            <a:r>
              <a:rPr lang="en-US" sz="1800" dirty="0">
                <a:latin typeface="Tahoma" charset="0"/>
              </a:rPr>
              <a:t>, the expected size of the set is </a:t>
            </a:r>
            <a:r>
              <a:rPr lang="en-US" sz="1800" b="1" i="1" dirty="0" err="1">
                <a:latin typeface="Times New Roman" charset="0"/>
              </a:rPr>
              <a:t>np</a:t>
            </a:r>
            <a:endParaRPr lang="en-US" sz="1800" b="1" i="1" baseline="30000" dirty="0">
              <a:latin typeface="Times New Roman" charset="0"/>
            </a:endParaRPr>
          </a:p>
          <a:p>
            <a:pPr eaLnBrk="1" hangingPunct="1">
              <a:lnSpc>
                <a:spcPct val="90000"/>
              </a:lnSpc>
            </a:pPr>
            <a:endParaRPr lang="en-US" sz="1800" dirty="0">
              <a:latin typeface="Tahoma" charset="0"/>
            </a:endParaRPr>
          </a:p>
        </p:txBody>
      </p:sp>
      <p:sp>
        <p:nvSpPr>
          <p:cNvPr id="1031" name="Rectangle 4" descr="Rectangle: Click to edit Master text styles&#10;Second level&#10;Third level&#10;Fourth level&#10;Fifth level"/>
          <p:cNvSpPr>
            <a:spLocks noGrp="1" noChangeArrowheads="1"/>
          </p:cNvSpPr>
          <p:nvPr>
            <p:ph type="body" sz="half" idx="4294967295"/>
          </p:nvPr>
        </p:nvSpPr>
        <p:spPr>
          <a:xfrm>
            <a:off x="4984376" y="2057400"/>
            <a:ext cx="3962400" cy="2667000"/>
          </a:xfrm>
        </p:spPr>
        <p:txBody>
          <a:bodyPr/>
          <a:lstStyle/>
          <a:p>
            <a:pPr eaLnBrk="1" hangingPunct="1">
              <a:lnSpc>
                <a:spcPct val="90000"/>
              </a:lnSpc>
            </a:pPr>
            <a:r>
              <a:rPr lang="en-US" sz="2000" dirty="0">
                <a:latin typeface="Tahoma" charset="0"/>
              </a:rPr>
              <a:t>Consider a skip list with </a:t>
            </a:r>
            <a:r>
              <a:rPr lang="en-US" sz="2000" b="1" i="1" dirty="0">
                <a:latin typeface="Times New Roman" charset="0"/>
              </a:rPr>
              <a:t>n</a:t>
            </a:r>
            <a:r>
              <a:rPr lang="en-US" sz="2000" dirty="0">
                <a:latin typeface="Tahoma" charset="0"/>
              </a:rPr>
              <a:t> entries</a:t>
            </a:r>
          </a:p>
          <a:p>
            <a:pPr lvl="1" eaLnBrk="1" hangingPunct="1">
              <a:lnSpc>
                <a:spcPct val="90000"/>
              </a:lnSpc>
            </a:pPr>
            <a:r>
              <a:rPr lang="en-US" sz="1800" dirty="0">
                <a:latin typeface="Tahoma" charset="0"/>
              </a:rPr>
              <a:t>By Fact 1, we insert an entry in list </a:t>
            </a:r>
            <a:r>
              <a:rPr lang="en-US" sz="1800" b="1" i="1" dirty="0">
                <a:latin typeface="Times New Roman" charset="0"/>
              </a:rPr>
              <a:t>S</a:t>
            </a:r>
            <a:r>
              <a:rPr lang="en-US" sz="1800" b="1" i="1" baseline="-25000" dirty="0">
                <a:latin typeface="Times New Roman" charset="0"/>
              </a:rPr>
              <a:t>i</a:t>
            </a:r>
            <a:r>
              <a:rPr lang="en-US" sz="1800" dirty="0">
                <a:latin typeface="Tahoma" charset="0"/>
              </a:rPr>
              <a:t> with probability </a:t>
            </a:r>
            <a:r>
              <a:rPr lang="en-US" sz="1800" dirty="0">
                <a:latin typeface="Times New Roman" charset="0"/>
              </a:rPr>
              <a:t>1</a:t>
            </a:r>
            <a:r>
              <a:rPr lang="en-US" sz="1800" dirty="0">
                <a:latin typeface="Symbol" charset="0"/>
                <a:sym typeface="Symbol" charset="0"/>
              </a:rPr>
              <a:t>/</a:t>
            </a:r>
            <a:r>
              <a:rPr lang="en-US" sz="1800" dirty="0">
                <a:latin typeface="Times New Roman" charset="0"/>
              </a:rPr>
              <a:t>2</a:t>
            </a:r>
            <a:r>
              <a:rPr lang="en-US" sz="1800" b="1" i="1" baseline="30000" dirty="0">
                <a:latin typeface="Times New Roman" charset="0"/>
              </a:rPr>
              <a:t>i</a:t>
            </a:r>
            <a:endParaRPr lang="en-US" sz="1800" baseline="30000" dirty="0">
              <a:latin typeface="Tahoma" charset="0"/>
            </a:endParaRPr>
          </a:p>
          <a:p>
            <a:pPr lvl="1" eaLnBrk="1" hangingPunct="1">
              <a:lnSpc>
                <a:spcPct val="90000"/>
              </a:lnSpc>
            </a:pPr>
            <a:r>
              <a:rPr lang="en-US" sz="1800" dirty="0">
                <a:latin typeface="Tahoma" charset="0"/>
              </a:rPr>
              <a:t>By Fact 2, the expected size of list </a:t>
            </a:r>
            <a:r>
              <a:rPr lang="en-US" sz="1800" b="1" i="1" dirty="0">
                <a:latin typeface="Times New Roman" charset="0"/>
              </a:rPr>
              <a:t>S</a:t>
            </a:r>
            <a:r>
              <a:rPr lang="en-US" sz="1800" b="1" i="1" baseline="-25000" dirty="0">
                <a:latin typeface="Times New Roman" charset="0"/>
              </a:rPr>
              <a:t>i</a:t>
            </a:r>
            <a:r>
              <a:rPr lang="en-US" sz="1800" dirty="0">
                <a:latin typeface="Tahoma" charset="0"/>
              </a:rPr>
              <a:t> is </a:t>
            </a:r>
            <a:r>
              <a:rPr lang="en-US" sz="1800" b="1" i="1" dirty="0">
                <a:latin typeface="Times New Roman" charset="0"/>
              </a:rPr>
              <a:t>n</a:t>
            </a:r>
            <a:r>
              <a:rPr lang="en-US" sz="1800" dirty="0">
                <a:latin typeface="Symbol" charset="0"/>
                <a:sym typeface="Symbol" charset="0"/>
              </a:rPr>
              <a:t>/</a:t>
            </a:r>
            <a:r>
              <a:rPr lang="en-US" sz="1800" dirty="0">
                <a:latin typeface="Times New Roman" charset="0"/>
              </a:rPr>
              <a:t>2</a:t>
            </a:r>
            <a:r>
              <a:rPr lang="en-US" sz="1800" b="1" i="1" baseline="30000" dirty="0">
                <a:latin typeface="Times New Roman" charset="0"/>
              </a:rPr>
              <a:t>i</a:t>
            </a:r>
            <a:r>
              <a:rPr lang="en-US" sz="1800" dirty="0">
                <a:latin typeface="Tahoma" charset="0"/>
              </a:rPr>
              <a:t> </a:t>
            </a:r>
          </a:p>
          <a:p>
            <a:pPr eaLnBrk="1" hangingPunct="1">
              <a:lnSpc>
                <a:spcPct val="90000"/>
              </a:lnSpc>
            </a:pPr>
            <a:r>
              <a:rPr lang="en-US" sz="2000" dirty="0">
                <a:latin typeface="Tahoma" charset="0"/>
              </a:rPr>
              <a:t>The expected number of nodes used by the skip list is</a:t>
            </a:r>
          </a:p>
          <a:p>
            <a:pPr eaLnBrk="1" hangingPunct="1">
              <a:lnSpc>
                <a:spcPct val="90000"/>
              </a:lnSpc>
            </a:pPr>
            <a:endParaRPr lang="en-US" sz="2000" dirty="0">
              <a:latin typeface="Times New Roman" charset="0"/>
            </a:endParaRPr>
          </a:p>
        </p:txBody>
      </p:sp>
      <p:graphicFrame>
        <p:nvGraphicFramePr>
          <p:cNvPr id="1026" name="Object 6"/>
          <p:cNvGraphicFramePr>
            <a:graphicFrameLocks noChangeAspect="1"/>
          </p:cNvGraphicFramePr>
          <p:nvPr>
            <p:extLst>
              <p:ext uri="{D42A27DB-BD31-4B8C-83A1-F6EECF244321}">
                <p14:modId xmlns:p14="http://schemas.microsoft.com/office/powerpoint/2010/main" val="1024307806"/>
              </p:ext>
            </p:extLst>
          </p:nvPr>
        </p:nvGraphicFramePr>
        <p:xfrm>
          <a:off x="5710031" y="4657537"/>
          <a:ext cx="2019300" cy="733425"/>
        </p:xfrm>
        <a:graphic>
          <a:graphicData uri="http://schemas.openxmlformats.org/presentationml/2006/ole">
            <mc:AlternateContent xmlns:mc="http://schemas.openxmlformats.org/markup-compatibility/2006">
              <mc:Choice xmlns:v="urn:schemas-microsoft-com:vml" Requires="v">
                <p:oleObj spid="_x0000_s200717" name="Equation" r:id="rId3" imgW="1257120" imgH="457200" progId="Equation.3">
                  <p:embed/>
                </p:oleObj>
              </mc:Choice>
              <mc:Fallback>
                <p:oleObj name="Equation" r:id="rId3" imgW="12571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0031" y="4657537"/>
                        <a:ext cx="20193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32" name="Rectangle 7" descr="Rectangle: Click to edit Master text styles&#10;Second level&#10;Third level&#10;Fourth level&#10;Fifth level"/>
          <p:cNvSpPr>
            <a:spLocks noChangeArrowheads="1"/>
          </p:cNvSpPr>
          <p:nvPr/>
        </p:nvSpPr>
        <p:spPr bwMode="auto">
          <a:xfrm>
            <a:off x="5041526" y="5676900"/>
            <a:ext cx="3848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ct val="20000"/>
              </a:spcBef>
              <a:buClr>
                <a:schemeClr val="hlink"/>
              </a:buClr>
              <a:buSzPct val="110000"/>
              <a:buFont typeface="Wingdings" charset="0"/>
              <a:buBlip>
                <a:blip r:embed="rId5"/>
              </a:buBlip>
            </a:pPr>
            <a:r>
              <a:rPr lang="en-US" sz="2000" dirty="0"/>
              <a:t>Thus, the expected space usage of a skip list with </a:t>
            </a:r>
            <a:r>
              <a:rPr lang="en-US" sz="2000" b="1" i="1" dirty="0">
                <a:latin typeface="Times New Roman" charset="0"/>
              </a:rPr>
              <a:t>n</a:t>
            </a:r>
            <a:r>
              <a:rPr lang="en-US" sz="2000" dirty="0"/>
              <a:t> items is </a:t>
            </a:r>
            <a:r>
              <a:rPr lang="en-US" sz="2000" b="1" i="1" dirty="0">
                <a:latin typeface="Times New Roman" charset="0"/>
              </a:rPr>
              <a:t>O</a:t>
            </a:r>
            <a:r>
              <a:rPr lang="en-US" sz="2000" dirty="0">
                <a:latin typeface="Times New Roman" charset="0"/>
              </a:rPr>
              <a:t>(</a:t>
            </a:r>
            <a:r>
              <a:rPr lang="en-US" sz="2000" b="1" i="1" dirty="0">
                <a:latin typeface="Times New Roman" charset="0"/>
              </a:rPr>
              <a:t>n</a:t>
            </a:r>
            <a:r>
              <a:rPr lang="en-US" sz="2000" dirty="0">
                <a:latin typeface="Times New Roman" charset="0"/>
              </a:rPr>
              <a:t>)</a:t>
            </a:r>
          </a:p>
        </p:txBody>
      </p:sp>
    </p:spTree>
    <p:extLst>
      <p:ext uri="{BB962C8B-B14F-4D97-AF65-F5344CB8AC3E}">
        <p14:creationId xmlns:p14="http://schemas.microsoft.com/office/powerpoint/2010/main" val="37454285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a:latin typeface="Tahoma" charset="0"/>
              </a:rPr>
              <a:t>Height</a:t>
            </a:r>
          </a:p>
        </p:txBody>
      </p:sp>
      <p:sp>
        <p:nvSpPr>
          <p:cNvPr id="11269" name="Rectangle 3" descr="Rectangle: Click to edit Master text styles&#10;Second level&#10;Third level&#10;Fourth level&#10;Fifth level"/>
          <p:cNvSpPr>
            <a:spLocks noGrp="1" noChangeArrowheads="1"/>
          </p:cNvSpPr>
          <p:nvPr>
            <p:ph idx="1"/>
          </p:nvPr>
        </p:nvSpPr>
        <p:spPr>
          <a:xfrm>
            <a:off x="457199" y="2209800"/>
            <a:ext cx="4313247" cy="3916363"/>
          </a:xfrm>
        </p:spPr>
        <p:txBody>
          <a:bodyPr>
            <a:normAutofit/>
          </a:bodyPr>
          <a:lstStyle/>
          <a:p>
            <a:pPr eaLnBrk="1" hangingPunct="1"/>
            <a:r>
              <a:rPr lang="en-US" sz="2000" dirty="0">
                <a:latin typeface="Tahoma" charset="0"/>
              </a:rPr>
              <a:t>The running time of the search an insertion algorithms is affected by the height </a:t>
            </a:r>
            <a:r>
              <a:rPr lang="en-US" sz="2000" b="1" i="1" dirty="0">
                <a:latin typeface="Times New Roman" charset="0"/>
              </a:rPr>
              <a:t>h</a:t>
            </a:r>
            <a:r>
              <a:rPr lang="en-US" sz="2000" dirty="0">
                <a:latin typeface="Tahoma" charset="0"/>
              </a:rPr>
              <a:t> of the skip list</a:t>
            </a:r>
          </a:p>
          <a:p>
            <a:pPr eaLnBrk="1" hangingPunct="1"/>
            <a:r>
              <a:rPr lang="en-US" sz="2000" dirty="0">
                <a:latin typeface="Tahoma" charset="0"/>
              </a:rPr>
              <a:t>We show that with high probability, a skip list with </a:t>
            </a:r>
            <a:r>
              <a:rPr lang="en-US" sz="2000" b="1" i="1" dirty="0">
                <a:latin typeface="Times New Roman" charset="0"/>
              </a:rPr>
              <a:t>n</a:t>
            </a:r>
            <a:r>
              <a:rPr lang="en-US" sz="2000" dirty="0">
                <a:latin typeface="Tahoma" charset="0"/>
              </a:rPr>
              <a:t> items has height </a:t>
            </a:r>
            <a:r>
              <a:rPr lang="en-US" sz="2000" b="1" i="1" dirty="0">
                <a:latin typeface="Times New Roman" charset="0"/>
              </a:rPr>
              <a:t>O</a:t>
            </a:r>
            <a:r>
              <a:rPr lang="en-US" sz="2000" dirty="0">
                <a:latin typeface="Times New Roman" charset="0"/>
              </a:rPr>
              <a:t>(log </a:t>
            </a:r>
            <a:r>
              <a:rPr lang="en-US" sz="2000" b="1" i="1" dirty="0">
                <a:latin typeface="Times New Roman" charset="0"/>
              </a:rPr>
              <a:t>n</a:t>
            </a:r>
            <a:r>
              <a:rPr lang="en-US" sz="2000" dirty="0">
                <a:latin typeface="Times New Roman" charset="0"/>
              </a:rPr>
              <a:t>)</a:t>
            </a:r>
          </a:p>
          <a:p>
            <a:pPr eaLnBrk="1" hangingPunct="1"/>
            <a:r>
              <a:rPr lang="en-US" sz="2000" dirty="0">
                <a:latin typeface="Tahoma" charset="0"/>
              </a:rPr>
              <a:t>We use the following additional probabilistic fact:</a:t>
            </a:r>
          </a:p>
          <a:p>
            <a:pPr lvl="1" eaLnBrk="1" hangingPunct="1">
              <a:buFont typeface="Wingdings" charset="0"/>
              <a:buNone/>
            </a:pPr>
            <a:r>
              <a:rPr lang="en-US" sz="1800" dirty="0">
                <a:solidFill>
                  <a:schemeClr val="tx2"/>
                </a:solidFill>
                <a:latin typeface="Tahoma" charset="0"/>
              </a:rPr>
              <a:t>Fact 3:</a:t>
            </a:r>
            <a:r>
              <a:rPr lang="en-US" sz="1800" dirty="0">
                <a:latin typeface="Tahoma" charset="0"/>
              </a:rPr>
              <a:t> If each of </a:t>
            </a:r>
            <a:r>
              <a:rPr lang="en-US" sz="1800" b="1" i="1" dirty="0">
                <a:latin typeface="Times New Roman" charset="0"/>
              </a:rPr>
              <a:t>n</a:t>
            </a:r>
            <a:r>
              <a:rPr lang="en-US" sz="1800" dirty="0">
                <a:latin typeface="Tahoma" charset="0"/>
              </a:rPr>
              <a:t> events has probability </a:t>
            </a:r>
            <a:r>
              <a:rPr lang="en-US" sz="1800" b="1" i="1" dirty="0">
                <a:latin typeface="Times New Roman" charset="0"/>
              </a:rPr>
              <a:t>p</a:t>
            </a:r>
            <a:r>
              <a:rPr lang="en-US" sz="1800" dirty="0">
                <a:latin typeface="Tahoma" charset="0"/>
              </a:rPr>
              <a:t>, the probability that at least one event occurs is at most </a:t>
            </a:r>
            <a:r>
              <a:rPr lang="en-US" sz="1800" b="1" i="1" dirty="0" err="1">
                <a:latin typeface="Times New Roman" charset="0"/>
              </a:rPr>
              <a:t>np</a:t>
            </a:r>
            <a:endParaRPr lang="en-US" sz="1800" b="1" i="1" dirty="0">
              <a:latin typeface="Times New Roman" charset="0"/>
            </a:endParaRPr>
          </a:p>
        </p:txBody>
      </p:sp>
      <p:sp>
        <p:nvSpPr>
          <p:cNvPr id="11270" name="Rectangle 4" descr="Rectangle: Click to edit Master text styles&#10;Second level&#10;Third level&#10;Fourth level&#10;Fifth level"/>
          <p:cNvSpPr>
            <a:spLocks noGrp="1" noChangeArrowheads="1"/>
          </p:cNvSpPr>
          <p:nvPr>
            <p:ph type="body" sz="half" idx="4294967295"/>
          </p:nvPr>
        </p:nvSpPr>
        <p:spPr>
          <a:xfrm>
            <a:off x="5105400" y="2057400"/>
            <a:ext cx="4038600" cy="4419600"/>
          </a:xfrm>
        </p:spPr>
        <p:txBody>
          <a:bodyPr>
            <a:normAutofit lnSpcReduction="10000"/>
          </a:bodyPr>
          <a:lstStyle/>
          <a:p>
            <a:pPr eaLnBrk="1" hangingPunct="1">
              <a:lnSpc>
                <a:spcPct val="90000"/>
              </a:lnSpc>
            </a:pPr>
            <a:r>
              <a:rPr lang="en-US" sz="2000" dirty="0">
                <a:latin typeface="Tahoma" charset="0"/>
              </a:rPr>
              <a:t>Consider a skip list with </a:t>
            </a:r>
            <a:r>
              <a:rPr lang="en-US" sz="2000" b="1" i="1" dirty="0">
                <a:latin typeface="Times New Roman" charset="0"/>
              </a:rPr>
              <a:t>n</a:t>
            </a:r>
            <a:r>
              <a:rPr lang="en-US" sz="2000" dirty="0">
                <a:latin typeface="Tahoma" charset="0"/>
              </a:rPr>
              <a:t> </a:t>
            </a:r>
            <a:r>
              <a:rPr lang="en-US" sz="2000" dirty="0" smtClean="0">
                <a:latin typeface="Tahoma" charset="0"/>
              </a:rPr>
              <a:t>entries</a:t>
            </a:r>
            <a:endParaRPr lang="en-US" sz="2000" dirty="0">
              <a:latin typeface="Tahoma" charset="0"/>
            </a:endParaRPr>
          </a:p>
          <a:p>
            <a:pPr lvl="1" eaLnBrk="1" hangingPunct="1">
              <a:lnSpc>
                <a:spcPct val="90000"/>
              </a:lnSpc>
            </a:pPr>
            <a:r>
              <a:rPr lang="en-US" sz="1800" dirty="0">
                <a:latin typeface="Tahoma" charset="0"/>
              </a:rPr>
              <a:t>By Fact 1, we insert an entry in list </a:t>
            </a:r>
            <a:r>
              <a:rPr lang="en-US" sz="1800" b="1" i="1" dirty="0">
                <a:latin typeface="Times New Roman" charset="0"/>
              </a:rPr>
              <a:t>S</a:t>
            </a:r>
            <a:r>
              <a:rPr lang="en-US" sz="1800" b="1" i="1" baseline="-25000" dirty="0">
                <a:latin typeface="Times New Roman" charset="0"/>
              </a:rPr>
              <a:t>i</a:t>
            </a:r>
            <a:r>
              <a:rPr lang="en-US" sz="1800" dirty="0">
                <a:latin typeface="Tahoma" charset="0"/>
              </a:rPr>
              <a:t> with probability </a:t>
            </a:r>
            <a:r>
              <a:rPr lang="en-US" sz="1800" dirty="0">
                <a:latin typeface="Times New Roman" charset="0"/>
              </a:rPr>
              <a:t>1</a:t>
            </a:r>
            <a:r>
              <a:rPr lang="en-US" sz="1800" dirty="0">
                <a:latin typeface="Symbol" charset="0"/>
                <a:sym typeface="Symbol" charset="0"/>
              </a:rPr>
              <a:t>/</a:t>
            </a:r>
            <a:r>
              <a:rPr lang="en-US" sz="1800" dirty="0">
                <a:latin typeface="Times New Roman" charset="0"/>
              </a:rPr>
              <a:t>2</a:t>
            </a:r>
            <a:r>
              <a:rPr lang="en-US" sz="1800" b="1" i="1" baseline="30000" dirty="0">
                <a:latin typeface="Times New Roman" charset="0"/>
              </a:rPr>
              <a:t>i</a:t>
            </a:r>
            <a:endParaRPr lang="en-US" sz="1800" baseline="30000" dirty="0">
              <a:latin typeface="Tahoma" charset="0"/>
            </a:endParaRPr>
          </a:p>
          <a:p>
            <a:pPr lvl="1" eaLnBrk="1" hangingPunct="1">
              <a:lnSpc>
                <a:spcPct val="90000"/>
              </a:lnSpc>
            </a:pPr>
            <a:r>
              <a:rPr lang="en-US" sz="1800" dirty="0">
                <a:latin typeface="Tahoma" charset="0"/>
              </a:rPr>
              <a:t>By Fact 3, the probability that list </a:t>
            </a:r>
            <a:r>
              <a:rPr lang="en-US" sz="1800" b="1" i="1" dirty="0">
                <a:latin typeface="Times New Roman" charset="0"/>
              </a:rPr>
              <a:t>S</a:t>
            </a:r>
            <a:r>
              <a:rPr lang="en-US" sz="1800" b="1" i="1" baseline="-25000" dirty="0">
                <a:latin typeface="Times New Roman" charset="0"/>
              </a:rPr>
              <a:t>i</a:t>
            </a:r>
            <a:r>
              <a:rPr lang="en-US" sz="1800" dirty="0">
                <a:latin typeface="Tahoma" charset="0"/>
              </a:rPr>
              <a:t> has at least one item is at most </a:t>
            </a:r>
            <a:r>
              <a:rPr lang="en-US" sz="1800" b="1" i="1" dirty="0">
                <a:latin typeface="Times New Roman" charset="0"/>
              </a:rPr>
              <a:t>n</a:t>
            </a:r>
            <a:r>
              <a:rPr lang="en-US" sz="1800" dirty="0">
                <a:latin typeface="Symbol" charset="0"/>
                <a:sym typeface="Symbol" charset="0"/>
              </a:rPr>
              <a:t>/</a:t>
            </a:r>
            <a:r>
              <a:rPr lang="en-US" sz="1800" dirty="0">
                <a:latin typeface="Times New Roman" charset="0"/>
              </a:rPr>
              <a:t>2</a:t>
            </a:r>
            <a:r>
              <a:rPr lang="en-US" sz="1800" b="1" i="1" baseline="30000" dirty="0">
                <a:latin typeface="Times New Roman" charset="0"/>
              </a:rPr>
              <a:t>i</a:t>
            </a:r>
            <a:endParaRPr lang="en-US" sz="1800" baseline="30000" dirty="0">
              <a:latin typeface="Tahoma" charset="0"/>
            </a:endParaRPr>
          </a:p>
          <a:p>
            <a:pPr eaLnBrk="1" hangingPunct="1">
              <a:lnSpc>
                <a:spcPct val="90000"/>
              </a:lnSpc>
            </a:pPr>
            <a:r>
              <a:rPr lang="en-US" sz="2000" dirty="0">
                <a:latin typeface="Tahoma" charset="0"/>
              </a:rPr>
              <a:t>By picking </a:t>
            </a:r>
            <a:r>
              <a:rPr lang="en-US" sz="2000" b="1" i="1" dirty="0" err="1">
                <a:latin typeface="Times New Roman" charset="0"/>
              </a:rPr>
              <a:t>i</a:t>
            </a:r>
            <a:r>
              <a:rPr lang="en-US" sz="2000" dirty="0">
                <a:latin typeface="Times New Roman" charset="0"/>
              </a:rPr>
              <a:t> </a:t>
            </a:r>
            <a:r>
              <a:rPr lang="en-US" sz="2000" dirty="0">
                <a:latin typeface="Symbol" charset="0"/>
                <a:sym typeface="Symbol" charset="0"/>
              </a:rPr>
              <a:t>=</a:t>
            </a:r>
            <a:r>
              <a:rPr lang="en-US" sz="2000" dirty="0">
                <a:latin typeface="Times New Roman" charset="0"/>
              </a:rPr>
              <a:t> 3log </a:t>
            </a:r>
            <a:r>
              <a:rPr lang="en-US" sz="2000" b="1" i="1" dirty="0">
                <a:latin typeface="Times New Roman" charset="0"/>
              </a:rPr>
              <a:t>n</a:t>
            </a:r>
            <a:r>
              <a:rPr lang="en-US" sz="2000" dirty="0">
                <a:latin typeface="Tahoma" charset="0"/>
              </a:rPr>
              <a:t>, we have that the probability that </a:t>
            </a:r>
            <a:r>
              <a:rPr lang="en-US" sz="2000" b="1" i="1" dirty="0">
                <a:latin typeface="Times New Roman" charset="0"/>
              </a:rPr>
              <a:t>S</a:t>
            </a:r>
            <a:r>
              <a:rPr lang="en-US" sz="2000" baseline="-25000" dirty="0">
                <a:latin typeface="Times New Roman" charset="0"/>
              </a:rPr>
              <a:t>3log </a:t>
            </a:r>
            <a:r>
              <a:rPr lang="en-US" sz="2000" b="1" i="1" baseline="-25000" dirty="0">
                <a:latin typeface="Times New Roman" charset="0"/>
              </a:rPr>
              <a:t>n</a:t>
            </a:r>
            <a:r>
              <a:rPr lang="en-US" sz="2000" dirty="0">
                <a:latin typeface="Tahoma" charset="0"/>
              </a:rPr>
              <a:t> has at least one entry is</a:t>
            </a:r>
            <a:br>
              <a:rPr lang="en-US" sz="2000" dirty="0">
                <a:latin typeface="Tahoma" charset="0"/>
              </a:rPr>
            </a:br>
            <a:r>
              <a:rPr lang="en-US" sz="2000" dirty="0">
                <a:latin typeface="Tahoma" charset="0"/>
              </a:rPr>
              <a:t>at most</a:t>
            </a:r>
            <a:br>
              <a:rPr lang="en-US" sz="2000" dirty="0">
                <a:latin typeface="Tahoma" charset="0"/>
              </a:rPr>
            </a:br>
            <a:r>
              <a:rPr lang="en-US" sz="2000" dirty="0">
                <a:latin typeface="Tahoma" charset="0"/>
              </a:rPr>
              <a:t>	 </a:t>
            </a:r>
            <a:r>
              <a:rPr lang="en-US" sz="2000" b="1" i="1" dirty="0">
                <a:latin typeface="Times New Roman" charset="0"/>
              </a:rPr>
              <a:t>n</a:t>
            </a:r>
            <a:r>
              <a:rPr lang="en-US" sz="2000" dirty="0">
                <a:latin typeface="Symbol" charset="0"/>
                <a:sym typeface="Symbol" charset="0"/>
              </a:rPr>
              <a:t>/</a:t>
            </a:r>
            <a:r>
              <a:rPr lang="en-US" sz="2000" dirty="0">
                <a:latin typeface="Times New Roman" charset="0"/>
              </a:rPr>
              <a:t>2</a:t>
            </a:r>
            <a:r>
              <a:rPr lang="en-US" sz="2000" baseline="30000" dirty="0">
                <a:latin typeface="Times New Roman" charset="0"/>
              </a:rPr>
              <a:t>3log </a:t>
            </a:r>
            <a:r>
              <a:rPr lang="en-US" sz="2000" b="1" i="1" baseline="30000" dirty="0">
                <a:latin typeface="Times New Roman" charset="0"/>
              </a:rPr>
              <a:t>n</a:t>
            </a:r>
            <a:r>
              <a:rPr lang="en-US" sz="2000" dirty="0">
                <a:latin typeface="Times New Roman" charset="0"/>
              </a:rPr>
              <a:t> </a:t>
            </a:r>
            <a:r>
              <a:rPr lang="en-US" sz="2000" dirty="0">
                <a:latin typeface="Symbol" charset="0"/>
                <a:sym typeface="Symbol" charset="0"/>
              </a:rPr>
              <a:t>= </a:t>
            </a:r>
            <a:r>
              <a:rPr lang="en-US" sz="2000" b="1" i="1" dirty="0">
                <a:latin typeface="Times New Roman" charset="0"/>
              </a:rPr>
              <a:t>n</a:t>
            </a:r>
            <a:r>
              <a:rPr lang="en-US" sz="2000" dirty="0">
                <a:latin typeface="Symbol" charset="0"/>
                <a:sym typeface="Symbol" charset="0"/>
              </a:rPr>
              <a:t>/</a:t>
            </a:r>
            <a:r>
              <a:rPr lang="en-US" sz="2000" b="1" i="1" dirty="0">
                <a:latin typeface="Times New Roman" charset="0"/>
              </a:rPr>
              <a:t>n</a:t>
            </a:r>
            <a:r>
              <a:rPr lang="en-US" sz="2000" baseline="30000" dirty="0">
                <a:latin typeface="Times New Roman" charset="0"/>
              </a:rPr>
              <a:t>3</a:t>
            </a:r>
            <a:r>
              <a:rPr lang="en-US" sz="2000" dirty="0">
                <a:latin typeface="Times New Roman" charset="0"/>
              </a:rPr>
              <a:t> </a:t>
            </a:r>
            <a:r>
              <a:rPr lang="en-US" sz="2000" dirty="0">
                <a:latin typeface="Symbol" charset="0"/>
                <a:sym typeface="Symbol" charset="0"/>
              </a:rPr>
              <a:t>= </a:t>
            </a:r>
            <a:r>
              <a:rPr lang="en-US" sz="2000" dirty="0">
                <a:latin typeface="Times New Roman" charset="0"/>
              </a:rPr>
              <a:t>1</a:t>
            </a:r>
            <a:r>
              <a:rPr lang="en-US" sz="2000" dirty="0">
                <a:latin typeface="Symbol" charset="0"/>
                <a:sym typeface="Symbol" charset="0"/>
              </a:rPr>
              <a:t>/</a:t>
            </a:r>
            <a:r>
              <a:rPr lang="en-US" sz="2000" b="1" i="1" dirty="0">
                <a:latin typeface="Times New Roman" charset="0"/>
              </a:rPr>
              <a:t>n</a:t>
            </a:r>
            <a:r>
              <a:rPr lang="en-US" sz="2000" baseline="30000" dirty="0">
                <a:latin typeface="Times New Roman" charset="0"/>
              </a:rPr>
              <a:t>2</a:t>
            </a:r>
          </a:p>
          <a:p>
            <a:pPr eaLnBrk="1" hangingPunct="1">
              <a:lnSpc>
                <a:spcPct val="90000"/>
              </a:lnSpc>
            </a:pPr>
            <a:r>
              <a:rPr lang="en-US" sz="2000" dirty="0">
                <a:latin typeface="Tahoma" charset="0"/>
              </a:rPr>
              <a:t>Thus a skip list with </a:t>
            </a:r>
            <a:r>
              <a:rPr lang="en-US" sz="2000" b="1" i="1" dirty="0">
                <a:latin typeface="Times New Roman" charset="0"/>
              </a:rPr>
              <a:t>n</a:t>
            </a:r>
            <a:r>
              <a:rPr lang="en-US" sz="2000" dirty="0">
                <a:latin typeface="Tahoma" charset="0"/>
              </a:rPr>
              <a:t> entries has height at most </a:t>
            </a:r>
            <a:r>
              <a:rPr lang="en-US" sz="2000" dirty="0">
                <a:latin typeface="Times New Roman" charset="0"/>
              </a:rPr>
              <a:t>3log </a:t>
            </a:r>
            <a:r>
              <a:rPr lang="en-US" sz="2000" b="1" i="1" dirty="0">
                <a:latin typeface="Times New Roman" charset="0"/>
              </a:rPr>
              <a:t>n</a:t>
            </a:r>
            <a:r>
              <a:rPr lang="en-US" sz="2000" dirty="0">
                <a:latin typeface="Tahoma" charset="0"/>
              </a:rPr>
              <a:t> with probability at least </a:t>
            </a:r>
            <a:r>
              <a:rPr lang="en-US" sz="2000" dirty="0">
                <a:latin typeface="Times New Roman" charset="0"/>
              </a:rPr>
              <a:t>1</a:t>
            </a:r>
            <a:r>
              <a:rPr lang="en-US" sz="2000" dirty="0">
                <a:latin typeface="Symbol" charset="0"/>
              </a:rPr>
              <a:t> - </a:t>
            </a:r>
            <a:r>
              <a:rPr lang="en-US" sz="2000" dirty="0">
                <a:latin typeface="Times New Roman" charset="0"/>
              </a:rPr>
              <a:t> 1</a:t>
            </a:r>
            <a:r>
              <a:rPr lang="en-US" sz="2000" dirty="0">
                <a:latin typeface="Symbol" charset="0"/>
                <a:sym typeface="Symbol" charset="0"/>
              </a:rPr>
              <a:t>/</a:t>
            </a:r>
            <a:r>
              <a:rPr lang="en-US" sz="2000" b="1" i="1" dirty="0">
                <a:latin typeface="Times New Roman" charset="0"/>
              </a:rPr>
              <a:t>n</a:t>
            </a:r>
            <a:r>
              <a:rPr lang="en-US" sz="2000" baseline="30000" dirty="0">
                <a:latin typeface="Times New Roman" charset="0"/>
              </a:rPr>
              <a:t>2</a:t>
            </a:r>
          </a:p>
          <a:p>
            <a:pPr eaLnBrk="1" hangingPunct="1">
              <a:lnSpc>
                <a:spcPct val="90000"/>
              </a:lnSpc>
            </a:pPr>
            <a:endParaRPr lang="en-US" sz="2400" dirty="0">
              <a:latin typeface="Tahoma" charset="0"/>
            </a:endParaRPr>
          </a:p>
        </p:txBody>
      </p:sp>
    </p:spTree>
    <p:extLst>
      <p:ext uri="{BB962C8B-B14F-4D97-AF65-F5344CB8AC3E}">
        <p14:creationId xmlns:p14="http://schemas.microsoft.com/office/powerpoint/2010/main" val="3760479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a:latin typeface="Tahoma" charset="0"/>
              </a:rPr>
              <a:t>Search and Update Times</a:t>
            </a:r>
          </a:p>
        </p:txBody>
      </p:sp>
      <p:sp>
        <p:nvSpPr>
          <p:cNvPr id="12293" name="Rectangle 3" descr="Rectangle: Click to edit Master text styles&#10;Second level&#10;Third level&#10;Fourth level&#10;Fifth level"/>
          <p:cNvSpPr>
            <a:spLocks noGrp="1" noChangeArrowheads="1"/>
          </p:cNvSpPr>
          <p:nvPr>
            <p:ph idx="1"/>
          </p:nvPr>
        </p:nvSpPr>
        <p:spPr>
          <a:xfrm>
            <a:off x="457199" y="2209800"/>
            <a:ext cx="4204828" cy="3916363"/>
          </a:xfrm>
        </p:spPr>
        <p:txBody>
          <a:bodyPr>
            <a:normAutofit fontScale="92500"/>
          </a:bodyPr>
          <a:lstStyle/>
          <a:p>
            <a:pPr eaLnBrk="1" hangingPunct="1">
              <a:lnSpc>
                <a:spcPct val="90000"/>
              </a:lnSpc>
            </a:pPr>
            <a:r>
              <a:rPr lang="en-US" sz="2000" dirty="0">
                <a:latin typeface="Tahoma" charset="0"/>
              </a:rPr>
              <a:t>The search time in a skip list is proportional to</a:t>
            </a:r>
          </a:p>
          <a:p>
            <a:pPr lvl="1" eaLnBrk="1" hangingPunct="1">
              <a:lnSpc>
                <a:spcPct val="90000"/>
              </a:lnSpc>
            </a:pPr>
            <a:r>
              <a:rPr lang="en-US" sz="1800" dirty="0">
                <a:latin typeface="Tahoma" charset="0"/>
              </a:rPr>
              <a:t>the number of drop-down steps, plus</a:t>
            </a:r>
          </a:p>
          <a:p>
            <a:pPr lvl="1" eaLnBrk="1" hangingPunct="1">
              <a:lnSpc>
                <a:spcPct val="90000"/>
              </a:lnSpc>
            </a:pPr>
            <a:r>
              <a:rPr lang="en-US" sz="1800" dirty="0">
                <a:latin typeface="Tahoma" charset="0"/>
              </a:rPr>
              <a:t>the number of scan-forward steps</a:t>
            </a:r>
          </a:p>
          <a:p>
            <a:pPr eaLnBrk="1" hangingPunct="1">
              <a:lnSpc>
                <a:spcPct val="90000"/>
              </a:lnSpc>
            </a:pPr>
            <a:r>
              <a:rPr lang="en-US" sz="2000" dirty="0">
                <a:latin typeface="Tahoma" charset="0"/>
              </a:rPr>
              <a:t>The drop-down steps are bounded by the height of the skip list and thus are </a:t>
            </a:r>
            <a:r>
              <a:rPr lang="en-US" sz="2000" b="1" i="1" dirty="0">
                <a:latin typeface="Times New Roman" charset="0"/>
              </a:rPr>
              <a:t>O</a:t>
            </a:r>
            <a:r>
              <a:rPr lang="en-US" sz="2000" dirty="0">
                <a:latin typeface="Times New Roman" charset="0"/>
              </a:rPr>
              <a:t>(log </a:t>
            </a:r>
            <a:r>
              <a:rPr lang="en-US" sz="2000" b="1" i="1" dirty="0">
                <a:latin typeface="Times New Roman" charset="0"/>
              </a:rPr>
              <a:t>n</a:t>
            </a:r>
            <a:r>
              <a:rPr lang="en-US" sz="2000" dirty="0">
                <a:latin typeface="Times New Roman" charset="0"/>
              </a:rPr>
              <a:t>) </a:t>
            </a:r>
            <a:r>
              <a:rPr lang="en-US" sz="2000" dirty="0">
                <a:latin typeface="Tahoma" charset="0"/>
              </a:rPr>
              <a:t>with high probability</a:t>
            </a:r>
          </a:p>
          <a:p>
            <a:pPr eaLnBrk="1" hangingPunct="1">
              <a:lnSpc>
                <a:spcPct val="90000"/>
              </a:lnSpc>
            </a:pPr>
            <a:r>
              <a:rPr lang="en-US" sz="2000" dirty="0">
                <a:latin typeface="Tahoma" charset="0"/>
              </a:rPr>
              <a:t>To analyze the scan-forward steps, we use yet another probabilistic </a:t>
            </a:r>
            <a:r>
              <a:rPr lang="en-US" sz="2000" dirty="0" smtClean="0">
                <a:latin typeface="Tahoma" charset="0"/>
              </a:rPr>
              <a:t>fact:</a:t>
            </a:r>
            <a:r>
              <a:rPr lang="en-US" sz="1800" dirty="0" smtClean="0">
                <a:solidFill>
                  <a:srgbClr val="FF0000"/>
                </a:solidFill>
                <a:latin typeface="Tahoma" charset="0"/>
              </a:rPr>
              <a:t> The </a:t>
            </a:r>
            <a:r>
              <a:rPr lang="en-US" sz="1800" dirty="0">
                <a:solidFill>
                  <a:srgbClr val="FF0000"/>
                </a:solidFill>
                <a:latin typeface="Tahoma" charset="0"/>
              </a:rPr>
              <a:t>expected number of coin tosses required in order to get tails is 2</a:t>
            </a:r>
            <a:endParaRPr lang="en-US" sz="1600" dirty="0">
              <a:solidFill>
                <a:srgbClr val="FF0000"/>
              </a:solidFill>
              <a:latin typeface="Tahoma" charset="0"/>
            </a:endParaRPr>
          </a:p>
        </p:txBody>
      </p:sp>
      <p:sp>
        <p:nvSpPr>
          <p:cNvPr id="12294" name="Rectangle 4" descr="Rectangle: Click to edit Master text styles&#10;Second level&#10;Third level&#10;Fourth level&#10;Fifth level"/>
          <p:cNvSpPr>
            <a:spLocks noGrp="1" noChangeArrowheads="1"/>
          </p:cNvSpPr>
          <p:nvPr>
            <p:ph type="body" sz="half" idx="4294967295"/>
          </p:nvPr>
        </p:nvSpPr>
        <p:spPr>
          <a:xfrm>
            <a:off x="5105400" y="2109030"/>
            <a:ext cx="4038600" cy="4648200"/>
          </a:xfrm>
        </p:spPr>
        <p:txBody>
          <a:bodyPr>
            <a:normAutofit fontScale="92500" lnSpcReduction="20000"/>
          </a:bodyPr>
          <a:lstStyle/>
          <a:p>
            <a:pPr eaLnBrk="1" hangingPunct="1">
              <a:lnSpc>
                <a:spcPct val="90000"/>
              </a:lnSpc>
            </a:pPr>
            <a:r>
              <a:rPr lang="en-US" sz="2000" dirty="0">
                <a:latin typeface="Tahoma" charset="0"/>
              </a:rPr>
              <a:t>When we scan forward in a list, the destination key does not belong to a higher list</a:t>
            </a:r>
          </a:p>
          <a:p>
            <a:pPr lvl="1" eaLnBrk="1" hangingPunct="1">
              <a:lnSpc>
                <a:spcPct val="90000"/>
              </a:lnSpc>
            </a:pPr>
            <a:r>
              <a:rPr lang="en-US" sz="1800" dirty="0">
                <a:latin typeface="Tahoma" charset="0"/>
              </a:rPr>
              <a:t>A scan-forward step is associated with a former coin toss that gave tails</a:t>
            </a:r>
            <a:endParaRPr lang="en-US" sz="1800" dirty="0">
              <a:latin typeface="Times New Roman" charset="0"/>
            </a:endParaRPr>
          </a:p>
          <a:p>
            <a:pPr eaLnBrk="1" hangingPunct="1">
              <a:lnSpc>
                <a:spcPct val="90000"/>
              </a:lnSpc>
            </a:pPr>
            <a:r>
              <a:rPr lang="en-US" sz="2000" dirty="0">
                <a:latin typeface="Tahoma" charset="0"/>
              </a:rPr>
              <a:t>By Fact 4, in each list the expected number of scan-forward steps is 2</a:t>
            </a:r>
          </a:p>
          <a:p>
            <a:pPr eaLnBrk="1" hangingPunct="1">
              <a:lnSpc>
                <a:spcPct val="90000"/>
              </a:lnSpc>
            </a:pPr>
            <a:r>
              <a:rPr lang="en-US" sz="2000" dirty="0">
                <a:latin typeface="Tahoma" charset="0"/>
              </a:rPr>
              <a:t>Thus, the expected number of scan-forward steps is  </a:t>
            </a:r>
            <a:r>
              <a:rPr lang="en-US" sz="2000" b="1" i="1" dirty="0">
                <a:latin typeface="Times New Roman" charset="0"/>
              </a:rPr>
              <a:t>O</a:t>
            </a:r>
            <a:r>
              <a:rPr lang="en-US" sz="2000" dirty="0">
                <a:latin typeface="Times New Roman" charset="0"/>
              </a:rPr>
              <a:t>(log </a:t>
            </a:r>
            <a:r>
              <a:rPr lang="en-US" sz="2000" b="1" i="1" dirty="0">
                <a:latin typeface="Times New Roman" charset="0"/>
              </a:rPr>
              <a:t>n</a:t>
            </a:r>
            <a:r>
              <a:rPr lang="en-US" sz="2000" dirty="0">
                <a:latin typeface="Times New Roman" charset="0"/>
              </a:rPr>
              <a:t>)</a:t>
            </a:r>
            <a:endParaRPr lang="en-US" sz="2000" dirty="0">
              <a:latin typeface="Tahoma" charset="0"/>
            </a:endParaRPr>
          </a:p>
          <a:p>
            <a:pPr eaLnBrk="1" hangingPunct="1">
              <a:lnSpc>
                <a:spcPct val="90000"/>
              </a:lnSpc>
            </a:pPr>
            <a:r>
              <a:rPr lang="en-US" sz="2000" dirty="0">
                <a:latin typeface="Tahoma" charset="0"/>
              </a:rPr>
              <a:t>We conclude that a search in a skip list takes </a:t>
            </a:r>
            <a:r>
              <a:rPr lang="en-US" sz="2000" b="1" i="1" dirty="0">
                <a:latin typeface="Times New Roman" charset="0"/>
              </a:rPr>
              <a:t>O</a:t>
            </a:r>
            <a:r>
              <a:rPr lang="en-US" sz="2000" dirty="0">
                <a:latin typeface="Times New Roman" charset="0"/>
              </a:rPr>
              <a:t>(log </a:t>
            </a:r>
            <a:r>
              <a:rPr lang="en-US" sz="2000" b="1" i="1" dirty="0">
                <a:latin typeface="Times New Roman" charset="0"/>
              </a:rPr>
              <a:t>n</a:t>
            </a:r>
            <a:r>
              <a:rPr lang="en-US" sz="2000" dirty="0">
                <a:latin typeface="Times New Roman" charset="0"/>
              </a:rPr>
              <a:t>) </a:t>
            </a:r>
            <a:r>
              <a:rPr lang="en-US" sz="2000" dirty="0">
                <a:latin typeface="Tahoma" charset="0"/>
              </a:rPr>
              <a:t>expected time</a:t>
            </a:r>
          </a:p>
          <a:p>
            <a:pPr eaLnBrk="1" hangingPunct="1">
              <a:lnSpc>
                <a:spcPct val="90000"/>
              </a:lnSpc>
            </a:pPr>
            <a:r>
              <a:rPr lang="en-US" sz="2000" dirty="0">
                <a:latin typeface="Tahoma" charset="0"/>
              </a:rPr>
              <a:t>The analysis of insertion and deletion gives similar results</a:t>
            </a:r>
          </a:p>
        </p:txBody>
      </p:sp>
    </p:spTree>
    <p:extLst>
      <p:ext uri="{BB962C8B-B14F-4D97-AF65-F5344CB8AC3E}">
        <p14:creationId xmlns:p14="http://schemas.microsoft.com/office/powerpoint/2010/main" val="158303835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atin typeface="Tahoma" charset="0"/>
              </a:rPr>
              <a:t>Summary</a:t>
            </a:r>
          </a:p>
        </p:txBody>
      </p:sp>
      <p:sp>
        <p:nvSpPr>
          <p:cNvPr id="13317" name="Rectangle 3" descr="Rectangle: Click to edit Master text styles&#10;Second level&#10;Third level&#10;Fourth level&#10;Fifth level"/>
          <p:cNvSpPr>
            <a:spLocks noGrp="1" noChangeArrowheads="1"/>
          </p:cNvSpPr>
          <p:nvPr>
            <p:ph idx="1"/>
          </p:nvPr>
        </p:nvSpPr>
        <p:spPr>
          <a:xfrm>
            <a:off x="457200" y="2209800"/>
            <a:ext cx="3802128" cy="3916363"/>
          </a:xfrm>
        </p:spPr>
        <p:txBody>
          <a:bodyPr>
            <a:normAutofit/>
          </a:bodyPr>
          <a:lstStyle/>
          <a:p>
            <a:pPr eaLnBrk="1" hangingPunct="1">
              <a:lnSpc>
                <a:spcPct val="90000"/>
              </a:lnSpc>
            </a:pPr>
            <a:r>
              <a:rPr lang="en-US" dirty="0">
                <a:latin typeface="Tahoma" charset="0"/>
              </a:rPr>
              <a:t>A skip list is a data structure for </a:t>
            </a:r>
            <a:r>
              <a:rPr lang="en-US" dirty="0" smtClean="0">
                <a:latin typeface="Tahoma" charset="0"/>
              </a:rPr>
              <a:t>ordered maps/dictionaries </a:t>
            </a:r>
            <a:r>
              <a:rPr lang="en-US" dirty="0">
                <a:latin typeface="Tahoma" charset="0"/>
              </a:rPr>
              <a:t>that uses a randomized insertion algorithm</a:t>
            </a:r>
          </a:p>
          <a:p>
            <a:pPr eaLnBrk="1" hangingPunct="1">
              <a:lnSpc>
                <a:spcPct val="90000"/>
              </a:lnSpc>
            </a:pPr>
            <a:r>
              <a:rPr lang="en-US" dirty="0">
                <a:latin typeface="Tahoma" charset="0"/>
              </a:rPr>
              <a:t>In a skip list with </a:t>
            </a:r>
            <a:r>
              <a:rPr lang="en-US" b="1" i="1" dirty="0">
                <a:latin typeface="Times New Roman" charset="0"/>
              </a:rPr>
              <a:t>n</a:t>
            </a:r>
            <a:r>
              <a:rPr lang="en-US" dirty="0">
                <a:latin typeface="Tahoma" charset="0"/>
              </a:rPr>
              <a:t> entries </a:t>
            </a:r>
          </a:p>
          <a:p>
            <a:pPr lvl="1" eaLnBrk="1" hangingPunct="1">
              <a:lnSpc>
                <a:spcPct val="90000"/>
              </a:lnSpc>
            </a:pPr>
            <a:r>
              <a:rPr lang="en-US" dirty="0">
                <a:latin typeface="Tahoma" charset="0"/>
              </a:rPr>
              <a:t>The expected space used is </a:t>
            </a:r>
            <a:r>
              <a:rPr lang="en-US" b="1" i="1" dirty="0">
                <a:latin typeface="Times New Roman" charset="0"/>
              </a:rPr>
              <a:t>O</a:t>
            </a:r>
            <a:r>
              <a:rPr lang="en-US" dirty="0">
                <a:latin typeface="Times New Roman" charset="0"/>
              </a:rPr>
              <a:t>(</a:t>
            </a:r>
            <a:r>
              <a:rPr lang="en-US" b="1" i="1" dirty="0">
                <a:latin typeface="Times New Roman" charset="0"/>
              </a:rPr>
              <a:t>n</a:t>
            </a:r>
            <a:r>
              <a:rPr lang="en-US" dirty="0">
                <a:latin typeface="Times New Roman" charset="0"/>
              </a:rPr>
              <a:t>)</a:t>
            </a:r>
          </a:p>
          <a:p>
            <a:pPr lvl="1" eaLnBrk="1" hangingPunct="1">
              <a:lnSpc>
                <a:spcPct val="90000"/>
              </a:lnSpc>
            </a:pPr>
            <a:r>
              <a:rPr lang="en-US" dirty="0">
                <a:latin typeface="Tahoma" charset="0"/>
              </a:rPr>
              <a:t>The expected search, insertion and deletion time is </a:t>
            </a:r>
            <a:r>
              <a:rPr lang="en-US" b="1" i="1" dirty="0">
                <a:latin typeface="Times New Roman" charset="0"/>
              </a:rPr>
              <a:t>O</a:t>
            </a:r>
            <a:r>
              <a:rPr lang="en-US" dirty="0">
                <a:latin typeface="Times New Roman" charset="0"/>
              </a:rPr>
              <a:t>(log </a:t>
            </a:r>
            <a:r>
              <a:rPr lang="en-US" b="1" i="1" dirty="0">
                <a:latin typeface="Times New Roman" charset="0"/>
              </a:rPr>
              <a:t>n</a:t>
            </a:r>
            <a:r>
              <a:rPr lang="en-US" dirty="0">
                <a:latin typeface="Times New Roman" charset="0"/>
              </a:rPr>
              <a:t>)</a:t>
            </a:r>
          </a:p>
        </p:txBody>
      </p:sp>
      <p:sp>
        <p:nvSpPr>
          <p:cNvPr id="13318" name="Rectangle 4" descr="Rectangle: Click to edit Master text styles&#10;Second level&#10;Third level&#10;Fourth level&#10;Fifth level"/>
          <p:cNvSpPr>
            <a:spLocks noGrp="1" noChangeArrowheads="1"/>
          </p:cNvSpPr>
          <p:nvPr>
            <p:ph type="body" sz="half" idx="4294967295"/>
          </p:nvPr>
        </p:nvSpPr>
        <p:spPr>
          <a:xfrm>
            <a:off x="5578475" y="2214563"/>
            <a:ext cx="3565525" cy="3911600"/>
          </a:xfrm>
        </p:spPr>
        <p:txBody>
          <a:bodyPr>
            <a:normAutofit/>
          </a:bodyPr>
          <a:lstStyle/>
          <a:p>
            <a:pPr eaLnBrk="1" hangingPunct="1">
              <a:lnSpc>
                <a:spcPct val="90000"/>
              </a:lnSpc>
            </a:pPr>
            <a:r>
              <a:rPr lang="en-US" dirty="0">
                <a:latin typeface="Tahoma" charset="0"/>
              </a:rPr>
              <a:t>Using a more complex probabilistic analysis, one can show that these performance bounds also hold with high probability</a:t>
            </a:r>
          </a:p>
          <a:p>
            <a:pPr eaLnBrk="1" hangingPunct="1">
              <a:lnSpc>
                <a:spcPct val="90000"/>
              </a:lnSpc>
            </a:pPr>
            <a:r>
              <a:rPr lang="en-US" dirty="0">
                <a:latin typeface="Tahoma" charset="0"/>
              </a:rPr>
              <a:t>Skip lists are fast and simple to implement in practice</a:t>
            </a:r>
          </a:p>
        </p:txBody>
      </p:sp>
    </p:spTree>
    <p:extLst>
      <p:ext uri="{BB962C8B-B14F-4D97-AF65-F5344CB8AC3E}">
        <p14:creationId xmlns:p14="http://schemas.microsoft.com/office/powerpoint/2010/main" val="6572890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a:latin typeface="Tahoma" charset="0"/>
              </a:rPr>
              <a:t>Ordered Maps</a:t>
            </a:r>
          </a:p>
        </p:txBody>
      </p:sp>
      <p:sp>
        <p:nvSpPr>
          <p:cNvPr id="160771" name="Rectangle 3" descr="Rectangle: Click to edit Master text styles&#10;Second level&#10;Third level&#10;Fourth level&#10;Fifth level"/>
          <p:cNvSpPr>
            <a:spLocks noGrp="1" noChangeArrowheads="1"/>
          </p:cNvSpPr>
          <p:nvPr>
            <p:ph idx="1"/>
          </p:nvPr>
        </p:nvSpPr>
        <p:spPr/>
        <p:txBody>
          <a:bodyPr>
            <a:normAutofit/>
          </a:bodyPr>
          <a:lstStyle/>
          <a:p>
            <a:pPr>
              <a:lnSpc>
                <a:spcPct val="110000"/>
              </a:lnSpc>
              <a:defRPr/>
            </a:pPr>
            <a:r>
              <a:rPr lang="en-US" dirty="0" smtClean="0">
                <a:latin typeface="Tahoma"/>
                <a:cs typeface="Tahoma"/>
              </a:rPr>
              <a:t>Keys are assumed to come from a total order.</a:t>
            </a:r>
          </a:p>
          <a:p>
            <a:pPr>
              <a:lnSpc>
                <a:spcPct val="110000"/>
              </a:lnSpc>
              <a:defRPr/>
            </a:pPr>
            <a:r>
              <a:rPr lang="en-US" dirty="0" smtClean="0">
                <a:latin typeface="Tahoma"/>
                <a:cs typeface="Tahoma"/>
              </a:rPr>
              <a:t>New operations: </a:t>
            </a:r>
          </a:p>
          <a:p>
            <a:pPr lvl="1">
              <a:lnSpc>
                <a:spcPct val="110000"/>
              </a:lnSpc>
              <a:defRPr/>
            </a:pPr>
            <a:r>
              <a:rPr lang="en-US" dirty="0" err="1" smtClean="0">
                <a:solidFill>
                  <a:schemeClr val="tx2"/>
                </a:solidFill>
                <a:latin typeface="Tahoma"/>
                <a:cs typeface="Tahoma"/>
              </a:rPr>
              <a:t>firstEntry</a:t>
            </a:r>
            <a:r>
              <a:rPr lang="en-US" dirty="0" smtClean="0">
                <a:latin typeface="Tahoma"/>
                <a:cs typeface="Tahoma"/>
              </a:rPr>
              <a:t>(): entry with smallest key value null</a:t>
            </a:r>
          </a:p>
          <a:p>
            <a:pPr lvl="1">
              <a:lnSpc>
                <a:spcPct val="110000"/>
              </a:lnSpc>
              <a:defRPr/>
            </a:pPr>
            <a:r>
              <a:rPr lang="en-US" dirty="0" err="1" smtClean="0">
                <a:solidFill>
                  <a:schemeClr val="tx2"/>
                </a:solidFill>
                <a:latin typeface="Tahoma"/>
                <a:cs typeface="Tahoma"/>
              </a:rPr>
              <a:t>lastEntry</a:t>
            </a:r>
            <a:r>
              <a:rPr lang="en-US" dirty="0" smtClean="0">
                <a:latin typeface="Tahoma"/>
                <a:cs typeface="Tahoma"/>
              </a:rPr>
              <a:t>(): entry with largest key value</a:t>
            </a:r>
          </a:p>
          <a:p>
            <a:pPr lvl="1">
              <a:lnSpc>
                <a:spcPct val="110000"/>
              </a:lnSpc>
              <a:defRPr/>
            </a:pPr>
            <a:r>
              <a:rPr lang="en-US" dirty="0" err="1" smtClean="0">
                <a:solidFill>
                  <a:schemeClr val="tx2"/>
                </a:solidFill>
                <a:latin typeface="Tahoma"/>
                <a:cs typeface="Tahoma"/>
              </a:rPr>
              <a:t>floorEntry</a:t>
            </a:r>
            <a:r>
              <a:rPr lang="en-US" dirty="0" smtClean="0">
                <a:latin typeface="Tahoma"/>
                <a:cs typeface="Tahoma"/>
              </a:rPr>
              <a:t>(k):entry with largest key </a:t>
            </a:r>
            <a:r>
              <a:rPr lang="en-US" dirty="0" smtClean="0">
                <a:latin typeface="Tahoma"/>
                <a:cs typeface="Tahoma"/>
                <a:sym typeface="Symbol"/>
              </a:rPr>
              <a:t></a:t>
            </a:r>
            <a:r>
              <a:rPr lang="en-US" dirty="0" smtClean="0">
                <a:latin typeface="Tahoma"/>
                <a:cs typeface="Tahoma"/>
              </a:rPr>
              <a:t> k</a:t>
            </a:r>
          </a:p>
          <a:p>
            <a:pPr lvl="1">
              <a:lnSpc>
                <a:spcPct val="110000"/>
              </a:lnSpc>
              <a:defRPr/>
            </a:pPr>
            <a:r>
              <a:rPr lang="en-US" dirty="0" err="1" smtClean="0">
                <a:solidFill>
                  <a:schemeClr val="tx2"/>
                </a:solidFill>
                <a:latin typeface="Tahoma"/>
                <a:cs typeface="Tahoma"/>
              </a:rPr>
              <a:t>ceilingEntry</a:t>
            </a:r>
            <a:r>
              <a:rPr lang="en-US" dirty="0" smtClean="0">
                <a:latin typeface="Tahoma"/>
                <a:cs typeface="Tahoma"/>
              </a:rPr>
              <a:t>(k): entry with smallest key </a:t>
            </a:r>
            <a:r>
              <a:rPr lang="en-US" dirty="0" smtClean="0">
                <a:latin typeface="Tahoma"/>
                <a:cs typeface="Tahoma"/>
                <a:sym typeface="Symbol"/>
              </a:rPr>
              <a:t></a:t>
            </a:r>
            <a:r>
              <a:rPr lang="en-US" dirty="0" smtClean="0">
                <a:latin typeface="Tahoma"/>
                <a:cs typeface="Tahoma"/>
              </a:rPr>
              <a:t> k</a:t>
            </a:r>
          </a:p>
          <a:p>
            <a:pPr lvl="1">
              <a:lnSpc>
                <a:spcPct val="110000"/>
              </a:lnSpc>
              <a:defRPr/>
            </a:pPr>
            <a:r>
              <a:rPr lang="en-US" dirty="0" smtClean="0">
                <a:latin typeface="Tahoma"/>
                <a:cs typeface="Tahoma"/>
              </a:rPr>
              <a:t>These operations return null if the map is empty</a:t>
            </a:r>
          </a:p>
        </p:txBody>
      </p:sp>
    </p:spTree>
    <p:extLst>
      <p:ext uri="{BB962C8B-B14F-4D97-AF65-F5344CB8AC3E}">
        <p14:creationId xmlns:p14="http://schemas.microsoft.com/office/powerpoint/2010/main" val="195553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latin typeface="Tahoma" charset="0"/>
              </a:rPr>
              <a:t>Binary Search</a:t>
            </a:r>
            <a:endParaRPr lang="en-US" sz="4000">
              <a:latin typeface="Tahoma" charset="0"/>
            </a:endParaRPr>
          </a:p>
        </p:txBody>
      </p:sp>
      <p:sp>
        <p:nvSpPr>
          <p:cNvPr id="2054"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r>
              <a:rPr lang="en-US" dirty="0">
                <a:latin typeface="Tahoma" charset="0"/>
              </a:rPr>
              <a:t>Binary search can perform operations </a:t>
            </a:r>
            <a:r>
              <a:rPr lang="en-US" dirty="0">
                <a:solidFill>
                  <a:schemeClr val="tx2"/>
                </a:solidFill>
                <a:latin typeface="Tahoma" charset="0"/>
              </a:rPr>
              <a:t>get</a:t>
            </a:r>
            <a:r>
              <a:rPr lang="en-US" dirty="0">
                <a:latin typeface="Tahoma" charset="0"/>
              </a:rPr>
              <a:t>, </a:t>
            </a:r>
            <a:r>
              <a:rPr lang="en-US" dirty="0" err="1">
                <a:solidFill>
                  <a:schemeClr val="tx2"/>
                </a:solidFill>
                <a:latin typeface="Tahoma" charset="0"/>
              </a:rPr>
              <a:t>floorEntry</a:t>
            </a:r>
            <a:r>
              <a:rPr lang="en-US" dirty="0">
                <a:latin typeface="Tahoma" charset="0"/>
              </a:rPr>
              <a:t> and </a:t>
            </a:r>
            <a:r>
              <a:rPr lang="en-US" dirty="0" err="1">
                <a:solidFill>
                  <a:schemeClr val="tx2"/>
                </a:solidFill>
                <a:latin typeface="Tahoma" charset="0"/>
              </a:rPr>
              <a:t>ceilingEntry</a:t>
            </a:r>
            <a:r>
              <a:rPr lang="en-US" dirty="0">
                <a:latin typeface="Tahoma" charset="0"/>
              </a:rPr>
              <a:t>  on an ordered map implemented by means of an array-based sequence, sorted by key</a:t>
            </a:r>
          </a:p>
          <a:p>
            <a:pPr lvl="1" eaLnBrk="1" hangingPunct="1"/>
            <a:r>
              <a:rPr lang="en-US" dirty="0">
                <a:latin typeface="Tahoma" charset="0"/>
              </a:rPr>
              <a:t>similar to the high-low game</a:t>
            </a:r>
          </a:p>
          <a:p>
            <a:pPr lvl="1" eaLnBrk="1" hangingPunct="1"/>
            <a:r>
              <a:rPr lang="en-US" dirty="0">
                <a:latin typeface="Tahoma" charset="0"/>
              </a:rPr>
              <a:t>at each step, the number of candidate items is halved</a:t>
            </a:r>
          </a:p>
          <a:p>
            <a:pPr lvl="1" eaLnBrk="1" hangingPunct="1"/>
            <a:r>
              <a:rPr lang="en-US" dirty="0">
                <a:latin typeface="Tahoma" charset="0"/>
              </a:rPr>
              <a:t>terminates after O(log n) </a:t>
            </a:r>
            <a:r>
              <a:rPr lang="en-US" dirty="0" smtClean="0">
                <a:latin typeface="Tahoma" charset="0"/>
              </a:rPr>
              <a:t>steps</a:t>
            </a:r>
            <a:endParaRPr lang="en-US" dirty="0">
              <a:latin typeface="Tahoma" charset="0"/>
            </a:endParaRPr>
          </a:p>
        </p:txBody>
      </p:sp>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400"/>
              <a:t>Binary Search Trees</a:t>
            </a:r>
          </a:p>
        </p:txBody>
      </p:sp>
    </p:spTree>
    <p:extLst>
      <p:ext uri="{BB962C8B-B14F-4D97-AF65-F5344CB8AC3E}">
        <p14:creationId xmlns:p14="http://schemas.microsoft.com/office/powerpoint/2010/main" val="1211808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latin typeface="Tahoma" charset="0"/>
              </a:rPr>
              <a:t>Binary Search</a:t>
            </a:r>
            <a:endParaRPr lang="en-US" sz="4000">
              <a:latin typeface="Tahoma" charset="0"/>
            </a:endParaRPr>
          </a:p>
        </p:txBody>
      </p:sp>
      <p:sp>
        <p:nvSpPr>
          <p:cNvPr id="2054"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r>
              <a:rPr lang="en-US" sz="2000" dirty="0" smtClean="0">
                <a:latin typeface="Tahoma" charset="0"/>
              </a:rPr>
              <a:t>Example</a:t>
            </a:r>
            <a:r>
              <a:rPr lang="en-US" sz="2000" dirty="0">
                <a:latin typeface="Tahoma" charset="0"/>
              </a:rPr>
              <a:t>: </a:t>
            </a:r>
            <a:r>
              <a:rPr lang="en-US" sz="2000" dirty="0">
                <a:solidFill>
                  <a:schemeClr val="tx2"/>
                </a:solidFill>
                <a:latin typeface="Tahoma" charset="0"/>
              </a:rPr>
              <a:t>find</a:t>
            </a:r>
            <a:r>
              <a:rPr lang="en-US" sz="2000" dirty="0">
                <a:latin typeface="Tahoma" charset="0"/>
              </a:rPr>
              <a:t>(7)</a:t>
            </a:r>
          </a:p>
        </p:txBody>
      </p:sp>
      <p:sp>
        <p:nvSpPr>
          <p:cNvPr id="2055" name="Line 5"/>
          <p:cNvSpPr>
            <a:spLocks noChangeShapeType="1"/>
          </p:cNvSpPr>
          <p:nvPr/>
        </p:nvSpPr>
        <p:spPr bwMode="auto">
          <a:xfrm>
            <a:off x="922338" y="3244485"/>
            <a:ext cx="6991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 name="Oval 6"/>
          <p:cNvSpPr>
            <a:spLocks noChangeArrowheads="1"/>
          </p:cNvSpPr>
          <p:nvPr/>
        </p:nvSpPr>
        <p:spPr bwMode="auto">
          <a:xfrm>
            <a:off x="12080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a:t>
            </a:r>
          </a:p>
        </p:txBody>
      </p:sp>
      <p:sp>
        <p:nvSpPr>
          <p:cNvPr id="2057" name="Oval 7"/>
          <p:cNvSpPr>
            <a:spLocks noChangeArrowheads="1"/>
          </p:cNvSpPr>
          <p:nvPr/>
        </p:nvSpPr>
        <p:spPr bwMode="auto">
          <a:xfrm>
            <a:off x="18176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3</a:t>
            </a:r>
          </a:p>
        </p:txBody>
      </p:sp>
      <p:sp>
        <p:nvSpPr>
          <p:cNvPr id="2058" name="Oval 8"/>
          <p:cNvSpPr>
            <a:spLocks noChangeArrowheads="1"/>
          </p:cNvSpPr>
          <p:nvPr/>
        </p:nvSpPr>
        <p:spPr bwMode="auto">
          <a:xfrm>
            <a:off x="24272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4</a:t>
            </a:r>
          </a:p>
        </p:txBody>
      </p:sp>
      <p:sp>
        <p:nvSpPr>
          <p:cNvPr id="2059" name="Oval 9"/>
          <p:cNvSpPr>
            <a:spLocks noChangeArrowheads="1"/>
          </p:cNvSpPr>
          <p:nvPr/>
        </p:nvSpPr>
        <p:spPr bwMode="auto">
          <a:xfrm>
            <a:off x="30368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5</a:t>
            </a:r>
          </a:p>
        </p:txBody>
      </p:sp>
      <p:sp>
        <p:nvSpPr>
          <p:cNvPr id="2060" name="Oval 10"/>
          <p:cNvSpPr>
            <a:spLocks noChangeArrowheads="1"/>
          </p:cNvSpPr>
          <p:nvPr/>
        </p:nvSpPr>
        <p:spPr bwMode="auto">
          <a:xfrm>
            <a:off x="36464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7</a:t>
            </a:r>
          </a:p>
        </p:txBody>
      </p:sp>
      <p:sp>
        <p:nvSpPr>
          <p:cNvPr id="2061" name="Oval 11"/>
          <p:cNvSpPr>
            <a:spLocks noChangeArrowheads="1"/>
          </p:cNvSpPr>
          <p:nvPr/>
        </p:nvSpPr>
        <p:spPr bwMode="auto">
          <a:xfrm>
            <a:off x="4256088" y="3092085"/>
            <a:ext cx="304800" cy="304800"/>
          </a:xfrm>
          <a:prstGeom prst="ellipse">
            <a:avLst/>
          </a:prstGeom>
          <a:solidFill>
            <a:schemeClr val="accent1"/>
          </a:solidFill>
          <a:ln w="57150">
            <a:solidFill>
              <a:schemeClr val="tx1"/>
            </a:solidFill>
            <a:round/>
            <a:headEnd/>
            <a:tailEnd/>
          </a:ln>
        </p:spPr>
        <p:txBody>
          <a:bodyPr wrap="none" anchor="ctr"/>
          <a:lstStyle/>
          <a:p>
            <a:r>
              <a:rPr lang="en-US" sz="1400">
                <a:solidFill>
                  <a:schemeClr val="tx2"/>
                </a:solidFill>
              </a:rPr>
              <a:t>8</a:t>
            </a:r>
          </a:p>
        </p:txBody>
      </p:sp>
      <p:sp>
        <p:nvSpPr>
          <p:cNvPr id="2062" name="Oval 12"/>
          <p:cNvSpPr>
            <a:spLocks noChangeArrowheads="1"/>
          </p:cNvSpPr>
          <p:nvPr/>
        </p:nvSpPr>
        <p:spPr bwMode="auto">
          <a:xfrm>
            <a:off x="48656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9</a:t>
            </a:r>
          </a:p>
        </p:txBody>
      </p:sp>
      <p:sp>
        <p:nvSpPr>
          <p:cNvPr id="2063" name="Oval 13"/>
          <p:cNvSpPr>
            <a:spLocks noChangeArrowheads="1"/>
          </p:cNvSpPr>
          <p:nvPr/>
        </p:nvSpPr>
        <p:spPr bwMode="auto">
          <a:xfrm>
            <a:off x="54752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11</a:t>
            </a:r>
          </a:p>
        </p:txBody>
      </p:sp>
      <p:sp>
        <p:nvSpPr>
          <p:cNvPr id="2064" name="Oval 14"/>
          <p:cNvSpPr>
            <a:spLocks noChangeArrowheads="1"/>
          </p:cNvSpPr>
          <p:nvPr/>
        </p:nvSpPr>
        <p:spPr bwMode="auto">
          <a:xfrm>
            <a:off x="60848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14</a:t>
            </a:r>
          </a:p>
        </p:txBody>
      </p:sp>
      <p:sp>
        <p:nvSpPr>
          <p:cNvPr id="2065" name="Oval 15"/>
          <p:cNvSpPr>
            <a:spLocks noChangeArrowheads="1"/>
          </p:cNvSpPr>
          <p:nvPr/>
        </p:nvSpPr>
        <p:spPr bwMode="auto">
          <a:xfrm>
            <a:off x="66944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16</a:t>
            </a:r>
          </a:p>
        </p:txBody>
      </p:sp>
      <p:sp>
        <p:nvSpPr>
          <p:cNvPr id="2066" name="Oval 16"/>
          <p:cNvSpPr>
            <a:spLocks noChangeArrowheads="1"/>
          </p:cNvSpPr>
          <p:nvPr/>
        </p:nvSpPr>
        <p:spPr bwMode="auto">
          <a:xfrm>
            <a:off x="73040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18</a:t>
            </a:r>
          </a:p>
        </p:txBody>
      </p:sp>
      <p:sp>
        <p:nvSpPr>
          <p:cNvPr id="2067" name="Oval 17"/>
          <p:cNvSpPr>
            <a:spLocks noChangeArrowheads="1"/>
          </p:cNvSpPr>
          <p:nvPr/>
        </p:nvSpPr>
        <p:spPr bwMode="auto">
          <a:xfrm>
            <a:off x="791368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19</a:t>
            </a:r>
          </a:p>
        </p:txBody>
      </p:sp>
      <p:sp>
        <p:nvSpPr>
          <p:cNvPr id="2068" name="Line 18"/>
          <p:cNvSpPr>
            <a:spLocks noChangeShapeType="1"/>
          </p:cNvSpPr>
          <p:nvPr/>
        </p:nvSpPr>
        <p:spPr bwMode="auto">
          <a:xfrm>
            <a:off x="769938" y="3854085"/>
            <a:ext cx="71437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 name="Oval 19"/>
          <p:cNvSpPr>
            <a:spLocks noChangeArrowheads="1"/>
          </p:cNvSpPr>
          <p:nvPr/>
        </p:nvSpPr>
        <p:spPr bwMode="auto">
          <a:xfrm>
            <a:off x="1208088" y="3701685"/>
            <a:ext cx="304800" cy="304800"/>
          </a:xfrm>
          <a:prstGeom prst="ellipse">
            <a:avLst/>
          </a:prstGeom>
          <a:solidFill>
            <a:schemeClr val="accent1"/>
          </a:solidFill>
          <a:ln w="19050">
            <a:solidFill>
              <a:schemeClr val="tx1"/>
            </a:solidFill>
            <a:round/>
            <a:headEnd/>
            <a:tailEnd/>
          </a:ln>
        </p:spPr>
        <p:txBody>
          <a:bodyPr wrap="none" anchor="ctr"/>
          <a:lstStyle/>
          <a:p>
            <a:r>
              <a:rPr lang="en-US" sz="1400"/>
              <a:t>1</a:t>
            </a:r>
          </a:p>
        </p:txBody>
      </p:sp>
      <p:sp>
        <p:nvSpPr>
          <p:cNvPr id="2070" name="Oval 20"/>
          <p:cNvSpPr>
            <a:spLocks noChangeArrowheads="1"/>
          </p:cNvSpPr>
          <p:nvPr/>
        </p:nvSpPr>
        <p:spPr bwMode="auto">
          <a:xfrm>
            <a:off x="1817688" y="3701685"/>
            <a:ext cx="304800" cy="304800"/>
          </a:xfrm>
          <a:prstGeom prst="ellipse">
            <a:avLst/>
          </a:prstGeom>
          <a:solidFill>
            <a:schemeClr val="accent1"/>
          </a:solidFill>
          <a:ln w="57150">
            <a:solidFill>
              <a:schemeClr val="tx1"/>
            </a:solidFill>
            <a:round/>
            <a:headEnd/>
            <a:tailEnd/>
          </a:ln>
        </p:spPr>
        <p:txBody>
          <a:bodyPr wrap="none" anchor="ctr"/>
          <a:lstStyle/>
          <a:p>
            <a:r>
              <a:rPr lang="en-US" sz="1400">
                <a:solidFill>
                  <a:schemeClr val="tx2"/>
                </a:solidFill>
              </a:rPr>
              <a:t>3</a:t>
            </a:r>
          </a:p>
        </p:txBody>
      </p:sp>
      <p:sp>
        <p:nvSpPr>
          <p:cNvPr id="2071" name="Oval 21"/>
          <p:cNvSpPr>
            <a:spLocks noChangeArrowheads="1"/>
          </p:cNvSpPr>
          <p:nvPr/>
        </p:nvSpPr>
        <p:spPr bwMode="auto">
          <a:xfrm>
            <a:off x="2427288" y="3701685"/>
            <a:ext cx="304800" cy="304800"/>
          </a:xfrm>
          <a:prstGeom prst="ellipse">
            <a:avLst/>
          </a:prstGeom>
          <a:solidFill>
            <a:schemeClr val="accent1"/>
          </a:solidFill>
          <a:ln w="19050">
            <a:solidFill>
              <a:schemeClr val="tx1"/>
            </a:solidFill>
            <a:round/>
            <a:headEnd/>
            <a:tailEnd/>
          </a:ln>
        </p:spPr>
        <p:txBody>
          <a:bodyPr wrap="none" anchor="ctr"/>
          <a:lstStyle/>
          <a:p>
            <a:r>
              <a:rPr lang="en-US" sz="1400"/>
              <a:t>4</a:t>
            </a:r>
          </a:p>
        </p:txBody>
      </p:sp>
      <p:sp>
        <p:nvSpPr>
          <p:cNvPr id="2072" name="Oval 22"/>
          <p:cNvSpPr>
            <a:spLocks noChangeArrowheads="1"/>
          </p:cNvSpPr>
          <p:nvPr/>
        </p:nvSpPr>
        <p:spPr bwMode="auto">
          <a:xfrm>
            <a:off x="3036888" y="3701685"/>
            <a:ext cx="304800" cy="304800"/>
          </a:xfrm>
          <a:prstGeom prst="ellipse">
            <a:avLst/>
          </a:prstGeom>
          <a:solidFill>
            <a:schemeClr val="accent1"/>
          </a:solidFill>
          <a:ln w="19050">
            <a:solidFill>
              <a:schemeClr val="tx1"/>
            </a:solidFill>
            <a:round/>
            <a:headEnd/>
            <a:tailEnd/>
          </a:ln>
        </p:spPr>
        <p:txBody>
          <a:bodyPr wrap="none" anchor="ctr"/>
          <a:lstStyle/>
          <a:p>
            <a:r>
              <a:rPr lang="en-US" sz="1400"/>
              <a:t>5</a:t>
            </a:r>
          </a:p>
        </p:txBody>
      </p:sp>
      <p:sp>
        <p:nvSpPr>
          <p:cNvPr id="2073" name="Oval 23"/>
          <p:cNvSpPr>
            <a:spLocks noChangeArrowheads="1"/>
          </p:cNvSpPr>
          <p:nvPr/>
        </p:nvSpPr>
        <p:spPr bwMode="auto">
          <a:xfrm>
            <a:off x="3646488" y="3701685"/>
            <a:ext cx="304800" cy="304800"/>
          </a:xfrm>
          <a:prstGeom prst="ellipse">
            <a:avLst/>
          </a:prstGeom>
          <a:solidFill>
            <a:schemeClr val="accent1"/>
          </a:solidFill>
          <a:ln w="19050">
            <a:solidFill>
              <a:schemeClr val="tx1"/>
            </a:solidFill>
            <a:round/>
            <a:headEnd/>
            <a:tailEnd/>
          </a:ln>
        </p:spPr>
        <p:txBody>
          <a:bodyPr wrap="none" anchor="ctr"/>
          <a:lstStyle/>
          <a:p>
            <a:r>
              <a:rPr lang="en-US" sz="1400"/>
              <a:t>7</a:t>
            </a:r>
          </a:p>
        </p:txBody>
      </p:sp>
      <p:sp>
        <p:nvSpPr>
          <p:cNvPr id="2074" name="Oval 24"/>
          <p:cNvSpPr>
            <a:spLocks noChangeArrowheads="1"/>
          </p:cNvSpPr>
          <p:nvPr/>
        </p:nvSpPr>
        <p:spPr bwMode="auto">
          <a:xfrm>
            <a:off x="42560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8</a:t>
            </a:r>
          </a:p>
        </p:txBody>
      </p:sp>
      <p:sp>
        <p:nvSpPr>
          <p:cNvPr id="2075" name="Oval 25"/>
          <p:cNvSpPr>
            <a:spLocks noChangeArrowheads="1"/>
          </p:cNvSpPr>
          <p:nvPr/>
        </p:nvSpPr>
        <p:spPr bwMode="auto">
          <a:xfrm>
            <a:off x="48656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9</a:t>
            </a:r>
          </a:p>
        </p:txBody>
      </p:sp>
      <p:sp>
        <p:nvSpPr>
          <p:cNvPr id="2076" name="Oval 26"/>
          <p:cNvSpPr>
            <a:spLocks noChangeArrowheads="1"/>
          </p:cNvSpPr>
          <p:nvPr/>
        </p:nvSpPr>
        <p:spPr bwMode="auto">
          <a:xfrm>
            <a:off x="54752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11</a:t>
            </a:r>
          </a:p>
        </p:txBody>
      </p:sp>
      <p:sp>
        <p:nvSpPr>
          <p:cNvPr id="2077" name="Oval 27"/>
          <p:cNvSpPr>
            <a:spLocks noChangeArrowheads="1"/>
          </p:cNvSpPr>
          <p:nvPr/>
        </p:nvSpPr>
        <p:spPr bwMode="auto">
          <a:xfrm>
            <a:off x="60848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14</a:t>
            </a:r>
          </a:p>
        </p:txBody>
      </p:sp>
      <p:sp>
        <p:nvSpPr>
          <p:cNvPr id="2078" name="Oval 28"/>
          <p:cNvSpPr>
            <a:spLocks noChangeArrowheads="1"/>
          </p:cNvSpPr>
          <p:nvPr/>
        </p:nvSpPr>
        <p:spPr bwMode="auto">
          <a:xfrm>
            <a:off x="66944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16</a:t>
            </a:r>
          </a:p>
        </p:txBody>
      </p:sp>
      <p:sp>
        <p:nvSpPr>
          <p:cNvPr id="2079" name="Oval 29"/>
          <p:cNvSpPr>
            <a:spLocks noChangeArrowheads="1"/>
          </p:cNvSpPr>
          <p:nvPr/>
        </p:nvSpPr>
        <p:spPr bwMode="auto">
          <a:xfrm>
            <a:off x="73040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18</a:t>
            </a:r>
          </a:p>
        </p:txBody>
      </p:sp>
      <p:sp>
        <p:nvSpPr>
          <p:cNvPr id="2080" name="Oval 30"/>
          <p:cNvSpPr>
            <a:spLocks noChangeArrowheads="1"/>
          </p:cNvSpPr>
          <p:nvPr/>
        </p:nvSpPr>
        <p:spPr bwMode="auto">
          <a:xfrm>
            <a:off x="7913688" y="3701685"/>
            <a:ext cx="304800" cy="304800"/>
          </a:xfrm>
          <a:prstGeom prst="ellipse">
            <a:avLst/>
          </a:prstGeom>
          <a:solidFill>
            <a:schemeClr val="bg2"/>
          </a:solidFill>
          <a:ln w="19050">
            <a:solidFill>
              <a:schemeClr val="tx1"/>
            </a:solidFill>
            <a:round/>
            <a:headEnd/>
            <a:tailEnd/>
          </a:ln>
        </p:spPr>
        <p:txBody>
          <a:bodyPr wrap="none" anchor="ctr"/>
          <a:lstStyle/>
          <a:p>
            <a:r>
              <a:rPr lang="en-US" sz="1400"/>
              <a:t>19</a:t>
            </a:r>
          </a:p>
        </p:txBody>
      </p:sp>
      <p:sp>
        <p:nvSpPr>
          <p:cNvPr id="2081" name="Line 31"/>
          <p:cNvSpPr>
            <a:spLocks noChangeShapeType="1"/>
          </p:cNvSpPr>
          <p:nvPr/>
        </p:nvSpPr>
        <p:spPr bwMode="auto">
          <a:xfrm>
            <a:off x="846138" y="4463685"/>
            <a:ext cx="70675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2" name="Oval 32"/>
          <p:cNvSpPr>
            <a:spLocks noChangeArrowheads="1"/>
          </p:cNvSpPr>
          <p:nvPr/>
        </p:nvSpPr>
        <p:spPr bwMode="auto">
          <a:xfrm>
            <a:off x="12080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a:t>
            </a:r>
          </a:p>
        </p:txBody>
      </p:sp>
      <p:sp>
        <p:nvSpPr>
          <p:cNvPr id="2083" name="Oval 33"/>
          <p:cNvSpPr>
            <a:spLocks noChangeArrowheads="1"/>
          </p:cNvSpPr>
          <p:nvPr/>
        </p:nvSpPr>
        <p:spPr bwMode="auto">
          <a:xfrm>
            <a:off x="18176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3</a:t>
            </a:r>
          </a:p>
        </p:txBody>
      </p:sp>
      <p:sp>
        <p:nvSpPr>
          <p:cNvPr id="2084" name="Oval 34"/>
          <p:cNvSpPr>
            <a:spLocks noChangeArrowheads="1"/>
          </p:cNvSpPr>
          <p:nvPr/>
        </p:nvSpPr>
        <p:spPr bwMode="auto">
          <a:xfrm>
            <a:off x="2427288" y="4311285"/>
            <a:ext cx="304800" cy="304800"/>
          </a:xfrm>
          <a:prstGeom prst="ellipse">
            <a:avLst/>
          </a:prstGeom>
          <a:solidFill>
            <a:schemeClr val="accent1"/>
          </a:solidFill>
          <a:ln w="19050">
            <a:solidFill>
              <a:schemeClr val="tx1"/>
            </a:solidFill>
            <a:round/>
            <a:headEnd/>
            <a:tailEnd/>
          </a:ln>
        </p:spPr>
        <p:txBody>
          <a:bodyPr wrap="none" anchor="ctr"/>
          <a:lstStyle/>
          <a:p>
            <a:r>
              <a:rPr lang="en-US" sz="1400"/>
              <a:t>4</a:t>
            </a:r>
          </a:p>
        </p:txBody>
      </p:sp>
      <p:sp>
        <p:nvSpPr>
          <p:cNvPr id="2085" name="Oval 35"/>
          <p:cNvSpPr>
            <a:spLocks noChangeArrowheads="1"/>
          </p:cNvSpPr>
          <p:nvPr/>
        </p:nvSpPr>
        <p:spPr bwMode="auto">
          <a:xfrm>
            <a:off x="3036888" y="4311285"/>
            <a:ext cx="304800" cy="304800"/>
          </a:xfrm>
          <a:prstGeom prst="ellipse">
            <a:avLst/>
          </a:prstGeom>
          <a:solidFill>
            <a:schemeClr val="accent1"/>
          </a:solidFill>
          <a:ln w="57150">
            <a:solidFill>
              <a:schemeClr val="tx1"/>
            </a:solidFill>
            <a:round/>
            <a:headEnd/>
            <a:tailEnd/>
          </a:ln>
        </p:spPr>
        <p:txBody>
          <a:bodyPr wrap="none" anchor="ctr"/>
          <a:lstStyle/>
          <a:p>
            <a:r>
              <a:rPr lang="en-US" sz="1400">
                <a:solidFill>
                  <a:schemeClr val="tx2"/>
                </a:solidFill>
              </a:rPr>
              <a:t>5</a:t>
            </a:r>
          </a:p>
        </p:txBody>
      </p:sp>
      <p:sp>
        <p:nvSpPr>
          <p:cNvPr id="2086" name="Oval 36"/>
          <p:cNvSpPr>
            <a:spLocks noChangeArrowheads="1"/>
          </p:cNvSpPr>
          <p:nvPr/>
        </p:nvSpPr>
        <p:spPr bwMode="auto">
          <a:xfrm>
            <a:off x="3646488" y="4311285"/>
            <a:ext cx="304800" cy="304800"/>
          </a:xfrm>
          <a:prstGeom prst="ellipse">
            <a:avLst/>
          </a:prstGeom>
          <a:solidFill>
            <a:schemeClr val="accent1"/>
          </a:solidFill>
          <a:ln w="19050">
            <a:solidFill>
              <a:schemeClr val="tx1"/>
            </a:solidFill>
            <a:round/>
            <a:headEnd/>
            <a:tailEnd/>
          </a:ln>
        </p:spPr>
        <p:txBody>
          <a:bodyPr wrap="none" anchor="ctr"/>
          <a:lstStyle/>
          <a:p>
            <a:r>
              <a:rPr lang="en-US" sz="1400"/>
              <a:t>7</a:t>
            </a:r>
          </a:p>
        </p:txBody>
      </p:sp>
      <p:sp>
        <p:nvSpPr>
          <p:cNvPr id="2087" name="Oval 37"/>
          <p:cNvSpPr>
            <a:spLocks noChangeArrowheads="1"/>
          </p:cNvSpPr>
          <p:nvPr/>
        </p:nvSpPr>
        <p:spPr bwMode="auto">
          <a:xfrm>
            <a:off x="42560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8</a:t>
            </a:r>
          </a:p>
        </p:txBody>
      </p:sp>
      <p:sp>
        <p:nvSpPr>
          <p:cNvPr id="2088" name="Oval 38"/>
          <p:cNvSpPr>
            <a:spLocks noChangeArrowheads="1"/>
          </p:cNvSpPr>
          <p:nvPr/>
        </p:nvSpPr>
        <p:spPr bwMode="auto">
          <a:xfrm>
            <a:off x="48656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9</a:t>
            </a:r>
          </a:p>
        </p:txBody>
      </p:sp>
      <p:sp>
        <p:nvSpPr>
          <p:cNvPr id="2089" name="Oval 39"/>
          <p:cNvSpPr>
            <a:spLocks noChangeArrowheads="1"/>
          </p:cNvSpPr>
          <p:nvPr/>
        </p:nvSpPr>
        <p:spPr bwMode="auto">
          <a:xfrm>
            <a:off x="54752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11</a:t>
            </a:r>
          </a:p>
        </p:txBody>
      </p:sp>
      <p:sp>
        <p:nvSpPr>
          <p:cNvPr id="2090" name="Oval 40"/>
          <p:cNvSpPr>
            <a:spLocks noChangeArrowheads="1"/>
          </p:cNvSpPr>
          <p:nvPr/>
        </p:nvSpPr>
        <p:spPr bwMode="auto">
          <a:xfrm>
            <a:off x="60848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14</a:t>
            </a:r>
          </a:p>
        </p:txBody>
      </p:sp>
      <p:sp>
        <p:nvSpPr>
          <p:cNvPr id="2091" name="Oval 41"/>
          <p:cNvSpPr>
            <a:spLocks noChangeArrowheads="1"/>
          </p:cNvSpPr>
          <p:nvPr/>
        </p:nvSpPr>
        <p:spPr bwMode="auto">
          <a:xfrm>
            <a:off x="66944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16</a:t>
            </a:r>
          </a:p>
        </p:txBody>
      </p:sp>
      <p:sp>
        <p:nvSpPr>
          <p:cNvPr id="2092" name="Oval 42"/>
          <p:cNvSpPr>
            <a:spLocks noChangeArrowheads="1"/>
          </p:cNvSpPr>
          <p:nvPr/>
        </p:nvSpPr>
        <p:spPr bwMode="auto">
          <a:xfrm>
            <a:off x="73040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18</a:t>
            </a:r>
          </a:p>
        </p:txBody>
      </p:sp>
      <p:sp>
        <p:nvSpPr>
          <p:cNvPr id="2093" name="Oval 43"/>
          <p:cNvSpPr>
            <a:spLocks noChangeArrowheads="1"/>
          </p:cNvSpPr>
          <p:nvPr/>
        </p:nvSpPr>
        <p:spPr bwMode="auto">
          <a:xfrm>
            <a:off x="7913688" y="4311285"/>
            <a:ext cx="304800" cy="304800"/>
          </a:xfrm>
          <a:prstGeom prst="ellipse">
            <a:avLst/>
          </a:prstGeom>
          <a:solidFill>
            <a:schemeClr val="bg2"/>
          </a:solidFill>
          <a:ln w="19050">
            <a:solidFill>
              <a:schemeClr val="tx1"/>
            </a:solidFill>
            <a:round/>
            <a:headEnd/>
            <a:tailEnd/>
          </a:ln>
        </p:spPr>
        <p:txBody>
          <a:bodyPr wrap="none" anchor="ctr"/>
          <a:lstStyle/>
          <a:p>
            <a:r>
              <a:rPr lang="en-US" sz="1400"/>
              <a:t>19</a:t>
            </a:r>
          </a:p>
        </p:txBody>
      </p:sp>
      <p:sp>
        <p:nvSpPr>
          <p:cNvPr id="2094" name="Line 44"/>
          <p:cNvSpPr>
            <a:spLocks noChangeShapeType="1"/>
          </p:cNvSpPr>
          <p:nvPr/>
        </p:nvSpPr>
        <p:spPr bwMode="auto">
          <a:xfrm>
            <a:off x="922338" y="5073285"/>
            <a:ext cx="6991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95" name="Oval 45"/>
          <p:cNvSpPr>
            <a:spLocks noChangeArrowheads="1"/>
          </p:cNvSpPr>
          <p:nvPr/>
        </p:nvSpPr>
        <p:spPr bwMode="auto">
          <a:xfrm>
            <a:off x="12080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a:t>
            </a:r>
          </a:p>
        </p:txBody>
      </p:sp>
      <p:sp>
        <p:nvSpPr>
          <p:cNvPr id="2096" name="Oval 46"/>
          <p:cNvSpPr>
            <a:spLocks noChangeArrowheads="1"/>
          </p:cNvSpPr>
          <p:nvPr/>
        </p:nvSpPr>
        <p:spPr bwMode="auto">
          <a:xfrm>
            <a:off x="18176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3</a:t>
            </a:r>
          </a:p>
        </p:txBody>
      </p:sp>
      <p:sp>
        <p:nvSpPr>
          <p:cNvPr id="2097" name="Oval 47"/>
          <p:cNvSpPr>
            <a:spLocks noChangeArrowheads="1"/>
          </p:cNvSpPr>
          <p:nvPr/>
        </p:nvSpPr>
        <p:spPr bwMode="auto">
          <a:xfrm>
            <a:off x="24272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4</a:t>
            </a:r>
          </a:p>
        </p:txBody>
      </p:sp>
      <p:sp>
        <p:nvSpPr>
          <p:cNvPr id="2098" name="Oval 48"/>
          <p:cNvSpPr>
            <a:spLocks noChangeArrowheads="1"/>
          </p:cNvSpPr>
          <p:nvPr/>
        </p:nvSpPr>
        <p:spPr bwMode="auto">
          <a:xfrm>
            <a:off x="30368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5</a:t>
            </a:r>
          </a:p>
        </p:txBody>
      </p:sp>
      <p:sp>
        <p:nvSpPr>
          <p:cNvPr id="2099" name="Oval 49"/>
          <p:cNvSpPr>
            <a:spLocks noChangeArrowheads="1"/>
          </p:cNvSpPr>
          <p:nvPr/>
        </p:nvSpPr>
        <p:spPr bwMode="auto">
          <a:xfrm>
            <a:off x="3646488" y="4920885"/>
            <a:ext cx="304800" cy="304800"/>
          </a:xfrm>
          <a:prstGeom prst="ellipse">
            <a:avLst/>
          </a:prstGeom>
          <a:solidFill>
            <a:schemeClr val="accent1"/>
          </a:solidFill>
          <a:ln w="57150">
            <a:solidFill>
              <a:schemeClr val="tx1"/>
            </a:solidFill>
            <a:round/>
            <a:headEnd/>
            <a:tailEnd/>
          </a:ln>
        </p:spPr>
        <p:txBody>
          <a:bodyPr wrap="none" anchor="ctr"/>
          <a:lstStyle/>
          <a:p>
            <a:r>
              <a:rPr lang="en-US" sz="1400">
                <a:solidFill>
                  <a:schemeClr val="tx2"/>
                </a:solidFill>
              </a:rPr>
              <a:t>7</a:t>
            </a:r>
          </a:p>
        </p:txBody>
      </p:sp>
      <p:sp>
        <p:nvSpPr>
          <p:cNvPr id="2100" name="Oval 50"/>
          <p:cNvSpPr>
            <a:spLocks noChangeArrowheads="1"/>
          </p:cNvSpPr>
          <p:nvPr/>
        </p:nvSpPr>
        <p:spPr bwMode="auto">
          <a:xfrm>
            <a:off x="42560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8</a:t>
            </a:r>
          </a:p>
        </p:txBody>
      </p:sp>
      <p:sp>
        <p:nvSpPr>
          <p:cNvPr id="2101" name="Oval 51"/>
          <p:cNvSpPr>
            <a:spLocks noChangeArrowheads="1"/>
          </p:cNvSpPr>
          <p:nvPr/>
        </p:nvSpPr>
        <p:spPr bwMode="auto">
          <a:xfrm>
            <a:off x="48656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9</a:t>
            </a:r>
          </a:p>
        </p:txBody>
      </p:sp>
      <p:sp>
        <p:nvSpPr>
          <p:cNvPr id="2102" name="Oval 52"/>
          <p:cNvSpPr>
            <a:spLocks noChangeArrowheads="1"/>
          </p:cNvSpPr>
          <p:nvPr/>
        </p:nvSpPr>
        <p:spPr bwMode="auto">
          <a:xfrm>
            <a:off x="54752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11</a:t>
            </a:r>
          </a:p>
        </p:txBody>
      </p:sp>
      <p:sp>
        <p:nvSpPr>
          <p:cNvPr id="2103" name="Oval 53"/>
          <p:cNvSpPr>
            <a:spLocks noChangeArrowheads="1"/>
          </p:cNvSpPr>
          <p:nvPr/>
        </p:nvSpPr>
        <p:spPr bwMode="auto">
          <a:xfrm>
            <a:off x="60848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14</a:t>
            </a:r>
          </a:p>
        </p:txBody>
      </p:sp>
      <p:sp>
        <p:nvSpPr>
          <p:cNvPr id="2104" name="Oval 54"/>
          <p:cNvSpPr>
            <a:spLocks noChangeArrowheads="1"/>
          </p:cNvSpPr>
          <p:nvPr/>
        </p:nvSpPr>
        <p:spPr bwMode="auto">
          <a:xfrm>
            <a:off x="66944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16</a:t>
            </a:r>
          </a:p>
        </p:txBody>
      </p:sp>
      <p:sp>
        <p:nvSpPr>
          <p:cNvPr id="2105" name="Oval 55"/>
          <p:cNvSpPr>
            <a:spLocks noChangeArrowheads="1"/>
          </p:cNvSpPr>
          <p:nvPr/>
        </p:nvSpPr>
        <p:spPr bwMode="auto">
          <a:xfrm>
            <a:off x="73040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18</a:t>
            </a:r>
          </a:p>
        </p:txBody>
      </p:sp>
      <p:sp>
        <p:nvSpPr>
          <p:cNvPr id="2106" name="Oval 56"/>
          <p:cNvSpPr>
            <a:spLocks noChangeArrowheads="1"/>
          </p:cNvSpPr>
          <p:nvPr/>
        </p:nvSpPr>
        <p:spPr bwMode="auto">
          <a:xfrm>
            <a:off x="7913688" y="4920885"/>
            <a:ext cx="304800" cy="304800"/>
          </a:xfrm>
          <a:prstGeom prst="ellipse">
            <a:avLst/>
          </a:prstGeom>
          <a:solidFill>
            <a:schemeClr val="bg2"/>
          </a:solidFill>
          <a:ln w="19050">
            <a:solidFill>
              <a:schemeClr val="tx1"/>
            </a:solidFill>
            <a:round/>
            <a:headEnd/>
            <a:tailEnd/>
          </a:ln>
        </p:spPr>
        <p:txBody>
          <a:bodyPr wrap="none" anchor="ctr"/>
          <a:lstStyle/>
          <a:p>
            <a:r>
              <a:rPr lang="en-US" sz="1400"/>
              <a:t>19</a:t>
            </a:r>
          </a:p>
        </p:txBody>
      </p:sp>
      <p:sp>
        <p:nvSpPr>
          <p:cNvPr id="2107" name="Oval 57"/>
          <p:cNvSpPr>
            <a:spLocks noChangeArrowheads="1"/>
          </p:cNvSpPr>
          <p:nvPr/>
        </p:nvSpPr>
        <p:spPr bwMode="auto">
          <a:xfrm>
            <a:off x="617538" y="3092085"/>
            <a:ext cx="304800" cy="304800"/>
          </a:xfrm>
          <a:prstGeom prst="ellipse">
            <a:avLst/>
          </a:prstGeom>
          <a:solidFill>
            <a:schemeClr val="accent1"/>
          </a:solidFill>
          <a:ln w="19050">
            <a:solidFill>
              <a:schemeClr val="tx1"/>
            </a:solidFill>
            <a:round/>
            <a:headEnd/>
            <a:tailEnd/>
          </a:ln>
        </p:spPr>
        <p:txBody>
          <a:bodyPr wrap="none" anchor="ctr"/>
          <a:lstStyle/>
          <a:p>
            <a:r>
              <a:rPr lang="en-US" sz="1400"/>
              <a:t>0</a:t>
            </a:r>
          </a:p>
        </p:txBody>
      </p:sp>
      <p:sp>
        <p:nvSpPr>
          <p:cNvPr id="2108" name="Oval 58"/>
          <p:cNvSpPr>
            <a:spLocks noChangeArrowheads="1"/>
          </p:cNvSpPr>
          <p:nvPr/>
        </p:nvSpPr>
        <p:spPr bwMode="auto">
          <a:xfrm>
            <a:off x="617538" y="3701685"/>
            <a:ext cx="304800" cy="304800"/>
          </a:xfrm>
          <a:prstGeom prst="ellipse">
            <a:avLst/>
          </a:prstGeom>
          <a:solidFill>
            <a:schemeClr val="accent1"/>
          </a:solidFill>
          <a:ln w="19050">
            <a:solidFill>
              <a:schemeClr val="tx1"/>
            </a:solidFill>
            <a:round/>
            <a:headEnd/>
            <a:tailEnd/>
          </a:ln>
        </p:spPr>
        <p:txBody>
          <a:bodyPr wrap="none" anchor="ctr"/>
          <a:lstStyle/>
          <a:p>
            <a:r>
              <a:rPr lang="en-US" sz="1400"/>
              <a:t>0</a:t>
            </a:r>
          </a:p>
        </p:txBody>
      </p:sp>
      <p:sp>
        <p:nvSpPr>
          <p:cNvPr id="2109" name="Oval 59"/>
          <p:cNvSpPr>
            <a:spLocks noChangeArrowheads="1"/>
          </p:cNvSpPr>
          <p:nvPr/>
        </p:nvSpPr>
        <p:spPr bwMode="auto">
          <a:xfrm>
            <a:off x="617538" y="4311285"/>
            <a:ext cx="304800" cy="304800"/>
          </a:xfrm>
          <a:prstGeom prst="ellipse">
            <a:avLst/>
          </a:prstGeom>
          <a:solidFill>
            <a:schemeClr val="bg2"/>
          </a:solidFill>
          <a:ln w="19050">
            <a:solidFill>
              <a:schemeClr val="tx1"/>
            </a:solidFill>
            <a:round/>
            <a:headEnd/>
            <a:tailEnd/>
          </a:ln>
        </p:spPr>
        <p:txBody>
          <a:bodyPr wrap="none" anchor="ctr"/>
          <a:lstStyle/>
          <a:p>
            <a:r>
              <a:rPr lang="en-US" sz="1400"/>
              <a:t>0</a:t>
            </a:r>
          </a:p>
        </p:txBody>
      </p:sp>
      <p:sp>
        <p:nvSpPr>
          <p:cNvPr id="2110" name="Oval 60"/>
          <p:cNvSpPr>
            <a:spLocks noChangeArrowheads="1"/>
          </p:cNvSpPr>
          <p:nvPr/>
        </p:nvSpPr>
        <p:spPr bwMode="auto">
          <a:xfrm>
            <a:off x="627063" y="4920885"/>
            <a:ext cx="304800" cy="304800"/>
          </a:xfrm>
          <a:prstGeom prst="ellipse">
            <a:avLst/>
          </a:prstGeom>
          <a:solidFill>
            <a:schemeClr val="bg2"/>
          </a:solidFill>
          <a:ln w="19050">
            <a:solidFill>
              <a:schemeClr val="tx1"/>
            </a:solidFill>
            <a:round/>
            <a:headEnd/>
            <a:tailEnd/>
          </a:ln>
        </p:spPr>
        <p:txBody>
          <a:bodyPr wrap="none" anchor="ctr"/>
          <a:lstStyle/>
          <a:p>
            <a:r>
              <a:rPr lang="en-US" sz="1400"/>
              <a:t>0</a:t>
            </a:r>
          </a:p>
        </p:txBody>
      </p:sp>
      <p:sp>
        <p:nvSpPr>
          <p:cNvPr id="2111" name="Text Box 61"/>
          <p:cNvSpPr txBox="1">
            <a:spLocks noChangeArrowheads="1"/>
          </p:cNvSpPr>
          <p:nvPr/>
        </p:nvSpPr>
        <p:spPr bwMode="auto">
          <a:xfrm>
            <a:off x="4232275" y="3338148"/>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m</a:t>
            </a:r>
          </a:p>
        </p:txBody>
      </p:sp>
      <p:sp>
        <p:nvSpPr>
          <p:cNvPr id="2112" name="Text Box 62"/>
          <p:cNvSpPr txBox="1">
            <a:spLocks noChangeArrowheads="1"/>
          </p:cNvSpPr>
          <p:nvPr/>
        </p:nvSpPr>
        <p:spPr bwMode="auto">
          <a:xfrm>
            <a:off x="617538" y="3339735"/>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l</a:t>
            </a:r>
          </a:p>
        </p:txBody>
      </p:sp>
      <p:sp>
        <p:nvSpPr>
          <p:cNvPr id="2113" name="Text Box 63"/>
          <p:cNvSpPr txBox="1">
            <a:spLocks noChangeArrowheads="1"/>
          </p:cNvSpPr>
          <p:nvPr/>
        </p:nvSpPr>
        <p:spPr bwMode="auto">
          <a:xfrm>
            <a:off x="7932738" y="333814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h</a:t>
            </a:r>
          </a:p>
        </p:txBody>
      </p:sp>
      <p:sp>
        <p:nvSpPr>
          <p:cNvPr id="2114" name="Text Box 64"/>
          <p:cNvSpPr txBox="1">
            <a:spLocks noChangeArrowheads="1"/>
          </p:cNvSpPr>
          <p:nvPr/>
        </p:nvSpPr>
        <p:spPr bwMode="auto">
          <a:xfrm>
            <a:off x="1789113" y="395886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m</a:t>
            </a:r>
          </a:p>
        </p:txBody>
      </p:sp>
      <p:sp>
        <p:nvSpPr>
          <p:cNvPr id="2115" name="Text Box 65"/>
          <p:cNvSpPr txBox="1">
            <a:spLocks noChangeArrowheads="1"/>
          </p:cNvSpPr>
          <p:nvPr/>
        </p:nvSpPr>
        <p:spPr bwMode="auto">
          <a:xfrm>
            <a:off x="617538" y="3960448"/>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l</a:t>
            </a:r>
          </a:p>
        </p:txBody>
      </p:sp>
      <p:sp>
        <p:nvSpPr>
          <p:cNvPr id="2116" name="Text Box 66"/>
          <p:cNvSpPr txBox="1">
            <a:spLocks noChangeArrowheads="1"/>
          </p:cNvSpPr>
          <p:nvPr/>
        </p:nvSpPr>
        <p:spPr bwMode="auto">
          <a:xfrm>
            <a:off x="3646488" y="395886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h</a:t>
            </a:r>
          </a:p>
        </p:txBody>
      </p:sp>
      <p:sp>
        <p:nvSpPr>
          <p:cNvPr id="2117" name="Text Box 67"/>
          <p:cNvSpPr txBox="1">
            <a:spLocks noChangeArrowheads="1"/>
          </p:cNvSpPr>
          <p:nvPr/>
        </p:nvSpPr>
        <p:spPr bwMode="auto">
          <a:xfrm>
            <a:off x="3027363" y="4579573"/>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m</a:t>
            </a:r>
          </a:p>
        </p:txBody>
      </p:sp>
      <p:sp>
        <p:nvSpPr>
          <p:cNvPr id="2118" name="Text Box 68"/>
          <p:cNvSpPr txBox="1">
            <a:spLocks noChangeArrowheads="1"/>
          </p:cNvSpPr>
          <p:nvPr/>
        </p:nvSpPr>
        <p:spPr bwMode="auto">
          <a:xfrm>
            <a:off x="2446338" y="4581160"/>
            <a:ext cx="241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l</a:t>
            </a:r>
          </a:p>
        </p:txBody>
      </p:sp>
      <p:sp>
        <p:nvSpPr>
          <p:cNvPr id="2119" name="Text Box 69"/>
          <p:cNvSpPr txBox="1">
            <a:spLocks noChangeArrowheads="1"/>
          </p:cNvSpPr>
          <p:nvPr/>
        </p:nvSpPr>
        <p:spPr bwMode="auto">
          <a:xfrm>
            <a:off x="3646488" y="4579573"/>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h</a:t>
            </a:r>
          </a:p>
        </p:txBody>
      </p:sp>
      <p:sp>
        <p:nvSpPr>
          <p:cNvPr id="2120" name="Text Box 70"/>
          <p:cNvSpPr txBox="1">
            <a:spLocks noChangeArrowheads="1"/>
          </p:cNvSpPr>
          <p:nvPr/>
        </p:nvSpPr>
        <p:spPr bwMode="auto">
          <a:xfrm>
            <a:off x="3398838" y="5195523"/>
            <a:ext cx="785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24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24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24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1600" b="1" i="1">
                <a:latin typeface="Times New Roman" charset="0"/>
              </a:rPr>
              <a:t>l</a:t>
            </a:r>
            <a:r>
              <a:rPr lang="en-US" sz="1600">
                <a:latin typeface="Symbol" charset="0"/>
              </a:rPr>
              <a:t>=</a:t>
            </a:r>
            <a:r>
              <a:rPr lang="en-US" sz="1600" b="1" i="1">
                <a:latin typeface="Times New Roman" charset="0"/>
              </a:rPr>
              <a:t>m </a:t>
            </a:r>
            <a:r>
              <a:rPr lang="en-US" sz="1600">
                <a:latin typeface="Symbol" charset="0"/>
              </a:rPr>
              <a:t>=</a:t>
            </a:r>
            <a:r>
              <a:rPr lang="en-US" sz="1600" b="1" i="1">
                <a:latin typeface="Times New Roman" charset="0"/>
              </a:rPr>
              <a:t>h</a:t>
            </a:r>
          </a:p>
        </p:txBody>
      </p:sp>
    </p:spTree>
    <p:extLst>
      <p:ext uri="{BB962C8B-B14F-4D97-AF65-F5344CB8AC3E}">
        <p14:creationId xmlns:p14="http://schemas.microsoft.com/office/powerpoint/2010/main" val="247813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pPr eaLnBrk="1" hangingPunct="1"/>
            <a:r>
              <a:rPr lang="en-US">
                <a:latin typeface="Tahoma" charset="0"/>
              </a:rPr>
              <a:t>Search Tables</a:t>
            </a:r>
            <a:endParaRPr lang="en-US" sz="4000">
              <a:latin typeface="Tahoma" charset="0"/>
            </a:endParaRPr>
          </a:p>
        </p:txBody>
      </p:sp>
      <p:sp>
        <p:nvSpPr>
          <p:cNvPr id="3078"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lnSpc>
                <a:spcPct val="90000"/>
              </a:lnSpc>
            </a:pPr>
            <a:r>
              <a:rPr lang="en-US" sz="2000" dirty="0">
                <a:latin typeface="Tahoma" charset="0"/>
              </a:rPr>
              <a:t>A search table is an ordered map implemented by means of a sorted sequence</a:t>
            </a:r>
          </a:p>
          <a:p>
            <a:pPr>
              <a:lnSpc>
                <a:spcPct val="90000"/>
              </a:lnSpc>
            </a:pPr>
            <a:r>
              <a:rPr lang="en-US" sz="2000" dirty="0">
                <a:latin typeface="Tahoma" charset="0"/>
              </a:rPr>
              <a:t>We store the items in an array-based sequence, sorted by key</a:t>
            </a:r>
          </a:p>
          <a:p>
            <a:pPr>
              <a:lnSpc>
                <a:spcPct val="90000"/>
              </a:lnSpc>
            </a:pPr>
            <a:r>
              <a:rPr lang="en-US" sz="2000" dirty="0">
                <a:latin typeface="Tahoma" charset="0"/>
              </a:rPr>
              <a:t>We use an external comparator for the </a:t>
            </a:r>
            <a:r>
              <a:rPr lang="en-US" sz="2000" dirty="0" smtClean="0">
                <a:latin typeface="Tahoma" charset="0"/>
              </a:rPr>
              <a:t>keys</a:t>
            </a:r>
            <a:endParaRPr lang="en-US" sz="2000" dirty="0">
              <a:latin typeface="Tahoma" charset="0"/>
            </a:endParaRPr>
          </a:p>
        </p:txBody>
      </p:sp>
    </p:spTree>
    <p:extLst>
      <p:ext uri="{BB962C8B-B14F-4D97-AF65-F5344CB8AC3E}">
        <p14:creationId xmlns:p14="http://schemas.microsoft.com/office/powerpoint/2010/main" val="218305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Tables</a:t>
            </a:r>
            <a:endParaRPr lang="en-US" dirty="0"/>
          </a:p>
        </p:txBody>
      </p:sp>
      <p:sp>
        <p:nvSpPr>
          <p:cNvPr id="3" name="Content Placeholder 2"/>
          <p:cNvSpPr>
            <a:spLocks noGrp="1"/>
          </p:cNvSpPr>
          <p:nvPr>
            <p:ph idx="1"/>
          </p:nvPr>
        </p:nvSpPr>
        <p:spPr/>
        <p:txBody>
          <a:bodyPr/>
          <a:lstStyle/>
          <a:p>
            <a:pPr>
              <a:lnSpc>
                <a:spcPct val="90000"/>
              </a:lnSpc>
            </a:pPr>
            <a:r>
              <a:rPr lang="en-US" dirty="0">
                <a:latin typeface="Tahoma" charset="0"/>
              </a:rPr>
              <a:t>Performance:</a:t>
            </a:r>
          </a:p>
          <a:p>
            <a:pPr lvl="1">
              <a:lnSpc>
                <a:spcPct val="90000"/>
              </a:lnSpc>
            </a:pPr>
            <a:r>
              <a:rPr lang="en-US" dirty="0">
                <a:latin typeface="Tahoma" charset="0"/>
              </a:rPr>
              <a:t>get, </a:t>
            </a:r>
            <a:r>
              <a:rPr lang="en-US" dirty="0" err="1">
                <a:latin typeface="Tahoma" charset="0"/>
              </a:rPr>
              <a:t>floorEntry</a:t>
            </a:r>
            <a:r>
              <a:rPr lang="en-US" dirty="0">
                <a:latin typeface="Tahoma" charset="0"/>
              </a:rPr>
              <a:t> and </a:t>
            </a:r>
            <a:r>
              <a:rPr lang="en-US" dirty="0" err="1">
                <a:latin typeface="Tahoma" charset="0"/>
              </a:rPr>
              <a:t>ceilingEntry</a:t>
            </a:r>
            <a:r>
              <a:rPr lang="en-US" dirty="0">
                <a:latin typeface="Tahoma" charset="0"/>
              </a:rPr>
              <a:t> take </a:t>
            </a:r>
            <a:r>
              <a:rPr lang="en-US" b="1" i="1" dirty="0">
                <a:latin typeface="Times New Roman" charset="0"/>
              </a:rPr>
              <a:t>O</a:t>
            </a:r>
            <a:r>
              <a:rPr lang="en-US" dirty="0">
                <a:latin typeface="Times New Roman" charset="0"/>
              </a:rPr>
              <a:t>(log </a:t>
            </a:r>
            <a:r>
              <a:rPr lang="en-US" b="1" i="1" dirty="0">
                <a:latin typeface="Times New Roman" charset="0"/>
              </a:rPr>
              <a:t>n</a:t>
            </a:r>
            <a:r>
              <a:rPr lang="en-US" dirty="0">
                <a:latin typeface="Times New Roman" charset="0"/>
              </a:rPr>
              <a:t>)</a:t>
            </a:r>
            <a:r>
              <a:rPr lang="en-US" dirty="0">
                <a:latin typeface="Tahoma" charset="0"/>
              </a:rPr>
              <a:t> time, using binary search</a:t>
            </a:r>
          </a:p>
          <a:p>
            <a:pPr lvl="1">
              <a:lnSpc>
                <a:spcPct val="90000"/>
              </a:lnSpc>
            </a:pPr>
            <a:r>
              <a:rPr lang="en-US" dirty="0" smtClean="0">
                <a:latin typeface="Tahoma" charset="0"/>
              </a:rPr>
              <a:t>insert </a:t>
            </a:r>
            <a:r>
              <a:rPr lang="en-US" dirty="0">
                <a:latin typeface="Tahoma" charset="0"/>
              </a:rPr>
              <a:t>takes </a:t>
            </a:r>
            <a:r>
              <a:rPr lang="en-US" b="1" i="1" dirty="0">
                <a:latin typeface="Times New Roman" charset="0"/>
              </a:rPr>
              <a:t>O</a:t>
            </a:r>
            <a:r>
              <a:rPr lang="en-US" dirty="0">
                <a:latin typeface="Times New Roman" charset="0"/>
              </a:rPr>
              <a:t>(</a:t>
            </a:r>
            <a:r>
              <a:rPr lang="en-US" b="1" i="1" dirty="0">
                <a:latin typeface="Times New Roman" charset="0"/>
              </a:rPr>
              <a:t>n</a:t>
            </a:r>
            <a:r>
              <a:rPr lang="en-US" dirty="0">
                <a:latin typeface="Times New Roman" charset="0"/>
              </a:rPr>
              <a:t>)</a:t>
            </a:r>
            <a:r>
              <a:rPr lang="en-US" dirty="0">
                <a:latin typeface="Tahoma" charset="0"/>
              </a:rPr>
              <a:t> time since in the worst case we have to shift </a:t>
            </a:r>
            <a:r>
              <a:rPr lang="en-US" b="1" i="1" dirty="0" smtClean="0">
                <a:latin typeface="Times New Roman" charset="0"/>
              </a:rPr>
              <a:t>n</a:t>
            </a:r>
            <a:r>
              <a:rPr lang="en-US" dirty="0" smtClean="0">
                <a:latin typeface="Tahoma" charset="0"/>
              </a:rPr>
              <a:t> </a:t>
            </a:r>
            <a:r>
              <a:rPr lang="en-US" dirty="0">
                <a:latin typeface="Tahoma" charset="0"/>
              </a:rPr>
              <a:t>items to make room for the new item</a:t>
            </a:r>
            <a:endParaRPr lang="en-US" sz="2000" dirty="0">
              <a:latin typeface="Tahoma" charset="0"/>
            </a:endParaRPr>
          </a:p>
          <a:p>
            <a:pPr lvl="1">
              <a:lnSpc>
                <a:spcPct val="90000"/>
              </a:lnSpc>
            </a:pPr>
            <a:r>
              <a:rPr lang="en-US" dirty="0">
                <a:latin typeface="Tahoma" charset="0"/>
              </a:rPr>
              <a:t>remove take </a:t>
            </a:r>
            <a:r>
              <a:rPr lang="en-US" b="1" i="1" dirty="0">
                <a:latin typeface="Times New Roman" charset="0"/>
              </a:rPr>
              <a:t>O</a:t>
            </a:r>
            <a:r>
              <a:rPr lang="en-US" dirty="0">
                <a:latin typeface="Times New Roman" charset="0"/>
              </a:rPr>
              <a:t>(</a:t>
            </a:r>
            <a:r>
              <a:rPr lang="en-US" b="1" i="1" dirty="0">
                <a:latin typeface="Times New Roman" charset="0"/>
              </a:rPr>
              <a:t>n</a:t>
            </a:r>
            <a:r>
              <a:rPr lang="en-US" dirty="0">
                <a:latin typeface="Times New Roman" charset="0"/>
              </a:rPr>
              <a:t>)</a:t>
            </a:r>
            <a:r>
              <a:rPr lang="en-US" dirty="0">
                <a:latin typeface="Tahoma" charset="0"/>
              </a:rPr>
              <a:t> time since in the worst case we have to shift </a:t>
            </a:r>
            <a:r>
              <a:rPr lang="en-US" b="1" i="1" dirty="0" smtClean="0">
                <a:latin typeface="Times New Roman" charset="0"/>
              </a:rPr>
              <a:t>n</a:t>
            </a:r>
            <a:r>
              <a:rPr lang="en-US" dirty="0" smtClean="0">
                <a:latin typeface="Tahoma" charset="0"/>
              </a:rPr>
              <a:t> </a:t>
            </a:r>
            <a:r>
              <a:rPr lang="en-US" dirty="0">
                <a:latin typeface="Tahoma" charset="0"/>
              </a:rPr>
              <a:t>items to compact the items after the removal</a:t>
            </a:r>
          </a:p>
          <a:p>
            <a:pPr>
              <a:lnSpc>
                <a:spcPct val="90000"/>
              </a:lnSpc>
            </a:pPr>
            <a:r>
              <a:rPr lang="en-US" dirty="0">
                <a:latin typeface="Tahoma" charset="0"/>
              </a:rPr>
              <a:t>The lookup table is effective only for dictionaries of small size or for dictionaries on which searches are the most common operations, while insertions and removals are rarely performed (e.g., credit card authorizations)</a:t>
            </a:r>
            <a:endParaRPr lang="en-US" sz="2400" dirty="0">
              <a:latin typeface="Tahoma" charset="0"/>
            </a:endParaRPr>
          </a:p>
          <a:p>
            <a:endParaRPr lang="en-US" dirty="0"/>
          </a:p>
        </p:txBody>
      </p:sp>
    </p:spTree>
    <p:extLst>
      <p:ext uri="{BB962C8B-B14F-4D97-AF65-F5344CB8AC3E}">
        <p14:creationId xmlns:p14="http://schemas.microsoft.com/office/powerpoint/2010/main" val="324410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050"/>
          <p:cNvSpPr>
            <a:spLocks noGrp="1" noChangeArrowheads="1"/>
          </p:cNvSpPr>
          <p:nvPr>
            <p:ph type="title"/>
          </p:nvPr>
        </p:nvSpPr>
        <p:spPr/>
        <p:txBody>
          <a:bodyPr/>
          <a:lstStyle/>
          <a:p>
            <a:pPr eaLnBrk="1" hangingPunct="1"/>
            <a:r>
              <a:rPr lang="en-US" dirty="0" smtClean="0">
                <a:latin typeface="Tahoma" charset="0"/>
              </a:rPr>
              <a:t>Dictionary</a:t>
            </a:r>
            <a:endParaRPr lang="en-US" dirty="0">
              <a:latin typeface="Tahoma" charset="0"/>
            </a:endParaRPr>
          </a:p>
        </p:txBody>
      </p:sp>
      <p:sp>
        <p:nvSpPr>
          <p:cNvPr id="4101" name="Rectangle 2051" descr="Rectangle: Click to edit Master text styles&#10;Second level&#10;Third level&#10;Fourth level&#10;Fifth level"/>
          <p:cNvSpPr>
            <a:spLocks noGrp="1" noChangeArrowheads="1"/>
          </p:cNvSpPr>
          <p:nvPr>
            <p:ph idx="1"/>
          </p:nvPr>
        </p:nvSpPr>
        <p:spPr/>
        <p:txBody>
          <a:bodyPr>
            <a:normAutofit/>
          </a:bodyPr>
          <a:lstStyle/>
          <a:p>
            <a:pPr eaLnBrk="1" hangingPunct="1">
              <a:lnSpc>
                <a:spcPct val="90000"/>
              </a:lnSpc>
            </a:pPr>
            <a:r>
              <a:rPr lang="en-US" dirty="0">
                <a:latin typeface="Tahoma" charset="0"/>
              </a:rPr>
              <a:t>A</a:t>
            </a:r>
            <a:r>
              <a:rPr lang="en-US" sz="2000" dirty="0" smtClean="0">
                <a:latin typeface="Tahoma" charset="0"/>
              </a:rPr>
              <a:t> dictionary </a:t>
            </a:r>
            <a:r>
              <a:rPr lang="en-US" sz="2000" dirty="0">
                <a:latin typeface="Tahoma" charset="0"/>
              </a:rPr>
              <a:t>models a searchable collection of key-element entries</a:t>
            </a:r>
          </a:p>
          <a:p>
            <a:pPr eaLnBrk="1" hangingPunct="1">
              <a:lnSpc>
                <a:spcPct val="90000"/>
              </a:lnSpc>
            </a:pPr>
            <a:r>
              <a:rPr lang="en-US" sz="2000" dirty="0">
                <a:latin typeface="Tahoma" charset="0"/>
              </a:rPr>
              <a:t>The main operations of a dictionary are searching, inserting, and deleting items</a:t>
            </a:r>
          </a:p>
          <a:p>
            <a:pPr eaLnBrk="1" hangingPunct="1">
              <a:lnSpc>
                <a:spcPct val="90000"/>
              </a:lnSpc>
            </a:pPr>
            <a:r>
              <a:rPr lang="en-US" sz="2000" dirty="0">
                <a:latin typeface="Tahoma" charset="0"/>
              </a:rPr>
              <a:t>Multiple items with the same key </a:t>
            </a:r>
            <a:r>
              <a:rPr lang="en-US" sz="2000" dirty="0">
                <a:solidFill>
                  <a:schemeClr val="tx2"/>
                </a:solidFill>
                <a:latin typeface="Tahoma" charset="0"/>
              </a:rPr>
              <a:t>are</a:t>
            </a:r>
            <a:r>
              <a:rPr lang="en-US" sz="2000" dirty="0">
                <a:latin typeface="Tahoma" charset="0"/>
              </a:rPr>
              <a:t> allowed</a:t>
            </a:r>
          </a:p>
          <a:p>
            <a:pPr eaLnBrk="1" hangingPunct="1">
              <a:lnSpc>
                <a:spcPct val="90000"/>
              </a:lnSpc>
            </a:pPr>
            <a:r>
              <a:rPr lang="en-US" sz="2000" dirty="0">
                <a:latin typeface="Tahoma" charset="0"/>
              </a:rPr>
              <a:t>Applications:</a:t>
            </a:r>
          </a:p>
          <a:p>
            <a:pPr lvl="1" eaLnBrk="1" hangingPunct="1">
              <a:lnSpc>
                <a:spcPct val="90000"/>
              </a:lnSpc>
            </a:pPr>
            <a:r>
              <a:rPr lang="en-US" sz="1800" dirty="0">
                <a:latin typeface="Tahoma" charset="0"/>
              </a:rPr>
              <a:t>word-definition pairs</a:t>
            </a:r>
          </a:p>
          <a:p>
            <a:pPr lvl="1" eaLnBrk="1" hangingPunct="1">
              <a:lnSpc>
                <a:spcPct val="90000"/>
              </a:lnSpc>
            </a:pPr>
            <a:r>
              <a:rPr lang="en-US" sz="1800" dirty="0">
                <a:latin typeface="Tahoma" charset="0"/>
              </a:rPr>
              <a:t>credit card authorizations</a:t>
            </a:r>
          </a:p>
          <a:p>
            <a:pPr lvl="1" eaLnBrk="1" hangingPunct="1">
              <a:lnSpc>
                <a:spcPct val="90000"/>
              </a:lnSpc>
            </a:pPr>
            <a:r>
              <a:rPr lang="en-US" sz="1800" dirty="0">
                <a:latin typeface="Tahoma" charset="0"/>
              </a:rPr>
              <a:t>DNS mapping of host names (e.g., </a:t>
            </a:r>
            <a:r>
              <a:rPr lang="en-US" sz="1800" dirty="0" err="1">
                <a:latin typeface="Tahoma" charset="0"/>
              </a:rPr>
              <a:t>datastructures.net</a:t>
            </a:r>
            <a:r>
              <a:rPr lang="en-US" sz="1800" dirty="0">
                <a:latin typeface="Tahoma" charset="0"/>
              </a:rPr>
              <a:t>) to internet IP addresses (e.g., 128.148.34.101)</a:t>
            </a:r>
          </a:p>
        </p:txBody>
      </p:sp>
    </p:spTree>
    <p:extLst>
      <p:ext uri="{BB962C8B-B14F-4D97-AF65-F5344CB8AC3E}">
        <p14:creationId xmlns:p14="http://schemas.microsoft.com/office/powerpoint/2010/main" val="8106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050"/>
          <p:cNvSpPr>
            <a:spLocks noGrp="1" noChangeArrowheads="1"/>
          </p:cNvSpPr>
          <p:nvPr>
            <p:ph type="title"/>
          </p:nvPr>
        </p:nvSpPr>
        <p:spPr/>
        <p:txBody>
          <a:bodyPr/>
          <a:lstStyle/>
          <a:p>
            <a:pPr eaLnBrk="1" hangingPunct="1"/>
            <a:r>
              <a:rPr lang="en-US">
                <a:latin typeface="Tahoma" charset="0"/>
              </a:rPr>
              <a:t>Dictionary ADT</a:t>
            </a:r>
          </a:p>
        </p:txBody>
      </p:sp>
      <p:sp>
        <p:nvSpPr>
          <p:cNvPr id="2" name="Content Placeholder 1"/>
          <p:cNvSpPr>
            <a:spLocks noGrp="1"/>
          </p:cNvSpPr>
          <p:nvPr>
            <p:ph idx="1"/>
          </p:nvPr>
        </p:nvSpPr>
        <p:spPr/>
        <p:txBody>
          <a:bodyPr>
            <a:normAutofit lnSpcReduction="10000"/>
          </a:bodyPr>
          <a:lstStyle/>
          <a:p>
            <a:pPr>
              <a:lnSpc>
                <a:spcPct val="110000"/>
              </a:lnSpc>
              <a:defRPr/>
            </a:pPr>
            <a:r>
              <a:rPr lang="en-US" dirty="0"/>
              <a:t>Dictionary ADT methods:</a:t>
            </a:r>
          </a:p>
          <a:p>
            <a:pPr lvl="1">
              <a:lnSpc>
                <a:spcPct val="110000"/>
              </a:lnSpc>
              <a:defRPr/>
            </a:pPr>
            <a:r>
              <a:rPr lang="en-US" sz="2000" dirty="0"/>
              <a:t>get(k): if the dictionary has an entry with key k, returns it, else, returns null </a:t>
            </a:r>
          </a:p>
          <a:p>
            <a:pPr lvl="1">
              <a:lnSpc>
                <a:spcPct val="110000"/>
              </a:lnSpc>
              <a:defRPr/>
            </a:pPr>
            <a:r>
              <a:rPr lang="en-US" sz="2000" dirty="0" err="1"/>
              <a:t>getAll</a:t>
            </a:r>
            <a:r>
              <a:rPr lang="en-US" sz="2000" dirty="0"/>
              <a:t>(k): returns an </a:t>
            </a:r>
            <a:r>
              <a:rPr lang="en-US" sz="2000" dirty="0" err="1"/>
              <a:t>iterable</a:t>
            </a:r>
            <a:r>
              <a:rPr lang="en-US" sz="2000" dirty="0"/>
              <a:t> collection of all entries with key k</a:t>
            </a:r>
          </a:p>
          <a:p>
            <a:pPr lvl="1">
              <a:lnSpc>
                <a:spcPct val="110000"/>
              </a:lnSpc>
              <a:defRPr/>
            </a:pPr>
            <a:r>
              <a:rPr lang="en-US" sz="2000" dirty="0"/>
              <a:t>put(k, o): inserts and returns the entry (k, o) </a:t>
            </a:r>
          </a:p>
          <a:p>
            <a:pPr lvl="1">
              <a:lnSpc>
                <a:spcPct val="110000"/>
              </a:lnSpc>
              <a:defRPr/>
            </a:pPr>
            <a:r>
              <a:rPr lang="en-US" sz="2000" dirty="0"/>
              <a:t>remove(e): remove the entry e from the dictionary</a:t>
            </a:r>
          </a:p>
          <a:p>
            <a:pPr lvl="1">
              <a:lnSpc>
                <a:spcPct val="110000"/>
              </a:lnSpc>
              <a:defRPr/>
            </a:pPr>
            <a:r>
              <a:rPr lang="en-US" sz="2000" dirty="0" err="1"/>
              <a:t>entrySet</a:t>
            </a:r>
            <a:r>
              <a:rPr lang="en-US" sz="2000" dirty="0"/>
              <a:t>(): returns an </a:t>
            </a:r>
            <a:r>
              <a:rPr lang="en-US" sz="2000" dirty="0" err="1"/>
              <a:t>iterable</a:t>
            </a:r>
            <a:r>
              <a:rPr lang="en-US" sz="2000" dirty="0"/>
              <a:t> collection of the entries in the dictionary</a:t>
            </a:r>
          </a:p>
          <a:p>
            <a:pPr lvl="1">
              <a:lnSpc>
                <a:spcPct val="110000"/>
              </a:lnSpc>
              <a:defRPr/>
            </a:pPr>
            <a:r>
              <a:rPr lang="en-US" sz="2000" dirty="0"/>
              <a:t>size(), </a:t>
            </a:r>
            <a:r>
              <a:rPr lang="en-US" sz="2000" dirty="0" err="1"/>
              <a:t>isEmpty</a:t>
            </a:r>
            <a:r>
              <a:rPr lang="en-US" sz="2000" dirty="0"/>
              <a:t>(</a:t>
            </a:r>
            <a:r>
              <a:rPr lang="en-US" sz="2000" dirty="0" smtClean="0"/>
              <a:t>)</a:t>
            </a:r>
            <a:endParaRPr lang="en-US" sz="2000" dirty="0"/>
          </a:p>
        </p:txBody>
      </p:sp>
    </p:spTree>
    <p:extLst>
      <p:ext uri="{BB962C8B-B14F-4D97-AF65-F5344CB8AC3E}">
        <p14:creationId xmlns:p14="http://schemas.microsoft.com/office/powerpoint/2010/main" val="3762259615"/>
      </p:ext>
    </p:extLst>
  </p:cSld>
  <p:clrMapOvr>
    <a:masterClrMapping/>
  </p:clrMapOvr>
</p:sld>
</file>

<file path=ppt/theme/theme1.xml><?xml version="1.0" encoding="utf-8"?>
<a:theme xmlns:a="http://schemas.openxmlformats.org/drawingml/2006/main" name="Plaza">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13560</TotalTime>
  <Words>2138</Words>
  <Application>Microsoft Macintosh PowerPoint</Application>
  <PresentationFormat>On-screen Show (4:3)</PresentationFormat>
  <Paragraphs>401</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Plaza</vt:lpstr>
      <vt:lpstr>Equation</vt:lpstr>
      <vt:lpstr> Data Structures Lecture 13</vt:lpstr>
      <vt:lpstr>Advance ADTs</vt:lpstr>
      <vt:lpstr>Ordered Maps</vt:lpstr>
      <vt:lpstr>Binary Search</vt:lpstr>
      <vt:lpstr>Binary Search</vt:lpstr>
      <vt:lpstr>Search Tables</vt:lpstr>
      <vt:lpstr>Search Tables</vt:lpstr>
      <vt:lpstr>Dictionary</vt:lpstr>
      <vt:lpstr>Dictionary ADT</vt:lpstr>
      <vt:lpstr>Example</vt:lpstr>
      <vt:lpstr>A List-Based Dictionary</vt:lpstr>
      <vt:lpstr>The getAll and put Algorithms</vt:lpstr>
      <vt:lpstr>The remove Algorithm</vt:lpstr>
      <vt:lpstr>Hash Table Implementation</vt:lpstr>
      <vt:lpstr>Search Table</vt:lpstr>
      <vt:lpstr>Skip Lists</vt:lpstr>
      <vt:lpstr>What is a Skip List</vt:lpstr>
      <vt:lpstr>Search</vt:lpstr>
      <vt:lpstr>Randomized Algorithms</vt:lpstr>
      <vt:lpstr>Insertion</vt:lpstr>
      <vt:lpstr>Insertion</vt:lpstr>
      <vt:lpstr>Deletion</vt:lpstr>
      <vt:lpstr>Deletion</vt:lpstr>
      <vt:lpstr>Implementation</vt:lpstr>
      <vt:lpstr>Space Usage</vt:lpstr>
      <vt:lpstr>Height</vt:lpstr>
      <vt:lpstr>Search and Update Times</vt:lpstr>
      <vt:lpstr>Summary</vt:lpstr>
    </vt:vector>
  </TitlesOfParts>
  <Company>NCCU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Structures Lecture 1</dc:title>
  <dc:creator>Fang Yu</dc:creator>
  <cp:lastModifiedBy>Fang Yu</cp:lastModifiedBy>
  <cp:revision>157</cp:revision>
  <cp:lastPrinted>2010-11-18T01:12:02Z</cp:lastPrinted>
  <dcterms:created xsi:type="dcterms:W3CDTF">2010-11-24T13:20:43Z</dcterms:created>
  <dcterms:modified xsi:type="dcterms:W3CDTF">2010-12-05T13:54:04Z</dcterms:modified>
</cp:coreProperties>
</file>