
<file path=[Content_Types].xml><?xml version="1.0" encoding="utf-8"?>
<Types xmlns="http://schemas.openxmlformats.org/package/2006/content-types">
  <Default Extension="rels" ContentType="application/vnd.openxmlformats-package.relationships+xml"/>
  <Default Extension="xls" ContentType="application/vnd.ms-excel"/>
  <Default Extension="xml" ContentType="application/xml"/>
  <Default Extension="wmf" ContentType="image/x-wmf"/>
  <Default Extension="vml" ContentType="application/vnd.openxmlformats-officedocument.vmlDrawing"/>
  <Default Extension="jpeg" ContentType="image/jpeg"/>
  <Default Extension="png" ContentType="image/png"/>
  <Default Extension="bin" ContentType="application/vnd.openxmlformats-officedocument.presentationml.printerSettings"/>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33"/>
  </p:notesMasterIdLst>
  <p:sldIdLst>
    <p:sldId id="256" r:id="rId2"/>
    <p:sldId id="310" r:id="rId3"/>
    <p:sldId id="458" r:id="rId4"/>
    <p:sldId id="459" r:id="rId5"/>
    <p:sldId id="466" r:id="rId6"/>
    <p:sldId id="460" r:id="rId7"/>
    <p:sldId id="461" r:id="rId8"/>
    <p:sldId id="462" r:id="rId9"/>
    <p:sldId id="463" r:id="rId10"/>
    <p:sldId id="464" r:id="rId11"/>
    <p:sldId id="465" r:id="rId12"/>
    <p:sldId id="467" r:id="rId13"/>
    <p:sldId id="469" r:id="rId14"/>
    <p:sldId id="470" r:id="rId15"/>
    <p:sldId id="471" r:id="rId16"/>
    <p:sldId id="472" r:id="rId17"/>
    <p:sldId id="473" r:id="rId18"/>
    <p:sldId id="474" r:id="rId19"/>
    <p:sldId id="475" r:id="rId20"/>
    <p:sldId id="476" r:id="rId21"/>
    <p:sldId id="477" r:id="rId22"/>
    <p:sldId id="478" r:id="rId23"/>
    <p:sldId id="479" r:id="rId24"/>
    <p:sldId id="483" r:id="rId25"/>
    <p:sldId id="480" r:id="rId26"/>
    <p:sldId id="481" r:id="rId27"/>
    <p:sldId id="482" r:id="rId28"/>
    <p:sldId id="484" r:id="rId29"/>
    <p:sldId id="457" r:id="rId30"/>
    <p:sldId id="485" r:id="rId31"/>
    <p:sldId id="4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ableStyles" Target="tableStyle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3186E-627A-3F4A-8E7E-B544FA4DA940}" type="datetimeFigureOut">
              <a:rPr lang="en-US" smtClean="0"/>
              <a:pPr/>
              <a:t>12/5/10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B45FB-B1A1-DD48-81E3-686E4C00E28D}" type="slidenum">
              <a:rPr lang="en-US" smtClean="0"/>
              <a:pPr/>
              <a:t>‹#›</a:t>
            </a:fld>
            <a:endParaRPr lang="en-US"/>
          </a:p>
        </p:txBody>
      </p:sp>
    </p:spTree>
    <p:extLst>
      <p:ext uri="{BB962C8B-B14F-4D97-AF65-F5344CB8AC3E}">
        <p14:creationId xmlns:p14="http://schemas.microsoft.com/office/powerpoint/2010/main" val="33827626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r>
              <a:rPr lang="en-US" sz="1200"/>
              <a:t>Dictionaries</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4A9DC66E-81BC-254C-B95A-3B1AEDD387A1}" type="datetime8">
              <a:rPr lang="en-US" sz="1200"/>
              <a:pPr eaLnBrk="1" hangingPunct="1"/>
              <a:t>12/5/10 19:11</a:t>
            </a:fld>
            <a:endParaRPr lang="en-US" sz="1200"/>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AA4ADEA3-D827-8747-82D4-D34651F54318}" type="slidenum">
              <a:rPr lang="en-US" sz="1200"/>
              <a:pPr eaLnBrk="1" hangingPunct="1"/>
              <a:t>12</a:t>
            </a:fld>
            <a:endParaRPr lang="en-US" sz="120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DB6EF64-FB19-411E-965E-9F52AA474456}"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B419239-0D02-1148-91D6-66C18BC00F3C}" type="datetimeFigureOut">
              <a:rPr lang="en-US" smtClean="0"/>
              <a:pPr/>
              <a:t>12/5/10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B419239-0D02-1148-91D6-66C18BC00F3C}" type="datetimeFigureOut">
              <a:rPr lang="en-US" smtClean="0"/>
              <a:pPr/>
              <a:t>12/5/10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02B71-8991-4516-A01E-F1A9ACD28BDC}" type="slidenum">
              <a:rPr/>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 y="4038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dt" sz="half" idx="10"/>
          </p:nvPr>
        </p:nvSpPr>
        <p:spPr>
          <a:ln/>
        </p:spPr>
        <p:txBody>
          <a:bodyPr/>
          <a:lstStyle>
            <a:lvl1pPr>
              <a:defRPr/>
            </a:lvl1pPr>
          </a:lstStyle>
          <a:p>
            <a:fld id="{6872D171-7E91-EA43-92E3-4C1B564FAE18}" type="datetime8">
              <a:rPr lang="en-US"/>
              <a:pPr/>
              <a:t>12/5/10 19:11</a:t>
            </a:fld>
            <a:endParaRPr lang="en-US"/>
          </a:p>
        </p:txBody>
      </p:sp>
      <p:sp>
        <p:nvSpPr>
          <p:cNvPr id="6" name="Rectangle 66"/>
          <p:cNvSpPr>
            <a:spLocks noGrp="1" noChangeArrowheads="1"/>
          </p:cNvSpPr>
          <p:nvPr>
            <p:ph type="ftr" sz="quarter" idx="11"/>
          </p:nvPr>
        </p:nvSpPr>
        <p:spPr>
          <a:ln/>
        </p:spPr>
        <p:txBody>
          <a:bodyPr/>
          <a:lstStyle>
            <a:lvl1pPr>
              <a:defRPr/>
            </a:lvl1pPr>
          </a:lstStyle>
          <a:p>
            <a:pPr>
              <a:defRPr/>
            </a:pPr>
            <a:r>
              <a:rPr lang="en-US"/>
              <a:t>Dynamic Programming</a:t>
            </a:r>
          </a:p>
        </p:txBody>
      </p:sp>
      <p:sp>
        <p:nvSpPr>
          <p:cNvPr id="7" name="Rectangle 67"/>
          <p:cNvSpPr>
            <a:spLocks noGrp="1" noChangeArrowheads="1"/>
          </p:cNvSpPr>
          <p:nvPr>
            <p:ph type="sldNum" sz="quarter" idx="12"/>
          </p:nvPr>
        </p:nvSpPr>
        <p:spPr>
          <a:ln/>
        </p:spPr>
        <p:txBody>
          <a:bodyPr/>
          <a:lstStyle>
            <a:lvl1pPr>
              <a:defRPr/>
            </a:lvl1pPr>
          </a:lstStyle>
          <a:p>
            <a:fld id="{E965E744-F20F-9140-A133-76AF8A5EE2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B419239-0D02-1148-91D6-66C18BC00F3C}" type="datetimeFigureOut">
              <a:rPr lang="en-US" smtClean="0"/>
              <a:pPr/>
              <a:t>12/5/10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D75AB042-7A5A-534E-B1B5-AAC733BD12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Microsoft_Excel_97_-_2004_Worksheet1.xls"/></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google.com" TargetMode="External"/><Relationship Id="rId3" Type="http://schemas.openxmlformats.org/officeDocument/2006/relationships/hyperlink" Target="http://www.nccu.edu.t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520012"/>
            <a:ext cx="5458968" cy="1048684"/>
          </a:xfrm>
        </p:spPr>
        <p:txBody>
          <a:bodyPr>
            <a:normAutofit fontScale="90000"/>
          </a:bodyPr>
          <a:lstStyle/>
          <a:p>
            <a:r>
              <a:rPr lang="en-US" dirty="0" smtClean="0"/>
              <a:t/>
            </a:r>
            <a:br>
              <a:rPr lang="en-US" dirty="0" smtClean="0"/>
            </a:br>
            <a:r>
              <a:rPr lang="en-US" dirty="0" smtClean="0"/>
              <a:t>Data Structures</a:t>
            </a:r>
            <a:br>
              <a:rPr lang="en-US" dirty="0" smtClean="0"/>
            </a:br>
            <a:r>
              <a:rPr lang="en-US" dirty="0" smtClean="0"/>
              <a:t>Lecture 12</a:t>
            </a:r>
            <a:endParaRPr lang="en-US" dirty="0"/>
          </a:p>
        </p:txBody>
      </p:sp>
      <p:sp>
        <p:nvSpPr>
          <p:cNvPr id="3" name="Subtitle 2"/>
          <p:cNvSpPr>
            <a:spLocks noGrp="1"/>
          </p:cNvSpPr>
          <p:nvPr>
            <p:ph type="subTitle" idx="1"/>
          </p:nvPr>
        </p:nvSpPr>
        <p:spPr>
          <a:xfrm>
            <a:off x="3200400" y="5721093"/>
            <a:ext cx="5458968" cy="621792"/>
          </a:xfrm>
        </p:spPr>
        <p:txBody>
          <a:bodyPr>
            <a:normAutofit fontScale="85000" lnSpcReduction="20000"/>
          </a:bodyPr>
          <a:lstStyle/>
          <a:p>
            <a:r>
              <a:rPr lang="en-US" dirty="0" smtClean="0"/>
              <a:t>Fang Yu</a:t>
            </a:r>
          </a:p>
          <a:p>
            <a:r>
              <a:rPr lang="en-US" dirty="0" smtClean="0"/>
              <a:t>Department of Management Information Systems</a:t>
            </a:r>
          </a:p>
          <a:p>
            <a:r>
              <a:rPr lang="en-US" dirty="0" smtClean="0"/>
              <a:t>National </a:t>
            </a:r>
            <a:r>
              <a:rPr lang="en-US" dirty="0" err="1" smtClean="0"/>
              <a:t>Chengchi</a:t>
            </a:r>
            <a:r>
              <a:rPr lang="en-US" dirty="0" smtClean="0"/>
              <a:t> University</a:t>
            </a:r>
            <a:endParaRPr lang="en-US" dirty="0"/>
          </a:p>
        </p:txBody>
      </p:sp>
      <p:sp>
        <p:nvSpPr>
          <p:cNvPr id="4" name="TextBox 3"/>
          <p:cNvSpPr txBox="1"/>
          <p:nvPr/>
        </p:nvSpPr>
        <p:spPr>
          <a:xfrm>
            <a:off x="524936" y="274136"/>
            <a:ext cx="1122310" cy="369332"/>
          </a:xfrm>
          <a:prstGeom prst="rect">
            <a:avLst/>
          </a:prstGeom>
          <a:noFill/>
        </p:spPr>
        <p:txBody>
          <a:bodyPr wrap="none" rtlCol="0">
            <a:spAutoFit/>
          </a:bodyPr>
          <a:lstStyle/>
          <a:p>
            <a:r>
              <a:rPr lang="en-US" dirty="0" smtClean="0"/>
              <a:t>Fall 2010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atin typeface="Tahoma" charset="0"/>
              </a:rPr>
              <a:t>The remove(k) Algorithm</a:t>
            </a:r>
          </a:p>
        </p:txBody>
      </p:sp>
      <p:sp>
        <p:nvSpPr>
          <p:cNvPr id="156675" name="Rectangle 3" descr="Rectangle: Click to edit Master text styles&#10;Second level&#10;Third level&#10;Fourth level&#10;Fifth level"/>
          <p:cNvSpPr>
            <a:spLocks noGrp="1" noChangeArrowheads="1"/>
          </p:cNvSpPr>
          <p:nvPr>
            <p:ph type="body" idx="1"/>
          </p:nvPr>
        </p:nvSpPr>
        <p:spPr>
          <a:xfrm>
            <a:off x="609600" y="2230496"/>
            <a:ext cx="8229600" cy="4290606"/>
          </a:xfrm>
        </p:spPr>
        <p:txBody>
          <a:bodyPr>
            <a:noAutofit/>
          </a:bodyPr>
          <a:lstStyle/>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Algorithm remove(k):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B =</a:t>
            </a:r>
            <a:r>
              <a:rPr lang="en-US" sz="1800" b="1" dirty="0" err="1">
                <a:ln w="1905"/>
                <a:solidFill>
                  <a:srgbClr val="000000"/>
                </a:solidFill>
                <a:effectLst>
                  <a:innerShdw blurRad="69850" dist="43180" dir="5400000">
                    <a:srgbClr val="000000">
                      <a:alpha val="65000"/>
                    </a:srgbClr>
                  </a:innerShdw>
                </a:effectLst>
                <a:latin typeface="Tahoma" charset="0"/>
              </a:rPr>
              <a:t>S.positions</a:t>
            </a:r>
            <a:r>
              <a:rPr lang="en-US" sz="1800" b="1" dirty="0">
                <a:ln w="1905"/>
                <a:solidFill>
                  <a:srgbClr val="000000"/>
                </a:solidFill>
                <a:effectLst>
                  <a:innerShdw blurRad="69850" dist="43180" dir="5400000">
                    <a:srgbClr val="000000">
                      <a:alpha val="65000"/>
                    </a:srgbClr>
                  </a:innerShdw>
                </a:effectLst>
                <a:latin typeface="Tahoma" charset="0"/>
              </a:rPr>
              <a:t>()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while </a:t>
            </a:r>
            <a:r>
              <a:rPr lang="en-US" sz="1800" b="1" dirty="0" err="1">
                <a:ln w="1905"/>
                <a:solidFill>
                  <a:srgbClr val="000000"/>
                </a:solidFill>
                <a:effectLst>
                  <a:innerShdw blurRad="69850" dist="43180" dir="5400000">
                    <a:srgbClr val="000000">
                      <a:alpha val="65000"/>
                    </a:srgbClr>
                  </a:innerShdw>
                </a:effectLst>
                <a:latin typeface="Tahoma" charset="0"/>
              </a:rPr>
              <a:t>B.hasNext</a:t>
            </a:r>
            <a:r>
              <a:rPr lang="en-US" sz="1800" b="1" dirty="0">
                <a:ln w="1905"/>
                <a:solidFill>
                  <a:srgbClr val="000000"/>
                </a:solidFill>
                <a:effectLst>
                  <a:innerShdw blurRad="69850" dist="43180" dir="5400000">
                    <a:srgbClr val="000000">
                      <a:alpha val="65000"/>
                    </a:srgbClr>
                  </a:innerShdw>
                </a:effectLst>
                <a:latin typeface="Tahoma" charset="0"/>
              </a:rPr>
              <a:t>() do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p = </a:t>
            </a:r>
            <a:r>
              <a:rPr lang="en-US" sz="1800" b="1" dirty="0" err="1">
                <a:ln w="1905"/>
                <a:solidFill>
                  <a:srgbClr val="000000"/>
                </a:solidFill>
                <a:effectLst>
                  <a:innerShdw blurRad="69850" dist="43180" dir="5400000">
                    <a:srgbClr val="000000">
                      <a:alpha val="65000"/>
                    </a:srgbClr>
                  </a:innerShdw>
                </a:effectLst>
                <a:latin typeface="Tahoma" charset="0"/>
              </a:rPr>
              <a:t>B.next</a:t>
            </a:r>
            <a:r>
              <a:rPr lang="en-US" sz="1800" b="1" dirty="0">
                <a:ln w="1905"/>
                <a:solidFill>
                  <a:srgbClr val="000000"/>
                </a:solidFill>
                <a:effectLst>
                  <a:innerShdw blurRad="69850" dist="43180" dir="5400000">
                    <a:srgbClr val="000000">
                      <a:alpha val="65000"/>
                    </a:srgbClr>
                  </a:innerShdw>
                </a:effectLst>
                <a:latin typeface="Tahoma" charset="0"/>
              </a:rPr>
              <a:t>()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if </a:t>
            </a:r>
            <a:r>
              <a:rPr lang="en-US" sz="1800" b="1" dirty="0" err="1">
                <a:ln w="1905"/>
                <a:solidFill>
                  <a:srgbClr val="000000"/>
                </a:solidFill>
                <a:effectLst>
                  <a:innerShdw blurRad="69850" dist="43180" dir="5400000">
                    <a:srgbClr val="000000">
                      <a:alpha val="65000"/>
                    </a:srgbClr>
                  </a:innerShdw>
                </a:effectLst>
                <a:latin typeface="Tahoma" charset="0"/>
              </a:rPr>
              <a:t>p.element</a:t>
            </a:r>
            <a:r>
              <a:rPr lang="en-US" sz="1800" b="1" dirty="0">
                <a:ln w="1905"/>
                <a:solidFill>
                  <a:srgbClr val="000000"/>
                </a:solidFill>
                <a:effectLst>
                  <a:innerShdw blurRad="69850" dist="43180" dir="5400000">
                    <a:srgbClr val="000000">
                      <a:alpha val="65000"/>
                    </a:srgbClr>
                  </a:innerShdw>
                </a:effectLst>
                <a:latin typeface="Tahoma" charset="0"/>
              </a:rPr>
              <a:t>().</a:t>
            </a:r>
            <a:r>
              <a:rPr lang="en-US" sz="1800" b="1" dirty="0" err="1">
                <a:ln w="1905"/>
                <a:solidFill>
                  <a:srgbClr val="000000"/>
                </a:solidFill>
                <a:effectLst>
                  <a:innerShdw blurRad="69850" dist="43180" dir="5400000">
                    <a:srgbClr val="000000">
                      <a:alpha val="65000"/>
                    </a:srgbClr>
                  </a:innerShdw>
                </a:effectLst>
                <a:latin typeface="Tahoma" charset="0"/>
              </a:rPr>
              <a:t>getKey</a:t>
            </a:r>
            <a:r>
              <a:rPr lang="en-US" sz="1800" b="1" dirty="0">
                <a:ln w="1905"/>
                <a:solidFill>
                  <a:srgbClr val="000000"/>
                </a:solidFill>
                <a:effectLst>
                  <a:innerShdw blurRad="69850" dist="43180" dir="5400000">
                    <a:srgbClr val="000000">
                      <a:alpha val="65000"/>
                    </a:srgbClr>
                  </a:innerShdw>
                </a:effectLst>
                <a:latin typeface="Tahoma" charset="0"/>
              </a:rPr>
              <a:t>() = k  then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t = </a:t>
            </a:r>
            <a:r>
              <a:rPr lang="en-US" sz="1800" b="1" dirty="0" err="1">
                <a:ln w="1905"/>
                <a:solidFill>
                  <a:srgbClr val="000000"/>
                </a:solidFill>
                <a:effectLst>
                  <a:innerShdw blurRad="69850" dist="43180" dir="5400000">
                    <a:srgbClr val="000000">
                      <a:alpha val="65000"/>
                    </a:srgbClr>
                  </a:innerShdw>
                </a:effectLst>
                <a:latin typeface="Tahoma" charset="0"/>
              </a:rPr>
              <a:t>p.element</a:t>
            </a:r>
            <a:r>
              <a:rPr lang="en-US" sz="1800" b="1" dirty="0">
                <a:ln w="1905"/>
                <a:solidFill>
                  <a:srgbClr val="000000"/>
                </a:solidFill>
                <a:effectLst>
                  <a:innerShdw blurRad="69850" dist="43180" dir="5400000">
                    <a:srgbClr val="000000">
                      <a:alpha val="65000"/>
                    </a:srgbClr>
                  </a:innerShdw>
                </a:effectLst>
                <a:latin typeface="Tahoma" charset="0"/>
              </a:rPr>
              <a:t>().</a:t>
            </a:r>
            <a:r>
              <a:rPr lang="en-US" sz="1800" b="1" dirty="0" err="1">
                <a:ln w="1905"/>
                <a:solidFill>
                  <a:srgbClr val="000000"/>
                </a:solidFill>
                <a:effectLst>
                  <a:innerShdw blurRad="69850" dist="43180" dir="5400000">
                    <a:srgbClr val="000000">
                      <a:alpha val="65000"/>
                    </a:srgbClr>
                  </a:innerShdw>
                </a:effectLst>
                <a:latin typeface="Tahoma" charset="0"/>
              </a:rPr>
              <a:t>getValue</a:t>
            </a:r>
            <a:r>
              <a:rPr lang="en-US" sz="1800" b="1" dirty="0">
                <a:ln w="1905"/>
                <a:solidFill>
                  <a:srgbClr val="000000"/>
                </a:solidFill>
                <a:effectLst>
                  <a:innerShdw blurRad="69850" dist="43180" dir="5400000">
                    <a:srgbClr val="000000">
                      <a:alpha val="65000"/>
                    </a:srgbClr>
                  </a:innerShdw>
                </a:effectLst>
                <a:latin typeface="Tahoma" charset="0"/>
              </a:rPr>
              <a:t>()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a:t>
            </a:r>
            <a:r>
              <a:rPr lang="en-US" sz="1800" b="1" dirty="0" err="1">
                <a:ln w="1905"/>
                <a:solidFill>
                  <a:srgbClr val="000000"/>
                </a:solidFill>
                <a:effectLst>
                  <a:innerShdw blurRad="69850" dist="43180" dir="5400000">
                    <a:srgbClr val="000000">
                      <a:alpha val="65000"/>
                    </a:srgbClr>
                  </a:innerShdw>
                </a:effectLst>
                <a:latin typeface="Tahoma" charset="0"/>
              </a:rPr>
              <a:t>S.remove</a:t>
            </a:r>
            <a:r>
              <a:rPr lang="en-US" sz="1800" b="1" dirty="0">
                <a:ln w="1905"/>
                <a:solidFill>
                  <a:srgbClr val="000000"/>
                </a:solidFill>
                <a:effectLst>
                  <a:innerShdw blurRad="69850" dist="43180" dir="5400000">
                    <a:srgbClr val="000000">
                      <a:alpha val="65000"/>
                    </a:srgbClr>
                  </a:innerShdw>
                </a:effectLst>
                <a:latin typeface="Tahoma" charset="0"/>
              </a:rPr>
              <a:t>(p)		</a:t>
            </a: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n = n – 1 	</a:t>
            </a:r>
            <a:r>
              <a:rPr lang="en-US" sz="1800" b="1" dirty="0" smtClean="0">
                <a:ln w="1905"/>
                <a:solidFill>
                  <a:srgbClr val="0000FF"/>
                </a:solidFill>
                <a:effectLst>
                  <a:innerShdw blurRad="69850" dist="43180" dir="5400000">
                    <a:srgbClr val="000000">
                      <a:alpha val="65000"/>
                    </a:srgbClr>
                  </a:innerShdw>
                </a:effectLst>
                <a:latin typeface="Tahoma" charset="0"/>
              </a:rPr>
              <a:t>//decrement </a:t>
            </a:r>
            <a:r>
              <a:rPr lang="en-US" sz="1800" b="1" dirty="0">
                <a:ln w="1905"/>
                <a:solidFill>
                  <a:srgbClr val="0000FF"/>
                </a:solidFill>
                <a:effectLst>
                  <a:innerShdw blurRad="69850" dist="43180" dir="5400000">
                    <a:srgbClr val="000000">
                      <a:alpha val="65000"/>
                    </a:srgbClr>
                  </a:innerShdw>
                </a:effectLst>
                <a:latin typeface="Tahoma" charset="0"/>
              </a:rPr>
              <a:t>number of </a:t>
            </a:r>
            <a:r>
              <a:rPr lang="en-US" sz="1800" b="1" dirty="0" smtClean="0">
                <a:ln w="1905"/>
                <a:solidFill>
                  <a:srgbClr val="0000FF"/>
                </a:solidFill>
                <a:effectLst>
                  <a:innerShdw blurRad="69850" dist="43180" dir="5400000">
                    <a:srgbClr val="000000">
                      <a:alpha val="65000"/>
                    </a:srgbClr>
                  </a:innerShdw>
                </a:effectLst>
                <a:latin typeface="Tahoma" charset="0"/>
              </a:rPr>
              <a:t>entries</a:t>
            </a:r>
            <a:endParaRPr lang="en-US" sz="1800" b="1" dirty="0">
              <a:ln w="1905"/>
              <a:solidFill>
                <a:srgbClr val="0000FF"/>
              </a:solidFill>
              <a:effectLst>
                <a:innerShdw blurRad="69850" dist="43180" dir="5400000">
                  <a:srgbClr val="000000">
                    <a:alpha val="65000"/>
                  </a:srgbClr>
                </a:innerShdw>
              </a:effectLst>
              <a:latin typeface="Tahoma" charset="0"/>
            </a:endParaRP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		return </a:t>
            </a:r>
            <a:r>
              <a:rPr lang="en-US" sz="1800" b="1" dirty="0" smtClean="0">
                <a:ln w="1905"/>
                <a:solidFill>
                  <a:srgbClr val="000000"/>
                </a:solidFill>
                <a:effectLst>
                  <a:innerShdw blurRad="69850" dist="43180" dir="5400000">
                    <a:srgbClr val="000000">
                      <a:alpha val="65000"/>
                    </a:srgbClr>
                  </a:innerShdw>
                </a:effectLst>
                <a:latin typeface="Tahoma" charset="0"/>
              </a:rPr>
              <a:t>t	</a:t>
            </a:r>
            <a:r>
              <a:rPr lang="en-US" sz="1800" b="1" dirty="0">
                <a:ln w="1905"/>
                <a:solidFill>
                  <a:srgbClr val="000000"/>
                </a:solidFill>
                <a:effectLst>
                  <a:innerShdw blurRad="69850" dist="43180" dir="5400000">
                    <a:srgbClr val="000000">
                      <a:alpha val="65000"/>
                    </a:srgbClr>
                  </a:innerShdw>
                </a:effectLst>
                <a:latin typeface="Tahoma" charset="0"/>
              </a:rPr>
              <a:t>	</a:t>
            </a:r>
            <a:r>
              <a:rPr lang="en-US" sz="1800" b="1" dirty="0" smtClean="0">
                <a:ln w="1905"/>
                <a:solidFill>
                  <a:srgbClr val="0000FF"/>
                </a:solidFill>
                <a:effectLst>
                  <a:innerShdw blurRad="69850" dist="43180" dir="5400000">
                    <a:srgbClr val="000000">
                      <a:alpha val="65000"/>
                    </a:srgbClr>
                  </a:innerShdw>
                </a:effectLst>
                <a:latin typeface="Tahoma" charset="0"/>
              </a:rPr>
              <a:t>//return </a:t>
            </a:r>
            <a:r>
              <a:rPr lang="en-US" sz="1800" b="1" dirty="0">
                <a:ln w="1905"/>
                <a:solidFill>
                  <a:srgbClr val="0000FF"/>
                </a:solidFill>
                <a:effectLst>
                  <a:innerShdw blurRad="69850" dist="43180" dir="5400000">
                    <a:srgbClr val="000000">
                      <a:alpha val="65000"/>
                    </a:srgbClr>
                  </a:innerShdw>
                </a:effectLst>
                <a:latin typeface="Tahoma" charset="0"/>
              </a:rPr>
              <a:t>the removed </a:t>
            </a:r>
            <a:r>
              <a:rPr lang="en-US" sz="1800" b="1" dirty="0" smtClean="0">
                <a:ln w="1905"/>
                <a:solidFill>
                  <a:srgbClr val="0000FF"/>
                </a:solidFill>
                <a:effectLst>
                  <a:innerShdw blurRad="69850" dist="43180" dir="5400000">
                    <a:srgbClr val="000000">
                      <a:alpha val="65000"/>
                    </a:srgbClr>
                  </a:innerShdw>
                </a:effectLst>
                <a:latin typeface="Tahoma" charset="0"/>
              </a:rPr>
              <a:t>value</a:t>
            </a:r>
            <a:endParaRPr lang="en-US" sz="1800" b="1" dirty="0">
              <a:ln w="1905"/>
              <a:solidFill>
                <a:srgbClr val="0000FF"/>
              </a:solidFill>
              <a:effectLst>
                <a:innerShdw blurRad="69850" dist="43180" dir="5400000">
                  <a:srgbClr val="000000">
                    <a:alpha val="65000"/>
                  </a:srgbClr>
                </a:innerShdw>
              </a:effectLst>
              <a:latin typeface="Tahoma" charset="0"/>
            </a:endParaRPr>
          </a:p>
          <a:p>
            <a:pPr eaLnBrk="1" hangingPunct="1">
              <a:lnSpc>
                <a:spcPct val="70000"/>
              </a:lnSpc>
              <a:buFont typeface="Wingdings" charset="0"/>
              <a:buNone/>
            </a:pPr>
            <a:r>
              <a:rPr lang="en-US" sz="1800" b="1" dirty="0">
                <a:ln w="1905"/>
                <a:solidFill>
                  <a:srgbClr val="000000"/>
                </a:solidFill>
                <a:effectLst>
                  <a:innerShdw blurRad="69850" dist="43180" dir="5400000">
                    <a:srgbClr val="000000">
                      <a:alpha val="65000"/>
                    </a:srgbClr>
                  </a:innerShdw>
                </a:effectLst>
                <a:latin typeface="Tahoma" charset="0"/>
              </a:rPr>
              <a:t>return null		</a:t>
            </a:r>
            <a:r>
              <a:rPr lang="en-US" sz="1800" b="1" dirty="0" smtClean="0">
                <a:ln w="1905"/>
                <a:solidFill>
                  <a:srgbClr val="0000FF"/>
                </a:solidFill>
                <a:effectLst>
                  <a:innerShdw blurRad="69850" dist="43180" dir="5400000">
                    <a:srgbClr val="000000">
                      <a:alpha val="65000"/>
                    </a:srgbClr>
                  </a:innerShdw>
                </a:effectLst>
                <a:latin typeface="Tahoma" charset="0"/>
              </a:rPr>
              <a:t>//there </a:t>
            </a:r>
            <a:r>
              <a:rPr lang="en-US" sz="1800" b="1" dirty="0">
                <a:ln w="1905"/>
                <a:solidFill>
                  <a:srgbClr val="0000FF"/>
                </a:solidFill>
                <a:effectLst>
                  <a:innerShdw blurRad="69850" dist="43180" dir="5400000">
                    <a:srgbClr val="000000">
                      <a:alpha val="65000"/>
                    </a:srgbClr>
                  </a:innerShdw>
                </a:effectLst>
                <a:latin typeface="Tahoma" charset="0"/>
              </a:rPr>
              <a:t>is no entry with key equal to </a:t>
            </a:r>
            <a:r>
              <a:rPr lang="en-US" sz="1800" b="1" dirty="0" smtClean="0">
                <a:ln w="1905"/>
                <a:solidFill>
                  <a:srgbClr val="0000FF"/>
                </a:solidFill>
                <a:effectLst>
                  <a:innerShdw blurRad="69850" dist="43180" dir="5400000">
                    <a:srgbClr val="000000">
                      <a:alpha val="65000"/>
                    </a:srgbClr>
                  </a:innerShdw>
                </a:effectLst>
                <a:latin typeface="Tahoma" charset="0"/>
              </a:rPr>
              <a:t>k</a:t>
            </a:r>
            <a:endParaRPr lang="en-US" sz="1800" b="1" dirty="0">
              <a:ln w="1905"/>
              <a:solidFill>
                <a:srgbClr val="0000FF"/>
              </a:solidFill>
              <a:effectLst>
                <a:innerShdw blurRad="69850" dist="43180" dir="5400000">
                  <a:srgbClr val="000000">
                    <a:alpha val="65000"/>
                  </a:srgbClr>
                </a:innerShdw>
              </a:effectLst>
              <a:latin typeface="Tahoma" charset="0"/>
            </a:endParaRPr>
          </a:p>
        </p:txBody>
      </p:sp>
    </p:spTree>
    <p:extLst>
      <p:ext uri="{BB962C8B-B14F-4D97-AF65-F5344CB8AC3E}">
        <p14:creationId xmlns:p14="http://schemas.microsoft.com/office/powerpoint/2010/main" val="155323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sz="4000" dirty="0">
                <a:latin typeface="Tahoma" charset="0"/>
              </a:rPr>
              <a:t>Performance of a List-Based Map</a:t>
            </a:r>
          </a:p>
        </p:txBody>
      </p:sp>
      <p:sp>
        <p:nvSpPr>
          <p:cNvPr id="11269" name="Rectangle 3" descr="Rectangle: Click to edit Master text styles&#10;Second level&#10;Third level&#10;Fourth level&#10;Fifth level"/>
          <p:cNvSpPr>
            <a:spLocks noGrp="1" noChangeArrowheads="1"/>
          </p:cNvSpPr>
          <p:nvPr>
            <p:ph idx="1"/>
          </p:nvPr>
        </p:nvSpPr>
        <p:spPr/>
        <p:txBody>
          <a:bodyPr>
            <a:noAutofit/>
          </a:bodyPr>
          <a:lstStyle/>
          <a:p>
            <a:pPr eaLnBrk="1" hangingPunct="1"/>
            <a:r>
              <a:rPr lang="en-US" sz="2000" dirty="0">
                <a:latin typeface="Tahoma" charset="0"/>
              </a:rPr>
              <a:t>Performance:</a:t>
            </a:r>
          </a:p>
          <a:p>
            <a:pPr lvl="1" eaLnBrk="1" hangingPunct="1"/>
            <a:r>
              <a:rPr lang="en-US" dirty="0">
                <a:solidFill>
                  <a:schemeClr val="tx2"/>
                </a:solidFill>
                <a:latin typeface="Tahoma" charset="0"/>
              </a:rPr>
              <a:t>put</a:t>
            </a:r>
            <a:r>
              <a:rPr lang="en-US" dirty="0">
                <a:latin typeface="Tahoma" charset="0"/>
              </a:rPr>
              <a:t> takes </a:t>
            </a:r>
            <a:r>
              <a:rPr lang="en-US" b="1" i="1" dirty="0">
                <a:latin typeface="Times New Roman" charset="0"/>
              </a:rPr>
              <a:t>O</a:t>
            </a:r>
            <a:r>
              <a:rPr lang="en-US" dirty="0">
                <a:latin typeface="Times New Roman" charset="0"/>
              </a:rPr>
              <a:t>(1)</a:t>
            </a:r>
            <a:r>
              <a:rPr lang="en-US" dirty="0">
                <a:latin typeface="Tahoma" charset="0"/>
              </a:rPr>
              <a:t> time since we can insert the new item at the beginning or at the end of the sequence</a:t>
            </a:r>
            <a:endParaRPr lang="en-US" sz="1600" dirty="0">
              <a:latin typeface="Tahoma" charset="0"/>
            </a:endParaRPr>
          </a:p>
          <a:p>
            <a:pPr lvl="1" eaLnBrk="1" hangingPunct="1"/>
            <a:r>
              <a:rPr lang="en-US" dirty="0">
                <a:solidFill>
                  <a:schemeClr val="tx2"/>
                </a:solidFill>
                <a:latin typeface="Tahoma" charset="0"/>
              </a:rPr>
              <a:t>get</a:t>
            </a:r>
            <a:r>
              <a:rPr lang="en-US" dirty="0">
                <a:latin typeface="Tahoma" charset="0"/>
              </a:rPr>
              <a:t> and </a:t>
            </a:r>
            <a:r>
              <a:rPr lang="en-US" dirty="0">
                <a:solidFill>
                  <a:schemeClr val="tx2"/>
                </a:solidFill>
                <a:latin typeface="Tahoma" charset="0"/>
              </a:rPr>
              <a:t>remove </a:t>
            </a:r>
            <a:r>
              <a:rPr lang="en-US" dirty="0">
                <a:latin typeface="Tahoma" charset="0"/>
              </a:rPr>
              <a:t>take </a:t>
            </a:r>
            <a:r>
              <a:rPr lang="en-US" b="1" i="1" dirty="0">
                <a:latin typeface="Times New Roman" charset="0"/>
              </a:rPr>
              <a:t>O</a:t>
            </a:r>
            <a:r>
              <a:rPr lang="en-US" dirty="0">
                <a:latin typeface="Times New Roman" charset="0"/>
              </a:rPr>
              <a:t>(</a:t>
            </a:r>
            <a:r>
              <a:rPr lang="en-US" b="1" i="1" dirty="0">
                <a:latin typeface="Times New Roman" charset="0"/>
              </a:rPr>
              <a:t>n</a:t>
            </a:r>
            <a:r>
              <a:rPr lang="en-US" dirty="0">
                <a:latin typeface="Times New Roman" charset="0"/>
              </a:rPr>
              <a:t>)</a:t>
            </a:r>
            <a:r>
              <a:rPr lang="en-US" dirty="0">
                <a:latin typeface="Tahoma" charset="0"/>
              </a:rPr>
              <a:t> time since in the worst case (the item is not found) we traverse the entire sequence to look for an item with the given key</a:t>
            </a:r>
          </a:p>
          <a:p>
            <a:pPr eaLnBrk="1" hangingPunct="1"/>
            <a:r>
              <a:rPr lang="en-US" sz="2000" dirty="0">
                <a:latin typeface="Tahoma" charset="0"/>
              </a:rPr>
              <a:t>The unsorted list implementation is effective only for maps of small size or for maps in which puts are the most common operations, while searches and removals are rarely performed (e.g., historical record of logins to a workstation)</a:t>
            </a:r>
          </a:p>
        </p:txBody>
      </p:sp>
    </p:spTree>
    <p:extLst>
      <p:ext uri="{BB962C8B-B14F-4D97-AF65-F5344CB8AC3E}">
        <p14:creationId xmlns:p14="http://schemas.microsoft.com/office/powerpoint/2010/main" val="1346685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dirty="0">
                <a:latin typeface="Tahoma" charset="0"/>
              </a:rPr>
              <a:t>Hash Tables</a:t>
            </a:r>
          </a:p>
        </p:txBody>
      </p:sp>
      <p:sp>
        <p:nvSpPr>
          <p:cNvPr id="2" name="Content Placeholder 1"/>
          <p:cNvSpPr>
            <a:spLocks noGrp="1"/>
          </p:cNvSpPr>
          <p:nvPr>
            <p:ph idx="1"/>
          </p:nvPr>
        </p:nvSpPr>
        <p:spPr/>
        <p:txBody>
          <a:bodyPr/>
          <a:lstStyle/>
          <a:p>
            <a:r>
              <a:rPr lang="en-US" dirty="0" smtClean="0"/>
              <a:t>Use keys to store and access entries (in constant time)</a:t>
            </a:r>
            <a:endParaRPr lang="en-US" dirty="0"/>
          </a:p>
        </p:txBody>
      </p:sp>
      <p:pic>
        <p:nvPicPr>
          <p:cNvPr id="3" name="Picture 2"/>
          <p:cNvPicPr>
            <a:picLocks noChangeAspect="1"/>
          </p:cNvPicPr>
          <p:nvPr/>
        </p:nvPicPr>
        <p:blipFill>
          <a:blip r:embed="rId3"/>
          <a:stretch>
            <a:fillRect/>
          </a:stretch>
        </p:blipFill>
        <p:spPr>
          <a:xfrm>
            <a:off x="1250576" y="2513790"/>
            <a:ext cx="5715000" cy="3937000"/>
          </a:xfrm>
          <a:prstGeom prst="rect">
            <a:avLst/>
          </a:prstGeom>
        </p:spPr>
      </p:pic>
    </p:spTree>
    <p:extLst>
      <p:ext uri="{BB962C8B-B14F-4D97-AF65-F5344CB8AC3E}">
        <p14:creationId xmlns:p14="http://schemas.microsoft.com/office/powerpoint/2010/main" val="282837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p:txBody>
          <a:bodyPr>
            <a:noAutofit/>
          </a:bodyPr>
          <a:lstStyle/>
          <a:p>
            <a:pPr eaLnBrk="1" hangingPunct="1">
              <a:defRPr/>
            </a:pPr>
            <a:r>
              <a:rPr lang="en-US" dirty="0" smtClean="0">
                <a:latin typeface="Tahoma"/>
                <a:ea typeface="+mj-ea"/>
                <a:cs typeface="Tahoma"/>
              </a:rPr>
              <a:t>Hash Functions and Hash Tables</a:t>
            </a:r>
          </a:p>
        </p:txBody>
      </p:sp>
      <p:sp>
        <p:nvSpPr>
          <p:cNvPr id="1030" name="Rectangle 1027" descr="Rectangle: Click to edit Master text styles&#10;Second level&#10;Third level&#10;Fourth level&#10;Fifth level"/>
          <p:cNvSpPr>
            <a:spLocks noGrp="1" noChangeArrowheads="1"/>
          </p:cNvSpPr>
          <p:nvPr>
            <p:ph idx="1"/>
          </p:nvPr>
        </p:nvSpPr>
        <p:spPr/>
        <p:txBody>
          <a:bodyPr>
            <a:normAutofit fontScale="92500" lnSpcReduction="10000"/>
          </a:bodyPr>
          <a:lstStyle/>
          <a:p>
            <a:pPr eaLnBrk="1" hangingPunct="1"/>
            <a:r>
              <a:rPr lang="en-US" sz="2000" dirty="0">
                <a:latin typeface="Tahoma" charset="0"/>
              </a:rPr>
              <a:t>A </a:t>
            </a:r>
            <a:r>
              <a:rPr lang="en-US" sz="2000" dirty="0">
                <a:solidFill>
                  <a:schemeClr val="tx2"/>
                </a:solidFill>
                <a:latin typeface="Tahoma" charset="0"/>
              </a:rPr>
              <a:t>hash function</a:t>
            </a:r>
            <a:r>
              <a:rPr lang="en-US" sz="2000" dirty="0">
                <a:latin typeface="Tahoma" charset="0"/>
              </a:rPr>
              <a:t> </a:t>
            </a:r>
            <a:r>
              <a:rPr lang="en-US" sz="2000" b="1" i="1" dirty="0">
                <a:latin typeface="Times New Roman" charset="0"/>
              </a:rPr>
              <a:t>h</a:t>
            </a:r>
            <a:r>
              <a:rPr lang="en-US" sz="2000" dirty="0">
                <a:latin typeface="Tahoma" charset="0"/>
              </a:rPr>
              <a:t> maps keys of a given type to integers in a fixed interval </a:t>
            </a:r>
            <a:r>
              <a:rPr lang="en-US" sz="2000" dirty="0">
                <a:latin typeface="Times New Roman" charset="0"/>
              </a:rPr>
              <a:t>[0, </a:t>
            </a:r>
            <a:r>
              <a:rPr lang="en-US" sz="2000" b="1" i="1" dirty="0">
                <a:latin typeface="Times New Roman" charset="0"/>
              </a:rPr>
              <a:t>N</a:t>
            </a:r>
            <a:r>
              <a:rPr lang="en-US" sz="2000" b="1" i="1" dirty="0">
                <a:latin typeface="Symbol" charset="0"/>
              </a:rPr>
              <a:t> </a:t>
            </a:r>
            <a:r>
              <a:rPr lang="en-US" sz="2000" dirty="0">
                <a:latin typeface="Symbol" charset="0"/>
              </a:rPr>
              <a:t>- </a:t>
            </a:r>
            <a:r>
              <a:rPr lang="en-US" sz="2000" dirty="0">
                <a:latin typeface="Times New Roman" charset="0"/>
              </a:rPr>
              <a:t>1]</a:t>
            </a:r>
          </a:p>
          <a:p>
            <a:pPr eaLnBrk="1" hangingPunct="1"/>
            <a:r>
              <a:rPr lang="en-US" sz="2000" dirty="0">
                <a:latin typeface="Verdana" charset="0"/>
              </a:rPr>
              <a:t>Example:</a:t>
            </a:r>
            <a:br>
              <a:rPr lang="en-US" sz="2000" dirty="0">
                <a:latin typeface="Verdana" charset="0"/>
              </a:rPr>
            </a:br>
            <a:r>
              <a:rPr lang="en-US" sz="2000" dirty="0">
                <a:latin typeface="Verdana" charset="0"/>
              </a:rPr>
              <a:t>	</a:t>
            </a:r>
            <a:r>
              <a:rPr lang="en-US" sz="2000" b="1" i="1" dirty="0">
                <a:latin typeface="Times New Roman" charset="0"/>
              </a:rPr>
              <a:t>h</a:t>
            </a:r>
            <a:r>
              <a:rPr lang="en-US" sz="2000" dirty="0">
                <a:latin typeface="Times New Roman" charset="0"/>
              </a:rPr>
              <a:t>(</a:t>
            </a:r>
            <a:r>
              <a:rPr lang="en-US" sz="2000" b="1" i="1" dirty="0">
                <a:latin typeface="Times New Roman" charset="0"/>
              </a:rPr>
              <a:t>x</a:t>
            </a:r>
            <a:r>
              <a:rPr lang="en-US" sz="2000" dirty="0">
                <a:latin typeface="Times New Roman" charset="0"/>
              </a:rPr>
              <a:t>) </a:t>
            </a:r>
            <a:r>
              <a:rPr lang="en-US" sz="2000" dirty="0">
                <a:latin typeface="Symbol" charset="0"/>
              </a:rPr>
              <a:t>=</a:t>
            </a:r>
            <a:r>
              <a:rPr lang="en-US" sz="2000" dirty="0">
                <a:latin typeface="Times New Roman" charset="0"/>
              </a:rPr>
              <a:t> </a:t>
            </a:r>
            <a:r>
              <a:rPr lang="en-US" sz="2000" b="1" i="1" dirty="0">
                <a:latin typeface="Times New Roman" charset="0"/>
              </a:rPr>
              <a:t>x</a:t>
            </a:r>
            <a:r>
              <a:rPr lang="en-US" sz="2000" dirty="0">
                <a:latin typeface="Times New Roman" charset="0"/>
              </a:rPr>
              <a:t> mod </a:t>
            </a:r>
            <a:r>
              <a:rPr lang="en-US" sz="2000" b="1" i="1" dirty="0">
                <a:latin typeface="Times New Roman" charset="0"/>
              </a:rPr>
              <a:t>N</a:t>
            </a:r>
            <a:br>
              <a:rPr lang="en-US" sz="2000" b="1" i="1" dirty="0">
                <a:latin typeface="Times New Roman" charset="0"/>
              </a:rPr>
            </a:br>
            <a:r>
              <a:rPr lang="en-US" sz="2000" dirty="0">
                <a:latin typeface="Verdana" charset="0"/>
              </a:rPr>
              <a:t>is a hash function for integer keys</a:t>
            </a:r>
          </a:p>
          <a:p>
            <a:pPr eaLnBrk="1" hangingPunct="1"/>
            <a:r>
              <a:rPr lang="en-US" sz="2000" dirty="0">
                <a:latin typeface="Verdana" charset="0"/>
              </a:rPr>
              <a:t>The integer </a:t>
            </a:r>
            <a:r>
              <a:rPr lang="en-US" sz="2000" b="1" i="1" dirty="0">
                <a:latin typeface="Times New Roman" charset="0"/>
              </a:rPr>
              <a:t>h</a:t>
            </a:r>
            <a:r>
              <a:rPr lang="en-US" sz="2000" dirty="0">
                <a:latin typeface="Times New Roman" charset="0"/>
              </a:rPr>
              <a:t>(</a:t>
            </a:r>
            <a:r>
              <a:rPr lang="en-US" sz="2000" b="1" i="1" dirty="0">
                <a:latin typeface="Times New Roman" charset="0"/>
              </a:rPr>
              <a:t>x</a:t>
            </a:r>
            <a:r>
              <a:rPr lang="en-US" sz="2000" dirty="0">
                <a:latin typeface="Times New Roman" charset="0"/>
              </a:rPr>
              <a:t>)</a:t>
            </a:r>
            <a:r>
              <a:rPr lang="en-US" sz="2000" dirty="0">
                <a:latin typeface="Verdana" charset="0"/>
              </a:rPr>
              <a:t> is called the </a:t>
            </a:r>
            <a:r>
              <a:rPr lang="en-US" sz="2000" dirty="0">
                <a:solidFill>
                  <a:schemeClr val="tx2"/>
                </a:solidFill>
                <a:latin typeface="Verdana" charset="0"/>
              </a:rPr>
              <a:t>hash value</a:t>
            </a:r>
            <a:r>
              <a:rPr lang="en-US" sz="2000" dirty="0">
                <a:latin typeface="Verdana" charset="0"/>
              </a:rPr>
              <a:t> of key </a:t>
            </a:r>
            <a:r>
              <a:rPr lang="en-US" sz="2000" b="1" i="1" dirty="0" smtClean="0">
                <a:latin typeface="Times New Roman" charset="0"/>
              </a:rPr>
              <a:t>x</a:t>
            </a:r>
          </a:p>
          <a:p>
            <a:r>
              <a:rPr lang="en-US" sz="2000" dirty="0">
                <a:latin typeface="Verdana" charset="0"/>
              </a:rPr>
              <a:t>A hash table for a given key type consists of</a:t>
            </a:r>
          </a:p>
          <a:p>
            <a:pPr lvl="1"/>
            <a:r>
              <a:rPr lang="en-US" sz="1600" dirty="0">
                <a:latin typeface="Verdana" charset="0"/>
              </a:rPr>
              <a:t>Hash function </a:t>
            </a:r>
            <a:r>
              <a:rPr lang="en-US" sz="1600" b="1" i="1" dirty="0">
                <a:latin typeface="Times New Roman" charset="0"/>
              </a:rPr>
              <a:t>h</a:t>
            </a:r>
            <a:endParaRPr lang="en-US" sz="1600" dirty="0">
              <a:latin typeface="Tahoma" charset="0"/>
            </a:endParaRPr>
          </a:p>
          <a:p>
            <a:pPr lvl="1"/>
            <a:r>
              <a:rPr lang="en-US" sz="1600" dirty="0">
                <a:latin typeface="Tahoma" charset="0"/>
              </a:rPr>
              <a:t>Array (called table) of size </a:t>
            </a:r>
            <a:r>
              <a:rPr lang="en-US" sz="1600" b="1" i="1" dirty="0">
                <a:latin typeface="Times New Roman" charset="0"/>
              </a:rPr>
              <a:t>N</a:t>
            </a:r>
          </a:p>
          <a:p>
            <a:r>
              <a:rPr lang="en-US" sz="2000" dirty="0">
                <a:latin typeface="Tahoma" charset="0"/>
              </a:rPr>
              <a:t>When implementing a map with a hash table, the goal is to store item </a:t>
            </a:r>
            <a:r>
              <a:rPr lang="en-US" sz="2000" dirty="0">
                <a:latin typeface="Times New Roman" charset="0"/>
              </a:rPr>
              <a:t>(</a:t>
            </a:r>
            <a:r>
              <a:rPr lang="en-US" sz="2000" b="1" i="1" dirty="0">
                <a:latin typeface="Times New Roman" charset="0"/>
              </a:rPr>
              <a:t>k</a:t>
            </a:r>
            <a:r>
              <a:rPr lang="en-US" sz="2000" dirty="0">
                <a:latin typeface="Times New Roman" charset="0"/>
              </a:rPr>
              <a:t>, </a:t>
            </a:r>
            <a:r>
              <a:rPr lang="en-US" sz="2000" b="1" i="1" dirty="0">
                <a:latin typeface="Times New Roman" charset="0"/>
              </a:rPr>
              <a:t>o</a:t>
            </a:r>
            <a:r>
              <a:rPr lang="en-US" sz="2000" dirty="0">
                <a:latin typeface="Times New Roman" charset="0"/>
              </a:rPr>
              <a:t>)</a:t>
            </a:r>
            <a:r>
              <a:rPr lang="en-US" sz="2000" dirty="0">
                <a:latin typeface="Tahoma" charset="0"/>
              </a:rPr>
              <a:t> at index </a:t>
            </a:r>
            <a:r>
              <a:rPr lang="en-US" sz="2000" b="1" i="1" dirty="0" err="1">
                <a:latin typeface="Times New Roman" charset="0"/>
              </a:rPr>
              <a:t>i</a:t>
            </a:r>
            <a:r>
              <a:rPr lang="en-US" sz="2000" dirty="0">
                <a:latin typeface="Times New Roman" charset="0"/>
              </a:rPr>
              <a:t> </a:t>
            </a:r>
            <a:r>
              <a:rPr lang="en-US" sz="2000" dirty="0">
                <a:latin typeface="Symbol" charset="0"/>
              </a:rPr>
              <a:t>=</a:t>
            </a:r>
            <a:r>
              <a:rPr lang="en-US" sz="2000" dirty="0">
                <a:latin typeface="Times New Roman" charset="0"/>
              </a:rPr>
              <a:t> </a:t>
            </a:r>
            <a:r>
              <a:rPr lang="en-US" sz="2000" b="1" i="1" dirty="0">
                <a:latin typeface="Times New Roman" charset="0"/>
              </a:rPr>
              <a:t>h</a:t>
            </a:r>
            <a:r>
              <a:rPr lang="en-US" sz="2000" dirty="0">
                <a:latin typeface="Times New Roman" charset="0"/>
              </a:rPr>
              <a:t>(</a:t>
            </a:r>
            <a:r>
              <a:rPr lang="en-US" sz="2000" b="1" i="1" dirty="0">
                <a:latin typeface="Times New Roman" charset="0"/>
              </a:rPr>
              <a:t>k</a:t>
            </a:r>
            <a:r>
              <a:rPr lang="en-US" sz="2000" dirty="0">
                <a:latin typeface="Times New Roman" charset="0"/>
              </a:rPr>
              <a:t>)</a:t>
            </a:r>
            <a:endParaRPr lang="en-US" sz="1600" dirty="0">
              <a:latin typeface="Verdana" charset="0"/>
            </a:endParaRPr>
          </a:p>
          <a:p>
            <a:pPr eaLnBrk="1" hangingPunct="1"/>
            <a:endParaRPr lang="en-US" sz="2000" b="1" i="1" dirty="0">
              <a:latin typeface="Times New Roman" charset="0"/>
            </a:endParaRPr>
          </a:p>
        </p:txBody>
      </p:sp>
    </p:spTree>
    <p:extLst>
      <p:ext uri="{BB962C8B-B14F-4D97-AF65-F5344CB8AC3E}">
        <p14:creationId xmlns:p14="http://schemas.microsoft.com/office/powerpoint/2010/main" val="1889243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dirty="0">
                <a:latin typeface="Tahoma" charset="0"/>
              </a:rPr>
              <a:t>Example</a:t>
            </a:r>
          </a:p>
        </p:txBody>
      </p:sp>
      <p:sp>
        <p:nvSpPr>
          <p:cNvPr id="14341" name="Rectangle 3" descr="Rectangle: Click to edit Master text styles&#10;Second level&#10;Third level&#10;Fourth level&#10;Fifth level"/>
          <p:cNvSpPr>
            <a:spLocks noGrp="1" noChangeArrowheads="1"/>
          </p:cNvSpPr>
          <p:nvPr>
            <p:ph type="body" idx="1"/>
          </p:nvPr>
        </p:nvSpPr>
        <p:spPr>
          <a:xfrm>
            <a:off x="685800" y="2362200"/>
            <a:ext cx="4343400" cy="3886200"/>
          </a:xfrm>
        </p:spPr>
        <p:txBody>
          <a:bodyPr>
            <a:normAutofit/>
          </a:bodyPr>
          <a:lstStyle/>
          <a:p>
            <a:pPr eaLnBrk="1" hangingPunct="1"/>
            <a:r>
              <a:rPr lang="en-US" dirty="0">
                <a:latin typeface="Tahoma" charset="0"/>
              </a:rPr>
              <a:t>We design a hash table for a map storing entries as (SSN, Name), where SSN (social security number) is a nine-digit positive integer</a:t>
            </a:r>
          </a:p>
          <a:p>
            <a:pPr eaLnBrk="1" hangingPunct="1"/>
            <a:r>
              <a:rPr lang="en-US" dirty="0">
                <a:latin typeface="Tahoma" charset="0"/>
              </a:rPr>
              <a:t>Our hash table uses an array of size</a:t>
            </a:r>
            <a:r>
              <a:rPr lang="en-US" dirty="0">
                <a:latin typeface="Times New Roman" charset="0"/>
              </a:rPr>
              <a:t> </a:t>
            </a:r>
            <a:r>
              <a:rPr lang="en-US" b="1" i="1" dirty="0">
                <a:latin typeface="Times New Roman" charset="0"/>
              </a:rPr>
              <a:t>N</a:t>
            </a:r>
            <a:r>
              <a:rPr lang="en-US" b="1" i="1" dirty="0">
                <a:latin typeface="Symbol" charset="0"/>
              </a:rPr>
              <a:t> </a:t>
            </a:r>
            <a:r>
              <a:rPr lang="en-US" dirty="0">
                <a:latin typeface="Symbol" charset="0"/>
              </a:rPr>
              <a:t>= </a:t>
            </a:r>
            <a:r>
              <a:rPr lang="en-US" dirty="0">
                <a:latin typeface="Times New Roman" charset="0"/>
              </a:rPr>
              <a:t>10,000</a:t>
            </a:r>
            <a:r>
              <a:rPr lang="en-US" dirty="0">
                <a:latin typeface="Tahoma" charset="0"/>
              </a:rPr>
              <a:t> and the hash function</a:t>
            </a:r>
            <a:br>
              <a:rPr lang="en-US" dirty="0">
                <a:latin typeface="Tahoma" charset="0"/>
              </a:rPr>
            </a:br>
            <a:r>
              <a:rPr lang="en-US" b="1" i="1" dirty="0">
                <a:latin typeface="Times New Roman" charset="0"/>
              </a:rPr>
              <a:t>h</a:t>
            </a:r>
            <a:r>
              <a:rPr lang="en-US" dirty="0">
                <a:latin typeface="Times New Roman" charset="0"/>
              </a:rPr>
              <a:t>(</a:t>
            </a:r>
            <a:r>
              <a:rPr lang="en-US" b="1" i="1" dirty="0">
                <a:latin typeface="Times New Roman" charset="0"/>
              </a:rPr>
              <a:t>x</a:t>
            </a:r>
            <a:r>
              <a:rPr lang="en-US" dirty="0">
                <a:latin typeface="Times New Roman" charset="0"/>
              </a:rPr>
              <a:t>)</a:t>
            </a:r>
            <a:r>
              <a:rPr lang="en-US" dirty="0">
                <a:latin typeface="Symbol" charset="0"/>
              </a:rPr>
              <a:t> = </a:t>
            </a:r>
            <a:r>
              <a:rPr lang="en-US" dirty="0">
                <a:latin typeface="Times New Roman" charset="0"/>
              </a:rPr>
              <a:t>last four digits of </a:t>
            </a:r>
            <a:r>
              <a:rPr lang="en-US" b="1" i="1" dirty="0">
                <a:latin typeface="Times New Roman" charset="0"/>
              </a:rPr>
              <a:t>x</a:t>
            </a:r>
          </a:p>
        </p:txBody>
      </p:sp>
      <p:grpSp>
        <p:nvGrpSpPr>
          <p:cNvPr id="14342" name="Group 30"/>
          <p:cNvGrpSpPr>
            <a:grpSpLocks/>
          </p:cNvGrpSpPr>
          <p:nvPr/>
        </p:nvGrpSpPr>
        <p:grpSpPr bwMode="auto">
          <a:xfrm>
            <a:off x="5257800" y="1828800"/>
            <a:ext cx="2978150" cy="3200400"/>
            <a:chOff x="2496" y="1488"/>
            <a:chExt cx="1876" cy="2016"/>
          </a:xfrm>
        </p:grpSpPr>
        <p:sp>
          <p:nvSpPr>
            <p:cNvPr id="14344" name="Rectangle 4"/>
            <p:cNvSpPr>
              <a:spLocks noChangeArrowheads="1"/>
            </p:cNvSpPr>
            <p:nvPr/>
          </p:nvSpPr>
          <p:spPr bwMode="auto">
            <a:xfrm>
              <a:off x="2996" y="1536"/>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endParaRPr lang="en-US" sz="1800"/>
            </a:p>
          </p:txBody>
        </p:sp>
        <p:sp>
          <p:nvSpPr>
            <p:cNvPr id="14345" name="Rectangle 5"/>
            <p:cNvSpPr>
              <a:spLocks noChangeArrowheads="1"/>
            </p:cNvSpPr>
            <p:nvPr/>
          </p:nvSpPr>
          <p:spPr bwMode="auto">
            <a:xfrm>
              <a:off x="2996" y="1728"/>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6" name="Rectangle 6"/>
            <p:cNvSpPr>
              <a:spLocks noChangeArrowheads="1"/>
            </p:cNvSpPr>
            <p:nvPr/>
          </p:nvSpPr>
          <p:spPr bwMode="auto">
            <a:xfrm>
              <a:off x="2996" y="1920"/>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ym typeface="Symbol" charset="0"/>
              </a:endParaRPr>
            </a:p>
          </p:txBody>
        </p:sp>
        <p:sp>
          <p:nvSpPr>
            <p:cNvPr id="14347" name="Rectangle 7"/>
            <p:cNvSpPr>
              <a:spLocks noChangeArrowheads="1"/>
            </p:cNvSpPr>
            <p:nvPr/>
          </p:nvSpPr>
          <p:spPr bwMode="auto">
            <a:xfrm>
              <a:off x="2996" y="2112"/>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p>
          </p:txBody>
        </p:sp>
        <p:sp>
          <p:nvSpPr>
            <p:cNvPr id="14348" name="Rectangle 8"/>
            <p:cNvSpPr>
              <a:spLocks noChangeArrowheads="1"/>
            </p:cNvSpPr>
            <p:nvPr/>
          </p:nvSpPr>
          <p:spPr bwMode="auto">
            <a:xfrm>
              <a:off x="2996" y="2304"/>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9" name="Rectangle 9"/>
            <p:cNvSpPr>
              <a:spLocks noChangeArrowheads="1"/>
            </p:cNvSpPr>
            <p:nvPr/>
          </p:nvSpPr>
          <p:spPr bwMode="auto">
            <a:xfrm>
              <a:off x="2996" y="3072"/>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0" name="Rectangle 10"/>
            <p:cNvSpPr>
              <a:spLocks noChangeArrowheads="1"/>
            </p:cNvSpPr>
            <p:nvPr/>
          </p:nvSpPr>
          <p:spPr bwMode="auto">
            <a:xfrm>
              <a:off x="2996" y="2880"/>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p>
          </p:txBody>
        </p:sp>
        <p:sp>
          <p:nvSpPr>
            <p:cNvPr id="14351" name="Rectangle 11"/>
            <p:cNvSpPr>
              <a:spLocks noChangeArrowheads="1"/>
            </p:cNvSpPr>
            <p:nvPr/>
          </p:nvSpPr>
          <p:spPr bwMode="auto">
            <a:xfrm>
              <a:off x="2996" y="3264"/>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p>
          </p:txBody>
        </p:sp>
        <p:sp>
          <p:nvSpPr>
            <p:cNvPr id="14352" name="Text Box 12"/>
            <p:cNvSpPr txBox="1">
              <a:spLocks noChangeArrowheads="1"/>
            </p:cNvSpPr>
            <p:nvPr/>
          </p:nvSpPr>
          <p:spPr bwMode="auto">
            <a:xfrm>
              <a:off x="2784" y="148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0</a:t>
              </a:r>
            </a:p>
          </p:txBody>
        </p:sp>
        <p:sp>
          <p:nvSpPr>
            <p:cNvPr id="14353" name="Text Box 13"/>
            <p:cNvSpPr txBox="1">
              <a:spLocks noChangeArrowheads="1"/>
            </p:cNvSpPr>
            <p:nvPr/>
          </p:nvSpPr>
          <p:spPr bwMode="auto">
            <a:xfrm>
              <a:off x="2784" y="168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1</a:t>
              </a:r>
            </a:p>
          </p:txBody>
        </p:sp>
        <p:sp>
          <p:nvSpPr>
            <p:cNvPr id="14354" name="Text Box 14"/>
            <p:cNvSpPr txBox="1">
              <a:spLocks noChangeArrowheads="1"/>
            </p:cNvSpPr>
            <p:nvPr/>
          </p:nvSpPr>
          <p:spPr bwMode="auto">
            <a:xfrm>
              <a:off x="2784" y="187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2</a:t>
              </a:r>
            </a:p>
          </p:txBody>
        </p:sp>
        <p:sp>
          <p:nvSpPr>
            <p:cNvPr id="14355" name="Text Box 15"/>
            <p:cNvSpPr txBox="1">
              <a:spLocks noChangeArrowheads="1"/>
            </p:cNvSpPr>
            <p:nvPr/>
          </p:nvSpPr>
          <p:spPr bwMode="auto">
            <a:xfrm>
              <a:off x="2784" y="206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3</a:t>
              </a:r>
            </a:p>
          </p:txBody>
        </p:sp>
        <p:sp>
          <p:nvSpPr>
            <p:cNvPr id="14356" name="Text Box 16"/>
            <p:cNvSpPr txBox="1">
              <a:spLocks noChangeArrowheads="1"/>
            </p:cNvSpPr>
            <p:nvPr/>
          </p:nvSpPr>
          <p:spPr bwMode="auto">
            <a:xfrm>
              <a:off x="2784" y="225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4</a:t>
              </a:r>
            </a:p>
          </p:txBody>
        </p:sp>
        <p:sp>
          <p:nvSpPr>
            <p:cNvPr id="14357" name="Text Box 17"/>
            <p:cNvSpPr txBox="1">
              <a:spLocks noChangeArrowheads="1"/>
            </p:cNvSpPr>
            <p:nvPr/>
          </p:nvSpPr>
          <p:spPr bwMode="auto">
            <a:xfrm>
              <a:off x="2496" y="2832"/>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algn="r" eaLnBrk="1" hangingPunct="1"/>
              <a:r>
                <a:rPr lang="en-US">
                  <a:latin typeface="Times New Roman" charset="0"/>
                </a:rPr>
                <a:t>9997</a:t>
              </a:r>
            </a:p>
          </p:txBody>
        </p:sp>
        <p:sp>
          <p:nvSpPr>
            <p:cNvPr id="14358" name="Text Box 18"/>
            <p:cNvSpPr txBox="1">
              <a:spLocks noChangeArrowheads="1"/>
            </p:cNvSpPr>
            <p:nvPr/>
          </p:nvSpPr>
          <p:spPr bwMode="auto">
            <a:xfrm>
              <a:off x="2496" y="3024"/>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9998</a:t>
              </a:r>
            </a:p>
          </p:txBody>
        </p:sp>
        <p:sp>
          <p:nvSpPr>
            <p:cNvPr id="14359" name="Text Box 19"/>
            <p:cNvSpPr txBox="1">
              <a:spLocks noChangeArrowheads="1"/>
            </p:cNvSpPr>
            <p:nvPr/>
          </p:nvSpPr>
          <p:spPr bwMode="auto">
            <a:xfrm>
              <a:off x="2496" y="3216"/>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9999</a:t>
              </a:r>
            </a:p>
          </p:txBody>
        </p:sp>
        <p:sp>
          <p:nvSpPr>
            <p:cNvPr id="14360" name="Text Box 20"/>
            <p:cNvSpPr txBox="1">
              <a:spLocks noChangeArrowheads="1"/>
            </p:cNvSpPr>
            <p:nvPr/>
          </p:nvSpPr>
          <p:spPr bwMode="auto">
            <a:xfrm rot="5400000">
              <a:off x="2986" y="254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a:t>
              </a:r>
            </a:p>
          </p:txBody>
        </p:sp>
        <p:sp>
          <p:nvSpPr>
            <p:cNvPr id="14361" name="AutoShape 21"/>
            <p:cNvSpPr>
              <a:spLocks noChangeArrowheads="1"/>
            </p:cNvSpPr>
            <p:nvPr/>
          </p:nvSpPr>
          <p:spPr bwMode="auto">
            <a:xfrm>
              <a:off x="3360" y="2304"/>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451-229-0004</a:t>
              </a:r>
            </a:p>
          </p:txBody>
        </p:sp>
        <p:sp>
          <p:nvSpPr>
            <p:cNvPr id="14362" name="AutoShape 22"/>
            <p:cNvSpPr>
              <a:spLocks noChangeArrowheads="1"/>
            </p:cNvSpPr>
            <p:nvPr/>
          </p:nvSpPr>
          <p:spPr bwMode="auto">
            <a:xfrm>
              <a:off x="3360" y="1920"/>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981-101-0002</a:t>
              </a:r>
            </a:p>
          </p:txBody>
        </p:sp>
        <p:sp>
          <p:nvSpPr>
            <p:cNvPr id="14363" name="Line 24"/>
            <p:cNvSpPr>
              <a:spLocks noChangeShapeType="1"/>
            </p:cNvSpPr>
            <p:nvPr/>
          </p:nvSpPr>
          <p:spPr bwMode="auto">
            <a:xfrm>
              <a:off x="3092" y="2400"/>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64" name="AutoShape 25"/>
            <p:cNvSpPr>
              <a:spLocks noChangeArrowheads="1"/>
            </p:cNvSpPr>
            <p:nvPr/>
          </p:nvSpPr>
          <p:spPr bwMode="auto">
            <a:xfrm>
              <a:off x="3364" y="3072"/>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200-751-9998</a:t>
              </a:r>
            </a:p>
          </p:txBody>
        </p:sp>
        <p:sp>
          <p:nvSpPr>
            <p:cNvPr id="14365" name="Line 26"/>
            <p:cNvSpPr>
              <a:spLocks noChangeShapeType="1"/>
            </p:cNvSpPr>
            <p:nvPr/>
          </p:nvSpPr>
          <p:spPr bwMode="auto">
            <a:xfrm>
              <a:off x="3096" y="3168"/>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66" name="AutoShape 27"/>
            <p:cNvSpPr>
              <a:spLocks noChangeArrowheads="1"/>
            </p:cNvSpPr>
            <p:nvPr/>
          </p:nvSpPr>
          <p:spPr bwMode="auto">
            <a:xfrm>
              <a:off x="3360" y="1728"/>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025-612-0001</a:t>
              </a:r>
            </a:p>
          </p:txBody>
        </p:sp>
        <p:sp>
          <p:nvSpPr>
            <p:cNvPr id="14367" name="Line 28"/>
            <p:cNvSpPr>
              <a:spLocks noChangeShapeType="1"/>
            </p:cNvSpPr>
            <p:nvPr/>
          </p:nvSpPr>
          <p:spPr bwMode="auto">
            <a:xfrm>
              <a:off x="3092" y="1824"/>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29"/>
            <p:cNvSpPr>
              <a:spLocks noChangeShapeType="1"/>
            </p:cNvSpPr>
            <p:nvPr/>
          </p:nvSpPr>
          <p:spPr bwMode="auto">
            <a:xfrm>
              <a:off x="3072" y="2016"/>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338507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latin typeface="Tahoma" charset="0"/>
              </a:rPr>
              <a:t>Hash Functions</a:t>
            </a:r>
          </a:p>
        </p:txBody>
      </p:sp>
      <p:sp>
        <p:nvSpPr>
          <p:cNvPr id="2054" name="Rectangle 3" descr="Rectangle: Click to edit Master text styles&#10;Second level&#10;Third level&#10;Fourth level&#10;Fifth level"/>
          <p:cNvSpPr>
            <a:spLocks noGrp="1" noChangeArrowheads="1"/>
          </p:cNvSpPr>
          <p:nvPr>
            <p:ph idx="1"/>
          </p:nvPr>
        </p:nvSpPr>
        <p:spPr>
          <a:xfrm>
            <a:off x="457200" y="2209800"/>
            <a:ext cx="4948274" cy="3916363"/>
          </a:xfrm>
        </p:spPr>
        <p:txBody>
          <a:bodyPr>
            <a:normAutofit/>
          </a:bodyPr>
          <a:lstStyle/>
          <a:p>
            <a:pPr eaLnBrk="1" hangingPunct="1"/>
            <a:r>
              <a:rPr lang="en-US" sz="2000" dirty="0">
                <a:latin typeface="Tahoma" charset="0"/>
              </a:rPr>
              <a:t>A hash function is usually specified as the composition of two functions:</a:t>
            </a:r>
          </a:p>
          <a:p>
            <a:pPr eaLnBrk="1" hangingPunct="1">
              <a:buFont typeface="Wingdings" charset="0"/>
              <a:buNone/>
            </a:pPr>
            <a:r>
              <a:rPr lang="en-US" sz="2000" dirty="0">
                <a:latin typeface="Tahoma" charset="0"/>
              </a:rPr>
              <a:t>	</a:t>
            </a:r>
            <a:r>
              <a:rPr lang="en-US" sz="2000" dirty="0">
                <a:solidFill>
                  <a:schemeClr val="tx2"/>
                </a:solidFill>
                <a:latin typeface="Tahoma" charset="0"/>
              </a:rPr>
              <a:t>Hash code</a:t>
            </a:r>
            <a:r>
              <a:rPr lang="en-US" sz="2000" dirty="0">
                <a:latin typeface="Tahoma" charset="0"/>
              </a:rPr>
              <a:t>:</a:t>
            </a:r>
            <a:br>
              <a:rPr lang="en-US" sz="2000" dirty="0">
                <a:latin typeface="Tahoma" charset="0"/>
              </a:rPr>
            </a:br>
            <a:r>
              <a:rPr lang="en-US" sz="2000" dirty="0">
                <a:latin typeface="Tahoma" charset="0"/>
              </a:rPr>
              <a:t>  </a:t>
            </a:r>
            <a:r>
              <a:rPr lang="en-US" sz="2000" b="1" i="1" dirty="0">
                <a:latin typeface="Times New Roman" charset="0"/>
              </a:rPr>
              <a:t>h</a:t>
            </a:r>
            <a:r>
              <a:rPr lang="en-US" sz="2000" baseline="-25000" dirty="0">
                <a:latin typeface="Times New Roman" charset="0"/>
              </a:rPr>
              <a:t>1</a:t>
            </a:r>
            <a:r>
              <a:rPr lang="en-US" sz="2000" dirty="0">
                <a:latin typeface="Times New Roman" charset="0"/>
              </a:rPr>
              <a:t>:</a:t>
            </a:r>
            <a:r>
              <a:rPr lang="en-US" sz="2000" dirty="0">
                <a:latin typeface="Tahoma" charset="0"/>
              </a:rPr>
              <a:t> </a:t>
            </a:r>
            <a:r>
              <a:rPr lang="en-US" sz="2000" dirty="0">
                <a:latin typeface="Times New Roman" charset="0"/>
              </a:rPr>
              <a:t>keys</a:t>
            </a:r>
            <a:r>
              <a:rPr lang="en-US" sz="2000" dirty="0">
                <a:latin typeface="Tahoma" charset="0"/>
              </a:rPr>
              <a:t> </a:t>
            </a:r>
            <a:r>
              <a:rPr lang="en-US" sz="2000" dirty="0">
                <a:latin typeface="Symbol" charset="0"/>
                <a:sym typeface="Symbol" charset="0"/>
              </a:rPr>
              <a:t></a:t>
            </a:r>
            <a:r>
              <a:rPr lang="en-US" sz="2000" dirty="0">
                <a:latin typeface="Tahoma" charset="0"/>
              </a:rPr>
              <a:t> </a:t>
            </a:r>
            <a:r>
              <a:rPr lang="en-US" sz="2000" dirty="0">
                <a:latin typeface="Times New Roman" charset="0"/>
              </a:rPr>
              <a:t>integers</a:t>
            </a:r>
          </a:p>
          <a:p>
            <a:pPr eaLnBrk="1" hangingPunct="1">
              <a:buFont typeface="Wingdings" charset="0"/>
              <a:buNone/>
            </a:pPr>
            <a:r>
              <a:rPr lang="en-US" sz="2000" dirty="0">
                <a:solidFill>
                  <a:schemeClr val="tx2"/>
                </a:solidFill>
                <a:latin typeface="Tahoma" charset="0"/>
              </a:rPr>
              <a:t>	Compression function</a:t>
            </a:r>
            <a:r>
              <a:rPr lang="en-US" sz="2000" dirty="0">
                <a:latin typeface="Tahoma" charset="0"/>
              </a:rPr>
              <a:t>:</a:t>
            </a:r>
            <a:br>
              <a:rPr lang="en-US" sz="2000" dirty="0">
                <a:latin typeface="Tahoma" charset="0"/>
              </a:rPr>
            </a:br>
            <a:r>
              <a:rPr lang="en-US" sz="2000" dirty="0">
                <a:latin typeface="Tahoma" charset="0"/>
              </a:rPr>
              <a:t>  </a:t>
            </a:r>
            <a:r>
              <a:rPr lang="en-US" sz="2000" b="1" i="1" dirty="0">
                <a:latin typeface="Times New Roman" charset="0"/>
              </a:rPr>
              <a:t>h</a:t>
            </a:r>
            <a:r>
              <a:rPr lang="en-US" sz="2000" baseline="-25000" dirty="0">
                <a:latin typeface="Times New Roman" charset="0"/>
              </a:rPr>
              <a:t>2</a:t>
            </a:r>
            <a:r>
              <a:rPr lang="en-US" sz="2000" dirty="0">
                <a:latin typeface="Times New Roman" charset="0"/>
              </a:rPr>
              <a:t>: integers</a:t>
            </a:r>
            <a:r>
              <a:rPr lang="en-US" sz="2000" dirty="0">
                <a:latin typeface="Tahoma" charset="0"/>
              </a:rPr>
              <a:t> </a:t>
            </a:r>
            <a:r>
              <a:rPr lang="en-US" sz="2000" dirty="0">
                <a:latin typeface="Symbol" charset="0"/>
                <a:sym typeface="Symbol" charset="0"/>
              </a:rPr>
              <a:t></a:t>
            </a:r>
            <a:r>
              <a:rPr lang="en-US" sz="2000" dirty="0">
                <a:latin typeface="Times New Roman" charset="0"/>
              </a:rPr>
              <a:t> [0, </a:t>
            </a:r>
            <a:r>
              <a:rPr lang="en-US" sz="2000" b="1" i="1" dirty="0">
                <a:latin typeface="Times New Roman" charset="0"/>
              </a:rPr>
              <a:t>N</a:t>
            </a:r>
            <a:r>
              <a:rPr lang="en-US" sz="2000" b="1" i="1" dirty="0">
                <a:latin typeface="Symbol" charset="0"/>
              </a:rPr>
              <a:t> </a:t>
            </a:r>
            <a:r>
              <a:rPr lang="en-US" sz="2000" dirty="0">
                <a:latin typeface="Symbol" charset="0"/>
              </a:rPr>
              <a:t>- </a:t>
            </a:r>
            <a:r>
              <a:rPr lang="en-US" sz="2000" dirty="0">
                <a:latin typeface="Times New Roman" charset="0"/>
              </a:rPr>
              <a:t>1]</a:t>
            </a:r>
          </a:p>
        </p:txBody>
      </p:sp>
      <p:sp>
        <p:nvSpPr>
          <p:cNvPr id="2055" name="Rectangle 4" descr="Rectangle: Click to edit Master text styles&#10;Second level&#10;Third level&#10;Fourth level&#10;Fifth level"/>
          <p:cNvSpPr>
            <a:spLocks noGrp="1" noChangeArrowheads="1"/>
          </p:cNvSpPr>
          <p:nvPr>
            <p:ph type="body" sz="half" idx="4294967295"/>
          </p:nvPr>
        </p:nvSpPr>
        <p:spPr>
          <a:xfrm>
            <a:off x="5212976" y="2209800"/>
            <a:ext cx="3505200" cy="4495800"/>
          </a:xfrm>
        </p:spPr>
        <p:txBody>
          <a:bodyPr>
            <a:normAutofit/>
          </a:bodyPr>
          <a:lstStyle/>
          <a:p>
            <a:pPr eaLnBrk="1" hangingPunct="1"/>
            <a:r>
              <a:rPr lang="en-US" sz="2000" dirty="0">
                <a:latin typeface="Tahoma" charset="0"/>
              </a:rPr>
              <a:t>The hash code is applied first, and the compression function is applied next on the result, i.e., </a:t>
            </a:r>
            <a:br>
              <a:rPr lang="en-US" sz="2000" dirty="0">
                <a:latin typeface="Tahoma" charset="0"/>
              </a:rPr>
            </a:br>
            <a:r>
              <a:rPr lang="en-US" sz="2000" dirty="0">
                <a:latin typeface="Tahoma" charset="0"/>
              </a:rPr>
              <a:t>	</a:t>
            </a:r>
            <a:r>
              <a:rPr lang="en-US" sz="2000" b="1" i="1" dirty="0">
                <a:latin typeface="Times New Roman" charset="0"/>
              </a:rPr>
              <a:t>h</a:t>
            </a:r>
            <a:r>
              <a:rPr lang="en-US" sz="2000" dirty="0">
                <a:latin typeface="Times New Roman" charset="0"/>
              </a:rPr>
              <a:t>(</a:t>
            </a:r>
            <a:r>
              <a:rPr lang="en-US" sz="2000" b="1" i="1" dirty="0">
                <a:latin typeface="Times New Roman" charset="0"/>
              </a:rPr>
              <a:t>x</a:t>
            </a:r>
            <a:r>
              <a:rPr lang="en-US" sz="2000" dirty="0">
                <a:latin typeface="Times New Roman" charset="0"/>
              </a:rPr>
              <a:t>) = </a:t>
            </a:r>
            <a:r>
              <a:rPr lang="en-US" sz="2000" b="1" i="1" dirty="0">
                <a:latin typeface="Times New Roman" charset="0"/>
              </a:rPr>
              <a:t>h</a:t>
            </a:r>
            <a:r>
              <a:rPr lang="en-US" sz="2000" baseline="-25000" dirty="0">
                <a:latin typeface="Times New Roman" charset="0"/>
              </a:rPr>
              <a:t>2</a:t>
            </a:r>
            <a:r>
              <a:rPr lang="en-US" sz="2000" dirty="0">
                <a:latin typeface="Times New Roman" charset="0"/>
              </a:rPr>
              <a:t>(</a:t>
            </a:r>
            <a:r>
              <a:rPr lang="en-US" sz="2000" b="1" i="1" dirty="0">
                <a:latin typeface="Times New Roman" charset="0"/>
              </a:rPr>
              <a:t>h</a:t>
            </a:r>
            <a:r>
              <a:rPr lang="en-US" sz="2000" baseline="-25000" dirty="0">
                <a:latin typeface="Times New Roman" charset="0"/>
              </a:rPr>
              <a:t>1</a:t>
            </a:r>
            <a:r>
              <a:rPr lang="en-US" sz="2000" dirty="0">
                <a:latin typeface="Times New Roman" charset="0"/>
              </a:rPr>
              <a:t>(</a:t>
            </a:r>
            <a:r>
              <a:rPr lang="en-US" sz="2000" b="1" i="1" dirty="0">
                <a:latin typeface="Times New Roman" charset="0"/>
              </a:rPr>
              <a:t>x</a:t>
            </a:r>
            <a:r>
              <a:rPr lang="en-US" sz="2000" dirty="0">
                <a:latin typeface="Times New Roman" charset="0"/>
              </a:rPr>
              <a:t>))</a:t>
            </a:r>
          </a:p>
          <a:p>
            <a:pPr eaLnBrk="1" hangingPunct="1"/>
            <a:r>
              <a:rPr lang="en-US" sz="2000" dirty="0">
                <a:latin typeface="Tahoma" charset="0"/>
              </a:rPr>
              <a:t>The goal of the hash function is to  </a:t>
            </a:r>
            <a:r>
              <a:rPr lang="ja-JP" altLang="en-US" sz="2000" dirty="0">
                <a:latin typeface="Tahoma" charset="0"/>
              </a:rPr>
              <a:t>“</a:t>
            </a:r>
            <a:r>
              <a:rPr lang="en-US" sz="2000" dirty="0">
                <a:latin typeface="Tahoma" charset="0"/>
              </a:rPr>
              <a:t>disperse</a:t>
            </a:r>
            <a:r>
              <a:rPr lang="ja-JP" altLang="en-US" sz="2000" dirty="0">
                <a:latin typeface="Tahoma" charset="0"/>
              </a:rPr>
              <a:t>”</a:t>
            </a:r>
            <a:r>
              <a:rPr lang="en-US" sz="2000" dirty="0">
                <a:latin typeface="Tahoma" charset="0"/>
              </a:rPr>
              <a:t> the keys in an apparently random way</a:t>
            </a:r>
          </a:p>
        </p:txBody>
      </p:sp>
    </p:spTree>
    <p:extLst>
      <p:ext uri="{BB962C8B-B14F-4D97-AF65-F5344CB8AC3E}">
        <p14:creationId xmlns:p14="http://schemas.microsoft.com/office/powerpoint/2010/main" val="3907484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533400" y="304800"/>
            <a:ext cx="6477000" cy="1143000"/>
          </a:xfrm>
        </p:spPr>
        <p:txBody>
          <a:bodyPr/>
          <a:lstStyle/>
          <a:p>
            <a:pPr eaLnBrk="1" hangingPunct="1"/>
            <a:r>
              <a:rPr lang="en-US">
                <a:latin typeface="Tahoma" charset="0"/>
              </a:rPr>
              <a:t>Hash Codes</a:t>
            </a:r>
            <a:endParaRPr lang="en-US">
              <a:latin typeface="Tahoma" charset="0"/>
              <a:cs typeface="Tahoma" charset="0"/>
            </a:endParaRPr>
          </a:p>
        </p:txBody>
      </p:sp>
      <p:sp>
        <p:nvSpPr>
          <p:cNvPr id="147459" name="Rectangle 3" descr="Rectangle: Click to edit Master text styles&#10;Second level&#10;Third level&#10;Fourth level&#10;Fifth level"/>
          <p:cNvSpPr>
            <a:spLocks noGrp="1" noChangeArrowheads="1"/>
          </p:cNvSpPr>
          <p:nvPr>
            <p:ph type="body" sz="half" idx="1"/>
          </p:nvPr>
        </p:nvSpPr>
        <p:spPr>
          <a:xfrm>
            <a:off x="762000" y="1600200"/>
            <a:ext cx="4267200" cy="4800600"/>
          </a:xfrm>
        </p:spPr>
        <p:txBody>
          <a:bodyPr>
            <a:noAutofit/>
          </a:bodyPr>
          <a:lstStyle/>
          <a:p>
            <a:pPr>
              <a:lnSpc>
                <a:spcPct val="110000"/>
              </a:lnSpc>
              <a:defRPr/>
            </a:pPr>
            <a:r>
              <a:rPr lang="en-US" sz="2000" dirty="0" smtClean="0">
                <a:solidFill>
                  <a:schemeClr val="tx2"/>
                </a:solidFill>
                <a:latin typeface="Tahoma"/>
                <a:cs typeface="Tahoma"/>
              </a:rPr>
              <a:t>Memory address</a:t>
            </a:r>
            <a:r>
              <a:rPr lang="en-US" sz="2000" dirty="0" smtClean="0">
                <a:latin typeface="Tahoma"/>
                <a:cs typeface="Tahoma"/>
              </a:rPr>
              <a:t>:</a:t>
            </a:r>
          </a:p>
          <a:p>
            <a:pPr lvl="1">
              <a:lnSpc>
                <a:spcPct val="110000"/>
              </a:lnSpc>
              <a:defRPr/>
            </a:pPr>
            <a:r>
              <a:rPr lang="en-US" dirty="0" smtClean="0">
                <a:latin typeface="Tahoma"/>
                <a:cs typeface="Tahoma"/>
              </a:rPr>
              <a:t>We reinterpret the memory address of the key object as an integer (default hash code of all Java objects)</a:t>
            </a:r>
          </a:p>
          <a:p>
            <a:pPr lvl="1">
              <a:lnSpc>
                <a:spcPct val="110000"/>
              </a:lnSpc>
              <a:defRPr/>
            </a:pPr>
            <a:r>
              <a:rPr lang="en-US" dirty="0" smtClean="0">
                <a:latin typeface="Tahoma"/>
                <a:cs typeface="Tahoma"/>
              </a:rPr>
              <a:t>Good in general, except for numeric and string keys</a:t>
            </a:r>
          </a:p>
          <a:p>
            <a:pPr>
              <a:lnSpc>
                <a:spcPct val="110000"/>
              </a:lnSpc>
              <a:defRPr/>
            </a:pPr>
            <a:r>
              <a:rPr lang="en-US" sz="2000" dirty="0" smtClean="0">
                <a:solidFill>
                  <a:schemeClr val="tx2"/>
                </a:solidFill>
                <a:latin typeface="Tahoma"/>
                <a:cs typeface="Tahoma"/>
              </a:rPr>
              <a:t>Integer cast</a:t>
            </a:r>
            <a:r>
              <a:rPr lang="en-US" sz="2000" dirty="0" smtClean="0">
                <a:latin typeface="Tahoma"/>
                <a:cs typeface="Tahoma"/>
              </a:rPr>
              <a:t>:</a:t>
            </a:r>
          </a:p>
          <a:p>
            <a:pPr lvl="1">
              <a:lnSpc>
                <a:spcPct val="110000"/>
              </a:lnSpc>
              <a:defRPr/>
            </a:pPr>
            <a:r>
              <a:rPr lang="en-US" dirty="0" smtClean="0">
                <a:latin typeface="Tahoma"/>
                <a:cs typeface="Tahoma"/>
              </a:rPr>
              <a:t>We reinterpret the bits of the key as an integer</a:t>
            </a:r>
          </a:p>
          <a:p>
            <a:pPr lvl="1">
              <a:lnSpc>
                <a:spcPct val="110000"/>
              </a:lnSpc>
              <a:defRPr/>
            </a:pPr>
            <a:r>
              <a:rPr lang="en-US" dirty="0" smtClean="0">
                <a:latin typeface="Tahoma"/>
                <a:cs typeface="Tahoma"/>
              </a:rPr>
              <a:t>Suitable for keys of length less than or equal to the number of bits of the integer type (e.g., byte, short, </a:t>
            </a:r>
            <a:r>
              <a:rPr lang="en-US" dirty="0" err="1" smtClean="0">
                <a:latin typeface="Tahoma"/>
                <a:cs typeface="Tahoma"/>
              </a:rPr>
              <a:t>int</a:t>
            </a:r>
            <a:r>
              <a:rPr lang="en-US" dirty="0" smtClean="0">
                <a:latin typeface="Tahoma"/>
                <a:cs typeface="Tahoma"/>
              </a:rPr>
              <a:t> and float in Java)</a:t>
            </a:r>
          </a:p>
        </p:txBody>
      </p:sp>
      <p:sp>
        <p:nvSpPr>
          <p:cNvPr id="3079" name="Rectangle 4" descr="Rectangle: Click to edit Master text styles&#10;Second level&#10;Third level&#10;Fourth level&#10;Fifth level"/>
          <p:cNvSpPr>
            <a:spLocks noGrp="1" noChangeArrowheads="1"/>
          </p:cNvSpPr>
          <p:nvPr>
            <p:ph type="body" sz="half" idx="2"/>
          </p:nvPr>
        </p:nvSpPr>
        <p:spPr>
          <a:xfrm>
            <a:off x="4940300" y="1600200"/>
            <a:ext cx="3810000" cy="4495800"/>
          </a:xfrm>
        </p:spPr>
        <p:txBody>
          <a:bodyPr>
            <a:normAutofit/>
          </a:bodyPr>
          <a:lstStyle/>
          <a:p>
            <a:pPr eaLnBrk="1" hangingPunct="1"/>
            <a:r>
              <a:rPr lang="en-US" sz="2000" dirty="0">
                <a:solidFill>
                  <a:schemeClr val="tx2"/>
                </a:solidFill>
                <a:latin typeface="Tahoma" charset="0"/>
              </a:rPr>
              <a:t>Component sum</a:t>
            </a:r>
            <a:r>
              <a:rPr lang="en-US" sz="2000" dirty="0">
                <a:latin typeface="Tahoma" charset="0"/>
              </a:rPr>
              <a:t>:</a:t>
            </a:r>
          </a:p>
          <a:p>
            <a:pPr lvl="1" eaLnBrk="1" hangingPunct="1"/>
            <a:r>
              <a:rPr lang="en-US" dirty="0">
                <a:latin typeface="Tahoma" charset="0"/>
              </a:rPr>
              <a:t>We partition the bits of the key into components of fixed length (e.g., 16 or 32 bits) and we sum the components (ignoring overflows)</a:t>
            </a:r>
          </a:p>
          <a:p>
            <a:pPr lvl="1" eaLnBrk="1" hangingPunct="1"/>
            <a:r>
              <a:rPr lang="en-US" dirty="0">
                <a:latin typeface="Tahoma" charset="0"/>
              </a:rPr>
              <a:t>Suitable for numeric keys of fixed length greater than or equal to the number of bits of the integer type (e.g., long and double in Java)</a:t>
            </a:r>
          </a:p>
        </p:txBody>
      </p:sp>
    </p:spTree>
    <p:extLst>
      <p:ext uri="{BB962C8B-B14F-4D97-AF65-F5344CB8AC3E}">
        <p14:creationId xmlns:p14="http://schemas.microsoft.com/office/powerpoint/2010/main" val="395241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7199" y="589120"/>
            <a:ext cx="6508377" cy="1143000"/>
          </a:xfrm>
        </p:spPr>
        <p:txBody>
          <a:bodyPr/>
          <a:lstStyle/>
          <a:p>
            <a:pPr eaLnBrk="1" hangingPunct="1"/>
            <a:r>
              <a:rPr lang="en-US" dirty="0">
                <a:latin typeface="Tahoma" charset="0"/>
              </a:rPr>
              <a:t>Hash Codes (cont.)</a:t>
            </a:r>
          </a:p>
        </p:txBody>
      </p:sp>
      <p:sp>
        <p:nvSpPr>
          <p:cNvPr id="15365" name="Rectangle 3" descr="Rectangle: Click to edit Master text styles&#10;Second level&#10;Third level&#10;Fourth level&#10;Fifth level"/>
          <p:cNvSpPr>
            <a:spLocks noGrp="1" noChangeArrowheads="1"/>
          </p:cNvSpPr>
          <p:nvPr>
            <p:ph idx="1"/>
          </p:nvPr>
        </p:nvSpPr>
        <p:spPr>
          <a:xfrm>
            <a:off x="457199" y="2057400"/>
            <a:ext cx="4855343" cy="4068763"/>
          </a:xfrm>
        </p:spPr>
        <p:txBody>
          <a:bodyPr>
            <a:normAutofit/>
          </a:bodyPr>
          <a:lstStyle/>
          <a:p>
            <a:pPr eaLnBrk="1" hangingPunct="1">
              <a:lnSpc>
                <a:spcPct val="90000"/>
              </a:lnSpc>
            </a:pPr>
            <a:r>
              <a:rPr lang="en-US" sz="2000" dirty="0">
                <a:solidFill>
                  <a:schemeClr val="tx2"/>
                </a:solidFill>
                <a:latin typeface="Tahoma" charset="0"/>
              </a:rPr>
              <a:t>Polynomial accumulation</a:t>
            </a:r>
            <a:r>
              <a:rPr lang="en-US" sz="2000" dirty="0">
                <a:latin typeface="Tahoma" charset="0"/>
              </a:rPr>
              <a:t>:</a:t>
            </a:r>
          </a:p>
          <a:p>
            <a:pPr lvl="1" eaLnBrk="1" hangingPunct="1">
              <a:lnSpc>
                <a:spcPct val="90000"/>
              </a:lnSpc>
            </a:pPr>
            <a:r>
              <a:rPr lang="en-US" dirty="0">
                <a:latin typeface="Tahoma" charset="0"/>
              </a:rPr>
              <a:t>We partition the bits of the key into a sequence of components of fixed length (e.g., 8, 16 or 32 bits)</a:t>
            </a:r>
            <a:br>
              <a:rPr lang="en-US" dirty="0">
                <a:latin typeface="Tahoma" charset="0"/>
              </a:rPr>
            </a:br>
            <a:r>
              <a:rPr lang="en-US" dirty="0">
                <a:latin typeface="Tahoma" charset="0"/>
              </a:rPr>
              <a:t> 		</a:t>
            </a:r>
            <a:r>
              <a:rPr lang="en-US" b="1" i="1" dirty="0">
                <a:latin typeface="Times New Roman" charset="0"/>
              </a:rPr>
              <a:t>a</a:t>
            </a:r>
            <a:r>
              <a:rPr lang="en-US" baseline="-25000" dirty="0">
                <a:latin typeface="Times New Roman" charset="0"/>
              </a:rPr>
              <a:t>0 </a:t>
            </a:r>
            <a:r>
              <a:rPr lang="en-US" b="1" i="1" dirty="0">
                <a:latin typeface="Times New Roman" charset="0"/>
              </a:rPr>
              <a:t>a</a:t>
            </a:r>
            <a:r>
              <a:rPr lang="en-US" baseline="-25000" dirty="0">
                <a:latin typeface="Times New Roman" charset="0"/>
              </a:rPr>
              <a:t>1</a:t>
            </a:r>
            <a:r>
              <a:rPr lang="en-US" dirty="0">
                <a:latin typeface="Times New Roman" charset="0"/>
              </a:rPr>
              <a:t> … </a:t>
            </a:r>
            <a:r>
              <a:rPr lang="en-US" b="1" i="1" dirty="0">
                <a:latin typeface="Times New Roman" charset="0"/>
              </a:rPr>
              <a:t>a</a:t>
            </a:r>
            <a:r>
              <a:rPr lang="en-US" b="1" i="1" baseline="-25000" dirty="0">
                <a:latin typeface="Times New Roman" charset="0"/>
              </a:rPr>
              <a:t>n</a:t>
            </a:r>
            <a:r>
              <a:rPr lang="en-US" baseline="-25000" dirty="0">
                <a:latin typeface="Symbol" charset="0"/>
              </a:rPr>
              <a:t>-</a:t>
            </a:r>
            <a:r>
              <a:rPr lang="en-US" baseline="-25000" dirty="0">
                <a:latin typeface="Times New Roman" charset="0"/>
              </a:rPr>
              <a:t>1</a:t>
            </a:r>
            <a:endParaRPr lang="en-US" dirty="0">
              <a:latin typeface="Tahoma" charset="0"/>
            </a:endParaRPr>
          </a:p>
          <a:p>
            <a:pPr lvl="1" eaLnBrk="1" hangingPunct="1">
              <a:lnSpc>
                <a:spcPct val="90000"/>
              </a:lnSpc>
            </a:pPr>
            <a:r>
              <a:rPr lang="en-US" dirty="0">
                <a:latin typeface="Tahoma" charset="0"/>
              </a:rPr>
              <a:t>We evaluate the polynomial</a:t>
            </a:r>
          </a:p>
          <a:p>
            <a:pPr lvl="1" eaLnBrk="1" hangingPunct="1">
              <a:lnSpc>
                <a:spcPct val="90000"/>
              </a:lnSpc>
              <a:buFont typeface="Wingdings" charset="0"/>
              <a:buNone/>
            </a:pPr>
            <a:r>
              <a:rPr lang="en-US" b="1" i="1" dirty="0">
                <a:latin typeface="Times New Roman" charset="0"/>
              </a:rPr>
              <a:t>	p</a:t>
            </a:r>
            <a:r>
              <a:rPr lang="en-US" dirty="0">
                <a:latin typeface="Times New Roman" charset="0"/>
              </a:rPr>
              <a:t>(</a:t>
            </a:r>
            <a:r>
              <a:rPr lang="en-US" b="1" i="1" dirty="0">
                <a:latin typeface="Times New Roman" charset="0"/>
              </a:rPr>
              <a:t>z</a:t>
            </a:r>
            <a:r>
              <a:rPr lang="en-US" dirty="0">
                <a:latin typeface="Times New Roman" charset="0"/>
              </a:rPr>
              <a:t>)</a:t>
            </a:r>
            <a:r>
              <a:rPr lang="en-US" b="1" i="1" dirty="0">
                <a:latin typeface="Times New Roman" charset="0"/>
              </a:rPr>
              <a:t> </a:t>
            </a:r>
            <a:r>
              <a:rPr lang="en-US" dirty="0">
                <a:latin typeface="Symbol" charset="0"/>
              </a:rPr>
              <a:t>=</a:t>
            </a:r>
            <a:r>
              <a:rPr lang="en-US" b="1" i="1" dirty="0">
                <a:latin typeface="Times New Roman" charset="0"/>
              </a:rPr>
              <a:t> a</a:t>
            </a:r>
            <a:r>
              <a:rPr lang="en-US" baseline="-25000" dirty="0">
                <a:latin typeface="Times New Roman" charset="0"/>
              </a:rPr>
              <a:t>0</a:t>
            </a:r>
            <a:r>
              <a:rPr lang="en-US" dirty="0">
                <a:latin typeface="Times New Roman" charset="0"/>
              </a:rPr>
              <a:t> </a:t>
            </a:r>
            <a:r>
              <a:rPr lang="en-US" dirty="0">
                <a:latin typeface="Symbol" charset="0"/>
              </a:rPr>
              <a:t>+</a:t>
            </a:r>
            <a:r>
              <a:rPr lang="en-US" dirty="0">
                <a:latin typeface="Times New Roman" charset="0"/>
              </a:rPr>
              <a:t> </a:t>
            </a:r>
            <a:r>
              <a:rPr lang="en-US" b="1" i="1" dirty="0">
                <a:latin typeface="Times New Roman" charset="0"/>
              </a:rPr>
              <a:t>a</a:t>
            </a:r>
            <a:r>
              <a:rPr lang="en-US" baseline="-25000" dirty="0">
                <a:latin typeface="Times New Roman" charset="0"/>
              </a:rPr>
              <a:t>1 </a:t>
            </a:r>
            <a:r>
              <a:rPr lang="en-US" b="1" i="1" dirty="0">
                <a:latin typeface="Times New Roman" charset="0"/>
              </a:rPr>
              <a:t>z</a:t>
            </a:r>
            <a:r>
              <a:rPr lang="en-US" baseline="-25000" dirty="0">
                <a:latin typeface="Times New Roman" charset="0"/>
              </a:rPr>
              <a:t> </a:t>
            </a:r>
            <a:r>
              <a:rPr lang="en-US" dirty="0">
                <a:latin typeface="Times New Roman" charset="0"/>
              </a:rPr>
              <a:t> </a:t>
            </a:r>
            <a:r>
              <a:rPr lang="en-US" dirty="0">
                <a:latin typeface="Symbol" charset="0"/>
              </a:rPr>
              <a:t>+</a:t>
            </a:r>
            <a:r>
              <a:rPr lang="en-US" dirty="0">
                <a:latin typeface="Times New Roman" charset="0"/>
              </a:rPr>
              <a:t> </a:t>
            </a:r>
            <a:r>
              <a:rPr lang="en-US" b="1" i="1" dirty="0">
                <a:latin typeface="Times New Roman" charset="0"/>
              </a:rPr>
              <a:t>a</a:t>
            </a:r>
            <a:r>
              <a:rPr lang="en-US" baseline="-25000" dirty="0">
                <a:latin typeface="Times New Roman" charset="0"/>
              </a:rPr>
              <a:t>2 </a:t>
            </a:r>
            <a:r>
              <a:rPr lang="en-US" b="1" i="1" dirty="0">
                <a:latin typeface="Times New Roman" charset="0"/>
              </a:rPr>
              <a:t>z</a:t>
            </a:r>
            <a:r>
              <a:rPr lang="en-US" baseline="30000" dirty="0">
                <a:latin typeface="Times New Roman" charset="0"/>
              </a:rPr>
              <a:t>2</a:t>
            </a:r>
            <a:r>
              <a:rPr lang="en-US" dirty="0">
                <a:latin typeface="Times New Roman" charset="0"/>
              </a:rPr>
              <a:t> </a:t>
            </a:r>
            <a:r>
              <a:rPr lang="en-US" dirty="0">
                <a:latin typeface="Symbol" charset="0"/>
              </a:rPr>
              <a:t>+</a:t>
            </a:r>
            <a:r>
              <a:rPr lang="en-US" dirty="0">
                <a:latin typeface="Times New Roman" charset="0"/>
              </a:rPr>
              <a:t> … </a:t>
            </a:r>
            <a:br>
              <a:rPr lang="en-US" dirty="0">
                <a:latin typeface="Times New Roman" charset="0"/>
              </a:rPr>
            </a:br>
            <a:r>
              <a:rPr lang="en-US" dirty="0">
                <a:latin typeface="Times New Roman" charset="0"/>
              </a:rPr>
              <a:t>			 … </a:t>
            </a:r>
            <a:r>
              <a:rPr lang="en-US" dirty="0">
                <a:latin typeface="Symbol" charset="0"/>
              </a:rPr>
              <a:t>+</a:t>
            </a:r>
            <a:r>
              <a:rPr lang="en-US" dirty="0">
                <a:latin typeface="Times New Roman" charset="0"/>
              </a:rPr>
              <a:t> </a:t>
            </a:r>
            <a:r>
              <a:rPr lang="en-US" b="1" i="1" dirty="0">
                <a:latin typeface="Times New Roman" charset="0"/>
              </a:rPr>
              <a:t>a</a:t>
            </a:r>
            <a:r>
              <a:rPr lang="en-US" b="1" i="1" baseline="-25000" dirty="0">
                <a:latin typeface="Times New Roman" charset="0"/>
              </a:rPr>
              <a:t>n</a:t>
            </a:r>
            <a:r>
              <a:rPr lang="en-US" baseline="-25000" dirty="0">
                <a:latin typeface="Symbol" charset="0"/>
              </a:rPr>
              <a:t>-</a:t>
            </a:r>
            <a:r>
              <a:rPr lang="en-US" baseline="-25000" dirty="0">
                <a:latin typeface="Times New Roman" charset="0"/>
              </a:rPr>
              <a:t>1</a:t>
            </a:r>
            <a:r>
              <a:rPr lang="en-US" b="1" i="1" dirty="0">
                <a:latin typeface="Times New Roman" charset="0"/>
              </a:rPr>
              <a:t>z</a:t>
            </a:r>
            <a:r>
              <a:rPr lang="en-US" b="1" i="1" baseline="30000" dirty="0">
                <a:latin typeface="Times New Roman" charset="0"/>
              </a:rPr>
              <a:t>n</a:t>
            </a:r>
            <a:r>
              <a:rPr lang="en-US" baseline="30000" dirty="0">
                <a:latin typeface="Symbol" charset="0"/>
              </a:rPr>
              <a:t>-</a:t>
            </a:r>
            <a:r>
              <a:rPr lang="en-US" baseline="30000" dirty="0">
                <a:latin typeface="Times New Roman" charset="0"/>
              </a:rPr>
              <a:t>1</a:t>
            </a:r>
          </a:p>
          <a:p>
            <a:pPr lvl="1" eaLnBrk="1" hangingPunct="1">
              <a:lnSpc>
                <a:spcPct val="90000"/>
              </a:lnSpc>
              <a:buFont typeface="Wingdings" charset="0"/>
              <a:buNone/>
            </a:pPr>
            <a:r>
              <a:rPr lang="en-US" dirty="0">
                <a:latin typeface="Tahoma" charset="0"/>
              </a:rPr>
              <a:t>	at a fixed value </a:t>
            </a:r>
            <a:r>
              <a:rPr lang="en-US" b="1" i="1" dirty="0">
                <a:latin typeface="Times New Roman" charset="0"/>
              </a:rPr>
              <a:t>z</a:t>
            </a:r>
            <a:r>
              <a:rPr lang="en-US" dirty="0">
                <a:latin typeface="Tahoma" charset="0"/>
              </a:rPr>
              <a:t>, ignoring overflows</a:t>
            </a:r>
          </a:p>
          <a:p>
            <a:pPr lvl="1" eaLnBrk="1" hangingPunct="1">
              <a:lnSpc>
                <a:spcPct val="90000"/>
              </a:lnSpc>
            </a:pPr>
            <a:r>
              <a:rPr lang="en-US" dirty="0">
                <a:latin typeface="Tahoma" charset="0"/>
              </a:rPr>
              <a:t>Especially suitable for strings (e.g., the choice </a:t>
            </a:r>
            <a:r>
              <a:rPr lang="en-US" b="1" i="1" dirty="0">
                <a:latin typeface="Times New Roman" charset="0"/>
              </a:rPr>
              <a:t>z </a:t>
            </a:r>
            <a:r>
              <a:rPr lang="en-US" dirty="0">
                <a:latin typeface="Symbol" charset="0"/>
              </a:rPr>
              <a:t>=</a:t>
            </a:r>
            <a:r>
              <a:rPr lang="en-US" dirty="0">
                <a:latin typeface="Times New Roman" charset="0"/>
              </a:rPr>
              <a:t> </a:t>
            </a:r>
            <a:r>
              <a:rPr lang="en-US" dirty="0">
                <a:latin typeface="Tahoma" charset="0"/>
              </a:rPr>
              <a:t>33</a:t>
            </a:r>
            <a:r>
              <a:rPr lang="en-US" dirty="0">
                <a:latin typeface="Times New Roman" charset="0"/>
              </a:rPr>
              <a:t> </a:t>
            </a:r>
            <a:r>
              <a:rPr lang="en-US" dirty="0">
                <a:latin typeface="Tahoma" charset="0"/>
              </a:rPr>
              <a:t>gives at most 6 collisions on a set of 50,000 English words)</a:t>
            </a:r>
          </a:p>
        </p:txBody>
      </p:sp>
      <p:sp>
        <p:nvSpPr>
          <p:cNvPr id="15366" name="Rectangle 4" descr="Rectangle: Click to edit Master text styles&#10;Second level&#10;Third level&#10;Fourth level&#10;Fifth level"/>
          <p:cNvSpPr>
            <a:spLocks noGrp="1" noChangeArrowheads="1"/>
          </p:cNvSpPr>
          <p:nvPr>
            <p:ph type="body" sz="half" idx="4294967295"/>
          </p:nvPr>
        </p:nvSpPr>
        <p:spPr>
          <a:xfrm>
            <a:off x="5486400" y="2057400"/>
            <a:ext cx="3657600" cy="3962400"/>
          </a:xfrm>
        </p:spPr>
        <p:txBody>
          <a:bodyPr>
            <a:normAutofit/>
          </a:bodyPr>
          <a:lstStyle/>
          <a:p>
            <a:pPr eaLnBrk="1" hangingPunct="1"/>
            <a:r>
              <a:rPr lang="en-US" sz="2000" dirty="0">
                <a:latin typeface="Tahoma" charset="0"/>
              </a:rPr>
              <a:t>Polynomial </a:t>
            </a:r>
            <a:r>
              <a:rPr lang="en-US" sz="2000" b="1" i="1" dirty="0">
                <a:latin typeface="Times New Roman" charset="0"/>
              </a:rPr>
              <a:t>p</a:t>
            </a:r>
            <a:r>
              <a:rPr lang="en-US" sz="2000" dirty="0">
                <a:latin typeface="Times New Roman" charset="0"/>
              </a:rPr>
              <a:t>(</a:t>
            </a:r>
            <a:r>
              <a:rPr lang="en-US" sz="2000" b="1" i="1" dirty="0">
                <a:latin typeface="Times New Roman" charset="0"/>
              </a:rPr>
              <a:t>z</a:t>
            </a:r>
            <a:r>
              <a:rPr lang="en-US" sz="2000" dirty="0">
                <a:latin typeface="Times New Roman" charset="0"/>
              </a:rPr>
              <a:t>)</a:t>
            </a:r>
            <a:r>
              <a:rPr lang="en-US" sz="2000" dirty="0">
                <a:latin typeface="Tahoma" charset="0"/>
              </a:rPr>
              <a:t> can be evaluated in </a:t>
            </a:r>
            <a:r>
              <a:rPr lang="en-US" sz="2000" b="1" i="1" dirty="0">
                <a:latin typeface="Times New Roman" charset="0"/>
              </a:rPr>
              <a:t>O</a:t>
            </a:r>
            <a:r>
              <a:rPr lang="en-US" sz="2000" dirty="0">
                <a:latin typeface="Times New Roman" charset="0"/>
              </a:rPr>
              <a:t>(</a:t>
            </a:r>
            <a:r>
              <a:rPr lang="en-US" sz="2000" b="1" i="1" dirty="0">
                <a:latin typeface="Times New Roman" charset="0"/>
              </a:rPr>
              <a:t>n</a:t>
            </a:r>
            <a:r>
              <a:rPr lang="en-US" sz="2000" dirty="0">
                <a:latin typeface="Times New Roman" charset="0"/>
              </a:rPr>
              <a:t>)</a:t>
            </a:r>
            <a:r>
              <a:rPr lang="en-US" sz="2000" dirty="0">
                <a:latin typeface="Tahoma" charset="0"/>
              </a:rPr>
              <a:t> time using Horner</a:t>
            </a:r>
            <a:r>
              <a:rPr lang="ja-JP" altLang="en-US" sz="2000" dirty="0">
                <a:latin typeface="Tahoma" charset="0"/>
              </a:rPr>
              <a:t>’</a:t>
            </a:r>
            <a:r>
              <a:rPr lang="en-US" sz="2000" dirty="0">
                <a:latin typeface="Tahoma" charset="0"/>
              </a:rPr>
              <a:t>s rule:</a:t>
            </a:r>
          </a:p>
          <a:p>
            <a:pPr lvl="1" eaLnBrk="1" hangingPunct="1"/>
            <a:r>
              <a:rPr lang="en-US" dirty="0">
                <a:latin typeface="Tahoma" charset="0"/>
              </a:rPr>
              <a:t>The following polynomials are successively computed, each from the previous one in </a:t>
            </a:r>
            <a:r>
              <a:rPr lang="en-US" b="1" i="1" dirty="0">
                <a:latin typeface="Times New Roman" charset="0"/>
              </a:rPr>
              <a:t>O</a:t>
            </a:r>
            <a:r>
              <a:rPr lang="en-US" dirty="0">
                <a:latin typeface="Times New Roman" charset="0"/>
              </a:rPr>
              <a:t>(1)</a:t>
            </a:r>
            <a:r>
              <a:rPr lang="en-US" dirty="0">
                <a:latin typeface="Tahoma" charset="0"/>
              </a:rPr>
              <a:t> time</a:t>
            </a:r>
          </a:p>
          <a:p>
            <a:pPr lvl="1" eaLnBrk="1" hangingPunct="1">
              <a:buFont typeface="Wingdings" charset="0"/>
              <a:buNone/>
            </a:pPr>
            <a:r>
              <a:rPr lang="en-US" b="1" i="1" dirty="0">
                <a:latin typeface="Times New Roman" charset="0"/>
              </a:rPr>
              <a:t>		p</a:t>
            </a:r>
            <a:r>
              <a:rPr lang="en-US" baseline="-25000" dirty="0">
                <a:latin typeface="Times New Roman" charset="0"/>
              </a:rPr>
              <a:t>0</a:t>
            </a:r>
            <a:r>
              <a:rPr lang="en-US" dirty="0">
                <a:latin typeface="Times New Roman" charset="0"/>
              </a:rPr>
              <a:t>(</a:t>
            </a:r>
            <a:r>
              <a:rPr lang="en-US" b="1" i="1" dirty="0">
                <a:latin typeface="Times New Roman" charset="0"/>
              </a:rPr>
              <a:t>z</a:t>
            </a:r>
            <a:r>
              <a:rPr lang="en-US" dirty="0">
                <a:latin typeface="Times New Roman" charset="0"/>
              </a:rPr>
              <a:t>)</a:t>
            </a:r>
            <a:r>
              <a:rPr lang="en-US" b="1" i="1" dirty="0">
                <a:latin typeface="Times New Roman" charset="0"/>
              </a:rPr>
              <a:t> </a:t>
            </a:r>
            <a:r>
              <a:rPr lang="en-US" dirty="0">
                <a:latin typeface="Symbol" charset="0"/>
              </a:rPr>
              <a:t>=</a:t>
            </a:r>
            <a:r>
              <a:rPr lang="en-US" b="1" i="1" dirty="0">
                <a:latin typeface="Times New Roman" charset="0"/>
              </a:rPr>
              <a:t> a</a:t>
            </a:r>
            <a:r>
              <a:rPr lang="en-US" b="1" i="1" baseline="-25000" dirty="0">
                <a:latin typeface="Times New Roman" charset="0"/>
              </a:rPr>
              <a:t>n</a:t>
            </a:r>
            <a:r>
              <a:rPr lang="en-US" baseline="-25000" dirty="0">
                <a:latin typeface="Symbol" charset="0"/>
              </a:rPr>
              <a:t>-</a:t>
            </a:r>
            <a:r>
              <a:rPr lang="en-US" baseline="-25000" dirty="0">
                <a:latin typeface="Times New Roman" charset="0"/>
              </a:rPr>
              <a:t>1</a:t>
            </a:r>
          </a:p>
          <a:p>
            <a:pPr lvl="1" eaLnBrk="1" hangingPunct="1">
              <a:buFont typeface="Wingdings" charset="0"/>
              <a:buNone/>
            </a:pPr>
            <a:r>
              <a:rPr lang="en-US" b="1" i="1" dirty="0">
                <a:latin typeface="Times New Roman" charset="0"/>
              </a:rPr>
              <a:t>		p</a:t>
            </a:r>
            <a:r>
              <a:rPr lang="en-US" b="1" i="1" baseline="-25000" dirty="0">
                <a:latin typeface="Times New Roman" charset="0"/>
              </a:rPr>
              <a:t>i</a:t>
            </a:r>
            <a:r>
              <a:rPr lang="en-US" baseline="-25000" dirty="0">
                <a:latin typeface="Times New Roman" charset="0"/>
              </a:rPr>
              <a:t> </a:t>
            </a:r>
            <a:r>
              <a:rPr lang="en-US" dirty="0">
                <a:latin typeface="Times New Roman" charset="0"/>
              </a:rPr>
              <a:t>(</a:t>
            </a:r>
            <a:r>
              <a:rPr lang="en-US" b="1" i="1" dirty="0">
                <a:latin typeface="Times New Roman" charset="0"/>
              </a:rPr>
              <a:t>z</a:t>
            </a:r>
            <a:r>
              <a:rPr lang="en-US" dirty="0">
                <a:latin typeface="Times New Roman" charset="0"/>
              </a:rPr>
              <a:t>)</a:t>
            </a:r>
            <a:r>
              <a:rPr lang="en-US" b="1" i="1" dirty="0">
                <a:latin typeface="Times New Roman" charset="0"/>
              </a:rPr>
              <a:t> </a:t>
            </a:r>
            <a:r>
              <a:rPr lang="en-US" dirty="0">
                <a:latin typeface="Symbol" charset="0"/>
              </a:rPr>
              <a:t>=</a:t>
            </a:r>
            <a:r>
              <a:rPr lang="en-US" b="1" i="1" dirty="0">
                <a:latin typeface="Times New Roman" charset="0"/>
              </a:rPr>
              <a:t> a</a:t>
            </a:r>
            <a:r>
              <a:rPr lang="en-US" b="1" i="1" baseline="-25000" dirty="0">
                <a:latin typeface="Times New Roman" charset="0"/>
              </a:rPr>
              <a:t>n</a:t>
            </a:r>
            <a:r>
              <a:rPr lang="en-US" baseline="-25000" dirty="0">
                <a:latin typeface="Symbol" charset="0"/>
              </a:rPr>
              <a:t>-</a:t>
            </a:r>
            <a:r>
              <a:rPr lang="en-US" b="1" i="1" baseline="-25000" dirty="0">
                <a:latin typeface="Times New Roman" charset="0"/>
              </a:rPr>
              <a:t>i</a:t>
            </a:r>
            <a:r>
              <a:rPr lang="en-US" baseline="-25000" dirty="0">
                <a:latin typeface="Symbol" charset="0"/>
              </a:rPr>
              <a:t>-</a:t>
            </a:r>
            <a:r>
              <a:rPr lang="en-US" baseline="-25000" dirty="0">
                <a:latin typeface="Times New Roman" charset="0"/>
              </a:rPr>
              <a:t>1 </a:t>
            </a:r>
            <a:r>
              <a:rPr lang="en-US" dirty="0">
                <a:latin typeface="Symbol" charset="0"/>
              </a:rPr>
              <a:t>+</a:t>
            </a:r>
            <a:r>
              <a:rPr lang="en-US" dirty="0">
                <a:latin typeface="Times New Roman" charset="0"/>
              </a:rPr>
              <a:t> </a:t>
            </a:r>
            <a:r>
              <a:rPr lang="en-US" b="1" i="1" dirty="0">
                <a:latin typeface="Times New Roman" charset="0"/>
              </a:rPr>
              <a:t>zp</a:t>
            </a:r>
            <a:r>
              <a:rPr lang="en-US" b="1" i="1" baseline="-25000" dirty="0">
                <a:latin typeface="Times New Roman" charset="0"/>
              </a:rPr>
              <a:t>i</a:t>
            </a:r>
            <a:r>
              <a:rPr lang="en-US" baseline="-25000" dirty="0">
                <a:latin typeface="Symbol" charset="0"/>
              </a:rPr>
              <a:t>-</a:t>
            </a:r>
            <a:r>
              <a:rPr lang="en-US" baseline="-25000" dirty="0">
                <a:latin typeface="Times New Roman" charset="0"/>
              </a:rPr>
              <a:t>1</a:t>
            </a:r>
            <a:r>
              <a:rPr lang="en-US" dirty="0">
                <a:latin typeface="Times New Roman" charset="0"/>
              </a:rPr>
              <a:t>(</a:t>
            </a:r>
            <a:r>
              <a:rPr lang="en-US" b="1" i="1" dirty="0">
                <a:latin typeface="Times New Roman" charset="0"/>
              </a:rPr>
              <a:t>z</a:t>
            </a:r>
            <a:r>
              <a:rPr lang="en-US" dirty="0">
                <a:latin typeface="Times New Roman" charset="0"/>
              </a:rPr>
              <a:t>)</a:t>
            </a:r>
            <a:br>
              <a:rPr lang="en-US" dirty="0">
                <a:latin typeface="Times New Roman" charset="0"/>
              </a:rPr>
            </a:br>
            <a:r>
              <a:rPr lang="en-US" dirty="0">
                <a:latin typeface="Times New Roman" charset="0"/>
              </a:rPr>
              <a:t> 	(</a:t>
            </a:r>
            <a:r>
              <a:rPr lang="en-US" b="1" i="1" dirty="0" err="1">
                <a:latin typeface="Times New Roman" charset="0"/>
              </a:rPr>
              <a:t>i</a:t>
            </a:r>
            <a:r>
              <a:rPr lang="en-US" b="1" i="1" dirty="0">
                <a:latin typeface="Times New Roman" charset="0"/>
              </a:rPr>
              <a:t> </a:t>
            </a:r>
            <a:r>
              <a:rPr lang="en-US" dirty="0">
                <a:latin typeface="Symbol" charset="0"/>
              </a:rPr>
              <a:t>=</a:t>
            </a:r>
            <a:r>
              <a:rPr lang="en-US" b="1" i="1" dirty="0">
                <a:latin typeface="Times New Roman" charset="0"/>
              </a:rPr>
              <a:t> </a:t>
            </a:r>
            <a:r>
              <a:rPr lang="en-US" dirty="0">
                <a:latin typeface="Times New Roman" charset="0"/>
              </a:rPr>
              <a:t>1, 2, …, </a:t>
            </a:r>
            <a:r>
              <a:rPr lang="en-US" b="1" i="1" dirty="0">
                <a:latin typeface="Times New Roman" charset="0"/>
              </a:rPr>
              <a:t>n </a:t>
            </a:r>
            <a:r>
              <a:rPr lang="en-US" dirty="0">
                <a:latin typeface="Symbol" charset="0"/>
              </a:rPr>
              <a:t>-</a:t>
            </a:r>
            <a:r>
              <a:rPr lang="en-US" dirty="0">
                <a:latin typeface="Times New Roman" charset="0"/>
              </a:rPr>
              <a:t>1)</a:t>
            </a:r>
          </a:p>
          <a:p>
            <a:pPr eaLnBrk="1" hangingPunct="1"/>
            <a:r>
              <a:rPr lang="en-US" sz="2000" dirty="0">
                <a:latin typeface="Tahoma" charset="0"/>
              </a:rPr>
              <a:t>We have </a:t>
            </a:r>
            <a:r>
              <a:rPr lang="en-US" sz="2000" b="1" i="1" dirty="0">
                <a:latin typeface="Times New Roman" charset="0"/>
              </a:rPr>
              <a:t>p</a:t>
            </a:r>
            <a:r>
              <a:rPr lang="en-US" sz="2000" dirty="0">
                <a:latin typeface="Times New Roman" charset="0"/>
              </a:rPr>
              <a:t>(</a:t>
            </a:r>
            <a:r>
              <a:rPr lang="en-US" sz="2000" b="1" i="1" dirty="0">
                <a:latin typeface="Times New Roman" charset="0"/>
              </a:rPr>
              <a:t>z</a:t>
            </a:r>
            <a:r>
              <a:rPr lang="en-US" sz="2000" dirty="0">
                <a:latin typeface="Times New Roman" charset="0"/>
              </a:rPr>
              <a:t>) </a:t>
            </a:r>
            <a:r>
              <a:rPr lang="en-US" sz="2000" dirty="0">
                <a:latin typeface="Symbol" charset="0"/>
              </a:rPr>
              <a:t>=</a:t>
            </a:r>
            <a:r>
              <a:rPr lang="en-US" sz="2000" b="1" i="1" dirty="0">
                <a:latin typeface="Times New Roman" charset="0"/>
              </a:rPr>
              <a:t> p</a:t>
            </a:r>
            <a:r>
              <a:rPr lang="en-US" sz="2000" b="1" i="1" baseline="-25000" dirty="0">
                <a:latin typeface="Times New Roman" charset="0"/>
              </a:rPr>
              <a:t>n</a:t>
            </a:r>
            <a:r>
              <a:rPr lang="en-US" sz="2000" baseline="-25000" dirty="0">
                <a:latin typeface="Symbol" charset="0"/>
              </a:rPr>
              <a:t>-</a:t>
            </a:r>
            <a:r>
              <a:rPr lang="en-US" sz="2000" baseline="-25000" dirty="0">
                <a:latin typeface="Times New Roman" charset="0"/>
              </a:rPr>
              <a:t>1</a:t>
            </a:r>
            <a:r>
              <a:rPr lang="en-US" sz="2000" dirty="0">
                <a:latin typeface="Times New Roman" charset="0"/>
              </a:rPr>
              <a:t>(</a:t>
            </a:r>
            <a:r>
              <a:rPr lang="en-US" sz="2000" b="1" i="1" dirty="0">
                <a:latin typeface="Times New Roman" charset="0"/>
              </a:rPr>
              <a:t>z</a:t>
            </a:r>
            <a:r>
              <a:rPr lang="en-US" sz="2000" dirty="0">
                <a:latin typeface="Times New Roman" charset="0"/>
              </a:rPr>
              <a:t>) </a:t>
            </a:r>
          </a:p>
        </p:txBody>
      </p:sp>
    </p:spTree>
    <p:extLst>
      <p:ext uri="{BB962C8B-B14F-4D97-AF65-F5344CB8AC3E}">
        <p14:creationId xmlns:p14="http://schemas.microsoft.com/office/powerpoint/2010/main" val="114254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a:latin typeface="Tahoma" charset="0"/>
              </a:rPr>
              <a:t>Compression Functions</a:t>
            </a:r>
          </a:p>
        </p:txBody>
      </p:sp>
      <p:sp>
        <p:nvSpPr>
          <p:cNvPr id="4102" name="Rectangle 3" descr="Rectangle: Click to edit Master text styles&#10;Second level&#10;Third level&#10;Fourth level&#10;Fifth level"/>
          <p:cNvSpPr>
            <a:spLocks noGrp="1" noChangeArrowheads="1"/>
          </p:cNvSpPr>
          <p:nvPr>
            <p:ph idx="1"/>
          </p:nvPr>
        </p:nvSpPr>
        <p:spPr>
          <a:xfrm>
            <a:off x="457200" y="2209800"/>
            <a:ext cx="4545574" cy="3916363"/>
          </a:xfrm>
        </p:spPr>
        <p:txBody>
          <a:bodyPr>
            <a:normAutofit/>
          </a:bodyPr>
          <a:lstStyle/>
          <a:p>
            <a:pPr eaLnBrk="1" hangingPunct="1"/>
            <a:r>
              <a:rPr lang="en-US" sz="2000" dirty="0">
                <a:solidFill>
                  <a:schemeClr val="tx2"/>
                </a:solidFill>
                <a:latin typeface="Tahoma" charset="0"/>
              </a:rPr>
              <a:t>Division</a:t>
            </a:r>
            <a:r>
              <a:rPr lang="en-US" sz="2000" dirty="0">
                <a:latin typeface="Tahoma" charset="0"/>
              </a:rPr>
              <a:t>:</a:t>
            </a:r>
          </a:p>
          <a:p>
            <a:pPr lvl="1" eaLnBrk="1" hangingPunct="1"/>
            <a:r>
              <a:rPr lang="en-US" sz="2000" b="1" i="1" dirty="0">
                <a:latin typeface="Times New Roman" charset="0"/>
              </a:rPr>
              <a:t>h</a:t>
            </a:r>
            <a:r>
              <a:rPr lang="en-US" sz="2000" baseline="-25000" dirty="0">
                <a:latin typeface="Times New Roman" charset="0"/>
              </a:rPr>
              <a:t>2 </a:t>
            </a:r>
            <a:r>
              <a:rPr lang="en-US" sz="2000" dirty="0">
                <a:latin typeface="Times New Roman" charset="0"/>
              </a:rPr>
              <a:t>(</a:t>
            </a:r>
            <a:r>
              <a:rPr lang="en-US" sz="2000" b="1" i="1" dirty="0">
                <a:latin typeface="Times New Roman" charset="0"/>
              </a:rPr>
              <a:t>y</a:t>
            </a:r>
            <a:r>
              <a:rPr lang="en-US" sz="2000" dirty="0">
                <a:latin typeface="Times New Roman" charset="0"/>
              </a:rPr>
              <a:t>) </a:t>
            </a:r>
            <a:r>
              <a:rPr lang="en-US" sz="2000" dirty="0">
                <a:latin typeface="Symbol" charset="0"/>
              </a:rPr>
              <a:t>=</a:t>
            </a:r>
            <a:r>
              <a:rPr lang="en-US" sz="2000" b="1" i="1" dirty="0">
                <a:latin typeface="Times New Roman" charset="0"/>
              </a:rPr>
              <a:t> y </a:t>
            </a:r>
            <a:r>
              <a:rPr lang="en-US" sz="2000" dirty="0">
                <a:latin typeface="Times New Roman" charset="0"/>
              </a:rPr>
              <a:t>mod</a:t>
            </a:r>
            <a:r>
              <a:rPr lang="en-US" sz="2000" b="1" i="1" dirty="0">
                <a:latin typeface="Times New Roman" charset="0"/>
              </a:rPr>
              <a:t> N</a:t>
            </a:r>
            <a:endParaRPr lang="en-US" sz="2000" dirty="0">
              <a:latin typeface="Tahoma" charset="0"/>
            </a:endParaRPr>
          </a:p>
          <a:p>
            <a:pPr lvl="1" eaLnBrk="1" hangingPunct="1"/>
            <a:r>
              <a:rPr lang="en-US" sz="2000" dirty="0">
                <a:latin typeface="Tahoma" charset="0"/>
              </a:rPr>
              <a:t>The size </a:t>
            </a:r>
            <a:r>
              <a:rPr lang="en-US" sz="2000" b="1" i="1" dirty="0">
                <a:latin typeface="Times New Roman" charset="0"/>
              </a:rPr>
              <a:t>N</a:t>
            </a:r>
            <a:r>
              <a:rPr lang="en-US" sz="2000" dirty="0">
                <a:latin typeface="Tahoma" charset="0"/>
              </a:rPr>
              <a:t> of the hash table is usually chosen to be a prime </a:t>
            </a:r>
          </a:p>
          <a:p>
            <a:pPr lvl="1" eaLnBrk="1" hangingPunct="1"/>
            <a:r>
              <a:rPr lang="en-US" sz="2000" dirty="0">
                <a:latin typeface="Tahoma" charset="0"/>
              </a:rPr>
              <a:t>The reason has to do with number theory and is beyond the scope of this course</a:t>
            </a:r>
          </a:p>
        </p:txBody>
      </p:sp>
      <p:sp>
        <p:nvSpPr>
          <p:cNvPr id="4103" name="Rectangle 4" descr="Rectangle: Click to edit Master text styles&#10;Second level&#10;Third level&#10;Fourth level&#10;Fifth level"/>
          <p:cNvSpPr>
            <a:spLocks noGrp="1" noChangeArrowheads="1"/>
          </p:cNvSpPr>
          <p:nvPr>
            <p:ph type="body" sz="half" idx="4294967295"/>
          </p:nvPr>
        </p:nvSpPr>
        <p:spPr>
          <a:xfrm>
            <a:off x="5182813" y="2214563"/>
            <a:ext cx="3565525" cy="3911600"/>
          </a:xfrm>
        </p:spPr>
        <p:txBody>
          <a:bodyPr>
            <a:normAutofit/>
          </a:bodyPr>
          <a:lstStyle/>
          <a:p>
            <a:pPr eaLnBrk="1" hangingPunct="1"/>
            <a:r>
              <a:rPr lang="en-US" sz="2000" dirty="0">
                <a:solidFill>
                  <a:schemeClr val="tx2"/>
                </a:solidFill>
                <a:latin typeface="Tahoma" charset="0"/>
              </a:rPr>
              <a:t>Multiply, Add and Divide (MAD)</a:t>
            </a:r>
            <a:r>
              <a:rPr lang="en-US" sz="2000" dirty="0">
                <a:latin typeface="Tahoma" charset="0"/>
              </a:rPr>
              <a:t>:</a:t>
            </a:r>
          </a:p>
          <a:p>
            <a:pPr lvl="1" eaLnBrk="1" hangingPunct="1"/>
            <a:r>
              <a:rPr lang="en-US" sz="2000" b="1" i="1" dirty="0">
                <a:latin typeface="Times New Roman" charset="0"/>
              </a:rPr>
              <a:t>h</a:t>
            </a:r>
            <a:r>
              <a:rPr lang="en-US" sz="2000" baseline="-25000" dirty="0">
                <a:latin typeface="Times New Roman" charset="0"/>
              </a:rPr>
              <a:t>2 </a:t>
            </a:r>
            <a:r>
              <a:rPr lang="en-US" sz="2000" dirty="0">
                <a:latin typeface="Times New Roman" charset="0"/>
              </a:rPr>
              <a:t>(</a:t>
            </a:r>
            <a:r>
              <a:rPr lang="en-US" sz="2000" b="1" i="1" dirty="0">
                <a:latin typeface="Times New Roman" charset="0"/>
              </a:rPr>
              <a:t>y</a:t>
            </a:r>
            <a:r>
              <a:rPr lang="en-US" sz="2000" dirty="0">
                <a:latin typeface="Times New Roman" charset="0"/>
              </a:rPr>
              <a:t>) </a:t>
            </a:r>
            <a:r>
              <a:rPr lang="en-US" sz="2000" dirty="0">
                <a:latin typeface="Symbol" charset="0"/>
              </a:rPr>
              <a:t>=</a:t>
            </a:r>
            <a:r>
              <a:rPr lang="en-US" sz="2000" b="1" i="1" dirty="0">
                <a:latin typeface="Times New Roman" charset="0"/>
              </a:rPr>
              <a:t> </a:t>
            </a:r>
            <a:r>
              <a:rPr lang="en-US" sz="2000" dirty="0">
                <a:latin typeface="Times New Roman" charset="0"/>
              </a:rPr>
              <a:t>(</a:t>
            </a:r>
            <a:r>
              <a:rPr lang="en-US" sz="2000" b="1" i="1" dirty="0">
                <a:latin typeface="Times New Roman" charset="0"/>
              </a:rPr>
              <a:t>ay </a:t>
            </a:r>
            <a:r>
              <a:rPr lang="en-US" sz="2000" dirty="0">
                <a:latin typeface="Symbol" charset="0"/>
              </a:rPr>
              <a:t>+</a:t>
            </a:r>
            <a:r>
              <a:rPr lang="en-US" sz="2000" b="1" i="1" dirty="0">
                <a:latin typeface="Times New Roman" charset="0"/>
              </a:rPr>
              <a:t> b</a:t>
            </a:r>
            <a:r>
              <a:rPr lang="en-US" sz="2000" dirty="0">
                <a:latin typeface="Times New Roman" charset="0"/>
              </a:rPr>
              <a:t>)</a:t>
            </a:r>
            <a:r>
              <a:rPr lang="en-US" sz="2000" b="1" i="1" dirty="0">
                <a:latin typeface="Times New Roman" charset="0"/>
              </a:rPr>
              <a:t> </a:t>
            </a:r>
            <a:r>
              <a:rPr lang="en-US" sz="2000" dirty="0">
                <a:latin typeface="Times New Roman" charset="0"/>
              </a:rPr>
              <a:t>mod</a:t>
            </a:r>
            <a:r>
              <a:rPr lang="en-US" sz="2000" b="1" i="1" dirty="0">
                <a:latin typeface="Times New Roman" charset="0"/>
              </a:rPr>
              <a:t> N</a:t>
            </a:r>
          </a:p>
          <a:p>
            <a:pPr lvl="1" eaLnBrk="1" hangingPunct="1"/>
            <a:r>
              <a:rPr lang="en-US" sz="2000" b="1" i="1" dirty="0">
                <a:latin typeface="Times New Roman" charset="0"/>
              </a:rPr>
              <a:t>a</a:t>
            </a:r>
            <a:r>
              <a:rPr lang="en-US" sz="2000" dirty="0">
                <a:latin typeface="Tahoma" charset="0"/>
              </a:rPr>
              <a:t> and </a:t>
            </a:r>
            <a:r>
              <a:rPr lang="en-US" sz="2000" b="1" i="1" dirty="0">
                <a:latin typeface="Times New Roman" charset="0"/>
              </a:rPr>
              <a:t>b</a:t>
            </a:r>
            <a:r>
              <a:rPr lang="en-US" sz="2000" dirty="0">
                <a:latin typeface="Tahoma" charset="0"/>
              </a:rPr>
              <a:t> are nonnegative integers such that</a:t>
            </a:r>
            <a:br>
              <a:rPr lang="en-US" sz="2000" dirty="0">
                <a:latin typeface="Tahoma" charset="0"/>
              </a:rPr>
            </a:br>
            <a:r>
              <a:rPr lang="en-US" sz="2000" dirty="0">
                <a:latin typeface="Tahoma" charset="0"/>
              </a:rPr>
              <a:t>	 </a:t>
            </a:r>
            <a:r>
              <a:rPr lang="en-US" sz="2000" b="1" i="1" dirty="0">
                <a:latin typeface="Times New Roman" charset="0"/>
              </a:rPr>
              <a:t>a </a:t>
            </a:r>
            <a:r>
              <a:rPr lang="en-US" sz="2000" dirty="0">
                <a:latin typeface="Times New Roman" charset="0"/>
              </a:rPr>
              <a:t>mod</a:t>
            </a:r>
            <a:r>
              <a:rPr lang="en-US" sz="2000" b="1" i="1" dirty="0">
                <a:latin typeface="Times New Roman" charset="0"/>
              </a:rPr>
              <a:t> N</a:t>
            </a:r>
            <a:r>
              <a:rPr lang="en-US" sz="2000" i="1" dirty="0">
                <a:latin typeface="Times New Roman" charset="0"/>
              </a:rPr>
              <a:t> </a:t>
            </a:r>
            <a:r>
              <a:rPr lang="en-US" sz="2000" dirty="0">
                <a:latin typeface="Symbol" charset="0"/>
                <a:sym typeface="Symbol" charset="0"/>
              </a:rPr>
              <a:t></a:t>
            </a:r>
            <a:r>
              <a:rPr lang="en-US" sz="2000" dirty="0">
                <a:latin typeface="Times New Roman" charset="0"/>
                <a:sym typeface="Symbol" charset="0"/>
              </a:rPr>
              <a:t> 0</a:t>
            </a:r>
          </a:p>
          <a:p>
            <a:pPr lvl="1" eaLnBrk="1" hangingPunct="1"/>
            <a:r>
              <a:rPr lang="en-US" sz="2000" dirty="0">
                <a:latin typeface="Tahoma" charset="0"/>
                <a:sym typeface="Symbol" charset="0"/>
              </a:rPr>
              <a:t>Otherwise, every integer would map to the same value </a:t>
            </a:r>
            <a:r>
              <a:rPr lang="en-US" sz="2000" b="1" i="1" dirty="0">
                <a:latin typeface="Times New Roman" charset="0"/>
              </a:rPr>
              <a:t>b</a:t>
            </a:r>
            <a:r>
              <a:rPr lang="en-US" sz="2000" dirty="0">
                <a:latin typeface="Tahoma" charset="0"/>
                <a:sym typeface="Symbol" charset="0"/>
              </a:rPr>
              <a:t> </a:t>
            </a:r>
          </a:p>
        </p:txBody>
      </p:sp>
    </p:spTree>
    <p:extLst>
      <p:ext uri="{BB962C8B-B14F-4D97-AF65-F5344CB8AC3E}">
        <p14:creationId xmlns:p14="http://schemas.microsoft.com/office/powerpoint/2010/main" val="2695445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304800"/>
            <a:ext cx="5029200" cy="1143000"/>
          </a:xfrm>
        </p:spPr>
        <p:txBody>
          <a:bodyPr/>
          <a:lstStyle/>
          <a:p>
            <a:pPr eaLnBrk="1" hangingPunct="1"/>
            <a:r>
              <a:rPr lang="en-US">
                <a:latin typeface="Tahoma" charset="0"/>
              </a:rPr>
              <a:t>Collision Handling</a:t>
            </a:r>
          </a:p>
        </p:txBody>
      </p:sp>
      <p:sp>
        <p:nvSpPr>
          <p:cNvPr id="5126" name="Rectangle 3" descr="Rectangle: Click to edit Master text styles&#10;Second level&#10;Third level&#10;Fourth level&#10;Fifth level"/>
          <p:cNvSpPr>
            <a:spLocks noGrp="1" noChangeArrowheads="1"/>
          </p:cNvSpPr>
          <p:nvPr>
            <p:ph type="body" sz="half" idx="1"/>
          </p:nvPr>
        </p:nvSpPr>
        <p:spPr>
          <a:xfrm>
            <a:off x="609600" y="1905000"/>
            <a:ext cx="4191000" cy="4114800"/>
          </a:xfrm>
        </p:spPr>
        <p:txBody>
          <a:bodyPr/>
          <a:lstStyle/>
          <a:p>
            <a:pPr eaLnBrk="1" hangingPunct="1"/>
            <a:r>
              <a:rPr lang="en-US">
                <a:latin typeface="Tahoma" charset="0"/>
              </a:rPr>
              <a:t>Collisions occur when different elements are mapped to the same cell</a:t>
            </a:r>
          </a:p>
          <a:p>
            <a:pPr eaLnBrk="1" hangingPunct="1"/>
            <a:r>
              <a:rPr lang="en-US">
                <a:solidFill>
                  <a:schemeClr val="tx2"/>
                </a:solidFill>
                <a:latin typeface="Tahoma" charset="0"/>
              </a:rPr>
              <a:t>Separate Chaining:</a:t>
            </a:r>
            <a:r>
              <a:rPr lang="en-US">
                <a:latin typeface="Tahoma" charset="0"/>
              </a:rPr>
              <a:t> let each cell in the table point to a linked list of entries that map there</a:t>
            </a:r>
          </a:p>
        </p:txBody>
      </p:sp>
      <p:sp>
        <p:nvSpPr>
          <p:cNvPr id="5127" name="Rectangle 4" descr="Rectangle: Click to edit Master text styles&#10;Second level&#10;Third level&#10;Fourth level&#10;Fifth level"/>
          <p:cNvSpPr>
            <a:spLocks noGrp="1" noChangeArrowheads="1"/>
          </p:cNvSpPr>
          <p:nvPr>
            <p:ph type="body" sz="half" idx="2"/>
          </p:nvPr>
        </p:nvSpPr>
        <p:spPr>
          <a:xfrm>
            <a:off x="4648200" y="4114800"/>
            <a:ext cx="3810000" cy="1828800"/>
          </a:xfrm>
        </p:spPr>
        <p:txBody>
          <a:bodyPr/>
          <a:lstStyle/>
          <a:p>
            <a:pPr eaLnBrk="1" hangingPunct="1"/>
            <a:r>
              <a:rPr lang="en-US">
                <a:latin typeface="Tahoma" charset="0"/>
              </a:rPr>
              <a:t>Separate chaining is simple, but requires additional memory outside the table</a:t>
            </a:r>
          </a:p>
        </p:txBody>
      </p:sp>
      <p:grpSp>
        <p:nvGrpSpPr>
          <p:cNvPr id="5128" name="Group 5"/>
          <p:cNvGrpSpPr>
            <a:grpSpLocks/>
          </p:cNvGrpSpPr>
          <p:nvPr/>
        </p:nvGrpSpPr>
        <p:grpSpPr bwMode="auto">
          <a:xfrm>
            <a:off x="4716463" y="1905000"/>
            <a:ext cx="4198937" cy="1676400"/>
            <a:chOff x="2155" y="2160"/>
            <a:chExt cx="2789" cy="1056"/>
          </a:xfrm>
        </p:grpSpPr>
        <p:sp>
          <p:nvSpPr>
            <p:cNvPr id="5130" name="Rectangle 6"/>
            <p:cNvSpPr>
              <a:spLocks noChangeArrowheads="1"/>
            </p:cNvSpPr>
            <p:nvPr/>
          </p:nvSpPr>
          <p:spPr bwMode="auto">
            <a:xfrm>
              <a:off x="2372" y="2208"/>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endParaRPr lang="en-US" sz="1800"/>
            </a:p>
          </p:txBody>
        </p:sp>
        <p:sp>
          <p:nvSpPr>
            <p:cNvPr id="5131" name="Rectangle 7"/>
            <p:cNvSpPr>
              <a:spLocks noChangeArrowheads="1"/>
            </p:cNvSpPr>
            <p:nvPr/>
          </p:nvSpPr>
          <p:spPr bwMode="auto">
            <a:xfrm>
              <a:off x="2372" y="2400"/>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2" name="Rectangle 8"/>
            <p:cNvSpPr>
              <a:spLocks noChangeArrowheads="1"/>
            </p:cNvSpPr>
            <p:nvPr/>
          </p:nvSpPr>
          <p:spPr bwMode="auto">
            <a:xfrm>
              <a:off x="2372" y="2592"/>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p>
          </p:txBody>
        </p:sp>
        <p:sp>
          <p:nvSpPr>
            <p:cNvPr id="5133" name="Rectangle 9"/>
            <p:cNvSpPr>
              <a:spLocks noChangeArrowheads="1"/>
            </p:cNvSpPr>
            <p:nvPr/>
          </p:nvSpPr>
          <p:spPr bwMode="auto">
            <a:xfrm>
              <a:off x="2372" y="2784"/>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800">
                  <a:sym typeface="Symbol" charset="0"/>
                </a:rPr>
                <a:t></a:t>
              </a:r>
            </a:p>
          </p:txBody>
        </p:sp>
        <p:sp>
          <p:nvSpPr>
            <p:cNvPr id="5134" name="Rectangle 10"/>
            <p:cNvSpPr>
              <a:spLocks noChangeArrowheads="1"/>
            </p:cNvSpPr>
            <p:nvPr/>
          </p:nvSpPr>
          <p:spPr bwMode="auto">
            <a:xfrm>
              <a:off x="2372" y="2976"/>
              <a:ext cx="19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5" name="Text Box 11"/>
            <p:cNvSpPr txBox="1">
              <a:spLocks noChangeArrowheads="1"/>
            </p:cNvSpPr>
            <p:nvPr/>
          </p:nvSpPr>
          <p:spPr bwMode="auto">
            <a:xfrm>
              <a:off x="2155" y="2160"/>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0</a:t>
              </a:r>
            </a:p>
          </p:txBody>
        </p:sp>
        <p:sp>
          <p:nvSpPr>
            <p:cNvPr id="5136" name="Text Box 12"/>
            <p:cNvSpPr txBox="1">
              <a:spLocks noChangeArrowheads="1"/>
            </p:cNvSpPr>
            <p:nvPr/>
          </p:nvSpPr>
          <p:spPr bwMode="auto">
            <a:xfrm>
              <a:off x="2155" y="2352"/>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1</a:t>
              </a:r>
            </a:p>
          </p:txBody>
        </p:sp>
        <p:sp>
          <p:nvSpPr>
            <p:cNvPr id="5137" name="Text Box 13"/>
            <p:cNvSpPr txBox="1">
              <a:spLocks noChangeArrowheads="1"/>
            </p:cNvSpPr>
            <p:nvPr/>
          </p:nvSpPr>
          <p:spPr bwMode="auto">
            <a:xfrm>
              <a:off x="2155" y="2544"/>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2</a:t>
              </a:r>
            </a:p>
          </p:txBody>
        </p:sp>
        <p:sp>
          <p:nvSpPr>
            <p:cNvPr id="5138" name="Text Box 14"/>
            <p:cNvSpPr txBox="1">
              <a:spLocks noChangeArrowheads="1"/>
            </p:cNvSpPr>
            <p:nvPr/>
          </p:nvSpPr>
          <p:spPr bwMode="auto">
            <a:xfrm>
              <a:off x="2155" y="2736"/>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3</a:t>
              </a:r>
            </a:p>
          </p:txBody>
        </p:sp>
        <p:sp>
          <p:nvSpPr>
            <p:cNvPr id="5139" name="Text Box 15"/>
            <p:cNvSpPr txBox="1">
              <a:spLocks noChangeArrowheads="1"/>
            </p:cNvSpPr>
            <p:nvPr/>
          </p:nvSpPr>
          <p:spPr bwMode="auto">
            <a:xfrm>
              <a:off x="2155" y="2928"/>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a:latin typeface="Times New Roman" charset="0"/>
                </a:rPr>
                <a:t>4</a:t>
              </a:r>
            </a:p>
          </p:txBody>
        </p:sp>
        <p:sp>
          <p:nvSpPr>
            <p:cNvPr id="5140" name="AutoShape 16"/>
            <p:cNvSpPr>
              <a:spLocks noChangeArrowheads="1"/>
            </p:cNvSpPr>
            <p:nvPr/>
          </p:nvSpPr>
          <p:spPr bwMode="auto">
            <a:xfrm>
              <a:off x="2736" y="2976"/>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451-229-0004</a:t>
              </a:r>
            </a:p>
          </p:txBody>
        </p:sp>
        <p:sp>
          <p:nvSpPr>
            <p:cNvPr id="5141" name="AutoShape 17"/>
            <p:cNvSpPr>
              <a:spLocks noChangeArrowheads="1"/>
            </p:cNvSpPr>
            <p:nvPr/>
          </p:nvSpPr>
          <p:spPr bwMode="auto">
            <a:xfrm>
              <a:off x="3936" y="2976"/>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981-101-0004</a:t>
              </a:r>
            </a:p>
          </p:txBody>
        </p:sp>
        <p:cxnSp>
          <p:nvCxnSpPr>
            <p:cNvPr id="5142" name="AutoShape 18"/>
            <p:cNvCxnSpPr>
              <a:cxnSpLocks noChangeShapeType="1"/>
              <a:stCxn id="5140" idx="3"/>
              <a:endCxn id="5141" idx="1"/>
            </p:cNvCxnSpPr>
            <p:nvPr/>
          </p:nvCxnSpPr>
          <p:spPr bwMode="auto">
            <a:xfrm>
              <a:off x="3750" y="3072"/>
              <a:ext cx="18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143" name="Line 19"/>
            <p:cNvSpPr>
              <a:spLocks noChangeShapeType="1"/>
            </p:cNvSpPr>
            <p:nvPr/>
          </p:nvSpPr>
          <p:spPr bwMode="auto">
            <a:xfrm>
              <a:off x="2468" y="3072"/>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4" name="AutoShape 20"/>
            <p:cNvSpPr>
              <a:spLocks noChangeArrowheads="1"/>
            </p:cNvSpPr>
            <p:nvPr/>
          </p:nvSpPr>
          <p:spPr bwMode="auto">
            <a:xfrm>
              <a:off x="2736" y="2400"/>
              <a:ext cx="1008" cy="192"/>
            </a:xfrm>
            <a:prstGeom prst="roundRect">
              <a:avLst>
                <a:gd name="adj" fmla="val 16667"/>
              </a:avLst>
            </a:prstGeom>
            <a:solidFill>
              <a:schemeClr val="accent1"/>
            </a:solidFill>
            <a:ln w="19050">
              <a:solidFill>
                <a:schemeClr val="tx1"/>
              </a:solidFill>
              <a:round/>
              <a:headEnd/>
              <a:tailEnd/>
            </a:ln>
          </p:spPr>
          <p:txBody>
            <a:bodyPr wrap="none" anchor="ctr"/>
            <a:lstStyle/>
            <a:p>
              <a:r>
                <a:rPr lang="en-US" sz="1600" b="1"/>
                <a:t>025-612-0001</a:t>
              </a:r>
            </a:p>
          </p:txBody>
        </p:sp>
        <p:sp>
          <p:nvSpPr>
            <p:cNvPr id="5145" name="Line 21"/>
            <p:cNvSpPr>
              <a:spLocks noChangeShapeType="1"/>
            </p:cNvSpPr>
            <p:nvPr/>
          </p:nvSpPr>
          <p:spPr bwMode="auto">
            <a:xfrm>
              <a:off x="2468" y="2496"/>
              <a:ext cx="268"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5122" name="Object 22"/>
          <p:cNvGraphicFramePr>
            <a:graphicFrameLocks noChangeAspect="1"/>
          </p:cNvGraphicFramePr>
          <p:nvPr>
            <p:extLst>
              <p:ext uri="{D42A27DB-BD31-4B8C-83A1-F6EECF244321}">
                <p14:modId xmlns:p14="http://schemas.microsoft.com/office/powerpoint/2010/main" val="2638466493"/>
              </p:ext>
            </p:extLst>
          </p:nvPr>
        </p:nvGraphicFramePr>
        <p:xfrm>
          <a:off x="805158" y="4533449"/>
          <a:ext cx="3048000" cy="1098550"/>
        </p:xfrm>
        <a:graphic>
          <a:graphicData uri="http://schemas.openxmlformats.org/presentationml/2006/ole">
            <mc:AlternateContent xmlns:mc="http://schemas.openxmlformats.org/markup-compatibility/2006">
              <mc:Choice xmlns:v="urn:schemas-microsoft-com:vml" Requires="v">
                <p:oleObj spid="_x0000_s180237" name="Clip" r:id="rId3" imgW="1826640" imgH="659160" progId="MS_ClipArt_Gallery.2">
                  <p:embed/>
                </p:oleObj>
              </mc:Choice>
              <mc:Fallback>
                <p:oleObj name="Clip" r:id="rId3" imgW="1826640" imgH="6591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158" y="4533449"/>
                        <a:ext cx="3048000" cy="109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5059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0"/>
            <a:ext cx="7675507" cy="1398494"/>
          </a:xfrm>
        </p:spPr>
        <p:txBody>
          <a:bodyPr/>
          <a:lstStyle/>
          <a:p>
            <a:r>
              <a:rPr lang="en-US" sz="4000" dirty="0" smtClean="0"/>
              <a:t>Advance ADTs</a:t>
            </a:r>
            <a:endParaRPr lang="en-US" sz="4000" dirty="0"/>
          </a:p>
        </p:txBody>
      </p:sp>
      <p:sp>
        <p:nvSpPr>
          <p:cNvPr id="3" name="Text Placeholder 2"/>
          <p:cNvSpPr>
            <a:spLocks noGrp="1"/>
          </p:cNvSpPr>
          <p:nvPr>
            <p:ph type="body" idx="1"/>
          </p:nvPr>
        </p:nvSpPr>
        <p:spPr>
          <a:xfrm>
            <a:off x="1611338" y="4824414"/>
            <a:ext cx="6064169" cy="1320800"/>
          </a:xfrm>
        </p:spPr>
        <p:txBody>
          <a:bodyPr/>
          <a:lstStyle/>
          <a:p>
            <a:r>
              <a:rPr lang="en-US" dirty="0" smtClean="0"/>
              <a:t>Maps and </a:t>
            </a:r>
            <a:r>
              <a:rPr lang="en-US" dirty="0" smtClean="0"/>
              <a:t>Hash </a:t>
            </a:r>
            <a:r>
              <a:rPr lang="en-US" dirty="0" smtClean="0"/>
              <a:t>Tables</a:t>
            </a:r>
            <a:endParaRPr lang="en-US" dirty="0"/>
          </a:p>
        </p:txBody>
      </p:sp>
      <p:pic>
        <p:nvPicPr>
          <p:cNvPr id="4" name="Picture 3"/>
          <p:cNvPicPr>
            <a:picLocks noChangeAspect="1"/>
          </p:cNvPicPr>
          <p:nvPr/>
        </p:nvPicPr>
        <p:blipFill>
          <a:blip r:embed="rId2"/>
          <a:stretch>
            <a:fillRect/>
          </a:stretch>
        </p:blipFill>
        <p:spPr>
          <a:xfrm>
            <a:off x="958517" y="867829"/>
            <a:ext cx="3234905" cy="31749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z="4000">
                <a:latin typeface="Tahoma" charset="0"/>
              </a:rPr>
              <a:t>Map with Separate Chaining</a:t>
            </a:r>
          </a:p>
        </p:txBody>
      </p:sp>
      <p:sp>
        <p:nvSpPr>
          <p:cNvPr id="162819" name="Rectangle 3" descr="Rectangle: Click to edit Master text styles&#10;Second level&#10;Third level&#10;Fourth level&#10;Fifth level"/>
          <p:cNvSpPr>
            <a:spLocks noGrp="1" noChangeArrowheads="1"/>
          </p:cNvSpPr>
          <p:nvPr>
            <p:ph type="body" idx="1"/>
          </p:nvPr>
        </p:nvSpPr>
        <p:spPr>
          <a:xfrm>
            <a:off x="838199" y="2493818"/>
            <a:ext cx="4303969" cy="3830782"/>
          </a:xfrm>
        </p:spPr>
        <p:txBody>
          <a:bodyPr>
            <a:normAutofit/>
          </a:bodyPr>
          <a:lstStyle/>
          <a:p>
            <a:pPr eaLnBrk="1" hangingPunct="1">
              <a:lnSpc>
                <a:spcPct val="70000"/>
              </a:lnSpc>
              <a:buFont typeface="Wingdings" charset="0"/>
              <a:buNone/>
            </a:pPr>
            <a:r>
              <a:rPr lang="en-US" sz="1800" b="1" dirty="0" smtClean="0">
                <a:solidFill>
                  <a:schemeClr val="tx1"/>
                </a:solidFill>
                <a:latin typeface="Tahoma" charset="0"/>
              </a:rPr>
              <a:t>Algorithm </a:t>
            </a:r>
            <a:r>
              <a:rPr lang="en-US" sz="1800" dirty="0">
                <a:solidFill>
                  <a:schemeClr val="tx1"/>
                </a:solidFill>
                <a:latin typeface="Tahoma" charset="0"/>
              </a:rPr>
              <a:t>get(k):		</a:t>
            </a:r>
          </a:p>
          <a:p>
            <a:pPr eaLnBrk="1" hangingPunct="1">
              <a:lnSpc>
                <a:spcPct val="70000"/>
              </a:lnSpc>
              <a:buFont typeface="Wingdings" charset="0"/>
              <a:buNone/>
            </a:pPr>
            <a:r>
              <a:rPr lang="en-US" sz="1800" b="1" dirty="0">
                <a:solidFill>
                  <a:schemeClr val="tx1"/>
                </a:solidFill>
                <a:latin typeface="Tahoma" charset="0"/>
              </a:rPr>
              <a:t>return </a:t>
            </a:r>
            <a:r>
              <a:rPr lang="en-US" sz="1800" dirty="0">
                <a:solidFill>
                  <a:schemeClr val="tx1"/>
                </a:solidFill>
                <a:latin typeface="Tahoma" charset="0"/>
              </a:rPr>
              <a:t>A[h(k)].get(k) 	</a:t>
            </a:r>
          </a:p>
          <a:p>
            <a:pPr eaLnBrk="1" hangingPunct="1">
              <a:lnSpc>
                <a:spcPct val="60000"/>
              </a:lnSpc>
              <a:buFont typeface="Wingdings" charset="0"/>
              <a:buNone/>
            </a:pPr>
            <a:endParaRPr lang="en-US" sz="1800" b="1" dirty="0" smtClean="0">
              <a:solidFill>
                <a:schemeClr val="tx1"/>
              </a:solidFill>
              <a:latin typeface="Tahoma" charset="0"/>
            </a:endParaRPr>
          </a:p>
          <a:p>
            <a:pPr eaLnBrk="1" hangingPunct="1">
              <a:lnSpc>
                <a:spcPct val="60000"/>
              </a:lnSpc>
              <a:buFont typeface="Wingdings" charset="0"/>
              <a:buNone/>
            </a:pPr>
            <a:r>
              <a:rPr lang="en-US" sz="1800" b="1" dirty="0" smtClean="0">
                <a:solidFill>
                  <a:schemeClr val="tx1"/>
                </a:solidFill>
                <a:latin typeface="Tahoma" charset="0"/>
              </a:rPr>
              <a:t>Algorithm </a:t>
            </a:r>
            <a:r>
              <a:rPr lang="en-US" sz="1800" dirty="0">
                <a:solidFill>
                  <a:schemeClr val="tx1"/>
                </a:solidFill>
                <a:latin typeface="Tahoma" charset="0"/>
              </a:rPr>
              <a:t>put(</a:t>
            </a:r>
            <a:r>
              <a:rPr lang="en-US" sz="1800" dirty="0" err="1">
                <a:solidFill>
                  <a:schemeClr val="tx1"/>
                </a:solidFill>
                <a:latin typeface="Tahoma" charset="0"/>
              </a:rPr>
              <a:t>k,v</a:t>
            </a:r>
            <a:r>
              <a:rPr lang="en-US" sz="1800" dirty="0">
                <a:solidFill>
                  <a:schemeClr val="tx1"/>
                </a:solidFill>
                <a:latin typeface="Tahoma" charset="0"/>
              </a:rPr>
              <a:t>):	</a:t>
            </a:r>
            <a:endParaRPr lang="en-US" sz="1800" dirty="0" smtClean="0">
              <a:solidFill>
                <a:schemeClr val="tx1"/>
              </a:solidFill>
              <a:latin typeface="Tahoma" charset="0"/>
            </a:endParaRPr>
          </a:p>
          <a:p>
            <a:pPr eaLnBrk="1" hangingPunct="1">
              <a:lnSpc>
                <a:spcPct val="60000"/>
              </a:lnSpc>
              <a:buFont typeface="Wingdings" charset="0"/>
              <a:buNone/>
            </a:pPr>
            <a:r>
              <a:rPr lang="en-US" sz="1800" dirty="0" smtClean="0">
                <a:solidFill>
                  <a:schemeClr val="tx1"/>
                </a:solidFill>
                <a:latin typeface="Tahoma" charset="0"/>
              </a:rPr>
              <a:t>t </a:t>
            </a:r>
            <a:r>
              <a:rPr lang="en-US" sz="1800" dirty="0">
                <a:solidFill>
                  <a:schemeClr val="tx1"/>
                </a:solidFill>
                <a:latin typeface="Tahoma" charset="0"/>
              </a:rPr>
              <a:t>= A[h(k)].put(</a:t>
            </a:r>
            <a:r>
              <a:rPr lang="en-US" sz="1800" dirty="0" err="1">
                <a:solidFill>
                  <a:schemeClr val="tx1"/>
                </a:solidFill>
                <a:latin typeface="Tahoma" charset="0"/>
              </a:rPr>
              <a:t>k,v</a:t>
            </a:r>
            <a:r>
              <a:rPr lang="en-US" sz="1800" dirty="0">
                <a:solidFill>
                  <a:schemeClr val="tx1"/>
                </a:solidFill>
                <a:latin typeface="Tahoma" charset="0"/>
              </a:rPr>
              <a:t>) 	</a:t>
            </a:r>
          </a:p>
          <a:p>
            <a:pPr eaLnBrk="1" hangingPunct="1">
              <a:lnSpc>
                <a:spcPct val="60000"/>
              </a:lnSpc>
              <a:buFont typeface="Wingdings" charset="0"/>
              <a:buNone/>
            </a:pPr>
            <a:r>
              <a:rPr lang="en-US" sz="1800" b="1" dirty="0">
                <a:solidFill>
                  <a:schemeClr val="tx1"/>
                </a:solidFill>
                <a:latin typeface="Tahoma" charset="0"/>
              </a:rPr>
              <a:t>if </a:t>
            </a:r>
            <a:r>
              <a:rPr lang="en-US" sz="1800" dirty="0">
                <a:solidFill>
                  <a:schemeClr val="tx1"/>
                </a:solidFill>
                <a:latin typeface="Tahoma" charset="0"/>
              </a:rPr>
              <a:t>t = </a:t>
            </a:r>
            <a:r>
              <a:rPr lang="en-US" sz="1800" b="1" dirty="0">
                <a:solidFill>
                  <a:schemeClr val="tx1"/>
                </a:solidFill>
                <a:latin typeface="Tahoma" charset="0"/>
              </a:rPr>
              <a:t>null then </a:t>
            </a:r>
            <a:r>
              <a:rPr lang="en-US" sz="1800" b="1" dirty="0" smtClean="0">
                <a:solidFill>
                  <a:srgbClr val="0000FF"/>
                </a:solidFill>
                <a:latin typeface="Tahoma" charset="0"/>
              </a:rPr>
              <a:t>//</a:t>
            </a:r>
            <a:r>
              <a:rPr lang="en-US" sz="1800" dirty="0" smtClean="0">
                <a:solidFill>
                  <a:srgbClr val="0000FF"/>
                </a:solidFill>
                <a:latin typeface="Tahoma" charset="0"/>
              </a:rPr>
              <a:t>k </a:t>
            </a:r>
            <a:r>
              <a:rPr lang="en-US" sz="1800" dirty="0">
                <a:solidFill>
                  <a:srgbClr val="0000FF"/>
                </a:solidFill>
                <a:latin typeface="Tahoma" charset="0"/>
              </a:rPr>
              <a:t>is a new </a:t>
            </a:r>
            <a:r>
              <a:rPr lang="en-US" sz="1800" dirty="0" smtClean="0">
                <a:solidFill>
                  <a:srgbClr val="0000FF"/>
                </a:solidFill>
                <a:latin typeface="Tahoma" charset="0"/>
              </a:rPr>
              <a:t>key</a:t>
            </a:r>
            <a:endParaRPr lang="en-US" sz="1800" dirty="0">
              <a:solidFill>
                <a:srgbClr val="0000FF"/>
              </a:solidFill>
              <a:latin typeface="Tahoma" charset="0"/>
            </a:endParaRPr>
          </a:p>
          <a:p>
            <a:pPr eaLnBrk="1" hangingPunct="1">
              <a:lnSpc>
                <a:spcPct val="60000"/>
              </a:lnSpc>
              <a:buFont typeface="Wingdings" charset="0"/>
              <a:buNone/>
            </a:pPr>
            <a:r>
              <a:rPr lang="en-US" sz="1800" dirty="0">
                <a:solidFill>
                  <a:schemeClr val="tx1"/>
                </a:solidFill>
                <a:latin typeface="Tahoma" charset="0"/>
              </a:rPr>
              <a:t>	n = n + 1	</a:t>
            </a:r>
          </a:p>
          <a:p>
            <a:pPr eaLnBrk="1" hangingPunct="1">
              <a:lnSpc>
                <a:spcPct val="60000"/>
              </a:lnSpc>
              <a:buFont typeface="Wingdings" charset="0"/>
              <a:buNone/>
            </a:pPr>
            <a:r>
              <a:rPr lang="en-US" sz="1800" b="1" dirty="0">
                <a:solidFill>
                  <a:schemeClr val="tx1"/>
                </a:solidFill>
                <a:latin typeface="Tahoma" charset="0"/>
              </a:rPr>
              <a:t>return </a:t>
            </a:r>
            <a:r>
              <a:rPr lang="en-US" sz="1800" dirty="0">
                <a:solidFill>
                  <a:schemeClr val="tx1"/>
                </a:solidFill>
                <a:latin typeface="Tahoma" charset="0"/>
              </a:rPr>
              <a:t>t</a:t>
            </a:r>
          </a:p>
          <a:p>
            <a:pPr eaLnBrk="1" hangingPunct="1">
              <a:lnSpc>
                <a:spcPct val="70000"/>
              </a:lnSpc>
              <a:buFont typeface="Wingdings" charset="0"/>
              <a:buNone/>
            </a:pPr>
            <a:endParaRPr lang="en-US" sz="2000" b="1" dirty="0">
              <a:latin typeface="Tahoma" charset="0"/>
            </a:endParaRPr>
          </a:p>
          <a:p>
            <a:pPr eaLnBrk="1" hangingPunct="1">
              <a:lnSpc>
                <a:spcPct val="70000"/>
              </a:lnSpc>
              <a:buFont typeface="Wingdings" charset="0"/>
              <a:buNone/>
            </a:pPr>
            <a:endParaRPr lang="en-US" sz="2000" dirty="0">
              <a:latin typeface="Tahoma" charset="0"/>
            </a:endParaRPr>
          </a:p>
        </p:txBody>
      </p:sp>
      <p:sp>
        <p:nvSpPr>
          <p:cNvPr id="2" name="Rectangle 1"/>
          <p:cNvSpPr/>
          <p:nvPr/>
        </p:nvSpPr>
        <p:spPr>
          <a:xfrm>
            <a:off x="4863377" y="2353321"/>
            <a:ext cx="3518784" cy="1477328"/>
          </a:xfrm>
          <a:prstGeom prst="rect">
            <a:avLst/>
          </a:prstGeom>
        </p:spPr>
        <p:txBody>
          <a:bodyPr wrap="square">
            <a:spAutoFit/>
          </a:bodyPr>
          <a:lstStyle/>
          <a:p>
            <a:r>
              <a:rPr lang="en-US" b="1" dirty="0">
                <a:latin typeface="Tahoma" charset="0"/>
              </a:rPr>
              <a:t>Algorithm </a:t>
            </a:r>
            <a:r>
              <a:rPr lang="en-US" dirty="0">
                <a:solidFill>
                  <a:schemeClr val="tx2"/>
                </a:solidFill>
                <a:latin typeface="Tahoma" charset="0"/>
              </a:rPr>
              <a:t>remove</a:t>
            </a:r>
            <a:r>
              <a:rPr lang="en-US" dirty="0">
                <a:latin typeface="Tahoma" charset="0"/>
              </a:rPr>
              <a:t>(k):		</a:t>
            </a:r>
          </a:p>
          <a:p>
            <a:r>
              <a:rPr lang="en-US" dirty="0">
                <a:latin typeface="Tahoma" charset="0"/>
              </a:rPr>
              <a:t>t = A[h(k)].remove(k)</a:t>
            </a:r>
          </a:p>
          <a:p>
            <a:r>
              <a:rPr lang="en-US" b="1" dirty="0">
                <a:latin typeface="Tahoma" charset="0"/>
              </a:rPr>
              <a:t>if </a:t>
            </a:r>
            <a:r>
              <a:rPr lang="en-US" dirty="0">
                <a:latin typeface="Tahoma" charset="0"/>
              </a:rPr>
              <a:t>t </a:t>
            </a:r>
            <a:r>
              <a:rPr lang="en-US" dirty="0">
                <a:latin typeface="Tahoma" charset="0"/>
                <a:cs typeface="Tahoma" charset="0"/>
              </a:rPr>
              <a:t>≠</a:t>
            </a:r>
            <a:r>
              <a:rPr lang="en-US" dirty="0">
                <a:latin typeface="Tahoma" charset="0"/>
              </a:rPr>
              <a:t> </a:t>
            </a:r>
            <a:r>
              <a:rPr lang="en-US" b="1" dirty="0">
                <a:latin typeface="Tahoma" charset="0"/>
              </a:rPr>
              <a:t>null then 	 </a:t>
            </a:r>
            <a:r>
              <a:rPr lang="en-US" dirty="0" smtClean="0">
                <a:solidFill>
                  <a:srgbClr val="0000FF"/>
                </a:solidFill>
                <a:latin typeface="Tahoma" charset="0"/>
              </a:rPr>
              <a:t>//k </a:t>
            </a:r>
            <a:r>
              <a:rPr lang="en-US" dirty="0">
                <a:solidFill>
                  <a:srgbClr val="0000FF"/>
                </a:solidFill>
                <a:latin typeface="Tahoma" charset="0"/>
              </a:rPr>
              <a:t>was </a:t>
            </a:r>
            <a:r>
              <a:rPr lang="en-US" dirty="0" smtClean="0">
                <a:solidFill>
                  <a:srgbClr val="0000FF"/>
                </a:solidFill>
                <a:latin typeface="Tahoma" charset="0"/>
              </a:rPr>
              <a:t>found</a:t>
            </a:r>
            <a:endParaRPr lang="en-US" dirty="0">
              <a:solidFill>
                <a:srgbClr val="0000FF"/>
              </a:solidFill>
              <a:latin typeface="Tahoma" charset="0"/>
            </a:endParaRPr>
          </a:p>
          <a:p>
            <a:r>
              <a:rPr lang="en-US" dirty="0">
                <a:latin typeface="Tahoma" charset="0"/>
              </a:rPr>
              <a:t>	n = n - 1	</a:t>
            </a:r>
          </a:p>
          <a:p>
            <a:r>
              <a:rPr lang="en-US" b="1" dirty="0">
                <a:latin typeface="Tahoma" charset="0"/>
              </a:rPr>
              <a:t>return </a:t>
            </a:r>
            <a:r>
              <a:rPr lang="en-US" dirty="0">
                <a:latin typeface="Tahoma" charset="0"/>
              </a:rPr>
              <a:t>t</a:t>
            </a:r>
            <a:endParaRPr lang="en-US" dirty="0"/>
          </a:p>
        </p:txBody>
      </p:sp>
    </p:spTree>
    <p:extLst>
      <p:ext uri="{BB962C8B-B14F-4D97-AF65-F5344CB8AC3E}">
        <p14:creationId xmlns:p14="http://schemas.microsoft.com/office/powerpoint/2010/main" val="1993237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47674" y="377022"/>
            <a:ext cx="7391401" cy="1143000"/>
          </a:xfrm>
        </p:spPr>
        <p:txBody>
          <a:bodyPr/>
          <a:lstStyle/>
          <a:p>
            <a:pPr eaLnBrk="1" hangingPunct="1"/>
            <a:r>
              <a:rPr lang="en-US" dirty="0">
                <a:latin typeface="Tahoma" charset="0"/>
              </a:rPr>
              <a:t>Linear Probing</a:t>
            </a:r>
          </a:p>
        </p:txBody>
      </p:sp>
      <p:sp>
        <p:nvSpPr>
          <p:cNvPr id="17413" name="Rectangle 3" descr="Rectangle: Click to edit Master text styles&#10;Second level&#10;Third level&#10;Fourth level&#10;Fifth level"/>
          <p:cNvSpPr>
            <a:spLocks noGrp="1" noChangeArrowheads="1"/>
          </p:cNvSpPr>
          <p:nvPr>
            <p:ph type="body" sz="half" idx="1"/>
          </p:nvPr>
        </p:nvSpPr>
        <p:spPr>
          <a:xfrm>
            <a:off x="609600" y="1676400"/>
            <a:ext cx="4114800" cy="4572000"/>
          </a:xfrm>
        </p:spPr>
        <p:txBody>
          <a:bodyPr/>
          <a:lstStyle/>
          <a:p>
            <a:pPr eaLnBrk="1" hangingPunct="1"/>
            <a:r>
              <a:rPr lang="en-US" sz="2000" dirty="0">
                <a:solidFill>
                  <a:schemeClr val="tx2"/>
                </a:solidFill>
                <a:latin typeface="Verdana" charset="0"/>
              </a:rPr>
              <a:t>Open addressing</a:t>
            </a:r>
            <a:r>
              <a:rPr lang="en-US" sz="2000" dirty="0">
                <a:latin typeface="Verdana" charset="0"/>
              </a:rPr>
              <a:t>: the colliding item is placed in a different cell of the table</a:t>
            </a:r>
            <a:endParaRPr lang="en-US" sz="2000" b="1" dirty="0">
              <a:latin typeface="Tahoma" charset="0"/>
            </a:endParaRPr>
          </a:p>
          <a:p>
            <a:pPr eaLnBrk="1" hangingPunct="1"/>
            <a:r>
              <a:rPr lang="en-US" sz="2000" dirty="0">
                <a:solidFill>
                  <a:schemeClr val="tx2"/>
                </a:solidFill>
                <a:latin typeface="Tahoma" charset="0"/>
              </a:rPr>
              <a:t>Linear probing:</a:t>
            </a:r>
            <a:r>
              <a:rPr lang="en-US" sz="2000" dirty="0">
                <a:latin typeface="Tahoma" charset="0"/>
              </a:rPr>
              <a:t> handles collisions by placing the colliding item in the next (circularly) available table cell</a:t>
            </a:r>
          </a:p>
          <a:p>
            <a:pPr eaLnBrk="1" hangingPunct="1"/>
            <a:r>
              <a:rPr lang="en-US" sz="2000" dirty="0">
                <a:latin typeface="Tahoma" charset="0"/>
              </a:rPr>
              <a:t>Each table cell inspected is referred to as a </a:t>
            </a:r>
            <a:r>
              <a:rPr lang="ja-JP" altLang="en-US" sz="2000" dirty="0">
                <a:latin typeface="Tahoma" charset="0"/>
              </a:rPr>
              <a:t>“</a:t>
            </a:r>
            <a:r>
              <a:rPr lang="en-US" sz="2000" dirty="0">
                <a:latin typeface="Tahoma" charset="0"/>
              </a:rPr>
              <a:t>probe</a:t>
            </a:r>
            <a:r>
              <a:rPr lang="ja-JP" altLang="en-US" sz="2000" dirty="0">
                <a:latin typeface="Tahoma" charset="0"/>
              </a:rPr>
              <a:t>”</a:t>
            </a:r>
            <a:endParaRPr lang="en-US" sz="2000" dirty="0">
              <a:latin typeface="Tahoma" charset="0"/>
            </a:endParaRPr>
          </a:p>
          <a:p>
            <a:pPr eaLnBrk="1" hangingPunct="1"/>
            <a:r>
              <a:rPr lang="en-US" sz="2000" dirty="0">
                <a:latin typeface="Tahoma" charset="0"/>
              </a:rPr>
              <a:t>Colliding items lump together, causing future collisions to cause a longer sequence of probes</a:t>
            </a:r>
          </a:p>
        </p:txBody>
      </p:sp>
      <p:sp>
        <p:nvSpPr>
          <p:cNvPr id="17414" name="Rectangle 4" descr="Rectangle: Click to edit Master text styles&#10;Second level&#10;Third level&#10;Fourth level&#10;Fifth level"/>
          <p:cNvSpPr>
            <a:spLocks noGrp="1" noChangeArrowheads="1"/>
          </p:cNvSpPr>
          <p:nvPr>
            <p:ph type="body" sz="half" idx="2"/>
          </p:nvPr>
        </p:nvSpPr>
        <p:spPr>
          <a:xfrm>
            <a:off x="4800600" y="1676400"/>
            <a:ext cx="3810000" cy="2209800"/>
          </a:xfrm>
        </p:spPr>
        <p:txBody>
          <a:bodyPr/>
          <a:lstStyle/>
          <a:p>
            <a:pPr eaLnBrk="1" hangingPunct="1"/>
            <a:r>
              <a:rPr lang="en-US">
                <a:latin typeface="Tahoma" charset="0"/>
              </a:rPr>
              <a:t>Example:</a:t>
            </a:r>
          </a:p>
          <a:p>
            <a:pPr lvl="1" eaLnBrk="1" hangingPunct="1"/>
            <a:r>
              <a:rPr lang="en-US" b="1" i="1">
                <a:latin typeface="Times New Roman" charset="0"/>
              </a:rPr>
              <a:t>h</a:t>
            </a:r>
            <a:r>
              <a:rPr lang="en-US">
                <a:latin typeface="Times New Roman" charset="0"/>
              </a:rPr>
              <a:t>(</a:t>
            </a:r>
            <a:r>
              <a:rPr lang="en-US" b="1" i="1">
                <a:latin typeface="Times New Roman" charset="0"/>
              </a:rPr>
              <a:t>x</a:t>
            </a:r>
            <a:r>
              <a:rPr lang="en-US">
                <a:latin typeface="Times New Roman" charset="0"/>
              </a:rPr>
              <a:t>) </a:t>
            </a:r>
            <a:r>
              <a:rPr lang="en-US">
                <a:latin typeface="Symbol" charset="0"/>
              </a:rPr>
              <a:t>=</a:t>
            </a:r>
            <a:r>
              <a:rPr lang="en-US" b="1" i="1">
                <a:latin typeface="Times New Roman" charset="0"/>
              </a:rPr>
              <a:t> x </a:t>
            </a:r>
            <a:r>
              <a:rPr lang="en-US">
                <a:latin typeface="Times New Roman" charset="0"/>
              </a:rPr>
              <a:t>mod</a:t>
            </a:r>
            <a:r>
              <a:rPr lang="en-US" b="1" i="1">
                <a:latin typeface="Times New Roman" charset="0"/>
              </a:rPr>
              <a:t> </a:t>
            </a:r>
            <a:r>
              <a:rPr lang="en-US">
                <a:latin typeface="Times New Roman" charset="0"/>
              </a:rPr>
              <a:t>13</a:t>
            </a:r>
          </a:p>
          <a:p>
            <a:pPr lvl="1" eaLnBrk="1" hangingPunct="1"/>
            <a:r>
              <a:rPr lang="en-US">
                <a:latin typeface="Tahoma" charset="0"/>
              </a:rPr>
              <a:t>Insert keys 18, 41, 22, 44, 59, 32, 31, 73, in this order</a:t>
            </a:r>
          </a:p>
          <a:p>
            <a:pPr lvl="1" eaLnBrk="1" hangingPunct="1"/>
            <a:endParaRPr lang="en-US">
              <a:latin typeface="Tahoma" charset="0"/>
            </a:endParaRPr>
          </a:p>
        </p:txBody>
      </p:sp>
      <p:sp>
        <p:nvSpPr>
          <p:cNvPr id="17415" name="Rectangle 5"/>
          <p:cNvSpPr>
            <a:spLocks noChangeArrowheads="1"/>
          </p:cNvSpPr>
          <p:nvPr/>
        </p:nvSpPr>
        <p:spPr bwMode="auto">
          <a:xfrm>
            <a:off x="4876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16" name="Rectangle 6"/>
          <p:cNvSpPr>
            <a:spLocks noChangeArrowheads="1"/>
          </p:cNvSpPr>
          <p:nvPr/>
        </p:nvSpPr>
        <p:spPr bwMode="auto">
          <a:xfrm>
            <a:off x="51816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17" name="Rectangle 7"/>
          <p:cNvSpPr>
            <a:spLocks noChangeArrowheads="1"/>
          </p:cNvSpPr>
          <p:nvPr/>
        </p:nvSpPr>
        <p:spPr bwMode="auto">
          <a:xfrm>
            <a:off x="54864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18" name="Rectangle 8"/>
          <p:cNvSpPr>
            <a:spLocks noChangeArrowheads="1"/>
          </p:cNvSpPr>
          <p:nvPr/>
        </p:nvSpPr>
        <p:spPr bwMode="auto">
          <a:xfrm>
            <a:off x="57912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19" name="Rectangle 9"/>
          <p:cNvSpPr>
            <a:spLocks noChangeArrowheads="1"/>
          </p:cNvSpPr>
          <p:nvPr/>
        </p:nvSpPr>
        <p:spPr bwMode="auto">
          <a:xfrm>
            <a:off x="60960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0" name="Rectangle 10"/>
          <p:cNvSpPr>
            <a:spLocks noChangeArrowheads="1"/>
          </p:cNvSpPr>
          <p:nvPr/>
        </p:nvSpPr>
        <p:spPr bwMode="auto">
          <a:xfrm>
            <a:off x="6400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1" name="Rectangle 11"/>
          <p:cNvSpPr>
            <a:spLocks noChangeArrowheads="1"/>
          </p:cNvSpPr>
          <p:nvPr/>
        </p:nvSpPr>
        <p:spPr bwMode="auto">
          <a:xfrm>
            <a:off x="67056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2" name="Rectangle 12"/>
          <p:cNvSpPr>
            <a:spLocks noChangeArrowheads="1"/>
          </p:cNvSpPr>
          <p:nvPr/>
        </p:nvSpPr>
        <p:spPr bwMode="auto">
          <a:xfrm>
            <a:off x="70104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3" name="Rectangle 13"/>
          <p:cNvSpPr>
            <a:spLocks noChangeArrowheads="1"/>
          </p:cNvSpPr>
          <p:nvPr/>
        </p:nvSpPr>
        <p:spPr bwMode="auto">
          <a:xfrm>
            <a:off x="73152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4" name="Rectangle 14"/>
          <p:cNvSpPr>
            <a:spLocks noChangeArrowheads="1"/>
          </p:cNvSpPr>
          <p:nvPr/>
        </p:nvSpPr>
        <p:spPr bwMode="auto">
          <a:xfrm>
            <a:off x="76200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5" name="Rectangle 15"/>
          <p:cNvSpPr>
            <a:spLocks noChangeArrowheads="1"/>
          </p:cNvSpPr>
          <p:nvPr/>
        </p:nvSpPr>
        <p:spPr bwMode="auto">
          <a:xfrm>
            <a:off x="7924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6" name="Rectangle 16"/>
          <p:cNvSpPr>
            <a:spLocks noChangeArrowheads="1"/>
          </p:cNvSpPr>
          <p:nvPr/>
        </p:nvSpPr>
        <p:spPr bwMode="auto">
          <a:xfrm>
            <a:off x="82296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7" name="Rectangle 17"/>
          <p:cNvSpPr>
            <a:spLocks noChangeArrowheads="1"/>
          </p:cNvSpPr>
          <p:nvPr/>
        </p:nvSpPr>
        <p:spPr bwMode="auto">
          <a:xfrm>
            <a:off x="85344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28" name="Text Box 18"/>
          <p:cNvSpPr txBox="1">
            <a:spLocks noChangeArrowheads="1"/>
          </p:cNvSpPr>
          <p:nvPr/>
        </p:nvSpPr>
        <p:spPr bwMode="auto">
          <a:xfrm>
            <a:off x="48799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0</a:t>
            </a:r>
          </a:p>
        </p:txBody>
      </p:sp>
      <p:sp>
        <p:nvSpPr>
          <p:cNvPr id="17429" name="Text Box 19"/>
          <p:cNvSpPr txBox="1">
            <a:spLocks noChangeArrowheads="1"/>
          </p:cNvSpPr>
          <p:nvPr/>
        </p:nvSpPr>
        <p:spPr bwMode="auto">
          <a:xfrm>
            <a:off x="51816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a:t>
            </a:r>
          </a:p>
        </p:txBody>
      </p:sp>
      <p:sp>
        <p:nvSpPr>
          <p:cNvPr id="17430" name="Text Box 20"/>
          <p:cNvSpPr txBox="1">
            <a:spLocks noChangeArrowheads="1"/>
          </p:cNvSpPr>
          <p:nvPr/>
        </p:nvSpPr>
        <p:spPr bwMode="auto">
          <a:xfrm>
            <a:off x="548322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2</a:t>
            </a:r>
          </a:p>
        </p:txBody>
      </p:sp>
      <p:sp>
        <p:nvSpPr>
          <p:cNvPr id="17431" name="Text Box 21"/>
          <p:cNvSpPr txBox="1">
            <a:spLocks noChangeArrowheads="1"/>
          </p:cNvSpPr>
          <p:nvPr/>
        </p:nvSpPr>
        <p:spPr bwMode="auto">
          <a:xfrm>
            <a:off x="578485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3</a:t>
            </a:r>
          </a:p>
        </p:txBody>
      </p:sp>
      <p:sp>
        <p:nvSpPr>
          <p:cNvPr id="17432" name="Text Box 22"/>
          <p:cNvSpPr txBox="1">
            <a:spLocks noChangeArrowheads="1"/>
          </p:cNvSpPr>
          <p:nvPr/>
        </p:nvSpPr>
        <p:spPr bwMode="auto">
          <a:xfrm>
            <a:off x="60864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4</a:t>
            </a:r>
          </a:p>
        </p:txBody>
      </p:sp>
      <p:sp>
        <p:nvSpPr>
          <p:cNvPr id="17433" name="Text Box 23"/>
          <p:cNvSpPr txBox="1">
            <a:spLocks noChangeArrowheads="1"/>
          </p:cNvSpPr>
          <p:nvPr/>
        </p:nvSpPr>
        <p:spPr bwMode="auto">
          <a:xfrm>
            <a:off x="63881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5</a:t>
            </a:r>
          </a:p>
        </p:txBody>
      </p:sp>
      <p:sp>
        <p:nvSpPr>
          <p:cNvPr id="17434" name="Text Box 24"/>
          <p:cNvSpPr txBox="1">
            <a:spLocks noChangeArrowheads="1"/>
          </p:cNvSpPr>
          <p:nvPr/>
        </p:nvSpPr>
        <p:spPr bwMode="auto">
          <a:xfrm>
            <a:off x="668972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6</a:t>
            </a:r>
          </a:p>
        </p:txBody>
      </p:sp>
      <p:sp>
        <p:nvSpPr>
          <p:cNvPr id="17435" name="Text Box 25"/>
          <p:cNvSpPr txBox="1">
            <a:spLocks noChangeArrowheads="1"/>
          </p:cNvSpPr>
          <p:nvPr/>
        </p:nvSpPr>
        <p:spPr bwMode="auto">
          <a:xfrm>
            <a:off x="699135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7</a:t>
            </a:r>
          </a:p>
        </p:txBody>
      </p:sp>
      <p:sp>
        <p:nvSpPr>
          <p:cNvPr id="17436" name="Text Box 26"/>
          <p:cNvSpPr txBox="1">
            <a:spLocks noChangeArrowheads="1"/>
          </p:cNvSpPr>
          <p:nvPr/>
        </p:nvSpPr>
        <p:spPr bwMode="auto">
          <a:xfrm>
            <a:off x="72929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8</a:t>
            </a:r>
          </a:p>
        </p:txBody>
      </p:sp>
      <p:sp>
        <p:nvSpPr>
          <p:cNvPr id="17437" name="Text Box 27"/>
          <p:cNvSpPr txBox="1">
            <a:spLocks noChangeArrowheads="1"/>
          </p:cNvSpPr>
          <p:nvPr/>
        </p:nvSpPr>
        <p:spPr bwMode="auto">
          <a:xfrm>
            <a:off x="75946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9</a:t>
            </a:r>
          </a:p>
        </p:txBody>
      </p:sp>
      <p:sp>
        <p:nvSpPr>
          <p:cNvPr id="17438" name="Text Box 28"/>
          <p:cNvSpPr txBox="1">
            <a:spLocks noChangeArrowheads="1"/>
          </p:cNvSpPr>
          <p:nvPr/>
        </p:nvSpPr>
        <p:spPr bwMode="auto">
          <a:xfrm>
            <a:off x="7839075"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10</a:t>
            </a:r>
          </a:p>
        </p:txBody>
      </p:sp>
      <p:sp>
        <p:nvSpPr>
          <p:cNvPr id="17439" name="Text Box 29"/>
          <p:cNvSpPr txBox="1">
            <a:spLocks noChangeArrowheads="1"/>
          </p:cNvSpPr>
          <p:nvPr/>
        </p:nvSpPr>
        <p:spPr bwMode="auto">
          <a:xfrm>
            <a:off x="8140700"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11</a:t>
            </a:r>
          </a:p>
        </p:txBody>
      </p:sp>
      <p:sp>
        <p:nvSpPr>
          <p:cNvPr id="17440" name="Text Box 30"/>
          <p:cNvSpPr txBox="1">
            <a:spLocks noChangeArrowheads="1"/>
          </p:cNvSpPr>
          <p:nvPr/>
        </p:nvSpPr>
        <p:spPr bwMode="auto">
          <a:xfrm>
            <a:off x="8442325"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12</a:t>
            </a:r>
          </a:p>
        </p:txBody>
      </p:sp>
      <p:sp>
        <p:nvSpPr>
          <p:cNvPr id="17441" name="Rectangle 31"/>
          <p:cNvSpPr>
            <a:spLocks noChangeArrowheads="1"/>
          </p:cNvSpPr>
          <p:nvPr/>
        </p:nvSpPr>
        <p:spPr bwMode="auto">
          <a:xfrm>
            <a:off x="4876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42" name="Rectangle 32"/>
          <p:cNvSpPr>
            <a:spLocks noChangeArrowheads="1"/>
          </p:cNvSpPr>
          <p:nvPr/>
        </p:nvSpPr>
        <p:spPr bwMode="auto">
          <a:xfrm>
            <a:off x="51816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43" name="Rectangle 33"/>
          <p:cNvSpPr>
            <a:spLocks noChangeArrowheads="1"/>
          </p:cNvSpPr>
          <p:nvPr/>
        </p:nvSpPr>
        <p:spPr bwMode="auto">
          <a:xfrm>
            <a:off x="54864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41</a:t>
            </a:r>
          </a:p>
        </p:txBody>
      </p:sp>
      <p:sp>
        <p:nvSpPr>
          <p:cNvPr id="17444" name="Rectangle 34"/>
          <p:cNvSpPr>
            <a:spLocks noChangeArrowheads="1"/>
          </p:cNvSpPr>
          <p:nvPr/>
        </p:nvSpPr>
        <p:spPr bwMode="auto">
          <a:xfrm>
            <a:off x="57912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45" name="Rectangle 35"/>
          <p:cNvSpPr>
            <a:spLocks noChangeArrowheads="1"/>
          </p:cNvSpPr>
          <p:nvPr/>
        </p:nvSpPr>
        <p:spPr bwMode="auto">
          <a:xfrm>
            <a:off x="60960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46" name="Rectangle 36"/>
          <p:cNvSpPr>
            <a:spLocks noChangeArrowheads="1"/>
          </p:cNvSpPr>
          <p:nvPr/>
        </p:nvSpPr>
        <p:spPr bwMode="auto">
          <a:xfrm>
            <a:off x="6400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18</a:t>
            </a:r>
          </a:p>
        </p:txBody>
      </p:sp>
      <p:sp>
        <p:nvSpPr>
          <p:cNvPr id="17447" name="Rectangle 37"/>
          <p:cNvSpPr>
            <a:spLocks noChangeArrowheads="1"/>
          </p:cNvSpPr>
          <p:nvPr/>
        </p:nvSpPr>
        <p:spPr bwMode="auto">
          <a:xfrm>
            <a:off x="67056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44</a:t>
            </a:r>
          </a:p>
        </p:txBody>
      </p:sp>
      <p:sp>
        <p:nvSpPr>
          <p:cNvPr id="17448" name="Rectangle 38"/>
          <p:cNvSpPr>
            <a:spLocks noChangeArrowheads="1"/>
          </p:cNvSpPr>
          <p:nvPr/>
        </p:nvSpPr>
        <p:spPr bwMode="auto">
          <a:xfrm>
            <a:off x="70104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59</a:t>
            </a:r>
          </a:p>
        </p:txBody>
      </p:sp>
      <p:sp>
        <p:nvSpPr>
          <p:cNvPr id="17449" name="Rectangle 39"/>
          <p:cNvSpPr>
            <a:spLocks noChangeArrowheads="1"/>
          </p:cNvSpPr>
          <p:nvPr/>
        </p:nvSpPr>
        <p:spPr bwMode="auto">
          <a:xfrm>
            <a:off x="73152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32</a:t>
            </a:r>
          </a:p>
        </p:txBody>
      </p:sp>
      <p:sp>
        <p:nvSpPr>
          <p:cNvPr id="17450" name="Rectangle 40"/>
          <p:cNvSpPr>
            <a:spLocks noChangeArrowheads="1"/>
          </p:cNvSpPr>
          <p:nvPr/>
        </p:nvSpPr>
        <p:spPr bwMode="auto">
          <a:xfrm>
            <a:off x="76200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22</a:t>
            </a:r>
          </a:p>
        </p:txBody>
      </p:sp>
      <p:sp>
        <p:nvSpPr>
          <p:cNvPr id="17451" name="Rectangle 41"/>
          <p:cNvSpPr>
            <a:spLocks noChangeArrowheads="1"/>
          </p:cNvSpPr>
          <p:nvPr/>
        </p:nvSpPr>
        <p:spPr bwMode="auto">
          <a:xfrm>
            <a:off x="7924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31</a:t>
            </a:r>
          </a:p>
        </p:txBody>
      </p:sp>
      <p:sp>
        <p:nvSpPr>
          <p:cNvPr id="17452" name="Rectangle 42"/>
          <p:cNvSpPr>
            <a:spLocks noChangeArrowheads="1"/>
          </p:cNvSpPr>
          <p:nvPr/>
        </p:nvSpPr>
        <p:spPr bwMode="auto">
          <a:xfrm>
            <a:off x="82296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73</a:t>
            </a:r>
          </a:p>
        </p:txBody>
      </p:sp>
      <p:sp>
        <p:nvSpPr>
          <p:cNvPr id="17453" name="Rectangle 43"/>
          <p:cNvSpPr>
            <a:spLocks noChangeArrowheads="1"/>
          </p:cNvSpPr>
          <p:nvPr/>
        </p:nvSpPr>
        <p:spPr bwMode="auto">
          <a:xfrm>
            <a:off x="85344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17454" name="Text Box 44"/>
          <p:cNvSpPr txBox="1">
            <a:spLocks noChangeArrowheads="1"/>
          </p:cNvSpPr>
          <p:nvPr/>
        </p:nvSpPr>
        <p:spPr bwMode="auto">
          <a:xfrm>
            <a:off x="48799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0</a:t>
            </a:r>
          </a:p>
        </p:txBody>
      </p:sp>
      <p:sp>
        <p:nvSpPr>
          <p:cNvPr id="17455" name="Text Box 45"/>
          <p:cNvSpPr txBox="1">
            <a:spLocks noChangeArrowheads="1"/>
          </p:cNvSpPr>
          <p:nvPr/>
        </p:nvSpPr>
        <p:spPr bwMode="auto">
          <a:xfrm>
            <a:off x="51816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a:t>
            </a:r>
          </a:p>
        </p:txBody>
      </p:sp>
      <p:sp>
        <p:nvSpPr>
          <p:cNvPr id="17456" name="Text Box 46"/>
          <p:cNvSpPr txBox="1">
            <a:spLocks noChangeArrowheads="1"/>
          </p:cNvSpPr>
          <p:nvPr/>
        </p:nvSpPr>
        <p:spPr bwMode="auto">
          <a:xfrm>
            <a:off x="548322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2</a:t>
            </a:r>
          </a:p>
        </p:txBody>
      </p:sp>
      <p:sp>
        <p:nvSpPr>
          <p:cNvPr id="17457" name="Text Box 47"/>
          <p:cNvSpPr txBox="1">
            <a:spLocks noChangeArrowheads="1"/>
          </p:cNvSpPr>
          <p:nvPr/>
        </p:nvSpPr>
        <p:spPr bwMode="auto">
          <a:xfrm>
            <a:off x="578485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3</a:t>
            </a:r>
          </a:p>
        </p:txBody>
      </p:sp>
      <p:sp>
        <p:nvSpPr>
          <p:cNvPr id="17458" name="Text Box 48"/>
          <p:cNvSpPr txBox="1">
            <a:spLocks noChangeArrowheads="1"/>
          </p:cNvSpPr>
          <p:nvPr/>
        </p:nvSpPr>
        <p:spPr bwMode="auto">
          <a:xfrm>
            <a:off x="60864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4</a:t>
            </a:r>
          </a:p>
        </p:txBody>
      </p:sp>
      <p:sp>
        <p:nvSpPr>
          <p:cNvPr id="17459" name="Text Box 49"/>
          <p:cNvSpPr txBox="1">
            <a:spLocks noChangeArrowheads="1"/>
          </p:cNvSpPr>
          <p:nvPr/>
        </p:nvSpPr>
        <p:spPr bwMode="auto">
          <a:xfrm>
            <a:off x="63881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5</a:t>
            </a:r>
          </a:p>
        </p:txBody>
      </p:sp>
      <p:sp>
        <p:nvSpPr>
          <p:cNvPr id="17460" name="Text Box 50"/>
          <p:cNvSpPr txBox="1">
            <a:spLocks noChangeArrowheads="1"/>
          </p:cNvSpPr>
          <p:nvPr/>
        </p:nvSpPr>
        <p:spPr bwMode="auto">
          <a:xfrm>
            <a:off x="668972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6</a:t>
            </a:r>
          </a:p>
        </p:txBody>
      </p:sp>
      <p:sp>
        <p:nvSpPr>
          <p:cNvPr id="17461" name="Text Box 51"/>
          <p:cNvSpPr txBox="1">
            <a:spLocks noChangeArrowheads="1"/>
          </p:cNvSpPr>
          <p:nvPr/>
        </p:nvSpPr>
        <p:spPr bwMode="auto">
          <a:xfrm>
            <a:off x="699135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7</a:t>
            </a:r>
          </a:p>
        </p:txBody>
      </p:sp>
      <p:sp>
        <p:nvSpPr>
          <p:cNvPr id="17462" name="Text Box 52"/>
          <p:cNvSpPr txBox="1">
            <a:spLocks noChangeArrowheads="1"/>
          </p:cNvSpPr>
          <p:nvPr/>
        </p:nvSpPr>
        <p:spPr bwMode="auto">
          <a:xfrm>
            <a:off x="72929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8</a:t>
            </a:r>
          </a:p>
        </p:txBody>
      </p:sp>
      <p:sp>
        <p:nvSpPr>
          <p:cNvPr id="17463" name="Text Box 53"/>
          <p:cNvSpPr txBox="1">
            <a:spLocks noChangeArrowheads="1"/>
          </p:cNvSpPr>
          <p:nvPr/>
        </p:nvSpPr>
        <p:spPr bwMode="auto">
          <a:xfrm>
            <a:off x="75946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9</a:t>
            </a:r>
          </a:p>
        </p:txBody>
      </p:sp>
      <p:sp>
        <p:nvSpPr>
          <p:cNvPr id="17464" name="Text Box 54"/>
          <p:cNvSpPr txBox="1">
            <a:spLocks noChangeArrowheads="1"/>
          </p:cNvSpPr>
          <p:nvPr/>
        </p:nvSpPr>
        <p:spPr bwMode="auto">
          <a:xfrm>
            <a:off x="7839075"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10</a:t>
            </a:r>
          </a:p>
        </p:txBody>
      </p:sp>
      <p:sp>
        <p:nvSpPr>
          <p:cNvPr id="17465" name="Text Box 55"/>
          <p:cNvSpPr txBox="1">
            <a:spLocks noChangeArrowheads="1"/>
          </p:cNvSpPr>
          <p:nvPr/>
        </p:nvSpPr>
        <p:spPr bwMode="auto">
          <a:xfrm>
            <a:off x="8140700"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11</a:t>
            </a:r>
          </a:p>
        </p:txBody>
      </p:sp>
      <p:sp>
        <p:nvSpPr>
          <p:cNvPr id="17466" name="Text Box 56"/>
          <p:cNvSpPr txBox="1">
            <a:spLocks noChangeArrowheads="1"/>
          </p:cNvSpPr>
          <p:nvPr/>
        </p:nvSpPr>
        <p:spPr bwMode="auto">
          <a:xfrm>
            <a:off x="8442325"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12</a:t>
            </a:r>
          </a:p>
        </p:txBody>
      </p:sp>
      <p:sp>
        <p:nvSpPr>
          <p:cNvPr id="17467" name="AutoShape 57"/>
          <p:cNvSpPr>
            <a:spLocks noChangeArrowheads="1"/>
          </p:cNvSpPr>
          <p:nvPr/>
        </p:nvSpPr>
        <p:spPr bwMode="auto">
          <a:xfrm>
            <a:off x="6705600" y="4953000"/>
            <a:ext cx="304800" cy="304800"/>
          </a:xfrm>
          <a:prstGeom prst="down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953364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a:latin typeface="Tahoma" charset="0"/>
              </a:rPr>
              <a:t>Search with Linear Probing</a:t>
            </a:r>
          </a:p>
        </p:txBody>
      </p:sp>
      <p:sp>
        <p:nvSpPr>
          <p:cNvPr id="6150" name="Rectangle 3" descr="Rectangle: Click to edit Master text styles&#10;Second level&#10;Third level&#10;Fourth level&#10;Fifth level"/>
          <p:cNvSpPr>
            <a:spLocks noGrp="1" noChangeArrowheads="1"/>
          </p:cNvSpPr>
          <p:nvPr>
            <p:ph idx="1"/>
          </p:nvPr>
        </p:nvSpPr>
        <p:spPr>
          <a:xfrm>
            <a:off x="457199" y="2209800"/>
            <a:ext cx="4419601" cy="3916363"/>
          </a:xfrm>
        </p:spPr>
        <p:txBody>
          <a:bodyPr/>
          <a:lstStyle/>
          <a:p>
            <a:pPr eaLnBrk="1" hangingPunct="1"/>
            <a:r>
              <a:rPr lang="en-US" sz="2000" dirty="0">
                <a:latin typeface="Tahoma" charset="0"/>
              </a:rPr>
              <a:t>Consider a hash table </a:t>
            </a:r>
            <a:r>
              <a:rPr lang="en-US" sz="2000" b="1" i="1" dirty="0">
                <a:latin typeface="Times New Roman" charset="0"/>
              </a:rPr>
              <a:t>A</a:t>
            </a:r>
            <a:r>
              <a:rPr lang="en-US" sz="2000" dirty="0">
                <a:latin typeface="Tahoma" charset="0"/>
              </a:rPr>
              <a:t> that uses linear probing</a:t>
            </a:r>
          </a:p>
          <a:p>
            <a:pPr eaLnBrk="1" hangingPunct="1"/>
            <a:r>
              <a:rPr lang="en-US" sz="2000" dirty="0">
                <a:solidFill>
                  <a:schemeClr val="tx2"/>
                </a:solidFill>
                <a:latin typeface="Tahoma" charset="0"/>
              </a:rPr>
              <a:t>get</a:t>
            </a:r>
            <a:r>
              <a:rPr lang="en-US" sz="2000" dirty="0">
                <a:latin typeface="Times New Roman" charset="0"/>
              </a:rPr>
              <a:t>(</a:t>
            </a:r>
            <a:r>
              <a:rPr lang="en-US" sz="2000" b="1" i="1" dirty="0">
                <a:latin typeface="Times New Roman" charset="0"/>
              </a:rPr>
              <a:t>k</a:t>
            </a:r>
            <a:r>
              <a:rPr lang="en-US" sz="2000" dirty="0">
                <a:latin typeface="Times New Roman" charset="0"/>
              </a:rPr>
              <a:t>)</a:t>
            </a:r>
          </a:p>
          <a:p>
            <a:pPr lvl="1" eaLnBrk="1" hangingPunct="1"/>
            <a:r>
              <a:rPr lang="en-US" sz="2000" dirty="0">
                <a:latin typeface="Tahoma" charset="0"/>
              </a:rPr>
              <a:t>We start at cell </a:t>
            </a:r>
            <a:r>
              <a:rPr lang="en-US" sz="2000" b="1" i="1" dirty="0">
                <a:latin typeface="Times New Roman" charset="0"/>
              </a:rPr>
              <a:t>h</a:t>
            </a:r>
            <a:r>
              <a:rPr lang="en-US" sz="2000" dirty="0">
                <a:latin typeface="Times New Roman" charset="0"/>
              </a:rPr>
              <a:t>(</a:t>
            </a:r>
            <a:r>
              <a:rPr lang="en-US" sz="2000" b="1" i="1" dirty="0">
                <a:latin typeface="Times New Roman" charset="0"/>
              </a:rPr>
              <a:t>k</a:t>
            </a:r>
            <a:r>
              <a:rPr lang="en-US" sz="2000" dirty="0">
                <a:latin typeface="Times New Roman" charset="0"/>
              </a:rPr>
              <a:t>) </a:t>
            </a:r>
            <a:endParaRPr lang="en-US" sz="2000" dirty="0">
              <a:latin typeface="Tahoma" charset="0"/>
            </a:endParaRPr>
          </a:p>
          <a:p>
            <a:pPr lvl="1" eaLnBrk="1" hangingPunct="1"/>
            <a:r>
              <a:rPr lang="en-US" sz="2000" dirty="0">
                <a:latin typeface="Tahoma" charset="0"/>
              </a:rPr>
              <a:t>We probe consecutive locations until one of the following occurs</a:t>
            </a:r>
          </a:p>
          <a:p>
            <a:pPr lvl="2" eaLnBrk="1" hangingPunct="1"/>
            <a:r>
              <a:rPr lang="en-US" sz="1800" dirty="0">
                <a:latin typeface="Tahoma" charset="0"/>
              </a:rPr>
              <a:t>An item with key </a:t>
            </a:r>
            <a:r>
              <a:rPr lang="en-US" sz="1800" b="1" i="1" dirty="0">
                <a:latin typeface="Times New Roman" charset="0"/>
              </a:rPr>
              <a:t>k</a:t>
            </a:r>
            <a:r>
              <a:rPr lang="en-US" sz="1800" dirty="0">
                <a:latin typeface="Tahoma" charset="0"/>
              </a:rPr>
              <a:t> is found, or</a:t>
            </a:r>
          </a:p>
          <a:p>
            <a:pPr lvl="2" eaLnBrk="1" hangingPunct="1"/>
            <a:r>
              <a:rPr lang="en-US" sz="1800" dirty="0">
                <a:latin typeface="Tahoma" charset="0"/>
              </a:rPr>
              <a:t>An empty cell is found, or</a:t>
            </a:r>
          </a:p>
          <a:p>
            <a:pPr lvl="2" eaLnBrk="1" hangingPunct="1"/>
            <a:r>
              <a:rPr lang="en-US" sz="1800" b="1" i="1" dirty="0">
                <a:latin typeface="Times New Roman" charset="0"/>
              </a:rPr>
              <a:t>N</a:t>
            </a:r>
            <a:r>
              <a:rPr lang="en-US" sz="1800" dirty="0">
                <a:latin typeface="Tahoma" charset="0"/>
              </a:rPr>
              <a:t> cells have been unsuccessfully probed </a:t>
            </a:r>
          </a:p>
        </p:txBody>
      </p:sp>
      <p:sp>
        <p:nvSpPr>
          <p:cNvPr id="6151" name="Text Box 4"/>
          <p:cNvSpPr txBox="1">
            <a:spLocks noChangeArrowheads="1"/>
          </p:cNvSpPr>
          <p:nvPr/>
        </p:nvSpPr>
        <p:spPr bwMode="auto">
          <a:xfrm>
            <a:off x="4876800" y="2209800"/>
            <a:ext cx="3810000" cy="39241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285750" eaLnBrk="0" hangingPunct="0">
              <a:defRPr sz="2400">
                <a:solidFill>
                  <a:schemeClr val="tx1"/>
                </a:solidFill>
                <a:latin typeface="Tahoma" charset="0"/>
                <a:ea typeface="ＭＳ Ｐゴシック" charset="0"/>
              </a:defRPr>
            </a:lvl1pPr>
            <a:lvl2pPr marL="285750" defTabSz="285750" eaLnBrk="0" hangingPunct="0">
              <a:defRPr sz="2400">
                <a:solidFill>
                  <a:schemeClr val="tx1"/>
                </a:solidFill>
                <a:latin typeface="Tahoma" charset="0"/>
                <a:ea typeface="ＭＳ Ｐゴシック" charset="0"/>
              </a:defRPr>
            </a:lvl2pPr>
            <a:lvl3pPr marL="1143000" indent="-228600" defTabSz="285750" eaLnBrk="0" hangingPunct="0">
              <a:defRPr sz="2400">
                <a:solidFill>
                  <a:schemeClr val="tx1"/>
                </a:solidFill>
                <a:latin typeface="Tahoma" charset="0"/>
                <a:ea typeface="ＭＳ Ｐゴシック" charset="0"/>
              </a:defRPr>
            </a:lvl3pPr>
            <a:lvl4pPr marL="1600200" indent="-228600" defTabSz="285750" eaLnBrk="0" hangingPunct="0">
              <a:defRPr sz="2400">
                <a:solidFill>
                  <a:schemeClr val="tx1"/>
                </a:solidFill>
                <a:latin typeface="Tahoma" charset="0"/>
                <a:ea typeface="ＭＳ Ｐゴシック" charset="0"/>
              </a:defRPr>
            </a:lvl4pPr>
            <a:lvl5pPr marL="2057400" indent="-228600" defTabSz="285750" eaLnBrk="0" hangingPunct="0">
              <a:defRPr sz="2400">
                <a:solidFill>
                  <a:schemeClr val="tx1"/>
                </a:solidFill>
                <a:latin typeface="Tahoma" charset="0"/>
                <a:ea typeface="ＭＳ Ｐゴシック" charset="0"/>
              </a:defRPr>
            </a:lvl5pPr>
            <a:lvl6pPr marL="2514600" indent="-228600" algn="ctr" defTabSz="285750"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defTabSz="285750"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defTabSz="285750"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defTabSz="28575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Algorithm</a:t>
            </a:r>
            <a:r>
              <a:rPr lang="en-US" sz="2000" dirty="0">
                <a:latin typeface="Times New Roman" charset="0"/>
              </a:rPr>
              <a:t> </a:t>
            </a:r>
            <a:r>
              <a:rPr lang="en-US" sz="2000" b="1" i="1" dirty="0">
                <a:solidFill>
                  <a:schemeClr val="tx2"/>
                </a:solidFill>
                <a:latin typeface="Times New Roman" charset="0"/>
              </a:rPr>
              <a:t>get</a:t>
            </a:r>
            <a:r>
              <a:rPr lang="en-US" sz="2000" dirty="0">
                <a:solidFill>
                  <a:schemeClr val="tx2"/>
                </a:solidFill>
                <a:latin typeface="Times New Roman" charset="0"/>
              </a:rPr>
              <a:t>(</a:t>
            </a:r>
            <a:r>
              <a:rPr lang="en-US" sz="2000" b="1" i="1" dirty="0">
                <a:solidFill>
                  <a:schemeClr val="tx2"/>
                </a:solidFill>
                <a:latin typeface="Times New Roman" charset="0"/>
              </a:rPr>
              <a:t>k</a:t>
            </a:r>
            <a:r>
              <a:rPr lang="en-US" sz="2000" dirty="0">
                <a:solidFill>
                  <a:schemeClr val="tx2"/>
                </a:solidFill>
                <a:latin typeface="Times New Roman" charset="0"/>
              </a:rPr>
              <a:t>)	</a:t>
            </a:r>
          </a:p>
          <a:p>
            <a:pPr algn="l" eaLnBrk="1" hangingPunct="1">
              <a:lnSpc>
                <a:spcPct val="70000"/>
              </a:lnSpc>
              <a:spcBef>
                <a:spcPct val="20000"/>
              </a:spcBef>
              <a:buClr>
                <a:schemeClr val="hlink"/>
              </a:buClr>
              <a:buSzPct val="110000"/>
              <a:buFont typeface="Wingdings" charset="0"/>
              <a:buNone/>
            </a:pPr>
            <a:r>
              <a:rPr lang="en-US" sz="2000" dirty="0">
                <a:solidFill>
                  <a:schemeClr val="tx2"/>
                </a:solidFill>
                <a:latin typeface="Times New Roman" charset="0"/>
              </a:rPr>
              <a:t>	</a:t>
            </a:r>
            <a:r>
              <a:rPr lang="en-US" sz="2000" b="1" i="1" dirty="0" err="1">
                <a:solidFill>
                  <a:schemeClr val="accent2"/>
                </a:solidFill>
                <a:latin typeface="Times New Roman" charset="0"/>
              </a:rPr>
              <a:t>i</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h</a:t>
            </a:r>
            <a:r>
              <a:rPr lang="en-US" sz="2000" dirty="0">
                <a:solidFill>
                  <a:schemeClr val="accent2"/>
                </a:solidFill>
                <a:latin typeface="Times New Roman" charset="0"/>
              </a:rPr>
              <a:t>(</a:t>
            </a:r>
            <a:r>
              <a:rPr lang="en-US" sz="2000" b="1" i="1" dirty="0">
                <a:solidFill>
                  <a:schemeClr val="accent2"/>
                </a:solidFill>
                <a:latin typeface="Times New Roman" charset="0"/>
              </a:rPr>
              <a:t>k</a:t>
            </a:r>
            <a:r>
              <a:rPr lang="en-US" sz="2000" dirty="0">
                <a:solidFill>
                  <a:schemeClr val="accent2"/>
                </a:solidFill>
                <a:latin typeface="Times New Roman" charset="0"/>
              </a:rPr>
              <a:t>)</a:t>
            </a:r>
          </a:p>
          <a:p>
            <a:pPr algn="l" eaLnBrk="1" hangingPunct="1">
              <a:lnSpc>
                <a:spcPct val="70000"/>
              </a:lnSpc>
              <a:spcBef>
                <a:spcPct val="20000"/>
              </a:spcBef>
              <a:buClr>
                <a:schemeClr val="hlink"/>
              </a:buClr>
              <a:buSzPct val="110000"/>
              <a:buFont typeface="Wingdings" charset="0"/>
              <a:buNone/>
            </a:pPr>
            <a:r>
              <a:rPr lang="en-US" sz="2000" dirty="0">
                <a:solidFill>
                  <a:schemeClr val="accent2"/>
                </a:solidFill>
                <a:latin typeface="Times New Roman" charset="0"/>
              </a:rPr>
              <a:t>	</a:t>
            </a:r>
            <a:r>
              <a:rPr lang="en-US" sz="2000" b="1" i="1" dirty="0">
                <a:solidFill>
                  <a:schemeClr val="accent2"/>
                </a:solidFill>
                <a:latin typeface="Times New Roman" charset="0"/>
              </a:rPr>
              <a:t>p</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a:t>
            </a:r>
            <a:r>
              <a:rPr lang="en-US" sz="2000" dirty="0">
                <a:solidFill>
                  <a:schemeClr val="accent2"/>
                </a:solidFill>
                <a:latin typeface="Times New Roman" charset="0"/>
              </a:rPr>
              <a:t>0</a:t>
            </a:r>
          </a:p>
          <a:p>
            <a:pPr algn="l" eaLnBrk="1" hangingPunct="1">
              <a:lnSpc>
                <a:spcPct val="70000"/>
              </a:lnSpc>
              <a:spcBef>
                <a:spcPct val="20000"/>
              </a:spcBef>
              <a:buClr>
                <a:schemeClr val="hlink"/>
              </a:buClr>
              <a:buSzPct val="110000"/>
              <a:buFont typeface="Wingdings" charset="0"/>
              <a:buNone/>
            </a:pPr>
            <a:r>
              <a:rPr lang="en-US" sz="2000" dirty="0">
                <a:solidFill>
                  <a:schemeClr val="tx2"/>
                </a:solidFill>
                <a:latin typeface="Times New Roman" charset="0"/>
              </a:rPr>
              <a:t>	</a:t>
            </a:r>
            <a:r>
              <a:rPr lang="en-US" sz="2000" b="1" dirty="0">
                <a:solidFill>
                  <a:srgbClr val="000000"/>
                </a:solidFill>
                <a:latin typeface="Times New Roman" charset="0"/>
              </a:rPr>
              <a:t>repeat</a:t>
            </a:r>
          </a:p>
          <a:p>
            <a:pPr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		</a:t>
            </a:r>
            <a:r>
              <a:rPr lang="en-US" sz="2000" b="1" i="1" dirty="0">
                <a:solidFill>
                  <a:schemeClr val="accent2"/>
                </a:solidFill>
                <a:latin typeface="Times New Roman" charset="0"/>
              </a:rPr>
              <a:t>c</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A</a:t>
            </a:r>
            <a:r>
              <a:rPr lang="en-US" sz="2000" dirty="0">
                <a:solidFill>
                  <a:schemeClr val="accent2"/>
                </a:solidFill>
                <a:latin typeface="Times New Roman" charset="0"/>
              </a:rPr>
              <a:t>[</a:t>
            </a:r>
            <a:r>
              <a:rPr lang="en-US" sz="2000" b="1" i="1" dirty="0" err="1">
                <a:solidFill>
                  <a:schemeClr val="accent2"/>
                </a:solidFill>
                <a:latin typeface="Times New Roman" charset="0"/>
              </a:rPr>
              <a:t>i</a:t>
            </a:r>
            <a:r>
              <a:rPr lang="en-US" sz="2000" dirty="0">
                <a:solidFill>
                  <a:schemeClr val="accent2"/>
                </a:solidFill>
                <a:latin typeface="Times New Roman" charset="0"/>
              </a:rPr>
              <a:t>]</a:t>
            </a:r>
          </a:p>
          <a:p>
            <a:pPr algn="l" eaLnBrk="1" hangingPunct="1">
              <a:lnSpc>
                <a:spcPct val="70000"/>
              </a:lnSpc>
              <a:spcBef>
                <a:spcPct val="20000"/>
              </a:spcBef>
              <a:buClr>
                <a:schemeClr val="hlink"/>
              </a:buClr>
              <a:buSzPct val="110000"/>
              <a:buFont typeface="Wingdings" charset="0"/>
              <a:buNone/>
            </a:pPr>
            <a:r>
              <a:rPr lang="en-US" sz="2000" dirty="0">
                <a:solidFill>
                  <a:schemeClr val="accent2"/>
                </a:solidFill>
                <a:latin typeface="Times New Roman" charset="0"/>
              </a:rPr>
              <a:t>		</a:t>
            </a:r>
            <a:r>
              <a:rPr lang="en-US" sz="2000" b="1" dirty="0">
                <a:solidFill>
                  <a:srgbClr val="000000"/>
                </a:solidFill>
                <a:latin typeface="Times New Roman" charset="0"/>
              </a:rPr>
              <a:t>if </a:t>
            </a:r>
            <a:r>
              <a:rPr lang="en-US" sz="2000" b="1" i="1" dirty="0">
                <a:solidFill>
                  <a:schemeClr val="accent2"/>
                </a:solidFill>
                <a:latin typeface="Times New Roman" charset="0"/>
              </a:rPr>
              <a:t>c</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p>
          <a:p>
            <a:pPr algn="l" eaLnBrk="1" hangingPunct="1">
              <a:lnSpc>
                <a:spcPct val="70000"/>
              </a:lnSpc>
              <a:spcBef>
                <a:spcPct val="20000"/>
              </a:spcBef>
              <a:buClr>
                <a:schemeClr val="hlink"/>
              </a:buClr>
              <a:buSzPct val="110000"/>
              <a:buFont typeface="Wingdings" charset="0"/>
              <a:buNone/>
            </a:pPr>
            <a:r>
              <a:rPr lang="en-US" sz="2000" dirty="0">
                <a:solidFill>
                  <a:schemeClr val="accent2"/>
                </a:solidFill>
                <a:latin typeface="Symbol" charset="0"/>
                <a:sym typeface="Symbol" charset="0"/>
              </a:rPr>
              <a:t>			</a:t>
            </a:r>
            <a:r>
              <a:rPr lang="en-US" sz="2000" b="1" dirty="0">
                <a:solidFill>
                  <a:srgbClr val="000000"/>
                </a:solidFill>
                <a:latin typeface="Times New Roman" charset="0"/>
              </a:rPr>
              <a:t>return</a:t>
            </a:r>
            <a:r>
              <a:rPr lang="en-US" sz="2000" dirty="0">
                <a:solidFill>
                  <a:schemeClr val="accent2"/>
                </a:solidFill>
                <a:latin typeface="Times New Roman" charset="0"/>
              </a:rPr>
              <a:t> </a:t>
            </a:r>
            <a:r>
              <a:rPr lang="en-US" sz="2000" b="1" i="1" dirty="0">
                <a:solidFill>
                  <a:schemeClr val="accent2"/>
                </a:solidFill>
                <a:latin typeface="Times New Roman" charset="0"/>
              </a:rPr>
              <a:t>null</a:t>
            </a:r>
            <a:endParaRPr lang="en-US" sz="2000" b="1" dirty="0">
              <a:solidFill>
                <a:schemeClr val="accent2"/>
              </a:solidFill>
              <a:latin typeface="Times New Roman" charset="0"/>
            </a:endParaRPr>
          </a:p>
          <a:p>
            <a:pPr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		 else if </a:t>
            </a:r>
            <a:r>
              <a:rPr lang="en-US" sz="2000" b="1" i="1" dirty="0" err="1">
                <a:solidFill>
                  <a:schemeClr val="accent2"/>
                </a:solidFill>
                <a:latin typeface="Times New Roman" charset="0"/>
              </a:rPr>
              <a:t>c.getKey</a:t>
            </a:r>
            <a:r>
              <a:rPr lang="en-US" sz="2000" b="1" i="1" dirty="0">
                <a:solidFill>
                  <a:schemeClr val="accent2"/>
                </a:solidFill>
                <a:latin typeface="Times New Roman" charset="0"/>
              </a:rPr>
              <a:t> </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dirty="0">
                <a:solidFill>
                  <a:schemeClr val="accent2"/>
                </a:solidFill>
                <a:latin typeface="Times New Roman" charset="0"/>
              </a:rPr>
              <a:t> </a:t>
            </a:r>
            <a:r>
              <a:rPr lang="en-US" sz="2000" b="1" i="1" dirty="0">
                <a:solidFill>
                  <a:schemeClr val="accent2"/>
                </a:solidFill>
                <a:latin typeface="Times New Roman" charset="0"/>
              </a:rPr>
              <a:t>k</a:t>
            </a:r>
          </a:p>
          <a:p>
            <a:pPr algn="l" eaLnBrk="1" hangingPunct="1">
              <a:lnSpc>
                <a:spcPct val="70000"/>
              </a:lnSpc>
              <a:spcBef>
                <a:spcPct val="20000"/>
              </a:spcBef>
              <a:buClr>
                <a:schemeClr val="hlink"/>
              </a:buClr>
              <a:buSzPct val="110000"/>
              <a:buFont typeface="Wingdings" charset="0"/>
              <a:buNone/>
            </a:pPr>
            <a:r>
              <a:rPr lang="en-US" sz="2000" b="1" i="1" dirty="0">
                <a:solidFill>
                  <a:schemeClr val="accent2"/>
                </a:solidFill>
                <a:latin typeface="Times New Roman" charset="0"/>
              </a:rPr>
              <a:t>			</a:t>
            </a:r>
            <a:r>
              <a:rPr lang="en-US" sz="2000" b="1" dirty="0">
                <a:solidFill>
                  <a:srgbClr val="000000"/>
                </a:solidFill>
                <a:latin typeface="Times New Roman" charset="0"/>
              </a:rPr>
              <a:t>return</a:t>
            </a:r>
            <a:r>
              <a:rPr lang="en-US" sz="2000" dirty="0">
                <a:solidFill>
                  <a:schemeClr val="accent2"/>
                </a:solidFill>
                <a:latin typeface="Times New Roman" charset="0"/>
              </a:rPr>
              <a:t> </a:t>
            </a:r>
            <a:r>
              <a:rPr lang="en-US" sz="2000" b="1" i="1" dirty="0" err="1">
                <a:solidFill>
                  <a:schemeClr val="accent2"/>
                </a:solidFill>
                <a:latin typeface="Times New Roman" charset="0"/>
              </a:rPr>
              <a:t>c.getValue</a:t>
            </a:r>
            <a:r>
              <a:rPr lang="en-US" sz="2000" dirty="0">
                <a:solidFill>
                  <a:schemeClr val="accent2"/>
                </a:solidFill>
                <a:latin typeface="Times New Roman" charset="0"/>
              </a:rPr>
              <a:t>()</a:t>
            </a:r>
            <a:endParaRPr lang="en-US" sz="2000" dirty="0">
              <a:solidFill>
                <a:schemeClr val="tx2"/>
              </a:solidFill>
              <a:latin typeface="Times New Roman" charset="0"/>
            </a:endParaRPr>
          </a:p>
          <a:p>
            <a:pPr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		else</a:t>
            </a:r>
          </a:p>
          <a:p>
            <a:pPr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			</a:t>
            </a:r>
            <a:r>
              <a:rPr lang="en-US" sz="2000" b="1" i="1" dirty="0" err="1">
                <a:solidFill>
                  <a:schemeClr val="accent2"/>
                </a:solidFill>
                <a:latin typeface="Times New Roman" charset="0"/>
              </a:rPr>
              <a:t>i</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a:t>
            </a:r>
            <a:r>
              <a:rPr lang="en-US" sz="2000" dirty="0">
                <a:solidFill>
                  <a:schemeClr val="accent2"/>
                </a:solidFill>
                <a:latin typeface="Times New Roman" charset="0"/>
              </a:rPr>
              <a:t>(</a:t>
            </a:r>
            <a:r>
              <a:rPr lang="en-US" sz="2000" b="1" i="1" dirty="0" err="1">
                <a:solidFill>
                  <a:schemeClr val="accent2"/>
                </a:solidFill>
                <a:latin typeface="Times New Roman" charset="0"/>
              </a:rPr>
              <a:t>i</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a:t>
            </a:r>
            <a:r>
              <a:rPr lang="en-US" sz="2000" dirty="0">
                <a:solidFill>
                  <a:schemeClr val="accent2"/>
                </a:solidFill>
                <a:latin typeface="Times New Roman" charset="0"/>
              </a:rPr>
              <a:t>1)</a:t>
            </a:r>
            <a:r>
              <a:rPr lang="en-US" sz="2000" b="1" i="1" dirty="0">
                <a:solidFill>
                  <a:schemeClr val="accent2"/>
                </a:solidFill>
                <a:latin typeface="Times New Roman" charset="0"/>
              </a:rPr>
              <a:t> </a:t>
            </a:r>
            <a:r>
              <a:rPr lang="en-US" sz="2000" dirty="0">
                <a:solidFill>
                  <a:schemeClr val="accent2"/>
                </a:solidFill>
                <a:latin typeface="Times New Roman" charset="0"/>
              </a:rPr>
              <a:t>mod</a:t>
            </a:r>
            <a:r>
              <a:rPr lang="en-US" sz="2000" b="1" i="1" dirty="0">
                <a:solidFill>
                  <a:schemeClr val="accent2"/>
                </a:solidFill>
                <a:latin typeface="Times New Roman" charset="0"/>
              </a:rPr>
              <a:t> N</a:t>
            </a:r>
            <a:endParaRPr lang="en-US" sz="2000" dirty="0">
              <a:solidFill>
                <a:schemeClr val="accent2"/>
              </a:solidFill>
              <a:latin typeface="Times New Roman" charset="0"/>
            </a:endParaRPr>
          </a:p>
          <a:p>
            <a:pPr lvl="1"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		</a:t>
            </a:r>
            <a:r>
              <a:rPr lang="en-US" sz="2000" b="1" i="1" dirty="0">
                <a:solidFill>
                  <a:schemeClr val="accent2"/>
                </a:solidFill>
                <a:latin typeface="Times New Roman" charset="0"/>
              </a:rPr>
              <a:t>p</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p</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b="1" i="1" dirty="0">
                <a:solidFill>
                  <a:schemeClr val="accent2"/>
                </a:solidFill>
                <a:latin typeface="Times New Roman" charset="0"/>
              </a:rPr>
              <a:t> </a:t>
            </a:r>
            <a:r>
              <a:rPr lang="en-US" sz="2000" dirty="0">
                <a:solidFill>
                  <a:schemeClr val="accent2"/>
                </a:solidFill>
                <a:latin typeface="Times New Roman" charset="0"/>
              </a:rPr>
              <a:t>1</a:t>
            </a:r>
          </a:p>
          <a:p>
            <a:pPr lvl="1" algn="l" eaLnBrk="1" hangingPunct="1">
              <a:lnSpc>
                <a:spcPct val="70000"/>
              </a:lnSpc>
              <a:spcBef>
                <a:spcPct val="20000"/>
              </a:spcBef>
              <a:buClr>
                <a:schemeClr val="hlink"/>
              </a:buClr>
              <a:buSzPct val="110000"/>
              <a:buFont typeface="Wingdings" charset="0"/>
              <a:buNone/>
            </a:pPr>
            <a:r>
              <a:rPr lang="en-US" sz="2000" b="1" dirty="0">
                <a:solidFill>
                  <a:srgbClr val="000000"/>
                </a:solidFill>
                <a:latin typeface="Times New Roman" charset="0"/>
              </a:rPr>
              <a:t>until</a:t>
            </a:r>
            <a:r>
              <a:rPr lang="en-US" sz="2000" dirty="0">
                <a:solidFill>
                  <a:schemeClr val="accent2"/>
                </a:solidFill>
                <a:latin typeface="Times New Roman" charset="0"/>
              </a:rPr>
              <a:t> 	 </a:t>
            </a:r>
            <a:r>
              <a:rPr lang="en-US" sz="2000" b="1" i="1" dirty="0">
                <a:solidFill>
                  <a:schemeClr val="accent2"/>
                </a:solidFill>
                <a:latin typeface="Times New Roman" charset="0"/>
              </a:rPr>
              <a:t>p</a:t>
            </a:r>
            <a:r>
              <a:rPr lang="en-US" sz="2000" dirty="0">
                <a:solidFill>
                  <a:schemeClr val="accent2"/>
                </a:solidFill>
                <a:latin typeface="Times New Roman" charset="0"/>
              </a:rPr>
              <a:t> </a:t>
            </a:r>
            <a:r>
              <a:rPr lang="en-US" sz="2000" dirty="0">
                <a:solidFill>
                  <a:schemeClr val="accent2"/>
                </a:solidFill>
                <a:latin typeface="Symbol" charset="0"/>
                <a:sym typeface="Symbol" charset="0"/>
              </a:rPr>
              <a:t>=</a:t>
            </a:r>
            <a:r>
              <a:rPr lang="en-US" sz="2000" dirty="0">
                <a:solidFill>
                  <a:schemeClr val="accent2"/>
                </a:solidFill>
                <a:latin typeface="Times New Roman" charset="0"/>
              </a:rPr>
              <a:t> </a:t>
            </a:r>
            <a:r>
              <a:rPr lang="en-US" sz="2000" b="1" i="1" dirty="0">
                <a:solidFill>
                  <a:schemeClr val="accent2"/>
                </a:solidFill>
                <a:latin typeface="Times New Roman" charset="0"/>
              </a:rPr>
              <a:t>N</a:t>
            </a:r>
          </a:p>
          <a:p>
            <a:pPr algn="l" eaLnBrk="1" hangingPunct="1">
              <a:lnSpc>
                <a:spcPct val="70000"/>
              </a:lnSpc>
              <a:spcBef>
                <a:spcPct val="20000"/>
              </a:spcBef>
              <a:buClr>
                <a:schemeClr val="hlink"/>
              </a:buClr>
              <a:buSzPct val="110000"/>
              <a:buFont typeface="Wingdings" charset="0"/>
              <a:buNone/>
            </a:pPr>
            <a:r>
              <a:rPr lang="en-US" sz="2000" dirty="0">
                <a:solidFill>
                  <a:schemeClr val="accent2"/>
                </a:solidFill>
                <a:latin typeface="Symbol" charset="0"/>
                <a:sym typeface="Symbol" charset="0"/>
              </a:rPr>
              <a:t>	</a:t>
            </a:r>
            <a:r>
              <a:rPr lang="en-US" sz="2000" b="1" dirty="0">
                <a:solidFill>
                  <a:srgbClr val="000000"/>
                </a:solidFill>
                <a:latin typeface="Times New Roman" charset="0"/>
              </a:rPr>
              <a:t>return</a:t>
            </a:r>
            <a:r>
              <a:rPr lang="en-US" sz="2000" dirty="0">
                <a:solidFill>
                  <a:schemeClr val="accent2"/>
                </a:solidFill>
                <a:latin typeface="Times New Roman" charset="0"/>
              </a:rPr>
              <a:t> </a:t>
            </a:r>
            <a:r>
              <a:rPr lang="en-US" sz="2000" b="1" i="1" dirty="0">
                <a:solidFill>
                  <a:schemeClr val="accent2"/>
                </a:solidFill>
                <a:latin typeface="Times New Roman" charset="0"/>
              </a:rPr>
              <a:t>null</a:t>
            </a:r>
          </a:p>
        </p:txBody>
      </p:sp>
    </p:spTree>
    <p:extLst>
      <p:ext uri="{BB962C8B-B14F-4D97-AF65-F5344CB8AC3E}">
        <p14:creationId xmlns:p14="http://schemas.microsoft.com/office/powerpoint/2010/main" val="10597332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1026"/>
          <p:cNvSpPr>
            <a:spLocks noGrp="1" noChangeArrowheads="1"/>
          </p:cNvSpPr>
          <p:nvPr>
            <p:ph type="title"/>
          </p:nvPr>
        </p:nvSpPr>
        <p:spPr/>
        <p:txBody>
          <a:bodyPr/>
          <a:lstStyle/>
          <a:p>
            <a:pPr eaLnBrk="1" hangingPunct="1"/>
            <a:r>
              <a:rPr lang="en-US" dirty="0">
                <a:latin typeface="Tahoma" charset="0"/>
              </a:rPr>
              <a:t>Updates with Linear Probing</a:t>
            </a:r>
          </a:p>
        </p:txBody>
      </p:sp>
      <p:sp>
        <p:nvSpPr>
          <p:cNvPr id="154627" name="Rectangle 1027" descr="Rectangle: Click to edit Master text styles&#10;Second level&#10;Third level&#10;Fourth level&#10;Fifth level"/>
          <p:cNvSpPr>
            <a:spLocks noGrp="1" noChangeArrowheads="1"/>
          </p:cNvSpPr>
          <p:nvPr>
            <p:ph idx="1"/>
          </p:nvPr>
        </p:nvSpPr>
        <p:spPr>
          <a:xfrm>
            <a:off x="457199" y="2209800"/>
            <a:ext cx="6508377" cy="3916363"/>
          </a:xfrm>
        </p:spPr>
        <p:txBody>
          <a:bodyPr>
            <a:noAutofit/>
          </a:bodyPr>
          <a:lstStyle/>
          <a:p>
            <a:pPr>
              <a:defRPr/>
            </a:pPr>
            <a:r>
              <a:rPr lang="en-US" sz="2000" dirty="0" smtClean="0">
                <a:latin typeface="Tahoma"/>
                <a:cs typeface="Tahoma"/>
              </a:rPr>
              <a:t>To handle insertions and deletions, we introduce a special object, called </a:t>
            </a:r>
            <a:r>
              <a:rPr lang="en-US" sz="2000" b="1" i="1" dirty="0" smtClean="0">
                <a:latin typeface="Tahoma"/>
                <a:cs typeface="Tahoma"/>
              </a:rPr>
              <a:t>AVAILABLE</a:t>
            </a:r>
            <a:r>
              <a:rPr lang="en-US" sz="2000" dirty="0" smtClean="0">
                <a:latin typeface="Tahoma"/>
                <a:cs typeface="Tahoma"/>
              </a:rPr>
              <a:t>, which replaces deleted elements</a:t>
            </a:r>
          </a:p>
          <a:p>
            <a:pPr>
              <a:defRPr/>
            </a:pPr>
            <a:r>
              <a:rPr lang="en-US" sz="2000" dirty="0" smtClean="0">
                <a:solidFill>
                  <a:schemeClr val="tx2"/>
                </a:solidFill>
                <a:latin typeface="Tahoma"/>
                <a:cs typeface="Tahoma"/>
              </a:rPr>
              <a:t>remove</a:t>
            </a:r>
            <a:r>
              <a:rPr lang="en-US" sz="2000" dirty="0" smtClean="0">
                <a:latin typeface="Tahoma"/>
                <a:cs typeface="Tahoma"/>
              </a:rPr>
              <a:t>(</a:t>
            </a:r>
            <a:r>
              <a:rPr lang="en-US" sz="2000" b="1" i="1" dirty="0" smtClean="0">
                <a:latin typeface="Tahoma"/>
                <a:cs typeface="Tahoma"/>
              </a:rPr>
              <a:t>k</a:t>
            </a:r>
            <a:r>
              <a:rPr lang="en-US" sz="2000" dirty="0" smtClean="0">
                <a:latin typeface="Tahoma"/>
                <a:cs typeface="Tahoma"/>
              </a:rPr>
              <a:t>)</a:t>
            </a:r>
          </a:p>
          <a:p>
            <a:pPr lvl="1">
              <a:defRPr/>
            </a:pPr>
            <a:r>
              <a:rPr lang="en-US" dirty="0" smtClean="0">
                <a:latin typeface="Tahoma"/>
                <a:cs typeface="Tahoma"/>
              </a:rPr>
              <a:t>We search for an entry with key </a:t>
            </a:r>
            <a:r>
              <a:rPr lang="en-US" b="1" i="1" dirty="0" smtClean="0">
                <a:latin typeface="Tahoma"/>
                <a:cs typeface="Tahoma"/>
              </a:rPr>
              <a:t>k</a:t>
            </a:r>
            <a:r>
              <a:rPr lang="en-US" dirty="0" smtClean="0">
                <a:latin typeface="Tahoma"/>
                <a:cs typeface="Tahoma"/>
              </a:rPr>
              <a:t> </a:t>
            </a:r>
          </a:p>
          <a:p>
            <a:pPr lvl="1">
              <a:defRPr/>
            </a:pPr>
            <a:r>
              <a:rPr lang="en-US" dirty="0" smtClean="0">
                <a:latin typeface="Tahoma"/>
                <a:cs typeface="Tahoma"/>
              </a:rPr>
              <a:t>If such an entry </a:t>
            </a:r>
            <a:r>
              <a:rPr lang="en-US" sz="1600" dirty="0" smtClean="0">
                <a:latin typeface="Tahoma"/>
                <a:cs typeface="Tahoma"/>
              </a:rPr>
              <a:t>(</a:t>
            </a:r>
            <a:r>
              <a:rPr lang="en-US" sz="1600" b="1" i="1" dirty="0" smtClean="0">
                <a:latin typeface="Tahoma"/>
                <a:cs typeface="Tahoma"/>
              </a:rPr>
              <a:t>k, o</a:t>
            </a:r>
            <a:r>
              <a:rPr lang="en-US" sz="1600" dirty="0" smtClean="0">
                <a:latin typeface="Tahoma"/>
                <a:cs typeface="Tahoma"/>
              </a:rPr>
              <a:t>)</a:t>
            </a:r>
            <a:r>
              <a:rPr lang="en-US" dirty="0" smtClean="0">
                <a:latin typeface="Tahoma"/>
                <a:cs typeface="Tahoma"/>
              </a:rPr>
              <a:t> is found, we replace it with the special item </a:t>
            </a:r>
            <a:r>
              <a:rPr lang="en-US" b="1" i="1" dirty="0" smtClean="0">
                <a:latin typeface="Tahoma"/>
                <a:cs typeface="Tahoma"/>
              </a:rPr>
              <a:t>AVAILABLE</a:t>
            </a:r>
            <a:r>
              <a:rPr lang="en-US" dirty="0" smtClean="0">
                <a:latin typeface="Tahoma"/>
                <a:cs typeface="Tahoma"/>
              </a:rPr>
              <a:t> and we return element </a:t>
            </a:r>
            <a:r>
              <a:rPr lang="en-US" sz="1600" b="1" i="1" dirty="0" smtClean="0">
                <a:latin typeface="Tahoma"/>
                <a:cs typeface="Tahoma"/>
              </a:rPr>
              <a:t>o</a:t>
            </a:r>
            <a:endParaRPr lang="en-US" dirty="0" smtClean="0">
              <a:latin typeface="Tahoma"/>
              <a:cs typeface="Tahoma"/>
            </a:endParaRPr>
          </a:p>
          <a:p>
            <a:pPr lvl="1">
              <a:defRPr/>
            </a:pPr>
            <a:r>
              <a:rPr lang="en-US" dirty="0" smtClean="0">
                <a:latin typeface="Tahoma"/>
                <a:cs typeface="Tahoma"/>
              </a:rPr>
              <a:t>Else, we return </a:t>
            </a:r>
            <a:r>
              <a:rPr lang="en-US" b="1" i="1" dirty="0" smtClean="0">
                <a:latin typeface="Tahoma"/>
                <a:cs typeface="Tahoma"/>
              </a:rPr>
              <a:t>null</a:t>
            </a:r>
          </a:p>
        </p:txBody>
      </p:sp>
    </p:spTree>
    <p:extLst>
      <p:ext uri="{BB962C8B-B14F-4D97-AF65-F5344CB8AC3E}">
        <p14:creationId xmlns:p14="http://schemas.microsoft.com/office/powerpoint/2010/main" val="60100618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rPr>
              <a:t>Updates with Linear Probing</a:t>
            </a:r>
            <a:endParaRPr lang="en-US" dirty="0"/>
          </a:p>
        </p:txBody>
      </p:sp>
      <p:sp>
        <p:nvSpPr>
          <p:cNvPr id="3" name="Content Placeholder 2"/>
          <p:cNvSpPr>
            <a:spLocks noGrp="1"/>
          </p:cNvSpPr>
          <p:nvPr>
            <p:ph idx="1"/>
          </p:nvPr>
        </p:nvSpPr>
        <p:spPr/>
        <p:txBody>
          <a:bodyPr/>
          <a:lstStyle/>
          <a:p>
            <a:pPr>
              <a:defRPr/>
            </a:pPr>
            <a:r>
              <a:rPr lang="en-US" dirty="0">
                <a:latin typeface="Tahoma"/>
                <a:cs typeface="Tahoma"/>
              </a:rPr>
              <a:t>put(</a:t>
            </a:r>
            <a:r>
              <a:rPr lang="en-US" b="1" i="1" dirty="0">
                <a:latin typeface="Tahoma"/>
                <a:cs typeface="Tahoma"/>
              </a:rPr>
              <a:t>k, o</a:t>
            </a:r>
            <a:r>
              <a:rPr lang="en-US" dirty="0">
                <a:latin typeface="Tahoma"/>
                <a:cs typeface="Tahoma"/>
              </a:rPr>
              <a:t>)</a:t>
            </a:r>
          </a:p>
          <a:p>
            <a:pPr lvl="1">
              <a:defRPr/>
            </a:pPr>
            <a:r>
              <a:rPr lang="en-US" sz="2000" dirty="0">
                <a:latin typeface="Tahoma"/>
                <a:cs typeface="Tahoma"/>
              </a:rPr>
              <a:t>We throw an exception if the table is full</a:t>
            </a:r>
          </a:p>
          <a:p>
            <a:pPr lvl="1">
              <a:defRPr/>
            </a:pPr>
            <a:r>
              <a:rPr lang="en-US" sz="2000" dirty="0">
                <a:latin typeface="Tahoma"/>
                <a:cs typeface="Tahoma"/>
              </a:rPr>
              <a:t>We start at cell </a:t>
            </a:r>
            <a:r>
              <a:rPr lang="en-US" sz="2000" b="1" i="1" dirty="0">
                <a:latin typeface="Tahoma"/>
                <a:cs typeface="Tahoma"/>
              </a:rPr>
              <a:t>h</a:t>
            </a:r>
            <a:r>
              <a:rPr lang="en-US" sz="2000" dirty="0">
                <a:latin typeface="Tahoma"/>
                <a:cs typeface="Tahoma"/>
              </a:rPr>
              <a:t>(</a:t>
            </a:r>
            <a:r>
              <a:rPr lang="en-US" sz="2000" b="1" i="1" dirty="0">
                <a:latin typeface="Tahoma"/>
                <a:cs typeface="Tahoma"/>
              </a:rPr>
              <a:t>k</a:t>
            </a:r>
            <a:r>
              <a:rPr lang="en-US" sz="2000" dirty="0">
                <a:latin typeface="Tahoma"/>
                <a:cs typeface="Tahoma"/>
              </a:rPr>
              <a:t>) </a:t>
            </a:r>
          </a:p>
          <a:p>
            <a:pPr lvl="1">
              <a:defRPr/>
            </a:pPr>
            <a:r>
              <a:rPr lang="en-US" sz="2000" dirty="0">
                <a:latin typeface="Tahoma"/>
                <a:cs typeface="Tahoma"/>
              </a:rPr>
              <a:t>We probe consecutive cells until one of the following occurs</a:t>
            </a:r>
          </a:p>
          <a:p>
            <a:pPr lvl="2">
              <a:defRPr/>
            </a:pPr>
            <a:r>
              <a:rPr lang="en-US" dirty="0">
                <a:latin typeface="Tahoma"/>
                <a:cs typeface="Tahoma"/>
              </a:rPr>
              <a:t>A cell </a:t>
            </a:r>
            <a:r>
              <a:rPr lang="en-US" b="1" i="1" dirty="0" err="1">
                <a:latin typeface="Tahoma"/>
                <a:cs typeface="Tahoma"/>
              </a:rPr>
              <a:t>i</a:t>
            </a:r>
            <a:r>
              <a:rPr lang="en-US" dirty="0">
                <a:latin typeface="Tahoma"/>
                <a:cs typeface="Tahoma"/>
              </a:rPr>
              <a:t> is found that is either empty or stores </a:t>
            </a:r>
            <a:r>
              <a:rPr lang="en-US" b="1" i="1" dirty="0">
                <a:latin typeface="Tahoma"/>
                <a:cs typeface="Tahoma"/>
              </a:rPr>
              <a:t>AVAILABLE</a:t>
            </a:r>
            <a:r>
              <a:rPr lang="en-US" dirty="0">
                <a:latin typeface="Tahoma"/>
                <a:cs typeface="Tahoma"/>
              </a:rPr>
              <a:t>, or</a:t>
            </a:r>
          </a:p>
          <a:p>
            <a:pPr lvl="2">
              <a:defRPr/>
            </a:pPr>
            <a:r>
              <a:rPr lang="en-US" b="1" i="1" dirty="0">
                <a:latin typeface="Tahoma"/>
                <a:cs typeface="Tahoma"/>
              </a:rPr>
              <a:t>N</a:t>
            </a:r>
            <a:r>
              <a:rPr lang="en-US" dirty="0">
                <a:latin typeface="Tahoma"/>
                <a:cs typeface="Tahoma"/>
              </a:rPr>
              <a:t> cells have been unsuccessfully probed</a:t>
            </a:r>
          </a:p>
          <a:p>
            <a:pPr lvl="1">
              <a:defRPr/>
            </a:pPr>
            <a:r>
              <a:rPr lang="en-US" sz="2000" dirty="0">
                <a:latin typeface="Tahoma"/>
                <a:cs typeface="Tahoma"/>
              </a:rPr>
              <a:t>We store (</a:t>
            </a:r>
            <a:r>
              <a:rPr lang="en-US" sz="2000" b="1" i="1" dirty="0">
                <a:latin typeface="Tahoma"/>
                <a:cs typeface="Tahoma"/>
              </a:rPr>
              <a:t>k, o</a:t>
            </a:r>
            <a:r>
              <a:rPr lang="en-US" sz="2000" dirty="0">
                <a:latin typeface="Tahoma"/>
                <a:cs typeface="Tahoma"/>
              </a:rPr>
              <a:t>) in cell </a:t>
            </a:r>
            <a:r>
              <a:rPr lang="en-US" sz="2000" b="1" i="1" dirty="0" err="1">
                <a:latin typeface="Tahoma"/>
                <a:cs typeface="Tahoma"/>
              </a:rPr>
              <a:t>i</a:t>
            </a:r>
            <a:endParaRPr lang="en-US" sz="2000" b="1" i="1" dirty="0">
              <a:latin typeface="Tahoma"/>
              <a:cs typeface="Tahoma"/>
            </a:endParaRPr>
          </a:p>
          <a:p>
            <a:endParaRPr lang="en-US" dirty="0"/>
          </a:p>
        </p:txBody>
      </p:sp>
    </p:spTree>
    <p:extLst>
      <p:ext uri="{BB962C8B-B14F-4D97-AF65-F5344CB8AC3E}">
        <p14:creationId xmlns:p14="http://schemas.microsoft.com/office/powerpoint/2010/main" val="857887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457199" y="545075"/>
            <a:ext cx="7391401" cy="1143000"/>
          </a:xfrm>
        </p:spPr>
        <p:txBody>
          <a:bodyPr/>
          <a:lstStyle/>
          <a:p>
            <a:pPr eaLnBrk="1" hangingPunct="1"/>
            <a:r>
              <a:rPr lang="en-US" dirty="0">
                <a:latin typeface="Tahoma" charset="0"/>
              </a:rPr>
              <a:t>Double Hashing</a:t>
            </a:r>
          </a:p>
        </p:txBody>
      </p:sp>
      <p:sp>
        <p:nvSpPr>
          <p:cNvPr id="155651" name="Rectangle 3" descr="Rectangle: Click to edit Master text styles&#10;Second level&#10;Third level&#10;Fourth level&#10;Fifth level"/>
          <p:cNvSpPr>
            <a:spLocks noGrp="1" noChangeArrowheads="1"/>
          </p:cNvSpPr>
          <p:nvPr>
            <p:ph type="body" sz="half" idx="1"/>
          </p:nvPr>
        </p:nvSpPr>
        <p:spPr>
          <a:xfrm>
            <a:off x="762000" y="1828800"/>
            <a:ext cx="3962400" cy="4289574"/>
          </a:xfrm>
        </p:spPr>
        <p:txBody>
          <a:bodyPr>
            <a:normAutofit/>
          </a:bodyPr>
          <a:lstStyle/>
          <a:p>
            <a:pPr eaLnBrk="1" hangingPunct="1">
              <a:lnSpc>
                <a:spcPct val="90000"/>
              </a:lnSpc>
            </a:pPr>
            <a:r>
              <a:rPr lang="en-US" sz="2000" dirty="0">
                <a:latin typeface="Tahoma" charset="0"/>
              </a:rPr>
              <a:t>Double hashing uses a secondary hash function </a:t>
            </a:r>
            <a:r>
              <a:rPr lang="en-US" sz="2000" b="1" i="1" dirty="0">
                <a:latin typeface="Times New Roman" charset="0"/>
              </a:rPr>
              <a:t>d</a:t>
            </a:r>
            <a:r>
              <a:rPr lang="en-US" sz="2000" dirty="0">
                <a:latin typeface="Times New Roman" charset="0"/>
              </a:rPr>
              <a:t>(</a:t>
            </a:r>
            <a:r>
              <a:rPr lang="en-US" sz="2000" b="1" i="1" dirty="0">
                <a:latin typeface="Times New Roman" charset="0"/>
              </a:rPr>
              <a:t>k</a:t>
            </a:r>
            <a:r>
              <a:rPr lang="en-US" sz="2000" dirty="0">
                <a:latin typeface="Times New Roman" charset="0"/>
              </a:rPr>
              <a:t>) </a:t>
            </a:r>
            <a:r>
              <a:rPr lang="en-US" sz="2000" dirty="0">
                <a:latin typeface="Tahoma" charset="0"/>
              </a:rPr>
              <a:t>and handles collisions by placing an item in the first available cell of the series</a:t>
            </a:r>
            <a:br>
              <a:rPr lang="en-US" sz="2000" dirty="0">
                <a:latin typeface="Tahoma" charset="0"/>
              </a:rPr>
            </a:br>
            <a:r>
              <a:rPr lang="en-US" sz="2000" dirty="0">
                <a:latin typeface="Times New Roman" charset="0"/>
              </a:rPr>
              <a:t>	(</a:t>
            </a:r>
            <a:r>
              <a:rPr lang="en-US" sz="2000" b="1" i="1" dirty="0" err="1">
                <a:latin typeface="Times New Roman" charset="0"/>
              </a:rPr>
              <a:t>i</a:t>
            </a:r>
            <a:r>
              <a:rPr lang="en-US" sz="2000" i="1" dirty="0">
                <a:latin typeface="Times New Roman" charset="0"/>
              </a:rPr>
              <a:t> </a:t>
            </a:r>
            <a:r>
              <a:rPr lang="en-US" sz="2000" dirty="0">
                <a:latin typeface="Symbol" charset="0"/>
              </a:rPr>
              <a:t>+</a:t>
            </a:r>
            <a:r>
              <a:rPr lang="en-US" sz="2000" dirty="0">
                <a:latin typeface="Times New Roman" charset="0"/>
              </a:rPr>
              <a:t> </a:t>
            </a:r>
            <a:r>
              <a:rPr lang="en-US" sz="2000" b="1" i="1" dirty="0" err="1">
                <a:latin typeface="Times New Roman" charset="0"/>
              </a:rPr>
              <a:t>jd</a:t>
            </a:r>
            <a:r>
              <a:rPr lang="en-US" sz="2000" dirty="0">
                <a:latin typeface="Times New Roman" charset="0"/>
              </a:rPr>
              <a:t>(</a:t>
            </a:r>
            <a:r>
              <a:rPr lang="en-US" sz="2000" b="1" i="1" dirty="0">
                <a:latin typeface="Times New Roman" charset="0"/>
              </a:rPr>
              <a:t>k</a:t>
            </a:r>
            <a:r>
              <a:rPr lang="en-US" sz="2000" dirty="0">
                <a:latin typeface="Times New Roman" charset="0"/>
              </a:rPr>
              <a:t>)) mod </a:t>
            </a:r>
            <a:r>
              <a:rPr lang="en-US" sz="2000" b="1" i="1" dirty="0">
                <a:latin typeface="Times New Roman" charset="0"/>
              </a:rPr>
              <a:t>N</a:t>
            </a:r>
            <a:br>
              <a:rPr lang="en-US" sz="2000" b="1" i="1" dirty="0">
                <a:latin typeface="Times New Roman" charset="0"/>
              </a:rPr>
            </a:br>
            <a:r>
              <a:rPr lang="en-US" sz="2000" b="1" i="1" dirty="0">
                <a:latin typeface="Times New Roman" charset="0"/>
              </a:rPr>
              <a:t> </a:t>
            </a:r>
            <a:r>
              <a:rPr lang="en-US" sz="2000" dirty="0">
                <a:latin typeface="Tahoma" charset="0"/>
              </a:rPr>
              <a:t>for </a:t>
            </a:r>
            <a:r>
              <a:rPr lang="en-US" sz="2000" b="1" i="1" dirty="0">
                <a:latin typeface="Times New Roman" charset="0"/>
              </a:rPr>
              <a:t>j</a:t>
            </a:r>
            <a:r>
              <a:rPr lang="en-US" sz="2000" i="1" dirty="0">
                <a:latin typeface="Times New Roman" charset="0"/>
              </a:rPr>
              <a:t> </a:t>
            </a:r>
            <a:r>
              <a:rPr lang="en-US" sz="2000" dirty="0">
                <a:latin typeface="Symbol" charset="0"/>
              </a:rPr>
              <a:t>=</a:t>
            </a:r>
            <a:r>
              <a:rPr lang="en-US" sz="2000" dirty="0">
                <a:latin typeface="Times New Roman" charset="0"/>
              </a:rPr>
              <a:t> 0,  1, … , </a:t>
            </a:r>
            <a:r>
              <a:rPr lang="en-US" sz="2000" b="1" i="1" dirty="0">
                <a:latin typeface="Times New Roman" charset="0"/>
              </a:rPr>
              <a:t>N </a:t>
            </a:r>
            <a:r>
              <a:rPr lang="en-US" sz="2000" dirty="0">
                <a:latin typeface="Symbol" charset="0"/>
              </a:rPr>
              <a:t>-</a:t>
            </a:r>
            <a:r>
              <a:rPr lang="en-US" sz="2000" dirty="0">
                <a:latin typeface="Times New Roman" charset="0"/>
              </a:rPr>
              <a:t> 1</a:t>
            </a:r>
          </a:p>
          <a:p>
            <a:pPr eaLnBrk="1" hangingPunct="1">
              <a:lnSpc>
                <a:spcPct val="90000"/>
              </a:lnSpc>
            </a:pPr>
            <a:r>
              <a:rPr lang="en-US" sz="2000" dirty="0">
                <a:latin typeface="Tahoma" charset="0"/>
              </a:rPr>
              <a:t>The secondary hash function </a:t>
            </a:r>
            <a:r>
              <a:rPr lang="en-US" sz="2000" b="1" i="1" dirty="0">
                <a:latin typeface="Times New Roman" charset="0"/>
                <a:cs typeface="Times New Roman" charset="0"/>
              </a:rPr>
              <a:t>d</a:t>
            </a:r>
            <a:r>
              <a:rPr lang="en-US" sz="2000" dirty="0">
                <a:latin typeface="Times New Roman" charset="0"/>
              </a:rPr>
              <a:t>(</a:t>
            </a:r>
            <a:r>
              <a:rPr lang="en-US" sz="2000" b="1" i="1" dirty="0">
                <a:latin typeface="Times New Roman" charset="0"/>
                <a:cs typeface="Times New Roman" charset="0"/>
              </a:rPr>
              <a:t>k</a:t>
            </a:r>
            <a:r>
              <a:rPr lang="en-US" sz="2000" dirty="0">
                <a:latin typeface="Times New Roman" charset="0"/>
              </a:rPr>
              <a:t>)</a:t>
            </a:r>
            <a:r>
              <a:rPr lang="en-US" sz="2000" dirty="0">
                <a:latin typeface="Tahoma" charset="0"/>
              </a:rPr>
              <a:t> cannot have zero values</a:t>
            </a:r>
          </a:p>
          <a:p>
            <a:pPr eaLnBrk="1" hangingPunct="1">
              <a:lnSpc>
                <a:spcPct val="90000"/>
              </a:lnSpc>
            </a:pPr>
            <a:r>
              <a:rPr lang="en-US" sz="2000" dirty="0">
                <a:latin typeface="Tahoma" charset="0"/>
              </a:rPr>
              <a:t>The table size </a:t>
            </a:r>
            <a:r>
              <a:rPr lang="en-US" sz="2000" b="1" i="1" dirty="0">
                <a:latin typeface="Times New Roman" charset="0"/>
              </a:rPr>
              <a:t>N</a:t>
            </a:r>
            <a:r>
              <a:rPr lang="en-US" sz="2000" dirty="0">
                <a:latin typeface="Tahoma" charset="0"/>
              </a:rPr>
              <a:t> must be a prime to allow probing of all the cells</a:t>
            </a:r>
          </a:p>
        </p:txBody>
      </p:sp>
      <p:sp>
        <p:nvSpPr>
          <p:cNvPr id="7175" name="Rectangle 4" descr="Rectangle: Click to edit Master text styles&#10;Second level&#10;Third level&#10;Fourth level&#10;Fifth level"/>
          <p:cNvSpPr>
            <a:spLocks noGrp="1" noChangeArrowheads="1"/>
          </p:cNvSpPr>
          <p:nvPr>
            <p:ph type="body" sz="half" idx="2"/>
          </p:nvPr>
        </p:nvSpPr>
        <p:spPr>
          <a:xfrm>
            <a:off x="4800600" y="1828800"/>
            <a:ext cx="3962400" cy="4038600"/>
          </a:xfrm>
        </p:spPr>
        <p:txBody>
          <a:bodyPr>
            <a:normAutofit/>
          </a:bodyPr>
          <a:lstStyle/>
          <a:p>
            <a:pPr eaLnBrk="1" hangingPunct="1">
              <a:lnSpc>
                <a:spcPct val="90000"/>
              </a:lnSpc>
            </a:pPr>
            <a:r>
              <a:rPr lang="en-US" sz="2000" dirty="0">
                <a:latin typeface="Tahoma" charset="0"/>
              </a:rPr>
              <a:t>Common choice of compression function for the secondary hash function: 	</a:t>
            </a:r>
          </a:p>
          <a:p>
            <a:pPr lvl="1" eaLnBrk="1" hangingPunct="1">
              <a:lnSpc>
                <a:spcPct val="90000"/>
              </a:lnSpc>
              <a:buFont typeface="Wingdings" charset="0"/>
              <a:buNone/>
            </a:pPr>
            <a:r>
              <a:rPr lang="en-US" b="1" i="1" dirty="0">
                <a:latin typeface="Times New Roman" charset="0"/>
                <a:cs typeface="Times New Roman" charset="0"/>
              </a:rPr>
              <a:t>d</a:t>
            </a:r>
            <a:r>
              <a:rPr lang="en-US" baseline="-25000" dirty="0">
                <a:latin typeface="Times New Roman" charset="0"/>
                <a:cs typeface="Times New Roman" charset="0"/>
              </a:rPr>
              <a:t>2</a:t>
            </a:r>
            <a:r>
              <a:rPr lang="en-US" dirty="0">
                <a:latin typeface="Times New Roman" charset="0"/>
                <a:cs typeface="Times New Roman" charset="0"/>
              </a:rPr>
              <a:t>(</a:t>
            </a:r>
            <a:r>
              <a:rPr lang="en-US" b="1" i="1" dirty="0">
                <a:latin typeface="Times New Roman" charset="0"/>
                <a:cs typeface="Times New Roman" charset="0"/>
              </a:rPr>
              <a:t>k</a:t>
            </a:r>
            <a:r>
              <a:rPr lang="en-US" dirty="0">
                <a:latin typeface="Times New Roman" charset="0"/>
                <a:cs typeface="Times New Roman" charset="0"/>
              </a:rPr>
              <a:t>)</a:t>
            </a:r>
            <a:r>
              <a:rPr lang="en-US" dirty="0">
                <a:latin typeface="Times New Roman" charset="0"/>
              </a:rPr>
              <a:t> </a:t>
            </a:r>
            <a:r>
              <a:rPr lang="en-US" dirty="0">
                <a:latin typeface="Symbol" charset="0"/>
              </a:rPr>
              <a:t>=</a:t>
            </a:r>
            <a:r>
              <a:rPr lang="en-US" dirty="0">
                <a:latin typeface="Times New Roman" charset="0"/>
              </a:rPr>
              <a:t> </a:t>
            </a:r>
            <a:r>
              <a:rPr lang="en-US" b="1" i="1" dirty="0">
                <a:latin typeface="Times New Roman" charset="0"/>
              </a:rPr>
              <a:t>q</a:t>
            </a:r>
            <a:r>
              <a:rPr lang="en-US" i="1" dirty="0">
                <a:latin typeface="Times New Roman" charset="0"/>
              </a:rPr>
              <a:t> </a:t>
            </a:r>
            <a:r>
              <a:rPr lang="en-US" dirty="0">
                <a:latin typeface="Symbol" charset="0"/>
              </a:rPr>
              <a:t>-</a:t>
            </a:r>
            <a:r>
              <a:rPr lang="en-US" dirty="0">
                <a:latin typeface="Times New Roman" charset="0"/>
              </a:rPr>
              <a:t> </a:t>
            </a:r>
            <a:r>
              <a:rPr lang="en-US" b="1" i="1" dirty="0">
                <a:latin typeface="Times New Roman" charset="0"/>
              </a:rPr>
              <a:t>k</a:t>
            </a:r>
            <a:r>
              <a:rPr lang="en-US" dirty="0">
                <a:latin typeface="Times New Roman" charset="0"/>
              </a:rPr>
              <a:t> mod </a:t>
            </a:r>
            <a:r>
              <a:rPr lang="en-US" b="1" i="1" dirty="0">
                <a:latin typeface="Times New Roman" charset="0"/>
              </a:rPr>
              <a:t>q</a:t>
            </a:r>
          </a:p>
          <a:p>
            <a:pPr eaLnBrk="1" hangingPunct="1">
              <a:lnSpc>
                <a:spcPct val="90000"/>
              </a:lnSpc>
              <a:buFont typeface="Wingdings" charset="0"/>
              <a:buNone/>
            </a:pPr>
            <a:r>
              <a:rPr lang="en-US" sz="2000" dirty="0">
                <a:latin typeface="Tahoma" charset="0"/>
              </a:rPr>
              <a:t>		where</a:t>
            </a:r>
          </a:p>
          <a:p>
            <a:pPr lvl="1" eaLnBrk="1" hangingPunct="1">
              <a:lnSpc>
                <a:spcPct val="90000"/>
              </a:lnSpc>
            </a:pPr>
            <a:r>
              <a:rPr lang="en-US" b="1" i="1" dirty="0">
                <a:latin typeface="Times New Roman" charset="0"/>
              </a:rPr>
              <a:t>q</a:t>
            </a:r>
            <a:r>
              <a:rPr lang="en-US" i="1" dirty="0">
                <a:latin typeface="Times New Roman" charset="0"/>
              </a:rPr>
              <a:t> </a:t>
            </a:r>
            <a:r>
              <a:rPr lang="en-US" dirty="0">
                <a:latin typeface="Symbol" charset="0"/>
              </a:rPr>
              <a:t>&lt;</a:t>
            </a:r>
            <a:r>
              <a:rPr lang="en-US" dirty="0">
                <a:latin typeface="Times New Roman" charset="0"/>
              </a:rPr>
              <a:t> </a:t>
            </a:r>
            <a:r>
              <a:rPr lang="en-US" b="1" i="1" dirty="0">
                <a:latin typeface="Times New Roman" charset="0"/>
              </a:rPr>
              <a:t>N</a:t>
            </a:r>
          </a:p>
          <a:p>
            <a:pPr lvl="1" eaLnBrk="1" hangingPunct="1">
              <a:lnSpc>
                <a:spcPct val="90000"/>
              </a:lnSpc>
            </a:pPr>
            <a:r>
              <a:rPr lang="en-US" b="1" i="1" dirty="0">
                <a:latin typeface="Times New Roman" charset="0"/>
              </a:rPr>
              <a:t>q</a:t>
            </a:r>
            <a:r>
              <a:rPr lang="en-US" dirty="0">
                <a:latin typeface="Tahoma" charset="0"/>
              </a:rPr>
              <a:t> is a prime</a:t>
            </a:r>
          </a:p>
          <a:p>
            <a:pPr eaLnBrk="1" hangingPunct="1">
              <a:lnSpc>
                <a:spcPct val="90000"/>
              </a:lnSpc>
            </a:pPr>
            <a:r>
              <a:rPr lang="en-US" sz="2000" dirty="0">
                <a:latin typeface="Tahoma" charset="0"/>
              </a:rPr>
              <a:t>The possible values for </a:t>
            </a:r>
            <a:r>
              <a:rPr lang="en-US" sz="2000" b="1" i="1" dirty="0">
                <a:latin typeface="Times New Roman" charset="0"/>
                <a:cs typeface="Times New Roman" charset="0"/>
              </a:rPr>
              <a:t>d</a:t>
            </a:r>
            <a:r>
              <a:rPr lang="en-US" sz="2000" baseline="-25000" dirty="0">
                <a:latin typeface="Times New Roman" charset="0"/>
                <a:cs typeface="Times New Roman" charset="0"/>
              </a:rPr>
              <a:t>2</a:t>
            </a:r>
            <a:r>
              <a:rPr lang="en-US" sz="2000" dirty="0">
                <a:latin typeface="Times New Roman" charset="0"/>
                <a:cs typeface="Times New Roman" charset="0"/>
              </a:rPr>
              <a:t>(</a:t>
            </a:r>
            <a:r>
              <a:rPr lang="en-US" sz="2000" b="1" i="1" dirty="0">
                <a:latin typeface="Times New Roman" charset="0"/>
                <a:cs typeface="Times New Roman" charset="0"/>
              </a:rPr>
              <a:t>k</a:t>
            </a:r>
            <a:r>
              <a:rPr lang="en-US" sz="2000" dirty="0">
                <a:latin typeface="Times New Roman" charset="0"/>
                <a:cs typeface="Times New Roman" charset="0"/>
              </a:rPr>
              <a:t>)</a:t>
            </a:r>
            <a:r>
              <a:rPr lang="en-US" sz="2000" dirty="0">
                <a:latin typeface="Tahoma" charset="0"/>
              </a:rPr>
              <a:t> are</a:t>
            </a:r>
            <a:br>
              <a:rPr lang="en-US" sz="2000" dirty="0">
                <a:latin typeface="Tahoma" charset="0"/>
              </a:rPr>
            </a:br>
            <a:r>
              <a:rPr lang="en-US" sz="2000" dirty="0">
                <a:latin typeface="Tahoma" charset="0"/>
              </a:rPr>
              <a:t>	 </a:t>
            </a:r>
            <a:r>
              <a:rPr lang="en-US" sz="2000" dirty="0">
                <a:latin typeface="Times New Roman" charset="0"/>
              </a:rPr>
              <a:t>1, 2, … , </a:t>
            </a:r>
            <a:r>
              <a:rPr lang="en-US" sz="2000" b="1" i="1" dirty="0">
                <a:latin typeface="Times New Roman" charset="0"/>
              </a:rPr>
              <a:t>q</a:t>
            </a:r>
          </a:p>
        </p:txBody>
      </p:sp>
    </p:spTree>
    <p:extLst>
      <p:ext uri="{BB962C8B-B14F-4D97-AF65-F5344CB8AC3E}">
        <p14:creationId xmlns:p14="http://schemas.microsoft.com/office/powerpoint/2010/main" val="1709792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descr="Rectangle: Click to edit Master text styles&#10;Second level&#10;Third level&#10;Fourth level&#10;Fifth level"/>
          <p:cNvSpPr>
            <a:spLocks noGrp="1" noChangeArrowheads="1"/>
          </p:cNvSpPr>
          <p:nvPr>
            <p:ph type="body" idx="1"/>
          </p:nvPr>
        </p:nvSpPr>
        <p:spPr>
          <a:xfrm>
            <a:off x="838200" y="1752600"/>
            <a:ext cx="3429000" cy="4419600"/>
          </a:xfrm>
        </p:spPr>
        <p:txBody>
          <a:bodyPr>
            <a:normAutofit/>
          </a:bodyPr>
          <a:lstStyle/>
          <a:p>
            <a:pPr eaLnBrk="1" hangingPunct="1"/>
            <a:r>
              <a:rPr lang="en-US" dirty="0">
                <a:latin typeface="Tahoma" charset="0"/>
              </a:rPr>
              <a:t>Consider a hash table storing integer keys that handles collision with double hashing</a:t>
            </a:r>
          </a:p>
          <a:p>
            <a:pPr lvl="1" eaLnBrk="1" hangingPunct="1"/>
            <a:r>
              <a:rPr lang="en-US" b="1" i="1" dirty="0">
                <a:latin typeface="Times New Roman" charset="0"/>
              </a:rPr>
              <a:t>N</a:t>
            </a:r>
            <a:r>
              <a:rPr lang="en-US" b="1" i="1" dirty="0">
                <a:latin typeface="Symbol" charset="0"/>
              </a:rPr>
              <a:t> </a:t>
            </a:r>
            <a:r>
              <a:rPr lang="en-US" dirty="0">
                <a:latin typeface="Symbol" charset="0"/>
              </a:rPr>
              <a:t>= </a:t>
            </a:r>
            <a:r>
              <a:rPr lang="en-US" dirty="0">
                <a:latin typeface="Times New Roman" charset="0"/>
              </a:rPr>
              <a:t>13</a:t>
            </a:r>
            <a:r>
              <a:rPr lang="en-US" dirty="0">
                <a:latin typeface="Tahoma" charset="0"/>
              </a:rPr>
              <a:t> </a:t>
            </a:r>
          </a:p>
          <a:p>
            <a:pPr lvl="1" eaLnBrk="1" hangingPunct="1"/>
            <a:r>
              <a:rPr lang="en-US" b="1" i="1" dirty="0">
                <a:latin typeface="Times New Roman" charset="0"/>
              </a:rPr>
              <a:t>h</a:t>
            </a:r>
            <a:r>
              <a:rPr lang="en-US" dirty="0">
                <a:latin typeface="Times New Roman" charset="0"/>
              </a:rPr>
              <a:t>(</a:t>
            </a:r>
            <a:r>
              <a:rPr lang="en-US" b="1" i="1" dirty="0">
                <a:latin typeface="Times New Roman" charset="0"/>
              </a:rPr>
              <a:t>k</a:t>
            </a:r>
            <a:r>
              <a:rPr lang="en-US" dirty="0">
                <a:latin typeface="Times New Roman" charset="0"/>
              </a:rPr>
              <a:t>) </a:t>
            </a:r>
            <a:r>
              <a:rPr lang="en-US" dirty="0">
                <a:latin typeface="Symbol" charset="0"/>
              </a:rPr>
              <a:t>=</a:t>
            </a:r>
            <a:r>
              <a:rPr lang="en-US" b="1" i="1" dirty="0">
                <a:latin typeface="Times New Roman" charset="0"/>
              </a:rPr>
              <a:t> k </a:t>
            </a:r>
            <a:r>
              <a:rPr lang="en-US" dirty="0">
                <a:latin typeface="Times New Roman" charset="0"/>
              </a:rPr>
              <a:t>mod</a:t>
            </a:r>
            <a:r>
              <a:rPr lang="en-US" b="1" i="1" dirty="0">
                <a:latin typeface="Times New Roman" charset="0"/>
              </a:rPr>
              <a:t> </a:t>
            </a:r>
            <a:r>
              <a:rPr lang="en-US" dirty="0">
                <a:latin typeface="Times New Roman" charset="0"/>
              </a:rPr>
              <a:t>13</a:t>
            </a:r>
            <a:r>
              <a:rPr lang="en-US" dirty="0">
                <a:latin typeface="Tahoma" charset="0"/>
              </a:rPr>
              <a:t> </a:t>
            </a:r>
          </a:p>
          <a:p>
            <a:pPr lvl="1" eaLnBrk="1" hangingPunct="1"/>
            <a:r>
              <a:rPr lang="en-US" b="1" i="1" dirty="0">
                <a:latin typeface="Times New Roman" charset="0"/>
              </a:rPr>
              <a:t>d</a:t>
            </a:r>
            <a:r>
              <a:rPr lang="en-US" dirty="0">
                <a:latin typeface="Times New Roman" charset="0"/>
              </a:rPr>
              <a:t>(</a:t>
            </a:r>
            <a:r>
              <a:rPr lang="en-US" b="1" i="1" dirty="0">
                <a:latin typeface="Times New Roman" charset="0"/>
              </a:rPr>
              <a:t>k</a:t>
            </a:r>
            <a:r>
              <a:rPr lang="en-US" dirty="0">
                <a:latin typeface="Times New Roman" charset="0"/>
              </a:rPr>
              <a:t>) </a:t>
            </a:r>
            <a:r>
              <a:rPr lang="en-US" dirty="0">
                <a:latin typeface="Symbol" charset="0"/>
              </a:rPr>
              <a:t>=</a:t>
            </a:r>
            <a:r>
              <a:rPr lang="en-US" b="1" i="1" dirty="0">
                <a:latin typeface="Times New Roman" charset="0"/>
              </a:rPr>
              <a:t> </a:t>
            </a:r>
            <a:r>
              <a:rPr lang="en-US" dirty="0">
                <a:latin typeface="Times New Roman" charset="0"/>
              </a:rPr>
              <a:t>7 </a:t>
            </a:r>
            <a:r>
              <a:rPr lang="en-US" dirty="0">
                <a:latin typeface="Symbol" charset="0"/>
              </a:rPr>
              <a:t>-</a:t>
            </a:r>
            <a:r>
              <a:rPr lang="en-US" b="1" i="1" dirty="0">
                <a:latin typeface="Times New Roman" charset="0"/>
              </a:rPr>
              <a:t> k </a:t>
            </a:r>
            <a:r>
              <a:rPr lang="en-US" dirty="0">
                <a:latin typeface="Times New Roman" charset="0"/>
              </a:rPr>
              <a:t>mod</a:t>
            </a:r>
            <a:r>
              <a:rPr lang="en-US" b="1" i="1" dirty="0">
                <a:latin typeface="Times New Roman" charset="0"/>
              </a:rPr>
              <a:t> </a:t>
            </a:r>
            <a:r>
              <a:rPr lang="en-US" dirty="0">
                <a:latin typeface="Times New Roman" charset="0"/>
              </a:rPr>
              <a:t>7</a:t>
            </a:r>
            <a:r>
              <a:rPr lang="en-US" b="1" i="1" dirty="0">
                <a:latin typeface="Times New Roman" charset="0"/>
              </a:rPr>
              <a:t> </a:t>
            </a:r>
          </a:p>
          <a:p>
            <a:pPr eaLnBrk="1" hangingPunct="1"/>
            <a:r>
              <a:rPr lang="en-US" dirty="0">
                <a:latin typeface="Tahoma" charset="0"/>
              </a:rPr>
              <a:t>Insert keys 18, 41, 22, 44, 59, 32, 31, 73, in this order</a:t>
            </a:r>
          </a:p>
        </p:txBody>
      </p:sp>
      <p:sp>
        <p:nvSpPr>
          <p:cNvPr id="8198" name="Rectangle 3"/>
          <p:cNvSpPr>
            <a:spLocks noGrp="1" noChangeArrowheads="1"/>
          </p:cNvSpPr>
          <p:nvPr>
            <p:ph type="title"/>
          </p:nvPr>
        </p:nvSpPr>
        <p:spPr>
          <a:xfrm>
            <a:off x="703729" y="342900"/>
            <a:ext cx="6508377" cy="1143000"/>
          </a:xfrm>
        </p:spPr>
        <p:txBody>
          <a:bodyPr/>
          <a:lstStyle/>
          <a:p>
            <a:pPr eaLnBrk="1" hangingPunct="1"/>
            <a:r>
              <a:rPr lang="en-US" dirty="0">
                <a:latin typeface="Tahoma" charset="0"/>
              </a:rPr>
              <a:t>Example of Double Hashing</a:t>
            </a:r>
          </a:p>
        </p:txBody>
      </p:sp>
      <p:sp>
        <p:nvSpPr>
          <p:cNvPr id="8199" name="Rectangle 4"/>
          <p:cNvSpPr>
            <a:spLocks noChangeArrowheads="1"/>
          </p:cNvSpPr>
          <p:nvPr/>
        </p:nvSpPr>
        <p:spPr bwMode="auto">
          <a:xfrm>
            <a:off x="42672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0" name="Rectangle 5"/>
          <p:cNvSpPr>
            <a:spLocks noChangeArrowheads="1"/>
          </p:cNvSpPr>
          <p:nvPr/>
        </p:nvSpPr>
        <p:spPr bwMode="auto">
          <a:xfrm>
            <a:off x="45720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1" name="Rectangle 6"/>
          <p:cNvSpPr>
            <a:spLocks noChangeArrowheads="1"/>
          </p:cNvSpPr>
          <p:nvPr/>
        </p:nvSpPr>
        <p:spPr bwMode="auto">
          <a:xfrm>
            <a:off x="4876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2" name="Rectangle 7"/>
          <p:cNvSpPr>
            <a:spLocks noChangeArrowheads="1"/>
          </p:cNvSpPr>
          <p:nvPr/>
        </p:nvSpPr>
        <p:spPr bwMode="auto">
          <a:xfrm>
            <a:off x="51816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3" name="Rectangle 8"/>
          <p:cNvSpPr>
            <a:spLocks noChangeArrowheads="1"/>
          </p:cNvSpPr>
          <p:nvPr/>
        </p:nvSpPr>
        <p:spPr bwMode="auto">
          <a:xfrm>
            <a:off x="54864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4" name="Rectangle 9"/>
          <p:cNvSpPr>
            <a:spLocks noChangeArrowheads="1"/>
          </p:cNvSpPr>
          <p:nvPr/>
        </p:nvSpPr>
        <p:spPr bwMode="auto">
          <a:xfrm>
            <a:off x="57912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5" name="Rectangle 10"/>
          <p:cNvSpPr>
            <a:spLocks noChangeArrowheads="1"/>
          </p:cNvSpPr>
          <p:nvPr/>
        </p:nvSpPr>
        <p:spPr bwMode="auto">
          <a:xfrm>
            <a:off x="60960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6" name="Rectangle 11"/>
          <p:cNvSpPr>
            <a:spLocks noChangeArrowheads="1"/>
          </p:cNvSpPr>
          <p:nvPr/>
        </p:nvSpPr>
        <p:spPr bwMode="auto">
          <a:xfrm>
            <a:off x="6400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7" name="Rectangle 12"/>
          <p:cNvSpPr>
            <a:spLocks noChangeArrowheads="1"/>
          </p:cNvSpPr>
          <p:nvPr/>
        </p:nvSpPr>
        <p:spPr bwMode="auto">
          <a:xfrm>
            <a:off x="67056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8" name="Rectangle 13"/>
          <p:cNvSpPr>
            <a:spLocks noChangeArrowheads="1"/>
          </p:cNvSpPr>
          <p:nvPr/>
        </p:nvSpPr>
        <p:spPr bwMode="auto">
          <a:xfrm>
            <a:off x="70104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09" name="Rectangle 14"/>
          <p:cNvSpPr>
            <a:spLocks noChangeArrowheads="1"/>
          </p:cNvSpPr>
          <p:nvPr/>
        </p:nvSpPr>
        <p:spPr bwMode="auto">
          <a:xfrm>
            <a:off x="73152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10" name="Rectangle 15"/>
          <p:cNvSpPr>
            <a:spLocks noChangeArrowheads="1"/>
          </p:cNvSpPr>
          <p:nvPr/>
        </p:nvSpPr>
        <p:spPr bwMode="auto">
          <a:xfrm>
            <a:off x="76200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11" name="Rectangle 16"/>
          <p:cNvSpPr>
            <a:spLocks noChangeArrowheads="1"/>
          </p:cNvSpPr>
          <p:nvPr/>
        </p:nvSpPr>
        <p:spPr bwMode="auto">
          <a:xfrm>
            <a:off x="7924800" y="42672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12" name="Text Box 17"/>
          <p:cNvSpPr txBox="1">
            <a:spLocks noChangeArrowheads="1"/>
          </p:cNvSpPr>
          <p:nvPr/>
        </p:nvSpPr>
        <p:spPr bwMode="auto">
          <a:xfrm>
            <a:off x="42703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0</a:t>
            </a:r>
          </a:p>
        </p:txBody>
      </p:sp>
      <p:sp>
        <p:nvSpPr>
          <p:cNvPr id="8213" name="Text Box 18"/>
          <p:cNvSpPr txBox="1">
            <a:spLocks noChangeArrowheads="1"/>
          </p:cNvSpPr>
          <p:nvPr/>
        </p:nvSpPr>
        <p:spPr bwMode="auto">
          <a:xfrm>
            <a:off x="45720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a:t>
            </a:r>
          </a:p>
        </p:txBody>
      </p:sp>
      <p:sp>
        <p:nvSpPr>
          <p:cNvPr id="8214" name="Text Box 19"/>
          <p:cNvSpPr txBox="1">
            <a:spLocks noChangeArrowheads="1"/>
          </p:cNvSpPr>
          <p:nvPr/>
        </p:nvSpPr>
        <p:spPr bwMode="auto">
          <a:xfrm>
            <a:off x="487362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2</a:t>
            </a:r>
          </a:p>
        </p:txBody>
      </p:sp>
      <p:sp>
        <p:nvSpPr>
          <p:cNvPr id="8215" name="Text Box 20"/>
          <p:cNvSpPr txBox="1">
            <a:spLocks noChangeArrowheads="1"/>
          </p:cNvSpPr>
          <p:nvPr/>
        </p:nvSpPr>
        <p:spPr bwMode="auto">
          <a:xfrm>
            <a:off x="517525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3</a:t>
            </a:r>
          </a:p>
        </p:txBody>
      </p:sp>
      <p:sp>
        <p:nvSpPr>
          <p:cNvPr id="8216" name="Text Box 21"/>
          <p:cNvSpPr txBox="1">
            <a:spLocks noChangeArrowheads="1"/>
          </p:cNvSpPr>
          <p:nvPr/>
        </p:nvSpPr>
        <p:spPr bwMode="auto">
          <a:xfrm>
            <a:off x="54768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4</a:t>
            </a:r>
          </a:p>
        </p:txBody>
      </p:sp>
      <p:sp>
        <p:nvSpPr>
          <p:cNvPr id="8217" name="Text Box 22"/>
          <p:cNvSpPr txBox="1">
            <a:spLocks noChangeArrowheads="1"/>
          </p:cNvSpPr>
          <p:nvPr/>
        </p:nvSpPr>
        <p:spPr bwMode="auto">
          <a:xfrm>
            <a:off x="57785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5</a:t>
            </a:r>
          </a:p>
        </p:txBody>
      </p:sp>
      <p:sp>
        <p:nvSpPr>
          <p:cNvPr id="8218" name="Text Box 23"/>
          <p:cNvSpPr txBox="1">
            <a:spLocks noChangeArrowheads="1"/>
          </p:cNvSpPr>
          <p:nvPr/>
        </p:nvSpPr>
        <p:spPr bwMode="auto">
          <a:xfrm>
            <a:off x="608012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6</a:t>
            </a:r>
          </a:p>
        </p:txBody>
      </p:sp>
      <p:sp>
        <p:nvSpPr>
          <p:cNvPr id="8219" name="Text Box 24"/>
          <p:cNvSpPr txBox="1">
            <a:spLocks noChangeArrowheads="1"/>
          </p:cNvSpPr>
          <p:nvPr/>
        </p:nvSpPr>
        <p:spPr bwMode="auto">
          <a:xfrm>
            <a:off x="638175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7</a:t>
            </a:r>
          </a:p>
        </p:txBody>
      </p:sp>
      <p:sp>
        <p:nvSpPr>
          <p:cNvPr id="8220" name="Text Box 25"/>
          <p:cNvSpPr txBox="1">
            <a:spLocks noChangeArrowheads="1"/>
          </p:cNvSpPr>
          <p:nvPr/>
        </p:nvSpPr>
        <p:spPr bwMode="auto">
          <a:xfrm>
            <a:off x="6683375"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8</a:t>
            </a:r>
          </a:p>
        </p:txBody>
      </p:sp>
      <p:sp>
        <p:nvSpPr>
          <p:cNvPr id="8221" name="Text Box 26"/>
          <p:cNvSpPr txBox="1">
            <a:spLocks noChangeArrowheads="1"/>
          </p:cNvSpPr>
          <p:nvPr/>
        </p:nvSpPr>
        <p:spPr bwMode="auto">
          <a:xfrm>
            <a:off x="6985000" y="45339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9</a:t>
            </a:r>
          </a:p>
        </p:txBody>
      </p:sp>
      <p:sp>
        <p:nvSpPr>
          <p:cNvPr id="8222" name="Text Box 27"/>
          <p:cNvSpPr txBox="1">
            <a:spLocks noChangeArrowheads="1"/>
          </p:cNvSpPr>
          <p:nvPr/>
        </p:nvSpPr>
        <p:spPr bwMode="auto">
          <a:xfrm>
            <a:off x="7229475"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10</a:t>
            </a:r>
          </a:p>
        </p:txBody>
      </p:sp>
      <p:sp>
        <p:nvSpPr>
          <p:cNvPr id="8223" name="Text Box 28"/>
          <p:cNvSpPr txBox="1">
            <a:spLocks noChangeArrowheads="1"/>
          </p:cNvSpPr>
          <p:nvPr/>
        </p:nvSpPr>
        <p:spPr bwMode="auto">
          <a:xfrm>
            <a:off x="7531100"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11</a:t>
            </a:r>
          </a:p>
        </p:txBody>
      </p:sp>
      <p:sp>
        <p:nvSpPr>
          <p:cNvPr id="8224" name="Text Box 29"/>
          <p:cNvSpPr txBox="1">
            <a:spLocks noChangeArrowheads="1"/>
          </p:cNvSpPr>
          <p:nvPr/>
        </p:nvSpPr>
        <p:spPr bwMode="auto">
          <a:xfrm>
            <a:off x="7832725" y="45339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12</a:t>
            </a:r>
          </a:p>
        </p:txBody>
      </p:sp>
      <p:sp>
        <p:nvSpPr>
          <p:cNvPr id="8225" name="Rectangle 30"/>
          <p:cNvSpPr>
            <a:spLocks noChangeArrowheads="1"/>
          </p:cNvSpPr>
          <p:nvPr/>
        </p:nvSpPr>
        <p:spPr bwMode="auto">
          <a:xfrm>
            <a:off x="42672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31</a:t>
            </a:r>
          </a:p>
        </p:txBody>
      </p:sp>
      <p:sp>
        <p:nvSpPr>
          <p:cNvPr id="8226" name="Rectangle 31"/>
          <p:cNvSpPr>
            <a:spLocks noChangeArrowheads="1"/>
          </p:cNvSpPr>
          <p:nvPr/>
        </p:nvSpPr>
        <p:spPr bwMode="auto">
          <a:xfrm>
            <a:off x="45720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27" name="Rectangle 32"/>
          <p:cNvSpPr>
            <a:spLocks noChangeArrowheads="1"/>
          </p:cNvSpPr>
          <p:nvPr/>
        </p:nvSpPr>
        <p:spPr bwMode="auto">
          <a:xfrm>
            <a:off x="4876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41</a:t>
            </a:r>
          </a:p>
        </p:txBody>
      </p:sp>
      <p:sp>
        <p:nvSpPr>
          <p:cNvPr id="8228" name="Rectangle 33"/>
          <p:cNvSpPr>
            <a:spLocks noChangeArrowheads="1"/>
          </p:cNvSpPr>
          <p:nvPr/>
        </p:nvSpPr>
        <p:spPr bwMode="auto">
          <a:xfrm>
            <a:off x="51816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29" name="Rectangle 34"/>
          <p:cNvSpPr>
            <a:spLocks noChangeArrowheads="1"/>
          </p:cNvSpPr>
          <p:nvPr/>
        </p:nvSpPr>
        <p:spPr bwMode="auto">
          <a:xfrm>
            <a:off x="54864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30" name="Rectangle 35"/>
          <p:cNvSpPr>
            <a:spLocks noChangeArrowheads="1"/>
          </p:cNvSpPr>
          <p:nvPr/>
        </p:nvSpPr>
        <p:spPr bwMode="auto">
          <a:xfrm>
            <a:off x="57912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18</a:t>
            </a:r>
          </a:p>
        </p:txBody>
      </p:sp>
      <p:sp>
        <p:nvSpPr>
          <p:cNvPr id="8231" name="Rectangle 36"/>
          <p:cNvSpPr>
            <a:spLocks noChangeArrowheads="1"/>
          </p:cNvSpPr>
          <p:nvPr/>
        </p:nvSpPr>
        <p:spPr bwMode="auto">
          <a:xfrm>
            <a:off x="60960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32</a:t>
            </a:r>
          </a:p>
        </p:txBody>
      </p:sp>
      <p:sp>
        <p:nvSpPr>
          <p:cNvPr id="8232" name="Rectangle 37"/>
          <p:cNvSpPr>
            <a:spLocks noChangeArrowheads="1"/>
          </p:cNvSpPr>
          <p:nvPr/>
        </p:nvSpPr>
        <p:spPr bwMode="auto">
          <a:xfrm>
            <a:off x="6400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59</a:t>
            </a:r>
          </a:p>
        </p:txBody>
      </p:sp>
      <p:sp>
        <p:nvSpPr>
          <p:cNvPr id="8233" name="Rectangle 38"/>
          <p:cNvSpPr>
            <a:spLocks noChangeArrowheads="1"/>
          </p:cNvSpPr>
          <p:nvPr/>
        </p:nvSpPr>
        <p:spPr bwMode="auto">
          <a:xfrm>
            <a:off x="67056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73</a:t>
            </a:r>
          </a:p>
        </p:txBody>
      </p:sp>
      <p:sp>
        <p:nvSpPr>
          <p:cNvPr id="8234" name="Rectangle 39"/>
          <p:cNvSpPr>
            <a:spLocks noChangeArrowheads="1"/>
          </p:cNvSpPr>
          <p:nvPr/>
        </p:nvSpPr>
        <p:spPr bwMode="auto">
          <a:xfrm>
            <a:off x="70104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22</a:t>
            </a:r>
          </a:p>
        </p:txBody>
      </p:sp>
      <p:sp>
        <p:nvSpPr>
          <p:cNvPr id="8235" name="Rectangle 40"/>
          <p:cNvSpPr>
            <a:spLocks noChangeArrowheads="1"/>
          </p:cNvSpPr>
          <p:nvPr/>
        </p:nvSpPr>
        <p:spPr bwMode="auto">
          <a:xfrm>
            <a:off x="73152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44</a:t>
            </a:r>
          </a:p>
        </p:txBody>
      </p:sp>
      <p:sp>
        <p:nvSpPr>
          <p:cNvPr id="8236" name="Rectangle 41"/>
          <p:cNvSpPr>
            <a:spLocks noChangeArrowheads="1"/>
          </p:cNvSpPr>
          <p:nvPr/>
        </p:nvSpPr>
        <p:spPr bwMode="auto">
          <a:xfrm>
            <a:off x="7620000" y="5486400"/>
            <a:ext cx="304800" cy="304800"/>
          </a:xfrm>
          <a:prstGeom prst="rect">
            <a:avLst/>
          </a:prstGeom>
          <a:solidFill>
            <a:schemeClr val="accent1"/>
          </a:solidFill>
          <a:ln w="19050">
            <a:solidFill>
              <a:schemeClr val="tx1"/>
            </a:solidFill>
            <a:miter lim="800000"/>
            <a:headEnd/>
            <a:tailEnd/>
          </a:ln>
        </p:spPr>
        <p:txBody>
          <a:bodyPr wrap="none" anchor="ctr"/>
          <a:lstStyle/>
          <a:p>
            <a:endParaRPr lang="en-US" sz="1800"/>
          </a:p>
        </p:txBody>
      </p:sp>
      <p:sp>
        <p:nvSpPr>
          <p:cNvPr id="8237" name="Rectangle 42"/>
          <p:cNvSpPr>
            <a:spLocks noChangeArrowheads="1"/>
          </p:cNvSpPr>
          <p:nvPr/>
        </p:nvSpPr>
        <p:spPr bwMode="auto">
          <a:xfrm>
            <a:off x="7924800" y="5486400"/>
            <a:ext cx="304800" cy="304800"/>
          </a:xfrm>
          <a:prstGeom prst="rect">
            <a:avLst/>
          </a:prstGeom>
          <a:solidFill>
            <a:schemeClr val="accent1"/>
          </a:solidFill>
          <a:ln w="19050">
            <a:solidFill>
              <a:schemeClr val="tx1"/>
            </a:solidFill>
            <a:miter lim="800000"/>
            <a:headEnd/>
            <a:tailEnd/>
          </a:ln>
        </p:spPr>
        <p:txBody>
          <a:bodyPr wrap="none" anchor="ctr"/>
          <a:lstStyle/>
          <a:p>
            <a:r>
              <a:rPr lang="en-US" sz="1800"/>
              <a:t> </a:t>
            </a:r>
          </a:p>
        </p:txBody>
      </p:sp>
      <p:sp>
        <p:nvSpPr>
          <p:cNvPr id="8238" name="Text Box 43"/>
          <p:cNvSpPr txBox="1">
            <a:spLocks noChangeArrowheads="1"/>
          </p:cNvSpPr>
          <p:nvPr/>
        </p:nvSpPr>
        <p:spPr bwMode="auto">
          <a:xfrm>
            <a:off x="42703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0</a:t>
            </a:r>
          </a:p>
        </p:txBody>
      </p:sp>
      <p:sp>
        <p:nvSpPr>
          <p:cNvPr id="8239" name="Text Box 44"/>
          <p:cNvSpPr txBox="1">
            <a:spLocks noChangeArrowheads="1"/>
          </p:cNvSpPr>
          <p:nvPr/>
        </p:nvSpPr>
        <p:spPr bwMode="auto">
          <a:xfrm>
            <a:off x="45720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a:t>
            </a:r>
          </a:p>
        </p:txBody>
      </p:sp>
      <p:sp>
        <p:nvSpPr>
          <p:cNvPr id="8240" name="Text Box 45"/>
          <p:cNvSpPr txBox="1">
            <a:spLocks noChangeArrowheads="1"/>
          </p:cNvSpPr>
          <p:nvPr/>
        </p:nvSpPr>
        <p:spPr bwMode="auto">
          <a:xfrm>
            <a:off x="487362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2</a:t>
            </a:r>
          </a:p>
        </p:txBody>
      </p:sp>
      <p:sp>
        <p:nvSpPr>
          <p:cNvPr id="8241" name="Text Box 46"/>
          <p:cNvSpPr txBox="1">
            <a:spLocks noChangeArrowheads="1"/>
          </p:cNvSpPr>
          <p:nvPr/>
        </p:nvSpPr>
        <p:spPr bwMode="auto">
          <a:xfrm>
            <a:off x="517525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3</a:t>
            </a:r>
          </a:p>
        </p:txBody>
      </p:sp>
      <p:sp>
        <p:nvSpPr>
          <p:cNvPr id="8242" name="Text Box 47"/>
          <p:cNvSpPr txBox="1">
            <a:spLocks noChangeArrowheads="1"/>
          </p:cNvSpPr>
          <p:nvPr/>
        </p:nvSpPr>
        <p:spPr bwMode="auto">
          <a:xfrm>
            <a:off x="54768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4</a:t>
            </a:r>
          </a:p>
        </p:txBody>
      </p:sp>
      <p:sp>
        <p:nvSpPr>
          <p:cNvPr id="8243" name="Text Box 48"/>
          <p:cNvSpPr txBox="1">
            <a:spLocks noChangeArrowheads="1"/>
          </p:cNvSpPr>
          <p:nvPr/>
        </p:nvSpPr>
        <p:spPr bwMode="auto">
          <a:xfrm>
            <a:off x="57785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5</a:t>
            </a:r>
          </a:p>
        </p:txBody>
      </p:sp>
      <p:sp>
        <p:nvSpPr>
          <p:cNvPr id="8244" name="Text Box 49"/>
          <p:cNvSpPr txBox="1">
            <a:spLocks noChangeArrowheads="1"/>
          </p:cNvSpPr>
          <p:nvPr/>
        </p:nvSpPr>
        <p:spPr bwMode="auto">
          <a:xfrm>
            <a:off x="608012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6</a:t>
            </a:r>
          </a:p>
        </p:txBody>
      </p:sp>
      <p:sp>
        <p:nvSpPr>
          <p:cNvPr id="8245" name="Text Box 50"/>
          <p:cNvSpPr txBox="1">
            <a:spLocks noChangeArrowheads="1"/>
          </p:cNvSpPr>
          <p:nvPr/>
        </p:nvSpPr>
        <p:spPr bwMode="auto">
          <a:xfrm>
            <a:off x="638175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7</a:t>
            </a:r>
          </a:p>
        </p:txBody>
      </p:sp>
      <p:sp>
        <p:nvSpPr>
          <p:cNvPr id="8246" name="Text Box 51"/>
          <p:cNvSpPr txBox="1">
            <a:spLocks noChangeArrowheads="1"/>
          </p:cNvSpPr>
          <p:nvPr/>
        </p:nvSpPr>
        <p:spPr bwMode="auto">
          <a:xfrm>
            <a:off x="6683375"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8</a:t>
            </a:r>
          </a:p>
        </p:txBody>
      </p:sp>
      <p:sp>
        <p:nvSpPr>
          <p:cNvPr id="8247" name="Text Box 52"/>
          <p:cNvSpPr txBox="1">
            <a:spLocks noChangeArrowheads="1"/>
          </p:cNvSpPr>
          <p:nvPr/>
        </p:nvSpPr>
        <p:spPr bwMode="auto">
          <a:xfrm>
            <a:off x="6985000" y="57531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9</a:t>
            </a:r>
          </a:p>
        </p:txBody>
      </p:sp>
      <p:sp>
        <p:nvSpPr>
          <p:cNvPr id="8248" name="Text Box 53"/>
          <p:cNvSpPr txBox="1">
            <a:spLocks noChangeArrowheads="1"/>
          </p:cNvSpPr>
          <p:nvPr/>
        </p:nvSpPr>
        <p:spPr bwMode="auto">
          <a:xfrm>
            <a:off x="7229475"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10</a:t>
            </a:r>
          </a:p>
        </p:txBody>
      </p:sp>
      <p:sp>
        <p:nvSpPr>
          <p:cNvPr id="8249" name="Text Box 54"/>
          <p:cNvSpPr txBox="1">
            <a:spLocks noChangeArrowheads="1"/>
          </p:cNvSpPr>
          <p:nvPr/>
        </p:nvSpPr>
        <p:spPr bwMode="auto">
          <a:xfrm>
            <a:off x="7531100"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11</a:t>
            </a:r>
          </a:p>
        </p:txBody>
      </p:sp>
      <p:sp>
        <p:nvSpPr>
          <p:cNvPr id="8250" name="Text Box 55"/>
          <p:cNvSpPr txBox="1">
            <a:spLocks noChangeArrowheads="1"/>
          </p:cNvSpPr>
          <p:nvPr/>
        </p:nvSpPr>
        <p:spPr bwMode="auto">
          <a:xfrm>
            <a:off x="7832725" y="57531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a:latin typeface="Times New Roman" charset="0"/>
              </a:rPr>
              <a:t>12</a:t>
            </a:r>
          </a:p>
        </p:txBody>
      </p:sp>
      <p:sp>
        <p:nvSpPr>
          <p:cNvPr id="8251" name="AutoShape 56"/>
          <p:cNvSpPr>
            <a:spLocks noChangeArrowheads="1"/>
          </p:cNvSpPr>
          <p:nvPr/>
        </p:nvSpPr>
        <p:spPr bwMode="auto">
          <a:xfrm>
            <a:off x="6096000" y="4953000"/>
            <a:ext cx="304800" cy="304800"/>
          </a:xfrm>
          <a:prstGeom prst="down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8194" name="Object 57"/>
          <p:cNvGraphicFramePr>
            <a:graphicFrameLocks noChangeAspect="1"/>
          </p:cNvGraphicFramePr>
          <p:nvPr/>
        </p:nvGraphicFramePr>
        <p:xfrm>
          <a:off x="4724400" y="1676400"/>
          <a:ext cx="2933700" cy="2305050"/>
        </p:xfrm>
        <a:graphic>
          <a:graphicData uri="http://schemas.openxmlformats.org/presentationml/2006/ole">
            <mc:AlternateContent xmlns:mc="http://schemas.openxmlformats.org/markup-compatibility/2006">
              <mc:Choice xmlns:v="urn:schemas-microsoft-com:vml" Requires="v">
                <p:oleObj spid="_x0000_s186379" name="Worksheet" r:id="rId3" imgW="2934081" imgH="2305507" progId="Excel.Sheet.8">
                  <p:embed/>
                </p:oleObj>
              </mc:Choice>
              <mc:Fallback>
                <p:oleObj name="Worksheet" r:id="rId3" imgW="2934081" imgH="230550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676400"/>
                        <a:ext cx="2933700" cy="23050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313385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a:bodyPr>
          <a:lstStyle/>
          <a:p>
            <a:pPr eaLnBrk="1" hangingPunct="1">
              <a:defRPr/>
            </a:pPr>
            <a:r>
              <a:rPr lang="en-US" dirty="0" smtClean="0">
                <a:ea typeface="+mj-ea"/>
              </a:rPr>
              <a:t>Performance of Hashing</a:t>
            </a:r>
          </a:p>
        </p:txBody>
      </p:sp>
      <p:sp>
        <p:nvSpPr>
          <p:cNvPr id="9222"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lnSpc>
                <a:spcPct val="90000"/>
              </a:lnSpc>
            </a:pPr>
            <a:r>
              <a:rPr lang="en-US" dirty="0">
                <a:latin typeface="Tahoma" charset="0"/>
              </a:rPr>
              <a:t>In the worst case, searches, insertions and removals on a hash table take </a:t>
            </a:r>
            <a:r>
              <a:rPr lang="en-US" b="1" i="1" dirty="0">
                <a:latin typeface="Times New Roman" charset="0"/>
              </a:rPr>
              <a:t>O</a:t>
            </a:r>
            <a:r>
              <a:rPr lang="en-US" dirty="0">
                <a:latin typeface="Times New Roman" charset="0"/>
              </a:rPr>
              <a:t>(</a:t>
            </a:r>
            <a:r>
              <a:rPr lang="en-US" b="1" i="1" dirty="0">
                <a:latin typeface="Times New Roman" charset="0"/>
              </a:rPr>
              <a:t>n</a:t>
            </a:r>
            <a:r>
              <a:rPr lang="en-US" dirty="0">
                <a:latin typeface="Times New Roman" charset="0"/>
              </a:rPr>
              <a:t>) </a:t>
            </a:r>
            <a:r>
              <a:rPr lang="en-US" dirty="0">
                <a:latin typeface="Tahoma" charset="0"/>
              </a:rPr>
              <a:t>time</a:t>
            </a:r>
          </a:p>
          <a:p>
            <a:pPr eaLnBrk="1" hangingPunct="1">
              <a:lnSpc>
                <a:spcPct val="90000"/>
              </a:lnSpc>
            </a:pPr>
            <a:r>
              <a:rPr lang="en-US" dirty="0">
                <a:latin typeface="Tahoma" charset="0"/>
              </a:rPr>
              <a:t>The worst case occurs when all the keys inserted into the map collide</a:t>
            </a:r>
          </a:p>
          <a:p>
            <a:pPr eaLnBrk="1" hangingPunct="1">
              <a:lnSpc>
                <a:spcPct val="90000"/>
              </a:lnSpc>
            </a:pPr>
            <a:r>
              <a:rPr lang="en-US" dirty="0">
                <a:latin typeface="Tahoma" charset="0"/>
              </a:rPr>
              <a:t>The load factor </a:t>
            </a:r>
            <a:r>
              <a:rPr lang="en-US" b="1" i="1" dirty="0">
                <a:latin typeface="Symbol" charset="0"/>
              </a:rPr>
              <a:t>a</a:t>
            </a:r>
            <a:r>
              <a:rPr lang="en-US" dirty="0">
                <a:latin typeface="Times New Roman" charset="0"/>
              </a:rPr>
              <a:t> </a:t>
            </a:r>
            <a:r>
              <a:rPr lang="en-US" dirty="0">
                <a:latin typeface="Symbol" charset="0"/>
              </a:rPr>
              <a:t>=</a:t>
            </a:r>
            <a:r>
              <a:rPr lang="en-US" dirty="0">
                <a:latin typeface="Times New Roman" charset="0"/>
              </a:rPr>
              <a:t> </a:t>
            </a:r>
            <a:r>
              <a:rPr lang="en-US" b="1" i="1" dirty="0">
                <a:latin typeface="Times New Roman" charset="0"/>
              </a:rPr>
              <a:t>n</a:t>
            </a:r>
            <a:r>
              <a:rPr lang="en-US" dirty="0">
                <a:latin typeface="Symbol" charset="0"/>
              </a:rPr>
              <a:t>/</a:t>
            </a:r>
            <a:r>
              <a:rPr lang="en-US" b="1" i="1" dirty="0">
                <a:latin typeface="Times New Roman" charset="0"/>
              </a:rPr>
              <a:t>N </a:t>
            </a:r>
            <a:r>
              <a:rPr lang="en-US" dirty="0">
                <a:latin typeface="Tahoma" charset="0"/>
              </a:rPr>
              <a:t>affects the performance of a hash table</a:t>
            </a:r>
          </a:p>
          <a:p>
            <a:pPr eaLnBrk="1" hangingPunct="1">
              <a:lnSpc>
                <a:spcPct val="90000"/>
              </a:lnSpc>
            </a:pPr>
            <a:r>
              <a:rPr lang="en-US" dirty="0">
                <a:latin typeface="Tahoma" charset="0"/>
              </a:rPr>
              <a:t>Assuming that the hash values are like random numbers, it can be shown that the expected number of probes for an insertion with open addressing is</a:t>
            </a:r>
            <a:br>
              <a:rPr lang="en-US" dirty="0">
                <a:latin typeface="Tahoma" charset="0"/>
              </a:rPr>
            </a:br>
            <a:r>
              <a:rPr lang="en-US" dirty="0">
                <a:latin typeface="Tahoma" charset="0"/>
              </a:rPr>
              <a:t>	</a:t>
            </a:r>
            <a:r>
              <a:rPr lang="en-US" dirty="0">
                <a:latin typeface="Times New Roman" charset="0"/>
              </a:rPr>
              <a:t>1</a:t>
            </a:r>
            <a:r>
              <a:rPr lang="en-US" b="1" i="1" dirty="0">
                <a:latin typeface="Times New Roman" charset="0"/>
              </a:rPr>
              <a:t> </a:t>
            </a:r>
            <a:r>
              <a:rPr lang="en-US" dirty="0">
                <a:latin typeface="Symbol" charset="0"/>
              </a:rPr>
              <a:t>/ </a:t>
            </a:r>
            <a:r>
              <a:rPr lang="en-US" dirty="0">
                <a:latin typeface="Times New Roman" charset="0"/>
              </a:rPr>
              <a:t>(1 </a:t>
            </a:r>
            <a:r>
              <a:rPr lang="en-US" dirty="0">
                <a:latin typeface="Symbol" charset="0"/>
              </a:rPr>
              <a:t>-</a:t>
            </a:r>
            <a:r>
              <a:rPr lang="en-US" b="1" i="1" dirty="0">
                <a:latin typeface="Times New Roman" charset="0"/>
              </a:rPr>
              <a:t> </a:t>
            </a:r>
            <a:r>
              <a:rPr lang="en-US" b="1" i="1" dirty="0">
                <a:latin typeface="Symbol" charset="0"/>
              </a:rPr>
              <a:t>a</a:t>
            </a:r>
            <a:r>
              <a:rPr lang="en-US" dirty="0">
                <a:latin typeface="Times New Roman" charset="0"/>
              </a:rPr>
              <a:t>)</a:t>
            </a:r>
            <a:r>
              <a:rPr lang="en-US" dirty="0">
                <a:latin typeface="Symbol" charset="0"/>
              </a:rPr>
              <a:t> </a:t>
            </a:r>
          </a:p>
        </p:txBody>
      </p:sp>
    </p:spTree>
    <p:extLst>
      <p:ext uri="{BB962C8B-B14F-4D97-AF65-F5344CB8AC3E}">
        <p14:creationId xmlns:p14="http://schemas.microsoft.com/office/powerpoint/2010/main" val="1932890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of Hashing</a:t>
            </a:r>
          </a:p>
        </p:txBody>
      </p:sp>
      <p:sp>
        <p:nvSpPr>
          <p:cNvPr id="3" name="Content Placeholder 2"/>
          <p:cNvSpPr>
            <a:spLocks noGrp="1"/>
          </p:cNvSpPr>
          <p:nvPr>
            <p:ph idx="1"/>
          </p:nvPr>
        </p:nvSpPr>
        <p:spPr/>
        <p:txBody>
          <a:bodyPr/>
          <a:lstStyle/>
          <a:p>
            <a:pPr>
              <a:lnSpc>
                <a:spcPct val="90000"/>
              </a:lnSpc>
            </a:pPr>
            <a:r>
              <a:rPr lang="en-US" dirty="0">
                <a:latin typeface="Tahoma" charset="0"/>
              </a:rPr>
              <a:t>The expected running time of all the dictionary ADT operations in a hash table is </a:t>
            </a:r>
            <a:r>
              <a:rPr lang="en-US" b="1" i="1" dirty="0">
                <a:latin typeface="Times New Roman" charset="0"/>
              </a:rPr>
              <a:t>O</a:t>
            </a:r>
            <a:r>
              <a:rPr lang="en-US" dirty="0">
                <a:latin typeface="Times New Roman" charset="0"/>
              </a:rPr>
              <a:t>(1)</a:t>
            </a:r>
            <a:r>
              <a:rPr lang="en-US" dirty="0">
                <a:latin typeface="Tahoma" charset="0"/>
              </a:rPr>
              <a:t> </a:t>
            </a:r>
          </a:p>
          <a:p>
            <a:pPr>
              <a:lnSpc>
                <a:spcPct val="90000"/>
              </a:lnSpc>
            </a:pPr>
            <a:r>
              <a:rPr lang="en-US" dirty="0">
                <a:latin typeface="Tahoma" charset="0"/>
              </a:rPr>
              <a:t>In practice, hashing is very fast provided the load factor is not close to 100%</a:t>
            </a:r>
          </a:p>
          <a:p>
            <a:pPr>
              <a:lnSpc>
                <a:spcPct val="90000"/>
              </a:lnSpc>
            </a:pPr>
            <a:r>
              <a:rPr lang="en-US" dirty="0">
                <a:latin typeface="Tahoma" charset="0"/>
              </a:rPr>
              <a:t>Applications of hash tables</a:t>
            </a:r>
            <a:r>
              <a:rPr lang="en-US" sz="2400" dirty="0">
                <a:latin typeface="Tahoma" charset="0"/>
              </a:rPr>
              <a:t>:</a:t>
            </a:r>
          </a:p>
          <a:p>
            <a:pPr lvl="1">
              <a:lnSpc>
                <a:spcPct val="90000"/>
              </a:lnSpc>
            </a:pPr>
            <a:r>
              <a:rPr lang="en-US" dirty="0">
                <a:latin typeface="Tahoma" charset="0"/>
              </a:rPr>
              <a:t>small databases</a:t>
            </a:r>
          </a:p>
          <a:p>
            <a:pPr lvl="1">
              <a:lnSpc>
                <a:spcPct val="90000"/>
              </a:lnSpc>
            </a:pPr>
            <a:r>
              <a:rPr lang="en-US" dirty="0">
                <a:latin typeface="Tahoma" charset="0"/>
              </a:rPr>
              <a:t>compilers</a:t>
            </a:r>
          </a:p>
          <a:p>
            <a:pPr lvl="1">
              <a:lnSpc>
                <a:spcPct val="90000"/>
              </a:lnSpc>
            </a:pPr>
            <a:r>
              <a:rPr lang="en-US" dirty="0">
                <a:latin typeface="Tahoma" charset="0"/>
              </a:rPr>
              <a:t>browser caches</a:t>
            </a:r>
            <a:endParaRPr lang="en-US" sz="2000" dirty="0">
              <a:latin typeface="Times New Roman" charset="0"/>
            </a:endParaRPr>
          </a:p>
          <a:p>
            <a:endParaRPr lang="en-US" dirty="0"/>
          </a:p>
        </p:txBody>
      </p:sp>
    </p:spTree>
    <p:extLst>
      <p:ext uri="{BB962C8B-B14F-4D97-AF65-F5344CB8AC3E}">
        <p14:creationId xmlns:p14="http://schemas.microsoft.com/office/powerpoint/2010/main" val="2299339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HW12 (Due on Dec 8)</a:t>
            </a:r>
            <a:endParaRPr lang="en-US" dirty="0"/>
          </a:p>
        </p:txBody>
      </p:sp>
      <p:sp>
        <p:nvSpPr>
          <p:cNvPr id="3" name="Content Placeholder 2"/>
          <p:cNvSpPr>
            <a:spLocks noGrp="1"/>
          </p:cNvSpPr>
          <p:nvPr>
            <p:ph idx="1"/>
          </p:nvPr>
        </p:nvSpPr>
        <p:spPr>
          <a:xfrm>
            <a:off x="457199" y="2209800"/>
            <a:ext cx="7225078" cy="3916363"/>
          </a:xfrm>
        </p:spPr>
        <p:txBody>
          <a:bodyPr>
            <a:normAutofit/>
          </a:bodyPr>
          <a:lstStyle/>
          <a:p>
            <a:pPr>
              <a:buNone/>
            </a:pPr>
            <a:r>
              <a:rPr lang="en-US" dirty="0" smtClean="0">
                <a:latin typeface="Tahoma"/>
                <a:cs typeface="Tahoma"/>
              </a:rPr>
              <a:t>Build a hash table for websites!</a:t>
            </a:r>
          </a:p>
          <a:p>
            <a:r>
              <a:rPr lang="en-US" dirty="0" smtClean="0">
                <a:latin typeface="Tahoma"/>
                <a:cs typeface="Tahoma"/>
              </a:rPr>
              <a:t>A website w consists of three fields: (</a:t>
            </a:r>
            <a:r>
              <a:rPr lang="en-US" dirty="0" err="1" smtClean="0">
                <a:latin typeface="Tahoma"/>
                <a:cs typeface="Tahoma"/>
              </a:rPr>
              <a:t>url</a:t>
            </a:r>
            <a:r>
              <a:rPr lang="en-US" dirty="0" smtClean="0">
                <a:latin typeface="Tahoma"/>
                <a:cs typeface="Tahoma"/>
              </a:rPr>
              <a:t>, name, score)</a:t>
            </a:r>
          </a:p>
          <a:p>
            <a:r>
              <a:rPr lang="en-US" dirty="0" smtClean="0">
                <a:latin typeface="Tahoma"/>
                <a:cs typeface="Tahoma"/>
              </a:rPr>
              <a:t>Use</a:t>
            </a:r>
            <a:r>
              <a:rPr lang="en-US" dirty="0">
                <a:latin typeface="Tahoma"/>
                <a:cs typeface="Tahoma"/>
              </a:rPr>
              <a:t> </a:t>
            </a:r>
            <a:r>
              <a:rPr lang="en-US" dirty="0" smtClean="0">
                <a:latin typeface="Tahoma"/>
                <a:cs typeface="Tahoma"/>
              </a:rPr>
              <a:t>w’s </a:t>
            </a:r>
            <a:r>
              <a:rPr lang="en-US" dirty="0" err="1" smtClean="0">
                <a:latin typeface="Tahoma"/>
                <a:cs typeface="Tahoma"/>
              </a:rPr>
              <a:t>url</a:t>
            </a:r>
            <a:r>
              <a:rPr lang="en-US" dirty="0" smtClean="0">
                <a:latin typeface="Tahoma"/>
                <a:cs typeface="Tahoma"/>
              </a:rPr>
              <a:t> to compute w’s hash key</a:t>
            </a:r>
          </a:p>
          <a:p>
            <a:pPr lvl="1"/>
            <a:r>
              <a:rPr lang="en-US" dirty="0" smtClean="0">
                <a:latin typeface="Tahoma"/>
                <a:cs typeface="Tahoma"/>
              </a:rPr>
              <a:t>Hash code: </a:t>
            </a:r>
            <a:r>
              <a:rPr lang="en-US" dirty="0" err="1" smtClean="0">
                <a:latin typeface="Tahoma"/>
                <a:cs typeface="Tahoma"/>
              </a:rPr>
              <a:t>url</a:t>
            </a:r>
            <a:r>
              <a:rPr lang="en-US" dirty="0" smtClean="0">
                <a:latin typeface="Tahoma"/>
                <a:cs typeface="Tahoma"/>
              </a:rPr>
              <a:t> </a:t>
            </a:r>
            <a:r>
              <a:rPr lang="en-US" dirty="0" smtClean="0">
                <a:latin typeface="Tahoma"/>
                <a:cs typeface="Tahoma"/>
                <a:sym typeface="Wingdings"/>
              </a:rPr>
              <a:t> integer</a:t>
            </a:r>
            <a:endParaRPr lang="en-US" dirty="0" smtClean="0">
              <a:latin typeface="Tahoma"/>
              <a:cs typeface="Tahoma"/>
            </a:endParaRPr>
          </a:p>
          <a:p>
            <a:pPr lvl="1"/>
            <a:r>
              <a:rPr lang="en-US" dirty="0" smtClean="0">
                <a:latin typeface="Tahoma"/>
                <a:cs typeface="Tahoma"/>
              </a:rPr>
              <a:t>Compression function: integer </a:t>
            </a:r>
            <a:r>
              <a:rPr lang="en-US" dirty="0" smtClean="0">
                <a:latin typeface="Tahoma"/>
                <a:cs typeface="Tahoma"/>
                <a:sym typeface="Wingdings"/>
              </a:rPr>
              <a:t> [0..N-1]</a:t>
            </a:r>
            <a:r>
              <a:rPr lang="en-US" dirty="0" smtClean="0">
                <a:latin typeface="Tahoma"/>
                <a:cs typeface="Tahoma"/>
              </a:rPr>
              <a:t> </a:t>
            </a:r>
          </a:p>
          <a:p>
            <a:r>
              <a:rPr lang="en-US" dirty="0" smtClean="0">
                <a:latin typeface="Tahoma"/>
                <a:cs typeface="Tahoma"/>
              </a:rPr>
              <a:t>Use separate chains/linear probing/double hashing to resolve collisions</a:t>
            </a:r>
          </a:p>
          <a:p>
            <a:r>
              <a:rPr lang="en-US" dirty="0" smtClean="0">
                <a:latin typeface="Tahoma"/>
                <a:cs typeface="Tahoma"/>
              </a:rPr>
              <a:t>You may use </a:t>
            </a:r>
            <a:r>
              <a:rPr lang="en-US" dirty="0" err="1" smtClean="0">
                <a:latin typeface="Tahoma"/>
                <a:cs typeface="Tahoma"/>
              </a:rPr>
              <a:t>java.util.Hashtable</a:t>
            </a:r>
            <a:endParaRPr lang="en-US" dirty="0" smtClean="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050"/>
          <p:cNvSpPr>
            <a:spLocks noGrp="1" noChangeArrowheads="1"/>
          </p:cNvSpPr>
          <p:nvPr>
            <p:ph type="title"/>
          </p:nvPr>
        </p:nvSpPr>
        <p:spPr>
          <a:xfrm>
            <a:off x="457199" y="863600"/>
            <a:ext cx="6508377" cy="1143000"/>
          </a:xfrm>
        </p:spPr>
        <p:txBody>
          <a:bodyPr/>
          <a:lstStyle/>
          <a:p>
            <a:pPr eaLnBrk="1" hangingPunct="1"/>
            <a:r>
              <a:rPr lang="en-US" dirty="0">
                <a:latin typeface="Tahoma" charset="0"/>
              </a:rPr>
              <a:t>Maps</a:t>
            </a:r>
            <a:endParaRPr lang="en-US" dirty="0">
              <a:latin typeface="Tahoma" charset="0"/>
              <a:cs typeface="Tahoma" charset="0"/>
            </a:endParaRPr>
          </a:p>
        </p:txBody>
      </p:sp>
      <p:sp>
        <p:nvSpPr>
          <p:cNvPr id="130051" name="Rectangle 2051" descr="Rectangle: Click to edit Master text styles&#10;Second level&#10;Third level&#10;Fourth level&#10;Fifth level"/>
          <p:cNvSpPr>
            <a:spLocks noGrp="1" noChangeArrowheads="1"/>
          </p:cNvSpPr>
          <p:nvPr>
            <p:ph type="body" idx="1"/>
          </p:nvPr>
        </p:nvSpPr>
        <p:spPr>
          <a:xfrm>
            <a:off x="838200" y="2159000"/>
            <a:ext cx="7772400" cy="4165600"/>
          </a:xfrm>
        </p:spPr>
        <p:txBody>
          <a:bodyPr>
            <a:normAutofit/>
          </a:bodyPr>
          <a:lstStyle/>
          <a:p>
            <a:pPr>
              <a:defRPr/>
            </a:pPr>
            <a:r>
              <a:rPr lang="en-US" dirty="0" smtClean="0">
                <a:latin typeface="Tahoma"/>
                <a:cs typeface="Tahoma"/>
              </a:rPr>
              <a:t>A map models a searchable collection of key-value entries</a:t>
            </a:r>
          </a:p>
          <a:p>
            <a:pPr>
              <a:defRPr/>
            </a:pPr>
            <a:r>
              <a:rPr lang="en-US" dirty="0" smtClean="0">
                <a:latin typeface="Tahoma"/>
                <a:cs typeface="Tahoma"/>
              </a:rPr>
              <a:t>The main operations of a map are for searching, inserting, and deleting items</a:t>
            </a:r>
          </a:p>
          <a:p>
            <a:pPr>
              <a:defRPr/>
            </a:pPr>
            <a:r>
              <a:rPr lang="en-US" dirty="0" smtClean="0">
                <a:latin typeface="Tahoma"/>
                <a:cs typeface="Tahoma"/>
              </a:rPr>
              <a:t>Multiple entries with the same key are </a:t>
            </a:r>
            <a:r>
              <a:rPr lang="en-US" dirty="0" smtClean="0">
                <a:solidFill>
                  <a:schemeClr val="tx2"/>
                </a:solidFill>
                <a:latin typeface="Tahoma"/>
                <a:cs typeface="Tahoma"/>
              </a:rPr>
              <a:t>not</a:t>
            </a:r>
            <a:r>
              <a:rPr lang="en-US" dirty="0" smtClean="0">
                <a:latin typeface="Tahoma"/>
                <a:cs typeface="Tahoma"/>
              </a:rPr>
              <a:t> allowed</a:t>
            </a:r>
          </a:p>
          <a:p>
            <a:pPr>
              <a:defRPr/>
            </a:pPr>
            <a:r>
              <a:rPr lang="en-US" dirty="0" smtClean="0">
                <a:latin typeface="Tahoma"/>
                <a:cs typeface="Tahoma"/>
              </a:rPr>
              <a:t>Applications:</a:t>
            </a:r>
          </a:p>
          <a:p>
            <a:pPr lvl="1">
              <a:defRPr/>
            </a:pPr>
            <a:r>
              <a:rPr lang="en-US" dirty="0" smtClean="0">
                <a:latin typeface="Tahoma"/>
                <a:cs typeface="Tahoma"/>
              </a:rPr>
              <a:t>address book</a:t>
            </a:r>
          </a:p>
          <a:p>
            <a:pPr lvl="1">
              <a:defRPr/>
            </a:pPr>
            <a:r>
              <a:rPr lang="en-US" dirty="0" smtClean="0">
                <a:latin typeface="Tahoma"/>
                <a:cs typeface="Tahoma"/>
              </a:rPr>
              <a:t>student-record database</a:t>
            </a:r>
          </a:p>
        </p:txBody>
      </p:sp>
    </p:spTree>
    <p:extLst>
      <p:ext uri="{BB962C8B-B14F-4D97-AF65-F5344CB8AC3E}">
        <p14:creationId xmlns:p14="http://schemas.microsoft.com/office/powerpoint/2010/main" val="11291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5" name="Rectangle 4"/>
          <p:cNvSpPr/>
          <p:nvPr/>
        </p:nvSpPr>
        <p:spPr>
          <a:xfrm>
            <a:off x="457199" y="2505670"/>
            <a:ext cx="4572000" cy="923330"/>
          </a:xfrm>
          <a:prstGeom prst="rect">
            <a:avLst/>
          </a:prstGeom>
        </p:spPr>
        <p:txBody>
          <a:bodyPr>
            <a:spAutoFit/>
          </a:bodyPr>
          <a:lstStyle/>
          <a:p>
            <a:r>
              <a:rPr lang="en-US" dirty="0" smtClean="0"/>
              <a:t>Given a sequence of operations in a txt file, parse the txt file and execute each operation accordingly</a:t>
            </a:r>
          </a:p>
        </p:txBody>
      </p:sp>
      <p:graphicFrame>
        <p:nvGraphicFramePr>
          <p:cNvPr id="3" name="Table 2"/>
          <p:cNvGraphicFramePr>
            <a:graphicFrameLocks noGrp="1"/>
          </p:cNvGraphicFramePr>
          <p:nvPr>
            <p:extLst>
              <p:ext uri="{D42A27DB-BD31-4B8C-83A1-F6EECF244321}">
                <p14:modId xmlns:p14="http://schemas.microsoft.com/office/powerpoint/2010/main" val="4188304332"/>
              </p:ext>
            </p:extLst>
          </p:nvPr>
        </p:nvGraphicFramePr>
        <p:xfrm>
          <a:off x="612083" y="3615412"/>
          <a:ext cx="8030478" cy="2291080"/>
        </p:xfrm>
        <a:graphic>
          <a:graphicData uri="http://schemas.openxmlformats.org/drawingml/2006/table">
            <a:tbl>
              <a:tblPr firstRow="1" bandRow="1">
                <a:tableStyleId>{5C22544A-7EE6-4342-B048-85BDC9FD1C3A}</a:tableStyleId>
              </a:tblPr>
              <a:tblGrid>
                <a:gridCol w="4015239"/>
                <a:gridCol w="4015239"/>
              </a:tblGrid>
              <a:tr h="370840">
                <a:tc>
                  <a:txBody>
                    <a:bodyPr/>
                    <a:lstStyle/>
                    <a:p>
                      <a:r>
                        <a:rPr lang="en-US" dirty="0" smtClean="0"/>
                        <a:t>operations</a:t>
                      </a:r>
                      <a:endParaRPr lang="en-US" dirty="0"/>
                    </a:p>
                  </a:txBody>
                  <a:tcPr/>
                </a:tc>
                <a:tc>
                  <a:txBody>
                    <a:bodyPr/>
                    <a:lstStyle/>
                    <a:p>
                      <a:r>
                        <a:rPr lang="en-US" dirty="0" smtClean="0"/>
                        <a:t>description</a:t>
                      </a:r>
                      <a:endParaRPr lang="en-US" dirty="0"/>
                    </a:p>
                  </a:txBody>
                  <a:tcPr/>
                </a:tc>
              </a:tr>
              <a:tr h="370840">
                <a:tc>
                  <a:txBody>
                    <a:bodyPr/>
                    <a:lstStyle/>
                    <a:p>
                      <a:r>
                        <a:rPr lang="en-US" dirty="0" smtClean="0"/>
                        <a:t>put(key</a:t>
                      </a:r>
                      <a:r>
                        <a:rPr lang="en-US" baseline="0" dirty="0" smtClean="0"/>
                        <a:t> k</a:t>
                      </a:r>
                      <a:r>
                        <a:rPr lang="en-US" dirty="0" smtClean="0"/>
                        <a:t>, website </a:t>
                      </a:r>
                      <a:r>
                        <a:rPr lang="en-US" dirty="0" smtClean="0"/>
                        <a:t>w)</a:t>
                      </a:r>
                      <a:endParaRPr lang="en-US" dirty="0"/>
                    </a:p>
                  </a:txBody>
                  <a:tcPr/>
                </a:tc>
                <a:tc>
                  <a:txBody>
                    <a:bodyPr/>
                    <a:lstStyle/>
                    <a:p>
                      <a:r>
                        <a:rPr lang="en-US" dirty="0" smtClean="0"/>
                        <a:t>Put</a:t>
                      </a:r>
                      <a:r>
                        <a:rPr lang="en-US" baseline="0" dirty="0" smtClean="0"/>
                        <a:t> a new website by its key</a:t>
                      </a:r>
                      <a:r>
                        <a:rPr lang="en-US" dirty="0" smtClean="0"/>
                        <a:t> </a:t>
                      </a:r>
                      <a:r>
                        <a:rPr lang="en-US" dirty="0" smtClean="0"/>
                        <a:t>k to</a:t>
                      </a:r>
                      <a:r>
                        <a:rPr lang="en-US" baseline="0" dirty="0" smtClean="0"/>
                        <a:t> </a:t>
                      </a:r>
                      <a:r>
                        <a:rPr lang="en-US" baseline="0" dirty="0" smtClean="0"/>
                        <a:t>the hash table</a:t>
                      </a:r>
                      <a:endParaRPr lang="en-US" dirty="0"/>
                    </a:p>
                  </a:txBody>
                  <a:tcPr/>
                </a:tc>
              </a:tr>
              <a:tr h="370840">
                <a:tc>
                  <a:txBody>
                    <a:bodyPr/>
                    <a:lstStyle/>
                    <a:p>
                      <a:r>
                        <a:rPr lang="en-US" dirty="0" smtClean="0"/>
                        <a:t>find(key k)</a:t>
                      </a:r>
                      <a:endParaRPr lang="en-US" dirty="0"/>
                    </a:p>
                  </a:txBody>
                  <a:tcPr/>
                </a:tc>
                <a:tc>
                  <a:txBody>
                    <a:bodyPr/>
                    <a:lstStyle/>
                    <a:p>
                      <a:r>
                        <a:rPr lang="en-US" dirty="0" smtClean="0"/>
                        <a:t>Return the </a:t>
                      </a:r>
                      <a:r>
                        <a:rPr lang="en-US" dirty="0" smtClean="0"/>
                        <a:t>website associated with k</a:t>
                      </a:r>
                      <a:endParaRPr lang="en-US" dirty="0"/>
                    </a:p>
                  </a:txBody>
                  <a:tcPr/>
                </a:tc>
              </a:tr>
              <a:tr h="0">
                <a:tc>
                  <a:txBody>
                    <a:bodyPr/>
                    <a:lstStyle/>
                    <a:p>
                      <a:r>
                        <a:rPr lang="en-US" dirty="0" smtClean="0"/>
                        <a:t>remove(key k)</a:t>
                      </a:r>
                      <a:endParaRPr lang="en-US" dirty="0"/>
                    </a:p>
                  </a:txBody>
                  <a:tcPr/>
                </a:tc>
                <a:tc>
                  <a:txBody>
                    <a:bodyPr/>
                    <a:lstStyle/>
                    <a:p>
                      <a:r>
                        <a:rPr lang="en-US" dirty="0" smtClean="0"/>
                        <a:t>Remove the website associated with</a:t>
                      </a:r>
                      <a:r>
                        <a:rPr lang="en-US" baseline="0" dirty="0" smtClean="0"/>
                        <a:t> k</a:t>
                      </a:r>
                    </a:p>
                  </a:txBody>
                  <a:tcPr/>
                </a:tc>
              </a:tr>
            </a:tbl>
          </a:graphicData>
        </a:graphic>
      </p:graphicFrame>
    </p:spTree>
    <p:extLst>
      <p:ext uri="{BB962C8B-B14F-4D97-AF65-F5344CB8AC3E}">
        <p14:creationId xmlns:p14="http://schemas.microsoft.com/office/powerpoint/2010/main" val="1511954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input file</a:t>
            </a:r>
            <a:endParaRPr lang="en-US" dirty="0"/>
          </a:p>
        </p:txBody>
      </p:sp>
      <p:sp>
        <p:nvSpPr>
          <p:cNvPr id="4" name="TextBox 3"/>
          <p:cNvSpPr txBox="1"/>
          <p:nvPr/>
        </p:nvSpPr>
        <p:spPr>
          <a:xfrm>
            <a:off x="457200" y="4426077"/>
            <a:ext cx="3817616" cy="1754327"/>
          </a:xfrm>
          <a:prstGeom prst="rect">
            <a:avLst/>
          </a:prstGeom>
          <a:noFill/>
        </p:spPr>
        <p:txBody>
          <a:bodyPr wrap="square" rtlCol="0">
            <a:spAutoFit/>
          </a:bodyPr>
          <a:lstStyle/>
          <a:p>
            <a:r>
              <a:rPr lang="en-US" dirty="0" smtClean="0"/>
              <a:t>put www.nccu.edu.tw NCCU 8</a:t>
            </a:r>
          </a:p>
          <a:p>
            <a:r>
              <a:rPr lang="en-US" dirty="0" smtClean="0"/>
              <a:t>put</a:t>
            </a:r>
            <a:r>
              <a:rPr lang="en-US" dirty="0" smtClean="0"/>
              <a:t> www.cs.ucsb.edu UCSB </a:t>
            </a:r>
            <a:r>
              <a:rPr lang="en-US" dirty="0" smtClean="0"/>
              <a:t>3</a:t>
            </a:r>
          </a:p>
          <a:p>
            <a:r>
              <a:rPr lang="en-US" dirty="0"/>
              <a:t>put </a:t>
            </a:r>
            <a:r>
              <a:rPr lang="en-US" dirty="0" smtClean="0"/>
              <a:t>www.google</a:t>
            </a:r>
            <a:r>
              <a:rPr lang="en-US" dirty="0"/>
              <a:t>.</a:t>
            </a:r>
            <a:r>
              <a:rPr lang="en-US" dirty="0" smtClean="0"/>
              <a:t>com Google 5</a:t>
            </a:r>
            <a:endParaRPr lang="en-US" dirty="0"/>
          </a:p>
          <a:p>
            <a:r>
              <a:rPr lang="en-US" dirty="0" smtClean="0"/>
              <a:t>find</a:t>
            </a:r>
            <a:r>
              <a:rPr lang="en-US" dirty="0" smtClean="0"/>
              <a:t> </a:t>
            </a:r>
            <a:r>
              <a:rPr lang="en-US" dirty="0" err="1" smtClean="0"/>
              <a:t>www.google.com</a:t>
            </a:r>
            <a:r>
              <a:rPr lang="en-US" dirty="0" smtClean="0"/>
              <a:t> </a:t>
            </a:r>
          </a:p>
          <a:p>
            <a:r>
              <a:rPr lang="en-US" dirty="0" smtClean="0"/>
              <a:t>remove</a:t>
            </a:r>
            <a:r>
              <a:rPr lang="en-US" dirty="0" smtClean="0"/>
              <a:t> </a:t>
            </a:r>
            <a:r>
              <a:rPr lang="en-US" dirty="0" err="1" smtClean="0"/>
              <a:t>www.cs.ucsb.edu</a:t>
            </a:r>
            <a:endParaRPr lang="en-US" dirty="0" smtClean="0"/>
          </a:p>
          <a:p>
            <a:r>
              <a:rPr lang="en-US" dirty="0" smtClean="0"/>
              <a:t>find</a:t>
            </a:r>
            <a:r>
              <a:rPr lang="en-US" dirty="0" smtClean="0"/>
              <a:t> </a:t>
            </a:r>
            <a:r>
              <a:rPr lang="en-US" dirty="0" err="1" smtClean="0"/>
              <a:t>www.</a:t>
            </a:r>
            <a:r>
              <a:rPr lang="en-US" dirty="0" err="1" smtClean="0"/>
              <a:t>nccu.edu.tw</a:t>
            </a:r>
            <a:endParaRPr lang="en-US" dirty="0" smtClean="0"/>
          </a:p>
        </p:txBody>
      </p:sp>
      <p:sp>
        <p:nvSpPr>
          <p:cNvPr id="5" name="TextBox 4"/>
          <p:cNvSpPr txBox="1"/>
          <p:nvPr/>
        </p:nvSpPr>
        <p:spPr>
          <a:xfrm>
            <a:off x="457199" y="2843982"/>
            <a:ext cx="8386712" cy="1754327"/>
          </a:xfrm>
          <a:prstGeom prst="rect">
            <a:avLst/>
          </a:prstGeom>
          <a:noFill/>
        </p:spPr>
        <p:txBody>
          <a:bodyPr wrap="square" rtlCol="0">
            <a:spAutoFit/>
          </a:bodyPr>
          <a:lstStyle/>
          <a:p>
            <a:pPr marL="342900" indent="-342900">
              <a:buAutoNum type="arabicPeriod"/>
            </a:pPr>
            <a:r>
              <a:rPr lang="en-US" dirty="0" smtClean="0"/>
              <a:t>You need to read the sequence of operations from a txt file</a:t>
            </a:r>
          </a:p>
          <a:p>
            <a:r>
              <a:rPr lang="en-US" dirty="0" smtClean="0"/>
              <a:t>2. The format is firm</a:t>
            </a:r>
          </a:p>
          <a:p>
            <a:r>
              <a:rPr lang="en-US" dirty="0" smtClean="0"/>
              <a:t>3. Raise an exception if the input</a:t>
            </a:r>
          </a:p>
          <a:p>
            <a:r>
              <a:rPr lang="en-US" dirty="0" smtClean="0"/>
              <a:t> does not match the format</a:t>
            </a:r>
          </a:p>
          <a:p>
            <a:endParaRPr lang="en-US" dirty="0" smtClean="0"/>
          </a:p>
          <a:p>
            <a:endParaRPr lang="en-US" dirty="0"/>
          </a:p>
        </p:txBody>
      </p:sp>
      <p:sp>
        <p:nvSpPr>
          <p:cNvPr id="6" name="TextBox 5"/>
          <p:cNvSpPr txBox="1"/>
          <p:nvPr/>
        </p:nvSpPr>
        <p:spPr>
          <a:xfrm>
            <a:off x="457199" y="2422334"/>
            <a:ext cx="1938113" cy="369332"/>
          </a:xfrm>
          <a:prstGeom prst="rect">
            <a:avLst/>
          </a:prstGeom>
          <a:noFill/>
        </p:spPr>
        <p:txBody>
          <a:bodyPr wrap="none" rtlCol="0">
            <a:spAutoFit/>
          </a:bodyPr>
          <a:lstStyle/>
          <a:p>
            <a:r>
              <a:rPr lang="en-US" dirty="0" smtClean="0"/>
              <a:t>Similar to </a:t>
            </a:r>
            <a:r>
              <a:rPr lang="en-US" dirty="0" smtClean="0"/>
              <a:t>HW10, </a:t>
            </a:r>
            <a:endParaRPr lang="en-US" dirty="0"/>
          </a:p>
        </p:txBody>
      </p:sp>
      <p:sp>
        <p:nvSpPr>
          <p:cNvPr id="3" name="TextBox 2"/>
          <p:cNvSpPr txBox="1"/>
          <p:nvPr/>
        </p:nvSpPr>
        <p:spPr>
          <a:xfrm>
            <a:off x="4508657" y="5495531"/>
            <a:ext cx="4335254" cy="923330"/>
          </a:xfrm>
          <a:prstGeom prst="rect">
            <a:avLst/>
          </a:prstGeom>
          <a:noFill/>
        </p:spPr>
        <p:txBody>
          <a:bodyPr wrap="none" rtlCol="0">
            <a:spAutoFit/>
          </a:bodyPr>
          <a:lstStyle/>
          <a:p>
            <a:r>
              <a:rPr lang="en-US" dirty="0" smtClean="0"/>
              <a:t>[Google, </a:t>
            </a:r>
            <a:r>
              <a:rPr lang="en-US" dirty="0" smtClean="0">
                <a:hlinkClick r:id="rId2"/>
              </a:rPr>
              <a:t>http://www.google.com</a:t>
            </a:r>
            <a:r>
              <a:rPr lang="en-US" dirty="0" smtClean="0"/>
              <a:t>, 5]</a:t>
            </a:r>
          </a:p>
          <a:p>
            <a:r>
              <a:rPr lang="en-US" dirty="0" smtClean="0"/>
              <a:t>[NCCU, </a:t>
            </a:r>
            <a:r>
              <a:rPr lang="en-US" dirty="0" smtClean="0">
                <a:hlinkClick r:id="rId3"/>
              </a:rPr>
              <a:t>http://www.nccu.edu.tw</a:t>
            </a:r>
            <a:r>
              <a:rPr lang="en-US" dirty="0" smtClean="0"/>
              <a:t>, 8]</a:t>
            </a:r>
          </a:p>
          <a:p>
            <a:endParaRPr lang="en-US" dirty="0"/>
          </a:p>
        </p:txBody>
      </p:sp>
    </p:spTree>
    <p:extLst>
      <p:ext uri="{BB962C8B-B14F-4D97-AF65-F5344CB8AC3E}">
        <p14:creationId xmlns:p14="http://schemas.microsoft.com/office/powerpoint/2010/main" val="172196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atin typeface="Tahoma" charset="0"/>
              </a:rPr>
              <a:t>The Map ADT</a:t>
            </a:r>
            <a:endParaRPr lang="en-US">
              <a:latin typeface="Tahoma" charset="0"/>
              <a:cs typeface="Tahoma" charset="0"/>
            </a:endParaRPr>
          </a:p>
        </p:txBody>
      </p:sp>
      <p:sp>
        <p:nvSpPr>
          <p:cNvPr id="144388" name="Rectangle 4" descr="Rectangle: Click to edit Master text styles&#10;Second level&#10;Third level&#10;Fourth level&#10;Fifth level"/>
          <p:cNvSpPr>
            <a:spLocks noGrp="1" noChangeArrowheads="1"/>
          </p:cNvSpPr>
          <p:nvPr>
            <p:ph type="body" idx="1"/>
          </p:nvPr>
        </p:nvSpPr>
        <p:spPr>
          <a:xfrm>
            <a:off x="838200" y="2057400"/>
            <a:ext cx="7772400" cy="4343400"/>
          </a:xfrm>
        </p:spPr>
        <p:txBody>
          <a:bodyPr>
            <a:normAutofit/>
          </a:bodyPr>
          <a:lstStyle/>
          <a:p>
            <a:pPr>
              <a:lnSpc>
                <a:spcPct val="120000"/>
              </a:lnSpc>
              <a:defRPr/>
            </a:pPr>
            <a:r>
              <a:rPr lang="en-US" dirty="0" smtClean="0">
                <a:solidFill>
                  <a:schemeClr val="tx2"/>
                </a:solidFill>
                <a:latin typeface="Tahoma"/>
                <a:ea typeface="+mn-ea"/>
                <a:cs typeface="Tahoma"/>
              </a:rPr>
              <a:t>get</a:t>
            </a:r>
            <a:r>
              <a:rPr lang="en-US" dirty="0" smtClean="0">
                <a:latin typeface="Tahoma"/>
                <a:ea typeface="+mn-ea"/>
                <a:cs typeface="Tahoma"/>
              </a:rPr>
              <a:t>(k): if the map M has an entry with key k, return its associated value; else, return null </a:t>
            </a:r>
          </a:p>
          <a:p>
            <a:pPr>
              <a:lnSpc>
                <a:spcPct val="120000"/>
              </a:lnSpc>
              <a:defRPr/>
            </a:pPr>
            <a:r>
              <a:rPr lang="en-US" dirty="0" smtClean="0">
                <a:solidFill>
                  <a:schemeClr val="tx2"/>
                </a:solidFill>
                <a:latin typeface="Tahoma"/>
                <a:ea typeface="+mn-ea"/>
                <a:cs typeface="Tahoma"/>
              </a:rPr>
              <a:t>put</a:t>
            </a:r>
            <a:r>
              <a:rPr lang="en-US" dirty="0" smtClean="0">
                <a:latin typeface="Tahoma"/>
                <a:ea typeface="+mn-ea"/>
                <a:cs typeface="Tahoma"/>
              </a:rPr>
              <a:t>(k, v): insert entry (k, v) into the map M; if key k is not already in M, then return </a:t>
            </a:r>
            <a:r>
              <a:rPr lang="en-US" dirty="0" smtClean="0">
                <a:solidFill>
                  <a:srgbClr val="000000"/>
                </a:solidFill>
                <a:latin typeface="Tahoma"/>
                <a:ea typeface="+mn-ea"/>
                <a:cs typeface="Tahoma"/>
              </a:rPr>
              <a:t>null</a:t>
            </a:r>
            <a:r>
              <a:rPr lang="en-US" dirty="0" smtClean="0">
                <a:latin typeface="Tahoma"/>
                <a:ea typeface="+mn-ea"/>
                <a:cs typeface="Tahoma"/>
              </a:rPr>
              <a:t>; else, return old value associated with k</a:t>
            </a:r>
          </a:p>
          <a:p>
            <a:pPr>
              <a:lnSpc>
                <a:spcPct val="120000"/>
              </a:lnSpc>
              <a:defRPr/>
            </a:pPr>
            <a:r>
              <a:rPr lang="en-US" dirty="0" smtClean="0">
                <a:solidFill>
                  <a:schemeClr val="tx2"/>
                </a:solidFill>
                <a:latin typeface="Tahoma"/>
                <a:ea typeface="+mn-ea"/>
                <a:cs typeface="Tahoma"/>
              </a:rPr>
              <a:t>remove</a:t>
            </a:r>
            <a:r>
              <a:rPr lang="en-US" dirty="0" smtClean="0">
                <a:latin typeface="Tahoma"/>
                <a:ea typeface="+mn-ea"/>
                <a:cs typeface="Tahoma"/>
              </a:rPr>
              <a:t>(k): if the map M has an entry with key k, remove it from M and return its associated value; else, return null </a:t>
            </a:r>
          </a:p>
        </p:txBody>
      </p:sp>
    </p:spTree>
    <p:extLst>
      <p:ext uri="{BB962C8B-B14F-4D97-AF65-F5344CB8AC3E}">
        <p14:creationId xmlns:p14="http://schemas.microsoft.com/office/powerpoint/2010/main" val="256030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Map ADT</a:t>
            </a:r>
            <a:endParaRPr lang="en-US" dirty="0"/>
          </a:p>
        </p:txBody>
      </p:sp>
      <p:sp>
        <p:nvSpPr>
          <p:cNvPr id="3" name="Content Placeholder 2"/>
          <p:cNvSpPr>
            <a:spLocks noGrp="1"/>
          </p:cNvSpPr>
          <p:nvPr>
            <p:ph idx="1"/>
          </p:nvPr>
        </p:nvSpPr>
        <p:spPr/>
        <p:txBody>
          <a:bodyPr/>
          <a:lstStyle/>
          <a:p>
            <a:pPr>
              <a:lnSpc>
                <a:spcPct val="120000"/>
              </a:lnSpc>
              <a:defRPr/>
            </a:pPr>
            <a:r>
              <a:rPr lang="en-US" dirty="0">
                <a:latin typeface="Tahoma"/>
                <a:cs typeface="Tahoma"/>
              </a:rPr>
              <a:t>size(), </a:t>
            </a:r>
            <a:r>
              <a:rPr lang="en-US" dirty="0" err="1">
                <a:latin typeface="Tahoma"/>
                <a:cs typeface="Tahoma"/>
              </a:rPr>
              <a:t>isEmpty</a:t>
            </a:r>
            <a:r>
              <a:rPr lang="en-US" dirty="0">
                <a:latin typeface="Tahoma"/>
                <a:cs typeface="Tahoma"/>
              </a:rPr>
              <a:t>()</a:t>
            </a:r>
          </a:p>
          <a:p>
            <a:pPr>
              <a:lnSpc>
                <a:spcPct val="120000"/>
              </a:lnSpc>
              <a:defRPr/>
            </a:pPr>
            <a:r>
              <a:rPr lang="en-US" dirty="0" err="1">
                <a:latin typeface="Tahoma"/>
                <a:cs typeface="Tahoma"/>
              </a:rPr>
              <a:t>entrySet</a:t>
            </a:r>
            <a:r>
              <a:rPr lang="en-US" dirty="0">
                <a:latin typeface="Tahoma"/>
                <a:cs typeface="Tahoma"/>
              </a:rPr>
              <a:t>(): return an </a:t>
            </a:r>
            <a:r>
              <a:rPr lang="en-US" dirty="0" err="1">
                <a:latin typeface="Tahoma"/>
                <a:cs typeface="Tahoma"/>
              </a:rPr>
              <a:t>iterable</a:t>
            </a:r>
            <a:r>
              <a:rPr lang="en-US" dirty="0">
                <a:latin typeface="Tahoma"/>
                <a:cs typeface="Tahoma"/>
              </a:rPr>
              <a:t> collection of the entries in M</a:t>
            </a:r>
          </a:p>
          <a:p>
            <a:pPr>
              <a:lnSpc>
                <a:spcPct val="120000"/>
              </a:lnSpc>
              <a:defRPr/>
            </a:pPr>
            <a:r>
              <a:rPr lang="en-US" dirty="0" err="1">
                <a:latin typeface="Tahoma"/>
                <a:cs typeface="Tahoma"/>
              </a:rPr>
              <a:t>keySet</a:t>
            </a:r>
            <a:r>
              <a:rPr lang="en-US" dirty="0">
                <a:latin typeface="Tahoma"/>
                <a:cs typeface="Tahoma"/>
              </a:rPr>
              <a:t>(): return an </a:t>
            </a:r>
            <a:r>
              <a:rPr lang="en-US" dirty="0" err="1">
                <a:latin typeface="Tahoma"/>
                <a:cs typeface="Tahoma"/>
              </a:rPr>
              <a:t>iterable</a:t>
            </a:r>
            <a:r>
              <a:rPr lang="en-US" dirty="0">
                <a:latin typeface="Tahoma"/>
                <a:cs typeface="Tahoma"/>
              </a:rPr>
              <a:t> collection of the keys in M</a:t>
            </a:r>
          </a:p>
          <a:p>
            <a:pPr>
              <a:lnSpc>
                <a:spcPct val="120000"/>
              </a:lnSpc>
              <a:defRPr/>
            </a:pPr>
            <a:r>
              <a:rPr lang="en-US" dirty="0">
                <a:latin typeface="Tahoma"/>
                <a:cs typeface="Tahoma"/>
              </a:rPr>
              <a:t>values(): return an iterator of the values in M</a:t>
            </a:r>
          </a:p>
          <a:p>
            <a:endParaRPr lang="en-US" dirty="0"/>
          </a:p>
        </p:txBody>
      </p:sp>
    </p:spTree>
    <p:extLst>
      <p:ext uri="{BB962C8B-B14F-4D97-AF65-F5344CB8AC3E}">
        <p14:creationId xmlns:p14="http://schemas.microsoft.com/office/powerpoint/2010/main" val="257149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199" y="342900"/>
            <a:ext cx="6508377" cy="1143000"/>
          </a:xfrm>
        </p:spPr>
        <p:txBody>
          <a:bodyPr/>
          <a:lstStyle/>
          <a:p>
            <a:pPr eaLnBrk="1" hangingPunct="1"/>
            <a:r>
              <a:rPr lang="en-US">
                <a:latin typeface="Tahoma" charset="0"/>
              </a:rPr>
              <a:t>Example</a:t>
            </a:r>
          </a:p>
        </p:txBody>
      </p:sp>
      <p:sp>
        <p:nvSpPr>
          <p:cNvPr id="6149" name="Rectangle 3" descr="Rectangle: Click to edit Master text styles&#10;Second level&#10;Third level&#10;Fourth level&#10;Fifth level"/>
          <p:cNvSpPr>
            <a:spLocks noGrp="1" noChangeArrowheads="1"/>
          </p:cNvSpPr>
          <p:nvPr>
            <p:ph type="body" idx="1"/>
          </p:nvPr>
        </p:nvSpPr>
        <p:spPr>
          <a:xfrm>
            <a:off x="838200" y="1600200"/>
            <a:ext cx="7848600" cy="4876800"/>
          </a:xfrm>
        </p:spPr>
        <p:txBody>
          <a:bodyPr>
            <a:normAutofit fontScale="55000" lnSpcReduction="20000"/>
          </a:bodyPr>
          <a:lstStyle/>
          <a:p>
            <a:pPr eaLnBrk="1" hangingPunct="1">
              <a:lnSpc>
                <a:spcPct val="80000"/>
              </a:lnSpc>
              <a:buFont typeface="Wingdings" charset="0"/>
              <a:buNone/>
            </a:pPr>
            <a:r>
              <a:rPr lang="en-US" sz="2000" b="1" i="1" dirty="0">
                <a:solidFill>
                  <a:schemeClr val="tx2"/>
                </a:solidFill>
                <a:latin typeface="Tahoma" charset="0"/>
              </a:rPr>
              <a:t>Operation	Output		Map</a:t>
            </a:r>
            <a:endParaRPr lang="en-US" sz="2000" b="1" i="1" dirty="0">
              <a:latin typeface="Tahoma" charset="0"/>
            </a:endParaRPr>
          </a:p>
          <a:p>
            <a:pPr eaLnBrk="1" hangingPunct="1">
              <a:lnSpc>
                <a:spcPct val="80000"/>
              </a:lnSpc>
              <a:buFont typeface="Wingdings" charset="0"/>
              <a:buNone/>
            </a:pPr>
            <a:r>
              <a:rPr lang="en-US" sz="2000" dirty="0" err="1">
                <a:latin typeface="Tahoma" charset="0"/>
              </a:rPr>
              <a:t>isEmpty</a:t>
            </a:r>
            <a:r>
              <a:rPr lang="en-US" sz="2000" dirty="0">
                <a:latin typeface="Tahoma" charset="0"/>
              </a:rPr>
              <a:t>()	</a:t>
            </a:r>
            <a:r>
              <a:rPr lang="en-US" sz="2000" b="1" dirty="0">
                <a:latin typeface="Tahoma" charset="0"/>
              </a:rPr>
              <a:t>true	</a:t>
            </a:r>
            <a:r>
              <a:rPr lang="en-US" sz="2000" i="1" dirty="0">
                <a:latin typeface="Tahoma" charset="0"/>
              </a:rPr>
              <a:t>	</a:t>
            </a:r>
            <a:r>
              <a:rPr lang="en-US" sz="2000" dirty="0" err="1">
                <a:latin typeface="Tahoma" charset="0"/>
                <a:cs typeface="Tahoma" charset="0"/>
              </a:rPr>
              <a:t>Ø</a:t>
            </a:r>
            <a:endParaRPr lang="en-US" sz="2000" dirty="0">
              <a:latin typeface="Tahoma" charset="0"/>
              <a:cs typeface="Tahoma" charset="0"/>
            </a:endParaRPr>
          </a:p>
          <a:p>
            <a:pPr eaLnBrk="1" hangingPunct="1">
              <a:lnSpc>
                <a:spcPct val="80000"/>
              </a:lnSpc>
              <a:buFont typeface="Wingdings" charset="0"/>
              <a:buNone/>
            </a:pPr>
            <a:r>
              <a:rPr lang="en-US" sz="2000" dirty="0">
                <a:latin typeface="Tahoma" charset="0"/>
              </a:rPr>
              <a:t>put(5</a:t>
            </a:r>
            <a:r>
              <a:rPr lang="en-US" sz="2000" i="1" dirty="0">
                <a:latin typeface="Tahoma" charset="0"/>
              </a:rPr>
              <a:t>,A</a:t>
            </a:r>
            <a:r>
              <a:rPr lang="en-US" sz="2000" dirty="0">
                <a:latin typeface="Tahoma" charset="0"/>
              </a:rPr>
              <a:t>)	</a:t>
            </a:r>
            <a:r>
              <a:rPr lang="en-US" sz="2000" b="1" dirty="0">
                <a:latin typeface="Tahoma" charset="0"/>
              </a:rPr>
              <a:t>null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put(7</a:t>
            </a:r>
            <a:r>
              <a:rPr lang="en-US" sz="2000" i="1" dirty="0">
                <a:latin typeface="Tahoma" charset="0"/>
              </a:rPr>
              <a:t>,B</a:t>
            </a:r>
            <a:r>
              <a:rPr lang="en-US" sz="2000" dirty="0">
                <a:latin typeface="Tahoma" charset="0"/>
              </a:rPr>
              <a:t>)	</a:t>
            </a:r>
            <a:r>
              <a:rPr lang="en-US" sz="2000" b="1" dirty="0">
                <a:latin typeface="Tahoma" charset="0"/>
              </a:rPr>
              <a:t>null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put(2</a:t>
            </a:r>
            <a:r>
              <a:rPr lang="en-US" sz="2000" i="1" dirty="0">
                <a:latin typeface="Tahoma" charset="0"/>
              </a:rPr>
              <a:t>,C</a:t>
            </a:r>
            <a:r>
              <a:rPr lang="en-US" sz="2000" dirty="0">
                <a:latin typeface="Tahoma" charset="0"/>
              </a:rPr>
              <a:t>)	</a:t>
            </a:r>
            <a:r>
              <a:rPr lang="en-US" sz="2000" b="1" dirty="0">
                <a:latin typeface="Tahoma" charset="0"/>
              </a:rPr>
              <a:t>null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,C</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put(8</a:t>
            </a:r>
            <a:r>
              <a:rPr lang="en-US" sz="2000" i="1" dirty="0">
                <a:latin typeface="Tahoma" charset="0"/>
              </a:rPr>
              <a:t>,D</a:t>
            </a:r>
            <a:r>
              <a:rPr lang="en-US" sz="2000" dirty="0">
                <a:latin typeface="Tahoma" charset="0"/>
              </a:rPr>
              <a:t>)	</a:t>
            </a:r>
            <a:r>
              <a:rPr lang="en-US" sz="2000" b="1" dirty="0">
                <a:latin typeface="Tahoma" charset="0"/>
              </a:rPr>
              <a:t>null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,C</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put(2</a:t>
            </a:r>
            <a:r>
              <a:rPr lang="en-US" sz="2000" i="1" dirty="0">
                <a:latin typeface="Tahoma" charset="0"/>
              </a:rPr>
              <a:t>,E</a:t>
            </a:r>
            <a:r>
              <a:rPr lang="en-US" sz="2000" dirty="0">
                <a:latin typeface="Tahoma" charset="0"/>
              </a:rPr>
              <a:t>)	</a:t>
            </a:r>
            <a:r>
              <a:rPr lang="en-US" sz="2000" i="1" dirty="0">
                <a:latin typeface="Tahoma" charset="0"/>
              </a:rPr>
              <a:t>C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get(7</a:t>
            </a:r>
            <a:r>
              <a:rPr lang="en-US" sz="2000" dirty="0" smtClean="0">
                <a:latin typeface="Tahoma" charset="0"/>
              </a:rPr>
              <a:t>)	</a:t>
            </a:r>
            <a:r>
              <a:rPr lang="en-US" sz="2000" i="1" dirty="0" smtClean="0">
                <a:latin typeface="Tahoma" charset="0"/>
              </a:rPr>
              <a:t>B</a:t>
            </a:r>
            <a:r>
              <a:rPr lang="en-US" sz="2000" i="1" dirty="0">
                <a:latin typeface="Tahoma" charset="0"/>
              </a:rPr>
              <a:t>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get(4)	</a:t>
            </a:r>
            <a:r>
              <a:rPr lang="en-US" sz="2000" b="1" dirty="0" smtClean="0">
                <a:latin typeface="Tahoma" charset="0"/>
              </a:rPr>
              <a:t>null</a:t>
            </a:r>
            <a:r>
              <a:rPr lang="en-US" sz="2000" b="1" dirty="0">
                <a:latin typeface="Tahoma" charset="0"/>
              </a:rPr>
              <a:t>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get(2)	</a:t>
            </a:r>
            <a:r>
              <a:rPr lang="en-US" sz="2000" i="1" dirty="0" smtClean="0">
                <a:latin typeface="Tahoma" charset="0"/>
              </a:rPr>
              <a:t>E</a:t>
            </a:r>
            <a:r>
              <a:rPr lang="en-US" sz="2000" i="1" dirty="0">
                <a:latin typeface="Tahoma" charset="0"/>
              </a:rPr>
              <a:t>		</a:t>
            </a:r>
            <a:r>
              <a:rPr lang="en-US" sz="2000" dirty="0">
                <a:latin typeface="Tahoma" charset="0"/>
              </a:rPr>
              <a:t>(5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size()	</a:t>
            </a:r>
            <a:r>
              <a:rPr lang="en-US" sz="2000" dirty="0" smtClean="0">
                <a:latin typeface="Tahoma" charset="0"/>
              </a:rPr>
              <a:t>4</a:t>
            </a:r>
            <a:r>
              <a:rPr lang="en-US" sz="2000" dirty="0">
                <a:latin typeface="Tahoma" charset="0"/>
              </a:rPr>
              <a:t>		(5</a:t>
            </a:r>
            <a:r>
              <a:rPr lang="en-US" sz="2000" i="1" dirty="0">
                <a:latin typeface="Tahoma" charset="0"/>
              </a:rPr>
              <a:t>,A</a:t>
            </a:r>
            <a:r>
              <a:rPr lang="en-US" sz="2000" dirty="0">
                <a:latin typeface="Tahoma" charset="0"/>
              </a:rPr>
              <a:t>)</a:t>
            </a:r>
            <a:r>
              <a:rPr lang="en-US" sz="2000" i="1" dirty="0">
                <a:latin typeface="Tahoma" charset="0"/>
              </a:rPr>
              <a:t>,</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remove(5)	</a:t>
            </a:r>
            <a:r>
              <a:rPr lang="en-US" sz="2000" i="1" dirty="0">
                <a:latin typeface="Tahoma" charset="0"/>
              </a:rPr>
              <a:t>A		</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(2</a:t>
            </a:r>
            <a:r>
              <a:rPr lang="en-US" sz="2000" i="1" dirty="0">
                <a:latin typeface="Tahoma" charset="0"/>
              </a:rPr>
              <a:t>,E</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remove(2)	</a:t>
            </a:r>
            <a:r>
              <a:rPr lang="en-US" sz="2000" i="1" dirty="0">
                <a:latin typeface="Tahoma" charset="0"/>
              </a:rPr>
              <a:t>E		</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a:latin typeface="Tahoma" charset="0"/>
              </a:rPr>
              <a:t>get(2)	</a:t>
            </a:r>
            <a:r>
              <a:rPr lang="en-US" sz="2000" b="1" dirty="0" smtClean="0">
                <a:latin typeface="Tahoma" charset="0"/>
              </a:rPr>
              <a:t>null</a:t>
            </a:r>
            <a:r>
              <a:rPr lang="en-US" sz="2000" b="1" dirty="0">
                <a:latin typeface="Tahoma" charset="0"/>
              </a:rPr>
              <a:t>		</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r>
              <a:rPr lang="en-US" sz="2000" i="1" dirty="0">
                <a:latin typeface="Tahoma" charset="0"/>
              </a:rPr>
              <a:t>	</a:t>
            </a:r>
          </a:p>
          <a:p>
            <a:pPr eaLnBrk="1" hangingPunct="1">
              <a:lnSpc>
                <a:spcPct val="80000"/>
              </a:lnSpc>
              <a:buFont typeface="Wingdings" charset="0"/>
              <a:buNone/>
            </a:pPr>
            <a:r>
              <a:rPr lang="en-US" sz="2000" dirty="0" err="1">
                <a:latin typeface="Tahoma" charset="0"/>
              </a:rPr>
              <a:t>isEmpty</a:t>
            </a:r>
            <a:r>
              <a:rPr lang="en-US" sz="2000" dirty="0">
                <a:latin typeface="Tahoma" charset="0"/>
              </a:rPr>
              <a:t>()	</a:t>
            </a:r>
            <a:r>
              <a:rPr lang="en-US" sz="2000" b="1" dirty="0">
                <a:latin typeface="Tahoma" charset="0"/>
              </a:rPr>
              <a:t>false		</a:t>
            </a:r>
            <a:r>
              <a:rPr lang="en-US" sz="2000" dirty="0">
                <a:latin typeface="Tahoma" charset="0"/>
              </a:rPr>
              <a:t>(7</a:t>
            </a:r>
            <a:r>
              <a:rPr lang="en-US" sz="2000" i="1" dirty="0">
                <a:latin typeface="Tahoma" charset="0"/>
              </a:rPr>
              <a:t>,B</a:t>
            </a:r>
            <a:r>
              <a:rPr lang="en-US" sz="2000" dirty="0">
                <a:latin typeface="Tahoma" charset="0"/>
              </a:rPr>
              <a:t>)</a:t>
            </a:r>
            <a:r>
              <a:rPr lang="en-US" sz="2000" i="1" dirty="0">
                <a:latin typeface="Tahoma" charset="0"/>
              </a:rPr>
              <a:t>,</a:t>
            </a:r>
            <a:r>
              <a:rPr lang="en-US" sz="2000" dirty="0">
                <a:latin typeface="Tahoma" charset="0"/>
              </a:rPr>
              <a:t>(8</a:t>
            </a:r>
            <a:r>
              <a:rPr lang="en-US" sz="2000" i="1" dirty="0">
                <a:latin typeface="Tahoma" charset="0"/>
              </a:rPr>
              <a:t>,D</a:t>
            </a:r>
            <a:r>
              <a:rPr lang="en-US" sz="2000" dirty="0">
                <a:latin typeface="Tahoma" charset="0"/>
              </a:rPr>
              <a:t>)</a:t>
            </a:r>
          </a:p>
        </p:txBody>
      </p:sp>
    </p:spTree>
    <p:extLst>
      <p:ext uri="{BB962C8B-B14F-4D97-AF65-F5344CB8AC3E}">
        <p14:creationId xmlns:p14="http://schemas.microsoft.com/office/powerpoint/2010/main" val="300042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dirty="0">
                <a:latin typeface="Tahoma" charset="0"/>
              </a:rPr>
              <a:t>A Simple List-Based Map</a:t>
            </a:r>
          </a:p>
        </p:txBody>
      </p:sp>
      <p:sp>
        <p:nvSpPr>
          <p:cNvPr id="7173" name="Rectangle 3" descr="Rectangle: Click to edit Master text styles&#10;Second level&#10;Third level&#10;Fourth level&#10;Fifth level"/>
          <p:cNvSpPr>
            <a:spLocks noGrp="1" noChangeArrowheads="1"/>
          </p:cNvSpPr>
          <p:nvPr>
            <p:ph type="body" sz="half" idx="1"/>
          </p:nvPr>
        </p:nvSpPr>
        <p:spPr>
          <a:xfrm>
            <a:off x="838200" y="2462840"/>
            <a:ext cx="7696200" cy="1423360"/>
          </a:xfrm>
        </p:spPr>
        <p:txBody>
          <a:bodyPr/>
          <a:lstStyle/>
          <a:p>
            <a:pPr eaLnBrk="1" hangingPunct="1"/>
            <a:r>
              <a:rPr lang="en-US" dirty="0">
                <a:latin typeface="Tahoma" charset="0"/>
              </a:rPr>
              <a:t>We can efficiently implement a map using an unsorted list </a:t>
            </a:r>
          </a:p>
          <a:p>
            <a:pPr lvl="1" eaLnBrk="1" hangingPunct="1"/>
            <a:r>
              <a:rPr lang="en-US" dirty="0">
                <a:latin typeface="Tahoma" charset="0"/>
              </a:rPr>
              <a:t>We store the items of the map in a list S (based on a doubly-linked list), in arbitrary order</a:t>
            </a:r>
          </a:p>
        </p:txBody>
      </p:sp>
      <p:grpSp>
        <p:nvGrpSpPr>
          <p:cNvPr id="7174" name="Group 59"/>
          <p:cNvGrpSpPr>
            <a:grpSpLocks/>
          </p:cNvGrpSpPr>
          <p:nvPr/>
        </p:nvGrpSpPr>
        <p:grpSpPr bwMode="auto">
          <a:xfrm>
            <a:off x="781050" y="3886200"/>
            <a:ext cx="7905750" cy="1997075"/>
            <a:chOff x="625475" y="4191000"/>
            <a:chExt cx="7905750" cy="1997075"/>
          </a:xfrm>
        </p:grpSpPr>
        <p:grpSp>
          <p:nvGrpSpPr>
            <p:cNvPr id="7176" name="Group 67"/>
            <p:cNvGrpSpPr>
              <a:grpSpLocks/>
            </p:cNvGrpSpPr>
            <p:nvPr/>
          </p:nvGrpSpPr>
          <p:grpSpPr bwMode="auto">
            <a:xfrm>
              <a:off x="2209800" y="5410200"/>
              <a:ext cx="609600" cy="304800"/>
              <a:chOff x="4992" y="3456"/>
              <a:chExt cx="384" cy="192"/>
            </a:xfrm>
          </p:grpSpPr>
          <p:sp>
            <p:nvSpPr>
              <p:cNvPr id="7228" name="AutoShape 68"/>
              <p:cNvSpPr>
                <a:spLocks noChangeArrowheads="1"/>
              </p:cNvSpPr>
              <p:nvPr/>
            </p:nvSpPr>
            <p:spPr bwMode="auto">
              <a:xfrm>
                <a:off x="4992" y="3456"/>
                <a:ext cx="384" cy="192"/>
              </a:xfrm>
              <a:prstGeom prst="roundRect">
                <a:avLst>
                  <a:gd name="adj" fmla="val 16667"/>
                </a:avLst>
              </a:prstGeom>
              <a:solidFill>
                <a:srgbClr val="F8F0D0"/>
              </a:solidFill>
              <a:ln w="19050">
                <a:solidFill>
                  <a:schemeClr val="tx2"/>
                </a:solidFill>
                <a:round/>
                <a:headEnd/>
                <a:tailEnd/>
              </a:ln>
            </p:spPr>
            <p:txBody>
              <a:bodyPr wrap="none" anchor="ctr"/>
              <a:lstStyle/>
              <a:p>
                <a:endParaRPr lang="en-US"/>
              </a:p>
            </p:txBody>
          </p:sp>
          <p:sp>
            <p:nvSpPr>
              <p:cNvPr id="7229" name="Line 69"/>
              <p:cNvSpPr>
                <a:spLocks noChangeShapeType="1"/>
              </p:cNvSpPr>
              <p:nvPr/>
            </p:nvSpPr>
            <p:spPr bwMode="auto">
              <a:xfrm>
                <a:off x="5184" y="3456"/>
                <a:ext cx="0" cy="19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7" name="Group 70"/>
            <p:cNvGrpSpPr>
              <a:grpSpLocks/>
            </p:cNvGrpSpPr>
            <p:nvPr/>
          </p:nvGrpSpPr>
          <p:grpSpPr bwMode="auto">
            <a:xfrm>
              <a:off x="3810000" y="5410200"/>
              <a:ext cx="609600" cy="304800"/>
              <a:chOff x="4992" y="3456"/>
              <a:chExt cx="384" cy="192"/>
            </a:xfrm>
          </p:grpSpPr>
          <p:sp>
            <p:nvSpPr>
              <p:cNvPr id="7226" name="AutoShape 71"/>
              <p:cNvSpPr>
                <a:spLocks noChangeArrowheads="1"/>
              </p:cNvSpPr>
              <p:nvPr/>
            </p:nvSpPr>
            <p:spPr bwMode="auto">
              <a:xfrm>
                <a:off x="4992" y="3456"/>
                <a:ext cx="384" cy="192"/>
              </a:xfrm>
              <a:prstGeom prst="roundRect">
                <a:avLst>
                  <a:gd name="adj" fmla="val 16667"/>
                </a:avLst>
              </a:prstGeom>
              <a:solidFill>
                <a:srgbClr val="F8F0D0"/>
              </a:solidFill>
              <a:ln w="19050">
                <a:solidFill>
                  <a:schemeClr val="tx2"/>
                </a:solidFill>
                <a:round/>
                <a:headEnd/>
                <a:tailEnd/>
              </a:ln>
            </p:spPr>
            <p:txBody>
              <a:bodyPr wrap="none" anchor="ctr"/>
              <a:lstStyle/>
              <a:p>
                <a:endParaRPr lang="en-US"/>
              </a:p>
            </p:txBody>
          </p:sp>
          <p:sp>
            <p:nvSpPr>
              <p:cNvPr id="7227" name="Line 72"/>
              <p:cNvSpPr>
                <a:spLocks noChangeShapeType="1"/>
              </p:cNvSpPr>
              <p:nvPr/>
            </p:nvSpPr>
            <p:spPr bwMode="auto">
              <a:xfrm>
                <a:off x="5184" y="3456"/>
                <a:ext cx="0" cy="19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8" name="Group 73"/>
            <p:cNvGrpSpPr>
              <a:grpSpLocks/>
            </p:cNvGrpSpPr>
            <p:nvPr/>
          </p:nvGrpSpPr>
          <p:grpSpPr bwMode="auto">
            <a:xfrm>
              <a:off x="5257800" y="5410200"/>
              <a:ext cx="609600" cy="304800"/>
              <a:chOff x="4992" y="3456"/>
              <a:chExt cx="384" cy="192"/>
            </a:xfrm>
          </p:grpSpPr>
          <p:sp>
            <p:nvSpPr>
              <p:cNvPr id="7224" name="AutoShape 74"/>
              <p:cNvSpPr>
                <a:spLocks noChangeArrowheads="1"/>
              </p:cNvSpPr>
              <p:nvPr/>
            </p:nvSpPr>
            <p:spPr bwMode="auto">
              <a:xfrm>
                <a:off x="4992" y="3456"/>
                <a:ext cx="384" cy="192"/>
              </a:xfrm>
              <a:prstGeom prst="roundRect">
                <a:avLst>
                  <a:gd name="adj" fmla="val 16667"/>
                </a:avLst>
              </a:prstGeom>
              <a:solidFill>
                <a:srgbClr val="F8F0D0"/>
              </a:solidFill>
              <a:ln w="19050">
                <a:solidFill>
                  <a:schemeClr val="tx2"/>
                </a:solidFill>
                <a:round/>
                <a:headEnd/>
                <a:tailEnd/>
              </a:ln>
            </p:spPr>
            <p:txBody>
              <a:bodyPr wrap="none" anchor="ctr"/>
              <a:lstStyle/>
              <a:p>
                <a:endParaRPr lang="en-US"/>
              </a:p>
            </p:txBody>
          </p:sp>
          <p:sp>
            <p:nvSpPr>
              <p:cNvPr id="7225" name="Line 75"/>
              <p:cNvSpPr>
                <a:spLocks noChangeShapeType="1"/>
              </p:cNvSpPr>
              <p:nvPr/>
            </p:nvSpPr>
            <p:spPr bwMode="auto">
              <a:xfrm>
                <a:off x="5184" y="3456"/>
                <a:ext cx="0" cy="19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79" name="Rectangle 4"/>
            <p:cNvSpPr>
              <a:spLocks noChangeArrowheads="1"/>
            </p:cNvSpPr>
            <p:nvPr/>
          </p:nvSpPr>
          <p:spPr bwMode="auto">
            <a:xfrm>
              <a:off x="19050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0" name="Rectangle 5"/>
            <p:cNvSpPr>
              <a:spLocks noChangeArrowheads="1"/>
            </p:cNvSpPr>
            <p:nvPr/>
          </p:nvSpPr>
          <p:spPr bwMode="auto">
            <a:xfrm>
              <a:off x="22098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1" name="Rectangle 6"/>
            <p:cNvSpPr>
              <a:spLocks noChangeArrowheads="1"/>
            </p:cNvSpPr>
            <p:nvPr/>
          </p:nvSpPr>
          <p:spPr bwMode="auto">
            <a:xfrm>
              <a:off x="25146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2" name="Freeform 7"/>
            <p:cNvSpPr>
              <a:spLocks/>
            </p:cNvSpPr>
            <p:nvPr/>
          </p:nvSpPr>
          <p:spPr bwMode="auto">
            <a:xfrm>
              <a:off x="2667000" y="46624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83" name="Rectangle 8"/>
            <p:cNvSpPr>
              <a:spLocks noChangeArrowheads="1"/>
            </p:cNvSpPr>
            <p:nvPr/>
          </p:nvSpPr>
          <p:spPr bwMode="auto">
            <a:xfrm>
              <a:off x="34290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4" name="Rectangle 9"/>
            <p:cNvSpPr>
              <a:spLocks noChangeArrowheads="1"/>
            </p:cNvSpPr>
            <p:nvPr/>
          </p:nvSpPr>
          <p:spPr bwMode="auto">
            <a:xfrm>
              <a:off x="37338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5" name="Rectangle 10"/>
            <p:cNvSpPr>
              <a:spLocks noChangeArrowheads="1"/>
            </p:cNvSpPr>
            <p:nvPr/>
          </p:nvSpPr>
          <p:spPr bwMode="auto">
            <a:xfrm>
              <a:off x="40386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6" name="Freeform 11"/>
            <p:cNvSpPr>
              <a:spLocks/>
            </p:cNvSpPr>
            <p:nvPr/>
          </p:nvSpPr>
          <p:spPr bwMode="auto">
            <a:xfrm>
              <a:off x="4191000" y="46624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87" name="Rectangle 12"/>
            <p:cNvSpPr>
              <a:spLocks noChangeArrowheads="1"/>
            </p:cNvSpPr>
            <p:nvPr/>
          </p:nvSpPr>
          <p:spPr bwMode="auto">
            <a:xfrm>
              <a:off x="49530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8" name="Rectangle 13"/>
            <p:cNvSpPr>
              <a:spLocks noChangeArrowheads="1"/>
            </p:cNvSpPr>
            <p:nvPr/>
          </p:nvSpPr>
          <p:spPr bwMode="auto">
            <a:xfrm>
              <a:off x="52578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89" name="Rectangle 14"/>
            <p:cNvSpPr>
              <a:spLocks noChangeArrowheads="1"/>
            </p:cNvSpPr>
            <p:nvPr/>
          </p:nvSpPr>
          <p:spPr bwMode="auto">
            <a:xfrm>
              <a:off x="55626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90" name="Freeform 15"/>
            <p:cNvSpPr>
              <a:spLocks/>
            </p:cNvSpPr>
            <p:nvPr/>
          </p:nvSpPr>
          <p:spPr bwMode="auto">
            <a:xfrm>
              <a:off x="5715000" y="46624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1" name="Rectangle 16"/>
            <p:cNvSpPr>
              <a:spLocks noChangeArrowheads="1"/>
            </p:cNvSpPr>
            <p:nvPr/>
          </p:nvSpPr>
          <p:spPr bwMode="auto">
            <a:xfrm>
              <a:off x="64770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92" name="Rectangle 17"/>
            <p:cNvSpPr>
              <a:spLocks noChangeArrowheads="1"/>
            </p:cNvSpPr>
            <p:nvPr/>
          </p:nvSpPr>
          <p:spPr bwMode="auto">
            <a:xfrm>
              <a:off x="67818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93" name="Rectangle 18"/>
            <p:cNvSpPr>
              <a:spLocks noChangeArrowheads="1"/>
            </p:cNvSpPr>
            <p:nvPr/>
          </p:nvSpPr>
          <p:spPr bwMode="auto">
            <a:xfrm>
              <a:off x="70866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194" name="Freeform 19"/>
            <p:cNvSpPr>
              <a:spLocks/>
            </p:cNvSpPr>
            <p:nvPr/>
          </p:nvSpPr>
          <p:spPr bwMode="auto">
            <a:xfrm rot="10800000">
              <a:off x="2819400" y="48148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5" name="Freeform 20"/>
            <p:cNvSpPr>
              <a:spLocks/>
            </p:cNvSpPr>
            <p:nvPr/>
          </p:nvSpPr>
          <p:spPr bwMode="auto">
            <a:xfrm rot="10800000">
              <a:off x="4343400" y="48148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6" name="Freeform 21"/>
            <p:cNvSpPr>
              <a:spLocks/>
            </p:cNvSpPr>
            <p:nvPr/>
          </p:nvSpPr>
          <p:spPr bwMode="auto">
            <a:xfrm rot="10800000">
              <a:off x="5867400" y="4814888"/>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7" name="Freeform 22"/>
            <p:cNvSpPr>
              <a:spLocks/>
            </p:cNvSpPr>
            <p:nvPr/>
          </p:nvSpPr>
          <p:spPr bwMode="auto">
            <a:xfrm>
              <a:off x="2289175" y="4800600"/>
              <a:ext cx="168275" cy="552450"/>
            </a:xfrm>
            <a:custGeom>
              <a:avLst/>
              <a:gdLst>
                <a:gd name="T0" fmla="*/ 46 w 106"/>
                <a:gd name="T1" fmla="*/ 0 h 348"/>
                <a:gd name="T2" fmla="*/ 10 w 106"/>
                <a:gd name="T3" fmla="*/ 186 h 348"/>
                <a:gd name="T4" fmla="*/ 106 w 106"/>
                <a:gd name="T5" fmla="*/ 348 h 348"/>
                <a:gd name="T6" fmla="*/ 0 60000 65536"/>
                <a:gd name="T7" fmla="*/ 0 60000 65536"/>
                <a:gd name="T8" fmla="*/ 0 60000 65536"/>
                <a:gd name="T9" fmla="*/ 0 w 106"/>
                <a:gd name="T10" fmla="*/ 0 h 348"/>
                <a:gd name="T11" fmla="*/ 106 w 106"/>
                <a:gd name="T12" fmla="*/ 348 h 348"/>
              </a:gdLst>
              <a:ahLst/>
              <a:cxnLst>
                <a:cxn ang="T6">
                  <a:pos x="T0" y="T1"/>
                </a:cxn>
                <a:cxn ang="T7">
                  <a:pos x="T2" y="T3"/>
                </a:cxn>
                <a:cxn ang="T8">
                  <a:pos x="T4" y="T5"/>
                </a:cxn>
              </a:cxnLst>
              <a:rect l="T9" t="T10" r="T11" b="T12"/>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8" name="Freeform 23"/>
            <p:cNvSpPr>
              <a:spLocks/>
            </p:cNvSpPr>
            <p:nvPr/>
          </p:nvSpPr>
          <p:spPr bwMode="auto">
            <a:xfrm>
              <a:off x="3810000" y="4800600"/>
              <a:ext cx="168275" cy="552450"/>
            </a:xfrm>
            <a:custGeom>
              <a:avLst/>
              <a:gdLst>
                <a:gd name="T0" fmla="*/ 46 w 106"/>
                <a:gd name="T1" fmla="*/ 0 h 348"/>
                <a:gd name="T2" fmla="*/ 10 w 106"/>
                <a:gd name="T3" fmla="*/ 186 h 348"/>
                <a:gd name="T4" fmla="*/ 106 w 106"/>
                <a:gd name="T5" fmla="*/ 348 h 348"/>
                <a:gd name="T6" fmla="*/ 0 60000 65536"/>
                <a:gd name="T7" fmla="*/ 0 60000 65536"/>
                <a:gd name="T8" fmla="*/ 0 60000 65536"/>
                <a:gd name="T9" fmla="*/ 0 w 106"/>
                <a:gd name="T10" fmla="*/ 0 h 348"/>
                <a:gd name="T11" fmla="*/ 106 w 106"/>
                <a:gd name="T12" fmla="*/ 348 h 348"/>
              </a:gdLst>
              <a:ahLst/>
              <a:cxnLst>
                <a:cxn ang="T6">
                  <a:pos x="T0" y="T1"/>
                </a:cxn>
                <a:cxn ang="T7">
                  <a:pos x="T2" y="T3"/>
                </a:cxn>
                <a:cxn ang="T8">
                  <a:pos x="T4" y="T5"/>
                </a:cxn>
              </a:cxnLst>
              <a:rect l="T9" t="T10" r="T11" b="T12"/>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199" name="Freeform 24"/>
            <p:cNvSpPr>
              <a:spLocks/>
            </p:cNvSpPr>
            <p:nvPr/>
          </p:nvSpPr>
          <p:spPr bwMode="auto">
            <a:xfrm>
              <a:off x="5330825" y="4800600"/>
              <a:ext cx="168275" cy="552450"/>
            </a:xfrm>
            <a:custGeom>
              <a:avLst/>
              <a:gdLst>
                <a:gd name="T0" fmla="*/ 46 w 106"/>
                <a:gd name="T1" fmla="*/ 0 h 348"/>
                <a:gd name="T2" fmla="*/ 10 w 106"/>
                <a:gd name="T3" fmla="*/ 186 h 348"/>
                <a:gd name="T4" fmla="*/ 106 w 106"/>
                <a:gd name="T5" fmla="*/ 348 h 348"/>
                <a:gd name="T6" fmla="*/ 0 60000 65536"/>
                <a:gd name="T7" fmla="*/ 0 60000 65536"/>
                <a:gd name="T8" fmla="*/ 0 60000 65536"/>
                <a:gd name="T9" fmla="*/ 0 w 106"/>
                <a:gd name="T10" fmla="*/ 0 h 348"/>
                <a:gd name="T11" fmla="*/ 106 w 106"/>
                <a:gd name="T12" fmla="*/ 348 h 348"/>
              </a:gdLst>
              <a:ahLst/>
              <a:cxnLst>
                <a:cxn ang="T6">
                  <a:pos x="T0" y="T1"/>
                </a:cxn>
                <a:cxn ang="T7">
                  <a:pos x="T2" y="T3"/>
                </a:cxn>
                <a:cxn ang="T8">
                  <a:pos x="T4" y="T5"/>
                </a:cxn>
              </a:cxnLst>
              <a:rect l="T9" t="T10" r="T11" b="T12"/>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0" name="Freeform 25"/>
            <p:cNvSpPr>
              <a:spLocks/>
            </p:cNvSpPr>
            <p:nvPr/>
          </p:nvSpPr>
          <p:spPr bwMode="auto">
            <a:xfrm>
              <a:off x="6851650" y="4800600"/>
              <a:ext cx="168275" cy="552450"/>
            </a:xfrm>
            <a:custGeom>
              <a:avLst/>
              <a:gdLst>
                <a:gd name="T0" fmla="*/ 46 w 106"/>
                <a:gd name="T1" fmla="*/ 0 h 348"/>
                <a:gd name="T2" fmla="*/ 10 w 106"/>
                <a:gd name="T3" fmla="*/ 186 h 348"/>
                <a:gd name="T4" fmla="*/ 106 w 106"/>
                <a:gd name="T5" fmla="*/ 348 h 348"/>
                <a:gd name="T6" fmla="*/ 0 60000 65536"/>
                <a:gd name="T7" fmla="*/ 0 60000 65536"/>
                <a:gd name="T8" fmla="*/ 0 60000 65536"/>
                <a:gd name="T9" fmla="*/ 0 w 106"/>
                <a:gd name="T10" fmla="*/ 0 h 348"/>
                <a:gd name="T11" fmla="*/ 106 w 106"/>
                <a:gd name="T12" fmla="*/ 348 h 348"/>
              </a:gdLst>
              <a:ahLst/>
              <a:cxnLst>
                <a:cxn ang="T6">
                  <a:pos x="T0" y="T1"/>
                </a:cxn>
                <a:cxn ang="T7">
                  <a:pos x="T2" y="T3"/>
                </a:cxn>
                <a:cxn ang="T8">
                  <a:pos x="T4" y="T5"/>
                </a:cxn>
              </a:cxnLst>
              <a:rect l="T9" t="T10" r="T11" b="T12"/>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1" name="Rectangle 26"/>
            <p:cNvSpPr>
              <a:spLocks noChangeArrowheads="1"/>
            </p:cNvSpPr>
            <p:nvPr/>
          </p:nvSpPr>
          <p:spPr bwMode="auto">
            <a:xfrm>
              <a:off x="80010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202" name="Rectangle 27"/>
            <p:cNvSpPr>
              <a:spLocks noChangeArrowheads="1"/>
            </p:cNvSpPr>
            <p:nvPr/>
          </p:nvSpPr>
          <p:spPr bwMode="auto">
            <a:xfrm>
              <a:off x="990600" y="4648200"/>
              <a:ext cx="304800" cy="304800"/>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7203" name="Freeform 28"/>
            <p:cNvSpPr>
              <a:spLocks/>
            </p:cNvSpPr>
            <p:nvPr/>
          </p:nvSpPr>
          <p:spPr bwMode="auto">
            <a:xfrm>
              <a:off x="7239000" y="4648200"/>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4" name="Freeform 29"/>
            <p:cNvSpPr>
              <a:spLocks/>
            </p:cNvSpPr>
            <p:nvPr/>
          </p:nvSpPr>
          <p:spPr bwMode="auto">
            <a:xfrm rot="10800000">
              <a:off x="7391400" y="4800600"/>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5" name="Freeform 30"/>
            <p:cNvSpPr>
              <a:spLocks/>
            </p:cNvSpPr>
            <p:nvPr/>
          </p:nvSpPr>
          <p:spPr bwMode="auto">
            <a:xfrm>
              <a:off x="1143000" y="4648200"/>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6" name="Freeform 31"/>
            <p:cNvSpPr>
              <a:spLocks/>
            </p:cNvSpPr>
            <p:nvPr/>
          </p:nvSpPr>
          <p:spPr bwMode="auto">
            <a:xfrm rot="10800000">
              <a:off x="1295400" y="4800600"/>
              <a:ext cx="762000" cy="139700"/>
            </a:xfrm>
            <a:custGeom>
              <a:avLst/>
              <a:gdLst>
                <a:gd name="T0" fmla="*/ 0 w 480"/>
                <a:gd name="T1" fmla="*/ 87 h 88"/>
                <a:gd name="T2" fmla="*/ 237 w 480"/>
                <a:gd name="T3" fmla="*/ 0 h 88"/>
                <a:gd name="T4" fmla="*/ 480 w 480"/>
                <a:gd name="T5" fmla="*/ 88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207" name="Text Box 32"/>
            <p:cNvSpPr txBox="1">
              <a:spLocks noChangeArrowheads="1"/>
            </p:cNvSpPr>
            <p:nvPr/>
          </p:nvSpPr>
          <p:spPr bwMode="auto">
            <a:xfrm>
              <a:off x="7693025" y="41910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t>trailer</a:t>
              </a:r>
            </a:p>
          </p:txBody>
        </p:sp>
        <p:sp>
          <p:nvSpPr>
            <p:cNvPr id="7208" name="Text Box 33"/>
            <p:cNvSpPr txBox="1">
              <a:spLocks noChangeArrowheads="1"/>
            </p:cNvSpPr>
            <p:nvPr/>
          </p:nvSpPr>
          <p:spPr bwMode="auto">
            <a:xfrm>
              <a:off x="625475" y="4267200"/>
              <a:ext cx="957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t>header</a:t>
              </a:r>
            </a:p>
          </p:txBody>
        </p:sp>
        <p:sp>
          <p:nvSpPr>
            <p:cNvPr id="7209" name="AutoShape 34"/>
            <p:cNvSpPr>
              <a:spLocks noChangeArrowheads="1"/>
            </p:cNvSpPr>
            <p:nvPr/>
          </p:nvSpPr>
          <p:spPr bwMode="auto">
            <a:xfrm>
              <a:off x="1676400" y="4267200"/>
              <a:ext cx="5867400" cy="838200"/>
            </a:xfrm>
            <a:prstGeom prst="roundRect">
              <a:avLst>
                <a:gd name="adj" fmla="val 16667"/>
              </a:avLst>
            </a:pr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10" name="Text Box 35"/>
            <p:cNvSpPr txBox="1">
              <a:spLocks noChangeArrowheads="1"/>
            </p:cNvSpPr>
            <p:nvPr/>
          </p:nvSpPr>
          <p:spPr bwMode="auto">
            <a:xfrm>
              <a:off x="5611813" y="4251325"/>
              <a:ext cx="193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t>nodes/positions</a:t>
              </a:r>
            </a:p>
          </p:txBody>
        </p:sp>
        <p:sp>
          <p:nvSpPr>
            <p:cNvPr id="7211" name="AutoShape 36"/>
            <p:cNvSpPr>
              <a:spLocks noChangeArrowheads="1"/>
            </p:cNvSpPr>
            <p:nvPr/>
          </p:nvSpPr>
          <p:spPr bwMode="auto">
            <a:xfrm>
              <a:off x="1905000" y="5257800"/>
              <a:ext cx="5638800" cy="914400"/>
            </a:xfrm>
            <a:prstGeom prst="roundRect">
              <a:avLst>
                <a:gd name="adj" fmla="val 16667"/>
              </a:avLst>
            </a:prstGeom>
            <a:noFill/>
            <a:ln w="9525">
              <a:solidFill>
                <a:schemeClr val="tx2"/>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12" name="Text Box 37"/>
            <p:cNvSpPr txBox="1">
              <a:spLocks noChangeArrowheads="1"/>
            </p:cNvSpPr>
            <p:nvPr/>
          </p:nvSpPr>
          <p:spPr bwMode="auto">
            <a:xfrm>
              <a:off x="6477000" y="5791200"/>
              <a:ext cx="941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solidFill>
                    <a:schemeClr val="tx2"/>
                  </a:solidFill>
                </a:rPr>
                <a:t>entries</a:t>
              </a:r>
            </a:p>
          </p:txBody>
        </p:sp>
        <p:sp>
          <p:nvSpPr>
            <p:cNvPr id="7213" name="Text Box 42"/>
            <p:cNvSpPr txBox="1">
              <a:spLocks noChangeArrowheads="1"/>
            </p:cNvSpPr>
            <p:nvPr/>
          </p:nvSpPr>
          <p:spPr bwMode="auto">
            <a:xfrm>
              <a:off x="2179638" y="534987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latin typeface="Times New Roman" charset="0"/>
                  <a:sym typeface="Symbol" charset="0"/>
                </a:rPr>
                <a:t>9</a:t>
              </a:r>
            </a:p>
          </p:txBody>
        </p:sp>
        <p:sp>
          <p:nvSpPr>
            <p:cNvPr id="7214" name="Text Box 43"/>
            <p:cNvSpPr txBox="1">
              <a:spLocks noChangeArrowheads="1"/>
            </p:cNvSpPr>
            <p:nvPr/>
          </p:nvSpPr>
          <p:spPr bwMode="auto">
            <a:xfrm>
              <a:off x="2468563" y="5348288"/>
              <a:ext cx="296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b="1" i="1">
                  <a:latin typeface="Times New Roman" charset="0"/>
                  <a:sym typeface="Symbol" charset="0"/>
                </a:rPr>
                <a:t>c</a:t>
              </a:r>
            </a:p>
          </p:txBody>
        </p:sp>
        <p:sp>
          <p:nvSpPr>
            <p:cNvPr id="7215" name="Text Box 48"/>
            <p:cNvSpPr txBox="1">
              <a:spLocks noChangeArrowheads="1"/>
            </p:cNvSpPr>
            <p:nvPr/>
          </p:nvSpPr>
          <p:spPr bwMode="auto">
            <a:xfrm>
              <a:off x="3779838" y="534987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latin typeface="Times New Roman" charset="0"/>
                  <a:sym typeface="Symbol" charset="0"/>
                </a:rPr>
                <a:t>6</a:t>
              </a:r>
            </a:p>
          </p:txBody>
        </p:sp>
        <p:sp>
          <p:nvSpPr>
            <p:cNvPr id="7216" name="Text Box 49"/>
            <p:cNvSpPr txBox="1">
              <a:spLocks noChangeArrowheads="1"/>
            </p:cNvSpPr>
            <p:nvPr/>
          </p:nvSpPr>
          <p:spPr bwMode="auto">
            <a:xfrm>
              <a:off x="4068763" y="5348288"/>
              <a:ext cx="296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b="1" i="1">
                  <a:latin typeface="Times New Roman" charset="0"/>
                  <a:sym typeface="Symbol" charset="0"/>
                </a:rPr>
                <a:t>c</a:t>
              </a:r>
            </a:p>
          </p:txBody>
        </p:sp>
        <p:sp>
          <p:nvSpPr>
            <p:cNvPr id="7217" name="Text Box 54"/>
            <p:cNvSpPr txBox="1">
              <a:spLocks noChangeArrowheads="1"/>
            </p:cNvSpPr>
            <p:nvPr/>
          </p:nvSpPr>
          <p:spPr bwMode="auto">
            <a:xfrm>
              <a:off x="5227638" y="53355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latin typeface="Times New Roman" charset="0"/>
                  <a:sym typeface="Symbol" charset="0"/>
                </a:rPr>
                <a:t>5</a:t>
              </a:r>
            </a:p>
          </p:txBody>
        </p:sp>
        <p:sp>
          <p:nvSpPr>
            <p:cNvPr id="7218" name="Text Box 55"/>
            <p:cNvSpPr txBox="1">
              <a:spLocks noChangeArrowheads="1"/>
            </p:cNvSpPr>
            <p:nvPr/>
          </p:nvSpPr>
          <p:spPr bwMode="auto">
            <a:xfrm>
              <a:off x="5516563" y="5334000"/>
              <a:ext cx="296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b="1" i="1">
                  <a:latin typeface="Times New Roman" charset="0"/>
                  <a:sym typeface="Symbol" charset="0"/>
                </a:rPr>
                <a:t>c</a:t>
              </a:r>
            </a:p>
          </p:txBody>
        </p:sp>
        <p:grpSp>
          <p:nvGrpSpPr>
            <p:cNvPr id="7219" name="Group 66"/>
            <p:cNvGrpSpPr>
              <a:grpSpLocks/>
            </p:cNvGrpSpPr>
            <p:nvPr/>
          </p:nvGrpSpPr>
          <p:grpSpPr bwMode="auto">
            <a:xfrm>
              <a:off x="6705600" y="5410200"/>
              <a:ext cx="609600" cy="304800"/>
              <a:chOff x="4992" y="3456"/>
              <a:chExt cx="384" cy="192"/>
            </a:xfrm>
          </p:grpSpPr>
          <p:sp>
            <p:nvSpPr>
              <p:cNvPr id="7222" name="AutoShape 57"/>
              <p:cNvSpPr>
                <a:spLocks noChangeArrowheads="1"/>
              </p:cNvSpPr>
              <p:nvPr/>
            </p:nvSpPr>
            <p:spPr bwMode="auto">
              <a:xfrm>
                <a:off x="4992" y="3456"/>
                <a:ext cx="384" cy="192"/>
              </a:xfrm>
              <a:prstGeom prst="roundRect">
                <a:avLst>
                  <a:gd name="adj" fmla="val 16667"/>
                </a:avLst>
              </a:prstGeom>
              <a:solidFill>
                <a:srgbClr val="F8F0D0"/>
              </a:solidFill>
              <a:ln w="19050">
                <a:solidFill>
                  <a:schemeClr val="tx2"/>
                </a:solidFill>
                <a:round/>
                <a:headEnd/>
                <a:tailEnd/>
              </a:ln>
            </p:spPr>
            <p:txBody>
              <a:bodyPr wrap="none" anchor="ctr"/>
              <a:lstStyle/>
              <a:p>
                <a:endParaRPr lang="en-US"/>
              </a:p>
            </p:txBody>
          </p:sp>
          <p:sp>
            <p:nvSpPr>
              <p:cNvPr id="7223" name="Line 59"/>
              <p:cNvSpPr>
                <a:spLocks noChangeShapeType="1"/>
              </p:cNvSpPr>
              <p:nvPr/>
            </p:nvSpPr>
            <p:spPr bwMode="auto">
              <a:xfrm>
                <a:off x="5184" y="3456"/>
                <a:ext cx="0" cy="19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220" name="Text Box 60"/>
            <p:cNvSpPr txBox="1">
              <a:spLocks noChangeArrowheads="1"/>
            </p:cNvSpPr>
            <p:nvPr/>
          </p:nvSpPr>
          <p:spPr bwMode="auto">
            <a:xfrm>
              <a:off x="6751638" y="53355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a:latin typeface="Times New Roman" charset="0"/>
                  <a:sym typeface="Symbol" charset="0"/>
                </a:rPr>
                <a:t>8</a:t>
              </a:r>
            </a:p>
          </p:txBody>
        </p:sp>
        <p:sp>
          <p:nvSpPr>
            <p:cNvPr id="7221" name="Text Box 61"/>
            <p:cNvSpPr txBox="1">
              <a:spLocks noChangeArrowheads="1"/>
            </p:cNvSpPr>
            <p:nvPr/>
          </p:nvSpPr>
          <p:spPr bwMode="auto">
            <a:xfrm>
              <a:off x="7040563" y="5334000"/>
              <a:ext cx="296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000" b="1" i="1">
                  <a:latin typeface="Times New Roman" charset="0"/>
                  <a:sym typeface="Symbol" charset="0"/>
                </a:rPr>
                <a:t>c</a:t>
              </a:r>
            </a:p>
          </p:txBody>
        </p:sp>
      </p:grpSp>
    </p:spTree>
    <p:extLst>
      <p:ext uri="{BB962C8B-B14F-4D97-AF65-F5344CB8AC3E}">
        <p14:creationId xmlns:p14="http://schemas.microsoft.com/office/powerpoint/2010/main" val="106319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latin typeface="Tahoma" charset="0"/>
              </a:rPr>
              <a:t>The get(k) Algorithm</a:t>
            </a:r>
          </a:p>
        </p:txBody>
      </p:sp>
      <p:sp>
        <p:nvSpPr>
          <p:cNvPr id="154627" name="Rectangle 3" descr="Rectangle: Click to edit Master text styles&#10;Second level&#10;Third level&#10;Fourth level&#10;Fifth level"/>
          <p:cNvSpPr>
            <a:spLocks noGrp="1" noChangeArrowheads="1"/>
          </p:cNvSpPr>
          <p:nvPr>
            <p:ph type="body" idx="1"/>
          </p:nvPr>
        </p:nvSpPr>
        <p:spPr>
          <a:xfrm>
            <a:off x="609600" y="2354412"/>
            <a:ext cx="8001000" cy="3665388"/>
          </a:xfrm>
        </p:spPr>
        <p:txBody>
          <a:bodyPr>
            <a:normAutofit/>
          </a:bodyPr>
          <a:lstStyle/>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Algorithm get(k):</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B = </a:t>
            </a:r>
            <a:r>
              <a:rPr lang="en-US" sz="1800" b="1" dirty="0" err="1" smtClean="0">
                <a:ln w="1905"/>
                <a:solidFill>
                  <a:schemeClr val="tx1"/>
                </a:solidFill>
                <a:effectLst>
                  <a:innerShdw blurRad="69850" dist="43180" dir="5400000">
                    <a:srgbClr val="000000">
                      <a:alpha val="65000"/>
                    </a:srgbClr>
                  </a:innerShdw>
                </a:effectLst>
                <a:ea typeface="+mn-ea"/>
              </a:rPr>
              <a:t>S.positions</a:t>
            </a:r>
            <a:r>
              <a:rPr lang="en-US" sz="1800" b="1" dirty="0" smtClean="0">
                <a:ln w="1905"/>
                <a:solidFill>
                  <a:schemeClr val="tx1"/>
                </a:solidFill>
                <a:effectLst>
                  <a:innerShdw blurRad="69850" dist="43180" dir="5400000">
                    <a:srgbClr val="000000">
                      <a:alpha val="65000"/>
                    </a:srgbClr>
                  </a:innerShdw>
                </a:effectLst>
                <a:ea typeface="+mn-ea"/>
              </a:rPr>
              <a:t>() </a:t>
            </a:r>
            <a:r>
              <a:rPr lang="en-US" sz="1800" b="1" dirty="0" smtClean="0">
                <a:ln w="1905"/>
                <a:solidFill>
                  <a:srgbClr val="0000FF"/>
                </a:solidFill>
                <a:effectLst>
                  <a:innerShdw blurRad="69850" dist="43180" dir="5400000">
                    <a:srgbClr val="000000">
                      <a:alpha val="65000"/>
                    </a:srgbClr>
                  </a:innerShdw>
                </a:effectLst>
                <a:ea typeface="+mn-ea"/>
              </a:rPr>
              <a:t>//B is an iterator of the positions in S</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while </a:t>
            </a:r>
            <a:r>
              <a:rPr lang="en-US" sz="1800" b="1" dirty="0" err="1" smtClean="0">
                <a:ln w="1905"/>
                <a:solidFill>
                  <a:schemeClr val="tx1"/>
                </a:solidFill>
                <a:effectLst>
                  <a:innerShdw blurRad="69850" dist="43180" dir="5400000">
                    <a:srgbClr val="000000">
                      <a:alpha val="65000"/>
                    </a:srgbClr>
                  </a:innerShdw>
                </a:effectLst>
                <a:ea typeface="+mn-ea"/>
              </a:rPr>
              <a:t>B.hasNext</a:t>
            </a:r>
            <a:r>
              <a:rPr lang="en-US" sz="1800" b="1" dirty="0" smtClean="0">
                <a:ln w="1905"/>
                <a:solidFill>
                  <a:schemeClr val="tx1"/>
                </a:solidFill>
                <a:effectLst>
                  <a:innerShdw blurRad="69850" dist="43180" dir="5400000">
                    <a:srgbClr val="000000">
                      <a:alpha val="65000"/>
                    </a:srgbClr>
                  </a:innerShdw>
                </a:effectLst>
                <a:ea typeface="+mn-ea"/>
              </a:rPr>
              <a:t>() do</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p = </a:t>
            </a:r>
            <a:r>
              <a:rPr lang="en-US" sz="1800" b="1" dirty="0" err="1" smtClean="0">
                <a:ln w="1905"/>
                <a:solidFill>
                  <a:schemeClr val="tx1"/>
                </a:solidFill>
                <a:effectLst>
                  <a:innerShdw blurRad="69850" dist="43180" dir="5400000">
                    <a:srgbClr val="000000">
                      <a:alpha val="65000"/>
                    </a:srgbClr>
                  </a:innerShdw>
                </a:effectLst>
                <a:ea typeface="+mn-ea"/>
              </a:rPr>
              <a:t>B.next</a:t>
            </a:r>
            <a:r>
              <a:rPr lang="en-US" sz="1800" b="1" dirty="0" smtClean="0">
                <a:ln w="1905"/>
                <a:solidFill>
                  <a:schemeClr val="tx1"/>
                </a:solidFill>
                <a:effectLst>
                  <a:innerShdw blurRad="69850" dist="43180" dir="5400000">
                    <a:srgbClr val="000000">
                      <a:alpha val="65000"/>
                    </a:srgbClr>
                  </a:innerShdw>
                </a:effectLst>
                <a:ea typeface="+mn-ea"/>
              </a:rPr>
              <a:t>()	 </a:t>
            </a:r>
            <a:r>
              <a:rPr lang="en-US" sz="1800" b="1" dirty="0" smtClean="0">
                <a:ln w="1905"/>
                <a:solidFill>
                  <a:srgbClr val="0000FF"/>
                </a:solidFill>
                <a:effectLst>
                  <a:innerShdw blurRad="69850" dist="43180" dir="5400000">
                    <a:srgbClr val="000000">
                      <a:alpha val="65000"/>
                    </a:srgbClr>
                  </a:innerShdw>
                </a:effectLst>
                <a:ea typeface="+mn-ea"/>
              </a:rPr>
              <a:t>// the next position in B </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if </a:t>
            </a:r>
            <a:r>
              <a:rPr lang="en-US" sz="1800" b="1" dirty="0" err="1" smtClean="0">
                <a:ln w="1905"/>
                <a:solidFill>
                  <a:schemeClr val="tx1"/>
                </a:solidFill>
                <a:effectLst>
                  <a:innerShdw blurRad="69850" dist="43180" dir="5400000">
                    <a:srgbClr val="000000">
                      <a:alpha val="65000"/>
                    </a:srgbClr>
                  </a:innerShdw>
                </a:effectLst>
                <a:ea typeface="+mn-ea"/>
              </a:rPr>
              <a:t>p.element</a:t>
            </a:r>
            <a:r>
              <a:rPr lang="en-US" sz="1800" b="1" dirty="0" smtClean="0">
                <a:ln w="1905"/>
                <a:solidFill>
                  <a:schemeClr val="tx1"/>
                </a:solidFill>
                <a:effectLst>
                  <a:innerShdw blurRad="69850" dist="43180" dir="5400000">
                    <a:srgbClr val="000000">
                      <a:alpha val="65000"/>
                    </a:srgbClr>
                  </a:innerShdw>
                </a:effectLst>
                <a:ea typeface="+mn-ea"/>
              </a:rPr>
              <a:t>().</a:t>
            </a:r>
            <a:r>
              <a:rPr lang="en-US" sz="1800" b="1" dirty="0" err="1" smtClean="0">
                <a:ln w="1905"/>
                <a:solidFill>
                  <a:schemeClr val="tx1"/>
                </a:solidFill>
                <a:effectLst>
                  <a:innerShdw blurRad="69850" dist="43180" dir="5400000">
                    <a:srgbClr val="000000">
                      <a:alpha val="65000"/>
                    </a:srgbClr>
                  </a:innerShdw>
                </a:effectLst>
                <a:ea typeface="+mn-ea"/>
              </a:rPr>
              <a:t>getKey</a:t>
            </a:r>
            <a:r>
              <a:rPr lang="en-US" sz="1800" b="1" dirty="0" smtClean="0">
                <a:ln w="1905"/>
                <a:solidFill>
                  <a:schemeClr val="tx1"/>
                </a:solidFill>
                <a:effectLst>
                  <a:innerShdw blurRad="69850" dist="43180" dir="5400000">
                    <a:srgbClr val="000000">
                      <a:alpha val="65000"/>
                    </a:srgbClr>
                  </a:innerShdw>
                </a:effectLst>
                <a:ea typeface="+mn-ea"/>
              </a:rPr>
              <a:t>() = k	then</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return </a:t>
            </a:r>
            <a:r>
              <a:rPr lang="en-US" sz="1800" b="1" dirty="0" err="1" smtClean="0">
                <a:ln w="1905"/>
                <a:solidFill>
                  <a:schemeClr val="tx1"/>
                </a:solidFill>
                <a:effectLst>
                  <a:innerShdw blurRad="69850" dist="43180" dir="5400000">
                    <a:srgbClr val="000000">
                      <a:alpha val="65000"/>
                    </a:srgbClr>
                  </a:innerShdw>
                </a:effectLst>
                <a:ea typeface="+mn-ea"/>
              </a:rPr>
              <a:t>p.element</a:t>
            </a:r>
            <a:r>
              <a:rPr lang="en-US" sz="1800" b="1" dirty="0" smtClean="0">
                <a:ln w="1905"/>
                <a:solidFill>
                  <a:schemeClr val="tx1"/>
                </a:solidFill>
                <a:effectLst>
                  <a:innerShdw blurRad="69850" dist="43180" dir="5400000">
                    <a:srgbClr val="000000">
                      <a:alpha val="65000"/>
                    </a:srgbClr>
                  </a:innerShdw>
                </a:effectLst>
                <a:ea typeface="+mn-ea"/>
              </a:rPr>
              <a:t>().</a:t>
            </a:r>
            <a:r>
              <a:rPr lang="en-US" sz="1800" b="1" dirty="0" err="1" smtClean="0">
                <a:ln w="1905"/>
                <a:solidFill>
                  <a:schemeClr val="tx1"/>
                </a:solidFill>
                <a:effectLst>
                  <a:innerShdw blurRad="69850" dist="43180" dir="5400000">
                    <a:srgbClr val="000000">
                      <a:alpha val="65000"/>
                    </a:srgbClr>
                  </a:innerShdw>
                </a:effectLst>
                <a:ea typeface="+mn-ea"/>
              </a:rPr>
              <a:t>getValue</a:t>
            </a:r>
            <a:r>
              <a:rPr lang="en-US" sz="1800" b="1" dirty="0" smtClean="0">
                <a:ln w="1905"/>
                <a:solidFill>
                  <a:schemeClr val="tx1"/>
                </a:solidFill>
                <a:effectLst>
                  <a:innerShdw blurRad="69850" dist="43180" dir="5400000">
                    <a:srgbClr val="000000">
                      <a:alpha val="65000"/>
                    </a:srgbClr>
                  </a:innerShdw>
                </a:effectLst>
                <a:ea typeface="+mn-ea"/>
              </a:rPr>
              <a:t>()</a:t>
            </a:r>
          </a:p>
          <a:p>
            <a:pPr eaLnBrk="1" hangingPunct="1">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return null </a:t>
            </a:r>
            <a:r>
              <a:rPr lang="en-US" sz="1800" b="1" dirty="0" smtClean="0">
                <a:ln w="1905"/>
                <a:solidFill>
                  <a:srgbClr val="0000FF"/>
                </a:solidFill>
                <a:effectLst>
                  <a:innerShdw blurRad="69850" dist="43180" dir="5400000">
                    <a:srgbClr val="000000">
                      <a:alpha val="65000"/>
                    </a:srgbClr>
                  </a:innerShdw>
                </a:effectLst>
                <a:ea typeface="+mn-ea"/>
              </a:rPr>
              <a:t>//there is no entry with key equal to k</a:t>
            </a:r>
          </a:p>
        </p:txBody>
      </p:sp>
    </p:spTree>
    <p:extLst>
      <p:ext uri="{BB962C8B-B14F-4D97-AF65-F5344CB8AC3E}">
        <p14:creationId xmlns:p14="http://schemas.microsoft.com/office/powerpoint/2010/main" val="221135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a:latin typeface="Tahoma" charset="0"/>
              </a:rPr>
              <a:t>The put(k,v) Algorithm</a:t>
            </a:r>
          </a:p>
        </p:txBody>
      </p:sp>
      <p:sp>
        <p:nvSpPr>
          <p:cNvPr id="155651" name="Rectangle 3" descr="Rectangle: Click to edit Master text styles&#10;Second level&#10;Third level&#10;Fourth level&#10;Fifth level"/>
          <p:cNvSpPr>
            <a:spLocks noGrp="1" noChangeArrowheads="1"/>
          </p:cNvSpPr>
          <p:nvPr>
            <p:ph type="body" idx="1"/>
          </p:nvPr>
        </p:nvSpPr>
        <p:spPr>
          <a:xfrm>
            <a:off x="762000" y="2215006"/>
            <a:ext cx="8001000" cy="4109594"/>
          </a:xfrm>
        </p:spPr>
        <p:txBody>
          <a:bodyPr>
            <a:noAutofit/>
          </a:bodyPr>
          <a:lstStyle/>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Algorithm put(</a:t>
            </a:r>
            <a:r>
              <a:rPr lang="en-US" sz="1800" b="1" dirty="0" err="1" smtClean="0">
                <a:ln w="1905"/>
                <a:solidFill>
                  <a:schemeClr val="tx1"/>
                </a:solidFill>
                <a:effectLst>
                  <a:innerShdw blurRad="69850" dist="43180" dir="5400000">
                    <a:srgbClr val="000000">
                      <a:alpha val="65000"/>
                    </a:srgbClr>
                  </a:innerShdw>
                </a:effectLst>
                <a:ea typeface="+mn-ea"/>
              </a:rPr>
              <a:t>k,v</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B	= </a:t>
            </a:r>
            <a:r>
              <a:rPr lang="en-US" sz="1800" b="1" dirty="0" err="1" smtClean="0">
                <a:ln w="1905"/>
                <a:solidFill>
                  <a:schemeClr val="tx1"/>
                </a:solidFill>
                <a:effectLst>
                  <a:innerShdw blurRad="69850" dist="43180" dir="5400000">
                    <a:srgbClr val="000000">
                      <a:alpha val="65000"/>
                    </a:srgbClr>
                  </a:innerShdw>
                </a:effectLst>
                <a:ea typeface="+mn-ea"/>
              </a:rPr>
              <a:t>S.positions</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while </a:t>
            </a:r>
            <a:r>
              <a:rPr lang="en-US" sz="1800" b="1" dirty="0" err="1" smtClean="0">
                <a:ln w="1905"/>
                <a:solidFill>
                  <a:schemeClr val="tx1"/>
                </a:solidFill>
                <a:effectLst>
                  <a:innerShdw blurRad="69850" dist="43180" dir="5400000">
                    <a:srgbClr val="000000">
                      <a:alpha val="65000"/>
                    </a:srgbClr>
                  </a:innerShdw>
                </a:effectLst>
                <a:ea typeface="+mn-ea"/>
              </a:rPr>
              <a:t>B.hasNext</a:t>
            </a:r>
            <a:r>
              <a:rPr lang="en-US" sz="1800" b="1" dirty="0" smtClean="0">
                <a:ln w="1905"/>
                <a:solidFill>
                  <a:schemeClr val="tx1"/>
                </a:solidFill>
                <a:effectLst>
                  <a:innerShdw blurRad="69850" dist="43180" dir="5400000">
                    <a:srgbClr val="000000">
                      <a:alpha val="65000"/>
                    </a:srgbClr>
                  </a:innerShdw>
                </a:effectLst>
                <a:ea typeface="+mn-ea"/>
              </a:rPr>
              <a:t>() do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p = </a:t>
            </a:r>
            <a:r>
              <a:rPr lang="en-US" sz="1800" b="1" dirty="0" err="1" smtClean="0">
                <a:ln w="1905"/>
                <a:solidFill>
                  <a:schemeClr val="tx1"/>
                </a:solidFill>
                <a:effectLst>
                  <a:innerShdw blurRad="69850" dist="43180" dir="5400000">
                    <a:srgbClr val="000000">
                      <a:alpha val="65000"/>
                    </a:srgbClr>
                  </a:innerShdw>
                </a:effectLst>
                <a:ea typeface="+mn-ea"/>
              </a:rPr>
              <a:t>B.next</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if </a:t>
            </a:r>
            <a:r>
              <a:rPr lang="en-US" sz="1800" b="1" dirty="0" err="1" smtClean="0">
                <a:ln w="1905"/>
                <a:solidFill>
                  <a:schemeClr val="tx1"/>
                </a:solidFill>
                <a:effectLst>
                  <a:innerShdw blurRad="69850" dist="43180" dir="5400000">
                    <a:srgbClr val="000000">
                      <a:alpha val="65000"/>
                    </a:srgbClr>
                  </a:innerShdw>
                </a:effectLst>
                <a:ea typeface="+mn-ea"/>
              </a:rPr>
              <a:t>p.element</a:t>
            </a:r>
            <a:r>
              <a:rPr lang="en-US" sz="1800" b="1" dirty="0" smtClean="0">
                <a:ln w="1905"/>
                <a:solidFill>
                  <a:schemeClr val="tx1"/>
                </a:solidFill>
                <a:effectLst>
                  <a:innerShdw blurRad="69850" dist="43180" dir="5400000">
                    <a:srgbClr val="000000">
                      <a:alpha val="65000"/>
                    </a:srgbClr>
                  </a:innerShdw>
                </a:effectLst>
                <a:ea typeface="+mn-ea"/>
              </a:rPr>
              <a:t>().</a:t>
            </a:r>
            <a:r>
              <a:rPr lang="en-US" sz="1800" b="1" dirty="0" err="1" smtClean="0">
                <a:ln w="1905"/>
                <a:solidFill>
                  <a:schemeClr val="tx1"/>
                </a:solidFill>
                <a:effectLst>
                  <a:innerShdw blurRad="69850" dist="43180" dir="5400000">
                    <a:srgbClr val="000000">
                      <a:alpha val="65000"/>
                    </a:srgbClr>
                  </a:innerShdw>
                </a:effectLst>
                <a:ea typeface="+mn-ea"/>
              </a:rPr>
              <a:t>getKey</a:t>
            </a:r>
            <a:r>
              <a:rPr lang="en-US" sz="1800" b="1" dirty="0" smtClean="0">
                <a:ln w="1905"/>
                <a:solidFill>
                  <a:schemeClr val="tx1"/>
                </a:solidFill>
                <a:effectLst>
                  <a:innerShdw blurRad="69850" dist="43180" dir="5400000">
                    <a:srgbClr val="000000">
                      <a:alpha val="65000"/>
                    </a:srgbClr>
                  </a:innerShdw>
                </a:effectLst>
                <a:ea typeface="+mn-ea"/>
              </a:rPr>
              <a:t>() = k  then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t = </a:t>
            </a:r>
            <a:r>
              <a:rPr lang="en-US" sz="1800" b="1" dirty="0" err="1" smtClean="0">
                <a:ln w="1905"/>
                <a:solidFill>
                  <a:schemeClr val="tx1"/>
                </a:solidFill>
                <a:effectLst>
                  <a:innerShdw blurRad="69850" dist="43180" dir="5400000">
                    <a:srgbClr val="000000">
                      <a:alpha val="65000"/>
                    </a:srgbClr>
                  </a:innerShdw>
                </a:effectLst>
                <a:ea typeface="+mn-ea"/>
              </a:rPr>
              <a:t>p.element</a:t>
            </a:r>
            <a:r>
              <a:rPr lang="en-US" sz="1800" b="1" dirty="0" smtClean="0">
                <a:ln w="1905"/>
                <a:solidFill>
                  <a:schemeClr val="tx1"/>
                </a:solidFill>
                <a:effectLst>
                  <a:innerShdw blurRad="69850" dist="43180" dir="5400000">
                    <a:srgbClr val="000000">
                      <a:alpha val="65000"/>
                    </a:srgbClr>
                  </a:innerShdw>
                </a:effectLst>
                <a:ea typeface="+mn-ea"/>
              </a:rPr>
              <a:t>().</a:t>
            </a:r>
            <a:r>
              <a:rPr lang="en-US" sz="1800" b="1" dirty="0" err="1" smtClean="0">
                <a:ln w="1905"/>
                <a:solidFill>
                  <a:schemeClr val="tx1"/>
                </a:solidFill>
                <a:effectLst>
                  <a:innerShdw blurRad="69850" dist="43180" dir="5400000">
                    <a:srgbClr val="000000">
                      <a:alpha val="65000"/>
                    </a:srgbClr>
                  </a:innerShdw>
                </a:effectLst>
                <a:ea typeface="+mn-ea"/>
              </a:rPr>
              <a:t>getValue</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a:t>
            </a:r>
            <a:r>
              <a:rPr lang="en-US" sz="1800" b="1" dirty="0" err="1" smtClean="0">
                <a:ln w="1905"/>
                <a:solidFill>
                  <a:schemeClr val="tx1"/>
                </a:solidFill>
                <a:effectLst>
                  <a:innerShdw blurRad="69850" dist="43180" dir="5400000">
                    <a:srgbClr val="000000">
                      <a:alpha val="65000"/>
                    </a:srgbClr>
                  </a:innerShdw>
                </a:effectLst>
                <a:ea typeface="+mn-ea"/>
              </a:rPr>
              <a:t>S.set</a:t>
            </a:r>
            <a:r>
              <a:rPr lang="en-US" sz="1800" b="1" dirty="0" smtClean="0">
                <a:ln w="1905"/>
                <a:solidFill>
                  <a:schemeClr val="tx1"/>
                </a:solidFill>
                <a:effectLst>
                  <a:innerShdw blurRad="69850" dist="43180" dir="5400000">
                    <a:srgbClr val="000000">
                      <a:alpha val="65000"/>
                    </a:srgbClr>
                  </a:innerShdw>
                </a:effectLst>
                <a:ea typeface="+mn-ea"/>
              </a:rPr>
              <a:t>(p,(</a:t>
            </a:r>
            <a:r>
              <a:rPr lang="en-US" sz="1800" b="1" dirty="0" err="1" smtClean="0">
                <a:ln w="1905"/>
                <a:solidFill>
                  <a:schemeClr val="tx1"/>
                </a:solidFill>
                <a:effectLst>
                  <a:innerShdw blurRad="69850" dist="43180" dir="5400000">
                    <a:srgbClr val="000000">
                      <a:alpha val="65000"/>
                    </a:srgbClr>
                  </a:innerShdw>
                </a:effectLst>
                <a:ea typeface="+mn-ea"/>
              </a:rPr>
              <a:t>k,v</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		return t	</a:t>
            </a:r>
            <a:r>
              <a:rPr lang="en-US" sz="1800" b="1" dirty="0" smtClean="0">
                <a:ln w="1905"/>
                <a:solidFill>
                  <a:srgbClr val="0000FF"/>
                </a:solidFill>
                <a:effectLst>
                  <a:innerShdw blurRad="69850" dist="43180" dir="5400000">
                    <a:srgbClr val="000000">
                      <a:alpha val="65000"/>
                    </a:srgbClr>
                  </a:innerShdw>
                </a:effectLst>
                <a:ea typeface="+mn-ea"/>
              </a:rPr>
              <a:t>//return the old value	</a:t>
            </a:r>
          </a:p>
          <a:p>
            <a:pPr eaLnBrk="1" hangingPunct="1">
              <a:lnSpc>
                <a:spcPct val="50000"/>
              </a:lnSpc>
              <a:buFont typeface="Wingdings" pitchFamily="2" charset="2"/>
              <a:buNone/>
              <a:defRPr/>
            </a:pPr>
            <a:r>
              <a:rPr lang="en-US" sz="1800" b="1" dirty="0" err="1" smtClean="0">
                <a:ln w="1905"/>
                <a:solidFill>
                  <a:schemeClr val="tx1"/>
                </a:solidFill>
                <a:effectLst>
                  <a:innerShdw blurRad="69850" dist="43180" dir="5400000">
                    <a:srgbClr val="000000">
                      <a:alpha val="65000"/>
                    </a:srgbClr>
                  </a:innerShdw>
                </a:effectLst>
                <a:ea typeface="+mn-ea"/>
              </a:rPr>
              <a:t>S.addLast</a:t>
            </a:r>
            <a:r>
              <a:rPr lang="en-US" sz="1800" b="1" dirty="0" smtClean="0">
                <a:ln w="1905"/>
                <a:solidFill>
                  <a:schemeClr val="tx1"/>
                </a:solidFill>
                <a:effectLst>
                  <a:innerShdw blurRad="69850" dist="43180" dir="5400000">
                    <a:srgbClr val="000000">
                      <a:alpha val="65000"/>
                    </a:srgbClr>
                  </a:innerShdw>
                </a:effectLst>
                <a:ea typeface="+mn-ea"/>
              </a:rPr>
              <a:t>((</a:t>
            </a:r>
            <a:r>
              <a:rPr lang="en-US" sz="1800" b="1" dirty="0" err="1" smtClean="0">
                <a:ln w="1905"/>
                <a:solidFill>
                  <a:schemeClr val="tx1"/>
                </a:solidFill>
                <a:effectLst>
                  <a:innerShdw blurRad="69850" dist="43180" dir="5400000">
                    <a:srgbClr val="000000">
                      <a:alpha val="65000"/>
                    </a:srgbClr>
                  </a:innerShdw>
                </a:effectLst>
                <a:ea typeface="+mn-ea"/>
              </a:rPr>
              <a:t>k,v</a:t>
            </a:r>
            <a:r>
              <a:rPr lang="en-US" sz="1800" b="1" dirty="0" smtClean="0">
                <a:ln w="1905"/>
                <a:solidFill>
                  <a:schemeClr val="tx1"/>
                </a:solidFill>
                <a:effectLst>
                  <a:innerShdw blurRad="69850" dist="43180" dir="5400000">
                    <a:srgbClr val="000000">
                      <a:alpha val="65000"/>
                    </a:srgbClr>
                  </a:innerShdw>
                </a:effectLst>
                <a:ea typeface="+mn-ea"/>
              </a:rPr>
              <a:t>))			</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n = n + 1 	</a:t>
            </a:r>
            <a:r>
              <a:rPr lang="en-US" sz="1800" b="1" dirty="0" smtClean="0">
                <a:ln w="1905"/>
                <a:solidFill>
                  <a:srgbClr val="0000FF"/>
                </a:solidFill>
                <a:effectLst>
                  <a:innerShdw blurRad="69850" dist="43180" dir="5400000">
                    <a:srgbClr val="000000">
                      <a:alpha val="65000"/>
                    </a:srgbClr>
                  </a:innerShdw>
                </a:effectLst>
                <a:ea typeface="+mn-ea"/>
              </a:rPr>
              <a:t>//increment variable storing number of entries</a:t>
            </a:r>
          </a:p>
          <a:p>
            <a:pPr eaLnBrk="1" hangingPunct="1">
              <a:lnSpc>
                <a:spcPct val="50000"/>
              </a:lnSpc>
              <a:buFont typeface="Wingdings" pitchFamily="2" charset="2"/>
              <a:buNone/>
              <a:defRPr/>
            </a:pPr>
            <a:r>
              <a:rPr lang="en-US" sz="1800" b="1" dirty="0" smtClean="0">
                <a:ln w="1905"/>
                <a:solidFill>
                  <a:schemeClr val="tx1"/>
                </a:solidFill>
                <a:effectLst>
                  <a:innerShdw blurRad="69850" dist="43180" dir="5400000">
                    <a:srgbClr val="000000">
                      <a:alpha val="65000"/>
                    </a:srgbClr>
                  </a:innerShdw>
                </a:effectLst>
                <a:ea typeface="+mn-ea"/>
              </a:rPr>
              <a:t>return null	</a:t>
            </a:r>
            <a:r>
              <a:rPr lang="en-US" sz="1800" b="1" dirty="0" smtClean="0">
                <a:ln w="1905"/>
                <a:solidFill>
                  <a:srgbClr val="0000FF"/>
                </a:solidFill>
                <a:effectLst>
                  <a:innerShdw blurRad="69850" dist="43180" dir="5400000">
                    <a:srgbClr val="000000">
                      <a:alpha val="65000"/>
                    </a:srgbClr>
                  </a:innerShdw>
                </a:effectLst>
              </a:rPr>
              <a:t>//</a:t>
            </a:r>
            <a:r>
              <a:rPr lang="en-US" sz="1800" b="1" dirty="0" smtClean="0">
                <a:ln w="1905"/>
                <a:solidFill>
                  <a:srgbClr val="0000FF"/>
                </a:solidFill>
                <a:effectLst>
                  <a:innerShdw blurRad="69850" dist="43180" dir="5400000">
                    <a:srgbClr val="000000">
                      <a:alpha val="65000"/>
                    </a:srgbClr>
                  </a:innerShdw>
                </a:effectLst>
                <a:ea typeface="+mn-ea"/>
              </a:rPr>
              <a:t>there was no entry with key equal to k </a:t>
            </a:r>
            <a:endParaRPr lang="en-US" sz="1600" b="1" dirty="0" smtClean="0">
              <a:ln w="1905"/>
              <a:solidFill>
                <a:srgbClr val="0000FF"/>
              </a:solidFill>
              <a:effectLst>
                <a:innerShdw blurRad="69850" dist="43180" dir="5400000">
                  <a:srgbClr val="000000">
                    <a:alpha val="65000"/>
                  </a:srgbClr>
                </a:innerShdw>
              </a:effectLst>
              <a:ea typeface="+mn-ea"/>
            </a:endParaRPr>
          </a:p>
        </p:txBody>
      </p:sp>
    </p:spTree>
    <p:extLst>
      <p:ext uri="{BB962C8B-B14F-4D97-AF65-F5344CB8AC3E}">
        <p14:creationId xmlns:p14="http://schemas.microsoft.com/office/powerpoint/2010/main" val="1590453207"/>
      </p:ext>
    </p:extLst>
  </p:cSld>
  <p:clrMapOvr>
    <a:masterClrMapping/>
  </p:clrMapOvr>
</p:sld>
</file>

<file path=ppt/theme/theme1.xml><?xml version="1.0" encoding="utf-8"?>
<a:theme xmlns:a="http://schemas.openxmlformats.org/drawingml/2006/main" name="Plaza">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13498</TotalTime>
  <Words>1836</Words>
  <Application>Microsoft Macintosh PowerPoint</Application>
  <PresentationFormat>On-screen Show (4:3)</PresentationFormat>
  <Paragraphs>396</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Plaza</vt:lpstr>
      <vt:lpstr>Clip</vt:lpstr>
      <vt:lpstr>Worksheet</vt:lpstr>
      <vt:lpstr> Data Structures Lecture 12</vt:lpstr>
      <vt:lpstr>Advance ADTs</vt:lpstr>
      <vt:lpstr>Maps</vt:lpstr>
      <vt:lpstr>The Map ADT</vt:lpstr>
      <vt:lpstr>The Map ADT</vt:lpstr>
      <vt:lpstr>Example</vt:lpstr>
      <vt:lpstr>A Simple List-Based Map</vt:lpstr>
      <vt:lpstr>The get(k) Algorithm</vt:lpstr>
      <vt:lpstr>The put(k,v) Algorithm</vt:lpstr>
      <vt:lpstr>The remove(k) Algorithm</vt:lpstr>
      <vt:lpstr>Performance of a List-Based Map</vt:lpstr>
      <vt:lpstr>Hash Tables</vt:lpstr>
      <vt:lpstr>Hash Functions and Hash Tables</vt:lpstr>
      <vt:lpstr>Example</vt:lpstr>
      <vt:lpstr>Hash Functions</vt:lpstr>
      <vt:lpstr>Hash Codes</vt:lpstr>
      <vt:lpstr>Hash Codes (cont.)</vt:lpstr>
      <vt:lpstr>Compression Functions</vt:lpstr>
      <vt:lpstr>Collision Handling</vt:lpstr>
      <vt:lpstr>Map with Separate Chaining</vt:lpstr>
      <vt:lpstr>Linear Probing</vt:lpstr>
      <vt:lpstr>Search with Linear Probing</vt:lpstr>
      <vt:lpstr>Updates with Linear Probing</vt:lpstr>
      <vt:lpstr>Updates with Linear Probing</vt:lpstr>
      <vt:lpstr>Double Hashing</vt:lpstr>
      <vt:lpstr>Example of Double Hashing</vt:lpstr>
      <vt:lpstr>Performance of Hashing</vt:lpstr>
      <vt:lpstr>Performance of Hashing</vt:lpstr>
      <vt:lpstr>HW12 (Due on Dec 8)</vt:lpstr>
      <vt:lpstr>Operations</vt:lpstr>
      <vt:lpstr>An input file</vt:lpstr>
    </vt:vector>
  </TitlesOfParts>
  <Company>NCCU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Structures Lecture 1</dc:title>
  <dc:creator>Fang Yu</dc:creator>
  <cp:lastModifiedBy>Fang Yu</cp:lastModifiedBy>
  <cp:revision>155</cp:revision>
  <cp:lastPrinted>2010-11-18T01:12:02Z</cp:lastPrinted>
  <dcterms:created xsi:type="dcterms:W3CDTF">2010-11-24T13:20:43Z</dcterms:created>
  <dcterms:modified xsi:type="dcterms:W3CDTF">2010-12-05T11:31:04Z</dcterms:modified>
</cp:coreProperties>
</file>