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Layouts/slideLayout19.xml" ContentType="application/vnd.openxmlformats-officedocument.presentationml.slideLayout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1" r:id="rId1"/>
  </p:sldMasterIdLst>
  <p:notesMasterIdLst>
    <p:notesMasterId r:id="rId37"/>
  </p:notesMasterIdLst>
  <p:sldIdLst>
    <p:sldId id="256" r:id="rId2"/>
    <p:sldId id="426" r:id="rId3"/>
    <p:sldId id="427" r:id="rId4"/>
    <p:sldId id="310" r:id="rId5"/>
    <p:sldId id="428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44" r:id="rId15"/>
    <p:sldId id="445" r:id="rId16"/>
    <p:sldId id="437" r:id="rId17"/>
    <p:sldId id="439" r:id="rId18"/>
    <p:sldId id="440" r:id="rId19"/>
    <p:sldId id="438" r:id="rId20"/>
    <p:sldId id="441" r:id="rId21"/>
    <p:sldId id="442" r:id="rId22"/>
    <p:sldId id="443" r:id="rId23"/>
    <p:sldId id="446" r:id="rId24"/>
    <p:sldId id="447" r:id="rId25"/>
    <p:sldId id="448" r:id="rId26"/>
    <p:sldId id="449" r:id="rId27"/>
    <p:sldId id="450" r:id="rId28"/>
    <p:sldId id="451" r:id="rId29"/>
    <p:sldId id="452" r:id="rId30"/>
    <p:sldId id="453" r:id="rId31"/>
    <p:sldId id="454" r:id="rId32"/>
    <p:sldId id="455" r:id="rId33"/>
    <p:sldId id="456" r:id="rId34"/>
    <p:sldId id="425" r:id="rId35"/>
    <p:sldId id="457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tableStyles" Target="tableStyle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3186E-627A-3F4A-8E7E-B544FA4DA940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B45FB-B1A1-DD48-81E3-686E4C00E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Dictionaries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8DD5A1C-D4A5-8E4A-A572-CE56477D2935}" type="datetime8">
              <a:rPr lang="en-US"/>
              <a:pPr/>
              <a:t>11/24/10 22:06</a:t>
            </a:fld>
            <a:endParaRPr lang="en-US"/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9B1E3D-8C59-BF41-9290-BA512F36FA7B}" type="slidenum">
              <a:rPr lang="en-US"/>
              <a:pPr/>
              <a:t>6</a:t>
            </a:fld>
            <a:endParaRPr lang="en-US"/>
          </a:p>
        </p:txBody>
      </p:sp>
      <p:sp>
        <p:nvSpPr>
          <p:cNvPr id="1536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B6EF64-FB19-411E-965E-9F52AA47445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2D171-7E91-EA43-92E3-4C1B564FAE18}" type="datetime8">
              <a:rPr lang="en-US"/>
              <a:pPr/>
              <a:t>11/24/10 21:20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5E744-F20F-9140-A133-76AF8A5EE2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6E066-C402-674A-AD6E-87D993B7D5FD}" type="datetime8">
              <a:rPr lang="en-US"/>
              <a:pPr/>
              <a:t>11/24/10 22:16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0D2C1-F7F5-8440-BDAF-FBE895F523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11/24/10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3" Type="http://schemas.openxmlformats.org/officeDocument/2006/relationships/image" Target="../media/image5.wmf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3" Type="http://schemas.openxmlformats.org/officeDocument/2006/relationships/image" Target="../media/image7.wmf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3" Type="http://schemas.openxmlformats.org/officeDocument/2006/relationships/image" Target="../media/image9.wmf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520012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Structures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721093"/>
            <a:ext cx="5458968" cy="6217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Fang Yu</a:t>
            </a:r>
          </a:p>
          <a:p>
            <a:r>
              <a:rPr lang="en-US" dirty="0" smtClean="0"/>
              <a:t>Department of Management Information Systems</a:t>
            </a:r>
          </a:p>
          <a:p>
            <a:r>
              <a:rPr lang="en-US" dirty="0" smtClean="0"/>
              <a:t>National </a:t>
            </a:r>
            <a:r>
              <a:rPr lang="en-US" dirty="0" err="1" smtClean="0"/>
              <a:t>Chengchi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936" y="274136"/>
            <a:ext cx="112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E1180E-7E82-B54C-8965-EF820D4C8B6A}" type="slidenum">
              <a:rPr lang="en-US"/>
              <a:pPr/>
              <a:t>10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361016"/>
            <a:ext cx="6508377" cy="1143000"/>
          </a:xfrm>
        </p:spPr>
        <p:txBody>
          <a:bodyPr/>
          <a:lstStyle/>
          <a:p>
            <a:pPr eaLnBrk="1" hangingPunct="1"/>
            <a:r>
              <a:rPr lang="en-US" dirty="0"/>
              <a:t>Performance</a:t>
            </a:r>
            <a:endParaRPr lang="en-US" sz="4000" dirty="0"/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3886200" cy="4648200"/>
          </a:xfrm>
        </p:spPr>
        <p:txBody>
          <a:bodyPr>
            <a:normAutofit/>
          </a:bodyPr>
          <a:lstStyle/>
          <a:p>
            <a:r>
              <a:rPr lang="en-US" dirty="0"/>
              <a:t>Consider</a:t>
            </a:r>
            <a:r>
              <a:rPr lang="en-US" dirty="0" smtClean="0"/>
              <a:t> </a:t>
            </a:r>
            <a:r>
              <a:rPr lang="en-US" b="1" i="1" dirty="0" err="1" smtClean="0">
                <a:latin typeface="Times New Roman" charset="0"/>
              </a:rPr>
              <a:t>n</a:t>
            </a:r>
            <a:r>
              <a:rPr lang="en-US" dirty="0" smtClean="0"/>
              <a:t> </a:t>
            </a:r>
            <a:r>
              <a:rPr lang="en-US" dirty="0"/>
              <a:t>ordered</a:t>
            </a:r>
            <a:r>
              <a:rPr lang="en-US" dirty="0" smtClean="0"/>
              <a:t> set items </a:t>
            </a:r>
            <a:r>
              <a:rPr lang="en-US" dirty="0"/>
              <a:t>implemented by means of a binary search tree of height </a:t>
            </a:r>
            <a:r>
              <a:rPr lang="en-US" b="1" i="1" dirty="0" err="1">
                <a:latin typeface="Times New Roman" charset="0"/>
              </a:rPr>
              <a:t>h</a:t>
            </a:r>
            <a:endParaRPr lang="en-US" dirty="0"/>
          </a:p>
          <a:p>
            <a:pPr lvl="1" eaLnBrk="1" hangingPunct="1"/>
            <a:r>
              <a:rPr lang="en-US" dirty="0"/>
              <a:t>the space used is </a:t>
            </a:r>
            <a:r>
              <a:rPr lang="en-US" b="1" i="1" dirty="0" err="1">
                <a:latin typeface="Times New Roman" charset="0"/>
              </a:rPr>
              <a:t>O</a:t>
            </a:r>
            <a:r>
              <a:rPr lang="en-US" dirty="0" err="1">
                <a:latin typeface="Times New Roman" charset="0"/>
              </a:rPr>
              <a:t>(</a:t>
            </a:r>
            <a:r>
              <a:rPr lang="en-US" b="1" i="1" dirty="0" err="1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endParaRPr lang="en-US" dirty="0"/>
          </a:p>
          <a:p>
            <a:pPr lvl="1" eaLnBrk="1" hangingPunct="1"/>
            <a:r>
              <a:rPr lang="en-US" dirty="0"/>
              <a:t>methods </a:t>
            </a:r>
            <a:r>
              <a:rPr lang="en-US" dirty="0" smtClean="0">
                <a:solidFill>
                  <a:schemeClr val="tx2"/>
                </a:solidFill>
              </a:rPr>
              <a:t>get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put </a:t>
            </a:r>
            <a:r>
              <a:rPr lang="en-US" dirty="0"/>
              <a:t>and </a:t>
            </a:r>
            <a:r>
              <a:rPr lang="en-US" dirty="0">
                <a:solidFill>
                  <a:schemeClr val="tx2"/>
                </a:solidFill>
              </a:rPr>
              <a:t>remove</a:t>
            </a:r>
            <a:r>
              <a:rPr lang="en-US" dirty="0"/>
              <a:t> take </a:t>
            </a:r>
            <a:r>
              <a:rPr lang="en-US" b="1" i="1" dirty="0" err="1">
                <a:latin typeface="Times New Roman" charset="0"/>
              </a:rPr>
              <a:t>O</a:t>
            </a:r>
            <a:r>
              <a:rPr lang="en-US" dirty="0" err="1">
                <a:latin typeface="Times New Roman" charset="0"/>
              </a:rPr>
              <a:t>(</a:t>
            </a:r>
            <a:r>
              <a:rPr lang="en-US" b="1" i="1" dirty="0" err="1">
                <a:latin typeface="Times New Roman" charset="0"/>
              </a:rPr>
              <a:t>h</a:t>
            </a:r>
            <a:r>
              <a:rPr lang="en-US" dirty="0">
                <a:latin typeface="Times New Roman" charset="0"/>
              </a:rPr>
              <a:t>) </a:t>
            </a:r>
            <a:r>
              <a:rPr lang="en-US" dirty="0"/>
              <a:t>time</a:t>
            </a:r>
          </a:p>
          <a:p>
            <a:pPr eaLnBrk="1" hangingPunct="1"/>
            <a:r>
              <a:rPr lang="en-US" dirty="0"/>
              <a:t>The height </a:t>
            </a:r>
            <a:r>
              <a:rPr lang="en-US" b="1" i="1" dirty="0" err="1">
                <a:latin typeface="Times New Roman" charset="0"/>
              </a:rPr>
              <a:t>h</a:t>
            </a:r>
            <a:r>
              <a:rPr lang="en-US" dirty="0"/>
              <a:t> is </a:t>
            </a:r>
            <a:r>
              <a:rPr lang="en-US" b="1" i="1" dirty="0" err="1">
                <a:latin typeface="Times New Roman" charset="0"/>
              </a:rPr>
              <a:t>O</a:t>
            </a:r>
            <a:r>
              <a:rPr lang="en-US" dirty="0" err="1">
                <a:latin typeface="Times New Roman" charset="0"/>
              </a:rPr>
              <a:t>(</a:t>
            </a:r>
            <a:r>
              <a:rPr lang="en-US" b="1" i="1" dirty="0" err="1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</a:t>
            </a:r>
            <a:r>
              <a:rPr lang="en-US" dirty="0"/>
              <a:t>in the worst case and </a:t>
            </a:r>
            <a:r>
              <a:rPr lang="en-US" b="1" i="1" dirty="0" err="1">
                <a:latin typeface="Times New Roman" charset="0"/>
              </a:rPr>
              <a:t>O</a:t>
            </a:r>
            <a:r>
              <a:rPr lang="en-US" dirty="0" err="1">
                <a:latin typeface="Times New Roman" charset="0"/>
              </a:rPr>
              <a:t>(log</a:t>
            </a:r>
            <a:r>
              <a:rPr lang="en-US" dirty="0">
                <a:latin typeface="Times New Roman" charset="0"/>
              </a:rPr>
              <a:t> </a:t>
            </a:r>
            <a:r>
              <a:rPr lang="en-US" b="1" i="1" dirty="0" err="1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in the best case</a:t>
            </a:r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5181600" y="1676400"/>
            <a:ext cx="3067050" cy="2120900"/>
            <a:chOff x="2938" y="960"/>
            <a:chExt cx="2258" cy="1562"/>
          </a:xfrm>
        </p:grpSpPr>
        <p:sp>
          <p:nvSpPr>
            <p:cNvPr id="12325" name="Oval 5"/>
            <p:cNvSpPr>
              <a:spLocks noChangeArrowheads="1"/>
            </p:cNvSpPr>
            <p:nvPr/>
          </p:nvSpPr>
          <p:spPr bwMode="auto">
            <a:xfrm flipH="1">
              <a:off x="3120" y="960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1800">
                <a:latin typeface="Times New Roman" charset="0"/>
                <a:sym typeface="Symbol" charset="2"/>
              </a:endParaRPr>
            </a:p>
          </p:txBody>
        </p:sp>
        <p:cxnSp>
          <p:nvCxnSpPr>
            <p:cNvPr id="12326" name="AutoShape 9"/>
            <p:cNvCxnSpPr>
              <a:cxnSpLocks noChangeShapeType="1"/>
              <a:stCxn id="12343" idx="3"/>
              <a:endCxn id="12345" idx="7"/>
            </p:cNvCxnSpPr>
            <p:nvPr/>
          </p:nvCxnSpPr>
          <p:spPr bwMode="auto">
            <a:xfrm>
              <a:off x="3714" y="1420"/>
              <a:ext cx="281" cy="13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27" name="AutoShape 10"/>
            <p:cNvCxnSpPr>
              <a:cxnSpLocks noChangeShapeType="1"/>
              <a:stCxn id="12325" idx="3"/>
              <a:endCxn id="12343" idx="7"/>
            </p:cNvCxnSpPr>
            <p:nvPr/>
          </p:nvCxnSpPr>
          <p:spPr bwMode="auto">
            <a:xfrm>
              <a:off x="3292" y="1138"/>
              <a:ext cx="279" cy="1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28" name="AutoShape 11"/>
            <p:cNvCxnSpPr>
              <a:cxnSpLocks noChangeShapeType="1"/>
              <a:stCxn id="12344" idx="0"/>
              <a:endCxn id="12325" idx="5"/>
            </p:cNvCxnSpPr>
            <p:nvPr/>
          </p:nvCxnSpPr>
          <p:spPr bwMode="auto">
            <a:xfrm flipV="1">
              <a:off x="3011" y="1138"/>
              <a:ext cx="139" cy="12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29" name="AutoShape 12"/>
            <p:cNvCxnSpPr>
              <a:cxnSpLocks noChangeShapeType="1"/>
              <a:stCxn id="12350" idx="7"/>
              <a:endCxn id="12341" idx="3"/>
            </p:cNvCxnSpPr>
            <p:nvPr/>
          </p:nvCxnSpPr>
          <p:spPr bwMode="auto">
            <a:xfrm flipH="1" flipV="1">
              <a:off x="4559" y="1988"/>
              <a:ext cx="281" cy="1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30" name="AutoShape 13"/>
            <p:cNvCxnSpPr>
              <a:cxnSpLocks noChangeShapeType="1"/>
              <a:stCxn id="12349" idx="0"/>
              <a:endCxn id="12341" idx="5"/>
            </p:cNvCxnSpPr>
            <p:nvPr/>
          </p:nvCxnSpPr>
          <p:spPr bwMode="auto">
            <a:xfrm flipV="1">
              <a:off x="4277" y="1988"/>
              <a:ext cx="139" cy="14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31" name="AutoShape 14"/>
            <p:cNvCxnSpPr>
              <a:cxnSpLocks noChangeShapeType="1"/>
              <a:stCxn id="12342" idx="0"/>
              <a:endCxn id="12345" idx="5"/>
            </p:cNvCxnSpPr>
            <p:nvPr/>
          </p:nvCxnSpPr>
          <p:spPr bwMode="auto">
            <a:xfrm flipV="1">
              <a:off x="3855" y="1705"/>
              <a:ext cx="140" cy="13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32" name="AutoShape 15"/>
            <p:cNvCxnSpPr>
              <a:cxnSpLocks noChangeShapeType="1"/>
              <a:stCxn id="12341" idx="7"/>
              <a:endCxn id="12345" idx="3"/>
            </p:cNvCxnSpPr>
            <p:nvPr/>
          </p:nvCxnSpPr>
          <p:spPr bwMode="auto">
            <a:xfrm flipH="1" flipV="1">
              <a:off x="4137" y="1705"/>
              <a:ext cx="279" cy="1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4204" y="2093"/>
              <a:ext cx="809" cy="202"/>
              <a:chOff x="4214" y="2496"/>
              <a:chExt cx="809" cy="202"/>
            </a:xfrm>
          </p:grpSpPr>
          <p:sp>
            <p:nvSpPr>
              <p:cNvPr id="12349" name="Rectangle 8"/>
              <p:cNvSpPr>
                <a:spLocks noChangeAspect="1" noChangeArrowheads="1"/>
              </p:cNvSpPr>
              <p:nvPr/>
            </p:nvSpPr>
            <p:spPr bwMode="auto">
              <a:xfrm flipH="1">
                <a:off x="4214" y="2544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2350" name="Oval 21"/>
              <p:cNvSpPr>
                <a:spLocks noChangeArrowheads="1"/>
              </p:cNvSpPr>
              <p:nvPr/>
            </p:nvSpPr>
            <p:spPr bwMode="auto">
              <a:xfrm flipH="1">
                <a:off x="4821" y="2496"/>
                <a:ext cx="202" cy="20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anchor="ctr" anchorCtr="1">
                <a:prstTxWarp prst="textNoShape">
                  <a:avLst/>
                </a:prstTxWarp>
              </a:bodyPr>
              <a:lstStyle/>
              <a:p>
                <a:endParaRPr lang="en-US" sz="1800">
                  <a:latin typeface="Times New Roman" charset="0"/>
                  <a:sym typeface="Symbol" charset="2"/>
                </a:endParaRPr>
              </a:p>
            </p:txBody>
          </p:sp>
        </p:grp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4627" y="2377"/>
              <a:ext cx="569" cy="145"/>
              <a:chOff x="4637" y="2859"/>
              <a:chExt cx="569" cy="145"/>
            </a:xfrm>
          </p:grpSpPr>
          <p:sp>
            <p:nvSpPr>
              <p:cNvPr id="12347" name="Rectangle 22"/>
              <p:cNvSpPr>
                <a:spLocks noChangeAspect="1" noChangeArrowheads="1"/>
              </p:cNvSpPr>
              <p:nvPr/>
            </p:nvSpPr>
            <p:spPr bwMode="auto">
              <a:xfrm flipH="1">
                <a:off x="5061" y="2859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2348" name="Rectangle 23"/>
              <p:cNvSpPr>
                <a:spLocks noChangeAspect="1" noChangeArrowheads="1"/>
              </p:cNvSpPr>
              <p:nvPr/>
            </p:nvSpPr>
            <p:spPr bwMode="auto">
              <a:xfrm flipH="1">
                <a:off x="4637" y="2859"/>
                <a:ext cx="146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cxnSp>
          <p:nvCxnSpPr>
            <p:cNvPr id="12335" name="AutoShape 24"/>
            <p:cNvCxnSpPr>
              <a:cxnSpLocks noChangeShapeType="1"/>
              <a:stCxn id="12348" idx="0"/>
              <a:endCxn id="12350" idx="5"/>
            </p:cNvCxnSpPr>
            <p:nvPr/>
          </p:nvCxnSpPr>
          <p:spPr bwMode="auto">
            <a:xfrm flipV="1">
              <a:off x="4700" y="2271"/>
              <a:ext cx="140" cy="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36" name="AutoShape 25"/>
            <p:cNvCxnSpPr>
              <a:cxnSpLocks noChangeShapeType="1"/>
              <a:stCxn id="12347" idx="0"/>
              <a:endCxn id="12350" idx="3"/>
            </p:cNvCxnSpPr>
            <p:nvPr/>
          </p:nvCxnSpPr>
          <p:spPr bwMode="auto">
            <a:xfrm flipH="1" flipV="1">
              <a:off x="4983" y="2271"/>
              <a:ext cx="141" cy="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3359" y="1525"/>
              <a:ext cx="807" cy="204"/>
              <a:chOff x="3369" y="1920"/>
              <a:chExt cx="807" cy="204"/>
            </a:xfrm>
          </p:grpSpPr>
          <p:sp>
            <p:nvSpPr>
              <p:cNvPr id="12345" name="Oval 6"/>
              <p:cNvSpPr>
                <a:spLocks noChangeArrowheads="1"/>
              </p:cNvSpPr>
              <p:nvPr/>
            </p:nvSpPr>
            <p:spPr bwMode="auto">
              <a:xfrm flipH="1">
                <a:off x="3975" y="1922"/>
                <a:ext cx="201" cy="20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anchor="ctr" anchorCtr="1">
                <a:prstTxWarp prst="textNoShape">
                  <a:avLst/>
                </a:prstTxWarp>
              </a:bodyPr>
              <a:lstStyle/>
              <a:p>
                <a:endParaRPr lang="en-US" sz="1800"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2346" name="Rectangle 30"/>
              <p:cNvSpPr>
                <a:spLocks noChangeAspect="1" noChangeArrowheads="1"/>
              </p:cNvSpPr>
              <p:nvPr/>
            </p:nvSpPr>
            <p:spPr bwMode="auto">
              <a:xfrm flipH="1">
                <a:off x="3369" y="1920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2938" y="1243"/>
              <a:ext cx="806" cy="201"/>
              <a:chOff x="2948" y="1683"/>
              <a:chExt cx="806" cy="201"/>
            </a:xfrm>
          </p:grpSpPr>
          <p:sp>
            <p:nvSpPr>
              <p:cNvPr id="12343" name="Oval 4"/>
              <p:cNvSpPr>
                <a:spLocks noChangeArrowheads="1"/>
              </p:cNvSpPr>
              <p:nvPr/>
            </p:nvSpPr>
            <p:spPr bwMode="auto">
              <a:xfrm flipH="1">
                <a:off x="3552" y="1683"/>
                <a:ext cx="202" cy="20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anchor="ctr" anchorCtr="1">
                <a:prstTxWarp prst="textNoShape">
                  <a:avLst/>
                </a:prstTxWarp>
              </a:bodyPr>
              <a:lstStyle/>
              <a:p>
                <a:endParaRPr lang="en-US" sz="1800"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2344" name="Rectangle 34"/>
              <p:cNvSpPr>
                <a:spLocks noChangeAspect="1" noChangeArrowheads="1"/>
              </p:cNvSpPr>
              <p:nvPr/>
            </p:nvSpPr>
            <p:spPr bwMode="auto">
              <a:xfrm flipH="1">
                <a:off x="2948" y="1711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cxnSp>
          <p:nvCxnSpPr>
            <p:cNvPr id="12339" name="AutoShape 35"/>
            <p:cNvCxnSpPr>
              <a:cxnSpLocks noChangeShapeType="1"/>
              <a:stCxn id="12346" idx="0"/>
              <a:endCxn id="12343" idx="5"/>
            </p:cNvCxnSpPr>
            <p:nvPr/>
          </p:nvCxnSpPr>
          <p:spPr bwMode="auto">
            <a:xfrm flipV="1">
              <a:off x="3432" y="1420"/>
              <a:ext cx="139" cy="9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3782" y="1810"/>
              <a:ext cx="807" cy="202"/>
              <a:chOff x="3792" y="2220"/>
              <a:chExt cx="807" cy="202"/>
            </a:xfrm>
          </p:grpSpPr>
          <p:sp>
            <p:nvSpPr>
              <p:cNvPr id="12341" name="Oval 7"/>
              <p:cNvSpPr>
                <a:spLocks noChangeArrowheads="1"/>
              </p:cNvSpPr>
              <p:nvPr/>
            </p:nvSpPr>
            <p:spPr bwMode="auto">
              <a:xfrm flipH="1">
                <a:off x="4397" y="2220"/>
                <a:ext cx="202" cy="20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anchor="ctr" anchorCtr="1">
                <a:prstTxWarp prst="textNoShape">
                  <a:avLst/>
                </a:prstTxWarp>
              </a:bodyPr>
              <a:lstStyle/>
              <a:p>
                <a:endParaRPr lang="en-US" sz="1800"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2342" name="Rectangle 37"/>
              <p:cNvSpPr>
                <a:spLocks noChangeAspect="1" noChangeArrowheads="1"/>
              </p:cNvSpPr>
              <p:nvPr/>
            </p:nvSpPr>
            <p:spPr bwMode="auto">
              <a:xfrm flipH="1">
                <a:off x="3792" y="2256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</p:grpSp>
      <p:sp>
        <p:nvSpPr>
          <p:cNvPr id="12295" name="Oval 70"/>
          <p:cNvSpPr>
            <a:spLocks noChangeArrowheads="1"/>
          </p:cNvSpPr>
          <p:nvPr/>
        </p:nvSpPr>
        <p:spPr bwMode="auto">
          <a:xfrm>
            <a:off x="6629400" y="4191000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solidFill>
                <a:schemeClr val="tx2"/>
              </a:solidFill>
              <a:latin typeface="Times New Roman" charset="0"/>
              <a:sym typeface="Symbol" charset="2"/>
            </a:endParaRPr>
          </a:p>
        </p:txBody>
      </p:sp>
      <p:cxnSp>
        <p:nvCxnSpPr>
          <p:cNvPr id="12296" name="AutoShape 71"/>
          <p:cNvCxnSpPr>
            <a:cxnSpLocks noChangeShapeType="1"/>
            <a:stCxn id="12295" idx="3"/>
            <a:endCxn id="12298" idx="7"/>
          </p:cNvCxnSpPr>
          <p:nvPr/>
        </p:nvCxnSpPr>
        <p:spPr bwMode="auto">
          <a:xfrm flipH="1">
            <a:off x="5813425" y="4443413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7" name="AutoShape 72"/>
          <p:cNvCxnSpPr>
            <a:cxnSpLocks noChangeShapeType="1"/>
            <a:stCxn id="12311" idx="1"/>
            <a:endCxn id="12295" idx="5"/>
          </p:cNvCxnSpPr>
          <p:nvPr/>
        </p:nvCxnSpPr>
        <p:spPr bwMode="auto">
          <a:xfrm flipH="1" flipV="1">
            <a:off x="6873875" y="4443413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298" name="Oval 73"/>
          <p:cNvSpPr>
            <a:spLocks noChangeArrowheads="1"/>
          </p:cNvSpPr>
          <p:nvPr/>
        </p:nvSpPr>
        <p:spPr bwMode="auto">
          <a:xfrm>
            <a:off x="5570538" y="46466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charset="0"/>
              <a:sym typeface="Symbol" charset="2"/>
            </a:endParaRPr>
          </a:p>
        </p:txBody>
      </p:sp>
      <p:sp>
        <p:nvSpPr>
          <p:cNvPr id="12299" name="Oval 74"/>
          <p:cNvSpPr>
            <a:spLocks noChangeArrowheads="1"/>
          </p:cNvSpPr>
          <p:nvPr/>
        </p:nvSpPr>
        <p:spPr bwMode="auto">
          <a:xfrm>
            <a:off x="6092825" y="51022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charset="0"/>
              <a:sym typeface="Symbol" charset="2"/>
            </a:endParaRPr>
          </a:p>
        </p:txBody>
      </p:sp>
      <p:sp>
        <p:nvSpPr>
          <p:cNvPr id="12300" name="Rectangle 75"/>
          <p:cNvSpPr>
            <a:spLocks noChangeAspect="1" noChangeArrowheads="1"/>
          </p:cNvSpPr>
          <p:nvPr/>
        </p:nvSpPr>
        <p:spPr bwMode="auto">
          <a:xfrm>
            <a:off x="5873750" y="5614988"/>
            <a:ext cx="204788" cy="2047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301" name="Rectangle 76"/>
          <p:cNvSpPr>
            <a:spLocks noChangeAspect="1" noChangeArrowheads="1"/>
          </p:cNvSpPr>
          <p:nvPr/>
        </p:nvSpPr>
        <p:spPr bwMode="auto">
          <a:xfrm>
            <a:off x="6394450" y="5614988"/>
            <a:ext cx="206375" cy="2047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cxnSp>
        <p:nvCxnSpPr>
          <p:cNvPr id="12302" name="AutoShape 77"/>
          <p:cNvCxnSpPr>
            <a:cxnSpLocks noChangeShapeType="1"/>
            <a:stCxn id="12301" idx="0"/>
            <a:endCxn id="12299" idx="5"/>
          </p:cNvCxnSpPr>
          <p:nvPr/>
        </p:nvCxnSpPr>
        <p:spPr bwMode="auto">
          <a:xfrm flipH="1" flipV="1">
            <a:off x="6337300" y="535622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3" name="AutoShape 78"/>
          <p:cNvCxnSpPr>
            <a:cxnSpLocks noChangeShapeType="1"/>
            <a:stCxn id="12300" idx="0"/>
            <a:endCxn id="12299" idx="3"/>
          </p:cNvCxnSpPr>
          <p:nvPr/>
        </p:nvCxnSpPr>
        <p:spPr bwMode="auto">
          <a:xfrm flipV="1">
            <a:off x="5976938" y="5356225"/>
            <a:ext cx="157162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4" name="AutoShape 79"/>
          <p:cNvCxnSpPr>
            <a:cxnSpLocks noChangeShapeType="1"/>
            <a:stCxn id="12306" idx="7"/>
            <a:endCxn id="12298" idx="3"/>
          </p:cNvCxnSpPr>
          <p:nvPr/>
        </p:nvCxnSpPr>
        <p:spPr bwMode="auto">
          <a:xfrm flipV="1">
            <a:off x="5291138" y="490061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5" name="AutoShape 80"/>
          <p:cNvCxnSpPr>
            <a:cxnSpLocks noChangeShapeType="1"/>
            <a:stCxn id="12299" idx="1"/>
            <a:endCxn id="12298" idx="5"/>
          </p:cNvCxnSpPr>
          <p:nvPr/>
        </p:nvCxnSpPr>
        <p:spPr bwMode="auto">
          <a:xfrm flipH="1" flipV="1">
            <a:off x="5813425" y="490061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306" name="Oval 81"/>
          <p:cNvSpPr>
            <a:spLocks noChangeArrowheads="1"/>
          </p:cNvSpPr>
          <p:nvPr/>
        </p:nvSpPr>
        <p:spPr bwMode="auto">
          <a:xfrm>
            <a:off x="5048250" y="51022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charset="0"/>
              <a:sym typeface="Symbol" charset="2"/>
            </a:endParaRPr>
          </a:p>
        </p:txBody>
      </p:sp>
      <p:sp>
        <p:nvSpPr>
          <p:cNvPr id="12307" name="Rectangle 82"/>
          <p:cNvSpPr>
            <a:spLocks noChangeAspect="1" noChangeArrowheads="1"/>
          </p:cNvSpPr>
          <p:nvPr/>
        </p:nvSpPr>
        <p:spPr bwMode="auto">
          <a:xfrm>
            <a:off x="4826000" y="5614988"/>
            <a:ext cx="204788" cy="2047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308" name="Rectangle 83"/>
          <p:cNvSpPr>
            <a:spLocks noChangeAspect="1" noChangeArrowheads="1"/>
          </p:cNvSpPr>
          <p:nvPr/>
        </p:nvSpPr>
        <p:spPr bwMode="auto">
          <a:xfrm>
            <a:off x="5348288" y="5614988"/>
            <a:ext cx="204787" cy="2047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cxnSp>
        <p:nvCxnSpPr>
          <p:cNvPr id="12309" name="AutoShape 84"/>
          <p:cNvCxnSpPr>
            <a:cxnSpLocks noChangeShapeType="1"/>
            <a:stCxn id="12308" idx="0"/>
            <a:endCxn id="12306" idx="5"/>
          </p:cNvCxnSpPr>
          <p:nvPr/>
        </p:nvCxnSpPr>
        <p:spPr bwMode="auto">
          <a:xfrm flipH="1" flipV="1">
            <a:off x="5291138" y="5356225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10" name="AutoShape 85"/>
          <p:cNvCxnSpPr>
            <a:cxnSpLocks noChangeShapeType="1"/>
            <a:stCxn id="12307" idx="0"/>
            <a:endCxn id="12306" idx="3"/>
          </p:cNvCxnSpPr>
          <p:nvPr/>
        </p:nvCxnSpPr>
        <p:spPr bwMode="auto">
          <a:xfrm flipV="1">
            <a:off x="4929188" y="5356225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311" name="Oval 86"/>
          <p:cNvSpPr>
            <a:spLocks noChangeArrowheads="1"/>
          </p:cNvSpPr>
          <p:nvPr/>
        </p:nvSpPr>
        <p:spPr bwMode="auto">
          <a:xfrm>
            <a:off x="7689850" y="46482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charset="0"/>
              <a:sym typeface="Symbol" charset="2"/>
            </a:endParaRPr>
          </a:p>
        </p:txBody>
      </p:sp>
      <p:sp>
        <p:nvSpPr>
          <p:cNvPr id="12312" name="Oval 87"/>
          <p:cNvSpPr>
            <a:spLocks noChangeArrowheads="1"/>
          </p:cNvSpPr>
          <p:nvPr/>
        </p:nvSpPr>
        <p:spPr bwMode="auto">
          <a:xfrm>
            <a:off x="8212138" y="510381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charset="0"/>
              <a:sym typeface="Symbol" charset="2"/>
            </a:endParaRPr>
          </a:p>
        </p:txBody>
      </p:sp>
      <p:sp>
        <p:nvSpPr>
          <p:cNvPr id="12313" name="Rectangle 88"/>
          <p:cNvSpPr>
            <a:spLocks noChangeAspect="1" noChangeArrowheads="1"/>
          </p:cNvSpPr>
          <p:nvPr/>
        </p:nvSpPr>
        <p:spPr bwMode="auto">
          <a:xfrm>
            <a:off x="7993063" y="5616575"/>
            <a:ext cx="204787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314" name="Rectangle 89"/>
          <p:cNvSpPr>
            <a:spLocks noChangeAspect="1" noChangeArrowheads="1"/>
          </p:cNvSpPr>
          <p:nvPr/>
        </p:nvSpPr>
        <p:spPr bwMode="auto">
          <a:xfrm>
            <a:off x="8513763" y="5616575"/>
            <a:ext cx="206375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cxnSp>
        <p:nvCxnSpPr>
          <p:cNvPr id="12315" name="AutoShape 90"/>
          <p:cNvCxnSpPr>
            <a:cxnSpLocks noChangeShapeType="1"/>
            <a:stCxn id="12314" idx="0"/>
            <a:endCxn id="12312" idx="5"/>
          </p:cNvCxnSpPr>
          <p:nvPr/>
        </p:nvCxnSpPr>
        <p:spPr bwMode="auto">
          <a:xfrm flipH="1" flipV="1">
            <a:off x="8456613" y="535781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16" name="AutoShape 91"/>
          <p:cNvCxnSpPr>
            <a:cxnSpLocks noChangeShapeType="1"/>
            <a:stCxn id="12313" idx="0"/>
            <a:endCxn id="12312" idx="3"/>
          </p:cNvCxnSpPr>
          <p:nvPr/>
        </p:nvCxnSpPr>
        <p:spPr bwMode="auto">
          <a:xfrm flipV="1">
            <a:off x="8096250" y="5357813"/>
            <a:ext cx="157163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17" name="AutoShape 92"/>
          <p:cNvCxnSpPr>
            <a:cxnSpLocks noChangeShapeType="1"/>
            <a:stCxn id="12319" idx="7"/>
            <a:endCxn id="12311" idx="3"/>
          </p:cNvCxnSpPr>
          <p:nvPr/>
        </p:nvCxnSpPr>
        <p:spPr bwMode="auto">
          <a:xfrm flipV="1">
            <a:off x="7410450" y="490220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18" name="AutoShape 93"/>
          <p:cNvCxnSpPr>
            <a:cxnSpLocks noChangeShapeType="1"/>
            <a:stCxn id="12312" idx="1"/>
            <a:endCxn id="12311" idx="5"/>
          </p:cNvCxnSpPr>
          <p:nvPr/>
        </p:nvCxnSpPr>
        <p:spPr bwMode="auto">
          <a:xfrm flipH="1" flipV="1">
            <a:off x="7932738" y="490220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319" name="Oval 94"/>
          <p:cNvSpPr>
            <a:spLocks noChangeArrowheads="1"/>
          </p:cNvSpPr>
          <p:nvPr/>
        </p:nvSpPr>
        <p:spPr bwMode="auto">
          <a:xfrm>
            <a:off x="7167563" y="51038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charset="0"/>
              <a:sym typeface="Symbol" charset="2"/>
            </a:endParaRPr>
          </a:p>
        </p:txBody>
      </p:sp>
      <p:sp>
        <p:nvSpPr>
          <p:cNvPr id="12320" name="Rectangle 95"/>
          <p:cNvSpPr>
            <a:spLocks noChangeAspect="1" noChangeArrowheads="1"/>
          </p:cNvSpPr>
          <p:nvPr/>
        </p:nvSpPr>
        <p:spPr bwMode="auto">
          <a:xfrm>
            <a:off x="6945313" y="5616575"/>
            <a:ext cx="204787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321" name="Rectangle 96"/>
          <p:cNvSpPr>
            <a:spLocks noChangeAspect="1" noChangeArrowheads="1"/>
          </p:cNvSpPr>
          <p:nvPr/>
        </p:nvSpPr>
        <p:spPr bwMode="auto">
          <a:xfrm>
            <a:off x="7467600" y="5616575"/>
            <a:ext cx="204788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cxnSp>
        <p:nvCxnSpPr>
          <p:cNvPr id="12322" name="AutoShape 97"/>
          <p:cNvCxnSpPr>
            <a:cxnSpLocks noChangeShapeType="1"/>
            <a:stCxn id="12321" idx="0"/>
            <a:endCxn id="12319" idx="5"/>
          </p:cNvCxnSpPr>
          <p:nvPr/>
        </p:nvCxnSpPr>
        <p:spPr bwMode="auto">
          <a:xfrm flipH="1" flipV="1">
            <a:off x="7410450" y="535781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23" name="AutoShape 98"/>
          <p:cNvCxnSpPr>
            <a:cxnSpLocks noChangeShapeType="1"/>
            <a:stCxn id="12320" idx="0"/>
            <a:endCxn id="12319" idx="3"/>
          </p:cNvCxnSpPr>
          <p:nvPr/>
        </p:nvCxnSpPr>
        <p:spPr bwMode="auto">
          <a:xfrm flipV="1">
            <a:off x="7048500" y="535781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63" name="TextBox 62"/>
          <p:cNvSpPr txBox="1"/>
          <p:nvPr/>
        </p:nvSpPr>
        <p:spPr>
          <a:xfrm>
            <a:off x="838200" y="5819775"/>
            <a:ext cx="3918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want a balanced binary tree!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B9B931-D5D6-8541-8209-BA42D9A626B6}" type="slidenum">
              <a:rPr lang="en-US"/>
              <a:pPr/>
              <a:t>11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AVL Tree Definition</a:t>
            </a:r>
            <a:endParaRPr lang="en-US">
              <a:ea typeface="Tahoma" charset="0"/>
              <a:cs typeface="Tahoma" charset="0"/>
            </a:endParaRPr>
          </a:p>
        </p:txBody>
      </p:sp>
      <p:sp>
        <p:nvSpPr>
          <p:cNvPr id="51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3407617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AVL trees are balanced</a:t>
            </a:r>
          </a:p>
          <a:p>
            <a:pPr eaLnBrk="1" hangingPunct="1"/>
            <a:r>
              <a:rPr lang="en-US" dirty="0"/>
              <a:t>An AVL Tree is a </a:t>
            </a:r>
            <a:r>
              <a:rPr lang="en-US" dirty="0">
                <a:solidFill>
                  <a:schemeClr val="tx2"/>
                </a:solidFill>
              </a:rPr>
              <a:t>binary search tree</a:t>
            </a:r>
            <a:r>
              <a:rPr lang="en-US" dirty="0"/>
              <a:t> such that for every internal node </a:t>
            </a:r>
            <a:r>
              <a:rPr lang="en-US" dirty="0" err="1"/>
              <a:t>v</a:t>
            </a:r>
            <a:r>
              <a:rPr lang="en-US" dirty="0"/>
              <a:t> of T, the </a:t>
            </a:r>
            <a:r>
              <a:rPr lang="en-US" dirty="0">
                <a:solidFill>
                  <a:schemeClr val="tx2"/>
                </a:solidFill>
              </a:rPr>
              <a:t>heights of the children of </a:t>
            </a:r>
            <a:r>
              <a:rPr lang="en-US" dirty="0" err="1">
                <a:solidFill>
                  <a:schemeClr val="tx2"/>
                </a:solidFill>
              </a:rPr>
              <a:t>v</a:t>
            </a:r>
            <a:r>
              <a:rPr lang="en-US" dirty="0">
                <a:solidFill>
                  <a:schemeClr val="tx2"/>
                </a:solidFill>
              </a:rPr>
              <a:t> can differ by at most 1</a:t>
            </a:r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5126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191000" y="2209800"/>
            <a:ext cx="4648200" cy="3087688"/>
          </a:xfrm>
        </p:spPr>
      </p:pic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4495800" y="5486400"/>
            <a:ext cx="411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An example of an AVL tree where the heights are shown next to the nodes: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AVL Trees</a:t>
            </a:r>
          </a:p>
        </p:txBody>
      </p:sp>
      <p:sp>
        <p:nvSpPr>
          <p:cNvPr id="61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F129D9-F78C-B442-B861-3E5E2AAC7E03}" type="slidenum">
              <a:rPr lang="en-US"/>
              <a:pPr/>
              <a:t>12</a:t>
            </a:fld>
            <a:endParaRPr lang="en-US"/>
          </a:p>
        </p:txBody>
      </p:sp>
      <p:sp>
        <p:nvSpPr>
          <p:cNvPr id="614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Height of an AVL Tree</a:t>
            </a:r>
          </a:p>
        </p:txBody>
      </p:sp>
      <p:sp>
        <p:nvSpPr>
          <p:cNvPr id="6149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8305800" cy="4876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300">
                <a:solidFill>
                  <a:schemeClr val="tx2"/>
                </a:solidFill>
              </a:rPr>
              <a:t>Fact</a:t>
            </a:r>
            <a:r>
              <a:rPr lang="en-US" sz="2300"/>
              <a:t>: The </a:t>
            </a:r>
            <a:r>
              <a:rPr lang="en-US" sz="2300">
                <a:solidFill>
                  <a:schemeClr val="tx2"/>
                </a:solidFill>
              </a:rPr>
              <a:t>height</a:t>
            </a:r>
            <a:r>
              <a:rPr lang="en-US" sz="2300"/>
              <a:t> of an AVL tree storing n keys is O(log n).</a:t>
            </a:r>
          </a:p>
          <a:p>
            <a:pPr eaLnBrk="1" hangingPunct="1">
              <a:lnSpc>
                <a:spcPct val="90000"/>
              </a:lnSpc>
            </a:pPr>
            <a:r>
              <a:rPr lang="en-US" sz="2300">
                <a:solidFill>
                  <a:schemeClr val="tx2"/>
                </a:solidFill>
              </a:rPr>
              <a:t>Proof</a:t>
            </a:r>
            <a:r>
              <a:rPr lang="en-US" sz="2300"/>
              <a:t>: Let us bound n(h): the minimum number of internal nodes of an AVL tree of height h.</a:t>
            </a:r>
          </a:p>
          <a:p>
            <a:pPr eaLnBrk="1" hangingPunct="1">
              <a:lnSpc>
                <a:spcPct val="90000"/>
              </a:lnSpc>
            </a:pPr>
            <a:r>
              <a:rPr lang="en-US" sz="2300"/>
              <a:t>We easily see that n(1) = 1 and n(2) = 2</a:t>
            </a:r>
          </a:p>
          <a:p>
            <a:pPr eaLnBrk="1" hangingPunct="1">
              <a:lnSpc>
                <a:spcPct val="90000"/>
              </a:lnSpc>
            </a:pPr>
            <a:r>
              <a:rPr lang="en-US" sz="2300"/>
              <a:t>For n &gt; 2, an AVL tree of height h contains the root node, one AVL subtree of height n-1 and another of height n-2.</a:t>
            </a:r>
          </a:p>
          <a:p>
            <a:pPr eaLnBrk="1" hangingPunct="1">
              <a:lnSpc>
                <a:spcPct val="90000"/>
              </a:lnSpc>
            </a:pPr>
            <a:r>
              <a:rPr lang="en-US" sz="2300"/>
              <a:t>That is, n(h) = 1 + n(h-1) + n(h-2)</a:t>
            </a:r>
          </a:p>
          <a:p>
            <a:pPr eaLnBrk="1" hangingPunct="1">
              <a:lnSpc>
                <a:spcPct val="90000"/>
              </a:lnSpc>
            </a:pPr>
            <a:r>
              <a:rPr lang="en-US" sz="2300"/>
              <a:t>Knowing n(h-1) &gt; n(h-2), we get n(h) &gt; 2n(h-2). So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>
                <a:solidFill>
                  <a:schemeClr val="tx2"/>
                </a:solidFill>
              </a:rPr>
              <a:t>n(h) &gt; 2n(h-2), n(h) &gt; 4n(h-4), n(h) &gt; 8n(n-6), … (by induction),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>
                <a:solidFill>
                  <a:schemeClr val="tx2"/>
                </a:solidFill>
              </a:rPr>
              <a:t>n(h) &gt; 2</a:t>
            </a:r>
            <a:r>
              <a:rPr lang="en-US" sz="2000" baseline="30000">
                <a:solidFill>
                  <a:schemeClr val="tx2"/>
                </a:solidFill>
              </a:rPr>
              <a:t>i</a:t>
            </a:r>
            <a:r>
              <a:rPr lang="en-US" sz="2000">
                <a:solidFill>
                  <a:schemeClr val="tx2"/>
                </a:solidFill>
              </a:rPr>
              <a:t>n(h-2i)</a:t>
            </a:r>
            <a:endParaRPr lang="en-US" sz="2000"/>
          </a:p>
          <a:p>
            <a:pPr eaLnBrk="1" hangingPunct="1">
              <a:lnSpc>
                <a:spcPct val="90000"/>
              </a:lnSpc>
            </a:pPr>
            <a:r>
              <a:rPr lang="en-US" sz="2300"/>
              <a:t>Solving the base case we get: n(h) &gt; 2 </a:t>
            </a:r>
            <a:r>
              <a:rPr lang="en-US" sz="2300" baseline="30000"/>
              <a:t>h/2-1</a:t>
            </a:r>
          </a:p>
          <a:p>
            <a:pPr eaLnBrk="1" hangingPunct="1">
              <a:lnSpc>
                <a:spcPct val="90000"/>
              </a:lnSpc>
            </a:pPr>
            <a:r>
              <a:rPr lang="en-US" sz="2300"/>
              <a:t>Taking logarithms: h &lt; 2log n(h) +2</a:t>
            </a:r>
          </a:p>
          <a:p>
            <a:pPr eaLnBrk="1" hangingPunct="1">
              <a:lnSpc>
                <a:spcPct val="90000"/>
              </a:lnSpc>
            </a:pPr>
            <a:r>
              <a:rPr lang="en-US" sz="2300"/>
              <a:t>Thus the height of an AVL tree is O(log n)</a:t>
            </a:r>
          </a:p>
          <a:p>
            <a:pPr eaLnBrk="1" hangingPunct="1">
              <a:lnSpc>
                <a:spcPct val="90000"/>
              </a:lnSpc>
            </a:pPr>
            <a:endParaRPr lang="en-US" sz="2300"/>
          </a:p>
        </p:txBody>
      </p:sp>
      <p:grpSp>
        <p:nvGrpSpPr>
          <p:cNvPr id="2" name="Group 1052"/>
          <p:cNvGrpSpPr>
            <a:grpSpLocks/>
          </p:cNvGrpSpPr>
          <p:nvPr/>
        </p:nvGrpSpPr>
        <p:grpSpPr bwMode="auto">
          <a:xfrm>
            <a:off x="6629400" y="76200"/>
            <a:ext cx="2360613" cy="1371600"/>
            <a:chOff x="3984" y="144"/>
            <a:chExt cx="1487" cy="864"/>
          </a:xfrm>
        </p:grpSpPr>
        <p:sp>
          <p:nvSpPr>
            <p:cNvPr id="6151" name="Oval 1033"/>
            <p:cNvSpPr>
              <a:spLocks noChangeArrowheads="1"/>
            </p:cNvSpPr>
            <p:nvPr/>
          </p:nvSpPr>
          <p:spPr bwMode="auto">
            <a:xfrm>
              <a:off x="4545" y="254"/>
              <a:ext cx="156" cy="164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Times New Roman" charset="0"/>
                  <a:sym typeface="Symbol" charset="2"/>
                </a:rPr>
                <a:t>3</a:t>
              </a:r>
            </a:p>
          </p:txBody>
        </p:sp>
        <p:sp>
          <p:nvSpPr>
            <p:cNvPr id="6152" name="Rectangle 1034"/>
            <p:cNvSpPr>
              <a:spLocks noChangeAspect="1" noChangeArrowheads="1"/>
            </p:cNvSpPr>
            <p:nvPr/>
          </p:nvSpPr>
          <p:spPr bwMode="auto">
            <a:xfrm>
              <a:off x="4368" y="549"/>
              <a:ext cx="112" cy="118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cxnSp>
          <p:nvCxnSpPr>
            <p:cNvPr id="6153" name="AutoShape 1035"/>
            <p:cNvCxnSpPr>
              <a:cxnSpLocks noChangeShapeType="1"/>
              <a:stCxn id="6152" idx="0"/>
              <a:endCxn id="6151" idx="3"/>
            </p:cNvCxnSpPr>
            <p:nvPr/>
          </p:nvCxnSpPr>
          <p:spPr bwMode="auto">
            <a:xfrm flipV="1">
              <a:off x="4424" y="399"/>
              <a:ext cx="145" cy="1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54" name="Oval 1041"/>
            <p:cNvSpPr>
              <a:spLocks noChangeArrowheads="1"/>
            </p:cNvSpPr>
            <p:nvPr/>
          </p:nvSpPr>
          <p:spPr bwMode="auto">
            <a:xfrm>
              <a:off x="4749" y="547"/>
              <a:ext cx="155" cy="164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Times New Roman" charset="0"/>
                  <a:sym typeface="Symbol" charset="2"/>
                </a:rPr>
                <a:t>4</a:t>
              </a:r>
            </a:p>
          </p:txBody>
        </p:sp>
        <p:sp>
          <p:nvSpPr>
            <p:cNvPr id="6155" name="Rectangle 1042"/>
            <p:cNvSpPr>
              <a:spLocks noChangeAspect="1" noChangeArrowheads="1"/>
            </p:cNvSpPr>
            <p:nvPr/>
          </p:nvSpPr>
          <p:spPr bwMode="auto">
            <a:xfrm>
              <a:off x="4628" y="842"/>
              <a:ext cx="112" cy="118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6156" name="Rectangle 1043"/>
            <p:cNvSpPr>
              <a:spLocks noChangeAspect="1" noChangeArrowheads="1"/>
            </p:cNvSpPr>
            <p:nvPr/>
          </p:nvSpPr>
          <p:spPr bwMode="auto">
            <a:xfrm>
              <a:off x="4942" y="842"/>
              <a:ext cx="112" cy="118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cxnSp>
          <p:nvCxnSpPr>
            <p:cNvPr id="6157" name="AutoShape 1044"/>
            <p:cNvCxnSpPr>
              <a:cxnSpLocks noChangeShapeType="1"/>
              <a:stCxn id="6156" idx="0"/>
              <a:endCxn id="6154" idx="5"/>
            </p:cNvCxnSpPr>
            <p:nvPr/>
          </p:nvCxnSpPr>
          <p:spPr bwMode="auto">
            <a:xfrm flipH="1" flipV="1">
              <a:off x="4882" y="692"/>
              <a:ext cx="116" cy="1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58" name="AutoShape 1045"/>
            <p:cNvCxnSpPr>
              <a:cxnSpLocks noChangeShapeType="1"/>
              <a:stCxn id="6155" idx="0"/>
              <a:endCxn id="6154" idx="3"/>
            </p:cNvCxnSpPr>
            <p:nvPr/>
          </p:nvCxnSpPr>
          <p:spPr bwMode="auto">
            <a:xfrm flipV="1">
              <a:off x="4684" y="692"/>
              <a:ext cx="87" cy="1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59" name="AutoShape 1046"/>
            <p:cNvCxnSpPr>
              <a:cxnSpLocks noChangeShapeType="1"/>
              <a:stCxn id="6154" idx="0"/>
              <a:endCxn id="6151" idx="5"/>
            </p:cNvCxnSpPr>
            <p:nvPr/>
          </p:nvCxnSpPr>
          <p:spPr bwMode="auto">
            <a:xfrm flipH="1" flipV="1">
              <a:off x="4678" y="399"/>
              <a:ext cx="149" cy="143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</p:cxnSp>
        <p:sp>
          <p:nvSpPr>
            <p:cNvPr id="6160" name="Text Box 1048"/>
            <p:cNvSpPr txBox="1">
              <a:spLocks noChangeArrowheads="1"/>
            </p:cNvSpPr>
            <p:nvPr/>
          </p:nvSpPr>
          <p:spPr bwMode="auto">
            <a:xfrm>
              <a:off x="4944" y="480"/>
              <a:ext cx="527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2"/>
                  </a:solidFill>
                </a:rPr>
                <a:t>n(1)</a:t>
              </a:r>
              <a:endParaRPr lang="en-US" sz="1600" b="1" i="1">
                <a:solidFill>
                  <a:schemeClr val="tx2"/>
                </a:solidFill>
              </a:endParaRPr>
            </a:p>
          </p:txBody>
        </p:sp>
        <p:sp>
          <p:nvSpPr>
            <p:cNvPr id="6161" name="Text Box 1049"/>
            <p:cNvSpPr txBox="1">
              <a:spLocks noChangeArrowheads="1"/>
            </p:cNvSpPr>
            <p:nvPr/>
          </p:nvSpPr>
          <p:spPr bwMode="auto">
            <a:xfrm>
              <a:off x="4033" y="192"/>
              <a:ext cx="527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n(2)</a:t>
              </a:r>
              <a:endParaRPr lang="en-US" sz="1600" b="1" i="1"/>
            </a:p>
          </p:txBody>
        </p:sp>
        <p:sp>
          <p:nvSpPr>
            <p:cNvPr id="6162" name="AutoShape 1050"/>
            <p:cNvSpPr>
              <a:spLocks noChangeArrowheads="1"/>
            </p:cNvSpPr>
            <p:nvPr/>
          </p:nvSpPr>
          <p:spPr bwMode="auto">
            <a:xfrm>
              <a:off x="4416" y="432"/>
              <a:ext cx="768" cy="528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2"/>
              </a:solidFill>
              <a:prstDash val="dash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3" name="AutoShape 1051"/>
            <p:cNvSpPr>
              <a:spLocks noChangeArrowheads="1"/>
            </p:cNvSpPr>
            <p:nvPr/>
          </p:nvSpPr>
          <p:spPr bwMode="auto">
            <a:xfrm>
              <a:off x="3984" y="144"/>
              <a:ext cx="1296" cy="86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8C7F93-F821-AD4E-8D1E-BD44C0BB083A}" type="slidenum">
              <a:rPr lang="en-US"/>
              <a:pPr/>
              <a:t>13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Insertion</a:t>
            </a:r>
          </a:p>
        </p:txBody>
      </p:sp>
      <p:sp>
        <p:nvSpPr>
          <p:cNvPr id="71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Insertion is as in a binary search tree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Always done by expanding an external node.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Example: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81600" y="2362200"/>
            <a:ext cx="2743200" cy="3429000"/>
            <a:chOff x="3696" y="1200"/>
            <a:chExt cx="1728" cy="2160"/>
          </a:xfrm>
        </p:grpSpPr>
        <p:sp>
          <p:nvSpPr>
            <p:cNvPr id="7219" name="Oval 5"/>
            <p:cNvSpPr>
              <a:spLocks noChangeArrowheads="1"/>
            </p:cNvSpPr>
            <p:nvPr/>
          </p:nvSpPr>
          <p:spPr bwMode="auto">
            <a:xfrm>
              <a:off x="4252" y="120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44</a:t>
              </a:r>
            </a:p>
          </p:txBody>
        </p:sp>
        <p:sp>
          <p:nvSpPr>
            <p:cNvPr id="7220" name="Oval 6"/>
            <p:cNvSpPr>
              <a:spLocks noChangeArrowheads="1"/>
            </p:cNvSpPr>
            <p:nvPr/>
          </p:nvSpPr>
          <p:spPr bwMode="auto">
            <a:xfrm>
              <a:off x="3748" y="1584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17</a:t>
              </a:r>
            </a:p>
          </p:txBody>
        </p:sp>
        <p:sp>
          <p:nvSpPr>
            <p:cNvPr id="7221" name="Oval 7"/>
            <p:cNvSpPr>
              <a:spLocks noChangeArrowheads="1"/>
            </p:cNvSpPr>
            <p:nvPr/>
          </p:nvSpPr>
          <p:spPr bwMode="auto">
            <a:xfrm>
              <a:off x="4792" y="1584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78</a:t>
              </a:r>
            </a:p>
          </p:txBody>
        </p:sp>
        <p:sp>
          <p:nvSpPr>
            <p:cNvPr id="7222" name="Oval 8"/>
            <p:cNvSpPr>
              <a:spLocks noChangeArrowheads="1"/>
            </p:cNvSpPr>
            <p:nvPr/>
          </p:nvSpPr>
          <p:spPr bwMode="auto">
            <a:xfrm>
              <a:off x="3880" y="201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32</a:t>
              </a:r>
            </a:p>
          </p:txBody>
        </p:sp>
        <p:sp>
          <p:nvSpPr>
            <p:cNvPr id="7223" name="Oval 9"/>
            <p:cNvSpPr>
              <a:spLocks noChangeArrowheads="1"/>
            </p:cNvSpPr>
            <p:nvPr/>
          </p:nvSpPr>
          <p:spPr bwMode="auto">
            <a:xfrm>
              <a:off x="4492" y="201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50</a:t>
              </a:r>
            </a:p>
          </p:txBody>
        </p:sp>
        <p:sp>
          <p:nvSpPr>
            <p:cNvPr id="7224" name="Oval 10"/>
            <p:cNvSpPr>
              <a:spLocks noChangeArrowheads="1"/>
            </p:cNvSpPr>
            <p:nvPr/>
          </p:nvSpPr>
          <p:spPr bwMode="auto">
            <a:xfrm>
              <a:off x="5128" y="201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88</a:t>
              </a:r>
            </a:p>
          </p:txBody>
        </p:sp>
        <p:sp>
          <p:nvSpPr>
            <p:cNvPr id="7225" name="Oval 11"/>
            <p:cNvSpPr>
              <a:spLocks noChangeArrowheads="1"/>
            </p:cNvSpPr>
            <p:nvPr/>
          </p:nvSpPr>
          <p:spPr bwMode="auto">
            <a:xfrm>
              <a:off x="4270" y="244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48</a:t>
              </a:r>
            </a:p>
          </p:txBody>
        </p:sp>
        <p:sp>
          <p:nvSpPr>
            <p:cNvPr id="7226" name="Oval 12"/>
            <p:cNvSpPr>
              <a:spLocks noChangeArrowheads="1"/>
            </p:cNvSpPr>
            <p:nvPr/>
          </p:nvSpPr>
          <p:spPr bwMode="auto">
            <a:xfrm>
              <a:off x="4744" y="244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62</a:t>
              </a:r>
            </a:p>
          </p:txBody>
        </p:sp>
        <p:sp>
          <p:nvSpPr>
            <p:cNvPr id="7227" name="Rectangle 13"/>
            <p:cNvSpPr>
              <a:spLocks noChangeArrowheads="1"/>
            </p:cNvSpPr>
            <p:nvPr/>
          </p:nvSpPr>
          <p:spPr bwMode="auto">
            <a:xfrm>
              <a:off x="3696" y="197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28" name="Rectangle 14"/>
            <p:cNvSpPr>
              <a:spLocks noChangeArrowheads="1"/>
            </p:cNvSpPr>
            <p:nvPr/>
          </p:nvSpPr>
          <p:spPr bwMode="auto">
            <a:xfrm>
              <a:off x="3888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29" name="Rectangle 15"/>
            <p:cNvSpPr>
              <a:spLocks noChangeArrowheads="1"/>
            </p:cNvSpPr>
            <p:nvPr/>
          </p:nvSpPr>
          <p:spPr bwMode="auto">
            <a:xfrm>
              <a:off x="4080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30" name="Rectangle 16"/>
            <p:cNvSpPr>
              <a:spLocks noChangeArrowheads="1"/>
            </p:cNvSpPr>
            <p:nvPr/>
          </p:nvSpPr>
          <p:spPr bwMode="auto">
            <a:xfrm>
              <a:off x="4272" y="28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31" name="Rectangle 17"/>
            <p:cNvSpPr>
              <a:spLocks noChangeArrowheads="1"/>
            </p:cNvSpPr>
            <p:nvPr/>
          </p:nvSpPr>
          <p:spPr bwMode="auto">
            <a:xfrm>
              <a:off x="4464" y="28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32" name="Rectangle 18"/>
            <p:cNvSpPr>
              <a:spLocks noChangeArrowheads="1"/>
            </p:cNvSpPr>
            <p:nvPr/>
          </p:nvSpPr>
          <p:spPr bwMode="auto">
            <a:xfrm>
              <a:off x="4944" y="28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33" name="Rectangle 19"/>
            <p:cNvSpPr>
              <a:spLocks noChangeArrowheads="1"/>
            </p:cNvSpPr>
            <p:nvPr/>
          </p:nvSpPr>
          <p:spPr bwMode="auto">
            <a:xfrm>
              <a:off x="5136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34" name="Rectangle 20"/>
            <p:cNvSpPr>
              <a:spLocks noChangeArrowheads="1"/>
            </p:cNvSpPr>
            <p:nvPr/>
          </p:nvSpPr>
          <p:spPr bwMode="auto">
            <a:xfrm>
              <a:off x="5328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7235" name="AutoShape 21"/>
            <p:cNvCxnSpPr>
              <a:cxnSpLocks noChangeShapeType="1"/>
              <a:stCxn id="7219" idx="4"/>
              <a:endCxn id="7220" idx="0"/>
            </p:cNvCxnSpPr>
            <p:nvPr/>
          </p:nvCxnSpPr>
          <p:spPr bwMode="auto">
            <a:xfrm flipH="1">
              <a:off x="3889" y="1454"/>
              <a:ext cx="504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36" name="AutoShape 22"/>
            <p:cNvCxnSpPr>
              <a:cxnSpLocks noChangeShapeType="1"/>
              <a:stCxn id="7220" idx="4"/>
              <a:endCxn id="7227" idx="0"/>
            </p:cNvCxnSpPr>
            <p:nvPr/>
          </p:nvCxnSpPr>
          <p:spPr bwMode="auto">
            <a:xfrm flipH="1">
              <a:off x="3744" y="1838"/>
              <a:ext cx="14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37" name="AutoShape 23"/>
            <p:cNvCxnSpPr>
              <a:cxnSpLocks noChangeShapeType="1"/>
              <a:stCxn id="7220" idx="4"/>
              <a:endCxn id="7222" idx="0"/>
            </p:cNvCxnSpPr>
            <p:nvPr/>
          </p:nvCxnSpPr>
          <p:spPr bwMode="auto">
            <a:xfrm>
              <a:off x="3889" y="1838"/>
              <a:ext cx="13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38" name="AutoShape 24"/>
            <p:cNvCxnSpPr>
              <a:cxnSpLocks noChangeShapeType="1"/>
              <a:stCxn id="7219" idx="4"/>
              <a:endCxn id="7221" idx="0"/>
            </p:cNvCxnSpPr>
            <p:nvPr/>
          </p:nvCxnSpPr>
          <p:spPr bwMode="auto">
            <a:xfrm>
              <a:off x="4393" y="1454"/>
              <a:ext cx="540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39" name="AutoShape 25"/>
            <p:cNvCxnSpPr>
              <a:cxnSpLocks noChangeShapeType="1"/>
              <a:stCxn id="7221" idx="4"/>
              <a:endCxn id="7223" idx="0"/>
            </p:cNvCxnSpPr>
            <p:nvPr/>
          </p:nvCxnSpPr>
          <p:spPr bwMode="auto">
            <a:xfrm flipH="1">
              <a:off x="4633" y="1838"/>
              <a:ext cx="300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40" name="AutoShape 26"/>
            <p:cNvCxnSpPr>
              <a:cxnSpLocks noChangeShapeType="1"/>
              <a:stCxn id="7221" idx="4"/>
              <a:endCxn id="7224" idx="0"/>
            </p:cNvCxnSpPr>
            <p:nvPr/>
          </p:nvCxnSpPr>
          <p:spPr bwMode="auto">
            <a:xfrm>
              <a:off x="4933" y="1838"/>
              <a:ext cx="336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41" name="AutoShape 27"/>
            <p:cNvCxnSpPr>
              <a:cxnSpLocks noChangeShapeType="1"/>
              <a:stCxn id="7223" idx="4"/>
              <a:endCxn id="7225" idx="0"/>
            </p:cNvCxnSpPr>
            <p:nvPr/>
          </p:nvCxnSpPr>
          <p:spPr bwMode="auto">
            <a:xfrm flipH="1">
              <a:off x="4411" y="2270"/>
              <a:ext cx="22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42" name="AutoShape 28"/>
            <p:cNvCxnSpPr>
              <a:cxnSpLocks noChangeShapeType="1"/>
              <a:stCxn id="7222" idx="4"/>
              <a:endCxn id="7228" idx="0"/>
            </p:cNvCxnSpPr>
            <p:nvPr/>
          </p:nvCxnSpPr>
          <p:spPr bwMode="auto">
            <a:xfrm flipH="1">
              <a:off x="3936" y="2270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43" name="AutoShape 29"/>
            <p:cNvCxnSpPr>
              <a:cxnSpLocks noChangeShapeType="1"/>
              <a:stCxn id="7222" idx="4"/>
              <a:endCxn id="7229" idx="0"/>
            </p:cNvCxnSpPr>
            <p:nvPr/>
          </p:nvCxnSpPr>
          <p:spPr bwMode="auto">
            <a:xfrm>
              <a:off x="4021" y="2270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44" name="AutoShape 30"/>
            <p:cNvCxnSpPr>
              <a:cxnSpLocks noChangeShapeType="1"/>
              <a:stCxn id="7225" idx="4"/>
              <a:endCxn id="7230" idx="0"/>
            </p:cNvCxnSpPr>
            <p:nvPr/>
          </p:nvCxnSpPr>
          <p:spPr bwMode="auto">
            <a:xfrm flipH="1">
              <a:off x="4320" y="2702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45" name="AutoShape 31"/>
            <p:cNvCxnSpPr>
              <a:cxnSpLocks noChangeShapeType="1"/>
              <a:stCxn id="7225" idx="4"/>
              <a:endCxn id="7231" idx="0"/>
            </p:cNvCxnSpPr>
            <p:nvPr/>
          </p:nvCxnSpPr>
          <p:spPr bwMode="auto">
            <a:xfrm>
              <a:off x="4411" y="2702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46" name="AutoShape 32"/>
            <p:cNvCxnSpPr>
              <a:cxnSpLocks noChangeShapeType="1"/>
              <a:stCxn id="7226" idx="4"/>
              <a:endCxn id="7251" idx="0"/>
            </p:cNvCxnSpPr>
            <p:nvPr/>
          </p:nvCxnSpPr>
          <p:spPr bwMode="auto">
            <a:xfrm flipH="1">
              <a:off x="4757" y="2702"/>
              <a:ext cx="128" cy="17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47" name="AutoShape 33"/>
            <p:cNvCxnSpPr>
              <a:cxnSpLocks noChangeShapeType="1"/>
              <a:stCxn id="7226" idx="4"/>
              <a:endCxn id="7232" idx="0"/>
            </p:cNvCxnSpPr>
            <p:nvPr/>
          </p:nvCxnSpPr>
          <p:spPr bwMode="auto">
            <a:xfrm>
              <a:off x="4885" y="2702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48" name="AutoShape 34"/>
            <p:cNvCxnSpPr>
              <a:cxnSpLocks noChangeShapeType="1"/>
              <a:stCxn id="7223" idx="4"/>
              <a:endCxn id="7226" idx="0"/>
            </p:cNvCxnSpPr>
            <p:nvPr/>
          </p:nvCxnSpPr>
          <p:spPr bwMode="auto">
            <a:xfrm>
              <a:off x="4633" y="2270"/>
              <a:ext cx="25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49" name="AutoShape 35"/>
            <p:cNvCxnSpPr>
              <a:cxnSpLocks noChangeShapeType="1"/>
              <a:stCxn id="7224" idx="4"/>
              <a:endCxn id="7233" idx="0"/>
            </p:cNvCxnSpPr>
            <p:nvPr/>
          </p:nvCxnSpPr>
          <p:spPr bwMode="auto">
            <a:xfrm flipH="1">
              <a:off x="5184" y="2270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50" name="AutoShape 36"/>
            <p:cNvCxnSpPr>
              <a:cxnSpLocks noChangeShapeType="1"/>
              <a:stCxn id="7224" idx="4"/>
              <a:endCxn id="7234" idx="0"/>
            </p:cNvCxnSpPr>
            <p:nvPr/>
          </p:nvCxnSpPr>
          <p:spPr bwMode="auto">
            <a:xfrm>
              <a:off x="5269" y="2270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7251" name="Oval 37"/>
            <p:cNvSpPr>
              <a:spLocks noChangeArrowheads="1"/>
            </p:cNvSpPr>
            <p:nvPr/>
          </p:nvSpPr>
          <p:spPr bwMode="auto">
            <a:xfrm>
              <a:off x="4616" y="2872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54</a:t>
              </a:r>
            </a:p>
          </p:txBody>
        </p:sp>
        <p:sp>
          <p:nvSpPr>
            <p:cNvPr id="7252" name="Rectangle 38"/>
            <p:cNvSpPr>
              <a:spLocks noChangeArrowheads="1"/>
            </p:cNvSpPr>
            <p:nvPr/>
          </p:nvSpPr>
          <p:spPr bwMode="auto">
            <a:xfrm>
              <a:off x="4618" y="32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53" name="Rectangle 39"/>
            <p:cNvSpPr>
              <a:spLocks noChangeArrowheads="1"/>
            </p:cNvSpPr>
            <p:nvPr/>
          </p:nvSpPr>
          <p:spPr bwMode="auto">
            <a:xfrm>
              <a:off x="4810" y="32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7254" name="AutoShape 40"/>
            <p:cNvCxnSpPr>
              <a:cxnSpLocks noChangeShapeType="1"/>
              <a:stCxn id="7251" idx="4"/>
              <a:endCxn id="7252" idx="0"/>
            </p:cNvCxnSpPr>
            <p:nvPr/>
          </p:nvCxnSpPr>
          <p:spPr bwMode="auto">
            <a:xfrm flipH="1">
              <a:off x="4666" y="3126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55" name="AutoShape 41"/>
            <p:cNvCxnSpPr>
              <a:cxnSpLocks noChangeShapeType="1"/>
              <a:stCxn id="7251" idx="4"/>
              <a:endCxn id="7253" idx="0"/>
            </p:cNvCxnSpPr>
            <p:nvPr/>
          </p:nvCxnSpPr>
          <p:spPr bwMode="auto">
            <a:xfrm>
              <a:off x="4757" y="3126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7175" name="Text Box 42"/>
          <p:cNvSpPr txBox="1">
            <a:spLocks noChangeArrowheads="1"/>
          </p:cNvSpPr>
          <p:nvPr/>
        </p:nvSpPr>
        <p:spPr bwMode="auto">
          <a:xfrm>
            <a:off x="6172200" y="5257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w</a:t>
            </a:r>
          </a:p>
        </p:txBody>
      </p:sp>
      <p:sp>
        <p:nvSpPr>
          <p:cNvPr id="7176" name="Text Box 43"/>
          <p:cNvSpPr txBox="1">
            <a:spLocks noChangeArrowheads="1"/>
          </p:cNvSpPr>
          <p:nvPr/>
        </p:nvSpPr>
        <p:spPr bwMode="auto">
          <a:xfrm>
            <a:off x="7470775" y="4524375"/>
            <a:ext cx="461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b=x</a:t>
            </a:r>
          </a:p>
        </p:txBody>
      </p:sp>
      <p:sp>
        <p:nvSpPr>
          <p:cNvPr id="7177" name="Text Box 44"/>
          <p:cNvSpPr txBox="1">
            <a:spLocks noChangeArrowheads="1"/>
          </p:cNvSpPr>
          <p:nvPr/>
        </p:nvSpPr>
        <p:spPr bwMode="auto">
          <a:xfrm>
            <a:off x="6078538" y="3238500"/>
            <a:ext cx="452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a=y</a:t>
            </a:r>
          </a:p>
        </p:txBody>
      </p:sp>
      <p:sp>
        <p:nvSpPr>
          <p:cNvPr id="7178" name="Text Box 45"/>
          <p:cNvSpPr txBox="1">
            <a:spLocks noChangeArrowheads="1"/>
          </p:cNvSpPr>
          <p:nvPr/>
        </p:nvSpPr>
        <p:spPr bwMode="auto">
          <a:xfrm>
            <a:off x="7640638" y="2914650"/>
            <a:ext cx="442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c=z</a:t>
            </a:r>
          </a:p>
        </p:txBody>
      </p:sp>
      <p:sp>
        <p:nvSpPr>
          <p:cNvPr id="7179" name="Line 46"/>
          <p:cNvSpPr>
            <a:spLocks noChangeShapeType="1"/>
          </p:cNvSpPr>
          <p:nvPr/>
        </p:nvSpPr>
        <p:spPr bwMode="auto">
          <a:xfrm flipV="1">
            <a:off x="6429375" y="5229225"/>
            <a:ext cx="2286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0" name="Line 47"/>
          <p:cNvSpPr>
            <a:spLocks noChangeShapeType="1"/>
          </p:cNvSpPr>
          <p:nvPr/>
        </p:nvSpPr>
        <p:spPr bwMode="auto">
          <a:xfrm>
            <a:off x="6324600" y="3505200"/>
            <a:ext cx="1524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1" name="Line 48"/>
          <p:cNvSpPr>
            <a:spLocks noChangeShapeType="1"/>
          </p:cNvSpPr>
          <p:nvPr/>
        </p:nvSpPr>
        <p:spPr bwMode="auto">
          <a:xfrm flipH="1">
            <a:off x="7391400" y="3067050"/>
            <a:ext cx="304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2" name="Line 49"/>
          <p:cNvSpPr>
            <a:spLocks noChangeShapeType="1"/>
          </p:cNvSpPr>
          <p:nvPr/>
        </p:nvSpPr>
        <p:spPr bwMode="auto">
          <a:xfrm flipH="1" flipV="1">
            <a:off x="7277100" y="4505325"/>
            <a:ext cx="2286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1981200" y="2362200"/>
            <a:ext cx="2743200" cy="2755900"/>
            <a:chOff x="3840" y="1882"/>
            <a:chExt cx="1728" cy="1736"/>
          </a:xfrm>
        </p:grpSpPr>
        <p:sp>
          <p:nvSpPr>
            <p:cNvPr id="7186" name="Oval 89"/>
            <p:cNvSpPr>
              <a:spLocks noChangeArrowheads="1"/>
            </p:cNvSpPr>
            <p:nvPr/>
          </p:nvSpPr>
          <p:spPr bwMode="auto">
            <a:xfrm>
              <a:off x="4396" y="1882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44</a:t>
              </a:r>
            </a:p>
          </p:txBody>
        </p:sp>
        <p:sp>
          <p:nvSpPr>
            <p:cNvPr id="7187" name="Oval 90"/>
            <p:cNvSpPr>
              <a:spLocks noChangeArrowheads="1"/>
            </p:cNvSpPr>
            <p:nvPr/>
          </p:nvSpPr>
          <p:spPr bwMode="auto">
            <a:xfrm>
              <a:off x="3892" y="226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17</a:t>
              </a:r>
            </a:p>
          </p:txBody>
        </p:sp>
        <p:sp>
          <p:nvSpPr>
            <p:cNvPr id="7188" name="Oval 91"/>
            <p:cNvSpPr>
              <a:spLocks noChangeArrowheads="1"/>
            </p:cNvSpPr>
            <p:nvPr/>
          </p:nvSpPr>
          <p:spPr bwMode="auto">
            <a:xfrm>
              <a:off x="4936" y="226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78</a:t>
              </a:r>
            </a:p>
          </p:txBody>
        </p:sp>
        <p:sp>
          <p:nvSpPr>
            <p:cNvPr id="7189" name="Oval 92"/>
            <p:cNvSpPr>
              <a:spLocks noChangeArrowheads="1"/>
            </p:cNvSpPr>
            <p:nvPr/>
          </p:nvSpPr>
          <p:spPr bwMode="auto">
            <a:xfrm>
              <a:off x="4024" y="269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32</a:t>
              </a:r>
            </a:p>
          </p:txBody>
        </p:sp>
        <p:sp>
          <p:nvSpPr>
            <p:cNvPr id="7190" name="Oval 93"/>
            <p:cNvSpPr>
              <a:spLocks noChangeArrowheads="1"/>
            </p:cNvSpPr>
            <p:nvPr/>
          </p:nvSpPr>
          <p:spPr bwMode="auto">
            <a:xfrm>
              <a:off x="4636" y="269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50</a:t>
              </a:r>
            </a:p>
          </p:txBody>
        </p:sp>
        <p:sp>
          <p:nvSpPr>
            <p:cNvPr id="7191" name="Oval 94"/>
            <p:cNvSpPr>
              <a:spLocks noChangeArrowheads="1"/>
            </p:cNvSpPr>
            <p:nvPr/>
          </p:nvSpPr>
          <p:spPr bwMode="auto">
            <a:xfrm>
              <a:off x="5272" y="269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88</a:t>
              </a:r>
            </a:p>
          </p:txBody>
        </p:sp>
        <p:sp>
          <p:nvSpPr>
            <p:cNvPr id="7192" name="Oval 95"/>
            <p:cNvSpPr>
              <a:spLocks noChangeArrowheads="1"/>
            </p:cNvSpPr>
            <p:nvPr/>
          </p:nvSpPr>
          <p:spPr bwMode="auto">
            <a:xfrm>
              <a:off x="4414" y="313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48</a:t>
              </a:r>
            </a:p>
          </p:txBody>
        </p:sp>
        <p:sp>
          <p:nvSpPr>
            <p:cNvPr id="7193" name="Oval 96"/>
            <p:cNvSpPr>
              <a:spLocks noChangeArrowheads="1"/>
            </p:cNvSpPr>
            <p:nvPr/>
          </p:nvSpPr>
          <p:spPr bwMode="auto">
            <a:xfrm>
              <a:off x="4888" y="313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62</a:t>
              </a:r>
            </a:p>
          </p:txBody>
        </p:sp>
        <p:sp>
          <p:nvSpPr>
            <p:cNvPr id="7194" name="Rectangle 97"/>
            <p:cNvSpPr>
              <a:spLocks noChangeArrowheads="1"/>
            </p:cNvSpPr>
            <p:nvPr/>
          </p:nvSpPr>
          <p:spPr bwMode="auto">
            <a:xfrm>
              <a:off x="3840" y="265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195" name="Rectangle 98"/>
            <p:cNvSpPr>
              <a:spLocks noChangeArrowheads="1"/>
            </p:cNvSpPr>
            <p:nvPr/>
          </p:nvSpPr>
          <p:spPr bwMode="auto">
            <a:xfrm>
              <a:off x="4032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196" name="Rectangle 99"/>
            <p:cNvSpPr>
              <a:spLocks noChangeArrowheads="1"/>
            </p:cNvSpPr>
            <p:nvPr/>
          </p:nvSpPr>
          <p:spPr bwMode="auto">
            <a:xfrm>
              <a:off x="4224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197" name="Rectangle 100"/>
            <p:cNvSpPr>
              <a:spLocks noChangeArrowheads="1"/>
            </p:cNvSpPr>
            <p:nvPr/>
          </p:nvSpPr>
          <p:spPr bwMode="auto">
            <a:xfrm>
              <a:off x="4416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198" name="Rectangle 101"/>
            <p:cNvSpPr>
              <a:spLocks noChangeArrowheads="1"/>
            </p:cNvSpPr>
            <p:nvPr/>
          </p:nvSpPr>
          <p:spPr bwMode="auto">
            <a:xfrm>
              <a:off x="4608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199" name="Rectangle 102"/>
            <p:cNvSpPr>
              <a:spLocks noChangeArrowheads="1"/>
            </p:cNvSpPr>
            <p:nvPr/>
          </p:nvSpPr>
          <p:spPr bwMode="auto">
            <a:xfrm>
              <a:off x="4896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00" name="Rectangle 103"/>
            <p:cNvSpPr>
              <a:spLocks noChangeArrowheads="1"/>
            </p:cNvSpPr>
            <p:nvPr/>
          </p:nvSpPr>
          <p:spPr bwMode="auto">
            <a:xfrm>
              <a:off x="5088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01" name="Rectangle 104"/>
            <p:cNvSpPr>
              <a:spLocks noChangeArrowheads="1"/>
            </p:cNvSpPr>
            <p:nvPr/>
          </p:nvSpPr>
          <p:spPr bwMode="auto">
            <a:xfrm>
              <a:off x="5280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202" name="Rectangle 105"/>
            <p:cNvSpPr>
              <a:spLocks noChangeArrowheads="1"/>
            </p:cNvSpPr>
            <p:nvPr/>
          </p:nvSpPr>
          <p:spPr bwMode="auto">
            <a:xfrm>
              <a:off x="5472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7203" name="AutoShape 106"/>
            <p:cNvCxnSpPr>
              <a:cxnSpLocks noChangeShapeType="1"/>
              <a:stCxn id="7186" idx="4"/>
              <a:endCxn id="7187" idx="0"/>
            </p:cNvCxnSpPr>
            <p:nvPr/>
          </p:nvCxnSpPr>
          <p:spPr bwMode="auto">
            <a:xfrm flipH="1">
              <a:off x="4033" y="2136"/>
              <a:ext cx="504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04" name="AutoShape 107"/>
            <p:cNvCxnSpPr>
              <a:cxnSpLocks noChangeShapeType="1"/>
              <a:stCxn id="7187" idx="4"/>
              <a:endCxn id="7194" idx="0"/>
            </p:cNvCxnSpPr>
            <p:nvPr/>
          </p:nvCxnSpPr>
          <p:spPr bwMode="auto">
            <a:xfrm flipH="1">
              <a:off x="3888" y="2520"/>
              <a:ext cx="14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05" name="AutoShape 108"/>
            <p:cNvCxnSpPr>
              <a:cxnSpLocks noChangeShapeType="1"/>
              <a:stCxn id="7187" idx="4"/>
              <a:endCxn id="7189" idx="0"/>
            </p:cNvCxnSpPr>
            <p:nvPr/>
          </p:nvCxnSpPr>
          <p:spPr bwMode="auto">
            <a:xfrm>
              <a:off x="4033" y="2520"/>
              <a:ext cx="13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06" name="AutoShape 109"/>
            <p:cNvCxnSpPr>
              <a:cxnSpLocks noChangeShapeType="1"/>
              <a:stCxn id="7186" idx="4"/>
              <a:endCxn id="7188" idx="0"/>
            </p:cNvCxnSpPr>
            <p:nvPr/>
          </p:nvCxnSpPr>
          <p:spPr bwMode="auto">
            <a:xfrm>
              <a:off x="4537" y="2136"/>
              <a:ext cx="540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07" name="AutoShape 110"/>
            <p:cNvCxnSpPr>
              <a:cxnSpLocks noChangeShapeType="1"/>
              <a:stCxn id="7188" idx="4"/>
              <a:endCxn id="7190" idx="0"/>
            </p:cNvCxnSpPr>
            <p:nvPr/>
          </p:nvCxnSpPr>
          <p:spPr bwMode="auto">
            <a:xfrm flipH="1">
              <a:off x="4777" y="2520"/>
              <a:ext cx="300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08" name="AutoShape 111"/>
            <p:cNvCxnSpPr>
              <a:cxnSpLocks noChangeShapeType="1"/>
              <a:stCxn id="7188" idx="4"/>
              <a:endCxn id="7191" idx="0"/>
            </p:cNvCxnSpPr>
            <p:nvPr/>
          </p:nvCxnSpPr>
          <p:spPr bwMode="auto">
            <a:xfrm>
              <a:off x="5077" y="2520"/>
              <a:ext cx="336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09" name="AutoShape 112"/>
            <p:cNvCxnSpPr>
              <a:cxnSpLocks noChangeShapeType="1"/>
              <a:stCxn id="7190" idx="4"/>
              <a:endCxn id="7192" idx="0"/>
            </p:cNvCxnSpPr>
            <p:nvPr/>
          </p:nvCxnSpPr>
          <p:spPr bwMode="auto">
            <a:xfrm flipH="1">
              <a:off x="4555" y="2952"/>
              <a:ext cx="22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10" name="AutoShape 113"/>
            <p:cNvCxnSpPr>
              <a:cxnSpLocks noChangeShapeType="1"/>
              <a:stCxn id="7189" idx="4"/>
              <a:endCxn id="7195" idx="0"/>
            </p:cNvCxnSpPr>
            <p:nvPr/>
          </p:nvCxnSpPr>
          <p:spPr bwMode="auto">
            <a:xfrm flipH="1">
              <a:off x="4080" y="2952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11" name="AutoShape 114"/>
            <p:cNvCxnSpPr>
              <a:cxnSpLocks noChangeShapeType="1"/>
              <a:stCxn id="7189" idx="4"/>
              <a:endCxn id="7196" idx="0"/>
            </p:cNvCxnSpPr>
            <p:nvPr/>
          </p:nvCxnSpPr>
          <p:spPr bwMode="auto">
            <a:xfrm>
              <a:off x="4165" y="2952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12" name="AutoShape 115"/>
            <p:cNvCxnSpPr>
              <a:cxnSpLocks noChangeShapeType="1"/>
              <a:stCxn id="7192" idx="4"/>
              <a:endCxn id="7197" idx="0"/>
            </p:cNvCxnSpPr>
            <p:nvPr/>
          </p:nvCxnSpPr>
          <p:spPr bwMode="auto">
            <a:xfrm flipH="1">
              <a:off x="4464" y="3384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13" name="AutoShape 116"/>
            <p:cNvCxnSpPr>
              <a:cxnSpLocks noChangeShapeType="1"/>
              <a:stCxn id="7192" idx="4"/>
              <a:endCxn id="7198" idx="0"/>
            </p:cNvCxnSpPr>
            <p:nvPr/>
          </p:nvCxnSpPr>
          <p:spPr bwMode="auto">
            <a:xfrm>
              <a:off x="4555" y="3384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14" name="AutoShape 117"/>
            <p:cNvCxnSpPr>
              <a:cxnSpLocks noChangeShapeType="1"/>
              <a:stCxn id="7193" idx="4"/>
              <a:endCxn id="7199" idx="0"/>
            </p:cNvCxnSpPr>
            <p:nvPr/>
          </p:nvCxnSpPr>
          <p:spPr bwMode="auto">
            <a:xfrm flipH="1">
              <a:off x="4944" y="3384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15" name="AutoShape 118"/>
            <p:cNvCxnSpPr>
              <a:cxnSpLocks noChangeShapeType="1"/>
              <a:stCxn id="7193" idx="4"/>
              <a:endCxn id="7200" idx="0"/>
            </p:cNvCxnSpPr>
            <p:nvPr/>
          </p:nvCxnSpPr>
          <p:spPr bwMode="auto">
            <a:xfrm>
              <a:off x="5029" y="3384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16" name="AutoShape 119"/>
            <p:cNvCxnSpPr>
              <a:cxnSpLocks noChangeShapeType="1"/>
              <a:stCxn id="7190" idx="4"/>
              <a:endCxn id="7193" idx="0"/>
            </p:cNvCxnSpPr>
            <p:nvPr/>
          </p:nvCxnSpPr>
          <p:spPr bwMode="auto">
            <a:xfrm>
              <a:off x="4777" y="2952"/>
              <a:ext cx="25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17" name="AutoShape 120"/>
            <p:cNvCxnSpPr>
              <a:cxnSpLocks noChangeShapeType="1"/>
              <a:stCxn id="7191" idx="4"/>
              <a:endCxn id="7201" idx="0"/>
            </p:cNvCxnSpPr>
            <p:nvPr/>
          </p:nvCxnSpPr>
          <p:spPr bwMode="auto">
            <a:xfrm flipH="1">
              <a:off x="5328" y="2952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18" name="AutoShape 121"/>
            <p:cNvCxnSpPr>
              <a:cxnSpLocks noChangeShapeType="1"/>
              <a:stCxn id="7191" idx="4"/>
              <a:endCxn id="7202" idx="0"/>
            </p:cNvCxnSpPr>
            <p:nvPr/>
          </p:nvCxnSpPr>
          <p:spPr bwMode="auto">
            <a:xfrm>
              <a:off x="5413" y="2952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7184" name="Text Box 122"/>
          <p:cNvSpPr txBox="1">
            <a:spLocks noChangeArrowheads="1"/>
          </p:cNvSpPr>
          <p:nvPr/>
        </p:nvSpPr>
        <p:spPr bwMode="auto">
          <a:xfrm>
            <a:off x="2514600" y="5867400"/>
            <a:ext cx="1470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latin typeface="Times New Roman" charset="0"/>
              </a:rPr>
              <a:t>before insertion</a:t>
            </a:r>
          </a:p>
        </p:txBody>
      </p:sp>
      <p:sp>
        <p:nvSpPr>
          <p:cNvPr id="7185" name="Text Box 123"/>
          <p:cNvSpPr txBox="1">
            <a:spLocks noChangeArrowheads="1"/>
          </p:cNvSpPr>
          <p:nvPr/>
        </p:nvSpPr>
        <p:spPr bwMode="auto">
          <a:xfrm>
            <a:off x="5730875" y="5867400"/>
            <a:ext cx="1323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latin typeface="Times New Roman" charset="0"/>
              </a:rPr>
              <a:t>after insertion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880942" cy="3916363"/>
          </a:xfrm>
        </p:spPr>
        <p:txBody>
          <a:bodyPr/>
          <a:lstStyle/>
          <a:p>
            <a:r>
              <a:rPr lang="en-US" dirty="0" smtClean="0"/>
              <a:t>All nodes along the path increase their height by 1</a:t>
            </a:r>
          </a:p>
          <a:p>
            <a:r>
              <a:rPr lang="en-US" dirty="0" smtClean="0"/>
              <a:t>It may violate the AVL property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189538" y="2914650"/>
            <a:ext cx="2743200" cy="3429000"/>
            <a:chOff x="3696" y="1200"/>
            <a:chExt cx="1728" cy="2160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4252" y="1200"/>
              <a:ext cx="282" cy="25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44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3748" y="1584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17</a:t>
              </a: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4792" y="1584"/>
              <a:ext cx="282" cy="25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78</a:t>
              </a:r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3880" y="201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32</a:t>
              </a:r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4492" y="2016"/>
              <a:ext cx="282" cy="25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50</a:t>
              </a:r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5128" y="201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88</a:t>
              </a:r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4270" y="244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48</a:t>
              </a:r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4744" y="2448"/>
              <a:ext cx="282" cy="25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62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696" y="197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888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080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272" y="28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464" y="28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944" y="28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5136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5328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21" name="AutoShape 21"/>
            <p:cNvCxnSpPr>
              <a:cxnSpLocks noChangeShapeType="1"/>
              <a:stCxn id="5" idx="4"/>
              <a:endCxn id="6" idx="0"/>
            </p:cNvCxnSpPr>
            <p:nvPr/>
          </p:nvCxnSpPr>
          <p:spPr bwMode="auto">
            <a:xfrm flipH="1">
              <a:off x="3889" y="1454"/>
              <a:ext cx="504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2" name="AutoShape 22"/>
            <p:cNvCxnSpPr>
              <a:cxnSpLocks noChangeShapeType="1"/>
              <a:stCxn id="6" idx="4"/>
              <a:endCxn id="13" idx="0"/>
            </p:cNvCxnSpPr>
            <p:nvPr/>
          </p:nvCxnSpPr>
          <p:spPr bwMode="auto">
            <a:xfrm flipH="1">
              <a:off x="3744" y="1838"/>
              <a:ext cx="14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3" name="AutoShape 23"/>
            <p:cNvCxnSpPr>
              <a:cxnSpLocks noChangeShapeType="1"/>
              <a:stCxn id="6" idx="4"/>
              <a:endCxn id="8" idx="0"/>
            </p:cNvCxnSpPr>
            <p:nvPr/>
          </p:nvCxnSpPr>
          <p:spPr bwMode="auto">
            <a:xfrm>
              <a:off x="3889" y="1838"/>
              <a:ext cx="13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" name="AutoShape 24"/>
            <p:cNvCxnSpPr>
              <a:cxnSpLocks noChangeShapeType="1"/>
              <a:stCxn id="5" idx="4"/>
              <a:endCxn id="7" idx="0"/>
            </p:cNvCxnSpPr>
            <p:nvPr/>
          </p:nvCxnSpPr>
          <p:spPr bwMode="auto">
            <a:xfrm>
              <a:off x="4393" y="1454"/>
              <a:ext cx="540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5" name="AutoShape 25"/>
            <p:cNvCxnSpPr>
              <a:cxnSpLocks noChangeShapeType="1"/>
              <a:stCxn id="7" idx="4"/>
              <a:endCxn id="9" idx="0"/>
            </p:cNvCxnSpPr>
            <p:nvPr/>
          </p:nvCxnSpPr>
          <p:spPr bwMode="auto">
            <a:xfrm flipH="1">
              <a:off x="4633" y="1838"/>
              <a:ext cx="300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6" name="AutoShape 26"/>
            <p:cNvCxnSpPr>
              <a:cxnSpLocks noChangeShapeType="1"/>
              <a:stCxn id="7" idx="4"/>
              <a:endCxn id="10" idx="0"/>
            </p:cNvCxnSpPr>
            <p:nvPr/>
          </p:nvCxnSpPr>
          <p:spPr bwMode="auto">
            <a:xfrm>
              <a:off x="4933" y="1838"/>
              <a:ext cx="336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" name="AutoShape 27"/>
            <p:cNvCxnSpPr>
              <a:cxnSpLocks noChangeShapeType="1"/>
              <a:stCxn id="9" idx="4"/>
              <a:endCxn id="11" idx="0"/>
            </p:cNvCxnSpPr>
            <p:nvPr/>
          </p:nvCxnSpPr>
          <p:spPr bwMode="auto">
            <a:xfrm flipH="1">
              <a:off x="4411" y="2270"/>
              <a:ext cx="22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" name="AutoShape 28"/>
            <p:cNvCxnSpPr>
              <a:cxnSpLocks noChangeShapeType="1"/>
              <a:stCxn id="8" idx="4"/>
              <a:endCxn id="14" idx="0"/>
            </p:cNvCxnSpPr>
            <p:nvPr/>
          </p:nvCxnSpPr>
          <p:spPr bwMode="auto">
            <a:xfrm flipH="1">
              <a:off x="3936" y="2270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9" name="AutoShape 29"/>
            <p:cNvCxnSpPr>
              <a:cxnSpLocks noChangeShapeType="1"/>
              <a:stCxn id="8" idx="4"/>
              <a:endCxn id="15" idx="0"/>
            </p:cNvCxnSpPr>
            <p:nvPr/>
          </p:nvCxnSpPr>
          <p:spPr bwMode="auto">
            <a:xfrm>
              <a:off x="4021" y="2270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30" name="AutoShape 30"/>
            <p:cNvCxnSpPr>
              <a:cxnSpLocks noChangeShapeType="1"/>
              <a:stCxn id="11" idx="4"/>
              <a:endCxn id="16" idx="0"/>
            </p:cNvCxnSpPr>
            <p:nvPr/>
          </p:nvCxnSpPr>
          <p:spPr bwMode="auto">
            <a:xfrm flipH="1">
              <a:off x="4320" y="2702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31" name="AutoShape 31"/>
            <p:cNvCxnSpPr>
              <a:cxnSpLocks noChangeShapeType="1"/>
              <a:stCxn id="11" idx="4"/>
              <a:endCxn id="17" idx="0"/>
            </p:cNvCxnSpPr>
            <p:nvPr/>
          </p:nvCxnSpPr>
          <p:spPr bwMode="auto">
            <a:xfrm>
              <a:off x="4411" y="2702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32" name="AutoShape 32"/>
            <p:cNvCxnSpPr>
              <a:cxnSpLocks noChangeShapeType="1"/>
              <a:stCxn id="12" idx="4"/>
              <a:endCxn id="37" idx="0"/>
            </p:cNvCxnSpPr>
            <p:nvPr/>
          </p:nvCxnSpPr>
          <p:spPr bwMode="auto">
            <a:xfrm flipH="1">
              <a:off x="4757" y="2702"/>
              <a:ext cx="128" cy="17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33" name="AutoShape 33"/>
            <p:cNvCxnSpPr>
              <a:cxnSpLocks noChangeShapeType="1"/>
              <a:stCxn id="12" idx="4"/>
              <a:endCxn id="18" idx="0"/>
            </p:cNvCxnSpPr>
            <p:nvPr/>
          </p:nvCxnSpPr>
          <p:spPr bwMode="auto">
            <a:xfrm>
              <a:off x="4885" y="2702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34" name="AutoShape 34"/>
            <p:cNvCxnSpPr>
              <a:cxnSpLocks noChangeShapeType="1"/>
              <a:stCxn id="9" idx="4"/>
              <a:endCxn id="12" idx="0"/>
            </p:cNvCxnSpPr>
            <p:nvPr/>
          </p:nvCxnSpPr>
          <p:spPr bwMode="auto">
            <a:xfrm>
              <a:off x="4633" y="2270"/>
              <a:ext cx="25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35" name="AutoShape 35"/>
            <p:cNvCxnSpPr>
              <a:cxnSpLocks noChangeShapeType="1"/>
              <a:stCxn id="10" idx="4"/>
              <a:endCxn id="19" idx="0"/>
            </p:cNvCxnSpPr>
            <p:nvPr/>
          </p:nvCxnSpPr>
          <p:spPr bwMode="auto">
            <a:xfrm flipH="1">
              <a:off x="5184" y="2270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36" name="AutoShape 36"/>
            <p:cNvCxnSpPr>
              <a:cxnSpLocks noChangeShapeType="1"/>
              <a:stCxn id="10" idx="4"/>
              <a:endCxn id="20" idx="0"/>
            </p:cNvCxnSpPr>
            <p:nvPr/>
          </p:nvCxnSpPr>
          <p:spPr bwMode="auto">
            <a:xfrm>
              <a:off x="5269" y="2270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37" name="Oval 37"/>
            <p:cNvSpPr>
              <a:spLocks noChangeArrowheads="1"/>
            </p:cNvSpPr>
            <p:nvPr/>
          </p:nvSpPr>
          <p:spPr bwMode="auto">
            <a:xfrm>
              <a:off x="4616" y="2872"/>
              <a:ext cx="282" cy="25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54</a:t>
              </a: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4618" y="32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4810" y="32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40" name="AutoShape 40"/>
            <p:cNvCxnSpPr>
              <a:cxnSpLocks noChangeShapeType="1"/>
              <a:stCxn id="37" idx="4"/>
              <a:endCxn id="38" idx="0"/>
            </p:cNvCxnSpPr>
            <p:nvPr/>
          </p:nvCxnSpPr>
          <p:spPr bwMode="auto">
            <a:xfrm flipH="1">
              <a:off x="4666" y="3126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41" name="AutoShape 41"/>
            <p:cNvCxnSpPr>
              <a:cxnSpLocks noChangeShapeType="1"/>
              <a:stCxn id="37" idx="4"/>
              <a:endCxn id="39" idx="0"/>
            </p:cNvCxnSpPr>
            <p:nvPr/>
          </p:nvCxnSpPr>
          <p:spPr bwMode="auto">
            <a:xfrm>
              <a:off x="4757" y="3126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50" name="Group 88"/>
          <p:cNvGrpSpPr>
            <a:grpSpLocks/>
          </p:cNvGrpSpPr>
          <p:nvPr/>
        </p:nvGrpSpPr>
        <p:grpSpPr bwMode="auto">
          <a:xfrm>
            <a:off x="1066800" y="3279775"/>
            <a:ext cx="2743200" cy="2755900"/>
            <a:chOff x="3840" y="1882"/>
            <a:chExt cx="1728" cy="1736"/>
          </a:xfrm>
        </p:grpSpPr>
        <p:sp>
          <p:nvSpPr>
            <p:cNvPr id="51" name="Oval 89"/>
            <p:cNvSpPr>
              <a:spLocks noChangeArrowheads="1"/>
            </p:cNvSpPr>
            <p:nvPr/>
          </p:nvSpPr>
          <p:spPr bwMode="auto">
            <a:xfrm>
              <a:off x="4396" y="1882"/>
              <a:ext cx="282" cy="25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latin typeface="Times New Roman" charset="0"/>
                </a:rPr>
                <a:t>44</a:t>
              </a:r>
            </a:p>
          </p:txBody>
        </p:sp>
        <p:sp>
          <p:nvSpPr>
            <p:cNvPr id="52" name="Oval 90"/>
            <p:cNvSpPr>
              <a:spLocks noChangeArrowheads="1"/>
            </p:cNvSpPr>
            <p:nvPr/>
          </p:nvSpPr>
          <p:spPr bwMode="auto">
            <a:xfrm>
              <a:off x="3892" y="226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17</a:t>
              </a:r>
            </a:p>
          </p:txBody>
        </p:sp>
        <p:sp>
          <p:nvSpPr>
            <p:cNvPr id="53" name="Oval 91"/>
            <p:cNvSpPr>
              <a:spLocks noChangeArrowheads="1"/>
            </p:cNvSpPr>
            <p:nvPr/>
          </p:nvSpPr>
          <p:spPr bwMode="auto">
            <a:xfrm>
              <a:off x="4936" y="2266"/>
              <a:ext cx="282" cy="25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78</a:t>
              </a:r>
            </a:p>
          </p:txBody>
        </p:sp>
        <p:sp>
          <p:nvSpPr>
            <p:cNvPr id="54" name="Oval 92"/>
            <p:cNvSpPr>
              <a:spLocks noChangeArrowheads="1"/>
            </p:cNvSpPr>
            <p:nvPr/>
          </p:nvSpPr>
          <p:spPr bwMode="auto">
            <a:xfrm>
              <a:off x="4024" y="269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32</a:t>
              </a:r>
            </a:p>
          </p:txBody>
        </p:sp>
        <p:sp>
          <p:nvSpPr>
            <p:cNvPr id="55" name="Oval 93"/>
            <p:cNvSpPr>
              <a:spLocks noChangeArrowheads="1"/>
            </p:cNvSpPr>
            <p:nvPr/>
          </p:nvSpPr>
          <p:spPr bwMode="auto">
            <a:xfrm>
              <a:off x="4636" y="2698"/>
              <a:ext cx="282" cy="25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latin typeface="Times New Roman" charset="0"/>
                </a:rPr>
                <a:t>50</a:t>
              </a:r>
            </a:p>
          </p:txBody>
        </p:sp>
        <p:sp>
          <p:nvSpPr>
            <p:cNvPr id="56" name="Oval 94"/>
            <p:cNvSpPr>
              <a:spLocks noChangeArrowheads="1"/>
            </p:cNvSpPr>
            <p:nvPr/>
          </p:nvSpPr>
          <p:spPr bwMode="auto">
            <a:xfrm>
              <a:off x="5272" y="269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88</a:t>
              </a:r>
            </a:p>
          </p:txBody>
        </p:sp>
        <p:sp>
          <p:nvSpPr>
            <p:cNvPr id="57" name="Oval 95"/>
            <p:cNvSpPr>
              <a:spLocks noChangeArrowheads="1"/>
            </p:cNvSpPr>
            <p:nvPr/>
          </p:nvSpPr>
          <p:spPr bwMode="auto">
            <a:xfrm>
              <a:off x="4414" y="313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48</a:t>
              </a:r>
            </a:p>
          </p:txBody>
        </p:sp>
        <p:sp>
          <p:nvSpPr>
            <p:cNvPr id="58" name="Oval 96"/>
            <p:cNvSpPr>
              <a:spLocks noChangeArrowheads="1"/>
            </p:cNvSpPr>
            <p:nvPr/>
          </p:nvSpPr>
          <p:spPr bwMode="auto">
            <a:xfrm>
              <a:off x="4888" y="3130"/>
              <a:ext cx="282" cy="25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latin typeface="Times New Roman" charset="0"/>
                </a:rPr>
                <a:t>62</a:t>
              </a:r>
            </a:p>
          </p:txBody>
        </p:sp>
        <p:sp>
          <p:nvSpPr>
            <p:cNvPr id="59" name="Rectangle 97"/>
            <p:cNvSpPr>
              <a:spLocks noChangeArrowheads="1"/>
            </p:cNvSpPr>
            <p:nvPr/>
          </p:nvSpPr>
          <p:spPr bwMode="auto">
            <a:xfrm>
              <a:off x="3840" y="265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0" name="Rectangle 98"/>
            <p:cNvSpPr>
              <a:spLocks noChangeArrowheads="1"/>
            </p:cNvSpPr>
            <p:nvPr/>
          </p:nvSpPr>
          <p:spPr bwMode="auto">
            <a:xfrm>
              <a:off x="4032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1" name="Rectangle 99"/>
            <p:cNvSpPr>
              <a:spLocks noChangeArrowheads="1"/>
            </p:cNvSpPr>
            <p:nvPr/>
          </p:nvSpPr>
          <p:spPr bwMode="auto">
            <a:xfrm>
              <a:off x="4224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2" name="Rectangle 100"/>
            <p:cNvSpPr>
              <a:spLocks noChangeArrowheads="1"/>
            </p:cNvSpPr>
            <p:nvPr/>
          </p:nvSpPr>
          <p:spPr bwMode="auto">
            <a:xfrm>
              <a:off x="4416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3" name="Rectangle 101"/>
            <p:cNvSpPr>
              <a:spLocks noChangeArrowheads="1"/>
            </p:cNvSpPr>
            <p:nvPr/>
          </p:nvSpPr>
          <p:spPr bwMode="auto">
            <a:xfrm>
              <a:off x="4608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4" name="Rectangle 102"/>
            <p:cNvSpPr>
              <a:spLocks noChangeArrowheads="1"/>
            </p:cNvSpPr>
            <p:nvPr/>
          </p:nvSpPr>
          <p:spPr bwMode="auto">
            <a:xfrm>
              <a:off x="4896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5" name="Rectangle 103"/>
            <p:cNvSpPr>
              <a:spLocks noChangeArrowheads="1"/>
            </p:cNvSpPr>
            <p:nvPr/>
          </p:nvSpPr>
          <p:spPr bwMode="auto">
            <a:xfrm>
              <a:off x="5088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6" name="Rectangle 104"/>
            <p:cNvSpPr>
              <a:spLocks noChangeArrowheads="1"/>
            </p:cNvSpPr>
            <p:nvPr/>
          </p:nvSpPr>
          <p:spPr bwMode="auto">
            <a:xfrm>
              <a:off x="5280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7" name="Rectangle 105"/>
            <p:cNvSpPr>
              <a:spLocks noChangeArrowheads="1"/>
            </p:cNvSpPr>
            <p:nvPr/>
          </p:nvSpPr>
          <p:spPr bwMode="auto">
            <a:xfrm>
              <a:off x="5472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68" name="AutoShape 106"/>
            <p:cNvCxnSpPr>
              <a:cxnSpLocks noChangeShapeType="1"/>
              <a:stCxn id="51" idx="4"/>
              <a:endCxn id="52" idx="0"/>
            </p:cNvCxnSpPr>
            <p:nvPr/>
          </p:nvCxnSpPr>
          <p:spPr bwMode="auto">
            <a:xfrm flipH="1">
              <a:off x="4033" y="2136"/>
              <a:ext cx="504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9" name="AutoShape 107"/>
            <p:cNvCxnSpPr>
              <a:cxnSpLocks noChangeShapeType="1"/>
              <a:stCxn id="52" idx="4"/>
              <a:endCxn id="59" idx="0"/>
            </p:cNvCxnSpPr>
            <p:nvPr/>
          </p:nvCxnSpPr>
          <p:spPr bwMode="auto">
            <a:xfrm flipH="1">
              <a:off x="3888" y="2520"/>
              <a:ext cx="14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0" name="AutoShape 108"/>
            <p:cNvCxnSpPr>
              <a:cxnSpLocks noChangeShapeType="1"/>
              <a:stCxn id="52" idx="4"/>
              <a:endCxn id="54" idx="0"/>
            </p:cNvCxnSpPr>
            <p:nvPr/>
          </p:nvCxnSpPr>
          <p:spPr bwMode="auto">
            <a:xfrm>
              <a:off x="4033" y="2520"/>
              <a:ext cx="13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1" name="AutoShape 109"/>
            <p:cNvCxnSpPr>
              <a:cxnSpLocks noChangeShapeType="1"/>
              <a:stCxn id="51" idx="4"/>
              <a:endCxn id="53" idx="0"/>
            </p:cNvCxnSpPr>
            <p:nvPr/>
          </p:nvCxnSpPr>
          <p:spPr bwMode="auto">
            <a:xfrm>
              <a:off x="4537" y="2136"/>
              <a:ext cx="540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2" name="AutoShape 110"/>
            <p:cNvCxnSpPr>
              <a:cxnSpLocks noChangeShapeType="1"/>
              <a:stCxn id="53" idx="4"/>
              <a:endCxn id="55" idx="0"/>
            </p:cNvCxnSpPr>
            <p:nvPr/>
          </p:nvCxnSpPr>
          <p:spPr bwMode="auto">
            <a:xfrm flipH="1">
              <a:off x="4777" y="2520"/>
              <a:ext cx="300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3" name="AutoShape 111"/>
            <p:cNvCxnSpPr>
              <a:cxnSpLocks noChangeShapeType="1"/>
              <a:stCxn id="53" idx="4"/>
              <a:endCxn id="56" idx="0"/>
            </p:cNvCxnSpPr>
            <p:nvPr/>
          </p:nvCxnSpPr>
          <p:spPr bwMode="auto">
            <a:xfrm>
              <a:off x="5077" y="2520"/>
              <a:ext cx="336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4" name="AutoShape 112"/>
            <p:cNvCxnSpPr>
              <a:cxnSpLocks noChangeShapeType="1"/>
              <a:stCxn id="55" idx="4"/>
              <a:endCxn id="57" idx="0"/>
            </p:cNvCxnSpPr>
            <p:nvPr/>
          </p:nvCxnSpPr>
          <p:spPr bwMode="auto">
            <a:xfrm flipH="1">
              <a:off x="4555" y="2952"/>
              <a:ext cx="22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5" name="AutoShape 113"/>
            <p:cNvCxnSpPr>
              <a:cxnSpLocks noChangeShapeType="1"/>
              <a:stCxn id="54" idx="4"/>
              <a:endCxn id="60" idx="0"/>
            </p:cNvCxnSpPr>
            <p:nvPr/>
          </p:nvCxnSpPr>
          <p:spPr bwMode="auto">
            <a:xfrm flipH="1">
              <a:off x="4080" y="2952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6" name="AutoShape 114"/>
            <p:cNvCxnSpPr>
              <a:cxnSpLocks noChangeShapeType="1"/>
              <a:stCxn id="54" idx="4"/>
              <a:endCxn id="61" idx="0"/>
            </p:cNvCxnSpPr>
            <p:nvPr/>
          </p:nvCxnSpPr>
          <p:spPr bwMode="auto">
            <a:xfrm>
              <a:off x="4165" y="2952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7" name="AutoShape 115"/>
            <p:cNvCxnSpPr>
              <a:cxnSpLocks noChangeShapeType="1"/>
              <a:stCxn id="57" idx="4"/>
              <a:endCxn id="62" idx="0"/>
            </p:cNvCxnSpPr>
            <p:nvPr/>
          </p:nvCxnSpPr>
          <p:spPr bwMode="auto">
            <a:xfrm flipH="1">
              <a:off x="4464" y="3384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8" name="AutoShape 116"/>
            <p:cNvCxnSpPr>
              <a:cxnSpLocks noChangeShapeType="1"/>
              <a:stCxn id="57" idx="4"/>
              <a:endCxn id="63" idx="0"/>
            </p:cNvCxnSpPr>
            <p:nvPr/>
          </p:nvCxnSpPr>
          <p:spPr bwMode="auto">
            <a:xfrm>
              <a:off x="4555" y="3384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79" name="AutoShape 117"/>
            <p:cNvCxnSpPr>
              <a:cxnSpLocks noChangeShapeType="1"/>
              <a:stCxn id="58" idx="4"/>
              <a:endCxn id="64" idx="0"/>
            </p:cNvCxnSpPr>
            <p:nvPr/>
          </p:nvCxnSpPr>
          <p:spPr bwMode="auto">
            <a:xfrm flipH="1">
              <a:off x="4944" y="3384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0" name="AutoShape 118"/>
            <p:cNvCxnSpPr>
              <a:cxnSpLocks noChangeShapeType="1"/>
              <a:stCxn id="58" idx="4"/>
              <a:endCxn id="65" idx="0"/>
            </p:cNvCxnSpPr>
            <p:nvPr/>
          </p:nvCxnSpPr>
          <p:spPr bwMode="auto">
            <a:xfrm>
              <a:off x="5029" y="3384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1" name="AutoShape 119"/>
            <p:cNvCxnSpPr>
              <a:cxnSpLocks noChangeShapeType="1"/>
              <a:stCxn id="55" idx="4"/>
              <a:endCxn id="58" idx="0"/>
            </p:cNvCxnSpPr>
            <p:nvPr/>
          </p:nvCxnSpPr>
          <p:spPr bwMode="auto">
            <a:xfrm>
              <a:off x="4777" y="2952"/>
              <a:ext cx="25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" name="AutoShape 120"/>
            <p:cNvCxnSpPr>
              <a:cxnSpLocks noChangeShapeType="1"/>
              <a:stCxn id="56" idx="4"/>
              <a:endCxn id="66" idx="0"/>
            </p:cNvCxnSpPr>
            <p:nvPr/>
          </p:nvCxnSpPr>
          <p:spPr bwMode="auto">
            <a:xfrm flipH="1">
              <a:off x="5328" y="2952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3" name="AutoShape 121"/>
            <p:cNvCxnSpPr>
              <a:cxnSpLocks noChangeShapeType="1"/>
              <a:stCxn id="56" idx="4"/>
              <a:endCxn id="67" idx="0"/>
            </p:cNvCxnSpPr>
            <p:nvPr/>
          </p:nvCxnSpPr>
          <p:spPr bwMode="auto">
            <a:xfrm>
              <a:off x="5413" y="2952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86" name="TextBox 85"/>
          <p:cNvSpPr txBox="1"/>
          <p:nvPr/>
        </p:nvSpPr>
        <p:spPr>
          <a:xfrm>
            <a:off x="3200400" y="5377934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2819400" y="4644509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2494107" y="3288268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3340100" y="3923268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170738" y="5747266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7374083" y="5076309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6965576" y="4243943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7551738" y="3553936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6645420" y="2910443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and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err="1" smtClean="0"/>
              <a:t>z</a:t>
            </a:r>
            <a:r>
              <a:rPr lang="en-US" dirty="0" smtClean="0"/>
              <a:t> be the first violation node from the bottom along the path</a:t>
            </a:r>
          </a:p>
          <a:p>
            <a:r>
              <a:rPr lang="en-US" dirty="0" smtClean="0"/>
              <a:t>Let </a:t>
            </a:r>
            <a:r>
              <a:rPr lang="en-US" dirty="0" err="1" smtClean="0"/>
              <a:t>y</a:t>
            </a:r>
            <a:r>
              <a:rPr lang="en-US" dirty="0" smtClean="0"/>
              <a:t> be </a:t>
            </a:r>
            <a:r>
              <a:rPr lang="en-US" dirty="0" err="1" smtClean="0"/>
              <a:t>z’child</a:t>
            </a:r>
            <a:r>
              <a:rPr lang="en-US" dirty="0" smtClean="0"/>
              <a:t> with the higher height (</a:t>
            </a:r>
            <a:r>
              <a:rPr lang="en-US" dirty="0" err="1" smtClean="0"/>
              <a:t>y</a:t>
            </a:r>
            <a:r>
              <a:rPr lang="en-US" dirty="0" smtClean="0"/>
              <a:t> is 2 greater than its sibling)</a:t>
            </a:r>
          </a:p>
          <a:p>
            <a:r>
              <a:rPr lang="en-US" dirty="0" smtClean="0"/>
              <a:t>Let </a:t>
            </a:r>
            <a:r>
              <a:rPr lang="en-US" dirty="0" err="1" smtClean="0"/>
              <a:t>x</a:t>
            </a:r>
            <a:r>
              <a:rPr lang="en-US" dirty="0" smtClean="0"/>
              <a:t> be </a:t>
            </a:r>
            <a:r>
              <a:rPr lang="en-US" dirty="0" err="1" smtClean="0"/>
              <a:t>y’s</a:t>
            </a:r>
            <a:r>
              <a:rPr lang="en-US" dirty="0" smtClean="0"/>
              <a:t> child with the higher height </a:t>
            </a:r>
          </a:p>
          <a:p>
            <a:r>
              <a:rPr lang="en-US" dirty="0" smtClean="0"/>
              <a:t>We rebalance </a:t>
            </a:r>
            <a:r>
              <a:rPr lang="en-US" dirty="0" err="1" smtClean="0"/>
              <a:t>z</a:t>
            </a:r>
            <a:r>
              <a:rPr lang="en-US" dirty="0" smtClean="0"/>
              <a:t> by calling </a:t>
            </a:r>
            <a:r>
              <a:rPr lang="en-US" b="1" dirty="0" err="1" smtClean="0"/>
              <a:t>trinode</a:t>
            </a:r>
            <a:r>
              <a:rPr lang="en-US" b="1" dirty="0" smtClean="0"/>
              <a:t> restructuring </a:t>
            </a:r>
            <a:r>
              <a:rPr lang="en-US" dirty="0" smtClean="0"/>
              <a:t>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AVL Trees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55C4C2-3094-344B-9157-F4EF2D92A1FC}" type="slidenum">
              <a:rPr lang="en-US"/>
              <a:pPr/>
              <a:t>16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43099" y="154641"/>
            <a:ext cx="6508377" cy="1143000"/>
          </a:xfrm>
        </p:spPr>
        <p:txBody>
          <a:bodyPr/>
          <a:lstStyle/>
          <a:p>
            <a:pPr eaLnBrk="1" hangingPunct="1"/>
            <a:r>
              <a:rPr lang="en-US"/>
              <a:t>Trinode Restructuring</a:t>
            </a:r>
          </a:p>
        </p:txBody>
      </p:sp>
      <p:sp>
        <p:nvSpPr>
          <p:cNvPr id="81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let (</a:t>
            </a:r>
            <a:r>
              <a:rPr lang="en-US" sz="2000" i="1" dirty="0" err="1"/>
              <a:t>a</a:t>
            </a:r>
            <a:r>
              <a:rPr lang="en-US" sz="2000" dirty="0" err="1"/>
              <a:t>,</a:t>
            </a:r>
            <a:r>
              <a:rPr lang="en-US" sz="2000" i="1" dirty="0" err="1"/>
              <a:t>b</a:t>
            </a:r>
            <a:r>
              <a:rPr lang="en-US" sz="2000" dirty="0" err="1"/>
              <a:t>,</a:t>
            </a:r>
            <a:r>
              <a:rPr lang="en-US" sz="2000" i="1" dirty="0" err="1"/>
              <a:t>c</a:t>
            </a:r>
            <a:r>
              <a:rPr lang="en-US" sz="2000" dirty="0"/>
              <a:t>) be an </a:t>
            </a:r>
            <a:r>
              <a:rPr lang="en-US" sz="2000" dirty="0" err="1"/>
              <a:t>inorder</a:t>
            </a:r>
            <a:r>
              <a:rPr lang="en-US" sz="2000" dirty="0"/>
              <a:t> listing of </a:t>
            </a:r>
            <a:r>
              <a:rPr lang="en-US" sz="2000" i="1" dirty="0" err="1"/>
              <a:t>x</a:t>
            </a:r>
            <a:r>
              <a:rPr lang="en-US" sz="2000" dirty="0"/>
              <a:t>, </a:t>
            </a:r>
            <a:r>
              <a:rPr lang="en-US" sz="2000" i="1" dirty="0" err="1"/>
              <a:t>y</a:t>
            </a:r>
            <a:r>
              <a:rPr lang="en-US" sz="2000" dirty="0"/>
              <a:t>, </a:t>
            </a:r>
            <a:r>
              <a:rPr lang="en-US" sz="2000" i="1" dirty="0" err="1"/>
              <a:t>z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perform the rotations needed to make </a:t>
            </a:r>
            <a:r>
              <a:rPr lang="en-US" sz="2000" i="1" dirty="0" err="1"/>
              <a:t>b</a:t>
            </a:r>
            <a:r>
              <a:rPr lang="en-US" sz="2000" dirty="0"/>
              <a:t> the topmost node of the three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8013" y="2514600"/>
            <a:ext cx="2058987" cy="2701925"/>
            <a:chOff x="148" y="1802"/>
            <a:chExt cx="1297" cy="1702"/>
          </a:xfrm>
        </p:grpSpPr>
        <p:sp>
          <p:nvSpPr>
            <p:cNvPr id="8249" name="Oval 5"/>
            <p:cNvSpPr>
              <a:spLocks noChangeArrowheads="1"/>
            </p:cNvSpPr>
            <p:nvPr/>
          </p:nvSpPr>
          <p:spPr bwMode="auto">
            <a:xfrm>
              <a:off x="679" y="2294"/>
              <a:ext cx="371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b=y</a:t>
              </a:r>
            </a:p>
          </p:txBody>
        </p:sp>
        <p:sp>
          <p:nvSpPr>
            <p:cNvPr id="8250" name="Oval 6"/>
            <p:cNvSpPr>
              <a:spLocks noChangeArrowheads="1"/>
            </p:cNvSpPr>
            <p:nvPr/>
          </p:nvSpPr>
          <p:spPr bwMode="auto">
            <a:xfrm>
              <a:off x="451" y="1910"/>
              <a:ext cx="353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a=z</a:t>
              </a:r>
            </a:p>
          </p:txBody>
        </p:sp>
        <p:sp>
          <p:nvSpPr>
            <p:cNvPr id="8251" name="Oval 7"/>
            <p:cNvSpPr>
              <a:spLocks noChangeArrowheads="1"/>
            </p:cNvSpPr>
            <p:nvPr/>
          </p:nvSpPr>
          <p:spPr bwMode="auto">
            <a:xfrm>
              <a:off x="920" y="2678"/>
              <a:ext cx="361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c=x</a:t>
              </a:r>
            </a:p>
          </p:txBody>
        </p:sp>
        <p:sp>
          <p:nvSpPr>
            <p:cNvPr id="8252" name="AutoShape 8"/>
            <p:cNvSpPr>
              <a:spLocks noChangeArrowheads="1"/>
            </p:cNvSpPr>
            <p:nvPr/>
          </p:nvSpPr>
          <p:spPr bwMode="auto">
            <a:xfrm>
              <a:off x="148" y="2294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</a:t>
              </a:r>
              <a:r>
                <a:rPr lang="en-US" sz="1400" baseline="-25000">
                  <a:latin typeface="Times New Roman" charset="0"/>
                </a:rPr>
                <a:t>0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8253" name="AutoShape 9"/>
            <p:cNvSpPr>
              <a:spLocks noChangeArrowheads="1"/>
            </p:cNvSpPr>
            <p:nvPr/>
          </p:nvSpPr>
          <p:spPr bwMode="auto">
            <a:xfrm>
              <a:off x="438" y="2726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</a:t>
              </a:r>
              <a:r>
                <a:rPr lang="en-US" sz="1400" baseline="-25000">
                  <a:latin typeface="Times New Roman" charset="0"/>
                </a:rPr>
                <a:t>1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8254" name="AutoShape 10"/>
            <p:cNvSpPr>
              <a:spLocks noChangeArrowheads="1"/>
            </p:cNvSpPr>
            <p:nvPr/>
          </p:nvSpPr>
          <p:spPr bwMode="auto">
            <a:xfrm>
              <a:off x="726" y="3038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</a:t>
              </a:r>
              <a:r>
                <a:rPr lang="en-US" sz="1400" baseline="-25000">
                  <a:latin typeface="Times New Roman" charset="0"/>
                </a:rPr>
                <a:t>2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8255" name="AutoShape 11"/>
            <p:cNvSpPr>
              <a:spLocks noChangeArrowheads="1"/>
            </p:cNvSpPr>
            <p:nvPr/>
          </p:nvSpPr>
          <p:spPr bwMode="auto">
            <a:xfrm>
              <a:off x="1115" y="3038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</a:t>
              </a:r>
              <a:r>
                <a:rPr lang="en-US" sz="1400" baseline="-25000">
                  <a:latin typeface="Times New Roman" charset="0"/>
                </a:rPr>
                <a:t>3</a:t>
              </a:r>
              <a:endParaRPr lang="en-US" sz="1400">
                <a:latin typeface="Times New Roman" charset="0"/>
              </a:endParaRPr>
            </a:p>
          </p:txBody>
        </p:sp>
        <p:cxnSp>
          <p:nvCxnSpPr>
            <p:cNvPr id="8256" name="AutoShape 12"/>
            <p:cNvCxnSpPr>
              <a:cxnSpLocks noChangeShapeType="1"/>
              <a:stCxn id="8251" idx="4"/>
              <a:endCxn id="8255" idx="0"/>
            </p:cNvCxnSpPr>
            <p:nvPr/>
          </p:nvCxnSpPr>
          <p:spPr bwMode="auto">
            <a:xfrm>
              <a:off x="1101" y="2932"/>
              <a:ext cx="179" cy="1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57" name="AutoShape 13"/>
            <p:cNvCxnSpPr>
              <a:cxnSpLocks noChangeShapeType="1"/>
              <a:stCxn id="8251" idx="4"/>
              <a:endCxn id="8254" idx="0"/>
            </p:cNvCxnSpPr>
            <p:nvPr/>
          </p:nvCxnSpPr>
          <p:spPr bwMode="auto">
            <a:xfrm flipH="1">
              <a:off x="891" y="2932"/>
              <a:ext cx="210" cy="1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58" name="AutoShape 14"/>
            <p:cNvCxnSpPr>
              <a:cxnSpLocks noChangeShapeType="1"/>
              <a:stCxn id="8249" idx="4"/>
              <a:endCxn id="8251" idx="0"/>
            </p:cNvCxnSpPr>
            <p:nvPr/>
          </p:nvCxnSpPr>
          <p:spPr bwMode="auto">
            <a:xfrm>
              <a:off x="865" y="2548"/>
              <a:ext cx="236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59" name="AutoShape 15"/>
            <p:cNvCxnSpPr>
              <a:cxnSpLocks noChangeShapeType="1"/>
              <a:stCxn id="8249" idx="4"/>
              <a:endCxn id="8253" idx="0"/>
            </p:cNvCxnSpPr>
            <p:nvPr/>
          </p:nvCxnSpPr>
          <p:spPr bwMode="auto">
            <a:xfrm flipH="1">
              <a:off x="603" y="2548"/>
              <a:ext cx="26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60" name="AutoShape 16"/>
            <p:cNvCxnSpPr>
              <a:cxnSpLocks noChangeShapeType="1"/>
              <a:stCxn id="8250" idx="4"/>
              <a:endCxn id="8249" idx="0"/>
            </p:cNvCxnSpPr>
            <p:nvPr/>
          </p:nvCxnSpPr>
          <p:spPr bwMode="auto">
            <a:xfrm>
              <a:off x="628" y="2164"/>
              <a:ext cx="237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61" name="AutoShape 17"/>
            <p:cNvCxnSpPr>
              <a:cxnSpLocks noChangeShapeType="1"/>
              <a:stCxn id="8250" idx="4"/>
              <a:endCxn id="8252" idx="0"/>
            </p:cNvCxnSpPr>
            <p:nvPr/>
          </p:nvCxnSpPr>
          <p:spPr bwMode="auto">
            <a:xfrm flipH="1">
              <a:off x="313" y="2164"/>
              <a:ext cx="315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62" name="AutoShape 18"/>
            <p:cNvCxnSpPr>
              <a:cxnSpLocks noChangeShapeType="1"/>
              <a:stCxn id="8250" idx="0"/>
            </p:cNvCxnSpPr>
            <p:nvPr/>
          </p:nvCxnSpPr>
          <p:spPr bwMode="auto">
            <a:xfrm flipH="1" flipV="1">
              <a:off x="484" y="1802"/>
              <a:ext cx="144" cy="10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679700" y="4191000"/>
            <a:ext cx="2501900" cy="2133600"/>
            <a:chOff x="1540" y="2640"/>
            <a:chExt cx="1576" cy="1344"/>
          </a:xfrm>
        </p:grpSpPr>
        <p:sp>
          <p:nvSpPr>
            <p:cNvPr id="8235" name="Oval 20"/>
            <p:cNvSpPr>
              <a:spLocks noChangeArrowheads="1"/>
            </p:cNvSpPr>
            <p:nvPr/>
          </p:nvSpPr>
          <p:spPr bwMode="auto">
            <a:xfrm>
              <a:off x="2135" y="2748"/>
              <a:ext cx="371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b=y</a:t>
              </a:r>
            </a:p>
          </p:txBody>
        </p:sp>
        <p:sp>
          <p:nvSpPr>
            <p:cNvPr id="8236" name="Oval 21"/>
            <p:cNvSpPr>
              <a:spLocks noChangeArrowheads="1"/>
            </p:cNvSpPr>
            <p:nvPr/>
          </p:nvSpPr>
          <p:spPr bwMode="auto">
            <a:xfrm>
              <a:off x="1723" y="3148"/>
              <a:ext cx="353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a=z</a:t>
              </a:r>
            </a:p>
          </p:txBody>
        </p:sp>
        <p:sp>
          <p:nvSpPr>
            <p:cNvPr id="8237" name="Oval 22"/>
            <p:cNvSpPr>
              <a:spLocks noChangeArrowheads="1"/>
            </p:cNvSpPr>
            <p:nvPr/>
          </p:nvSpPr>
          <p:spPr bwMode="auto">
            <a:xfrm>
              <a:off x="2579" y="3154"/>
              <a:ext cx="361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c=x</a:t>
              </a:r>
            </a:p>
          </p:txBody>
        </p:sp>
        <p:sp>
          <p:nvSpPr>
            <p:cNvPr id="8238" name="AutoShape 23"/>
            <p:cNvSpPr>
              <a:spLocks noChangeArrowheads="1"/>
            </p:cNvSpPr>
            <p:nvPr/>
          </p:nvSpPr>
          <p:spPr bwMode="auto">
            <a:xfrm>
              <a:off x="1540" y="3518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</a:t>
              </a:r>
              <a:r>
                <a:rPr lang="en-US" sz="1400" baseline="-25000">
                  <a:latin typeface="Times New Roman" charset="0"/>
                </a:rPr>
                <a:t>0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8239" name="AutoShape 24"/>
            <p:cNvSpPr>
              <a:spLocks noChangeArrowheads="1"/>
            </p:cNvSpPr>
            <p:nvPr/>
          </p:nvSpPr>
          <p:spPr bwMode="auto">
            <a:xfrm>
              <a:off x="1919" y="3516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</a:t>
              </a:r>
              <a:r>
                <a:rPr lang="en-US" sz="1400" baseline="-25000">
                  <a:latin typeface="Times New Roman" charset="0"/>
                </a:rPr>
                <a:t>1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8240" name="AutoShape 25"/>
            <p:cNvSpPr>
              <a:spLocks noChangeArrowheads="1"/>
            </p:cNvSpPr>
            <p:nvPr/>
          </p:nvSpPr>
          <p:spPr bwMode="auto">
            <a:xfrm>
              <a:off x="2397" y="3514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</a:t>
              </a:r>
              <a:r>
                <a:rPr lang="en-US" sz="1400" baseline="-25000">
                  <a:latin typeface="Times New Roman" charset="0"/>
                </a:rPr>
                <a:t>2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8241" name="AutoShape 26"/>
            <p:cNvSpPr>
              <a:spLocks noChangeArrowheads="1"/>
            </p:cNvSpPr>
            <p:nvPr/>
          </p:nvSpPr>
          <p:spPr bwMode="auto">
            <a:xfrm>
              <a:off x="2786" y="3514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</a:t>
              </a:r>
              <a:r>
                <a:rPr lang="en-US" sz="1400" baseline="-25000">
                  <a:latin typeface="Times New Roman" charset="0"/>
                </a:rPr>
                <a:t>3</a:t>
              </a:r>
              <a:endParaRPr lang="en-US" sz="1400">
                <a:latin typeface="Times New Roman" charset="0"/>
              </a:endParaRPr>
            </a:p>
          </p:txBody>
        </p:sp>
        <p:cxnSp>
          <p:nvCxnSpPr>
            <p:cNvPr id="8242" name="AutoShape 27"/>
            <p:cNvCxnSpPr>
              <a:cxnSpLocks noChangeShapeType="1"/>
              <a:stCxn id="8237" idx="4"/>
              <a:endCxn id="8241" idx="0"/>
            </p:cNvCxnSpPr>
            <p:nvPr/>
          </p:nvCxnSpPr>
          <p:spPr bwMode="auto">
            <a:xfrm>
              <a:off x="2760" y="3408"/>
              <a:ext cx="191" cy="1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43" name="AutoShape 28"/>
            <p:cNvCxnSpPr>
              <a:cxnSpLocks noChangeShapeType="1"/>
              <a:stCxn id="8237" idx="4"/>
              <a:endCxn id="8240" idx="0"/>
            </p:cNvCxnSpPr>
            <p:nvPr/>
          </p:nvCxnSpPr>
          <p:spPr bwMode="auto">
            <a:xfrm flipH="1">
              <a:off x="2562" y="3408"/>
              <a:ext cx="198" cy="1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44" name="AutoShape 29"/>
            <p:cNvCxnSpPr>
              <a:cxnSpLocks noChangeShapeType="1"/>
              <a:stCxn id="8235" idx="4"/>
              <a:endCxn id="8237" idx="0"/>
            </p:cNvCxnSpPr>
            <p:nvPr/>
          </p:nvCxnSpPr>
          <p:spPr bwMode="auto">
            <a:xfrm>
              <a:off x="2321" y="3002"/>
              <a:ext cx="439" cy="15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45" name="AutoShape 30"/>
            <p:cNvCxnSpPr>
              <a:cxnSpLocks noChangeShapeType="1"/>
              <a:stCxn id="8236" idx="4"/>
              <a:endCxn id="8239" idx="0"/>
            </p:cNvCxnSpPr>
            <p:nvPr/>
          </p:nvCxnSpPr>
          <p:spPr bwMode="auto">
            <a:xfrm>
              <a:off x="1900" y="3402"/>
              <a:ext cx="184" cy="11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46" name="AutoShape 31"/>
            <p:cNvCxnSpPr>
              <a:cxnSpLocks noChangeShapeType="1"/>
              <a:stCxn id="8236" idx="0"/>
              <a:endCxn id="8235" idx="4"/>
            </p:cNvCxnSpPr>
            <p:nvPr/>
          </p:nvCxnSpPr>
          <p:spPr bwMode="auto">
            <a:xfrm flipV="1">
              <a:off x="1900" y="3002"/>
              <a:ext cx="421" cy="14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47" name="AutoShape 32"/>
            <p:cNvCxnSpPr>
              <a:cxnSpLocks noChangeShapeType="1"/>
              <a:stCxn id="8236" idx="4"/>
              <a:endCxn id="8238" idx="0"/>
            </p:cNvCxnSpPr>
            <p:nvPr/>
          </p:nvCxnSpPr>
          <p:spPr bwMode="auto">
            <a:xfrm flipH="1">
              <a:off x="1705" y="3402"/>
              <a:ext cx="195" cy="11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48" name="AutoShape 33"/>
            <p:cNvCxnSpPr>
              <a:cxnSpLocks noChangeShapeType="1"/>
              <a:stCxn id="8235" idx="0"/>
            </p:cNvCxnSpPr>
            <p:nvPr/>
          </p:nvCxnSpPr>
          <p:spPr bwMode="auto">
            <a:xfrm flipH="1" flipV="1">
              <a:off x="2181" y="2640"/>
              <a:ext cx="140" cy="10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4800600" y="2403475"/>
            <a:ext cx="2047875" cy="2701925"/>
            <a:chOff x="3124" y="1584"/>
            <a:chExt cx="1290" cy="1702"/>
          </a:xfrm>
        </p:grpSpPr>
        <p:sp>
          <p:nvSpPr>
            <p:cNvPr id="8221" name="Oval 35"/>
            <p:cNvSpPr>
              <a:spLocks noChangeArrowheads="1"/>
            </p:cNvSpPr>
            <p:nvPr/>
          </p:nvSpPr>
          <p:spPr bwMode="auto">
            <a:xfrm>
              <a:off x="3797" y="2080"/>
              <a:ext cx="361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c=y</a:t>
              </a:r>
            </a:p>
          </p:txBody>
        </p:sp>
        <p:sp>
          <p:nvSpPr>
            <p:cNvPr id="8222" name="Oval 36"/>
            <p:cNvSpPr>
              <a:spLocks noChangeArrowheads="1"/>
            </p:cNvSpPr>
            <p:nvPr/>
          </p:nvSpPr>
          <p:spPr bwMode="auto">
            <a:xfrm>
              <a:off x="3548" y="2496"/>
              <a:ext cx="371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b=x</a:t>
              </a:r>
            </a:p>
          </p:txBody>
        </p:sp>
        <p:sp>
          <p:nvSpPr>
            <p:cNvPr id="8223" name="Oval 37"/>
            <p:cNvSpPr>
              <a:spLocks noChangeArrowheads="1"/>
            </p:cNvSpPr>
            <p:nvPr/>
          </p:nvSpPr>
          <p:spPr bwMode="auto">
            <a:xfrm>
              <a:off x="3440" y="1692"/>
              <a:ext cx="353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a=z</a:t>
              </a:r>
            </a:p>
          </p:txBody>
        </p:sp>
        <p:sp>
          <p:nvSpPr>
            <p:cNvPr id="8224" name="AutoShape 38"/>
            <p:cNvSpPr>
              <a:spLocks noChangeArrowheads="1"/>
            </p:cNvSpPr>
            <p:nvPr/>
          </p:nvSpPr>
          <p:spPr bwMode="auto">
            <a:xfrm>
              <a:off x="3124" y="2076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</a:t>
              </a:r>
              <a:r>
                <a:rPr lang="en-US" sz="1400" baseline="-25000">
                  <a:latin typeface="Times New Roman" charset="0"/>
                </a:rPr>
                <a:t>0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8225" name="AutoShape 39"/>
            <p:cNvSpPr>
              <a:spLocks noChangeArrowheads="1"/>
            </p:cNvSpPr>
            <p:nvPr/>
          </p:nvSpPr>
          <p:spPr bwMode="auto">
            <a:xfrm>
              <a:off x="3362" y="2810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</a:t>
              </a:r>
              <a:r>
                <a:rPr lang="en-US" sz="1400" baseline="-25000">
                  <a:latin typeface="Times New Roman" charset="0"/>
                </a:rPr>
                <a:t>1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8226" name="AutoShape 40"/>
            <p:cNvSpPr>
              <a:spLocks noChangeArrowheads="1"/>
            </p:cNvSpPr>
            <p:nvPr/>
          </p:nvSpPr>
          <p:spPr bwMode="auto">
            <a:xfrm>
              <a:off x="3796" y="2820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</a:t>
              </a:r>
              <a:r>
                <a:rPr lang="en-US" sz="1400" baseline="-25000">
                  <a:latin typeface="Times New Roman" charset="0"/>
                </a:rPr>
                <a:t>2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8227" name="AutoShape 41"/>
            <p:cNvSpPr>
              <a:spLocks noChangeArrowheads="1"/>
            </p:cNvSpPr>
            <p:nvPr/>
          </p:nvSpPr>
          <p:spPr bwMode="auto">
            <a:xfrm>
              <a:off x="4084" y="2510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</a:t>
              </a:r>
              <a:r>
                <a:rPr lang="en-US" sz="1400" baseline="-25000">
                  <a:latin typeface="Times New Roman" charset="0"/>
                </a:rPr>
                <a:t>3</a:t>
              </a:r>
              <a:endParaRPr lang="en-US" sz="1400">
                <a:latin typeface="Times New Roman" charset="0"/>
              </a:endParaRPr>
            </a:p>
          </p:txBody>
        </p:sp>
        <p:cxnSp>
          <p:nvCxnSpPr>
            <p:cNvPr id="8228" name="AutoShape 42"/>
            <p:cNvCxnSpPr>
              <a:cxnSpLocks noChangeShapeType="1"/>
              <a:stCxn id="8221" idx="4"/>
              <a:endCxn id="8227" idx="0"/>
            </p:cNvCxnSpPr>
            <p:nvPr/>
          </p:nvCxnSpPr>
          <p:spPr bwMode="auto">
            <a:xfrm>
              <a:off x="3978" y="2334"/>
              <a:ext cx="271" cy="17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29" name="AutoShape 43"/>
            <p:cNvCxnSpPr>
              <a:cxnSpLocks noChangeShapeType="1"/>
              <a:stCxn id="8222" idx="4"/>
              <a:endCxn id="8226" idx="0"/>
            </p:cNvCxnSpPr>
            <p:nvPr/>
          </p:nvCxnSpPr>
          <p:spPr bwMode="auto">
            <a:xfrm>
              <a:off x="3734" y="2750"/>
              <a:ext cx="227" cy="7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30" name="AutoShape 44"/>
            <p:cNvCxnSpPr>
              <a:cxnSpLocks noChangeShapeType="1"/>
              <a:stCxn id="8222" idx="0"/>
              <a:endCxn id="8221" idx="4"/>
            </p:cNvCxnSpPr>
            <p:nvPr/>
          </p:nvCxnSpPr>
          <p:spPr bwMode="auto">
            <a:xfrm flipV="1">
              <a:off x="3734" y="2334"/>
              <a:ext cx="244" cy="16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31" name="AutoShape 45"/>
            <p:cNvCxnSpPr>
              <a:cxnSpLocks noChangeShapeType="1"/>
              <a:stCxn id="8222" idx="4"/>
              <a:endCxn id="8225" idx="0"/>
            </p:cNvCxnSpPr>
            <p:nvPr/>
          </p:nvCxnSpPr>
          <p:spPr bwMode="auto">
            <a:xfrm flipH="1">
              <a:off x="3527" y="2750"/>
              <a:ext cx="207" cy="6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32" name="AutoShape 46"/>
            <p:cNvCxnSpPr>
              <a:cxnSpLocks noChangeShapeType="1"/>
              <a:stCxn id="8223" idx="4"/>
              <a:endCxn id="8221" idx="0"/>
            </p:cNvCxnSpPr>
            <p:nvPr/>
          </p:nvCxnSpPr>
          <p:spPr bwMode="auto">
            <a:xfrm>
              <a:off x="3617" y="1946"/>
              <a:ext cx="361" cy="13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33" name="AutoShape 47"/>
            <p:cNvCxnSpPr>
              <a:cxnSpLocks noChangeShapeType="1"/>
              <a:stCxn id="8223" idx="4"/>
              <a:endCxn id="8224" idx="0"/>
            </p:cNvCxnSpPr>
            <p:nvPr/>
          </p:nvCxnSpPr>
          <p:spPr bwMode="auto">
            <a:xfrm flipH="1">
              <a:off x="3289" y="1946"/>
              <a:ext cx="328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34" name="AutoShape 48"/>
            <p:cNvCxnSpPr>
              <a:cxnSpLocks noChangeShapeType="1"/>
              <a:stCxn id="8223" idx="0"/>
            </p:cNvCxnSpPr>
            <p:nvPr/>
          </p:nvCxnSpPr>
          <p:spPr bwMode="auto">
            <a:xfrm flipH="1" flipV="1">
              <a:off x="3473" y="1584"/>
              <a:ext cx="144" cy="10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6629400" y="4210050"/>
            <a:ext cx="2355850" cy="2117725"/>
            <a:chOff x="4226" y="2652"/>
            <a:chExt cx="1484" cy="1334"/>
          </a:xfrm>
        </p:grpSpPr>
        <p:sp>
          <p:nvSpPr>
            <p:cNvPr id="8207" name="Oval 50"/>
            <p:cNvSpPr>
              <a:spLocks noChangeArrowheads="1"/>
            </p:cNvSpPr>
            <p:nvPr/>
          </p:nvSpPr>
          <p:spPr bwMode="auto">
            <a:xfrm>
              <a:off x="4772" y="2758"/>
              <a:ext cx="371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b=x</a:t>
              </a:r>
            </a:p>
          </p:txBody>
        </p:sp>
        <p:sp>
          <p:nvSpPr>
            <p:cNvPr id="8208" name="Oval 51"/>
            <p:cNvSpPr>
              <a:spLocks noChangeArrowheads="1"/>
            </p:cNvSpPr>
            <p:nvPr/>
          </p:nvSpPr>
          <p:spPr bwMode="auto">
            <a:xfrm>
              <a:off x="5183" y="3154"/>
              <a:ext cx="361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c=y</a:t>
              </a:r>
            </a:p>
          </p:txBody>
        </p:sp>
        <p:sp>
          <p:nvSpPr>
            <p:cNvPr id="8209" name="Oval 52"/>
            <p:cNvSpPr>
              <a:spLocks noChangeArrowheads="1"/>
            </p:cNvSpPr>
            <p:nvPr/>
          </p:nvSpPr>
          <p:spPr bwMode="auto">
            <a:xfrm>
              <a:off x="4394" y="3154"/>
              <a:ext cx="353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a=z</a:t>
              </a:r>
            </a:p>
          </p:txBody>
        </p:sp>
        <p:sp>
          <p:nvSpPr>
            <p:cNvPr id="8210" name="AutoShape 53"/>
            <p:cNvSpPr>
              <a:spLocks noChangeArrowheads="1"/>
            </p:cNvSpPr>
            <p:nvPr/>
          </p:nvSpPr>
          <p:spPr bwMode="auto">
            <a:xfrm>
              <a:off x="4226" y="3518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</a:t>
              </a:r>
              <a:r>
                <a:rPr lang="en-US" sz="1400" baseline="-25000">
                  <a:latin typeface="Times New Roman" charset="0"/>
                </a:rPr>
                <a:t>0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8211" name="AutoShape 54"/>
            <p:cNvSpPr>
              <a:spLocks noChangeArrowheads="1"/>
            </p:cNvSpPr>
            <p:nvPr/>
          </p:nvSpPr>
          <p:spPr bwMode="auto">
            <a:xfrm>
              <a:off x="4610" y="3520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</a:t>
              </a:r>
              <a:r>
                <a:rPr lang="en-US" sz="1400" baseline="-25000">
                  <a:latin typeface="Times New Roman" charset="0"/>
                </a:rPr>
                <a:t>1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8212" name="AutoShape 55"/>
            <p:cNvSpPr>
              <a:spLocks noChangeArrowheads="1"/>
            </p:cNvSpPr>
            <p:nvPr/>
          </p:nvSpPr>
          <p:spPr bwMode="auto">
            <a:xfrm>
              <a:off x="4996" y="3518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</a:t>
              </a:r>
              <a:r>
                <a:rPr lang="en-US" sz="1400" baseline="-25000">
                  <a:latin typeface="Times New Roman" charset="0"/>
                </a:rPr>
                <a:t>2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8213" name="AutoShape 56"/>
            <p:cNvSpPr>
              <a:spLocks noChangeArrowheads="1"/>
            </p:cNvSpPr>
            <p:nvPr/>
          </p:nvSpPr>
          <p:spPr bwMode="auto">
            <a:xfrm>
              <a:off x="5380" y="3516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</a:t>
              </a:r>
              <a:r>
                <a:rPr lang="en-US" sz="1400" baseline="-25000">
                  <a:latin typeface="Times New Roman" charset="0"/>
                </a:rPr>
                <a:t>3</a:t>
              </a:r>
              <a:endParaRPr lang="en-US" sz="1400">
                <a:latin typeface="Times New Roman" charset="0"/>
              </a:endParaRPr>
            </a:p>
          </p:txBody>
        </p:sp>
        <p:cxnSp>
          <p:nvCxnSpPr>
            <p:cNvPr id="8214" name="AutoShape 57"/>
            <p:cNvCxnSpPr>
              <a:cxnSpLocks noChangeShapeType="1"/>
              <a:stCxn id="8208" idx="4"/>
              <a:endCxn id="8213" idx="0"/>
            </p:cNvCxnSpPr>
            <p:nvPr/>
          </p:nvCxnSpPr>
          <p:spPr bwMode="auto">
            <a:xfrm>
              <a:off x="5364" y="3408"/>
              <a:ext cx="181" cy="10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15" name="AutoShape 58"/>
            <p:cNvCxnSpPr>
              <a:cxnSpLocks noChangeShapeType="1"/>
              <a:stCxn id="8208" idx="4"/>
              <a:endCxn id="8212" idx="0"/>
            </p:cNvCxnSpPr>
            <p:nvPr/>
          </p:nvCxnSpPr>
          <p:spPr bwMode="auto">
            <a:xfrm flipH="1">
              <a:off x="5161" y="3408"/>
              <a:ext cx="203" cy="11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16" name="AutoShape 59"/>
            <p:cNvCxnSpPr>
              <a:cxnSpLocks noChangeShapeType="1"/>
              <a:stCxn id="8207" idx="4"/>
              <a:endCxn id="8209" idx="0"/>
            </p:cNvCxnSpPr>
            <p:nvPr/>
          </p:nvCxnSpPr>
          <p:spPr bwMode="auto">
            <a:xfrm flipH="1">
              <a:off x="4571" y="3012"/>
              <a:ext cx="387" cy="14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17" name="AutoShape 60"/>
            <p:cNvCxnSpPr>
              <a:cxnSpLocks noChangeShapeType="1"/>
              <a:stCxn id="8209" idx="4"/>
              <a:endCxn id="8211" idx="0"/>
            </p:cNvCxnSpPr>
            <p:nvPr/>
          </p:nvCxnSpPr>
          <p:spPr bwMode="auto">
            <a:xfrm>
              <a:off x="4571" y="3408"/>
              <a:ext cx="204" cy="11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18" name="AutoShape 61"/>
            <p:cNvCxnSpPr>
              <a:cxnSpLocks noChangeShapeType="1"/>
              <a:stCxn id="8207" idx="4"/>
              <a:endCxn id="8208" idx="0"/>
            </p:cNvCxnSpPr>
            <p:nvPr/>
          </p:nvCxnSpPr>
          <p:spPr bwMode="auto">
            <a:xfrm>
              <a:off x="4958" y="3012"/>
              <a:ext cx="406" cy="14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19" name="AutoShape 62"/>
            <p:cNvCxnSpPr>
              <a:cxnSpLocks noChangeShapeType="1"/>
              <a:stCxn id="8209" idx="4"/>
              <a:endCxn id="8210" idx="0"/>
            </p:cNvCxnSpPr>
            <p:nvPr/>
          </p:nvCxnSpPr>
          <p:spPr bwMode="auto">
            <a:xfrm flipH="1">
              <a:off x="4391" y="3408"/>
              <a:ext cx="180" cy="11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20" name="AutoShape 63"/>
            <p:cNvCxnSpPr>
              <a:cxnSpLocks noChangeShapeType="1"/>
              <a:stCxn id="8207" idx="0"/>
            </p:cNvCxnSpPr>
            <p:nvPr/>
          </p:nvCxnSpPr>
          <p:spPr bwMode="auto">
            <a:xfrm flipH="1" flipV="1">
              <a:off x="4821" y="2652"/>
              <a:ext cx="137" cy="1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8202" name="Line 64"/>
          <p:cNvSpPr>
            <a:spLocks noChangeShapeType="1"/>
          </p:cNvSpPr>
          <p:nvPr/>
        </p:nvSpPr>
        <p:spPr bwMode="auto">
          <a:xfrm>
            <a:off x="2590800" y="4267200"/>
            <a:ext cx="6858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3" name="Line 65"/>
          <p:cNvSpPr>
            <a:spLocks noChangeShapeType="1"/>
          </p:cNvSpPr>
          <p:nvPr/>
        </p:nvSpPr>
        <p:spPr bwMode="auto">
          <a:xfrm>
            <a:off x="6931025" y="4038600"/>
            <a:ext cx="4572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Text Box 66"/>
          <p:cNvSpPr txBox="1">
            <a:spLocks noChangeArrowheads="1"/>
          </p:cNvSpPr>
          <p:nvPr/>
        </p:nvSpPr>
        <p:spPr bwMode="auto">
          <a:xfrm>
            <a:off x="152400" y="5683250"/>
            <a:ext cx="2232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latin typeface="Times New Roman" charset="0"/>
              </a:rPr>
              <a:t>case 1: single rotation</a:t>
            </a:r>
          </a:p>
          <a:p>
            <a:pPr algn="l"/>
            <a:r>
              <a:rPr lang="en-US" sz="1600">
                <a:latin typeface="Times New Roman" charset="0"/>
              </a:rPr>
              <a:t>(a left rotation about </a:t>
            </a:r>
            <a:r>
              <a:rPr lang="en-US" sz="1600" i="1">
                <a:latin typeface="Times New Roman" charset="0"/>
              </a:rPr>
              <a:t>a</a:t>
            </a:r>
            <a:r>
              <a:rPr lang="en-US" sz="1600">
                <a:latin typeface="Times New Roman" charset="0"/>
              </a:rPr>
              <a:t>)</a:t>
            </a:r>
          </a:p>
        </p:txBody>
      </p:sp>
      <p:sp>
        <p:nvSpPr>
          <p:cNvPr id="8205" name="Text Box 67"/>
          <p:cNvSpPr txBox="1">
            <a:spLocks noChangeArrowheads="1"/>
          </p:cNvSpPr>
          <p:nvPr/>
        </p:nvSpPr>
        <p:spPr bwMode="auto">
          <a:xfrm>
            <a:off x="6629400" y="2663825"/>
            <a:ext cx="2514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latin typeface="Times New Roman" charset="0"/>
              </a:rPr>
              <a:t>case 2: double rotation</a:t>
            </a:r>
          </a:p>
          <a:p>
            <a:pPr algn="l"/>
            <a:r>
              <a:rPr lang="en-US" sz="1600">
                <a:latin typeface="Times New Roman" charset="0"/>
              </a:rPr>
              <a:t>(a right rotation about </a:t>
            </a:r>
            <a:r>
              <a:rPr lang="en-US" sz="1600" i="1">
                <a:latin typeface="Times New Roman" charset="0"/>
              </a:rPr>
              <a:t>c</a:t>
            </a:r>
            <a:r>
              <a:rPr lang="en-US" sz="1600">
                <a:latin typeface="Times New Roman" charset="0"/>
              </a:rPr>
              <a:t>, then a left rotation about </a:t>
            </a:r>
            <a:r>
              <a:rPr lang="en-US" sz="1600" i="1">
                <a:latin typeface="Times New Roman" charset="0"/>
              </a:rPr>
              <a:t>a</a:t>
            </a:r>
            <a:r>
              <a:rPr lang="en-US" sz="1600">
                <a:latin typeface="Times New Roman" charset="0"/>
              </a:rPr>
              <a:t>)</a:t>
            </a:r>
          </a:p>
        </p:txBody>
      </p:sp>
      <p:sp>
        <p:nvSpPr>
          <p:cNvPr id="8206" name="Text Box 68"/>
          <p:cNvSpPr txBox="1">
            <a:spLocks noChangeArrowheads="1"/>
          </p:cNvSpPr>
          <p:nvPr/>
        </p:nvSpPr>
        <p:spPr bwMode="auto">
          <a:xfrm>
            <a:off x="2514600" y="24384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Times New Roman" charset="0"/>
              </a:rPr>
              <a:t>(other two cases are symmetrical)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AVL Trees</a:t>
            </a:r>
          </a:p>
        </p:txBody>
      </p:sp>
      <p:sp>
        <p:nvSpPr>
          <p:cNvPr id="102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D1055C-748F-2A43-A35C-75A1BA4E7506}" type="slidenum">
              <a:rPr lang="en-US"/>
              <a:pPr/>
              <a:t>17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934200" cy="1143000"/>
          </a:xfrm>
        </p:spPr>
        <p:txBody>
          <a:bodyPr/>
          <a:lstStyle/>
          <a:p>
            <a:pPr eaLnBrk="1" hangingPunct="1"/>
            <a:r>
              <a:rPr lang="en-US"/>
              <a:t>Restructuring 				(as Single Rotations)</a:t>
            </a:r>
          </a:p>
        </p:txBody>
      </p:sp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8382000" cy="9144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400"/>
              <a:t>Single Rotations:</a:t>
            </a:r>
            <a:endParaRPr lang="en-US" sz="2800"/>
          </a:p>
        </p:txBody>
      </p:sp>
      <p:pic>
        <p:nvPicPr>
          <p:cNvPr id="10246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2057400"/>
            <a:ext cx="6400800" cy="2209800"/>
          </a:xfrm>
        </p:spPr>
      </p:pic>
      <p:pic>
        <p:nvPicPr>
          <p:cNvPr id="1024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495800"/>
            <a:ext cx="6413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AVL Trees</a:t>
            </a:r>
          </a:p>
        </p:txBody>
      </p:sp>
      <p:sp>
        <p:nvSpPr>
          <p:cNvPr id="112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3D6DE0-7B34-B84A-8985-7EB13BBB1F20}" type="slidenum">
              <a:rPr lang="en-US"/>
              <a:pPr/>
              <a:t>18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Restructuring 					(as Double Rotations)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3810000" cy="609600"/>
          </a:xfrm>
        </p:spPr>
        <p:txBody>
          <a:bodyPr/>
          <a:lstStyle/>
          <a:p>
            <a:pPr eaLnBrk="1" hangingPunct="1"/>
            <a:r>
              <a:rPr lang="en-US" sz="2400"/>
              <a:t>double rotations:</a:t>
            </a:r>
            <a:endParaRPr lang="en-US" sz="2800"/>
          </a:p>
        </p:txBody>
      </p:sp>
      <p:pic>
        <p:nvPicPr>
          <p:cNvPr id="11270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2133600"/>
            <a:ext cx="6477000" cy="2209800"/>
          </a:xfrm>
        </p:spPr>
      </p:pic>
      <p:pic>
        <p:nvPicPr>
          <p:cNvPr id="1127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191000"/>
            <a:ext cx="64389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AVL Trees</a:t>
            </a:r>
          </a:p>
        </p:txBody>
      </p:sp>
      <p:sp>
        <p:nvSpPr>
          <p:cNvPr id="92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46AE52-9D4A-3840-845D-E0B1C42E51D3}" type="slidenum">
              <a:rPr lang="en-US"/>
              <a:pPr/>
              <a:t>19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066800"/>
          </a:xfrm>
        </p:spPr>
        <p:txBody>
          <a:bodyPr/>
          <a:lstStyle/>
          <a:p>
            <a:pPr eaLnBrk="1" hangingPunct="1"/>
            <a:r>
              <a:rPr lang="en-US"/>
              <a:t>Insertion Example, continued</a:t>
            </a:r>
          </a:p>
        </p:txBody>
      </p:sp>
      <p:pic>
        <p:nvPicPr>
          <p:cNvPr id="9221" name="Picture 3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1295400"/>
            <a:ext cx="4572000" cy="2530475"/>
          </a:xfrm>
        </p:spPr>
      </p:pic>
      <p:sp>
        <p:nvSpPr>
          <p:cNvPr id="9222" name="Line 8"/>
          <p:cNvSpPr>
            <a:spLocks noChangeShapeType="1"/>
          </p:cNvSpPr>
          <p:nvPr/>
        </p:nvSpPr>
        <p:spPr bwMode="auto">
          <a:xfrm>
            <a:off x="5438775" y="5845175"/>
            <a:ext cx="9525" cy="873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3" name="Freeform 9"/>
          <p:cNvSpPr>
            <a:spLocks/>
          </p:cNvSpPr>
          <p:nvPr/>
        </p:nvSpPr>
        <p:spPr bwMode="auto">
          <a:xfrm>
            <a:off x="5459413" y="5997575"/>
            <a:ext cx="55562" cy="53975"/>
          </a:xfrm>
          <a:custGeom>
            <a:avLst/>
            <a:gdLst>
              <a:gd name="T0" fmla="*/ 0 w 35"/>
              <a:gd name="T1" fmla="*/ 0 h 34"/>
              <a:gd name="T2" fmla="*/ 0 w 35"/>
              <a:gd name="T3" fmla="*/ 14 h 34"/>
              <a:gd name="T4" fmla="*/ 21 w 35"/>
              <a:gd name="T5" fmla="*/ 34 h 34"/>
              <a:gd name="T6" fmla="*/ 35 w 35"/>
              <a:gd name="T7" fmla="*/ 34 h 34"/>
              <a:gd name="T8" fmla="*/ 0 60000 65536"/>
              <a:gd name="T9" fmla="*/ 0 60000 65536"/>
              <a:gd name="T10" fmla="*/ 0 60000 65536"/>
              <a:gd name="T11" fmla="*/ 0 60000 65536"/>
              <a:gd name="T12" fmla="*/ 0 w 35"/>
              <a:gd name="T13" fmla="*/ 0 h 34"/>
              <a:gd name="T14" fmla="*/ 35 w 35"/>
              <a:gd name="T15" fmla="*/ 34 h 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" h="34">
                <a:moveTo>
                  <a:pt x="0" y="0"/>
                </a:moveTo>
                <a:lnTo>
                  <a:pt x="0" y="14"/>
                </a:lnTo>
                <a:lnTo>
                  <a:pt x="21" y="34"/>
                </a:lnTo>
                <a:lnTo>
                  <a:pt x="35" y="34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Freeform 10"/>
          <p:cNvSpPr>
            <a:spLocks/>
          </p:cNvSpPr>
          <p:nvPr/>
        </p:nvSpPr>
        <p:spPr bwMode="auto">
          <a:xfrm>
            <a:off x="5580063" y="6073775"/>
            <a:ext cx="87312" cy="1588"/>
          </a:xfrm>
          <a:custGeom>
            <a:avLst/>
            <a:gdLst>
              <a:gd name="T0" fmla="*/ 0 w 55"/>
              <a:gd name="T1" fmla="*/ 0 h 1588"/>
              <a:gd name="T2" fmla="*/ 28 w 55"/>
              <a:gd name="T3" fmla="*/ 0 h 1588"/>
              <a:gd name="T4" fmla="*/ 55 w 55"/>
              <a:gd name="T5" fmla="*/ 0 h 1588"/>
              <a:gd name="T6" fmla="*/ 0 60000 65536"/>
              <a:gd name="T7" fmla="*/ 0 60000 65536"/>
              <a:gd name="T8" fmla="*/ 0 60000 65536"/>
              <a:gd name="T9" fmla="*/ 0 w 55"/>
              <a:gd name="T10" fmla="*/ 0 h 1588"/>
              <a:gd name="T11" fmla="*/ 55 w 55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1588">
                <a:moveTo>
                  <a:pt x="0" y="0"/>
                </a:moveTo>
                <a:lnTo>
                  <a:pt x="28" y="0"/>
                </a:lnTo>
                <a:lnTo>
                  <a:pt x="55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>
            <a:off x="5734050" y="6084888"/>
            <a:ext cx="9842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" name="Line 12"/>
          <p:cNvSpPr>
            <a:spLocks noChangeShapeType="1"/>
          </p:cNvSpPr>
          <p:nvPr/>
        </p:nvSpPr>
        <p:spPr bwMode="auto">
          <a:xfrm>
            <a:off x="5897563" y="6084888"/>
            <a:ext cx="87312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" name="Freeform 13"/>
          <p:cNvSpPr>
            <a:spLocks/>
          </p:cNvSpPr>
          <p:nvPr/>
        </p:nvSpPr>
        <p:spPr bwMode="auto">
          <a:xfrm>
            <a:off x="6049963" y="6073775"/>
            <a:ext cx="87312" cy="1588"/>
          </a:xfrm>
          <a:custGeom>
            <a:avLst/>
            <a:gdLst>
              <a:gd name="T0" fmla="*/ 0 w 55"/>
              <a:gd name="T1" fmla="*/ 0 h 1588"/>
              <a:gd name="T2" fmla="*/ 42 w 55"/>
              <a:gd name="T3" fmla="*/ 0 h 1588"/>
              <a:gd name="T4" fmla="*/ 55 w 55"/>
              <a:gd name="T5" fmla="*/ 0 h 1588"/>
              <a:gd name="T6" fmla="*/ 0 60000 65536"/>
              <a:gd name="T7" fmla="*/ 0 60000 65536"/>
              <a:gd name="T8" fmla="*/ 0 60000 65536"/>
              <a:gd name="T9" fmla="*/ 0 w 55"/>
              <a:gd name="T10" fmla="*/ 0 h 1588"/>
              <a:gd name="T11" fmla="*/ 55 w 55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1588">
                <a:moveTo>
                  <a:pt x="0" y="0"/>
                </a:moveTo>
                <a:lnTo>
                  <a:pt x="42" y="0"/>
                </a:lnTo>
                <a:lnTo>
                  <a:pt x="55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8" name="Freeform 14"/>
          <p:cNvSpPr>
            <a:spLocks/>
          </p:cNvSpPr>
          <p:nvPr/>
        </p:nvSpPr>
        <p:spPr bwMode="auto">
          <a:xfrm>
            <a:off x="6203950" y="6019800"/>
            <a:ext cx="76200" cy="42863"/>
          </a:xfrm>
          <a:custGeom>
            <a:avLst/>
            <a:gdLst>
              <a:gd name="T0" fmla="*/ 0 w 48"/>
              <a:gd name="T1" fmla="*/ 27 h 27"/>
              <a:gd name="T2" fmla="*/ 27 w 48"/>
              <a:gd name="T3" fmla="*/ 20 h 27"/>
              <a:gd name="T4" fmla="*/ 48 w 48"/>
              <a:gd name="T5" fmla="*/ 7 h 27"/>
              <a:gd name="T6" fmla="*/ 48 w 48"/>
              <a:gd name="T7" fmla="*/ 0 h 27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27"/>
              <a:gd name="T14" fmla="*/ 48 w 48"/>
              <a:gd name="T15" fmla="*/ 27 h 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27">
                <a:moveTo>
                  <a:pt x="0" y="27"/>
                </a:moveTo>
                <a:lnTo>
                  <a:pt x="27" y="20"/>
                </a:lnTo>
                <a:lnTo>
                  <a:pt x="48" y="7"/>
                </a:lnTo>
                <a:lnTo>
                  <a:pt x="48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 flipV="1">
            <a:off x="6302375" y="5876925"/>
            <a:ext cx="20638" cy="873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0" name="Freeform 16"/>
          <p:cNvSpPr>
            <a:spLocks/>
          </p:cNvSpPr>
          <p:nvPr/>
        </p:nvSpPr>
        <p:spPr bwMode="auto">
          <a:xfrm>
            <a:off x="6323013" y="5713413"/>
            <a:ext cx="11112" cy="87312"/>
          </a:xfrm>
          <a:custGeom>
            <a:avLst/>
            <a:gdLst>
              <a:gd name="T0" fmla="*/ 0 w 7"/>
              <a:gd name="T1" fmla="*/ 55 h 55"/>
              <a:gd name="T2" fmla="*/ 7 w 7"/>
              <a:gd name="T3" fmla="*/ 21 h 55"/>
              <a:gd name="T4" fmla="*/ 0 w 7"/>
              <a:gd name="T5" fmla="*/ 0 h 55"/>
              <a:gd name="T6" fmla="*/ 0 60000 65536"/>
              <a:gd name="T7" fmla="*/ 0 60000 65536"/>
              <a:gd name="T8" fmla="*/ 0 60000 65536"/>
              <a:gd name="T9" fmla="*/ 0 w 7"/>
              <a:gd name="T10" fmla="*/ 0 h 55"/>
              <a:gd name="T11" fmla="*/ 7 w 7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55">
                <a:moveTo>
                  <a:pt x="0" y="55"/>
                </a:moveTo>
                <a:lnTo>
                  <a:pt x="7" y="21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1" name="Freeform 17"/>
          <p:cNvSpPr>
            <a:spLocks/>
          </p:cNvSpPr>
          <p:nvPr/>
        </p:nvSpPr>
        <p:spPr bwMode="auto">
          <a:xfrm>
            <a:off x="6269038" y="5570538"/>
            <a:ext cx="44450" cy="77787"/>
          </a:xfrm>
          <a:custGeom>
            <a:avLst/>
            <a:gdLst>
              <a:gd name="T0" fmla="*/ 28 w 28"/>
              <a:gd name="T1" fmla="*/ 49 h 49"/>
              <a:gd name="T2" fmla="*/ 28 w 28"/>
              <a:gd name="T3" fmla="*/ 49 h 49"/>
              <a:gd name="T4" fmla="*/ 0 w 28"/>
              <a:gd name="T5" fmla="*/ 0 h 49"/>
              <a:gd name="T6" fmla="*/ 0 60000 65536"/>
              <a:gd name="T7" fmla="*/ 0 60000 65536"/>
              <a:gd name="T8" fmla="*/ 0 60000 65536"/>
              <a:gd name="T9" fmla="*/ 0 w 28"/>
              <a:gd name="T10" fmla="*/ 0 h 49"/>
              <a:gd name="T11" fmla="*/ 28 w 28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" h="49">
                <a:moveTo>
                  <a:pt x="28" y="49"/>
                </a:moveTo>
                <a:lnTo>
                  <a:pt x="28" y="49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 flipH="1" flipV="1">
            <a:off x="6192838" y="5440363"/>
            <a:ext cx="42862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/>
        </p:nvSpPr>
        <p:spPr bwMode="auto">
          <a:xfrm flipH="1" flipV="1">
            <a:off x="6105525" y="5308600"/>
            <a:ext cx="53975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/>
        </p:nvSpPr>
        <p:spPr bwMode="auto">
          <a:xfrm flipH="1" flipV="1">
            <a:off x="6018213" y="5176838"/>
            <a:ext cx="53975" cy="777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5" name="Freeform 21"/>
          <p:cNvSpPr>
            <a:spLocks/>
          </p:cNvSpPr>
          <p:nvPr/>
        </p:nvSpPr>
        <p:spPr bwMode="auto">
          <a:xfrm>
            <a:off x="5908675" y="5068888"/>
            <a:ext cx="65088" cy="53975"/>
          </a:xfrm>
          <a:custGeom>
            <a:avLst/>
            <a:gdLst>
              <a:gd name="T0" fmla="*/ 41 w 41"/>
              <a:gd name="T1" fmla="*/ 34 h 34"/>
              <a:gd name="T2" fmla="*/ 34 w 41"/>
              <a:gd name="T3" fmla="*/ 27 h 34"/>
              <a:gd name="T4" fmla="*/ 0 w 41"/>
              <a:gd name="T5" fmla="*/ 0 h 34"/>
              <a:gd name="T6" fmla="*/ 0 60000 65536"/>
              <a:gd name="T7" fmla="*/ 0 60000 65536"/>
              <a:gd name="T8" fmla="*/ 0 60000 65536"/>
              <a:gd name="T9" fmla="*/ 0 w 41"/>
              <a:gd name="T10" fmla="*/ 0 h 34"/>
              <a:gd name="T11" fmla="*/ 41 w 41"/>
              <a:gd name="T12" fmla="*/ 34 h 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34">
                <a:moveTo>
                  <a:pt x="41" y="34"/>
                </a:moveTo>
                <a:lnTo>
                  <a:pt x="34" y="27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6" name="Freeform 22"/>
          <p:cNvSpPr>
            <a:spLocks/>
          </p:cNvSpPr>
          <p:nvPr/>
        </p:nvSpPr>
        <p:spPr bwMode="auto">
          <a:xfrm>
            <a:off x="5765800" y="5046663"/>
            <a:ext cx="76200" cy="42862"/>
          </a:xfrm>
          <a:custGeom>
            <a:avLst/>
            <a:gdLst>
              <a:gd name="T0" fmla="*/ 48 w 48"/>
              <a:gd name="T1" fmla="*/ 0 h 27"/>
              <a:gd name="T2" fmla="*/ 14 w 48"/>
              <a:gd name="T3" fmla="*/ 14 h 27"/>
              <a:gd name="T4" fmla="*/ 0 w 48"/>
              <a:gd name="T5" fmla="*/ 27 h 27"/>
              <a:gd name="T6" fmla="*/ 0 60000 65536"/>
              <a:gd name="T7" fmla="*/ 0 60000 65536"/>
              <a:gd name="T8" fmla="*/ 0 60000 65536"/>
              <a:gd name="T9" fmla="*/ 0 w 48"/>
              <a:gd name="T10" fmla="*/ 0 h 27"/>
              <a:gd name="T11" fmla="*/ 48 w 48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7">
                <a:moveTo>
                  <a:pt x="48" y="0"/>
                </a:moveTo>
                <a:lnTo>
                  <a:pt x="14" y="14"/>
                </a:lnTo>
                <a:lnTo>
                  <a:pt x="0" y="2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/>
        </p:nvSpPr>
        <p:spPr bwMode="auto">
          <a:xfrm flipH="1">
            <a:off x="5667375" y="5133975"/>
            <a:ext cx="55563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8" name="Freeform 24"/>
          <p:cNvSpPr>
            <a:spLocks/>
          </p:cNvSpPr>
          <p:nvPr/>
        </p:nvSpPr>
        <p:spPr bwMode="auto">
          <a:xfrm>
            <a:off x="5580063" y="5264150"/>
            <a:ext cx="55562" cy="77788"/>
          </a:xfrm>
          <a:custGeom>
            <a:avLst/>
            <a:gdLst>
              <a:gd name="T0" fmla="*/ 35 w 35"/>
              <a:gd name="T1" fmla="*/ 0 h 49"/>
              <a:gd name="T2" fmla="*/ 14 w 35"/>
              <a:gd name="T3" fmla="*/ 28 h 49"/>
              <a:gd name="T4" fmla="*/ 0 w 35"/>
              <a:gd name="T5" fmla="*/ 49 h 49"/>
              <a:gd name="T6" fmla="*/ 0 60000 65536"/>
              <a:gd name="T7" fmla="*/ 0 60000 65536"/>
              <a:gd name="T8" fmla="*/ 0 60000 65536"/>
              <a:gd name="T9" fmla="*/ 0 w 35"/>
              <a:gd name="T10" fmla="*/ 0 h 49"/>
              <a:gd name="T11" fmla="*/ 35 w 35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" h="49">
                <a:moveTo>
                  <a:pt x="35" y="0"/>
                </a:moveTo>
                <a:lnTo>
                  <a:pt x="14" y="28"/>
                </a:lnTo>
                <a:lnTo>
                  <a:pt x="0" y="49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9" name="Line 25"/>
          <p:cNvSpPr>
            <a:spLocks noChangeShapeType="1"/>
          </p:cNvSpPr>
          <p:nvPr/>
        </p:nvSpPr>
        <p:spPr bwMode="auto">
          <a:xfrm flipH="1">
            <a:off x="5503863" y="5395913"/>
            <a:ext cx="42862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0" name="Freeform 26"/>
          <p:cNvSpPr>
            <a:spLocks/>
          </p:cNvSpPr>
          <p:nvPr/>
        </p:nvSpPr>
        <p:spPr bwMode="auto">
          <a:xfrm>
            <a:off x="5438775" y="5538788"/>
            <a:ext cx="31750" cy="76200"/>
          </a:xfrm>
          <a:custGeom>
            <a:avLst/>
            <a:gdLst>
              <a:gd name="T0" fmla="*/ 20 w 20"/>
              <a:gd name="T1" fmla="*/ 0 h 48"/>
              <a:gd name="T2" fmla="*/ 0 w 20"/>
              <a:gd name="T3" fmla="*/ 41 h 48"/>
              <a:gd name="T4" fmla="*/ 0 w 20"/>
              <a:gd name="T5" fmla="*/ 48 h 48"/>
              <a:gd name="T6" fmla="*/ 0 60000 65536"/>
              <a:gd name="T7" fmla="*/ 0 60000 65536"/>
              <a:gd name="T8" fmla="*/ 0 60000 65536"/>
              <a:gd name="T9" fmla="*/ 0 w 20"/>
              <a:gd name="T10" fmla="*/ 0 h 48"/>
              <a:gd name="T11" fmla="*/ 20 w 20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" h="48">
                <a:moveTo>
                  <a:pt x="20" y="0"/>
                </a:moveTo>
                <a:lnTo>
                  <a:pt x="0" y="41"/>
                </a:lnTo>
                <a:lnTo>
                  <a:pt x="0" y="48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1" name="Line 27"/>
          <p:cNvSpPr>
            <a:spLocks noChangeShapeType="1"/>
          </p:cNvSpPr>
          <p:nvPr/>
        </p:nvSpPr>
        <p:spPr bwMode="auto">
          <a:xfrm>
            <a:off x="5438775" y="5691188"/>
            <a:ext cx="1588" cy="873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3" name="Line 29"/>
          <p:cNvSpPr>
            <a:spLocks noChangeShapeType="1"/>
          </p:cNvSpPr>
          <p:nvPr/>
        </p:nvSpPr>
        <p:spPr bwMode="auto">
          <a:xfrm>
            <a:off x="6400800" y="5845175"/>
            <a:ext cx="1588" cy="873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4" name="Freeform 30"/>
          <p:cNvSpPr>
            <a:spLocks/>
          </p:cNvSpPr>
          <p:nvPr/>
        </p:nvSpPr>
        <p:spPr bwMode="auto">
          <a:xfrm>
            <a:off x="6411913" y="5997575"/>
            <a:ext cx="53975" cy="53975"/>
          </a:xfrm>
          <a:custGeom>
            <a:avLst/>
            <a:gdLst>
              <a:gd name="T0" fmla="*/ 0 w 34"/>
              <a:gd name="T1" fmla="*/ 0 h 34"/>
              <a:gd name="T2" fmla="*/ 6 w 34"/>
              <a:gd name="T3" fmla="*/ 14 h 34"/>
              <a:gd name="T4" fmla="*/ 20 w 34"/>
              <a:gd name="T5" fmla="*/ 34 h 34"/>
              <a:gd name="T6" fmla="*/ 34 w 34"/>
              <a:gd name="T7" fmla="*/ 34 h 34"/>
              <a:gd name="T8" fmla="*/ 0 60000 65536"/>
              <a:gd name="T9" fmla="*/ 0 60000 65536"/>
              <a:gd name="T10" fmla="*/ 0 60000 65536"/>
              <a:gd name="T11" fmla="*/ 0 60000 65536"/>
              <a:gd name="T12" fmla="*/ 0 w 34"/>
              <a:gd name="T13" fmla="*/ 0 h 34"/>
              <a:gd name="T14" fmla="*/ 34 w 34"/>
              <a:gd name="T15" fmla="*/ 34 h 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" h="34">
                <a:moveTo>
                  <a:pt x="0" y="0"/>
                </a:moveTo>
                <a:lnTo>
                  <a:pt x="6" y="14"/>
                </a:lnTo>
                <a:lnTo>
                  <a:pt x="20" y="34"/>
                </a:lnTo>
                <a:lnTo>
                  <a:pt x="34" y="34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5" name="Freeform 31"/>
          <p:cNvSpPr>
            <a:spLocks/>
          </p:cNvSpPr>
          <p:nvPr/>
        </p:nvSpPr>
        <p:spPr bwMode="auto">
          <a:xfrm>
            <a:off x="6530975" y="6073775"/>
            <a:ext cx="87313" cy="1588"/>
          </a:xfrm>
          <a:custGeom>
            <a:avLst/>
            <a:gdLst>
              <a:gd name="T0" fmla="*/ 0 w 55"/>
              <a:gd name="T1" fmla="*/ 0 h 1588"/>
              <a:gd name="T2" fmla="*/ 28 w 55"/>
              <a:gd name="T3" fmla="*/ 0 h 1588"/>
              <a:gd name="T4" fmla="*/ 55 w 55"/>
              <a:gd name="T5" fmla="*/ 0 h 1588"/>
              <a:gd name="T6" fmla="*/ 0 60000 65536"/>
              <a:gd name="T7" fmla="*/ 0 60000 65536"/>
              <a:gd name="T8" fmla="*/ 0 60000 65536"/>
              <a:gd name="T9" fmla="*/ 0 w 55"/>
              <a:gd name="T10" fmla="*/ 0 h 1588"/>
              <a:gd name="T11" fmla="*/ 55 w 55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1588">
                <a:moveTo>
                  <a:pt x="0" y="0"/>
                </a:moveTo>
                <a:lnTo>
                  <a:pt x="28" y="0"/>
                </a:lnTo>
                <a:lnTo>
                  <a:pt x="55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6" name="Line 32"/>
          <p:cNvSpPr>
            <a:spLocks noChangeShapeType="1"/>
          </p:cNvSpPr>
          <p:nvPr/>
        </p:nvSpPr>
        <p:spPr bwMode="auto">
          <a:xfrm>
            <a:off x="6696075" y="6084888"/>
            <a:ext cx="8731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7" name="Line 33"/>
          <p:cNvSpPr>
            <a:spLocks noChangeShapeType="1"/>
          </p:cNvSpPr>
          <p:nvPr/>
        </p:nvSpPr>
        <p:spPr bwMode="auto">
          <a:xfrm>
            <a:off x="6848475" y="6084888"/>
            <a:ext cx="8731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8" name="Freeform 34"/>
          <p:cNvSpPr>
            <a:spLocks/>
          </p:cNvSpPr>
          <p:nvPr/>
        </p:nvSpPr>
        <p:spPr bwMode="auto">
          <a:xfrm>
            <a:off x="7000875" y="6073775"/>
            <a:ext cx="88900" cy="1588"/>
          </a:xfrm>
          <a:custGeom>
            <a:avLst/>
            <a:gdLst>
              <a:gd name="T0" fmla="*/ 0 w 56"/>
              <a:gd name="T1" fmla="*/ 0 h 1588"/>
              <a:gd name="T2" fmla="*/ 42 w 56"/>
              <a:gd name="T3" fmla="*/ 0 h 1588"/>
              <a:gd name="T4" fmla="*/ 56 w 56"/>
              <a:gd name="T5" fmla="*/ 0 h 1588"/>
              <a:gd name="T6" fmla="*/ 0 60000 65536"/>
              <a:gd name="T7" fmla="*/ 0 60000 65536"/>
              <a:gd name="T8" fmla="*/ 0 60000 65536"/>
              <a:gd name="T9" fmla="*/ 0 w 56"/>
              <a:gd name="T10" fmla="*/ 0 h 1588"/>
              <a:gd name="T11" fmla="*/ 56 w 56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588">
                <a:moveTo>
                  <a:pt x="0" y="0"/>
                </a:moveTo>
                <a:lnTo>
                  <a:pt x="42" y="0"/>
                </a:lnTo>
                <a:lnTo>
                  <a:pt x="56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9" name="Freeform 35"/>
          <p:cNvSpPr>
            <a:spLocks/>
          </p:cNvSpPr>
          <p:nvPr/>
        </p:nvSpPr>
        <p:spPr bwMode="auto">
          <a:xfrm>
            <a:off x="7154863" y="6019800"/>
            <a:ext cx="76200" cy="42863"/>
          </a:xfrm>
          <a:custGeom>
            <a:avLst/>
            <a:gdLst>
              <a:gd name="T0" fmla="*/ 0 w 48"/>
              <a:gd name="T1" fmla="*/ 27 h 27"/>
              <a:gd name="T2" fmla="*/ 27 w 48"/>
              <a:gd name="T3" fmla="*/ 20 h 27"/>
              <a:gd name="T4" fmla="*/ 48 w 48"/>
              <a:gd name="T5" fmla="*/ 7 h 27"/>
              <a:gd name="T6" fmla="*/ 48 w 48"/>
              <a:gd name="T7" fmla="*/ 0 h 27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27"/>
              <a:gd name="T14" fmla="*/ 48 w 48"/>
              <a:gd name="T15" fmla="*/ 27 h 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27">
                <a:moveTo>
                  <a:pt x="0" y="27"/>
                </a:moveTo>
                <a:lnTo>
                  <a:pt x="27" y="20"/>
                </a:lnTo>
                <a:lnTo>
                  <a:pt x="48" y="7"/>
                </a:lnTo>
                <a:lnTo>
                  <a:pt x="48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0" name="Line 36"/>
          <p:cNvSpPr>
            <a:spLocks noChangeShapeType="1"/>
          </p:cNvSpPr>
          <p:nvPr/>
        </p:nvSpPr>
        <p:spPr bwMode="auto">
          <a:xfrm flipV="1">
            <a:off x="7253288" y="5876925"/>
            <a:ext cx="22225" cy="873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1" name="Freeform 37"/>
          <p:cNvSpPr>
            <a:spLocks/>
          </p:cNvSpPr>
          <p:nvPr/>
        </p:nvSpPr>
        <p:spPr bwMode="auto">
          <a:xfrm>
            <a:off x="7286625" y="5713413"/>
            <a:ext cx="1588" cy="87312"/>
          </a:xfrm>
          <a:custGeom>
            <a:avLst/>
            <a:gdLst>
              <a:gd name="T0" fmla="*/ 0 w 1588"/>
              <a:gd name="T1" fmla="*/ 55 h 55"/>
              <a:gd name="T2" fmla="*/ 0 w 1588"/>
              <a:gd name="T3" fmla="*/ 21 h 55"/>
              <a:gd name="T4" fmla="*/ 0 w 1588"/>
              <a:gd name="T5" fmla="*/ 0 h 55"/>
              <a:gd name="T6" fmla="*/ 0 60000 65536"/>
              <a:gd name="T7" fmla="*/ 0 60000 65536"/>
              <a:gd name="T8" fmla="*/ 0 60000 65536"/>
              <a:gd name="T9" fmla="*/ 0 w 1588"/>
              <a:gd name="T10" fmla="*/ 0 h 55"/>
              <a:gd name="T11" fmla="*/ 1588 w 1588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55">
                <a:moveTo>
                  <a:pt x="0" y="55"/>
                </a:moveTo>
                <a:lnTo>
                  <a:pt x="0" y="21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2" name="Freeform 38"/>
          <p:cNvSpPr>
            <a:spLocks/>
          </p:cNvSpPr>
          <p:nvPr/>
        </p:nvSpPr>
        <p:spPr bwMode="auto">
          <a:xfrm>
            <a:off x="7219950" y="5570538"/>
            <a:ext cx="44450" cy="77787"/>
          </a:xfrm>
          <a:custGeom>
            <a:avLst/>
            <a:gdLst>
              <a:gd name="T0" fmla="*/ 28 w 28"/>
              <a:gd name="T1" fmla="*/ 49 h 49"/>
              <a:gd name="T2" fmla="*/ 28 w 28"/>
              <a:gd name="T3" fmla="*/ 49 h 49"/>
              <a:gd name="T4" fmla="*/ 0 w 28"/>
              <a:gd name="T5" fmla="*/ 0 h 49"/>
              <a:gd name="T6" fmla="*/ 0 60000 65536"/>
              <a:gd name="T7" fmla="*/ 0 60000 65536"/>
              <a:gd name="T8" fmla="*/ 0 60000 65536"/>
              <a:gd name="T9" fmla="*/ 0 w 28"/>
              <a:gd name="T10" fmla="*/ 0 h 49"/>
              <a:gd name="T11" fmla="*/ 28 w 28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" h="49">
                <a:moveTo>
                  <a:pt x="28" y="49"/>
                </a:moveTo>
                <a:lnTo>
                  <a:pt x="28" y="49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3" name="Line 39"/>
          <p:cNvSpPr>
            <a:spLocks noChangeShapeType="1"/>
          </p:cNvSpPr>
          <p:nvPr/>
        </p:nvSpPr>
        <p:spPr bwMode="auto">
          <a:xfrm flipH="1" flipV="1">
            <a:off x="7143750" y="5440363"/>
            <a:ext cx="44450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4" name="Line 40"/>
          <p:cNvSpPr>
            <a:spLocks noChangeShapeType="1"/>
          </p:cNvSpPr>
          <p:nvPr/>
        </p:nvSpPr>
        <p:spPr bwMode="auto">
          <a:xfrm flipH="1" flipV="1">
            <a:off x="7067550" y="5308600"/>
            <a:ext cx="42863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5" name="Line 41"/>
          <p:cNvSpPr>
            <a:spLocks noChangeShapeType="1"/>
          </p:cNvSpPr>
          <p:nvPr/>
        </p:nvSpPr>
        <p:spPr bwMode="auto">
          <a:xfrm flipH="1" flipV="1">
            <a:off x="6969125" y="5176838"/>
            <a:ext cx="53975" cy="777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6" name="Freeform 42"/>
          <p:cNvSpPr>
            <a:spLocks/>
          </p:cNvSpPr>
          <p:nvPr/>
        </p:nvSpPr>
        <p:spPr bwMode="auto">
          <a:xfrm>
            <a:off x="6859588" y="5068888"/>
            <a:ext cx="65087" cy="53975"/>
          </a:xfrm>
          <a:custGeom>
            <a:avLst/>
            <a:gdLst>
              <a:gd name="T0" fmla="*/ 41 w 41"/>
              <a:gd name="T1" fmla="*/ 34 h 34"/>
              <a:gd name="T2" fmla="*/ 34 w 41"/>
              <a:gd name="T3" fmla="*/ 27 h 34"/>
              <a:gd name="T4" fmla="*/ 0 w 41"/>
              <a:gd name="T5" fmla="*/ 0 h 34"/>
              <a:gd name="T6" fmla="*/ 0 60000 65536"/>
              <a:gd name="T7" fmla="*/ 0 60000 65536"/>
              <a:gd name="T8" fmla="*/ 0 60000 65536"/>
              <a:gd name="T9" fmla="*/ 0 w 41"/>
              <a:gd name="T10" fmla="*/ 0 h 34"/>
              <a:gd name="T11" fmla="*/ 41 w 41"/>
              <a:gd name="T12" fmla="*/ 34 h 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34">
                <a:moveTo>
                  <a:pt x="41" y="34"/>
                </a:moveTo>
                <a:lnTo>
                  <a:pt x="34" y="27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7" name="Freeform 43"/>
          <p:cNvSpPr>
            <a:spLocks/>
          </p:cNvSpPr>
          <p:nvPr/>
        </p:nvSpPr>
        <p:spPr bwMode="auto">
          <a:xfrm>
            <a:off x="6716713" y="5046663"/>
            <a:ext cx="77787" cy="42862"/>
          </a:xfrm>
          <a:custGeom>
            <a:avLst/>
            <a:gdLst>
              <a:gd name="T0" fmla="*/ 49 w 49"/>
              <a:gd name="T1" fmla="*/ 0 h 27"/>
              <a:gd name="T2" fmla="*/ 21 w 49"/>
              <a:gd name="T3" fmla="*/ 14 h 27"/>
              <a:gd name="T4" fmla="*/ 0 w 49"/>
              <a:gd name="T5" fmla="*/ 27 h 27"/>
              <a:gd name="T6" fmla="*/ 0 60000 65536"/>
              <a:gd name="T7" fmla="*/ 0 60000 65536"/>
              <a:gd name="T8" fmla="*/ 0 60000 65536"/>
              <a:gd name="T9" fmla="*/ 0 w 49"/>
              <a:gd name="T10" fmla="*/ 0 h 27"/>
              <a:gd name="T11" fmla="*/ 49 w 49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" h="27">
                <a:moveTo>
                  <a:pt x="49" y="0"/>
                </a:moveTo>
                <a:lnTo>
                  <a:pt x="21" y="14"/>
                </a:lnTo>
                <a:lnTo>
                  <a:pt x="0" y="2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8" name="Line 44"/>
          <p:cNvSpPr>
            <a:spLocks noChangeShapeType="1"/>
          </p:cNvSpPr>
          <p:nvPr/>
        </p:nvSpPr>
        <p:spPr bwMode="auto">
          <a:xfrm flipH="1">
            <a:off x="6618288" y="5133975"/>
            <a:ext cx="55562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9" name="Freeform 45"/>
          <p:cNvSpPr>
            <a:spLocks/>
          </p:cNvSpPr>
          <p:nvPr/>
        </p:nvSpPr>
        <p:spPr bwMode="auto">
          <a:xfrm>
            <a:off x="6530975" y="5264150"/>
            <a:ext cx="55563" cy="77788"/>
          </a:xfrm>
          <a:custGeom>
            <a:avLst/>
            <a:gdLst>
              <a:gd name="T0" fmla="*/ 35 w 35"/>
              <a:gd name="T1" fmla="*/ 0 h 49"/>
              <a:gd name="T2" fmla="*/ 14 w 35"/>
              <a:gd name="T3" fmla="*/ 28 h 49"/>
              <a:gd name="T4" fmla="*/ 0 w 35"/>
              <a:gd name="T5" fmla="*/ 49 h 49"/>
              <a:gd name="T6" fmla="*/ 0 60000 65536"/>
              <a:gd name="T7" fmla="*/ 0 60000 65536"/>
              <a:gd name="T8" fmla="*/ 0 60000 65536"/>
              <a:gd name="T9" fmla="*/ 0 w 35"/>
              <a:gd name="T10" fmla="*/ 0 h 49"/>
              <a:gd name="T11" fmla="*/ 35 w 35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" h="49">
                <a:moveTo>
                  <a:pt x="35" y="0"/>
                </a:moveTo>
                <a:lnTo>
                  <a:pt x="14" y="28"/>
                </a:lnTo>
                <a:lnTo>
                  <a:pt x="0" y="49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0" name="Line 46"/>
          <p:cNvSpPr>
            <a:spLocks noChangeShapeType="1"/>
          </p:cNvSpPr>
          <p:nvPr/>
        </p:nvSpPr>
        <p:spPr bwMode="auto">
          <a:xfrm flipH="1">
            <a:off x="6454775" y="5395913"/>
            <a:ext cx="44450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1" name="Freeform 47"/>
          <p:cNvSpPr>
            <a:spLocks/>
          </p:cNvSpPr>
          <p:nvPr/>
        </p:nvSpPr>
        <p:spPr bwMode="auto">
          <a:xfrm>
            <a:off x="6400800" y="5538788"/>
            <a:ext cx="20638" cy="76200"/>
          </a:xfrm>
          <a:custGeom>
            <a:avLst/>
            <a:gdLst>
              <a:gd name="T0" fmla="*/ 13 w 13"/>
              <a:gd name="T1" fmla="*/ 0 h 48"/>
              <a:gd name="T2" fmla="*/ 0 w 13"/>
              <a:gd name="T3" fmla="*/ 41 h 48"/>
              <a:gd name="T4" fmla="*/ 0 w 13"/>
              <a:gd name="T5" fmla="*/ 48 h 48"/>
              <a:gd name="T6" fmla="*/ 0 60000 65536"/>
              <a:gd name="T7" fmla="*/ 0 60000 65536"/>
              <a:gd name="T8" fmla="*/ 0 60000 65536"/>
              <a:gd name="T9" fmla="*/ 0 w 13"/>
              <a:gd name="T10" fmla="*/ 0 h 48"/>
              <a:gd name="T11" fmla="*/ 13 w 13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" h="48">
                <a:moveTo>
                  <a:pt x="13" y="0"/>
                </a:moveTo>
                <a:lnTo>
                  <a:pt x="0" y="41"/>
                </a:lnTo>
                <a:lnTo>
                  <a:pt x="0" y="48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2" name="Line 48"/>
          <p:cNvSpPr>
            <a:spLocks noChangeShapeType="1"/>
          </p:cNvSpPr>
          <p:nvPr/>
        </p:nvSpPr>
        <p:spPr bwMode="auto">
          <a:xfrm>
            <a:off x="6400800" y="5691188"/>
            <a:ext cx="1588" cy="873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3" name="Freeform 49"/>
          <p:cNvSpPr>
            <a:spLocks/>
          </p:cNvSpPr>
          <p:nvPr/>
        </p:nvSpPr>
        <p:spPr bwMode="auto">
          <a:xfrm>
            <a:off x="7472363" y="5440363"/>
            <a:ext cx="11112" cy="87312"/>
          </a:xfrm>
          <a:custGeom>
            <a:avLst/>
            <a:gdLst>
              <a:gd name="T0" fmla="*/ 0 w 7"/>
              <a:gd name="T1" fmla="*/ 0 h 55"/>
              <a:gd name="T2" fmla="*/ 0 w 7"/>
              <a:gd name="T3" fmla="*/ 48 h 55"/>
              <a:gd name="T4" fmla="*/ 7 w 7"/>
              <a:gd name="T5" fmla="*/ 55 h 55"/>
              <a:gd name="T6" fmla="*/ 0 60000 65536"/>
              <a:gd name="T7" fmla="*/ 0 60000 65536"/>
              <a:gd name="T8" fmla="*/ 0 60000 65536"/>
              <a:gd name="T9" fmla="*/ 0 w 7"/>
              <a:gd name="T10" fmla="*/ 0 h 55"/>
              <a:gd name="T11" fmla="*/ 7 w 7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55">
                <a:moveTo>
                  <a:pt x="0" y="0"/>
                </a:moveTo>
                <a:lnTo>
                  <a:pt x="0" y="48"/>
                </a:lnTo>
                <a:lnTo>
                  <a:pt x="7" y="5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4" name="Line 50"/>
          <p:cNvSpPr>
            <a:spLocks noChangeShapeType="1"/>
          </p:cNvSpPr>
          <p:nvPr/>
        </p:nvSpPr>
        <p:spPr bwMode="auto">
          <a:xfrm>
            <a:off x="7537450" y="5559425"/>
            <a:ext cx="87313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5" name="Freeform 51"/>
          <p:cNvSpPr>
            <a:spLocks/>
          </p:cNvSpPr>
          <p:nvPr/>
        </p:nvSpPr>
        <p:spPr bwMode="auto">
          <a:xfrm>
            <a:off x="7689850" y="5570538"/>
            <a:ext cx="87313" cy="1587"/>
          </a:xfrm>
          <a:custGeom>
            <a:avLst/>
            <a:gdLst>
              <a:gd name="T0" fmla="*/ 0 w 55"/>
              <a:gd name="T1" fmla="*/ 0 h 1587"/>
              <a:gd name="T2" fmla="*/ 7 w 55"/>
              <a:gd name="T3" fmla="*/ 0 h 1587"/>
              <a:gd name="T4" fmla="*/ 55 w 55"/>
              <a:gd name="T5" fmla="*/ 0 h 1587"/>
              <a:gd name="T6" fmla="*/ 0 60000 65536"/>
              <a:gd name="T7" fmla="*/ 0 60000 65536"/>
              <a:gd name="T8" fmla="*/ 0 60000 65536"/>
              <a:gd name="T9" fmla="*/ 0 w 55"/>
              <a:gd name="T10" fmla="*/ 0 h 1587"/>
              <a:gd name="T11" fmla="*/ 55 w 55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1587">
                <a:moveTo>
                  <a:pt x="0" y="0"/>
                </a:moveTo>
                <a:lnTo>
                  <a:pt x="7" y="0"/>
                </a:lnTo>
                <a:lnTo>
                  <a:pt x="55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6" name="Freeform 52"/>
          <p:cNvSpPr>
            <a:spLocks/>
          </p:cNvSpPr>
          <p:nvPr/>
        </p:nvSpPr>
        <p:spPr bwMode="auto">
          <a:xfrm>
            <a:off x="7843838" y="5549900"/>
            <a:ext cx="76200" cy="9525"/>
          </a:xfrm>
          <a:custGeom>
            <a:avLst/>
            <a:gdLst>
              <a:gd name="T0" fmla="*/ 0 w 48"/>
              <a:gd name="T1" fmla="*/ 6 h 6"/>
              <a:gd name="T2" fmla="*/ 41 w 48"/>
              <a:gd name="T3" fmla="*/ 6 h 6"/>
              <a:gd name="T4" fmla="*/ 48 w 48"/>
              <a:gd name="T5" fmla="*/ 0 h 6"/>
              <a:gd name="T6" fmla="*/ 0 60000 65536"/>
              <a:gd name="T7" fmla="*/ 0 60000 65536"/>
              <a:gd name="T8" fmla="*/ 0 60000 65536"/>
              <a:gd name="T9" fmla="*/ 0 w 48"/>
              <a:gd name="T10" fmla="*/ 0 h 6"/>
              <a:gd name="T11" fmla="*/ 48 w 48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6">
                <a:moveTo>
                  <a:pt x="0" y="6"/>
                </a:moveTo>
                <a:lnTo>
                  <a:pt x="41" y="6"/>
                </a:lnTo>
                <a:lnTo>
                  <a:pt x="48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7" name="Freeform 53"/>
          <p:cNvSpPr>
            <a:spLocks/>
          </p:cNvSpPr>
          <p:nvPr/>
        </p:nvSpPr>
        <p:spPr bwMode="auto">
          <a:xfrm>
            <a:off x="7953375" y="5395913"/>
            <a:ext cx="1588" cy="87312"/>
          </a:xfrm>
          <a:custGeom>
            <a:avLst/>
            <a:gdLst>
              <a:gd name="T0" fmla="*/ 0 w 1588"/>
              <a:gd name="T1" fmla="*/ 55 h 55"/>
              <a:gd name="T2" fmla="*/ 0 w 1588"/>
              <a:gd name="T3" fmla="*/ 41 h 55"/>
              <a:gd name="T4" fmla="*/ 0 w 1588"/>
              <a:gd name="T5" fmla="*/ 0 h 55"/>
              <a:gd name="T6" fmla="*/ 0 60000 65536"/>
              <a:gd name="T7" fmla="*/ 0 60000 65536"/>
              <a:gd name="T8" fmla="*/ 0 60000 65536"/>
              <a:gd name="T9" fmla="*/ 0 w 1588"/>
              <a:gd name="T10" fmla="*/ 0 h 55"/>
              <a:gd name="T11" fmla="*/ 1588 w 1588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55">
                <a:moveTo>
                  <a:pt x="0" y="55"/>
                </a:moveTo>
                <a:lnTo>
                  <a:pt x="0" y="41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8" name="Line 54"/>
          <p:cNvSpPr>
            <a:spLocks noChangeShapeType="1"/>
          </p:cNvSpPr>
          <p:nvPr/>
        </p:nvSpPr>
        <p:spPr bwMode="auto">
          <a:xfrm flipH="1" flipV="1">
            <a:off x="7897813" y="5254625"/>
            <a:ext cx="55562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9" name="Freeform 55"/>
          <p:cNvSpPr>
            <a:spLocks/>
          </p:cNvSpPr>
          <p:nvPr/>
        </p:nvSpPr>
        <p:spPr bwMode="auto">
          <a:xfrm>
            <a:off x="7821613" y="5133975"/>
            <a:ext cx="44450" cy="65088"/>
          </a:xfrm>
          <a:custGeom>
            <a:avLst/>
            <a:gdLst>
              <a:gd name="T0" fmla="*/ 28 w 28"/>
              <a:gd name="T1" fmla="*/ 41 h 41"/>
              <a:gd name="T2" fmla="*/ 7 w 28"/>
              <a:gd name="T3" fmla="*/ 14 h 41"/>
              <a:gd name="T4" fmla="*/ 0 w 28"/>
              <a:gd name="T5" fmla="*/ 0 h 41"/>
              <a:gd name="T6" fmla="*/ 0 60000 65536"/>
              <a:gd name="T7" fmla="*/ 0 60000 65536"/>
              <a:gd name="T8" fmla="*/ 0 60000 65536"/>
              <a:gd name="T9" fmla="*/ 0 w 28"/>
              <a:gd name="T10" fmla="*/ 0 h 41"/>
              <a:gd name="T11" fmla="*/ 28 w 28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" h="41">
                <a:moveTo>
                  <a:pt x="28" y="41"/>
                </a:moveTo>
                <a:lnTo>
                  <a:pt x="7" y="14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0" name="Freeform 56"/>
          <p:cNvSpPr>
            <a:spLocks/>
          </p:cNvSpPr>
          <p:nvPr/>
        </p:nvSpPr>
        <p:spPr bwMode="auto">
          <a:xfrm>
            <a:off x="7712075" y="5024438"/>
            <a:ext cx="65088" cy="53975"/>
          </a:xfrm>
          <a:custGeom>
            <a:avLst/>
            <a:gdLst>
              <a:gd name="T0" fmla="*/ 41 w 41"/>
              <a:gd name="T1" fmla="*/ 34 h 34"/>
              <a:gd name="T2" fmla="*/ 28 w 41"/>
              <a:gd name="T3" fmla="*/ 14 h 34"/>
              <a:gd name="T4" fmla="*/ 0 w 41"/>
              <a:gd name="T5" fmla="*/ 0 h 34"/>
              <a:gd name="T6" fmla="*/ 0 60000 65536"/>
              <a:gd name="T7" fmla="*/ 0 60000 65536"/>
              <a:gd name="T8" fmla="*/ 0 60000 65536"/>
              <a:gd name="T9" fmla="*/ 0 w 41"/>
              <a:gd name="T10" fmla="*/ 0 h 34"/>
              <a:gd name="T11" fmla="*/ 41 w 41"/>
              <a:gd name="T12" fmla="*/ 34 h 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34">
                <a:moveTo>
                  <a:pt x="41" y="34"/>
                </a:moveTo>
                <a:lnTo>
                  <a:pt x="28" y="14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1" name="Freeform 57"/>
          <p:cNvSpPr>
            <a:spLocks/>
          </p:cNvSpPr>
          <p:nvPr/>
        </p:nvSpPr>
        <p:spPr bwMode="auto">
          <a:xfrm>
            <a:off x="7591425" y="5035550"/>
            <a:ext cx="66675" cy="65088"/>
          </a:xfrm>
          <a:custGeom>
            <a:avLst/>
            <a:gdLst>
              <a:gd name="T0" fmla="*/ 42 w 42"/>
              <a:gd name="T1" fmla="*/ 0 h 41"/>
              <a:gd name="T2" fmla="*/ 28 w 42"/>
              <a:gd name="T3" fmla="*/ 7 h 41"/>
              <a:gd name="T4" fmla="*/ 0 w 42"/>
              <a:gd name="T5" fmla="*/ 41 h 41"/>
              <a:gd name="T6" fmla="*/ 0 60000 65536"/>
              <a:gd name="T7" fmla="*/ 0 60000 65536"/>
              <a:gd name="T8" fmla="*/ 0 60000 65536"/>
              <a:gd name="T9" fmla="*/ 0 w 42"/>
              <a:gd name="T10" fmla="*/ 0 h 41"/>
              <a:gd name="T11" fmla="*/ 42 w 42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41">
                <a:moveTo>
                  <a:pt x="42" y="0"/>
                </a:moveTo>
                <a:lnTo>
                  <a:pt x="28" y="7"/>
                </a:lnTo>
                <a:lnTo>
                  <a:pt x="0" y="41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2" name="Line 58"/>
          <p:cNvSpPr>
            <a:spLocks noChangeShapeType="1"/>
          </p:cNvSpPr>
          <p:nvPr/>
        </p:nvSpPr>
        <p:spPr bwMode="auto">
          <a:xfrm flipH="1">
            <a:off x="7515225" y="5156200"/>
            <a:ext cx="44450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3" name="Freeform 59"/>
          <p:cNvSpPr>
            <a:spLocks/>
          </p:cNvSpPr>
          <p:nvPr/>
        </p:nvSpPr>
        <p:spPr bwMode="auto">
          <a:xfrm>
            <a:off x="7472363" y="5286375"/>
            <a:ext cx="11112" cy="87313"/>
          </a:xfrm>
          <a:custGeom>
            <a:avLst/>
            <a:gdLst>
              <a:gd name="T0" fmla="*/ 7 w 7"/>
              <a:gd name="T1" fmla="*/ 0 h 55"/>
              <a:gd name="T2" fmla="*/ 0 w 7"/>
              <a:gd name="T3" fmla="*/ 21 h 55"/>
              <a:gd name="T4" fmla="*/ 0 w 7"/>
              <a:gd name="T5" fmla="*/ 55 h 55"/>
              <a:gd name="T6" fmla="*/ 0 60000 65536"/>
              <a:gd name="T7" fmla="*/ 0 60000 65536"/>
              <a:gd name="T8" fmla="*/ 0 60000 65536"/>
              <a:gd name="T9" fmla="*/ 0 w 7"/>
              <a:gd name="T10" fmla="*/ 0 h 55"/>
              <a:gd name="T11" fmla="*/ 7 w 7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55">
                <a:moveTo>
                  <a:pt x="7" y="0"/>
                </a:moveTo>
                <a:lnTo>
                  <a:pt x="0" y="21"/>
                </a:lnTo>
                <a:lnTo>
                  <a:pt x="0" y="5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4" name="Line 60"/>
          <p:cNvSpPr>
            <a:spLocks noChangeShapeType="1"/>
          </p:cNvSpPr>
          <p:nvPr/>
        </p:nvSpPr>
        <p:spPr bwMode="auto">
          <a:xfrm>
            <a:off x="7996238" y="5822950"/>
            <a:ext cx="1587" cy="873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5" name="Freeform 61"/>
          <p:cNvSpPr>
            <a:spLocks/>
          </p:cNvSpPr>
          <p:nvPr/>
        </p:nvSpPr>
        <p:spPr bwMode="auto">
          <a:xfrm>
            <a:off x="8007350" y="5975350"/>
            <a:ext cx="55563" cy="65088"/>
          </a:xfrm>
          <a:custGeom>
            <a:avLst/>
            <a:gdLst>
              <a:gd name="T0" fmla="*/ 0 w 35"/>
              <a:gd name="T1" fmla="*/ 0 h 41"/>
              <a:gd name="T2" fmla="*/ 7 w 35"/>
              <a:gd name="T3" fmla="*/ 21 h 41"/>
              <a:gd name="T4" fmla="*/ 28 w 35"/>
              <a:gd name="T5" fmla="*/ 41 h 41"/>
              <a:gd name="T6" fmla="*/ 35 w 35"/>
              <a:gd name="T7" fmla="*/ 41 h 41"/>
              <a:gd name="T8" fmla="*/ 0 60000 65536"/>
              <a:gd name="T9" fmla="*/ 0 60000 65536"/>
              <a:gd name="T10" fmla="*/ 0 60000 65536"/>
              <a:gd name="T11" fmla="*/ 0 60000 65536"/>
              <a:gd name="T12" fmla="*/ 0 w 35"/>
              <a:gd name="T13" fmla="*/ 0 h 41"/>
              <a:gd name="T14" fmla="*/ 35 w 35"/>
              <a:gd name="T15" fmla="*/ 41 h 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" h="41">
                <a:moveTo>
                  <a:pt x="0" y="0"/>
                </a:moveTo>
                <a:lnTo>
                  <a:pt x="7" y="21"/>
                </a:lnTo>
                <a:lnTo>
                  <a:pt x="28" y="41"/>
                </a:lnTo>
                <a:lnTo>
                  <a:pt x="35" y="41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6" name="Freeform 62"/>
          <p:cNvSpPr>
            <a:spLocks/>
          </p:cNvSpPr>
          <p:nvPr/>
        </p:nvSpPr>
        <p:spPr bwMode="auto">
          <a:xfrm>
            <a:off x="8128000" y="6051550"/>
            <a:ext cx="87313" cy="11113"/>
          </a:xfrm>
          <a:custGeom>
            <a:avLst/>
            <a:gdLst>
              <a:gd name="T0" fmla="*/ 0 w 55"/>
              <a:gd name="T1" fmla="*/ 0 h 7"/>
              <a:gd name="T2" fmla="*/ 34 w 55"/>
              <a:gd name="T3" fmla="*/ 7 h 7"/>
              <a:gd name="T4" fmla="*/ 55 w 55"/>
              <a:gd name="T5" fmla="*/ 7 h 7"/>
              <a:gd name="T6" fmla="*/ 0 60000 65536"/>
              <a:gd name="T7" fmla="*/ 0 60000 65536"/>
              <a:gd name="T8" fmla="*/ 0 60000 65536"/>
              <a:gd name="T9" fmla="*/ 0 w 55"/>
              <a:gd name="T10" fmla="*/ 0 h 7"/>
              <a:gd name="T11" fmla="*/ 55 w 55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7">
                <a:moveTo>
                  <a:pt x="0" y="0"/>
                </a:moveTo>
                <a:lnTo>
                  <a:pt x="34" y="7"/>
                </a:lnTo>
                <a:lnTo>
                  <a:pt x="55" y="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7" name="Line 63"/>
          <p:cNvSpPr>
            <a:spLocks noChangeShapeType="1"/>
          </p:cNvSpPr>
          <p:nvPr/>
        </p:nvSpPr>
        <p:spPr bwMode="auto">
          <a:xfrm>
            <a:off x="8280400" y="6062663"/>
            <a:ext cx="8731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8" name="Freeform 64"/>
          <p:cNvSpPr>
            <a:spLocks/>
          </p:cNvSpPr>
          <p:nvPr/>
        </p:nvSpPr>
        <p:spPr bwMode="auto">
          <a:xfrm>
            <a:off x="8434388" y="6062663"/>
            <a:ext cx="87312" cy="11112"/>
          </a:xfrm>
          <a:custGeom>
            <a:avLst/>
            <a:gdLst>
              <a:gd name="T0" fmla="*/ 0 w 55"/>
              <a:gd name="T1" fmla="*/ 0 h 7"/>
              <a:gd name="T2" fmla="*/ 0 w 55"/>
              <a:gd name="T3" fmla="*/ 7 h 7"/>
              <a:gd name="T4" fmla="*/ 55 w 55"/>
              <a:gd name="T5" fmla="*/ 0 h 7"/>
              <a:gd name="T6" fmla="*/ 0 60000 65536"/>
              <a:gd name="T7" fmla="*/ 0 60000 65536"/>
              <a:gd name="T8" fmla="*/ 0 60000 65536"/>
              <a:gd name="T9" fmla="*/ 0 w 55"/>
              <a:gd name="T10" fmla="*/ 0 h 7"/>
              <a:gd name="T11" fmla="*/ 55 w 55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7">
                <a:moveTo>
                  <a:pt x="0" y="0"/>
                </a:moveTo>
                <a:lnTo>
                  <a:pt x="0" y="7"/>
                </a:lnTo>
                <a:lnTo>
                  <a:pt x="55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9" name="Line 65"/>
          <p:cNvSpPr>
            <a:spLocks noChangeShapeType="1"/>
          </p:cNvSpPr>
          <p:nvPr/>
        </p:nvSpPr>
        <p:spPr bwMode="auto">
          <a:xfrm>
            <a:off x="8586788" y="6062663"/>
            <a:ext cx="87312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80" name="Line 66"/>
          <p:cNvSpPr>
            <a:spLocks noChangeShapeType="1"/>
          </p:cNvSpPr>
          <p:nvPr/>
        </p:nvSpPr>
        <p:spPr bwMode="auto">
          <a:xfrm flipV="1">
            <a:off x="8740775" y="6040438"/>
            <a:ext cx="87313" cy="111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81" name="Freeform 67"/>
          <p:cNvSpPr>
            <a:spLocks/>
          </p:cNvSpPr>
          <p:nvPr/>
        </p:nvSpPr>
        <p:spPr bwMode="auto">
          <a:xfrm>
            <a:off x="8870950" y="5921375"/>
            <a:ext cx="22225" cy="76200"/>
          </a:xfrm>
          <a:custGeom>
            <a:avLst/>
            <a:gdLst>
              <a:gd name="T0" fmla="*/ 0 w 14"/>
              <a:gd name="T1" fmla="*/ 48 h 48"/>
              <a:gd name="T2" fmla="*/ 7 w 14"/>
              <a:gd name="T3" fmla="*/ 34 h 48"/>
              <a:gd name="T4" fmla="*/ 14 w 14"/>
              <a:gd name="T5" fmla="*/ 0 h 48"/>
              <a:gd name="T6" fmla="*/ 0 60000 65536"/>
              <a:gd name="T7" fmla="*/ 0 60000 65536"/>
              <a:gd name="T8" fmla="*/ 0 60000 65536"/>
              <a:gd name="T9" fmla="*/ 0 w 14"/>
              <a:gd name="T10" fmla="*/ 0 h 48"/>
              <a:gd name="T11" fmla="*/ 14 w 1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" h="48">
                <a:moveTo>
                  <a:pt x="0" y="48"/>
                </a:moveTo>
                <a:lnTo>
                  <a:pt x="7" y="34"/>
                </a:lnTo>
                <a:lnTo>
                  <a:pt x="14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82" name="Line 68"/>
          <p:cNvSpPr>
            <a:spLocks noChangeShapeType="1"/>
          </p:cNvSpPr>
          <p:nvPr/>
        </p:nvSpPr>
        <p:spPr bwMode="auto">
          <a:xfrm flipV="1">
            <a:off x="8915400" y="5767388"/>
            <a:ext cx="1588" cy="873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83" name="Freeform 69"/>
          <p:cNvSpPr>
            <a:spLocks/>
          </p:cNvSpPr>
          <p:nvPr/>
        </p:nvSpPr>
        <p:spPr bwMode="auto">
          <a:xfrm>
            <a:off x="8893175" y="5614988"/>
            <a:ext cx="22225" cy="87312"/>
          </a:xfrm>
          <a:custGeom>
            <a:avLst/>
            <a:gdLst>
              <a:gd name="T0" fmla="*/ 14 w 14"/>
              <a:gd name="T1" fmla="*/ 55 h 55"/>
              <a:gd name="T2" fmla="*/ 7 w 14"/>
              <a:gd name="T3" fmla="*/ 0 h 55"/>
              <a:gd name="T4" fmla="*/ 0 w 14"/>
              <a:gd name="T5" fmla="*/ 0 h 55"/>
              <a:gd name="T6" fmla="*/ 0 60000 65536"/>
              <a:gd name="T7" fmla="*/ 0 60000 65536"/>
              <a:gd name="T8" fmla="*/ 0 60000 65536"/>
              <a:gd name="T9" fmla="*/ 0 w 14"/>
              <a:gd name="T10" fmla="*/ 0 h 55"/>
              <a:gd name="T11" fmla="*/ 14 w 14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" h="55">
                <a:moveTo>
                  <a:pt x="14" y="55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84" name="Line 70"/>
          <p:cNvSpPr>
            <a:spLocks noChangeShapeType="1"/>
          </p:cNvSpPr>
          <p:nvPr/>
        </p:nvSpPr>
        <p:spPr bwMode="auto">
          <a:xfrm flipH="1" flipV="1">
            <a:off x="8816975" y="5483225"/>
            <a:ext cx="42863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85" name="Line 71"/>
          <p:cNvSpPr>
            <a:spLocks noChangeShapeType="1"/>
          </p:cNvSpPr>
          <p:nvPr/>
        </p:nvSpPr>
        <p:spPr bwMode="auto">
          <a:xfrm flipH="1" flipV="1">
            <a:off x="8740775" y="5353050"/>
            <a:ext cx="42863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86" name="Freeform 72"/>
          <p:cNvSpPr>
            <a:spLocks/>
          </p:cNvSpPr>
          <p:nvPr/>
        </p:nvSpPr>
        <p:spPr bwMode="auto">
          <a:xfrm>
            <a:off x="8651875" y="5221288"/>
            <a:ext cx="44450" cy="76200"/>
          </a:xfrm>
          <a:custGeom>
            <a:avLst/>
            <a:gdLst>
              <a:gd name="T0" fmla="*/ 28 w 28"/>
              <a:gd name="T1" fmla="*/ 48 h 48"/>
              <a:gd name="T2" fmla="*/ 21 w 28"/>
              <a:gd name="T3" fmla="*/ 34 h 48"/>
              <a:gd name="T4" fmla="*/ 0 w 28"/>
              <a:gd name="T5" fmla="*/ 0 h 48"/>
              <a:gd name="T6" fmla="*/ 0 60000 65536"/>
              <a:gd name="T7" fmla="*/ 0 60000 65536"/>
              <a:gd name="T8" fmla="*/ 0 60000 65536"/>
              <a:gd name="T9" fmla="*/ 0 w 28"/>
              <a:gd name="T10" fmla="*/ 0 h 48"/>
              <a:gd name="T11" fmla="*/ 28 w 2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" h="48">
                <a:moveTo>
                  <a:pt x="28" y="48"/>
                </a:moveTo>
                <a:lnTo>
                  <a:pt x="21" y="34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87" name="Line 73"/>
          <p:cNvSpPr>
            <a:spLocks noChangeShapeType="1"/>
          </p:cNvSpPr>
          <p:nvPr/>
        </p:nvSpPr>
        <p:spPr bwMode="auto">
          <a:xfrm flipH="1" flipV="1">
            <a:off x="8555038" y="5100638"/>
            <a:ext cx="53975" cy="650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88" name="Freeform 74"/>
          <p:cNvSpPr>
            <a:spLocks/>
          </p:cNvSpPr>
          <p:nvPr/>
        </p:nvSpPr>
        <p:spPr bwMode="auto">
          <a:xfrm>
            <a:off x="8434388" y="5013325"/>
            <a:ext cx="76200" cy="44450"/>
          </a:xfrm>
          <a:custGeom>
            <a:avLst/>
            <a:gdLst>
              <a:gd name="T0" fmla="*/ 48 w 48"/>
              <a:gd name="T1" fmla="*/ 28 h 28"/>
              <a:gd name="T2" fmla="*/ 20 w 48"/>
              <a:gd name="T3" fmla="*/ 7 h 28"/>
              <a:gd name="T4" fmla="*/ 0 w 48"/>
              <a:gd name="T5" fmla="*/ 0 h 28"/>
              <a:gd name="T6" fmla="*/ 0 60000 65536"/>
              <a:gd name="T7" fmla="*/ 0 60000 65536"/>
              <a:gd name="T8" fmla="*/ 0 60000 65536"/>
              <a:gd name="T9" fmla="*/ 0 w 48"/>
              <a:gd name="T10" fmla="*/ 0 h 28"/>
              <a:gd name="T11" fmla="*/ 48 w 48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8">
                <a:moveTo>
                  <a:pt x="48" y="28"/>
                </a:moveTo>
                <a:lnTo>
                  <a:pt x="20" y="7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89" name="Freeform 75"/>
          <p:cNvSpPr>
            <a:spLocks/>
          </p:cNvSpPr>
          <p:nvPr/>
        </p:nvSpPr>
        <p:spPr bwMode="auto">
          <a:xfrm>
            <a:off x="8302625" y="5024438"/>
            <a:ext cx="65088" cy="53975"/>
          </a:xfrm>
          <a:custGeom>
            <a:avLst/>
            <a:gdLst>
              <a:gd name="T0" fmla="*/ 41 w 41"/>
              <a:gd name="T1" fmla="*/ 0 h 34"/>
              <a:gd name="T2" fmla="*/ 35 w 41"/>
              <a:gd name="T3" fmla="*/ 0 h 34"/>
              <a:gd name="T4" fmla="*/ 0 w 41"/>
              <a:gd name="T5" fmla="*/ 34 h 34"/>
              <a:gd name="T6" fmla="*/ 0 60000 65536"/>
              <a:gd name="T7" fmla="*/ 0 60000 65536"/>
              <a:gd name="T8" fmla="*/ 0 60000 65536"/>
              <a:gd name="T9" fmla="*/ 0 w 41"/>
              <a:gd name="T10" fmla="*/ 0 h 34"/>
              <a:gd name="T11" fmla="*/ 41 w 41"/>
              <a:gd name="T12" fmla="*/ 34 h 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34">
                <a:moveTo>
                  <a:pt x="41" y="0"/>
                </a:moveTo>
                <a:lnTo>
                  <a:pt x="35" y="0"/>
                </a:lnTo>
                <a:lnTo>
                  <a:pt x="0" y="34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90" name="Line 76"/>
          <p:cNvSpPr>
            <a:spLocks noChangeShapeType="1"/>
          </p:cNvSpPr>
          <p:nvPr/>
        </p:nvSpPr>
        <p:spPr bwMode="auto">
          <a:xfrm flipH="1">
            <a:off x="8215313" y="5133975"/>
            <a:ext cx="44450" cy="650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91" name="Freeform 77"/>
          <p:cNvSpPr>
            <a:spLocks/>
          </p:cNvSpPr>
          <p:nvPr/>
        </p:nvSpPr>
        <p:spPr bwMode="auto">
          <a:xfrm>
            <a:off x="8128000" y="5254625"/>
            <a:ext cx="42863" cy="76200"/>
          </a:xfrm>
          <a:custGeom>
            <a:avLst/>
            <a:gdLst>
              <a:gd name="T0" fmla="*/ 27 w 27"/>
              <a:gd name="T1" fmla="*/ 0 h 48"/>
              <a:gd name="T2" fmla="*/ 21 w 27"/>
              <a:gd name="T3" fmla="*/ 13 h 48"/>
              <a:gd name="T4" fmla="*/ 0 w 27"/>
              <a:gd name="T5" fmla="*/ 48 h 48"/>
              <a:gd name="T6" fmla="*/ 0 60000 65536"/>
              <a:gd name="T7" fmla="*/ 0 60000 65536"/>
              <a:gd name="T8" fmla="*/ 0 60000 65536"/>
              <a:gd name="T9" fmla="*/ 0 w 27"/>
              <a:gd name="T10" fmla="*/ 0 h 48"/>
              <a:gd name="T11" fmla="*/ 27 w 27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48">
                <a:moveTo>
                  <a:pt x="27" y="0"/>
                </a:moveTo>
                <a:lnTo>
                  <a:pt x="21" y="13"/>
                </a:lnTo>
                <a:lnTo>
                  <a:pt x="0" y="48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92" name="Line 78"/>
          <p:cNvSpPr>
            <a:spLocks noChangeShapeType="1"/>
          </p:cNvSpPr>
          <p:nvPr/>
        </p:nvSpPr>
        <p:spPr bwMode="auto">
          <a:xfrm flipH="1">
            <a:off x="8040688" y="5384800"/>
            <a:ext cx="53975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93" name="Freeform 79"/>
          <p:cNvSpPr>
            <a:spLocks/>
          </p:cNvSpPr>
          <p:nvPr/>
        </p:nvSpPr>
        <p:spPr bwMode="auto">
          <a:xfrm>
            <a:off x="7996238" y="5516563"/>
            <a:ext cx="22225" cy="87312"/>
          </a:xfrm>
          <a:custGeom>
            <a:avLst/>
            <a:gdLst>
              <a:gd name="T0" fmla="*/ 14 w 14"/>
              <a:gd name="T1" fmla="*/ 0 h 55"/>
              <a:gd name="T2" fmla="*/ 0 w 14"/>
              <a:gd name="T3" fmla="*/ 41 h 55"/>
              <a:gd name="T4" fmla="*/ 0 w 14"/>
              <a:gd name="T5" fmla="*/ 55 h 55"/>
              <a:gd name="T6" fmla="*/ 0 60000 65536"/>
              <a:gd name="T7" fmla="*/ 0 60000 65536"/>
              <a:gd name="T8" fmla="*/ 0 60000 65536"/>
              <a:gd name="T9" fmla="*/ 0 w 14"/>
              <a:gd name="T10" fmla="*/ 0 h 55"/>
              <a:gd name="T11" fmla="*/ 14 w 14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" h="55">
                <a:moveTo>
                  <a:pt x="14" y="0"/>
                </a:moveTo>
                <a:lnTo>
                  <a:pt x="0" y="41"/>
                </a:lnTo>
                <a:lnTo>
                  <a:pt x="0" y="5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94" name="Line 80"/>
          <p:cNvSpPr>
            <a:spLocks noChangeShapeType="1"/>
          </p:cNvSpPr>
          <p:nvPr/>
        </p:nvSpPr>
        <p:spPr bwMode="auto">
          <a:xfrm>
            <a:off x="7996238" y="5668963"/>
            <a:ext cx="1587" cy="873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95" name="Freeform 81"/>
          <p:cNvSpPr>
            <a:spLocks/>
          </p:cNvSpPr>
          <p:nvPr/>
        </p:nvSpPr>
        <p:spPr bwMode="auto">
          <a:xfrm>
            <a:off x="7700963" y="5330825"/>
            <a:ext cx="22225" cy="22225"/>
          </a:xfrm>
          <a:custGeom>
            <a:avLst/>
            <a:gdLst>
              <a:gd name="T0" fmla="*/ 0 w 14"/>
              <a:gd name="T1" fmla="*/ 0 h 14"/>
              <a:gd name="T2" fmla="*/ 0 w 14"/>
              <a:gd name="T3" fmla="*/ 7 h 14"/>
              <a:gd name="T4" fmla="*/ 14 w 14"/>
              <a:gd name="T5" fmla="*/ 14 h 14"/>
              <a:gd name="T6" fmla="*/ 14 w 14"/>
              <a:gd name="T7" fmla="*/ 7 h 14"/>
              <a:gd name="T8" fmla="*/ 0 w 14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0" y="0"/>
                </a:moveTo>
                <a:lnTo>
                  <a:pt x="0" y="7"/>
                </a:lnTo>
                <a:lnTo>
                  <a:pt x="14" y="14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96" name="Freeform 82"/>
          <p:cNvSpPr>
            <a:spLocks/>
          </p:cNvSpPr>
          <p:nvPr/>
        </p:nvSpPr>
        <p:spPr bwMode="auto">
          <a:xfrm>
            <a:off x="7942263" y="4838700"/>
            <a:ext cx="31750" cy="22225"/>
          </a:xfrm>
          <a:custGeom>
            <a:avLst/>
            <a:gdLst>
              <a:gd name="T0" fmla="*/ 0 w 20"/>
              <a:gd name="T1" fmla="*/ 7 h 14"/>
              <a:gd name="T2" fmla="*/ 7 w 20"/>
              <a:gd name="T3" fmla="*/ 0 h 14"/>
              <a:gd name="T4" fmla="*/ 20 w 20"/>
              <a:gd name="T5" fmla="*/ 7 h 14"/>
              <a:gd name="T6" fmla="*/ 14 w 20"/>
              <a:gd name="T7" fmla="*/ 14 h 14"/>
              <a:gd name="T8" fmla="*/ 0 w 20"/>
              <a:gd name="T9" fmla="*/ 7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14"/>
              <a:gd name="T17" fmla="*/ 20 w 20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14">
                <a:moveTo>
                  <a:pt x="0" y="7"/>
                </a:moveTo>
                <a:lnTo>
                  <a:pt x="7" y="0"/>
                </a:lnTo>
                <a:lnTo>
                  <a:pt x="20" y="7"/>
                </a:lnTo>
                <a:lnTo>
                  <a:pt x="14" y="14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97" name="Freeform 83"/>
          <p:cNvSpPr>
            <a:spLocks/>
          </p:cNvSpPr>
          <p:nvPr/>
        </p:nvSpPr>
        <p:spPr bwMode="auto">
          <a:xfrm>
            <a:off x="7700963" y="4849813"/>
            <a:ext cx="263525" cy="492125"/>
          </a:xfrm>
          <a:custGeom>
            <a:avLst/>
            <a:gdLst>
              <a:gd name="T0" fmla="*/ 0 w 166"/>
              <a:gd name="T1" fmla="*/ 303 h 310"/>
              <a:gd name="T2" fmla="*/ 14 w 166"/>
              <a:gd name="T3" fmla="*/ 310 h 310"/>
              <a:gd name="T4" fmla="*/ 166 w 166"/>
              <a:gd name="T5" fmla="*/ 7 h 310"/>
              <a:gd name="T6" fmla="*/ 152 w 166"/>
              <a:gd name="T7" fmla="*/ 0 h 310"/>
              <a:gd name="T8" fmla="*/ 0 w 166"/>
              <a:gd name="T9" fmla="*/ 303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310"/>
              <a:gd name="T17" fmla="*/ 166 w 166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310">
                <a:moveTo>
                  <a:pt x="0" y="303"/>
                </a:moveTo>
                <a:lnTo>
                  <a:pt x="14" y="310"/>
                </a:lnTo>
                <a:lnTo>
                  <a:pt x="166" y="7"/>
                </a:lnTo>
                <a:lnTo>
                  <a:pt x="152" y="0"/>
                </a:lnTo>
                <a:lnTo>
                  <a:pt x="0" y="30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98" name="Freeform 84"/>
          <p:cNvSpPr>
            <a:spLocks/>
          </p:cNvSpPr>
          <p:nvPr/>
        </p:nvSpPr>
        <p:spPr bwMode="auto">
          <a:xfrm>
            <a:off x="7942263" y="4816475"/>
            <a:ext cx="31750" cy="33338"/>
          </a:xfrm>
          <a:custGeom>
            <a:avLst/>
            <a:gdLst>
              <a:gd name="T0" fmla="*/ 0 w 20"/>
              <a:gd name="T1" fmla="*/ 21 h 21"/>
              <a:gd name="T2" fmla="*/ 14 w 20"/>
              <a:gd name="T3" fmla="*/ 21 h 21"/>
              <a:gd name="T4" fmla="*/ 20 w 20"/>
              <a:gd name="T5" fmla="*/ 7 h 21"/>
              <a:gd name="T6" fmla="*/ 14 w 20"/>
              <a:gd name="T7" fmla="*/ 0 h 21"/>
              <a:gd name="T8" fmla="*/ 0 w 20"/>
              <a:gd name="T9" fmla="*/ 21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21"/>
              <a:gd name="T17" fmla="*/ 20 w 20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21">
                <a:moveTo>
                  <a:pt x="0" y="21"/>
                </a:moveTo>
                <a:lnTo>
                  <a:pt x="14" y="21"/>
                </a:lnTo>
                <a:lnTo>
                  <a:pt x="20" y="7"/>
                </a:lnTo>
                <a:lnTo>
                  <a:pt x="14" y="0"/>
                </a:lnTo>
                <a:lnTo>
                  <a:pt x="0" y="2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99" name="Freeform 85"/>
          <p:cNvSpPr>
            <a:spLocks/>
          </p:cNvSpPr>
          <p:nvPr/>
        </p:nvSpPr>
        <p:spPr bwMode="auto">
          <a:xfrm>
            <a:off x="7219950" y="4368800"/>
            <a:ext cx="33338" cy="42863"/>
          </a:xfrm>
          <a:custGeom>
            <a:avLst/>
            <a:gdLst>
              <a:gd name="T0" fmla="*/ 7 w 21"/>
              <a:gd name="T1" fmla="*/ 27 h 27"/>
              <a:gd name="T2" fmla="*/ 0 w 21"/>
              <a:gd name="T3" fmla="*/ 20 h 27"/>
              <a:gd name="T4" fmla="*/ 14 w 21"/>
              <a:gd name="T5" fmla="*/ 0 h 27"/>
              <a:gd name="T6" fmla="*/ 21 w 21"/>
              <a:gd name="T7" fmla="*/ 7 h 27"/>
              <a:gd name="T8" fmla="*/ 7 w 21"/>
              <a:gd name="T9" fmla="*/ 27 h 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27"/>
              <a:gd name="T17" fmla="*/ 21 w 21"/>
              <a:gd name="T18" fmla="*/ 27 h 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27">
                <a:moveTo>
                  <a:pt x="7" y="27"/>
                </a:moveTo>
                <a:lnTo>
                  <a:pt x="0" y="20"/>
                </a:lnTo>
                <a:lnTo>
                  <a:pt x="14" y="0"/>
                </a:lnTo>
                <a:lnTo>
                  <a:pt x="21" y="7"/>
                </a:lnTo>
                <a:lnTo>
                  <a:pt x="7" y="27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00" name="Freeform 86"/>
          <p:cNvSpPr>
            <a:spLocks/>
          </p:cNvSpPr>
          <p:nvPr/>
        </p:nvSpPr>
        <p:spPr bwMode="auto">
          <a:xfrm>
            <a:off x="7231063" y="4379913"/>
            <a:ext cx="733425" cy="469900"/>
          </a:xfrm>
          <a:custGeom>
            <a:avLst/>
            <a:gdLst>
              <a:gd name="T0" fmla="*/ 448 w 462"/>
              <a:gd name="T1" fmla="*/ 296 h 296"/>
              <a:gd name="T2" fmla="*/ 462 w 462"/>
              <a:gd name="T3" fmla="*/ 275 h 296"/>
              <a:gd name="T4" fmla="*/ 14 w 462"/>
              <a:gd name="T5" fmla="*/ 0 h 296"/>
              <a:gd name="T6" fmla="*/ 0 w 462"/>
              <a:gd name="T7" fmla="*/ 20 h 296"/>
              <a:gd name="T8" fmla="*/ 448 w 462"/>
              <a:gd name="T9" fmla="*/ 296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2"/>
              <a:gd name="T16" fmla="*/ 0 h 296"/>
              <a:gd name="T17" fmla="*/ 462 w 462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2" h="296">
                <a:moveTo>
                  <a:pt x="448" y="296"/>
                </a:moveTo>
                <a:lnTo>
                  <a:pt x="462" y="275"/>
                </a:lnTo>
                <a:lnTo>
                  <a:pt x="14" y="0"/>
                </a:lnTo>
                <a:lnTo>
                  <a:pt x="0" y="20"/>
                </a:lnTo>
                <a:lnTo>
                  <a:pt x="448" y="296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01" name="Freeform 87"/>
          <p:cNvSpPr>
            <a:spLocks/>
          </p:cNvSpPr>
          <p:nvPr/>
        </p:nvSpPr>
        <p:spPr bwMode="auto">
          <a:xfrm>
            <a:off x="7931150" y="4838700"/>
            <a:ext cx="22225" cy="22225"/>
          </a:xfrm>
          <a:custGeom>
            <a:avLst/>
            <a:gdLst>
              <a:gd name="T0" fmla="*/ 14 w 14"/>
              <a:gd name="T1" fmla="*/ 0 h 14"/>
              <a:gd name="T2" fmla="*/ 7 w 14"/>
              <a:gd name="T3" fmla="*/ 0 h 14"/>
              <a:gd name="T4" fmla="*/ 0 w 14"/>
              <a:gd name="T5" fmla="*/ 7 h 14"/>
              <a:gd name="T6" fmla="*/ 0 w 14"/>
              <a:gd name="T7" fmla="*/ 14 h 14"/>
              <a:gd name="T8" fmla="*/ 14 w 14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14" y="0"/>
                </a:moveTo>
                <a:lnTo>
                  <a:pt x="7" y="0"/>
                </a:lnTo>
                <a:lnTo>
                  <a:pt x="0" y="7"/>
                </a:lnTo>
                <a:lnTo>
                  <a:pt x="0" y="14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02" name="Freeform 88"/>
          <p:cNvSpPr>
            <a:spLocks/>
          </p:cNvSpPr>
          <p:nvPr/>
        </p:nvSpPr>
        <p:spPr bwMode="auto">
          <a:xfrm>
            <a:off x="8412163" y="5319713"/>
            <a:ext cx="33337" cy="33337"/>
          </a:xfrm>
          <a:custGeom>
            <a:avLst/>
            <a:gdLst>
              <a:gd name="T0" fmla="*/ 14 w 21"/>
              <a:gd name="T1" fmla="*/ 0 h 21"/>
              <a:gd name="T2" fmla="*/ 21 w 21"/>
              <a:gd name="T3" fmla="*/ 7 h 21"/>
              <a:gd name="T4" fmla="*/ 7 w 21"/>
              <a:gd name="T5" fmla="*/ 21 h 21"/>
              <a:gd name="T6" fmla="*/ 0 w 21"/>
              <a:gd name="T7" fmla="*/ 14 h 21"/>
              <a:gd name="T8" fmla="*/ 14 w 21"/>
              <a:gd name="T9" fmla="*/ 0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21"/>
              <a:gd name="T17" fmla="*/ 21 w 21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21">
                <a:moveTo>
                  <a:pt x="14" y="0"/>
                </a:moveTo>
                <a:lnTo>
                  <a:pt x="21" y="7"/>
                </a:lnTo>
                <a:lnTo>
                  <a:pt x="7" y="21"/>
                </a:lnTo>
                <a:lnTo>
                  <a:pt x="0" y="14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03" name="Freeform 89"/>
          <p:cNvSpPr>
            <a:spLocks/>
          </p:cNvSpPr>
          <p:nvPr/>
        </p:nvSpPr>
        <p:spPr bwMode="auto">
          <a:xfrm>
            <a:off x="7931150" y="4838700"/>
            <a:ext cx="503238" cy="503238"/>
          </a:xfrm>
          <a:custGeom>
            <a:avLst/>
            <a:gdLst>
              <a:gd name="T0" fmla="*/ 14 w 317"/>
              <a:gd name="T1" fmla="*/ 0 h 317"/>
              <a:gd name="T2" fmla="*/ 0 w 317"/>
              <a:gd name="T3" fmla="*/ 14 h 317"/>
              <a:gd name="T4" fmla="*/ 303 w 317"/>
              <a:gd name="T5" fmla="*/ 317 h 317"/>
              <a:gd name="T6" fmla="*/ 317 w 317"/>
              <a:gd name="T7" fmla="*/ 303 h 317"/>
              <a:gd name="T8" fmla="*/ 14 w 317"/>
              <a:gd name="T9" fmla="*/ 0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7"/>
              <a:gd name="T16" fmla="*/ 0 h 317"/>
              <a:gd name="T17" fmla="*/ 317 w 317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7" h="317">
                <a:moveTo>
                  <a:pt x="14" y="0"/>
                </a:moveTo>
                <a:lnTo>
                  <a:pt x="0" y="14"/>
                </a:lnTo>
                <a:lnTo>
                  <a:pt x="303" y="317"/>
                </a:lnTo>
                <a:lnTo>
                  <a:pt x="317" y="30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04" name="Freeform 90"/>
          <p:cNvSpPr>
            <a:spLocks/>
          </p:cNvSpPr>
          <p:nvPr/>
        </p:nvSpPr>
        <p:spPr bwMode="auto">
          <a:xfrm>
            <a:off x="8170863" y="5811838"/>
            <a:ext cx="22225" cy="22225"/>
          </a:xfrm>
          <a:custGeom>
            <a:avLst/>
            <a:gdLst>
              <a:gd name="T0" fmla="*/ 0 w 14"/>
              <a:gd name="T1" fmla="*/ 0 h 14"/>
              <a:gd name="T2" fmla="*/ 0 w 14"/>
              <a:gd name="T3" fmla="*/ 7 h 14"/>
              <a:gd name="T4" fmla="*/ 14 w 14"/>
              <a:gd name="T5" fmla="*/ 14 h 14"/>
              <a:gd name="T6" fmla="*/ 14 w 14"/>
              <a:gd name="T7" fmla="*/ 7 h 14"/>
              <a:gd name="T8" fmla="*/ 0 w 14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0" y="0"/>
                </a:moveTo>
                <a:lnTo>
                  <a:pt x="0" y="7"/>
                </a:lnTo>
                <a:lnTo>
                  <a:pt x="14" y="14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05" name="Freeform 91"/>
          <p:cNvSpPr>
            <a:spLocks/>
          </p:cNvSpPr>
          <p:nvPr/>
        </p:nvSpPr>
        <p:spPr bwMode="auto">
          <a:xfrm>
            <a:off x="8412163" y="5373688"/>
            <a:ext cx="33337" cy="22225"/>
          </a:xfrm>
          <a:custGeom>
            <a:avLst/>
            <a:gdLst>
              <a:gd name="T0" fmla="*/ 0 w 21"/>
              <a:gd name="T1" fmla="*/ 7 h 14"/>
              <a:gd name="T2" fmla="*/ 7 w 21"/>
              <a:gd name="T3" fmla="*/ 0 h 14"/>
              <a:gd name="T4" fmla="*/ 21 w 21"/>
              <a:gd name="T5" fmla="*/ 7 h 14"/>
              <a:gd name="T6" fmla="*/ 14 w 21"/>
              <a:gd name="T7" fmla="*/ 14 h 14"/>
              <a:gd name="T8" fmla="*/ 0 w 21"/>
              <a:gd name="T9" fmla="*/ 7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4"/>
              <a:gd name="T17" fmla="*/ 21 w 21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4">
                <a:moveTo>
                  <a:pt x="0" y="7"/>
                </a:moveTo>
                <a:lnTo>
                  <a:pt x="7" y="0"/>
                </a:lnTo>
                <a:lnTo>
                  <a:pt x="21" y="7"/>
                </a:lnTo>
                <a:lnTo>
                  <a:pt x="14" y="14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06" name="Freeform 92"/>
          <p:cNvSpPr>
            <a:spLocks/>
          </p:cNvSpPr>
          <p:nvPr/>
        </p:nvSpPr>
        <p:spPr bwMode="auto">
          <a:xfrm>
            <a:off x="8170863" y="5384800"/>
            <a:ext cx="263525" cy="438150"/>
          </a:xfrm>
          <a:custGeom>
            <a:avLst/>
            <a:gdLst>
              <a:gd name="T0" fmla="*/ 0 w 166"/>
              <a:gd name="T1" fmla="*/ 269 h 276"/>
              <a:gd name="T2" fmla="*/ 14 w 166"/>
              <a:gd name="T3" fmla="*/ 276 h 276"/>
              <a:gd name="T4" fmla="*/ 166 w 166"/>
              <a:gd name="T5" fmla="*/ 7 h 276"/>
              <a:gd name="T6" fmla="*/ 152 w 166"/>
              <a:gd name="T7" fmla="*/ 0 h 276"/>
              <a:gd name="T8" fmla="*/ 0 w 166"/>
              <a:gd name="T9" fmla="*/ 269 h 2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276"/>
              <a:gd name="T17" fmla="*/ 166 w 166"/>
              <a:gd name="T18" fmla="*/ 276 h 2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276">
                <a:moveTo>
                  <a:pt x="0" y="269"/>
                </a:moveTo>
                <a:lnTo>
                  <a:pt x="14" y="276"/>
                </a:lnTo>
                <a:lnTo>
                  <a:pt x="166" y="7"/>
                </a:lnTo>
                <a:lnTo>
                  <a:pt x="152" y="0"/>
                </a:lnTo>
                <a:lnTo>
                  <a:pt x="0" y="26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07" name="Freeform 93"/>
          <p:cNvSpPr>
            <a:spLocks/>
          </p:cNvSpPr>
          <p:nvPr/>
        </p:nvSpPr>
        <p:spPr bwMode="auto">
          <a:xfrm>
            <a:off x="8412163" y="5319713"/>
            <a:ext cx="22225" cy="22225"/>
          </a:xfrm>
          <a:custGeom>
            <a:avLst/>
            <a:gdLst>
              <a:gd name="T0" fmla="*/ 14 w 14"/>
              <a:gd name="T1" fmla="*/ 7 h 14"/>
              <a:gd name="T2" fmla="*/ 14 w 14"/>
              <a:gd name="T3" fmla="*/ 0 h 14"/>
              <a:gd name="T4" fmla="*/ 0 w 14"/>
              <a:gd name="T5" fmla="*/ 7 h 14"/>
              <a:gd name="T6" fmla="*/ 0 w 14"/>
              <a:gd name="T7" fmla="*/ 14 h 14"/>
              <a:gd name="T8" fmla="*/ 14 w 14"/>
              <a:gd name="T9" fmla="*/ 7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14" y="7"/>
                </a:moveTo>
                <a:lnTo>
                  <a:pt x="14" y="0"/>
                </a:lnTo>
                <a:lnTo>
                  <a:pt x="0" y="7"/>
                </a:lnTo>
                <a:lnTo>
                  <a:pt x="0" y="14"/>
                </a:lnTo>
                <a:lnTo>
                  <a:pt x="14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08" name="Freeform 94"/>
          <p:cNvSpPr>
            <a:spLocks/>
          </p:cNvSpPr>
          <p:nvPr/>
        </p:nvSpPr>
        <p:spPr bwMode="auto">
          <a:xfrm>
            <a:off x="8707438" y="5811838"/>
            <a:ext cx="33337" cy="22225"/>
          </a:xfrm>
          <a:custGeom>
            <a:avLst/>
            <a:gdLst>
              <a:gd name="T0" fmla="*/ 14 w 21"/>
              <a:gd name="T1" fmla="*/ 0 h 14"/>
              <a:gd name="T2" fmla="*/ 21 w 21"/>
              <a:gd name="T3" fmla="*/ 7 h 14"/>
              <a:gd name="T4" fmla="*/ 7 w 21"/>
              <a:gd name="T5" fmla="*/ 14 h 14"/>
              <a:gd name="T6" fmla="*/ 0 w 21"/>
              <a:gd name="T7" fmla="*/ 7 h 14"/>
              <a:gd name="T8" fmla="*/ 14 w 21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4"/>
              <a:gd name="T17" fmla="*/ 21 w 21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4">
                <a:moveTo>
                  <a:pt x="14" y="0"/>
                </a:moveTo>
                <a:lnTo>
                  <a:pt x="21" y="7"/>
                </a:lnTo>
                <a:lnTo>
                  <a:pt x="7" y="14"/>
                </a:lnTo>
                <a:lnTo>
                  <a:pt x="0" y="7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09" name="Freeform 95"/>
          <p:cNvSpPr>
            <a:spLocks/>
          </p:cNvSpPr>
          <p:nvPr/>
        </p:nvSpPr>
        <p:spPr bwMode="auto">
          <a:xfrm>
            <a:off x="8412163" y="5330825"/>
            <a:ext cx="317500" cy="492125"/>
          </a:xfrm>
          <a:custGeom>
            <a:avLst/>
            <a:gdLst>
              <a:gd name="T0" fmla="*/ 14 w 200"/>
              <a:gd name="T1" fmla="*/ 0 h 310"/>
              <a:gd name="T2" fmla="*/ 0 w 200"/>
              <a:gd name="T3" fmla="*/ 7 h 310"/>
              <a:gd name="T4" fmla="*/ 186 w 200"/>
              <a:gd name="T5" fmla="*/ 310 h 310"/>
              <a:gd name="T6" fmla="*/ 200 w 200"/>
              <a:gd name="T7" fmla="*/ 303 h 310"/>
              <a:gd name="T8" fmla="*/ 14 w 200"/>
              <a:gd name="T9" fmla="*/ 0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310"/>
              <a:gd name="T17" fmla="*/ 200 w 200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310">
                <a:moveTo>
                  <a:pt x="14" y="0"/>
                </a:moveTo>
                <a:lnTo>
                  <a:pt x="0" y="7"/>
                </a:lnTo>
                <a:lnTo>
                  <a:pt x="186" y="310"/>
                </a:lnTo>
                <a:lnTo>
                  <a:pt x="200" y="30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0" name="Rectangle 96"/>
          <p:cNvSpPr>
            <a:spLocks noChangeArrowheads="1"/>
          </p:cNvSpPr>
          <p:nvPr/>
        </p:nvSpPr>
        <p:spPr bwMode="auto">
          <a:xfrm>
            <a:off x="8062913" y="5691188"/>
            <a:ext cx="228600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1" name="Rectangle 97"/>
          <p:cNvSpPr>
            <a:spLocks noChangeArrowheads="1"/>
          </p:cNvSpPr>
          <p:nvPr/>
        </p:nvSpPr>
        <p:spPr bwMode="auto">
          <a:xfrm>
            <a:off x="8062913" y="5691188"/>
            <a:ext cx="228600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2" name="Rectangle 98"/>
          <p:cNvSpPr>
            <a:spLocks noChangeArrowheads="1"/>
          </p:cNvSpPr>
          <p:nvPr/>
        </p:nvSpPr>
        <p:spPr bwMode="auto">
          <a:xfrm>
            <a:off x="8543925" y="5691188"/>
            <a:ext cx="239713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3" name="Rectangle 99"/>
          <p:cNvSpPr>
            <a:spLocks noChangeArrowheads="1"/>
          </p:cNvSpPr>
          <p:nvPr/>
        </p:nvSpPr>
        <p:spPr bwMode="auto">
          <a:xfrm>
            <a:off x="8543925" y="5691188"/>
            <a:ext cx="239713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4" name="Oval 100"/>
          <p:cNvSpPr>
            <a:spLocks noChangeArrowheads="1"/>
          </p:cNvSpPr>
          <p:nvPr/>
        </p:nvSpPr>
        <p:spPr bwMode="auto">
          <a:xfrm>
            <a:off x="8248650" y="5145088"/>
            <a:ext cx="360363" cy="360362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5" name="Oval 101"/>
          <p:cNvSpPr>
            <a:spLocks noChangeArrowheads="1"/>
          </p:cNvSpPr>
          <p:nvPr/>
        </p:nvSpPr>
        <p:spPr bwMode="auto">
          <a:xfrm>
            <a:off x="8248650" y="5145088"/>
            <a:ext cx="360363" cy="360362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6" name="Rectangle 102"/>
          <p:cNvSpPr>
            <a:spLocks noChangeArrowheads="1"/>
          </p:cNvSpPr>
          <p:nvPr/>
        </p:nvSpPr>
        <p:spPr bwMode="auto">
          <a:xfrm>
            <a:off x="8335963" y="5243513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88</a:t>
            </a:r>
            <a:endParaRPr lang="en-US"/>
          </a:p>
        </p:txBody>
      </p:sp>
      <p:sp>
        <p:nvSpPr>
          <p:cNvPr id="9317" name="Freeform 103"/>
          <p:cNvSpPr>
            <a:spLocks/>
          </p:cNvSpPr>
          <p:nvPr/>
        </p:nvSpPr>
        <p:spPr bwMode="auto">
          <a:xfrm>
            <a:off x="4333875" y="4357688"/>
            <a:ext cx="33338" cy="22225"/>
          </a:xfrm>
          <a:custGeom>
            <a:avLst/>
            <a:gdLst>
              <a:gd name="T0" fmla="*/ 14 w 21"/>
              <a:gd name="T1" fmla="*/ 14 h 14"/>
              <a:gd name="T2" fmla="*/ 21 w 21"/>
              <a:gd name="T3" fmla="*/ 7 h 14"/>
              <a:gd name="T4" fmla="*/ 7 w 21"/>
              <a:gd name="T5" fmla="*/ 0 h 14"/>
              <a:gd name="T6" fmla="*/ 0 w 21"/>
              <a:gd name="T7" fmla="*/ 7 h 14"/>
              <a:gd name="T8" fmla="*/ 14 w 21"/>
              <a:gd name="T9" fmla="*/ 14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4"/>
              <a:gd name="T17" fmla="*/ 21 w 21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4">
                <a:moveTo>
                  <a:pt x="14" y="14"/>
                </a:moveTo>
                <a:lnTo>
                  <a:pt x="21" y="7"/>
                </a:lnTo>
                <a:lnTo>
                  <a:pt x="7" y="0"/>
                </a:lnTo>
                <a:lnTo>
                  <a:pt x="0" y="7"/>
                </a:lnTo>
                <a:lnTo>
                  <a:pt x="14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8" name="Freeform 104"/>
          <p:cNvSpPr>
            <a:spLocks/>
          </p:cNvSpPr>
          <p:nvPr/>
        </p:nvSpPr>
        <p:spPr bwMode="auto">
          <a:xfrm>
            <a:off x="4159250" y="4849813"/>
            <a:ext cx="22225" cy="22225"/>
          </a:xfrm>
          <a:custGeom>
            <a:avLst/>
            <a:gdLst>
              <a:gd name="T0" fmla="*/ 14 w 14"/>
              <a:gd name="T1" fmla="*/ 7 h 14"/>
              <a:gd name="T2" fmla="*/ 14 w 14"/>
              <a:gd name="T3" fmla="*/ 14 h 14"/>
              <a:gd name="T4" fmla="*/ 0 w 14"/>
              <a:gd name="T5" fmla="*/ 7 h 14"/>
              <a:gd name="T6" fmla="*/ 0 w 14"/>
              <a:gd name="T7" fmla="*/ 0 h 14"/>
              <a:gd name="T8" fmla="*/ 14 w 14"/>
              <a:gd name="T9" fmla="*/ 7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14" y="7"/>
                </a:moveTo>
                <a:lnTo>
                  <a:pt x="14" y="14"/>
                </a:lnTo>
                <a:lnTo>
                  <a:pt x="0" y="7"/>
                </a:lnTo>
                <a:lnTo>
                  <a:pt x="0" y="0"/>
                </a:lnTo>
                <a:lnTo>
                  <a:pt x="14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9" name="Freeform 105"/>
          <p:cNvSpPr>
            <a:spLocks/>
          </p:cNvSpPr>
          <p:nvPr/>
        </p:nvSpPr>
        <p:spPr bwMode="auto">
          <a:xfrm>
            <a:off x="4159250" y="4368800"/>
            <a:ext cx="196850" cy="492125"/>
          </a:xfrm>
          <a:custGeom>
            <a:avLst/>
            <a:gdLst>
              <a:gd name="T0" fmla="*/ 124 w 124"/>
              <a:gd name="T1" fmla="*/ 7 h 310"/>
              <a:gd name="T2" fmla="*/ 110 w 124"/>
              <a:gd name="T3" fmla="*/ 0 h 310"/>
              <a:gd name="T4" fmla="*/ 0 w 124"/>
              <a:gd name="T5" fmla="*/ 303 h 310"/>
              <a:gd name="T6" fmla="*/ 14 w 124"/>
              <a:gd name="T7" fmla="*/ 310 h 310"/>
              <a:gd name="T8" fmla="*/ 124 w 124"/>
              <a:gd name="T9" fmla="*/ 7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"/>
              <a:gd name="T16" fmla="*/ 0 h 310"/>
              <a:gd name="T17" fmla="*/ 124 w 124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" h="310">
                <a:moveTo>
                  <a:pt x="124" y="7"/>
                </a:moveTo>
                <a:lnTo>
                  <a:pt x="110" y="0"/>
                </a:lnTo>
                <a:lnTo>
                  <a:pt x="0" y="303"/>
                </a:lnTo>
                <a:lnTo>
                  <a:pt x="14" y="310"/>
                </a:lnTo>
                <a:lnTo>
                  <a:pt x="124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0" name="Freeform 106"/>
          <p:cNvSpPr>
            <a:spLocks/>
          </p:cNvSpPr>
          <p:nvPr/>
        </p:nvSpPr>
        <p:spPr bwMode="auto">
          <a:xfrm>
            <a:off x="4398963" y="4357688"/>
            <a:ext cx="22225" cy="22225"/>
          </a:xfrm>
          <a:custGeom>
            <a:avLst/>
            <a:gdLst>
              <a:gd name="T0" fmla="*/ 14 w 14"/>
              <a:gd name="T1" fmla="*/ 0 h 14"/>
              <a:gd name="T2" fmla="*/ 7 w 14"/>
              <a:gd name="T3" fmla="*/ 0 h 14"/>
              <a:gd name="T4" fmla="*/ 0 w 14"/>
              <a:gd name="T5" fmla="*/ 7 h 14"/>
              <a:gd name="T6" fmla="*/ 0 w 14"/>
              <a:gd name="T7" fmla="*/ 14 h 14"/>
              <a:gd name="T8" fmla="*/ 14 w 14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14" y="0"/>
                </a:moveTo>
                <a:lnTo>
                  <a:pt x="7" y="0"/>
                </a:lnTo>
                <a:lnTo>
                  <a:pt x="0" y="7"/>
                </a:lnTo>
                <a:lnTo>
                  <a:pt x="0" y="14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1" name="Freeform 107"/>
          <p:cNvSpPr>
            <a:spLocks/>
          </p:cNvSpPr>
          <p:nvPr/>
        </p:nvSpPr>
        <p:spPr bwMode="auto">
          <a:xfrm>
            <a:off x="4879975" y="4838700"/>
            <a:ext cx="33338" cy="33338"/>
          </a:xfrm>
          <a:custGeom>
            <a:avLst/>
            <a:gdLst>
              <a:gd name="T0" fmla="*/ 14 w 21"/>
              <a:gd name="T1" fmla="*/ 0 h 21"/>
              <a:gd name="T2" fmla="*/ 21 w 21"/>
              <a:gd name="T3" fmla="*/ 7 h 21"/>
              <a:gd name="T4" fmla="*/ 7 w 21"/>
              <a:gd name="T5" fmla="*/ 21 h 21"/>
              <a:gd name="T6" fmla="*/ 0 w 21"/>
              <a:gd name="T7" fmla="*/ 14 h 21"/>
              <a:gd name="T8" fmla="*/ 14 w 21"/>
              <a:gd name="T9" fmla="*/ 0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21"/>
              <a:gd name="T17" fmla="*/ 21 w 21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21">
                <a:moveTo>
                  <a:pt x="14" y="0"/>
                </a:moveTo>
                <a:lnTo>
                  <a:pt x="21" y="7"/>
                </a:lnTo>
                <a:lnTo>
                  <a:pt x="7" y="21"/>
                </a:lnTo>
                <a:lnTo>
                  <a:pt x="0" y="14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2" name="Freeform 108"/>
          <p:cNvSpPr>
            <a:spLocks/>
          </p:cNvSpPr>
          <p:nvPr/>
        </p:nvSpPr>
        <p:spPr bwMode="auto">
          <a:xfrm>
            <a:off x="4398963" y="4357688"/>
            <a:ext cx="503237" cy="503237"/>
          </a:xfrm>
          <a:custGeom>
            <a:avLst/>
            <a:gdLst>
              <a:gd name="T0" fmla="*/ 14 w 317"/>
              <a:gd name="T1" fmla="*/ 0 h 317"/>
              <a:gd name="T2" fmla="*/ 0 w 317"/>
              <a:gd name="T3" fmla="*/ 14 h 317"/>
              <a:gd name="T4" fmla="*/ 303 w 317"/>
              <a:gd name="T5" fmla="*/ 317 h 317"/>
              <a:gd name="T6" fmla="*/ 317 w 317"/>
              <a:gd name="T7" fmla="*/ 303 h 317"/>
              <a:gd name="T8" fmla="*/ 14 w 317"/>
              <a:gd name="T9" fmla="*/ 0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7"/>
              <a:gd name="T16" fmla="*/ 0 h 317"/>
              <a:gd name="T17" fmla="*/ 317 w 317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7" h="317">
                <a:moveTo>
                  <a:pt x="14" y="0"/>
                </a:moveTo>
                <a:lnTo>
                  <a:pt x="0" y="14"/>
                </a:lnTo>
                <a:lnTo>
                  <a:pt x="303" y="317"/>
                </a:lnTo>
                <a:lnTo>
                  <a:pt x="317" y="30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3" name="Freeform 109"/>
          <p:cNvSpPr>
            <a:spLocks/>
          </p:cNvSpPr>
          <p:nvPr/>
        </p:nvSpPr>
        <p:spPr bwMode="auto">
          <a:xfrm>
            <a:off x="5349875" y="3887788"/>
            <a:ext cx="22225" cy="20637"/>
          </a:xfrm>
          <a:custGeom>
            <a:avLst/>
            <a:gdLst>
              <a:gd name="T0" fmla="*/ 14 w 14"/>
              <a:gd name="T1" fmla="*/ 0 h 13"/>
              <a:gd name="T2" fmla="*/ 0 w 14"/>
              <a:gd name="T3" fmla="*/ 0 h 13"/>
              <a:gd name="T4" fmla="*/ 0 w 14"/>
              <a:gd name="T5" fmla="*/ 13 h 13"/>
              <a:gd name="T6" fmla="*/ 7 w 14"/>
              <a:gd name="T7" fmla="*/ 13 h 13"/>
              <a:gd name="T8" fmla="*/ 14 w 14"/>
              <a:gd name="T9" fmla="*/ 0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3"/>
              <a:gd name="T17" fmla="*/ 14 w 14"/>
              <a:gd name="T18" fmla="*/ 13 h 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3">
                <a:moveTo>
                  <a:pt x="14" y="0"/>
                </a:moveTo>
                <a:lnTo>
                  <a:pt x="0" y="0"/>
                </a:lnTo>
                <a:lnTo>
                  <a:pt x="0" y="13"/>
                </a:lnTo>
                <a:lnTo>
                  <a:pt x="7" y="1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4" name="Freeform 110"/>
          <p:cNvSpPr>
            <a:spLocks/>
          </p:cNvSpPr>
          <p:nvPr/>
        </p:nvSpPr>
        <p:spPr bwMode="auto">
          <a:xfrm>
            <a:off x="7242175" y="4357688"/>
            <a:ext cx="22225" cy="31750"/>
          </a:xfrm>
          <a:custGeom>
            <a:avLst/>
            <a:gdLst>
              <a:gd name="T0" fmla="*/ 7 w 14"/>
              <a:gd name="T1" fmla="*/ 0 h 20"/>
              <a:gd name="T2" fmla="*/ 14 w 14"/>
              <a:gd name="T3" fmla="*/ 0 h 20"/>
              <a:gd name="T4" fmla="*/ 7 w 14"/>
              <a:gd name="T5" fmla="*/ 20 h 20"/>
              <a:gd name="T6" fmla="*/ 0 w 14"/>
              <a:gd name="T7" fmla="*/ 14 h 20"/>
              <a:gd name="T8" fmla="*/ 7 w 14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20"/>
              <a:gd name="T17" fmla="*/ 14 w 14"/>
              <a:gd name="T18" fmla="*/ 20 h 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20">
                <a:moveTo>
                  <a:pt x="7" y="0"/>
                </a:moveTo>
                <a:lnTo>
                  <a:pt x="14" y="0"/>
                </a:lnTo>
                <a:lnTo>
                  <a:pt x="7" y="20"/>
                </a:lnTo>
                <a:lnTo>
                  <a:pt x="0" y="14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5" name="Freeform 111"/>
          <p:cNvSpPr>
            <a:spLocks/>
          </p:cNvSpPr>
          <p:nvPr/>
        </p:nvSpPr>
        <p:spPr bwMode="auto">
          <a:xfrm>
            <a:off x="5360988" y="3887788"/>
            <a:ext cx="1892300" cy="492125"/>
          </a:xfrm>
          <a:custGeom>
            <a:avLst/>
            <a:gdLst>
              <a:gd name="T0" fmla="*/ 7 w 1192"/>
              <a:gd name="T1" fmla="*/ 0 h 310"/>
              <a:gd name="T2" fmla="*/ 0 w 1192"/>
              <a:gd name="T3" fmla="*/ 13 h 310"/>
              <a:gd name="T4" fmla="*/ 1185 w 1192"/>
              <a:gd name="T5" fmla="*/ 310 h 310"/>
              <a:gd name="T6" fmla="*/ 1192 w 1192"/>
              <a:gd name="T7" fmla="*/ 296 h 310"/>
              <a:gd name="T8" fmla="*/ 7 w 1192"/>
              <a:gd name="T9" fmla="*/ 0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92"/>
              <a:gd name="T16" fmla="*/ 0 h 310"/>
              <a:gd name="T17" fmla="*/ 1192 w 1192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92" h="310">
                <a:moveTo>
                  <a:pt x="7" y="0"/>
                </a:moveTo>
                <a:lnTo>
                  <a:pt x="0" y="13"/>
                </a:lnTo>
                <a:lnTo>
                  <a:pt x="1185" y="310"/>
                </a:lnTo>
                <a:lnTo>
                  <a:pt x="1192" y="296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6" name="Freeform 112"/>
          <p:cNvSpPr>
            <a:spLocks/>
          </p:cNvSpPr>
          <p:nvPr/>
        </p:nvSpPr>
        <p:spPr bwMode="auto">
          <a:xfrm>
            <a:off x="4398963" y="4357688"/>
            <a:ext cx="22225" cy="31750"/>
          </a:xfrm>
          <a:custGeom>
            <a:avLst/>
            <a:gdLst>
              <a:gd name="T0" fmla="*/ 7 w 14"/>
              <a:gd name="T1" fmla="*/ 0 h 20"/>
              <a:gd name="T2" fmla="*/ 0 w 14"/>
              <a:gd name="T3" fmla="*/ 7 h 20"/>
              <a:gd name="T4" fmla="*/ 7 w 14"/>
              <a:gd name="T5" fmla="*/ 20 h 20"/>
              <a:gd name="T6" fmla="*/ 14 w 14"/>
              <a:gd name="T7" fmla="*/ 14 h 20"/>
              <a:gd name="T8" fmla="*/ 7 w 14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20"/>
              <a:gd name="T17" fmla="*/ 14 w 14"/>
              <a:gd name="T18" fmla="*/ 20 h 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20">
                <a:moveTo>
                  <a:pt x="7" y="0"/>
                </a:moveTo>
                <a:lnTo>
                  <a:pt x="0" y="7"/>
                </a:lnTo>
                <a:lnTo>
                  <a:pt x="7" y="20"/>
                </a:lnTo>
                <a:lnTo>
                  <a:pt x="14" y="14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7" name="Freeform 113"/>
          <p:cNvSpPr>
            <a:spLocks/>
          </p:cNvSpPr>
          <p:nvPr/>
        </p:nvSpPr>
        <p:spPr bwMode="auto">
          <a:xfrm>
            <a:off x="5360988" y="3887788"/>
            <a:ext cx="22225" cy="20637"/>
          </a:xfrm>
          <a:custGeom>
            <a:avLst/>
            <a:gdLst>
              <a:gd name="T0" fmla="*/ 0 w 14"/>
              <a:gd name="T1" fmla="*/ 0 h 13"/>
              <a:gd name="T2" fmla="*/ 7 w 14"/>
              <a:gd name="T3" fmla="*/ 0 h 13"/>
              <a:gd name="T4" fmla="*/ 14 w 14"/>
              <a:gd name="T5" fmla="*/ 13 h 13"/>
              <a:gd name="T6" fmla="*/ 7 w 14"/>
              <a:gd name="T7" fmla="*/ 13 h 13"/>
              <a:gd name="T8" fmla="*/ 0 w 14"/>
              <a:gd name="T9" fmla="*/ 0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3"/>
              <a:gd name="T17" fmla="*/ 14 w 14"/>
              <a:gd name="T18" fmla="*/ 13 h 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3">
                <a:moveTo>
                  <a:pt x="0" y="0"/>
                </a:moveTo>
                <a:lnTo>
                  <a:pt x="7" y="0"/>
                </a:lnTo>
                <a:lnTo>
                  <a:pt x="14" y="13"/>
                </a:lnTo>
                <a:lnTo>
                  <a:pt x="7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8" name="Freeform 114"/>
          <p:cNvSpPr>
            <a:spLocks/>
          </p:cNvSpPr>
          <p:nvPr/>
        </p:nvSpPr>
        <p:spPr bwMode="auto">
          <a:xfrm>
            <a:off x="4410075" y="3887788"/>
            <a:ext cx="962025" cy="492125"/>
          </a:xfrm>
          <a:custGeom>
            <a:avLst/>
            <a:gdLst>
              <a:gd name="T0" fmla="*/ 0 w 606"/>
              <a:gd name="T1" fmla="*/ 296 h 310"/>
              <a:gd name="T2" fmla="*/ 7 w 606"/>
              <a:gd name="T3" fmla="*/ 310 h 310"/>
              <a:gd name="T4" fmla="*/ 606 w 606"/>
              <a:gd name="T5" fmla="*/ 13 h 310"/>
              <a:gd name="T6" fmla="*/ 599 w 606"/>
              <a:gd name="T7" fmla="*/ 0 h 310"/>
              <a:gd name="T8" fmla="*/ 0 w 606"/>
              <a:gd name="T9" fmla="*/ 296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6"/>
              <a:gd name="T16" fmla="*/ 0 h 310"/>
              <a:gd name="T17" fmla="*/ 606 w 606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6" h="310">
                <a:moveTo>
                  <a:pt x="0" y="296"/>
                </a:moveTo>
                <a:lnTo>
                  <a:pt x="7" y="310"/>
                </a:lnTo>
                <a:lnTo>
                  <a:pt x="606" y="13"/>
                </a:lnTo>
                <a:lnTo>
                  <a:pt x="599" y="0"/>
                </a:lnTo>
                <a:lnTo>
                  <a:pt x="0" y="29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9" name="Oval 115"/>
          <p:cNvSpPr>
            <a:spLocks noChangeArrowheads="1"/>
          </p:cNvSpPr>
          <p:nvPr/>
        </p:nvSpPr>
        <p:spPr bwMode="auto">
          <a:xfrm>
            <a:off x="5186363" y="3711575"/>
            <a:ext cx="360362" cy="36195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30" name="Oval 116"/>
          <p:cNvSpPr>
            <a:spLocks noChangeArrowheads="1"/>
          </p:cNvSpPr>
          <p:nvPr/>
        </p:nvSpPr>
        <p:spPr bwMode="auto">
          <a:xfrm>
            <a:off x="5186363" y="3713163"/>
            <a:ext cx="360362" cy="360362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31" name="Rectangle 117"/>
          <p:cNvSpPr>
            <a:spLocks noChangeArrowheads="1"/>
          </p:cNvSpPr>
          <p:nvPr/>
        </p:nvSpPr>
        <p:spPr bwMode="auto">
          <a:xfrm>
            <a:off x="5273675" y="3811588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44</a:t>
            </a:r>
            <a:endParaRPr lang="en-US"/>
          </a:p>
        </p:txBody>
      </p:sp>
      <p:sp>
        <p:nvSpPr>
          <p:cNvPr id="9332" name="Oval 118"/>
          <p:cNvSpPr>
            <a:spLocks noChangeArrowheads="1"/>
          </p:cNvSpPr>
          <p:nvPr/>
        </p:nvSpPr>
        <p:spPr bwMode="auto">
          <a:xfrm>
            <a:off x="4235450" y="4192588"/>
            <a:ext cx="360363" cy="36195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33" name="Oval 119"/>
          <p:cNvSpPr>
            <a:spLocks noChangeArrowheads="1"/>
          </p:cNvSpPr>
          <p:nvPr/>
        </p:nvSpPr>
        <p:spPr bwMode="auto">
          <a:xfrm>
            <a:off x="4235450" y="4194175"/>
            <a:ext cx="360363" cy="360363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34" name="Rectangle 120"/>
          <p:cNvSpPr>
            <a:spLocks noChangeArrowheads="1"/>
          </p:cNvSpPr>
          <p:nvPr/>
        </p:nvSpPr>
        <p:spPr bwMode="auto">
          <a:xfrm>
            <a:off x="4311650" y="4292600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17</a:t>
            </a:r>
            <a:endParaRPr lang="en-US"/>
          </a:p>
        </p:txBody>
      </p:sp>
      <p:sp>
        <p:nvSpPr>
          <p:cNvPr id="9335" name="Freeform 121"/>
          <p:cNvSpPr>
            <a:spLocks/>
          </p:cNvSpPr>
          <p:nvPr/>
        </p:nvSpPr>
        <p:spPr bwMode="auto">
          <a:xfrm>
            <a:off x="7242175" y="4368800"/>
            <a:ext cx="22225" cy="42863"/>
          </a:xfrm>
          <a:custGeom>
            <a:avLst/>
            <a:gdLst>
              <a:gd name="T0" fmla="*/ 7 w 14"/>
              <a:gd name="T1" fmla="*/ 27 h 27"/>
              <a:gd name="T2" fmla="*/ 14 w 14"/>
              <a:gd name="T3" fmla="*/ 20 h 27"/>
              <a:gd name="T4" fmla="*/ 7 w 14"/>
              <a:gd name="T5" fmla="*/ 0 h 27"/>
              <a:gd name="T6" fmla="*/ 0 w 14"/>
              <a:gd name="T7" fmla="*/ 7 h 27"/>
              <a:gd name="T8" fmla="*/ 7 w 14"/>
              <a:gd name="T9" fmla="*/ 27 h 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27"/>
              <a:gd name="T17" fmla="*/ 14 w 14"/>
              <a:gd name="T18" fmla="*/ 27 h 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27">
                <a:moveTo>
                  <a:pt x="7" y="27"/>
                </a:moveTo>
                <a:lnTo>
                  <a:pt x="14" y="20"/>
                </a:lnTo>
                <a:lnTo>
                  <a:pt x="7" y="0"/>
                </a:lnTo>
                <a:lnTo>
                  <a:pt x="0" y="7"/>
                </a:lnTo>
                <a:lnTo>
                  <a:pt x="7" y="27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36" name="Freeform 122"/>
          <p:cNvSpPr>
            <a:spLocks/>
          </p:cNvSpPr>
          <p:nvPr/>
        </p:nvSpPr>
        <p:spPr bwMode="auto">
          <a:xfrm>
            <a:off x="6302375" y="4838700"/>
            <a:ext cx="31750" cy="33338"/>
          </a:xfrm>
          <a:custGeom>
            <a:avLst/>
            <a:gdLst>
              <a:gd name="T0" fmla="*/ 20 w 20"/>
              <a:gd name="T1" fmla="*/ 21 h 21"/>
              <a:gd name="T2" fmla="*/ 13 w 20"/>
              <a:gd name="T3" fmla="*/ 21 h 21"/>
              <a:gd name="T4" fmla="*/ 0 w 20"/>
              <a:gd name="T5" fmla="*/ 7 h 21"/>
              <a:gd name="T6" fmla="*/ 13 w 20"/>
              <a:gd name="T7" fmla="*/ 0 h 21"/>
              <a:gd name="T8" fmla="*/ 20 w 20"/>
              <a:gd name="T9" fmla="*/ 21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21"/>
              <a:gd name="T17" fmla="*/ 20 w 20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21">
                <a:moveTo>
                  <a:pt x="20" y="21"/>
                </a:moveTo>
                <a:lnTo>
                  <a:pt x="13" y="21"/>
                </a:lnTo>
                <a:lnTo>
                  <a:pt x="0" y="7"/>
                </a:lnTo>
                <a:lnTo>
                  <a:pt x="13" y="0"/>
                </a:lnTo>
                <a:lnTo>
                  <a:pt x="20" y="2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37" name="Freeform 123"/>
          <p:cNvSpPr>
            <a:spLocks/>
          </p:cNvSpPr>
          <p:nvPr/>
        </p:nvSpPr>
        <p:spPr bwMode="auto">
          <a:xfrm>
            <a:off x="6323013" y="4379913"/>
            <a:ext cx="930275" cy="492125"/>
          </a:xfrm>
          <a:custGeom>
            <a:avLst/>
            <a:gdLst>
              <a:gd name="T0" fmla="*/ 586 w 586"/>
              <a:gd name="T1" fmla="*/ 20 h 310"/>
              <a:gd name="T2" fmla="*/ 579 w 586"/>
              <a:gd name="T3" fmla="*/ 0 h 310"/>
              <a:gd name="T4" fmla="*/ 0 w 586"/>
              <a:gd name="T5" fmla="*/ 289 h 310"/>
              <a:gd name="T6" fmla="*/ 7 w 586"/>
              <a:gd name="T7" fmla="*/ 310 h 310"/>
              <a:gd name="T8" fmla="*/ 586 w 586"/>
              <a:gd name="T9" fmla="*/ 20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6"/>
              <a:gd name="T16" fmla="*/ 0 h 310"/>
              <a:gd name="T17" fmla="*/ 586 w 586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6" h="310">
                <a:moveTo>
                  <a:pt x="586" y="20"/>
                </a:moveTo>
                <a:lnTo>
                  <a:pt x="579" y="0"/>
                </a:lnTo>
                <a:lnTo>
                  <a:pt x="0" y="289"/>
                </a:lnTo>
                <a:lnTo>
                  <a:pt x="7" y="310"/>
                </a:lnTo>
                <a:lnTo>
                  <a:pt x="586" y="2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38" name="Oval 124"/>
          <p:cNvSpPr>
            <a:spLocks noChangeArrowheads="1"/>
          </p:cNvSpPr>
          <p:nvPr/>
        </p:nvSpPr>
        <p:spPr bwMode="auto">
          <a:xfrm>
            <a:off x="7745413" y="4675188"/>
            <a:ext cx="382587" cy="360362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39" name="Oval 125"/>
          <p:cNvSpPr>
            <a:spLocks noChangeArrowheads="1"/>
          </p:cNvSpPr>
          <p:nvPr/>
        </p:nvSpPr>
        <p:spPr bwMode="auto">
          <a:xfrm>
            <a:off x="7745413" y="4675188"/>
            <a:ext cx="382587" cy="360362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0" name="Rectangle 126"/>
          <p:cNvSpPr>
            <a:spLocks noChangeArrowheads="1"/>
          </p:cNvSpPr>
          <p:nvPr/>
        </p:nvSpPr>
        <p:spPr bwMode="auto">
          <a:xfrm>
            <a:off x="7843838" y="4751388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charset="0"/>
              </a:rPr>
              <a:t>78</a:t>
            </a:r>
            <a:endParaRPr lang="en-US"/>
          </a:p>
        </p:txBody>
      </p:sp>
      <p:sp>
        <p:nvSpPr>
          <p:cNvPr id="9341" name="Freeform 127"/>
          <p:cNvSpPr>
            <a:spLocks/>
          </p:cNvSpPr>
          <p:nvPr/>
        </p:nvSpPr>
        <p:spPr bwMode="auto">
          <a:xfrm>
            <a:off x="4640263" y="5330825"/>
            <a:ext cx="22225" cy="22225"/>
          </a:xfrm>
          <a:custGeom>
            <a:avLst/>
            <a:gdLst>
              <a:gd name="T0" fmla="*/ 0 w 14"/>
              <a:gd name="T1" fmla="*/ 0 h 14"/>
              <a:gd name="T2" fmla="*/ 0 w 14"/>
              <a:gd name="T3" fmla="*/ 7 h 14"/>
              <a:gd name="T4" fmla="*/ 14 w 14"/>
              <a:gd name="T5" fmla="*/ 14 h 14"/>
              <a:gd name="T6" fmla="*/ 14 w 14"/>
              <a:gd name="T7" fmla="*/ 7 h 14"/>
              <a:gd name="T8" fmla="*/ 0 w 14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0" y="0"/>
                </a:moveTo>
                <a:lnTo>
                  <a:pt x="0" y="7"/>
                </a:lnTo>
                <a:lnTo>
                  <a:pt x="14" y="14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2" name="Freeform 128"/>
          <p:cNvSpPr>
            <a:spLocks/>
          </p:cNvSpPr>
          <p:nvPr/>
        </p:nvSpPr>
        <p:spPr bwMode="auto">
          <a:xfrm>
            <a:off x="4879975" y="4838700"/>
            <a:ext cx="33338" cy="22225"/>
          </a:xfrm>
          <a:custGeom>
            <a:avLst/>
            <a:gdLst>
              <a:gd name="T0" fmla="*/ 0 w 21"/>
              <a:gd name="T1" fmla="*/ 7 h 14"/>
              <a:gd name="T2" fmla="*/ 7 w 21"/>
              <a:gd name="T3" fmla="*/ 0 h 14"/>
              <a:gd name="T4" fmla="*/ 21 w 21"/>
              <a:gd name="T5" fmla="*/ 7 h 14"/>
              <a:gd name="T6" fmla="*/ 14 w 21"/>
              <a:gd name="T7" fmla="*/ 14 h 14"/>
              <a:gd name="T8" fmla="*/ 0 w 21"/>
              <a:gd name="T9" fmla="*/ 7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4"/>
              <a:gd name="T17" fmla="*/ 21 w 21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4">
                <a:moveTo>
                  <a:pt x="0" y="7"/>
                </a:moveTo>
                <a:lnTo>
                  <a:pt x="7" y="0"/>
                </a:lnTo>
                <a:lnTo>
                  <a:pt x="21" y="7"/>
                </a:lnTo>
                <a:lnTo>
                  <a:pt x="14" y="14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3" name="Freeform 129"/>
          <p:cNvSpPr>
            <a:spLocks/>
          </p:cNvSpPr>
          <p:nvPr/>
        </p:nvSpPr>
        <p:spPr bwMode="auto">
          <a:xfrm>
            <a:off x="4640263" y="4849813"/>
            <a:ext cx="261937" cy="492125"/>
          </a:xfrm>
          <a:custGeom>
            <a:avLst/>
            <a:gdLst>
              <a:gd name="T0" fmla="*/ 0 w 165"/>
              <a:gd name="T1" fmla="*/ 303 h 310"/>
              <a:gd name="T2" fmla="*/ 14 w 165"/>
              <a:gd name="T3" fmla="*/ 310 h 310"/>
              <a:gd name="T4" fmla="*/ 165 w 165"/>
              <a:gd name="T5" fmla="*/ 7 h 310"/>
              <a:gd name="T6" fmla="*/ 151 w 165"/>
              <a:gd name="T7" fmla="*/ 0 h 310"/>
              <a:gd name="T8" fmla="*/ 0 w 165"/>
              <a:gd name="T9" fmla="*/ 303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310"/>
              <a:gd name="T17" fmla="*/ 165 w 165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310">
                <a:moveTo>
                  <a:pt x="0" y="303"/>
                </a:moveTo>
                <a:lnTo>
                  <a:pt x="14" y="310"/>
                </a:lnTo>
                <a:lnTo>
                  <a:pt x="165" y="7"/>
                </a:lnTo>
                <a:lnTo>
                  <a:pt x="151" y="0"/>
                </a:lnTo>
                <a:lnTo>
                  <a:pt x="0" y="30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4" name="Freeform 130"/>
          <p:cNvSpPr>
            <a:spLocks/>
          </p:cNvSpPr>
          <p:nvPr/>
        </p:nvSpPr>
        <p:spPr bwMode="auto">
          <a:xfrm>
            <a:off x="4879975" y="4838700"/>
            <a:ext cx="22225" cy="22225"/>
          </a:xfrm>
          <a:custGeom>
            <a:avLst/>
            <a:gdLst>
              <a:gd name="T0" fmla="*/ 14 w 14"/>
              <a:gd name="T1" fmla="*/ 7 h 14"/>
              <a:gd name="T2" fmla="*/ 14 w 14"/>
              <a:gd name="T3" fmla="*/ 0 h 14"/>
              <a:gd name="T4" fmla="*/ 0 w 14"/>
              <a:gd name="T5" fmla="*/ 7 h 14"/>
              <a:gd name="T6" fmla="*/ 0 w 14"/>
              <a:gd name="T7" fmla="*/ 14 h 14"/>
              <a:gd name="T8" fmla="*/ 14 w 14"/>
              <a:gd name="T9" fmla="*/ 7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14" y="7"/>
                </a:moveTo>
                <a:lnTo>
                  <a:pt x="14" y="0"/>
                </a:lnTo>
                <a:lnTo>
                  <a:pt x="0" y="7"/>
                </a:lnTo>
                <a:lnTo>
                  <a:pt x="0" y="14"/>
                </a:lnTo>
                <a:lnTo>
                  <a:pt x="14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5" name="Freeform 131"/>
          <p:cNvSpPr>
            <a:spLocks/>
          </p:cNvSpPr>
          <p:nvPr/>
        </p:nvSpPr>
        <p:spPr bwMode="auto">
          <a:xfrm>
            <a:off x="5121275" y="5330825"/>
            <a:ext cx="33338" cy="22225"/>
          </a:xfrm>
          <a:custGeom>
            <a:avLst/>
            <a:gdLst>
              <a:gd name="T0" fmla="*/ 14 w 21"/>
              <a:gd name="T1" fmla="*/ 0 h 14"/>
              <a:gd name="T2" fmla="*/ 21 w 21"/>
              <a:gd name="T3" fmla="*/ 7 h 14"/>
              <a:gd name="T4" fmla="*/ 7 w 21"/>
              <a:gd name="T5" fmla="*/ 14 h 14"/>
              <a:gd name="T6" fmla="*/ 0 w 21"/>
              <a:gd name="T7" fmla="*/ 7 h 14"/>
              <a:gd name="T8" fmla="*/ 14 w 21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4"/>
              <a:gd name="T17" fmla="*/ 21 w 21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4">
                <a:moveTo>
                  <a:pt x="14" y="0"/>
                </a:moveTo>
                <a:lnTo>
                  <a:pt x="21" y="7"/>
                </a:lnTo>
                <a:lnTo>
                  <a:pt x="7" y="14"/>
                </a:lnTo>
                <a:lnTo>
                  <a:pt x="0" y="7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6" name="Freeform 132"/>
          <p:cNvSpPr>
            <a:spLocks/>
          </p:cNvSpPr>
          <p:nvPr/>
        </p:nvSpPr>
        <p:spPr bwMode="auto">
          <a:xfrm>
            <a:off x="4879975" y="4849813"/>
            <a:ext cx="263525" cy="492125"/>
          </a:xfrm>
          <a:custGeom>
            <a:avLst/>
            <a:gdLst>
              <a:gd name="T0" fmla="*/ 14 w 166"/>
              <a:gd name="T1" fmla="*/ 0 h 310"/>
              <a:gd name="T2" fmla="*/ 0 w 166"/>
              <a:gd name="T3" fmla="*/ 7 h 310"/>
              <a:gd name="T4" fmla="*/ 152 w 166"/>
              <a:gd name="T5" fmla="*/ 310 h 310"/>
              <a:gd name="T6" fmla="*/ 166 w 166"/>
              <a:gd name="T7" fmla="*/ 303 h 310"/>
              <a:gd name="T8" fmla="*/ 14 w 166"/>
              <a:gd name="T9" fmla="*/ 0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310"/>
              <a:gd name="T17" fmla="*/ 166 w 166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310">
                <a:moveTo>
                  <a:pt x="14" y="0"/>
                </a:moveTo>
                <a:lnTo>
                  <a:pt x="0" y="7"/>
                </a:lnTo>
                <a:lnTo>
                  <a:pt x="152" y="310"/>
                </a:lnTo>
                <a:lnTo>
                  <a:pt x="166" y="30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7" name="Rectangle 133"/>
          <p:cNvSpPr>
            <a:spLocks noChangeArrowheads="1"/>
          </p:cNvSpPr>
          <p:nvPr/>
        </p:nvSpPr>
        <p:spPr bwMode="auto">
          <a:xfrm>
            <a:off x="4530725" y="5210175"/>
            <a:ext cx="239713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8" name="Rectangle 134"/>
          <p:cNvSpPr>
            <a:spLocks noChangeArrowheads="1"/>
          </p:cNvSpPr>
          <p:nvPr/>
        </p:nvSpPr>
        <p:spPr bwMode="auto">
          <a:xfrm>
            <a:off x="4530725" y="5210175"/>
            <a:ext cx="239713" cy="239713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9" name="Rectangle 135"/>
          <p:cNvSpPr>
            <a:spLocks noChangeArrowheads="1"/>
          </p:cNvSpPr>
          <p:nvPr/>
        </p:nvSpPr>
        <p:spPr bwMode="auto">
          <a:xfrm>
            <a:off x="5011738" y="5210175"/>
            <a:ext cx="241300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50" name="Rectangle 136"/>
          <p:cNvSpPr>
            <a:spLocks noChangeArrowheads="1"/>
          </p:cNvSpPr>
          <p:nvPr/>
        </p:nvSpPr>
        <p:spPr bwMode="auto">
          <a:xfrm>
            <a:off x="5011738" y="5210175"/>
            <a:ext cx="239712" cy="239713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51" name="Oval 137"/>
          <p:cNvSpPr>
            <a:spLocks noChangeArrowheads="1"/>
          </p:cNvSpPr>
          <p:nvPr/>
        </p:nvSpPr>
        <p:spPr bwMode="auto">
          <a:xfrm>
            <a:off x="4705350" y="4675188"/>
            <a:ext cx="360363" cy="360362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52" name="Oval 138"/>
          <p:cNvSpPr>
            <a:spLocks noChangeArrowheads="1"/>
          </p:cNvSpPr>
          <p:nvPr/>
        </p:nvSpPr>
        <p:spPr bwMode="auto">
          <a:xfrm>
            <a:off x="4705350" y="4675188"/>
            <a:ext cx="360363" cy="360362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53" name="Rectangle 139"/>
          <p:cNvSpPr>
            <a:spLocks noChangeArrowheads="1"/>
          </p:cNvSpPr>
          <p:nvPr/>
        </p:nvSpPr>
        <p:spPr bwMode="auto">
          <a:xfrm>
            <a:off x="4792663" y="4773613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32</a:t>
            </a:r>
            <a:endParaRPr lang="en-US"/>
          </a:p>
        </p:txBody>
      </p:sp>
      <p:sp>
        <p:nvSpPr>
          <p:cNvPr id="9354" name="Freeform 140"/>
          <p:cNvSpPr>
            <a:spLocks/>
          </p:cNvSpPr>
          <p:nvPr/>
        </p:nvSpPr>
        <p:spPr bwMode="auto">
          <a:xfrm>
            <a:off x="5832475" y="5319713"/>
            <a:ext cx="20638" cy="33337"/>
          </a:xfrm>
          <a:custGeom>
            <a:avLst/>
            <a:gdLst>
              <a:gd name="T0" fmla="*/ 0 w 13"/>
              <a:gd name="T1" fmla="*/ 0 h 21"/>
              <a:gd name="T2" fmla="*/ 0 w 13"/>
              <a:gd name="T3" fmla="*/ 7 h 21"/>
              <a:gd name="T4" fmla="*/ 6 w 13"/>
              <a:gd name="T5" fmla="*/ 21 h 21"/>
              <a:gd name="T6" fmla="*/ 13 w 13"/>
              <a:gd name="T7" fmla="*/ 14 h 21"/>
              <a:gd name="T8" fmla="*/ 0 w 13"/>
              <a:gd name="T9" fmla="*/ 0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21"/>
              <a:gd name="T17" fmla="*/ 13 w 13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21">
                <a:moveTo>
                  <a:pt x="0" y="0"/>
                </a:moveTo>
                <a:lnTo>
                  <a:pt x="0" y="7"/>
                </a:lnTo>
                <a:lnTo>
                  <a:pt x="6" y="21"/>
                </a:lnTo>
                <a:lnTo>
                  <a:pt x="13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55" name="Freeform 141"/>
          <p:cNvSpPr>
            <a:spLocks/>
          </p:cNvSpPr>
          <p:nvPr/>
        </p:nvSpPr>
        <p:spPr bwMode="auto">
          <a:xfrm>
            <a:off x="6313488" y="4838700"/>
            <a:ext cx="31750" cy="22225"/>
          </a:xfrm>
          <a:custGeom>
            <a:avLst/>
            <a:gdLst>
              <a:gd name="T0" fmla="*/ 0 w 20"/>
              <a:gd name="T1" fmla="*/ 0 h 14"/>
              <a:gd name="T2" fmla="*/ 6 w 20"/>
              <a:gd name="T3" fmla="*/ 0 h 14"/>
              <a:gd name="T4" fmla="*/ 20 w 20"/>
              <a:gd name="T5" fmla="*/ 7 h 14"/>
              <a:gd name="T6" fmla="*/ 13 w 20"/>
              <a:gd name="T7" fmla="*/ 14 h 14"/>
              <a:gd name="T8" fmla="*/ 0 w 20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14"/>
              <a:gd name="T17" fmla="*/ 20 w 20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14">
                <a:moveTo>
                  <a:pt x="0" y="0"/>
                </a:moveTo>
                <a:lnTo>
                  <a:pt x="6" y="0"/>
                </a:lnTo>
                <a:lnTo>
                  <a:pt x="20" y="7"/>
                </a:lnTo>
                <a:lnTo>
                  <a:pt x="13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56" name="Freeform 142"/>
          <p:cNvSpPr>
            <a:spLocks/>
          </p:cNvSpPr>
          <p:nvPr/>
        </p:nvSpPr>
        <p:spPr bwMode="auto">
          <a:xfrm>
            <a:off x="5832475" y="4838700"/>
            <a:ext cx="501650" cy="503238"/>
          </a:xfrm>
          <a:custGeom>
            <a:avLst/>
            <a:gdLst>
              <a:gd name="T0" fmla="*/ 0 w 316"/>
              <a:gd name="T1" fmla="*/ 303 h 317"/>
              <a:gd name="T2" fmla="*/ 13 w 316"/>
              <a:gd name="T3" fmla="*/ 317 h 317"/>
              <a:gd name="T4" fmla="*/ 316 w 316"/>
              <a:gd name="T5" fmla="*/ 14 h 317"/>
              <a:gd name="T6" fmla="*/ 303 w 316"/>
              <a:gd name="T7" fmla="*/ 0 h 317"/>
              <a:gd name="T8" fmla="*/ 0 w 316"/>
              <a:gd name="T9" fmla="*/ 303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6"/>
              <a:gd name="T16" fmla="*/ 0 h 317"/>
              <a:gd name="T17" fmla="*/ 316 w 316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6" h="317">
                <a:moveTo>
                  <a:pt x="0" y="303"/>
                </a:moveTo>
                <a:lnTo>
                  <a:pt x="13" y="317"/>
                </a:lnTo>
                <a:lnTo>
                  <a:pt x="316" y="14"/>
                </a:lnTo>
                <a:lnTo>
                  <a:pt x="303" y="0"/>
                </a:lnTo>
                <a:lnTo>
                  <a:pt x="0" y="30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57" name="Freeform 143"/>
          <p:cNvSpPr>
            <a:spLocks/>
          </p:cNvSpPr>
          <p:nvPr/>
        </p:nvSpPr>
        <p:spPr bwMode="auto">
          <a:xfrm>
            <a:off x="6313488" y="4838700"/>
            <a:ext cx="20637" cy="22225"/>
          </a:xfrm>
          <a:custGeom>
            <a:avLst/>
            <a:gdLst>
              <a:gd name="T0" fmla="*/ 13 w 13"/>
              <a:gd name="T1" fmla="*/ 0 h 14"/>
              <a:gd name="T2" fmla="*/ 6 w 13"/>
              <a:gd name="T3" fmla="*/ 0 h 14"/>
              <a:gd name="T4" fmla="*/ 0 w 13"/>
              <a:gd name="T5" fmla="*/ 7 h 14"/>
              <a:gd name="T6" fmla="*/ 0 w 13"/>
              <a:gd name="T7" fmla="*/ 14 h 14"/>
              <a:gd name="T8" fmla="*/ 13 w 13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14"/>
              <a:gd name="T17" fmla="*/ 13 w 13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14">
                <a:moveTo>
                  <a:pt x="13" y="0"/>
                </a:moveTo>
                <a:lnTo>
                  <a:pt x="6" y="0"/>
                </a:lnTo>
                <a:lnTo>
                  <a:pt x="0" y="7"/>
                </a:lnTo>
                <a:lnTo>
                  <a:pt x="0" y="14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58" name="Freeform 144"/>
          <p:cNvSpPr>
            <a:spLocks/>
          </p:cNvSpPr>
          <p:nvPr/>
        </p:nvSpPr>
        <p:spPr bwMode="auto">
          <a:xfrm>
            <a:off x="6794500" y="5319713"/>
            <a:ext cx="31750" cy="33337"/>
          </a:xfrm>
          <a:custGeom>
            <a:avLst/>
            <a:gdLst>
              <a:gd name="T0" fmla="*/ 13 w 20"/>
              <a:gd name="T1" fmla="*/ 0 h 21"/>
              <a:gd name="T2" fmla="*/ 20 w 20"/>
              <a:gd name="T3" fmla="*/ 7 h 21"/>
              <a:gd name="T4" fmla="*/ 7 w 20"/>
              <a:gd name="T5" fmla="*/ 21 h 21"/>
              <a:gd name="T6" fmla="*/ 0 w 20"/>
              <a:gd name="T7" fmla="*/ 14 h 21"/>
              <a:gd name="T8" fmla="*/ 13 w 20"/>
              <a:gd name="T9" fmla="*/ 0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21"/>
              <a:gd name="T17" fmla="*/ 20 w 20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21">
                <a:moveTo>
                  <a:pt x="13" y="0"/>
                </a:moveTo>
                <a:lnTo>
                  <a:pt x="20" y="7"/>
                </a:lnTo>
                <a:lnTo>
                  <a:pt x="7" y="21"/>
                </a:lnTo>
                <a:lnTo>
                  <a:pt x="0" y="14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59" name="Freeform 145"/>
          <p:cNvSpPr>
            <a:spLocks/>
          </p:cNvSpPr>
          <p:nvPr/>
        </p:nvSpPr>
        <p:spPr bwMode="auto">
          <a:xfrm>
            <a:off x="6313488" y="4838700"/>
            <a:ext cx="501650" cy="503238"/>
          </a:xfrm>
          <a:custGeom>
            <a:avLst/>
            <a:gdLst>
              <a:gd name="T0" fmla="*/ 13 w 316"/>
              <a:gd name="T1" fmla="*/ 0 h 317"/>
              <a:gd name="T2" fmla="*/ 0 w 316"/>
              <a:gd name="T3" fmla="*/ 14 h 317"/>
              <a:gd name="T4" fmla="*/ 303 w 316"/>
              <a:gd name="T5" fmla="*/ 317 h 317"/>
              <a:gd name="T6" fmla="*/ 316 w 316"/>
              <a:gd name="T7" fmla="*/ 303 h 317"/>
              <a:gd name="T8" fmla="*/ 13 w 316"/>
              <a:gd name="T9" fmla="*/ 0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6"/>
              <a:gd name="T16" fmla="*/ 0 h 317"/>
              <a:gd name="T17" fmla="*/ 316 w 316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6" h="317">
                <a:moveTo>
                  <a:pt x="13" y="0"/>
                </a:moveTo>
                <a:lnTo>
                  <a:pt x="0" y="14"/>
                </a:lnTo>
                <a:lnTo>
                  <a:pt x="303" y="317"/>
                </a:lnTo>
                <a:lnTo>
                  <a:pt x="316" y="303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60" name="Oval 146"/>
          <p:cNvSpPr>
            <a:spLocks noChangeArrowheads="1"/>
          </p:cNvSpPr>
          <p:nvPr/>
        </p:nvSpPr>
        <p:spPr bwMode="auto">
          <a:xfrm>
            <a:off x="6148388" y="4675188"/>
            <a:ext cx="361950" cy="360362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61" name="Oval 147"/>
          <p:cNvSpPr>
            <a:spLocks noChangeArrowheads="1"/>
          </p:cNvSpPr>
          <p:nvPr/>
        </p:nvSpPr>
        <p:spPr bwMode="auto">
          <a:xfrm>
            <a:off x="6148388" y="4675188"/>
            <a:ext cx="360362" cy="360362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62" name="Rectangle 148"/>
          <p:cNvSpPr>
            <a:spLocks noChangeArrowheads="1"/>
          </p:cNvSpPr>
          <p:nvPr/>
        </p:nvSpPr>
        <p:spPr bwMode="auto">
          <a:xfrm>
            <a:off x="6224588" y="4773613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charset="0"/>
              </a:rPr>
              <a:t>50</a:t>
            </a:r>
            <a:endParaRPr lang="en-US"/>
          </a:p>
        </p:txBody>
      </p:sp>
      <p:sp>
        <p:nvSpPr>
          <p:cNvPr id="9363" name="Freeform 149"/>
          <p:cNvSpPr>
            <a:spLocks/>
          </p:cNvSpPr>
          <p:nvPr/>
        </p:nvSpPr>
        <p:spPr bwMode="auto">
          <a:xfrm>
            <a:off x="5602288" y="5811838"/>
            <a:ext cx="22225" cy="22225"/>
          </a:xfrm>
          <a:custGeom>
            <a:avLst/>
            <a:gdLst>
              <a:gd name="T0" fmla="*/ 0 w 14"/>
              <a:gd name="T1" fmla="*/ 0 h 14"/>
              <a:gd name="T2" fmla="*/ 0 w 14"/>
              <a:gd name="T3" fmla="*/ 7 h 14"/>
              <a:gd name="T4" fmla="*/ 14 w 14"/>
              <a:gd name="T5" fmla="*/ 14 h 14"/>
              <a:gd name="T6" fmla="*/ 14 w 14"/>
              <a:gd name="T7" fmla="*/ 7 h 14"/>
              <a:gd name="T8" fmla="*/ 0 w 14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0" y="0"/>
                </a:moveTo>
                <a:lnTo>
                  <a:pt x="0" y="7"/>
                </a:lnTo>
                <a:lnTo>
                  <a:pt x="14" y="14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64" name="Freeform 150"/>
          <p:cNvSpPr>
            <a:spLocks/>
          </p:cNvSpPr>
          <p:nvPr/>
        </p:nvSpPr>
        <p:spPr bwMode="auto">
          <a:xfrm>
            <a:off x="5842000" y="5319713"/>
            <a:ext cx="33338" cy="22225"/>
          </a:xfrm>
          <a:custGeom>
            <a:avLst/>
            <a:gdLst>
              <a:gd name="T0" fmla="*/ 0 w 21"/>
              <a:gd name="T1" fmla="*/ 7 h 14"/>
              <a:gd name="T2" fmla="*/ 7 w 21"/>
              <a:gd name="T3" fmla="*/ 0 h 14"/>
              <a:gd name="T4" fmla="*/ 21 w 21"/>
              <a:gd name="T5" fmla="*/ 7 h 14"/>
              <a:gd name="T6" fmla="*/ 14 w 21"/>
              <a:gd name="T7" fmla="*/ 14 h 14"/>
              <a:gd name="T8" fmla="*/ 0 w 21"/>
              <a:gd name="T9" fmla="*/ 7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4"/>
              <a:gd name="T17" fmla="*/ 21 w 21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4">
                <a:moveTo>
                  <a:pt x="0" y="7"/>
                </a:moveTo>
                <a:lnTo>
                  <a:pt x="7" y="0"/>
                </a:lnTo>
                <a:lnTo>
                  <a:pt x="21" y="7"/>
                </a:lnTo>
                <a:lnTo>
                  <a:pt x="14" y="14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65" name="Freeform 151"/>
          <p:cNvSpPr>
            <a:spLocks/>
          </p:cNvSpPr>
          <p:nvPr/>
        </p:nvSpPr>
        <p:spPr bwMode="auto">
          <a:xfrm>
            <a:off x="5602288" y="5330825"/>
            <a:ext cx="261937" cy="492125"/>
          </a:xfrm>
          <a:custGeom>
            <a:avLst/>
            <a:gdLst>
              <a:gd name="T0" fmla="*/ 0 w 165"/>
              <a:gd name="T1" fmla="*/ 303 h 310"/>
              <a:gd name="T2" fmla="*/ 14 w 165"/>
              <a:gd name="T3" fmla="*/ 310 h 310"/>
              <a:gd name="T4" fmla="*/ 165 w 165"/>
              <a:gd name="T5" fmla="*/ 7 h 310"/>
              <a:gd name="T6" fmla="*/ 151 w 165"/>
              <a:gd name="T7" fmla="*/ 0 h 310"/>
              <a:gd name="T8" fmla="*/ 0 w 165"/>
              <a:gd name="T9" fmla="*/ 303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310"/>
              <a:gd name="T17" fmla="*/ 165 w 165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310">
                <a:moveTo>
                  <a:pt x="0" y="303"/>
                </a:moveTo>
                <a:lnTo>
                  <a:pt x="14" y="310"/>
                </a:lnTo>
                <a:lnTo>
                  <a:pt x="165" y="7"/>
                </a:lnTo>
                <a:lnTo>
                  <a:pt x="151" y="0"/>
                </a:lnTo>
                <a:lnTo>
                  <a:pt x="0" y="30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66" name="Freeform 152"/>
          <p:cNvSpPr>
            <a:spLocks/>
          </p:cNvSpPr>
          <p:nvPr/>
        </p:nvSpPr>
        <p:spPr bwMode="auto">
          <a:xfrm>
            <a:off x="5842000" y="5319713"/>
            <a:ext cx="22225" cy="22225"/>
          </a:xfrm>
          <a:custGeom>
            <a:avLst/>
            <a:gdLst>
              <a:gd name="T0" fmla="*/ 14 w 14"/>
              <a:gd name="T1" fmla="*/ 7 h 14"/>
              <a:gd name="T2" fmla="*/ 14 w 14"/>
              <a:gd name="T3" fmla="*/ 0 h 14"/>
              <a:gd name="T4" fmla="*/ 0 w 14"/>
              <a:gd name="T5" fmla="*/ 7 h 14"/>
              <a:gd name="T6" fmla="*/ 0 w 14"/>
              <a:gd name="T7" fmla="*/ 14 h 14"/>
              <a:gd name="T8" fmla="*/ 14 w 14"/>
              <a:gd name="T9" fmla="*/ 7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14" y="7"/>
                </a:moveTo>
                <a:lnTo>
                  <a:pt x="14" y="0"/>
                </a:lnTo>
                <a:lnTo>
                  <a:pt x="0" y="7"/>
                </a:lnTo>
                <a:lnTo>
                  <a:pt x="0" y="14"/>
                </a:lnTo>
                <a:lnTo>
                  <a:pt x="14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67" name="Freeform 153"/>
          <p:cNvSpPr>
            <a:spLocks/>
          </p:cNvSpPr>
          <p:nvPr/>
        </p:nvSpPr>
        <p:spPr bwMode="auto">
          <a:xfrm>
            <a:off x="6083300" y="5811838"/>
            <a:ext cx="33338" cy="22225"/>
          </a:xfrm>
          <a:custGeom>
            <a:avLst/>
            <a:gdLst>
              <a:gd name="T0" fmla="*/ 14 w 21"/>
              <a:gd name="T1" fmla="*/ 0 h 14"/>
              <a:gd name="T2" fmla="*/ 21 w 21"/>
              <a:gd name="T3" fmla="*/ 7 h 14"/>
              <a:gd name="T4" fmla="*/ 7 w 21"/>
              <a:gd name="T5" fmla="*/ 14 h 14"/>
              <a:gd name="T6" fmla="*/ 0 w 21"/>
              <a:gd name="T7" fmla="*/ 7 h 14"/>
              <a:gd name="T8" fmla="*/ 14 w 21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4"/>
              <a:gd name="T17" fmla="*/ 21 w 21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4">
                <a:moveTo>
                  <a:pt x="14" y="0"/>
                </a:moveTo>
                <a:lnTo>
                  <a:pt x="21" y="7"/>
                </a:lnTo>
                <a:lnTo>
                  <a:pt x="7" y="14"/>
                </a:lnTo>
                <a:lnTo>
                  <a:pt x="0" y="7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68" name="Freeform 154"/>
          <p:cNvSpPr>
            <a:spLocks/>
          </p:cNvSpPr>
          <p:nvPr/>
        </p:nvSpPr>
        <p:spPr bwMode="auto">
          <a:xfrm>
            <a:off x="5842000" y="5330825"/>
            <a:ext cx="263525" cy="492125"/>
          </a:xfrm>
          <a:custGeom>
            <a:avLst/>
            <a:gdLst>
              <a:gd name="T0" fmla="*/ 14 w 166"/>
              <a:gd name="T1" fmla="*/ 0 h 310"/>
              <a:gd name="T2" fmla="*/ 0 w 166"/>
              <a:gd name="T3" fmla="*/ 7 h 310"/>
              <a:gd name="T4" fmla="*/ 152 w 166"/>
              <a:gd name="T5" fmla="*/ 310 h 310"/>
              <a:gd name="T6" fmla="*/ 166 w 166"/>
              <a:gd name="T7" fmla="*/ 303 h 310"/>
              <a:gd name="T8" fmla="*/ 14 w 166"/>
              <a:gd name="T9" fmla="*/ 0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310"/>
              <a:gd name="T17" fmla="*/ 166 w 166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310">
                <a:moveTo>
                  <a:pt x="14" y="0"/>
                </a:moveTo>
                <a:lnTo>
                  <a:pt x="0" y="7"/>
                </a:lnTo>
                <a:lnTo>
                  <a:pt x="152" y="310"/>
                </a:lnTo>
                <a:lnTo>
                  <a:pt x="166" y="30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69" name="Rectangle 155"/>
          <p:cNvSpPr>
            <a:spLocks noChangeArrowheads="1"/>
          </p:cNvSpPr>
          <p:nvPr/>
        </p:nvSpPr>
        <p:spPr bwMode="auto">
          <a:xfrm>
            <a:off x="5492750" y="5691188"/>
            <a:ext cx="241300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70" name="Rectangle 156"/>
          <p:cNvSpPr>
            <a:spLocks noChangeArrowheads="1"/>
          </p:cNvSpPr>
          <p:nvPr/>
        </p:nvSpPr>
        <p:spPr bwMode="auto">
          <a:xfrm>
            <a:off x="5492750" y="5691188"/>
            <a:ext cx="239713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71" name="Rectangle 157"/>
          <p:cNvSpPr>
            <a:spLocks noChangeArrowheads="1"/>
          </p:cNvSpPr>
          <p:nvPr/>
        </p:nvSpPr>
        <p:spPr bwMode="auto">
          <a:xfrm>
            <a:off x="5973763" y="5691188"/>
            <a:ext cx="241300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72" name="Rectangle 158"/>
          <p:cNvSpPr>
            <a:spLocks noChangeArrowheads="1"/>
          </p:cNvSpPr>
          <p:nvPr/>
        </p:nvSpPr>
        <p:spPr bwMode="auto">
          <a:xfrm>
            <a:off x="5973763" y="5691188"/>
            <a:ext cx="239712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73" name="Oval 159"/>
          <p:cNvSpPr>
            <a:spLocks noChangeArrowheads="1"/>
          </p:cNvSpPr>
          <p:nvPr/>
        </p:nvSpPr>
        <p:spPr bwMode="auto">
          <a:xfrm>
            <a:off x="5678488" y="5156200"/>
            <a:ext cx="350837" cy="34925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74" name="Oval 160"/>
          <p:cNvSpPr>
            <a:spLocks noChangeArrowheads="1"/>
          </p:cNvSpPr>
          <p:nvPr/>
        </p:nvSpPr>
        <p:spPr bwMode="auto">
          <a:xfrm>
            <a:off x="5678488" y="5156200"/>
            <a:ext cx="349250" cy="349250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75" name="Rectangle 161"/>
          <p:cNvSpPr>
            <a:spLocks noChangeArrowheads="1"/>
          </p:cNvSpPr>
          <p:nvPr/>
        </p:nvSpPr>
        <p:spPr bwMode="auto">
          <a:xfrm>
            <a:off x="5754688" y="5254625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48</a:t>
            </a:r>
            <a:endParaRPr lang="en-US"/>
          </a:p>
        </p:txBody>
      </p:sp>
      <p:sp>
        <p:nvSpPr>
          <p:cNvPr id="9376" name="Rectangle 162"/>
          <p:cNvSpPr>
            <a:spLocks noChangeArrowheads="1"/>
          </p:cNvSpPr>
          <p:nvPr/>
        </p:nvSpPr>
        <p:spPr bwMode="auto">
          <a:xfrm>
            <a:off x="4049713" y="4729163"/>
            <a:ext cx="239712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77" name="Rectangle 163"/>
          <p:cNvSpPr>
            <a:spLocks noChangeArrowheads="1"/>
          </p:cNvSpPr>
          <p:nvPr/>
        </p:nvSpPr>
        <p:spPr bwMode="auto">
          <a:xfrm>
            <a:off x="4049713" y="4729163"/>
            <a:ext cx="239712" cy="239712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78" name="Rectangle 164"/>
          <p:cNvSpPr>
            <a:spLocks noChangeArrowheads="1"/>
          </p:cNvSpPr>
          <p:nvPr/>
        </p:nvSpPr>
        <p:spPr bwMode="auto">
          <a:xfrm>
            <a:off x="7581900" y="5221288"/>
            <a:ext cx="239713" cy="239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79" name="Rectangle 165"/>
          <p:cNvSpPr>
            <a:spLocks noChangeArrowheads="1"/>
          </p:cNvSpPr>
          <p:nvPr/>
        </p:nvSpPr>
        <p:spPr bwMode="auto">
          <a:xfrm>
            <a:off x="7581900" y="5221288"/>
            <a:ext cx="239713" cy="239712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80" name="Oval 166"/>
          <p:cNvSpPr>
            <a:spLocks noChangeArrowheads="1"/>
          </p:cNvSpPr>
          <p:nvPr/>
        </p:nvSpPr>
        <p:spPr bwMode="auto">
          <a:xfrm>
            <a:off x="7078663" y="4192588"/>
            <a:ext cx="360362" cy="36195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81" name="Oval 167"/>
          <p:cNvSpPr>
            <a:spLocks noChangeArrowheads="1"/>
          </p:cNvSpPr>
          <p:nvPr/>
        </p:nvSpPr>
        <p:spPr bwMode="auto">
          <a:xfrm>
            <a:off x="7078663" y="4194175"/>
            <a:ext cx="360362" cy="360363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82" name="Rectangle 168"/>
          <p:cNvSpPr>
            <a:spLocks noChangeArrowheads="1"/>
          </p:cNvSpPr>
          <p:nvPr/>
        </p:nvSpPr>
        <p:spPr bwMode="auto">
          <a:xfrm>
            <a:off x="7165975" y="4292600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charset="0"/>
              </a:rPr>
              <a:t>62</a:t>
            </a:r>
            <a:endParaRPr lang="en-US"/>
          </a:p>
        </p:txBody>
      </p:sp>
      <p:sp>
        <p:nvSpPr>
          <p:cNvPr id="9383" name="Rectangle 169"/>
          <p:cNvSpPr>
            <a:spLocks noChangeArrowheads="1"/>
          </p:cNvSpPr>
          <p:nvPr/>
        </p:nvSpPr>
        <p:spPr bwMode="auto">
          <a:xfrm>
            <a:off x="4170363" y="4095750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2</a:t>
            </a:r>
            <a:endParaRPr lang="en-US"/>
          </a:p>
        </p:txBody>
      </p:sp>
      <p:sp>
        <p:nvSpPr>
          <p:cNvPr id="9384" name="Rectangle 170"/>
          <p:cNvSpPr>
            <a:spLocks noChangeArrowheads="1"/>
          </p:cNvSpPr>
          <p:nvPr/>
        </p:nvSpPr>
        <p:spPr bwMode="auto">
          <a:xfrm>
            <a:off x="5602288" y="3646488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4</a:t>
            </a:r>
            <a:endParaRPr lang="en-US"/>
          </a:p>
        </p:txBody>
      </p:sp>
      <p:sp>
        <p:nvSpPr>
          <p:cNvPr id="9385" name="Rectangle 171"/>
          <p:cNvSpPr>
            <a:spLocks noChangeArrowheads="1"/>
          </p:cNvSpPr>
          <p:nvPr/>
        </p:nvSpPr>
        <p:spPr bwMode="auto">
          <a:xfrm>
            <a:off x="5065713" y="4576763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1</a:t>
            </a:r>
            <a:endParaRPr lang="en-US"/>
          </a:p>
        </p:txBody>
      </p:sp>
      <p:sp>
        <p:nvSpPr>
          <p:cNvPr id="9386" name="Rectangle 172"/>
          <p:cNvSpPr>
            <a:spLocks noChangeArrowheads="1"/>
          </p:cNvSpPr>
          <p:nvPr/>
        </p:nvSpPr>
        <p:spPr bwMode="auto">
          <a:xfrm>
            <a:off x="5602288" y="4937125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1</a:t>
            </a:r>
            <a:endParaRPr lang="en-US"/>
          </a:p>
        </p:txBody>
      </p:sp>
      <p:sp>
        <p:nvSpPr>
          <p:cNvPr id="9387" name="Rectangle 173"/>
          <p:cNvSpPr>
            <a:spLocks noChangeArrowheads="1"/>
          </p:cNvSpPr>
          <p:nvPr/>
        </p:nvSpPr>
        <p:spPr bwMode="auto">
          <a:xfrm>
            <a:off x="6049963" y="4565650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charset="0"/>
              </a:rPr>
              <a:t>2</a:t>
            </a:r>
            <a:endParaRPr lang="en-US"/>
          </a:p>
        </p:txBody>
      </p:sp>
      <p:sp>
        <p:nvSpPr>
          <p:cNvPr id="9388" name="Rectangle 174"/>
          <p:cNvSpPr>
            <a:spLocks noChangeArrowheads="1"/>
          </p:cNvSpPr>
          <p:nvPr/>
        </p:nvSpPr>
        <p:spPr bwMode="auto">
          <a:xfrm>
            <a:off x="8139113" y="4619625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charset="0"/>
              </a:rPr>
              <a:t>2</a:t>
            </a:r>
            <a:endParaRPr lang="en-US"/>
          </a:p>
        </p:txBody>
      </p:sp>
      <p:sp>
        <p:nvSpPr>
          <p:cNvPr id="9389" name="Rectangle 175"/>
          <p:cNvSpPr>
            <a:spLocks noChangeArrowheads="1"/>
          </p:cNvSpPr>
          <p:nvPr/>
        </p:nvSpPr>
        <p:spPr bwMode="auto">
          <a:xfrm>
            <a:off x="6969125" y="4040188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charset="0"/>
              </a:rPr>
              <a:t>3</a:t>
            </a:r>
            <a:endParaRPr lang="en-US"/>
          </a:p>
        </p:txBody>
      </p:sp>
      <p:sp>
        <p:nvSpPr>
          <p:cNvPr id="9390" name="Rectangle 176"/>
          <p:cNvSpPr>
            <a:spLocks noChangeArrowheads="1"/>
          </p:cNvSpPr>
          <p:nvPr/>
        </p:nvSpPr>
        <p:spPr bwMode="auto">
          <a:xfrm>
            <a:off x="8674100" y="4992688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1</a:t>
            </a:r>
            <a:endParaRPr lang="en-US"/>
          </a:p>
        </p:txBody>
      </p:sp>
      <p:sp>
        <p:nvSpPr>
          <p:cNvPr id="9391" name="Freeform 177"/>
          <p:cNvSpPr>
            <a:spLocks/>
          </p:cNvSpPr>
          <p:nvPr/>
        </p:nvSpPr>
        <p:spPr bwMode="auto">
          <a:xfrm>
            <a:off x="6553200" y="5800725"/>
            <a:ext cx="22225" cy="22225"/>
          </a:xfrm>
          <a:custGeom>
            <a:avLst/>
            <a:gdLst>
              <a:gd name="T0" fmla="*/ 0 w 14"/>
              <a:gd name="T1" fmla="*/ 0 h 14"/>
              <a:gd name="T2" fmla="*/ 0 w 14"/>
              <a:gd name="T3" fmla="*/ 7 h 14"/>
              <a:gd name="T4" fmla="*/ 14 w 14"/>
              <a:gd name="T5" fmla="*/ 14 h 14"/>
              <a:gd name="T6" fmla="*/ 14 w 14"/>
              <a:gd name="T7" fmla="*/ 7 h 14"/>
              <a:gd name="T8" fmla="*/ 0 w 14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0" y="0"/>
                </a:moveTo>
                <a:lnTo>
                  <a:pt x="0" y="7"/>
                </a:lnTo>
                <a:lnTo>
                  <a:pt x="14" y="14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92" name="Freeform 178"/>
          <p:cNvSpPr>
            <a:spLocks/>
          </p:cNvSpPr>
          <p:nvPr/>
        </p:nvSpPr>
        <p:spPr bwMode="auto">
          <a:xfrm>
            <a:off x="6794500" y="5308600"/>
            <a:ext cx="31750" cy="22225"/>
          </a:xfrm>
          <a:custGeom>
            <a:avLst/>
            <a:gdLst>
              <a:gd name="T0" fmla="*/ 0 w 20"/>
              <a:gd name="T1" fmla="*/ 7 h 14"/>
              <a:gd name="T2" fmla="*/ 7 w 20"/>
              <a:gd name="T3" fmla="*/ 0 h 14"/>
              <a:gd name="T4" fmla="*/ 20 w 20"/>
              <a:gd name="T5" fmla="*/ 7 h 14"/>
              <a:gd name="T6" fmla="*/ 13 w 20"/>
              <a:gd name="T7" fmla="*/ 14 h 14"/>
              <a:gd name="T8" fmla="*/ 0 w 20"/>
              <a:gd name="T9" fmla="*/ 7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14"/>
              <a:gd name="T17" fmla="*/ 20 w 20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14">
                <a:moveTo>
                  <a:pt x="0" y="7"/>
                </a:moveTo>
                <a:lnTo>
                  <a:pt x="7" y="0"/>
                </a:lnTo>
                <a:lnTo>
                  <a:pt x="20" y="7"/>
                </a:lnTo>
                <a:lnTo>
                  <a:pt x="13" y="14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93" name="Freeform 179"/>
          <p:cNvSpPr>
            <a:spLocks/>
          </p:cNvSpPr>
          <p:nvPr/>
        </p:nvSpPr>
        <p:spPr bwMode="auto">
          <a:xfrm>
            <a:off x="6553200" y="5319713"/>
            <a:ext cx="261938" cy="492125"/>
          </a:xfrm>
          <a:custGeom>
            <a:avLst/>
            <a:gdLst>
              <a:gd name="T0" fmla="*/ 0 w 165"/>
              <a:gd name="T1" fmla="*/ 303 h 310"/>
              <a:gd name="T2" fmla="*/ 14 w 165"/>
              <a:gd name="T3" fmla="*/ 310 h 310"/>
              <a:gd name="T4" fmla="*/ 165 w 165"/>
              <a:gd name="T5" fmla="*/ 7 h 310"/>
              <a:gd name="T6" fmla="*/ 152 w 165"/>
              <a:gd name="T7" fmla="*/ 0 h 310"/>
              <a:gd name="T8" fmla="*/ 0 w 165"/>
              <a:gd name="T9" fmla="*/ 303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310"/>
              <a:gd name="T17" fmla="*/ 165 w 165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310">
                <a:moveTo>
                  <a:pt x="0" y="303"/>
                </a:moveTo>
                <a:lnTo>
                  <a:pt x="14" y="310"/>
                </a:lnTo>
                <a:lnTo>
                  <a:pt x="165" y="7"/>
                </a:lnTo>
                <a:lnTo>
                  <a:pt x="152" y="0"/>
                </a:lnTo>
                <a:lnTo>
                  <a:pt x="0" y="30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94" name="Freeform 180"/>
          <p:cNvSpPr>
            <a:spLocks/>
          </p:cNvSpPr>
          <p:nvPr/>
        </p:nvSpPr>
        <p:spPr bwMode="auto">
          <a:xfrm>
            <a:off x="6794500" y="5308600"/>
            <a:ext cx="20638" cy="22225"/>
          </a:xfrm>
          <a:custGeom>
            <a:avLst/>
            <a:gdLst>
              <a:gd name="T0" fmla="*/ 13 w 13"/>
              <a:gd name="T1" fmla="*/ 7 h 14"/>
              <a:gd name="T2" fmla="*/ 13 w 13"/>
              <a:gd name="T3" fmla="*/ 0 h 14"/>
              <a:gd name="T4" fmla="*/ 0 w 13"/>
              <a:gd name="T5" fmla="*/ 7 h 14"/>
              <a:gd name="T6" fmla="*/ 0 w 13"/>
              <a:gd name="T7" fmla="*/ 14 h 14"/>
              <a:gd name="T8" fmla="*/ 13 w 13"/>
              <a:gd name="T9" fmla="*/ 7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14"/>
              <a:gd name="T17" fmla="*/ 13 w 13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14">
                <a:moveTo>
                  <a:pt x="13" y="7"/>
                </a:moveTo>
                <a:lnTo>
                  <a:pt x="13" y="0"/>
                </a:lnTo>
                <a:lnTo>
                  <a:pt x="0" y="7"/>
                </a:lnTo>
                <a:lnTo>
                  <a:pt x="0" y="14"/>
                </a:lnTo>
                <a:lnTo>
                  <a:pt x="13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95" name="Freeform 181"/>
          <p:cNvSpPr>
            <a:spLocks/>
          </p:cNvSpPr>
          <p:nvPr/>
        </p:nvSpPr>
        <p:spPr bwMode="auto">
          <a:xfrm>
            <a:off x="7023100" y="5800725"/>
            <a:ext cx="33338" cy="22225"/>
          </a:xfrm>
          <a:custGeom>
            <a:avLst/>
            <a:gdLst>
              <a:gd name="T0" fmla="*/ 14 w 21"/>
              <a:gd name="T1" fmla="*/ 0 h 14"/>
              <a:gd name="T2" fmla="*/ 21 w 21"/>
              <a:gd name="T3" fmla="*/ 7 h 14"/>
              <a:gd name="T4" fmla="*/ 7 w 21"/>
              <a:gd name="T5" fmla="*/ 14 h 14"/>
              <a:gd name="T6" fmla="*/ 0 w 21"/>
              <a:gd name="T7" fmla="*/ 7 h 14"/>
              <a:gd name="T8" fmla="*/ 14 w 21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4"/>
              <a:gd name="T17" fmla="*/ 21 w 21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4">
                <a:moveTo>
                  <a:pt x="14" y="0"/>
                </a:moveTo>
                <a:lnTo>
                  <a:pt x="21" y="7"/>
                </a:lnTo>
                <a:lnTo>
                  <a:pt x="7" y="14"/>
                </a:lnTo>
                <a:lnTo>
                  <a:pt x="0" y="7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96" name="Freeform 182"/>
          <p:cNvSpPr>
            <a:spLocks/>
          </p:cNvSpPr>
          <p:nvPr/>
        </p:nvSpPr>
        <p:spPr bwMode="auto">
          <a:xfrm>
            <a:off x="6794500" y="5319713"/>
            <a:ext cx="250825" cy="492125"/>
          </a:xfrm>
          <a:custGeom>
            <a:avLst/>
            <a:gdLst>
              <a:gd name="T0" fmla="*/ 13 w 158"/>
              <a:gd name="T1" fmla="*/ 0 h 310"/>
              <a:gd name="T2" fmla="*/ 0 w 158"/>
              <a:gd name="T3" fmla="*/ 7 h 310"/>
              <a:gd name="T4" fmla="*/ 144 w 158"/>
              <a:gd name="T5" fmla="*/ 310 h 310"/>
              <a:gd name="T6" fmla="*/ 158 w 158"/>
              <a:gd name="T7" fmla="*/ 303 h 310"/>
              <a:gd name="T8" fmla="*/ 13 w 158"/>
              <a:gd name="T9" fmla="*/ 0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"/>
              <a:gd name="T16" fmla="*/ 0 h 310"/>
              <a:gd name="T17" fmla="*/ 158 w 158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" h="310">
                <a:moveTo>
                  <a:pt x="13" y="0"/>
                </a:moveTo>
                <a:lnTo>
                  <a:pt x="0" y="7"/>
                </a:lnTo>
                <a:lnTo>
                  <a:pt x="144" y="310"/>
                </a:lnTo>
                <a:lnTo>
                  <a:pt x="158" y="303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97" name="Rectangle 183"/>
          <p:cNvSpPr>
            <a:spLocks noChangeArrowheads="1"/>
          </p:cNvSpPr>
          <p:nvPr/>
        </p:nvSpPr>
        <p:spPr bwMode="auto">
          <a:xfrm>
            <a:off x="6443663" y="5680075"/>
            <a:ext cx="241300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98" name="Rectangle 184"/>
          <p:cNvSpPr>
            <a:spLocks noChangeArrowheads="1"/>
          </p:cNvSpPr>
          <p:nvPr/>
        </p:nvSpPr>
        <p:spPr bwMode="auto">
          <a:xfrm>
            <a:off x="6443663" y="5680075"/>
            <a:ext cx="241300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99" name="Rectangle 185"/>
          <p:cNvSpPr>
            <a:spLocks noChangeArrowheads="1"/>
          </p:cNvSpPr>
          <p:nvPr/>
        </p:nvSpPr>
        <p:spPr bwMode="auto">
          <a:xfrm>
            <a:off x="6924675" y="5680075"/>
            <a:ext cx="241300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00" name="Rectangle 186"/>
          <p:cNvSpPr>
            <a:spLocks noChangeArrowheads="1"/>
          </p:cNvSpPr>
          <p:nvPr/>
        </p:nvSpPr>
        <p:spPr bwMode="auto">
          <a:xfrm>
            <a:off x="6924675" y="5680075"/>
            <a:ext cx="241300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01" name="Oval 187"/>
          <p:cNvSpPr>
            <a:spLocks noChangeArrowheads="1"/>
          </p:cNvSpPr>
          <p:nvPr/>
        </p:nvSpPr>
        <p:spPr bwMode="auto">
          <a:xfrm>
            <a:off x="6618288" y="5145088"/>
            <a:ext cx="361950" cy="360362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02" name="Oval 188"/>
          <p:cNvSpPr>
            <a:spLocks noChangeArrowheads="1"/>
          </p:cNvSpPr>
          <p:nvPr/>
        </p:nvSpPr>
        <p:spPr bwMode="auto">
          <a:xfrm>
            <a:off x="6619875" y="5145088"/>
            <a:ext cx="360363" cy="360362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03" name="Rectangle 189"/>
          <p:cNvSpPr>
            <a:spLocks noChangeArrowheads="1"/>
          </p:cNvSpPr>
          <p:nvPr/>
        </p:nvSpPr>
        <p:spPr bwMode="auto">
          <a:xfrm>
            <a:off x="6707188" y="5243513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54</a:t>
            </a:r>
            <a:endParaRPr lang="en-US"/>
          </a:p>
        </p:txBody>
      </p:sp>
      <p:sp>
        <p:nvSpPr>
          <p:cNvPr id="9404" name="Rectangle 190"/>
          <p:cNvSpPr>
            <a:spLocks noChangeArrowheads="1"/>
          </p:cNvSpPr>
          <p:nvPr/>
        </p:nvSpPr>
        <p:spPr bwMode="auto">
          <a:xfrm>
            <a:off x="6969125" y="4981575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1</a:t>
            </a:r>
            <a:endParaRPr lang="en-US"/>
          </a:p>
        </p:txBody>
      </p:sp>
      <p:sp>
        <p:nvSpPr>
          <p:cNvPr id="9405" name="Rectangle 191"/>
          <p:cNvSpPr>
            <a:spLocks noChangeArrowheads="1"/>
          </p:cNvSpPr>
          <p:nvPr/>
        </p:nvSpPr>
        <p:spPr bwMode="auto">
          <a:xfrm>
            <a:off x="5810250" y="6161088"/>
            <a:ext cx="2508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900" i="1">
                <a:solidFill>
                  <a:srgbClr val="000000"/>
                </a:solidFill>
                <a:latin typeface="Times" charset="0"/>
              </a:rPr>
              <a:t>T</a:t>
            </a:r>
            <a:endParaRPr lang="en-US"/>
          </a:p>
        </p:txBody>
      </p:sp>
      <p:sp>
        <p:nvSpPr>
          <p:cNvPr id="9406" name="Rectangle 192"/>
          <p:cNvSpPr>
            <a:spLocks noChangeArrowheads="1"/>
          </p:cNvSpPr>
          <p:nvPr/>
        </p:nvSpPr>
        <p:spPr bwMode="auto">
          <a:xfrm>
            <a:off x="5940425" y="6249988"/>
            <a:ext cx="2190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" charset="0"/>
              </a:rPr>
              <a:t>0</a:t>
            </a:r>
            <a:endParaRPr lang="en-US"/>
          </a:p>
        </p:txBody>
      </p:sp>
      <p:grpSp>
        <p:nvGrpSpPr>
          <p:cNvPr id="2" name="Group 203"/>
          <p:cNvGrpSpPr>
            <a:grpSpLocks/>
          </p:cNvGrpSpPr>
          <p:nvPr/>
        </p:nvGrpSpPr>
        <p:grpSpPr bwMode="auto">
          <a:xfrm>
            <a:off x="6761163" y="6161088"/>
            <a:ext cx="361950" cy="361950"/>
            <a:chOff x="4259" y="3881"/>
            <a:chExt cx="228" cy="228"/>
          </a:xfrm>
        </p:grpSpPr>
        <p:sp>
          <p:nvSpPr>
            <p:cNvPr id="9421" name="Rectangle 193"/>
            <p:cNvSpPr>
              <a:spLocks noChangeArrowheads="1"/>
            </p:cNvSpPr>
            <p:nvPr/>
          </p:nvSpPr>
          <p:spPr bwMode="auto">
            <a:xfrm>
              <a:off x="4259" y="3881"/>
              <a:ext cx="158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 i="1">
                  <a:solidFill>
                    <a:srgbClr val="000000"/>
                  </a:solidFill>
                  <a:latin typeface="Times" charset="0"/>
                </a:rPr>
                <a:t>T</a:t>
              </a:r>
              <a:endParaRPr lang="en-US"/>
            </a:p>
          </p:txBody>
        </p:sp>
        <p:sp>
          <p:nvSpPr>
            <p:cNvPr id="9422" name="Rectangle 194"/>
            <p:cNvSpPr>
              <a:spLocks noChangeArrowheads="1"/>
            </p:cNvSpPr>
            <p:nvPr/>
          </p:nvSpPr>
          <p:spPr bwMode="auto">
            <a:xfrm>
              <a:off x="4349" y="3937"/>
              <a:ext cx="138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" charset="0"/>
                </a:rPr>
                <a:t>1</a:t>
              </a:r>
              <a:endParaRPr lang="en-US"/>
            </a:p>
          </p:txBody>
        </p:sp>
      </p:grpSp>
      <p:sp>
        <p:nvSpPr>
          <p:cNvPr id="9408" name="Rectangle 195"/>
          <p:cNvSpPr>
            <a:spLocks noChangeArrowheads="1"/>
          </p:cNvSpPr>
          <p:nvPr/>
        </p:nvSpPr>
        <p:spPr bwMode="auto">
          <a:xfrm>
            <a:off x="7613650" y="5626100"/>
            <a:ext cx="2508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900" i="1">
                <a:solidFill>
                  <a:srgbClr val="000000"/>
                </a:solidFill>
                <a:latin typeface="Times" charset="0"/>
              </a:rPr>
              <a:t>T</a:t>
            </a:r>
            <a:endParaRPr lang="en-US"/>
          </a:p>
        </p:txBody>
      </p:sp>
      <p:sp>
        <p:nvSpPr>
          <p:cNvPr id="9409" name="Rectangle 196"/>
          <p:cNvSpPr>
            <a:spLocks noChangeArrowheads="1"/>
          </p:cNvSpPr>
          <p:nvPr/>
        </p:nvSpPr>
        <p:spPr bwMode="auto">
          <a:xfrm>
            <a:off x="7756525" y="5713413"/>
            <a:ext cx="2190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" charset="0"/>
              </a:rPr>
              <a:t>2</a:t>
            </a:r>
            <a:endParaRPr lang="en-US"/>
          </a:p>
        </p:txBody>
      </p:sp>
      <p:sp>
        <p:nvSpPr>
          <p:cNvPr id="9410" name="Rectangle 197"/>
          <p:cNvSpPr>
            <a:spLocks noChangeArrowheads="1"/>
          </p:cNvSpPr>
          <p:nvPr/>
        </p:nvSpPr>
        <p:spPr bwMode="auto">
          <a:xfrm>
            <a:off x="8313738" y="6161088"/>
            <a:ext cx="2508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900" i="1">
                <a:solidFill>
                  <a:srgbClr val="000000"/>
                </a:solidFill>
                <a:latin typeface="Times" charset="0"/>
              </a:rPr>
              <a:t>T</a:t>
            </a:r>
            <a:endParaRPr lang="en-US"/>
          </a:p>
        </p:txBody>
      </p:sp>
      <p:sp>
        <p:nvSpPr>
          <p:cNvPr id="9411" name="Rectangle 198"/>
          <p:cNvSpPr>
            <a:spLocks noChangeArrowheads="1"/>
          </p:cNvSpPr>
          <p:nvPr/>
        </p:nvSpPr>
        <p:spPr bwMode="auto">
          <a:xfrm>
            <a:off x="8445500" y="6249988"/>
            <a:ext cx="2190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" charset="0"/>
              </a:rPr>
              <a:t>3</a:t>
            </a:r>
            <a:endParaRPr lang="en-US"/>
          </a:p>
        </p:txBody>
      </p:sp>
      <p:sp>
        <p:nvSpPr>
          <p:cNvPr id="9412" name="Rectangle 199"/>
          <p:cNvSpPr>
            <a:spLocks noChangeArrowheads="1"/>
          </p:cNvSpPr>
          <p:nvPr/>
        </p:nvSpPr>
        <p:spPr bwMode="auto">
          <a:xfrm>
            <a:off x="7439025" y="3975100"/>
            <a:ext cx="23018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900" i="1">
                <a:solidFill>
                  <a:srgbClr val="FF0000"/>
                </a:solidFill>
                <a:latin typeface="Times" charset="0"/>
              </a:rPr>
              <a:t>x</a:t>
            </a:r>
            <a:endParaRPr lang="en-US"/>
          </a:p>
        </p:txBody>
      </p:sp>
      <p:sp>
        <p:nvSpPr>
          <p:cNvPr id="9413" name="Rectangle 200"/>
          <p:cNvSpPr>
            <a:spLocks noChangeArrowheads="1"/>
          </p:cNvSpPr>
          <p:nvPr/>
        </p:nvSpPr>
        <p:spPr bwMode="auto">
          <a:xfrm>
            <a:off x="6465888" y="4400550"/>
            <a:ext cx="23018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900" i="1">
                <a:solidFill>
                  <a:srgbClr val="FF0000"/>
                </a:solidFill>
                <a:latin typeface="Times" charset="0"/>
              </a:rPr>
              <a:t>y</a:t>
            </a:r>
            <a:endParaRPr lang="en-US"/>
          </a:p>
        </p:txBody>
      </p:sp>
      <p:sp>
        <p:nvSpPr>
          <p:cNvPr id="9414" name="Rectangle 201"/>
          <p:cNvSpPr>
            <a:spLocks noChangeArrowheads="1"/>
          </p:cNvSpPr>
          <p:nvPr/>
        </p:nvSpPr>
        <p:spPr bwMode="auto">
          <a:xfrm>
            <a:off x="7843838" y="4346575"/>
            <a:ext cx="21907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900" i="1">
                <a:solidFill>
                  <a:srgbClr val="FF0000"/>
                </a:solidFill>
                <a:latin typeface="Times" charset="0"/>
              </a:rPr>
              <a:t>z</a:t>
            </a:r>
            <a:endParaRPr lang="en-US"/>
          </a:p>
        </p:txBody>
      </p:sp>
      <p:sp>
        <p:nvSpPr>
          <p:cNvPr id="9415" name="Text Box 5"/>
          <p:cNvSpPr txBox="1">
            <a:spLocks noChangeArrowheads="1"/>
          </p:cNvSpPr>
          <p:nvPr/>
        </p:nvSpPr>
        <p:spPr bwMode="auto">
          <a:xfrm>
            <a:off x="762000" y="3124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24A63E"/>
                </a:solidFill>
                <a:latin typeface="Times New Roman" charset="0"/>
              </a:rPr>
              <a:t>unbalanced...</a:t>
            </a:r>
          </a:p>
        </p:txBody>
      </p:sp>
      <p:sp>
        <p:nvSpPr>
          <p:cNvPr id="9416" name="Text Box 6"/>
          <p:cNvSpPr txBox="1">
            <a:spLocks noChangeArrowheads="1"/>
          </p:cNvSpPr>
          <p:nvPr/>
        </p:nvSpPr>
        <p:spPr bwMode="auto">
          <a:xfrm>
            <a:off x="2514600" y="5105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24A63E"/>
                </a:solidFill>
                <a:latin typeface="Times New Roman" charset="0"/>
              </a:rPr>
              <a:t>...balanced</a:t>
            </a:r>
          </a:p>
        </p:txBody>
      </p:sp>
      <p:pic>
        <p:nvPicPr>
          <p:cNvPr id="941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865563"/>
            <a:ext cx="2819400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04"/>
          <p:cNvGrpSpPr>
            <a:grpSpLocks/>
          </p:cNvGrpSpPr>
          <p:nvPr/>
        </p:nvGrpSpPr>
        <p:grpSpPr bwMode="auto">
          <a:xfrm>
            <a:off x="3714750" y="3705225"/>
            <a:ext cx="246063" cy="333375"/>
            <a:chOff x="4295" y="3881"/>
            <a:chExt cx="155" cy="210"/>
          </a:xfrm>
        </p:grpSpPr>
        <p:sp>
          <p:nvSpPr>
            <p:cNvPr id="9419" name="Rectangle 205"/>
            <p:cNvSpPr>
              <a:spLocks noChangeArrowheads="1"/>
            </p:cNvSpPr>
            <p:nvPr/>
          </p:nvSpPr>
          <p:spPr bwMode="auto">
            <a:xfrm>
              <a:off x="4295" y="3881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 i="1">
                  <a:solidFill>
                    <a:srgbClr val="000000"/>
                  </a:solidFill>
                  <a:latin typeface="Times" charset="0"/>
                </a:rPr>
                <a:t>T</a:t>
              </a:r>
              <a:endParaRPr lang="en-US"/>
            </a:p>
          </p:txBody>
        </p:sp>
        <p:sp>
          <p:nvSpPr>
            <p:cNvPr id="9420" name="Rectangle 206"/>
            <p:cNvSpPr>
              <a:spLocks noChangeArrowheads="1"/>
            </p:cNvSpPr>
            <p:nvPr/>
          </p:nvSpPr>
          <p:spPr bwMode="auto">
            <a:xfrm>
              <a:off x="4386" y="3937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" charset="0"/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Review of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Main concepts: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global optimum value can be defined in terms of optimal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T</a:t>
            </a:r>
            <a:r>
              <a:rPr lang="en-US" dirty="0" smtClean="0"/>
              <a:t>he </a:t>
            </a:r>
            <a:r>
              <a:rPr lang="en-US" dirty="0" err="1" smtClean="0"/>
              <a:t>subproblems</a:t>
            </a:r>
            <a:r>
              <a:rPr lang="en-US" dirty="0" smtClean="0"/>
              <a:t> are not independent, but instead they overlap (hence, should be constructed bottom-up).</a:t>
            </a:r>
            <a:endParaRPr lang="en-US" dirty="0" smtClean="0"/>
          </a:p>
          <a:p>
            <a:r>
              <a:rPr lang="en-US" dirty="0" smtClean="0"/>
              <a:t>LCS problem:</a:t>
            </a:r>
          </a:p>
          <a:p>
            <a:pPr lvl="1"/>
            <a:r>
              <a:rPr lang="en-US" dirty="0" smtClean="0"/>
              <a:t>Given </a:t>
            </a:r>
            <a:r>
              <a:rPr lang="en-US" dirty="0" smtClean="0"/>
              <a:t>two strings X and Y, the longest common subsequence (LCS) problem is to find a longest subsequence common to both X and 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AVL Trees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6A6874-70BA-314C-AF80-07C248CAE8C7}" type="slidenum">
              <a:rPr lang="en-US"/>
              <a:pPr/>
              <a:t>20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Removal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924800" cy="1219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Removal begins as in a binary search tree, which means the node removed will become an empty external node. Its parent, </a:t>
            </a:r>
            <a:r>
              <a:rPr lang="en-US" sz="2400" dirty="0" err="1"/>
              <a:t>w</a:t>
            </a:r>
            <a:r>
              <a:rPr lang="en-US" sz="2400" dirty="0"/>
              <a:t>, may cause an</a:t>
            </a:r>
            <a:r>
              <a:rPr lang="en-US" sz="2400" dirty="0" smtClean="0"/>
              <a:t> unbalance</a:t>
            </a:r>
            <a:r>
              <a:rPr lang="en-US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Example: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47888" y="2927350"/>
            <a:ext cx="2743200" cy="2755900"/>
            <a:chOff x="2112" y="1824"/>
            <a:chExt cx="1728" cy="1736"/>
          </a:xfrm>
        </p:grpSpPr>
        <p:sp>
          <p:nvSpPr>
            <p:cNvPr id="12331" name="Oval 5"/>
            <p:cNvSpPr>
              <a:spLocks noChangeArrowheads="1"/>
            </p:cNvSpPr>
            <p:nvPr/>
          </p:nvSpPr>
          <p:spPr bwMode="auto">
            <a:xfrm>
              <a:off x="2686" y="1824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44</a:t>
              </a:r>
            </a:p>
          </p:txBody>
        </p:sp>
        <p:sp>
          <p:nvSpPr>
            <p:cNvPr id="12332" name="Oval 6"/>
            <p:cNvSpPr>
              <a:spLocks noChangeArrowheads="1"/>
            </p:cNvSpPr>
            <p:nvPr/>
          </p:nvSpPr>
          <p:spPr bwMode="auto">
            <a:xfrm>
              <a:off x="2164" y="220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17</a:t>
              </a:r>
            </a:p>
          </p:txBody>
        </p:sp>
        <p:sp>
          <p:nvSpPr>
            <p:cNvPr id="12333" name="Oval 7"/>
            <p:cNvSpPr>
              <a:spLocks noChangeArrowheads="1"/>
            </p:cNvSpPr>
            <p:nvPr/>
          </p:nvSpPr>
          <p:spPr bwMode="auto">
            <a:xfrm>
              <a:off x="3416" y="264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78</a:t>
              </a:r>
            </a:p>
          </p:txBody>
        </p:sp>
        <p:sp>
          <p:nvSpPr>
            <p:cNvPr id="12334" name="Oval 8"/>
            <p:cNvSpPr>
              <a:spLocks noChangeArrowheads="1"/>
            </p:cNvSpPr>
            <p:nvPr/>
          </p:nvSpPr>
          <p:spPr bwMode="auto">
            <a:xfrm>
              <a:off x="2296" y="264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32</a:t>
              </a:r>
            </a:p>
          </p:txBody>
        </p:sp>
        <p:sp>
          <p:nvSpPr>
            <p:cNvPr id="12335" name="Oval 9"/>
            <p:cNvSpPr>
              <a:spLocks noChangeArrowheads="1"/>
            </p:cNvSpPr>
            <p:nvPr/>
          </p:nvSpPr>
          <p:spPr bwMode="auto">
            <a:xfrm>
              <a:off x="2908" y="264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50</a:t>
              </a:r>
            </a:p>
          </p:txBody>
        </p:sp>
        <p:sp>
          <p:nvSpPr>
            <p:cNvPr id="12336" name="Oval 10"/>
            <p:cNvSpPr>
              <a:spLocks noChangeArrowheads="1"/>
            </p:cNvSpPr>
            <p:nvPr/>
          </p:nvSpPr>
          <p:spPr bwMode="auto">
            <a:xfrm>
              <a:off x="3544" y="3064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88</a:t>
              </a:r>
            </a:p>
          </p:txBody>
        </p:sp>
        <p:sp>
          <p:nvSpPr>
            <p:cNvPr id="12337" name="Oval 11"/>
            <p:cNvSpPr>
              <a:spLocks noChangeArrowheads="1"/>
            </p:cNvSpPr>
            <p:nvPr/>
          </p:nvSpPr>
          <p:spPr bwMode="auto">
            <a:xfrm>
              <a:off x="2686" y="3072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48</a:t>
              </a:r>
            </a:p>
          </p:txBody>
        </p:sp>
        <p:sp>
          <p:nvSpPr>
            <p:cNvPr id="12338" name="Oval 12"/>
            <p:cNvSpPr>
              <a:spLocks noChangeArrowheads="1"/>
            </p:cNvSpPr>
            <p:nvPr/>
          </p:nvSpPr>
          <p:spPr bwMode="auto">
            <a:xfrm>
              <a:off x="3166" y="220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62</a:t>
              </a:r>
            </a:p>
          </p:txBody>
        </p:sp>
        <p:sp>
          <p:nvSpPr>
            <p:cNvPr id="12339" name="Rectangle 13"/>
            <p:cNvSpPr>
              <a:spLocks noChangeArrowheads="1"/>
            </p:cNvSpPr>
            <p:nvPr/>
          </p:nvSpPr>
          <p:spPr bwMode="auto">
            <a:xfrm>
              <a:off x="2112" y="260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40" name="Rectangle 14"/>
            <p:cNvSpPr>
              <a:spLocks noChangeArrowheads="1"/>
            </p:cNvSpPr>
            <p:nvPr/>
          </p:nvSpPr>
          <p:spPr bwMode="auto">
            <a:xfrm>
              <a:off x="2304" y="303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41" name="Rectangle 15"/>
            <p:cNvSpPr>
              <a:spLocks noChangeArrowheads="1"/>
            </p:cNvSpPr>
            <p:nvPr/>
          </p:nvSpPr>
          <p:spPr bwMode="auto">
            <a:xfrm>
              <a:off x="2496" y="303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42" name="Rectangle 16"/>
            <p:cNvSpPr>
              <a:spLocks noChangeArrowheads="1"/>
            </p:cNvSpPr>
            <p:nvPr/>
          </p:nvSpPr>
          <p:spPr bwMode="auto">
            <a:xfrm>
              <a:off x="2688" y="34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43" name="Rectangle 17"/>
            <p:cNvSpPr>
              <a:spLocks noChangeArrowheads="1"/>
            </p:cNvSpPr>
            <p:nvPr/>
          </p:nvSpPr>
          <p:spPr bwMode="auto">
            <a:xfrm>
              <a:off x="2880" y="34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44" name="Rectangle 18"/>
            <p:cNvSpPr>
              <a:spLocks noChangeArrowheads="1"/>
            </p:cNvSpPr>
            <p:nvPr/>
          </p:nvSpPr>
          <p:spPr bwMode="auto">
            <a:xfrm>
              <a:off x="3360" y="307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45" name="Rectangle 19"/>
            <p:cNvSpPr>
              <a:spLocks noChangeArrowheads="1"/>
            </p:cNvSpPr>
            <p:nvPr/>
          </p:nvSpPr>
          <p:spPr bwMode="auto">
            <a:xfrm>
              <a:off x="3552" y="34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46" name="Rectangle 20"/>
            <p:cNvSpPr>
              <a:spLocks noChangeArrowheads="1"/>
            </p:cNvSpPr>
            <p:nvPr/>
          </p:nvSpPr>
          <p:spPr bwMode="auto">
            <a:xfrm>
              <a:off x="3744" y="34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12347" name="AutoShape 21"/>
            <p:cNvCxnSpPr>
              <a:cxnSpLocks noChangeShapeType="1"/>
              <a:stCxn id="12331" idx="4"/>
              <a:endCxn id="12332" idx="0"/>
            </p:cNvCxnSpPr>
            <p:nvPr/>
          </p:nvCxnSpPr>
          <p:spPr bwMode="auto">
            <a:xfrm flipH="1">
              <a:off x="2305" y="2078"/>
              <a:ext cx="522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48" name="AutoShape 22"/>
            <p:cNvCxnSpPr>
              <a:cxnSpLocks noChangeShapeType="1"/>
              <a:stCxn id="12332" idx="4"/>
              <a:endCxn id="12339" idx="0"/>
            </p:cNvCxnSpPr>
            <p:nvPr/>
          </p:nvCxnSpPr>
          <p:spPr bwMode="auto">
            <a:xfrm flipH="1">
              <a:off x="2160" y="2462"/>
              <a:ext cx="14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49" name="AutoShape 23"/>
            <p:cNvCxnSpPr>
              <a:cxnSpLocks noChangeShapeType="1"/>
              <a:stCxn id="12332" idx="4"/>
              <a:endCxn id="12334" idx="0"/>
            </p:cNvCxnSpPr>
            <p:nvPr/>
          </p:nvCxnSpPr>
          <p:spPr bwMode="auto">
            <a:xfrm>
              <a:off x="2305" y="2462"/>
              <a:ext cx="13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50" name="AutoShape 24"/>
            <p:cNvCxnSpPr>
              <a:cxnSpLocks noChangeShapeType="1"/>
              <a:stCxn id="12331" idx="4"/>
              <a:endCxn id="12338" idx="0"/>
            </p:cNvCxnSpPr>
            <p:nvPr/>
          </p:nvCxnSpPr>
          <p:spPr bwMode="auto">
            <a:xfrm>
              <a:off x="2827" y="2078"/>
              <a:ext cx="480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51" name="AutoShape 25"/>
            <p:cNvCxnSpPr>
              <a:cxnSpLocks noChangeShapeType="1"/>
              <a:stCxn id="12333" idx="0"/>
              <a:endCxn id="12338" idx="4"/>
            </p:cNvCxnSpPr>
            <p:nvPr/>
          </p:nvCxnSpPr>
          <p:spPr bwMode="auto">
            <a:xfrm flipH="1" flipV="1">
              <a:off x="3307" y="2462"/>
              <a:ext cx="250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52" name="AutoShape 26"/>
            <p:cNvCxnSpPr>
              <a:cxnSpLocks noChangeShapeType="1"/>
              <a:stCxn id="12333" idx="4"/>
              <a:endCxn id="12336" idx="0"/>
            </p:cNvCxnSpPr>
            <p:nvPr/>
          </p:nvCxnSpPr>
          <p:spPr bwMode="auto">
            <a:xfrm>
              <a:off x="3557" y="2894"/>
              <a:ext cx="128" cy="17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53" name="AutoShape 27"/>
            <p:cNvCxnSpPr>
              <a:cxnSpLocks noChangeShapeType="1"/>
              <a:stCxn id="12335" idx="4"/>
              <a:endCxn id="12337" idx="0"/>
            </p:cNvCxnSpPr>
            <p:nvPr/>
          </p:nvCxnSpPr>
          <p:spPr bwMode="auto">
            <a:xfrm flipH="1">
              <a:off x="2827" y="2894"/>
              <a:ext cx="22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54" name="AutoShape 28"/>
            <p:cNvCxnSpPr>
              <a:cxnSpLocks noChangeShapeType="1"/>
              <a:stCxn id="12334" idx="4"/>
              <a:endCxn id="12340" idx="0"/>
            </p:cNvCxnSpPr>
            <p:nvPr/>
          </p:nvCxnSpPr>
          <p:spPr bwMode="auto">
            <a:xfrm flipH="1">
              <a:off x="2352" y="2894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55" name="AutoShape 29"/>
            <p:cNvCxnSpPr>
              <a:cxnSpLocks noChangeShapeType="1"/>
              <a:stCxn id="12334" idx="4"/>
              <a:endCxn id="12341" idx="0"/>
            </p:cNvCxnSpPr>
            <p:nvPr/>
          </p:nvCxnSpPr>
          <p:spPr bwMode="auto">
            <a:xfrm>
              <a:off x="2437" y="2894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56" name="AutoShape 30"/>
            <p:cNvCxnSpPr>
              <a:cxnSpLocks noChangeShapeType="1"/>
              <a:stCxn id="12337" idx="4"/>
              <a:endCxn id="12342" idx="0"/>
            </p:cNvCxnSpPr>
            <p:nvPr/>
          </p:nvCxnSpPr>
          <p:spPr bwMode="auto">
            <a:xfrm flipH="1">
              <a:off x="2736" y="3326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57" name="AutoShape 31"/>
            <p:cNvCxnSpPr>
              <a:cxnSpLocks noChangeShapeType="1"/>
              <a:stCxn id="12337" idx="4"/>
              <a:endCxn id="12343" idx="0"/>
            </p:cNvCxnSpPr>
            <p:nvPr/>
          </p:nvCxnSpPr>
          <p:spPr bwMode="auto">
            <a:xfrm>
              <a:off x="2827" y="3326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58" name="AutoShape 32"/>
            <p:cNvCxnSpPr>
              <a:cxnSpLocks noChangeShapeType="1"/>
              <a:stCxn id="12335" idx="4"/>
              <a:endCxn id="12363" idx="0"/>
            </p:cNvCxnSpPr>
            <p:nvPr/>
          </p:nvCxnSpPr>
          <p:spPr bwMode="auto">
            <a:xfrm>
              <a:off x="3049" y="2894"/>
              <a:ext cx="124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59" name="AutoShape 33"/>
            <p:cNvCxnSpPr>
              <a:cxnSpLocks noChangeShapeType="1"/>
              <a:stCxn id="12333" idx="4"/>
              <a:endCxn id="12344" idx="0"/>
            </p:cNvCxnSpPr>
            <p:nvPr/>
          </p:nvCxnSpPr>
          <p:spPr bwMode="auto">
            <a:xfrm flipH="1">
              <a:off x="3408" y="2894"/>
              <a:ext cx="149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60" name="AutoShape 34"/>
            <p:cNvCxnSpPr>
              <a:cxnSpLocks noChangeShapeType="1"/>
              <a:stCxn id="12335" idx="0"/>
              <a:endCxn id="12338" idx="4"/>
            </p:cNvCxnSpPr>
            <p:nvPr/>
          </p:nvCxnSpPr>
          <p:spPr bwMode="auto">
            <a:xfrm flipV="1">
              <a:off x="3049" y="2462"/>
              <a:ext cx="258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61" name="AutoShape 35"/>
            <p:cNvCxnSpPr>
              <a:cxnSpLocks noChangeShapeType="1"/>
              <a:stCxn id="12336" idx="4"/>
              <a:endCxn id="12345" idx="0"/>
            </p:cNvCxnSpPr>
            <p:nvPr/>
          </p:nvCxnSpPr>
          <p:spPr bwMode="auto">
            <a:xfrm flipH="1">
              <a:off x="3600" y="3318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62" name="AutoShape 36"/>
            <p:cNvCxnSpPr>
              <a:cxnSpLocks noChangeShapeType="1"/>
              <a:stCxn id="12336" idx="4"/>
              <a:endCxn id="12346" idx="0"/>
            </p:cNvCxnSpPr>
            <p:nvPr/>
          </p:nvCxnSpPr>
          <p:spPr bwMode="auto">
            <a:xfrm>
              <a:off x="3685" y="3318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2363" name="Oval 37"/>
            <p:cNvSpPr>
              <a:spLocks noChangeArrowheads="1"/>
            </p:cNvSpPr>
            <p:nvPr/>
          </p:nvSpPr>
          <p:spPr bwMode="auto">
            <a:xfrm>
              <a:off x="3032" y="3072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54</a:t>
              </a:r>
            </a:p>
          </p:txBody>
        </p:sp>
        <p:sp>
          <p:nvSpPr>
            <p:cNvPr id="12364" name="Rectangle 38"/>
            <p:cNvSpPr>
              <a:spLocks noChangeArrowheads="1"/>
            </p:cNvSpPr>
            <p:nvPr/>
          </p:nvSpPr>
          <p:spPr bwMode="auto">
            <a:xfrm>
              <a:off x="3034" y="34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65" name="Rectangle 39"/>
            <p:cNvSpPr>
              <a:spLocks noChangeArrowheads="1"/>
            </p:cNvSpPr>
            <p:nvPr/>
          </p:nvSpPr>
          <p:spPr bwMode="auto">
            <a:xfrm>
              <a:off x="3226" y="34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12366" name="AutoShape 40"/>
            <p:cNvCxnSpPr>
              <a:cxnSpLocks noChangeShapeType="1"/>
              <a:stCxn id="12363" idx="4"/>
              <a:endCxn id="12364" idx="0"/>
            </p:cNvCxnSpPr>
            <p:nvPr/>
          </p:nvCxnSpPr>
          <p:spPr bwMode="auto">
            <a:xfrm flipH="1">
              <a:off x="3082" y="3326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67" name="AutoShape 41"/>
            <p:cNvCxnSpPr>
              <a:cxnSpLocks noChangeShapeType="1"/>
              <a:stCxn id="12363" idx="4"/>
              <a:endCxn id="12365" idx="0"/>
            </p:cNvCxnSpPr>
            <p:nvPr/>
          </p:nvCxnSpPr>
          <p:spPr bwMode="auto">
            <a:xfrm>
              <a:off x="3173" y="3326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12295" name="Oval 42"/>
          <p:cNvSpPr>
            <a:spLocks noChangeArrowheads="1"/>
          </p:cNvSpPr>
          <p:nvPr/>
        </p:nvSpPr>
        <p:spPr bwMode="auto">
          <a:xfrm>
            <a:off x="6107113" y="29273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44</a:t>
            </a:r>
          </a:p>
        </p:txBody>
      </p:sp>
      <p:sp>
        <p:nvSpPr>
          <p:cNvPr id="12296" name="Oval 43"/>
          <p:cNvSpPr>
            <a:spLocks noChangeArrowheads="1"/>
          </p:cNvSpPr>
          <p:nvPr/>
        </p:nvSpPr>
        <p:spPr bwMode="auto">
          <a:xfrm>
            <a:off x="5573713" y="35369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17</a:t>
            </a:r>
          </a:p>
        </p:txBody>
      </p:sp>
      <p:sp>
        <p:nvSpPr>
          <p:cNvPr id="12297" name="Oval 44"/>
          <p:cNvSpPr>
            <a:spLocks noChangeArrowheads="1"/>
          </p:cNvSpPr>
          <p:nvPr/>
        </p:nvSpPr>
        <p:spPr bwMode="auto">
          <a:xfrm>
            <a:off x="7113588" y="42227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78</a:t>
            </a:r>
          </a:p>
        </p:txBody>
      </p:sp>
      <p:sp>
        <p:nvSpPr>
          <p:cNvPr id="12298" name="Oval 45"/>
          <p:cNvSpPr>
            <a:spLocks noChangeArrowheads="1"/>
          </p:cNvSpPr>
          <p:nvPr/>
        </p:nvSpPr>
        <p:spPr bwMode="auto">
          <a:xfrm>
            <a:off x="6307138" y="42227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50</a:t>
            </a:r>
          </a:p>
        </p:txBody>
      </p:sp>
      <p:sp>
        <p:nvSpPr>
          <p:cNvPr id="12299" name="Oval 46"/>
          <p:cNvSpPr>
            <a:spLocks noChangeArrowheads="1"/>
          </p:cNvSpPr>
          <p:nvPr/>
        </p:nvSpPr>
        <p:spPr bwMode="auto">
          <a:xfrm>
            <a:off x="7316788" y="48958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88</a:t>
            </a:r>
          </a:p>
        </p:txBody>
      </p:sp>
      <p:sp>
        <p:nvSpPr>
          <p:cNvPr id="12300" name="Oval 47"/>
          <p:cNvSpPr>
            <a:spLocks noChangeArrowheads="1"/>
          </p:cNvSpPr>
          <p:nvPr/>
        </p:nvSpPr>
        <p:spPr bwMode="auto">
          <a:xfrm>
            <a:off x="5954713" y="49085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48</a:t>
            </a:r>
          </a:p>
        </p:txBody>
      </p:sp>
      <p:sp>
        <p:nvSpPr>
          <p:cNvPr id="12301" name="Oval 48"/>
          <p:cNvSpPr>
            <a:spLocks noChangeArrowheads="1"/>
          </p:cNvSpPr>
          <p:nvPr/>
        </p:nvSpPr>
        <p:spPr bwMode="auto">
          <a:xfrm>
            <a:off x="6716713" y="35369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62</a:t>
            </a:r>
          </a:p>
        </p:txBody>
      </p:sp>
      <p:sp>
        <p:nvSpPr>
          <p:cNvPr id="12302" name="Rectangle 49"/>
          <p:cNvSpPr>
            <a:spLocks noChangeArrowheads="1"/>
          </p:cNvSpPr>
          <p:nvPr/>
        </p:nvSpPr>
        <p:spPr bwMode="auto">
          <a:xfrm>
            <a:off x="5567363" y="41592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3" name="Rectangle 50"/>
          <p:cNvSpPr>
            <a:spLocks noChangeArrowheads="1"/>
          </p:cNvSpPr>
          <p:nvPr/>
        </p:nvSpPr>
        <p:spPr bwMode="auto">
          <a:xfrm>
            <a:off x="5872163" y="41592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4" name="Rectangle 51"/>
          <p:cNvSpPr>
            <a:spLocks noChangeArrowheads="1"/>
          </p:cNvSpPr>
          <p:nvPr/>
        </p:nvSpPr>
        <p:spPr bwMode="auto">
          <a:xfrm>
            <a:off x="5957888" y="55308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5" name="Rectangle 52"/>
          <p:cNvSpPr>
            <a:spLocks noChangeArrowheads="1"/>
          </p:cNvSpPr>
          <p:nvPr/>
        </p:nvSpPr>
        <p:spPr bwMode="auto">
          <a:xfrm>
            <a:off x="6262688" y="55308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6" name="Rectangle 53"/>
          <p:cNvSpPr>
            <a:spLocks noChangeArrowheads="1"/>
          </p:cNvSpPr>
          <p:nvPr/>
        </p:nvSpPr>
        <p:spPr bwMode="auto">
          <a:xfrm>
            <a:off x="7024688" y="49085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7" name="Rectangle 54"/>
          <p:cNvSpPr>
            <a:spLocks noChangeArrowheads="1"/>
          </p:cNvSpPr>
          <p:nvPr/>
        </p:nvSpPr>
        <p:spPr bwMode="auto">
          <a:xfrm>
            <a:off x="7329488" y="55181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8" name="Rectangle 55"/>
          <p:cNvSpPr>
            <a:spLocks noChangeArrowheads="1"/>
          </p:cNvSpPr>
          <p:nvPr/>
        </p:nvSpPr>
        <p:spPr bwMode="auto">
          <a:xfrm>
            <a:off x="7634288" y="55181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309" name="AutoShape 56"/>
          <p:cNvCxnSpPr>
            <a:cxnSpLocks noChangeShapeType="1"/>
            <a:stCxn id="12295" idx="4"/>
            <a:endCxn id="12296" idx="0"/>
          </p:cNvCxnSpPr>
          <p:nvPr/>
        </p:nvCxnSpPr>
        <p:spPr bwMode="auto">
          <a:xfrm flipH="1">
            <a:off x="5797550" y="3330575"/>
            <a:ext cx="533400" cy="2063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10" name="AutoShape 57"/>
          <p:cNvCxnSpPr>
            <a:cxnSpLocks noChangeShapeType="1"/>
            <a:stCxn id="12296" idx="4"/>
            <a:endCxn id="12302" idx="0"/>
          </p:cNvCxnSpPr>
          <p:nvPr/>
        </p:nvCxnSpPr>
        <p:spPr bwMode="auto">
          <a:xfrm flipH="1">
            <a:off x="5643563" y="3940175"/>
            <a:ext cx="153987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11" name="AutoShape 58"/>
          <p:cNvCxnSpPr>
            <a:cxnSpLocks noChangeShapeType="1"/>
            <a:stCxn id="12296" idx="4"/>
            <a:endCxn id="12303" idx="0"/>
          </p:cNvCxnSpPr>
          <p:nvPr/>
        </p:nvCxnSpPr>
        <p:spPr bwMode="auto">
          <a:xfrm>
            <a:off x="5797550" y="3940175"/>
            <a:ext cx="150813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12" name="AutoShape 59"/>
          <p:cNvCxnSpPr>
            <a:cxnSpLocks noChangeShapeType="1"/>
            <a:stCxn id="12295" idx="4"/>
            <a:endCxn id="12301" idx="0"/>
          </p:cNvCxnSpPr>
          <p:nvPr/>
        </p:nvCxnSpPr>
        <p:spPr bwMode="auto">
          <a:xfrm>
            <a:off x="6330950" y="3330575"/>
            <a:ext cx="609600" cy="2063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13" name="AutoShape 60"/>
          <p:cNvCxnSpPr>
            <a:cxnSpLocks noChangeShapeType="1"/>
            <a:stCxn id="12297" idx="0"/>
            <a:endCxn id="12301" idx="4"/>
          </p:cNvCxnSpPr>
          <p:nvPr/>
        </p:nvCxnSpPr>
        <p:spPr bwMode="auto">
          <a:xfrm flipH="1" flipV="1">
            <a:off x="6940550" y="3940175"/>
            <a:ext cx="39687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14" name="AutoShape 61"/>
          <p:cNvCxnSpPr>
            <a:cxnSpLocks noChangeShapeType="1"/>
            <a:stCxn id="12297" idx="4"/>
            <a:endCxn id="12299" idx="0"/>
          </p:cNvCxnSpPr>
          <p:nvPr/>
        </p:nvCxnSpPr>
        <p:spPr bwMode="auto">
          <a:xfrm>
            <a:off x="7337425" y="4625975"/>
            <a:ext cx="203200" cy="2698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15" name="AutoShape 62"/>
          <p:cNvCxnSpPr>
            <a:cxnSpLocks noChangeShapeType="1"/>
            <a:stCxn id="12298" idx="4"/>
            <a:endCxn id="12300" idx="0"/>
          </p:cNvCxnSpPr>
          <p:nvPr/>
        </p:nvCxnSpPr>
        <p:spPr bwMode="auto">
          <a:xfrm flipH="1">
            <a:off x="6178550" y="4625975"/>
            <a:ext cx="35242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16" name="AutoShape 63"/>
          <p:cNvCxnSpPr>
            <a:cxnSpLocks noChangeShapeType="1"/>
            <a:stCxn id="12300" idx="4"/>
            <a:endCxn id="12304" idx="0"/>
          </p:cNvCxnSpPr>
          <p:nvPr/>
        </p:nvCxnSpPr>
        <p:spPr bwMode="auto">
          <a:xfrm flipH="1">
            <a:off x="6034088" y="531177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17" name="AutoShape 64"/>
          <p:cNvCxnSpPr>
            <a:cxnSpLocks noChangeShapeType="1"/>
            <a:stCxn id="12300" idx="4"/>
            <a:endCxn id="12305" idx="0"/>
          </p:cNvCxnSpPr>
          <p:nvPr/>
        </p:nvCxnSpPr>
        <p:spPr bwMode="auto">
          <a:xfrm>
            <a:off x="6178550" y="531177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18" name="AutoShape 65"/>
          <p:cNvCxnSpPr>
            <a:cxnSpLocks noChangeShapeType="1"/>
            <a:stCxn id="12298" idx="4"/>
            <a:endCxn id="12323" idx="0"/>
          </p:cNvCxnSpPr>
          <p:nvPr/>
        </p:nvCxnSpPr>
        <p:spPr bwMode="auto">
          <a:xfrm>
            <a:off x="6530975" y="4625975"/>
            <a:ext cx="196850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19" name="AutoShape 66"/>
          <p:cNvCxnSpPr>
            <a:cxnSpLocks noChangeShapeType="1"/>
            <a:stCxn id="12297" idx="4"/>
            <a:endCxn id="12306" idx="0"/>
          </p:cNvCxnSpPr>
          <p:nvPr/>
        </p:nvCxnSpPr>
        <p:spPr bwMode="auto">
          <a:xfrm flipH="1">
            <a:off x="7100888" y="4625975"/>
            <a:ext cx="236537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20" name="AutoShape 67"/>
          <p:cNvCxnSpPr>
            <a:cxnSpLocks noChangeShapeType="1"/>
            <a:stCxn id="12298" idx="0"/>
            <a:endCxn id="12301" idx="4"/>
          </p:cNvCxnSpPr>
          <p:nvPr/>
        </p:nvCxnSpPr>
        <p:spPr bwMode="auto">
          <a:xfrm flipV="1">
            <a:off x="6530975" y="3940175"/>
            <a:ext cx="40957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21" name="AutoShape 68"/>
          <p:cNvCxnSpPr>
            <a:cxnSpLocks noChangeShapeType="1"/>
            <a:stCxn id="12299" idx="4"/>
            <a:endCxn id="12307" idx="0"/>
          </p:cNvCxnSpPr>
          <p:nvPr/>
        </p:nvCxnSpPr>
        <p:spPr bwMode="auto">
          <a:xfrm flipH="1">
            <a:off x="7405688" y="5299075"/>
            <a:ext cx="134937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22" name="AutoShape 69"/>
          <p:cNvCxnSpPr>
            <a:cxnSpLocks noChangeShapeType="1"/>
            <a:stCxn id="12299" idx="4"/>
            <a:endCxn id="12308" idx="0"/>
          </p:cNvCxnSpPr>
          <p:nvPr/>
        </p:nvCxnSpPr>
        <p:spPr bwMode="auto">
          <a:xfrm>
            <a:off x="7540625" y="5299075"/>
            <a:ext cx="169863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sp>
        <p:nvSpPr>
          <p:cNvPr id="12323" name="Oval 70"/>
          <p:cNvSpPr>
            <a:spLocks noChangeArrowheads="1"/>
          </p:cNvSpPr>
          <p:nvPr/>
        </p:nvSpPr>
        <p:spPr bwMode="auto">
          <a:xfrm>
            <a:off x="6503988" y="49085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54</a:t>
            </a:r>
          </a:p>
        </p:txBody>
      </p:sp>
      <p:sp>
        <p:nvSpPr>
          <p:cNvPr id="12324" name="Rectangle 71"/>
          <p:cNvSpPr>
            <a:spLocks noChangeArrowheads="1"/>
          </p:cNvSpPr>
          <p:nvPr/>
        </p:nvSpPr>
        <p:spPr bwMode="auto">
          <a:xfrm>
            <a:off x="6507163" y="55308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25" name="Rectangle 72"/>
          <p:cNvSpPr>
            <a:spLocks noChangeArrowheads="1"/>
          </p:cNvSpPr>
          <p:nvPr/>
        </p:nvSpPr>
        <p:spPr bwMode="auto">
          <a:xfrm>
            <a:off x="6811963" y="55308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326" name="AutoShape 73"/>
          <p:cNvCxnSpPr>
            <a:cxnSpLocks noChangeShapeType="1"/>
            <a:stCxn id="12323" idx="4"/>
            <a:endCxn id="12324" idx="0"/>
          </p:cNvCxnSpPr>
          <p:nvPr/>
        </p:nvCxnSpPr>
        <p:spPr bwMode="auto">
          <a:xfrm flipH="1">
            <a:off x="6583363" y="531177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27" name="AutoShape 74"/>
          <p:cNvCxnSpPr>
            <a:cxnSpLocks noChangeShapeType="1"/>
            <a:stCxn id="12323" idx="4"/>
            <a:endCxn id="12325" idx="0"/>
          </p:cNvCxnSpPr>
          <p:nvPr/>
        </p:nvCxnSpPr>
        <p:spPr bwMode="auto">
          <a:xfrm>
            <a:off x="6727825" y="531177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sp>
        <p:nvSpPr>
          <p:cNvPr id="12328" name="Text Box 83"/>
          <p:cNvSpPr txBox="1">
            <a:spLocks noChangeArrowheads="1"/>
          </p:cNvSpPr>
          <p:nvPr/>
        </p:nvSpPr>
        <p:spPr bwMode="auto">
          <a:xfrm>
            <a:off x="2752725" y="5911850"/>
            <a:ext cx="1887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latin typeface="Times New Roman" charset="0"/>
              </a:rPr>
              <a:t>before deletion of 32</a:t>
            </a:r>
          </a:p>
        </p:txBody>
      </p:sp>
      <p:sp>
        <p:nvSpPr>
          <p:cNvPr id="12329" name="Text Box 84"/>
          <p:cNvSpPr txBox="1">
            <a:spLocks noChangeArrowheads="1"/>
          </p:cNvSpPr>
          <p:nvPr/>
        </p:nvSpPr>
        <p:spPr bwMode="auto">
          <a:xfrm>
            <a:off x="6045200" y="5911850"/>
            <a:ext cx="1266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latin typeface="Times New Roman" charset="0"/>
              </a:rPr>
              <a:t>after deletion</a:t>
            </a:r>
          </a:p>
        </p:txBody>
      </p:sp>
      <p:sp>
        <p:nvSpPr>
          <p:cNvPr id="12330" name="Line 85"/>
          <p:cNvSpPr>
            <a:spLocks noChangeShapeType="1"/>
          </p:cNvSpPr>
          <p:nvPr/>
        </p:nvSpPr>
        <p:spPr bwMode="auto">
          <a:xfrm>
            <a:off x="4572000" y="3352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AVL Trees</a:t>
            </a:r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F1910F-8E96-6D47-B545-70D65C9954A5}" type="slidenum">
              <a:rPr lang="en-US"/>
              <a:pPr/>
              <a:t>21</a:t>
            </a:fld>
            <a:endParaRPr lang="en-US"/>
          </a:p>
        </p:txBody>
      </p:sp>
      <p:sp>
        <p:nvSpPr>
          <p:cNvPr id="13316" name="AutoShape 85"/>
          <p:cNvSpPr>
            <a:spLocks noChangeArrowheads="1"/>
          </p:cNvSpPr>
          <p:nvPr/>
        </p:nvSpPr>
        <p:spPr bwMode="auto">
          <a:xfrm>
            <a:off x="7315200" y="4724400"/>
            <a:ext cx="914400" cy="990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7" name="AutoShape 87"/>
          <p:cNvSpPr>
            <a:spLocks noChangeArrowheads="1"/>
          </p:cNvSpPr>
          <p:nvPr/>
        </p:nvSpPr>
        <p:spPr bwMode="auto">
          <a:xfrm>
            <a:off x="7086600" y="4724400"/>
            <a:ext cx="457200" cy="3810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8" name="AutoShape 88"/>
          <p:cNvSpPr>
            <a:spLocks noChangeArrowheads="1"/>
          </p:cNvSpPr>
          <p:nvPr/>
        </p:nvSpPr>
        <p:spPr bwMode="auto">
          <a:xfrm>
            <a:off x="6096000" y="4800600"/>
            <a:ext cx="1295400" cy="14478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9" name="AutoShape 86"/>
          <p:cNvSpPr>
            <a:spLocks noChangeArrowheads="1"/>
          </p:cNvSpPr>
          <p:nvPr/>
        </p:nvSpPr>
        <p:spPr bwMode="auto">
          <a:xfrm>
            <a:off x="5334000" y="4724400"/>
            <a:ext cx="914400" cy="990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0" name="AutoShape 84"/>
          <p:cNvSpPr>
            <a:spLocks noChangeArrowheads="1"/>
          </p:cNvSpPr>
          <p:nvPr/>
        </p:nvSpPr>
        <p:spPr bwMode="auto">
          <a:xfrm>
            <a:off x="3200400" y="5486400"/>
            <a:ext cx="914400" cy="990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1" name="AutoShape 83"/>
          <p:cNvSpPr>
            <a:spLocks noChangeArrowheads="1"/>
          </p:cNvSpPr>
          <p:nvPr/>
        </p:nvSpPr>
        <p:spPr bwMode="auto">
          <a:xfrm>
            <a:off x="2971800" y="5486400"/>
            <a:ext cx="457200" cy="3810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" name="AutoShape 82"/>
          <p:cNvSpPr>
            <a:spLocks noChangeArrowheads="1"/>
          </p:cNvSpPr>
          <p:nvPr/>
        </p:nvSpPr>
        <p:spPr bwMode="auto">
          <a:xfrm>
            <a:off x="1828800" y="5029200"/>
            <a:ext cx="1295400" cy="14478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3" name="AutoShape 81"/>
          <p:cNvSpPr>
            <a:spLocks noChangeArrowheads="1"/>
          </p:cNvSpPr>
          <p:nvPr/>
        </p:nvSpPr>
        <p:spPr bwMode="auto">
          <a:xfrm>
            <a:off x="1371600" y="4267200"/>
            <a:ext cx="914400" cy="990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Rebalancing after a Removal</a:t>
            </a:r>
          </a:p>
        </p:txBody>
      </p:sp>
      <p:sp>
        <p:nvSpPr>
          <p:cNvPr id="133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7696200" cy="1981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Let </a:t>
            </a:r>
            <a:r>
              <a:rPr lang="en-US" sz="2000" dirty="0" err="1">
                <a:solidFill>
                  <a:schemeClr val="tx2"/>
                </a:solidFill>
              </a:rPr>
              <a:t>z</a:t>
            </a:r>
            <a:r>
              <a:rPr lang="en-US" sz="2000" dirty="0"/>
              <a:t> be the </a:t>
            </a:r>
            <a:r>
              <a:rPr lang="en-US" sz="2000" dirty="0">
                <a:solidFill>
                  <a:schemeClr val="tx2"/>
                </a:solidFill>
              </a:rPr>
              <a:t>first unbalanced</a:t>
            </a:r>
            <a:r>
              <a:rPr lang="en-US" sz="2000" dirty="0"/>
              <a:t> node encountered while travelling up the tree from </a:t>
            </a:r>
            <a:r>
              <a:rPr lang="en-US" sz="2000" dirty="0" err="1"/>
              <a:t>w</a:t>
            </a:r>
            <a:r>
              <a:rPr lang="en-US" sz="2000" dirty="0"/>
              <a:t>. Also, let </a:t>
            </a:r>
            <a:r>
              <a:rPr lang="en-US" sz="2000" dirty="0" err="1"/>
              <a:t>y</a:t>
            </a:r>
            <a:r>
              <a:rPr lang="en-US" sz="2000" dirty="0"/>
              <a:t> be the child of </a:t>
            </a:r>
            <a:r>
              <a:rPr lang="en-US" sz="2000" dirty="0" err="1"/>
              <a:t>z</a:t>
            </a:r>
            <a:r>
              <a:rPr lang="en-US" sz="2000" dirty="0"/>
              <a:t> with the larger height, and let </a:t>
            </a:r>
            <a:r>
              <a:rPr lang="en-US" sz="2000" dirty="0" err="1"/>
              <a:t>x</a:t>
            </a:r>
            <a:r>
              <a:rPr lang="en-US" sz="2000" dirty="0"/>
              <a:t> be the child of </a:t>
            </a:r>
            <a:r>
              <a:rPr lang="en-US" sz="2000" dirty="0" err="1"/>
              <a:t>y</a:t>
            </a:r>
            <a:r>
              <a:rPr lang="en-US" sz="2000" dirty="0"/>
              <a:t> with the larger height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As </a:t>
            </a:r>
            <a:r>
              <a:rPr lang="en-US" sz="2000" dirty="0"/>
              <a:t>this restructuring may upset the balance of another node higher in the tree, we must continue checking for balance until the root of T is reached</a:t>
            </a:r>
          </a:p>
        </p:txBody>
      </p:sp>
      <p:sp>
        <p:nvSpPr>
          <p:cNvPr id="13326" name="Oval 5"/>
          <p:cNvSpPr>
            <a:spLocks noChangeArrowheads="1"/>
          </p:cNvSpPr>
          <p:nvPr/>
        </p:nvSpPr>
        <p:spPr bwMode="auto">
          <a:xfrm>
            <a:off x="2170113" y="3733800"/>
            <a:ext cx="447675" cy="4032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44</a:t>
            </a:r>
          </a:p>
        </p:txBody>
      </p:sp>
      <p:sp>
        <p:nvSpPr>
          <p:cNvPr id="13327" name="Oval 6"/>
          <p:cNvSpPr>
            <a:spLocks noChangeArrowheads="1"/>
          </p:cNvSpPr>
          <p:nvPr/>
        </p:nvSpPr>
        <p:spPr bwMode="auto">
          <a:xfrm>
            <a:off x="1636713" y="43434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17</a:t>
            </a:r>
          </a:p>
        </p:txBody>
      </p:sp>
      <p:sp>
        <p:nvSpPr>
          <p:cNvPr id="13328" name="Oval 7"/>
          <p:cNvSpPr>
            <a:spLocks noChangeArrowheads="1"/>
          </p:cNvSpPr>
          <p:nvPr/>
        </p:nvSpPr>
        <p:spPr bwMode="auto">
          <a:xfrm>
            <a:off x="3176588" y="5029200"/>
            <a:ext cx="447675" cy="4032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78</a:t>
            </a:r>
          </a:p>
        </p:txBody>
      </p:sp>
      <p:sp>
        <p:nvSpPr>
          <p:cNvPr id="13329" name="Oval 8"/>
          <p:cNvSpPr>
            <a:spLocks noChangeArrowheads="1"/>
          </p:cNvSpPr>
          <p:nvPr/>
        </p:nvSpPr>
        <p:spPr bwMode="auto">
          <a:xfrm>
            <a:off x="2370138" y="50292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50</a:t>
            </a:r>
          </a:p>
        </p:txBody>
      </p:sp>
      <p:sp>
        <p:nvSpPr>
          <p:cNvPr id="13330" name="Oval 9"/>
          <p:cNvSpPr>
            <a:spLocks noChangeArrowheads="1"/>
          </p:cNvSpPr>
          <p:nvPr/>
        </p:nvSpPr>
        <p:spPr bwMode="auto">
          <a:xfrm>
            <a:off x="3379788" y="57023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88</a:t>
            </a:r>
          </a:p>
        </p:txBody>
      </p:sp>
      <p:sp>
        <p:nvSpPr>
          <p:cNvPr id="13331" name="Oval 10"/>
          <p:cNvSpPr>
            <a:spLocks noChangeArrowheads="1"/>
          </p:cNvSpPr>
          <p:nvPr/>
        </p:nvSpPr>
        <p:spPr bwMode="auto">
          <a:xfrm>
            <a:off x="2017713" y="57150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48</a:t>
            </a:r>
          </a:p>
        </p:txBody>
      </p:sp>
      <p:sp>
        <p:nvSpPr>
          <p:cNvPr id="13332" name="Oval 11"/>
          <p:cNvSpPr>
            <a:spLocks noChangeArrowheads="1"/>
          </p:cNvSpPr>
          <p:nvPr/>
        </p:nvSpPr>
        <p:spPr bwMode="auto">
          <a:xfrm>
            <a:off x="2779713" y="4343400"/>
            <a:ext cx="447675" cy="4032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Times New Roman" charset="0"/>
              </a:rPr>
              <a:t>62</a:t>
            </a:r>
          </a:p>
        </p:txBody>
      </p:sp>
      <p:sp>
        <p:nvSpPr>
          <p:cNvPr id="13333" name="Rectangle 12"/>
          <p:cNvSpPr>
            <a:spLocks noChangeArrowheads="1"/>
          </p:cNvSpPr>
          <p:nvPr/>
        </p:nvSpPr>
        <p:spPr bwMode="auto">
          <a:xfrm>
            <a:off x="1630363" y="49657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4" name="Rectangle 13"/>
          <p:cNvSpPr>
            <a:spLocks noChangeArrowheads="1"/>
          </p:cNvSpPr>
          <p:nvPr/>
        </p:nvSpPr>
        <p:spPr bwMode="auto">
          <a:xfrm>
            <a:off x="1935163" y="49657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5" name="Rectangle 14"/>
          <p:cNvSpPr>
            <a:spLocks noChangeArrowheads="1"/>
          </p:cNvSpPr>
          <p:nvPr/>
        </p:nvSpPr>
        <p:spPr bwMode="auto">
          <a:xfrm>
            <a:off x="2020888" y="63373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6" name="Rectangle 15"/>
          <p:cNvSpPr>
            <a:spLocks noChangeArrowheads="1"/>
          </p:cNvSpPr>
          <p:nvPr/>
        </p:nvSpPr>
        <p:spPr bwMode="auto">
          <a:xfrm>
            <a:off x="2325688" y="63373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7" name="Rectangle 16"/>
          <p:cNvSpPr>
            <a:spLocks noChangeArrowheads="1"/>
          </p:cNvSpPr>
          <p:nvPr/>
        </p:nvSpPr>
        <p:spPr bwMode="auto">
          <a:xfrm>
            <a:off x="3087688" y="5715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8" name="Rectangle 17"/>
          <p:cNvSpPr>
            <a:spLocks noChangeArrowheads="1"/>
          </p:cNvSpPr>
          <p:nvPr/>
        </p:nvSpPr>
        <p:spPr bwMode="auto">
          <a:xfrm>
            <a:off x="3392488" y="6324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9" name="Rectangle 18"/>
          <p:cNvSpPr>
            <a:spLocks noChangeArrowheads="1"/>
          </p:cNvSpPr>
          <p:nvPr/>
        </p:nvSpPr>
        <p:spPr bwMode="auto">
          <a:xfrm>
            <a:off x="3697288" y="6324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3340" name="AutoShape 19"/>
          <p:cNvCxnSpPr>
            <a:cxnSpLocks noChangeShapeType="1"/>
            <a:stCxn id="13326" idx="4"/>
            <a:endCxn id="13327" idx="0"/>
          </p:cNvCxnSpPr>
          <p:nvPr/>
        </p:nvCxnSpPr>
        <p:spPr bwMode="auto">
          <a:xfrm flipH="1">
            <a:off x="1860550" y="4137025"/>
            <a:ext cx="533400" cy="2063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41" name="AutoShape 20"/>
          <p:cNvCxnSpPr>
            <a:cxnSpLocks noChangeShapeType="1"/>
            <a:stCxn id="13327" idx="4"/>
            <a:endCxn id="13333" idx="0"/>
          </p:cNvCxnSpPr>
          <p:nvPr/>
        </p:nvCxnSpPr>
        <p:spPr bwMode="auto">
          <a:xfrm flipH="1">
            <a:off x="1706563" y="4746625"/>
            <a:ext cx="153987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42" name="AutoShape 21"/>
          <p:cNvCxnSpPr>
            <a:cxnSpLocks noChangeShapeType="1"/>
            <a:stCxn id="13327" idx="4"/>
            <a:endCxn id="13334" idx="0"/>
          </p:cNvCxnSpPr>
          <p:nvPr/>
        </p:nvCxnSpPr>
        <p:spPr bwMode="auto">
          <a:xfrm>
            <a:off x="1860550" y="4746625"/>
            <a:ext cx="150813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43" name="AutoShape 22"/>
          <p:cNvCxnSpPr>
            <a:cxnSpLocks noChangeShapeType="1"/>
            <a:stCxn id="13326" idx="4"/>
            <a:endCxn id="13332" idx="0"/>
          </p:cNvCxnSpPr>
          <p:nvPr/>
        </p:nvCxnSpPr>
        <p:spPr bwMode="auto">
          <a:xfrm>
            <a:off x="2393950" y="4137025"/>
            <a:ext cx="609600" cy="2063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44" name="AutoShape 23"/>
          <p:cNvCxnSpPr>
            <a:cxnSpLocks noChangeShapeType="1"/>
            <a:stCxn id="13328" idx="0"/>
            <a:endCxn id="13332" idx="4"/>
          </p:cNvCxnSpPr>
          <p:nvPr/>
        </p:nvCxnSpPr>
        <p:spPr bwMode="auto">
          <a:xfrm flipH="1" flipV="1">
            <a:off x="3003550" y="4746625"/>
            <a:ext cx="39687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45" name="AutoShape 24"/>
          <p:cNvCxnSpPr>
            <a:cxnSpLocks noChangeShapeType="1"/>
            <a:stCxn id="13328" idx="4"/>
            <a:endCxn id="13330" idx="0"/>
          </p:cNvCxnSpPr>
          <p:nvPr/>
        </p:nvCxnSpPr>
        <p:spPr bwMode="auto">
          <a:xfrm>
            <a:off x="3400425" y="5432425"/>
            <a:ext cx="203200" cy="2698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46" name="AutoShape 25"/>
          <p:cNvCxnSpPr>
            <a:cxnSpLocks noChangeShapeType="1"/>
            <a:stCxn id="13329" idx="4"/>
            <a:endCxn id="13331" idx="0"/>
          </p:cNvCxnSpPr>
          <p:nvPr/>
        </p:nvCxnSpPr>
        <p:spPr bwMode="auto">
          <a:xfrm flipH="1">
            <a:off x="2241550" y="5432425"/>
            <a:ext cx="35242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47" name="AutoShape 26"/>
          <p:cNvCxnSpPr>
            <a:cxnSpLocks noChangeShapeType="1"/>
            <a:stCxn id="13331" idx="4"/>
            <a:endCxn id="13335" idx="0"/>
          </p:cNvCxnSpPr>
          <p:nvPr/>
        </p:nvCxnSpPr>
        <p:spPr bwMode="auto">
          <a:xfrm flipH="1">
            <a:off x="2097088" y="611822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48" name="AutoShape 27"/>
          <p:cNvCxnSpPr>
            <a:cxnSpLocks noChangeShapeType="1"/>
            <a:stCxn id="13331" idx="4"/>
            <a:endCxn id="13336" idx="0"/>
          </p:cNvCxnSpPr>
          <p:nvPr/>
        </p:nvCxnSpPr>
        <p:spPr bwMode="auto">
          <a:xfrm>
            <a:off x="2241550" y="611822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49" name="AutoShape 28"/>
          <p:cNvCxnSpPr>
            <a:cxnSpLocks noChangeShapeType="1"/>
            <a:stCxn id="13329" idx="4"/>
            <a:endCxn id="13354" idx="0"/>
          </p:cNvCxnSpPr>
          <p:nvPr/>
        </p:nvCxnSpPr>
        <p:spPr bwMode="auto">
          <a:xfrm>
            <a:off x="2593975" y="5432425"/>
            <a:ext cx="196850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50" name="AutoShape 29"/>
          <p:cNvCxnSpPr>
            <a:cxnSpLocks noChangeShapeType="1"/>
            <a:stCxn id="13328" idx="4"/>
            <a:endCxn id="13337" idx="0"/>
          </p:cNvCxnSpPr>
          <p:nvPr/>
        </p:nvCxnSpPr>
        <p:spPr bwMode="auto">
          <a:xfrm flipH="1">
            <a:off x="3163888" y="5432425"/>
            <a:ext cx="236537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51" name="AutoShape 30"/>
          <p:cNvCxnSpPr>
            <a:cxnSpLocks noChangeShapeType="1"/>
            <a:stCxn id="13329" idx="0"/>
            <a:endCxn id="13332" idx="4"/>
          </p:cNvCxnSpPr>
          <p:nvPr/>
        </p:nvCxnSpPr>
        <p:spPr bwMode="auto">
          <a:xfrm flipV="1">
            <a:off x="2593975" y="4746625"/>
            <a:ext cx="40957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52" name="AutoShape 31"/>
          <p:cNvCxnSpPr>
            <a:cxnSpLocks noChangeShapeType="1"/>
            <a:stCxn id="13330" idx="4"/>
            <a:endCxn id="13338" idx="0"/>
          </p:cNvCxnSpPr>
          <p:nvPr/>
        </p:nvCxnSpPr>
        <p:spPr bwMode="auto">
          <a:xfrm flipH="1">
            <a:off x="3468688" y="6105525"/>
            <a:ext cx="134937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53" name="AutoShape 32"/>
          <p:cNvCxnSpPr>
            <a:cxnSpLocks noChangeShapeType="1"/>
            <a:stCxn id="13330" idx="4"/>
            <a:endCxn id="13339" idx="0"/>
          </p:cNvCxnSpPr>
          <p:nvPr/>
        </p:nvCxnSpPr>
        <p:spPr bwMode="auto">
          <a:xfrm>
            <a:off x="3603625" y="6105525"/>
            <a:ext cx="169863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sp>
        <p:nvSpPr>
          <p:cNvPr id="13354" name="Oval 33"/>
          <p:cNvSpPr>
            <a:spLocks noChangeArrowheads="1"/>
          </p:cNvSpPr>
          <p:nvPr/>
        </p:nvSpPr>
        <p:spPr bwMode="auto">
          <a:xfrm>
            <a:off x="2566988" y="57150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54</a:t>
            </a:r>
          </a:p>
        </p:txBody>
      </p:sp>
      <p:sp>
        <p:nvSpPr>
          <p:cNvPr id="13355" name="Rectangle 34"/>
          <p:cNvSpPr>
            <a:spLocks noChangeArrowheads="1"/>
          </p:cNvSpPr>
          <p:nvPr/>
        </p:nvSpPr>
        <p:spPr bwMode="auto">
          <a:xfrm>
            <a:off x="2570163" y="63373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56" name="Rectangle 35"/>
          <p:cNvSpPr>
            <a:spLocks noChangeArrowheads="1"/>
          </p:cNvSpPr>
          <p:nvPr/>
        </p:nvSpPr>
        <p:spPr bwMode="auto">
          <a:xfrm>
            <a:off x="2874963" y="63373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3357" name="AutoShape 36"/>
          <p:cNvCxnSpPr>
            <a:cxnSpLocks noChangeShapeType="1"/>
            <a:stCxn id="13354" idx="4"/>
            <a:endCxn id="13355" idx="0"/>
          </p:cNvCxnSpPr>
          <p:nvPr/>
        </p:nvCxnSpPr>
        <p:spPr bwMode="auto">
          <a:xfrm flipH="1">
            <a:off x="2646363" y="611822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58" name="AutoShape 37"/>
          <p:cNvCxnSpPr>
            <a:cxnSpLocks noChangeShapeType="1"/>
            <a:stCxn id="13354" idx="4"/>
            <a:endCxn id="13356" idx="0"/>
          </p:cNvCxnSpPr>
          <p:nvPr/>
        </p:nvCxnSpPr>
        <p:spPr bwMode="auto">
          <a:xfrm>
            <a:off x="2790825" y="611822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sp>
        <p:nvSpPr>
          <p:cNvPr id="13359" name="Text Box 38"/>
          <p:cNvSpPr txBox="1">
            <a:spLocks noChangeArrowheads="1"/>
          </p:cNvSpPr>
          <p:nvPr/>
        </p:nvSpPr>
        <p:spPr bwMode="auto">
          <a:xfrm>
            <a:off x="1143000" y="4276725"/>
            <a:ext cx="36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w</a:t>
            </a:r>
          </a:p>
        </p:txBody>
      </p:sp>
      <p:sp>
        <p:nvSpPr>
          <p:cNvPr id="13360" name="Text Box 39"/>
          <p:cNvSpPr txBox="1">
            <a:spLocks noChangeArrowheads="1"/>
          </p:cNvSpPr>
          <p:nvPr/>
        </p:nvSpPr>
        <p:spPr bwMode="auto">
          <a:xfrm>
            <a:off x="3992563" y="4943475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c=x</a:t>
            </a:r>
          </a:p>
        </p:txBody>
      </p:sp>
      <p:sp>
        <p:nvSpPr>
          <p:cNvPr id="13361" name="Text Box 40"/>
          <p:cNvSpPr txBox="1">
            <a:spLocks noChangeArrowheads="1"/>
          </p:cNvSpPr>
          <p:nvPr/>
        </p:nvSpPr>
        <p:spPr bwMode="auto">
          <a:xfrm>
            <a:off x="3576638" y="4286250"/>
            <a:ext cx="585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b=y</a:t>
            </a:r>
          </a:p>
        </p:txBody>
      </p:sp>
      <p:sp>
        <p:nvSpPr>
          <p:cNvPr id="13362" name="Text Box 41"/>
          <p:cNvSpPr txBox="1">
            <a:spLocks noChangeArrowheads="1"/>
          </p:cNvSpPr>
          <p:nvPr/>
        </p:nvSpPr>
        <p:spPr bwMode="auto">
          <a:xfrm>
            <a:off x="1347788" y="3714750"/>
            <a:ext cx="5572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a=z</a:t>
            </a:r>
          </a:p>
        </p:txBody>
      </p:sp>
      <p:sp>
        <p:nvSpPr>
          <p:cNvPr id="13363" name="Line 42"/>
          <p:cNvSpPr>
            <a:spLocks noChangeShapeType="1"/>
          </p:cNvSpPr>
          <p:nvPr/>
        </p:nvSpPr>
        <p:spPr bwMode="auto">
          <a:xfrm>
            <a:off x="1868488" y="3917950"/>
            <a:ext cx="304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64" name="Line 43"/>
          <p:cNvSpPr>
            <a:spLocks noChangeShapeType="1"/>
          </p:cNvSpPr>
          <p:nvPr/>
        </p:nvSpPr>
        <p:spPr bwMode="auto">
          <a:xfrm flipV="1">
            <a:off x="1400175" y="4537075"/>
            <a:ext cx="228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65" name="Line 44"/>
          <p:cNvSpPr>
            <a:spLocks noChangeShapeType="1"/>
          </p:cNvSpPr>
          <p:nvPr/>
        </p:nvSpPr>
        <p:spPr bwMode="auto">
          <a:xfrm flipH="1">
            <a:off x="3240088" y="45466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66" name="Line 45"/>
          <p:cNvSpPr>
            <a:spLocks noChangeShapeType="1"/>
          </p:cNvSpPr>
          <p:nvPr/>
        </p:nvSpPr>
        <p:spPr bwMode="auto">
          <a:xfrm flipH="1">
            <a:off x="3649663" y="5203825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67" name="Oval 47"/>
          <p:cNvSpPr>
            <a:spLocks noChangeArrowheads="1"/>
          </p:cNvSpPr>
          <p:nvPr/>
        </p:nvSpPr>
        <p:spPr bwMode="auto">
          <a:xfrm>
            <a:off x="6102350" y="4178300"/>
            <a:ext cx="447675" cy="4032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44</a:t>
            </a:r>
          </a:p>
        </p:txBody>
      </p:sp>
      <p:sp>
        <p:nvSpPr>
          <p:cNvPr id="13368" name="Oval 48"/>
          <p:cNvSpPr>
            <a:spLocks noChangeArrowheads="1"/>
          </p:cNvSpPr>
          <p:nvPr/>
        </p:nvSpPr>
        <p:spPr bwMode="auto">
          <a:xfrm>
            <a:off x="5645150" y="48641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17</a:t>
            </a:r>
          </a:p>
        </p:txBody>
      </p:sp>
      <p:sp>
        <p:nvSpPr>
          <p:cNvPr id="13369" name="Oval 49"/>
          <p:cNvSpPr>
            <a:spLocks noChangeArrowheads="1"/>
          </p:cNvSpPr>
          <p:nvPr/>
        </p:nvSpPr>
        <p:spPr bwMode="auto">
          <a:xfrm>
            <a:off x="7321550" y="4191000"/>
            <a:ext cx="447675" cy="4032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78</a:t>
            </a:r>
          </a:p>
        </p:txBody>
      </p:sp>
      <p:sp>
        <p:nvSpPr>
          <p:cNvPr id="13370" name="Oval 50"/>
          <p:cNvSpPr>
            <a:spLocks noChangeArrowheads="1"/>
          </p:cNvSpPr>
          <p:nvPr/>
        </p:nvSpPr>
        <p:spPr bwMode="auto">
          <a:xfrm>
            <a:off x="6592888" y="48641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50</a:t>
            </a:r>
          </a:p>
        </p:txBody>
      </p:sp>
      <p:sp>
        <p:nvSpPr>
          <p:cNvPr id="13371" name="Oval 51"/>
          <p:cNvSpPr>
            <a:spLocks noChangeArrowheads="1"/>
          </p:cNvSpPr>
          <p:nvPr/>
        </p:nvSpPr>
        <p:spPr bwMode="auto">
          <a:xfrm>
            <a:off x="7524750" y="48641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88</a:t>
            </a:r>
          </a:p>
        </p:txBody>
      </p:sp>
      <p:sp>
        <p:nvSpPr>
          <p:cNvPr id="13372" name="Oval 52"/>
          <p:cNvSpPr>
            <a:spLocks noChangeArrowheads="1"/>
          </p:cNvSpPr>
          <p:nvPr/>
        </p:nvSpPr>
        <p:spPr bwMode="auto">
          <a:xfrm>
            <a:off x="6240463" y="55499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48</a:t>
            </a:r>
          </a:p>
        </p:txBody>
      </p:sp>
      <p:sp>
        <p:nvSpPr>
          <p:cNvPr id="13373" name="Oval 53"/>
          <p:cNvSpPr>
            <a:spLocks noChangeArrowheads="1"/>
          </p:cNvSpPr>
          <p:nvPr/>
        </p:nvSpPr>
        <p:spPr bwMode="auto">
          <a:xfrm>
            <a:off x="6696075" y="3581400"/>
            <a:ext cx="447675" cy="4032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62</a:t>
            </a:r>
          </a:p>
        </p:txBody>
      </p:sp>
      <p:sp>
        <p:nvSpPr>
          <p:cNvPr id="13374" name="Rectangle 54"/>
          <p:cNvSpPr>
            <a:spLocks noChangeArrowheads="1"/>
          </p:cNvSpPr>
          <p:nvPr/>
        </p:nvSpPr>
        <p:spPr bwMode="auto">
          <a:xfrm>
            <a:off x="5638800" y="5486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75" name="Rectangle 55"/>
          <p:cNvSpPr>
            <a:spLocks noChangeArrowheads="1"/>
          </p:cNvSpPr>
          <p:nvPr/>
        </p:nvSpPr>
        <p:spPr bwMode="auto">
          <a:xfrm>
            <a:off x="5943600" y="5486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76" name="Rectangle 56"/>
          <p:cNvSpPr>
            <a:spLocks noChangeArrowheads="1"/>
          </p:cNvSpPr>
          <p:nvPr/>
        </p:nvSpPr>
        <p:spPr bwMode="auto">
          <a:xfrm>
            <a:off x="6243638" y="6172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77" name="Rectangle 57"/>
          <p:cNvSpPr>
            <a:spLocks noChangeArrowheads="1"/>
          </p:cNvSpPr>
          <p:nvPr/>
        </p:nvSpPr>
        <p:spPr bwMode="auto">
          <a:xfrm>
            <a:off x="6548438" y="6172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78" name="Rectangle 58"/>
          <p:cNvSpPr>
            <a:spLocks noChangeArrowheads="1"/>
          </p:cNvSpPr>
          <p:nvPr/>
        </p:nvSpPr>
        <p:spPr bwMode="auto">
          <a:xfrm>
            <a:off x="7232650" y="4876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79" name="Rectangle 59"/>
          <p:cNvSpPr>
            <a:spLocks noChangeArrowheads="1"/>
          </p:cNvSpPr>
          <p:nvPr/>
        </p:nvSpPr>
        <p:spPr bwMode="auto">
          <a:xfrm>
            <a:off x="7537450" y="5486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80" name="Rectangle 60"/>
          <p:cNvSpPr>
            <a:spLocks noChangeArrowheads="1"/>
          </p:cNvSpPr>
          <p:nvPr/>
        </p:nvSpPr>
        <p:spPr bwMode="auto">
          <a:xfrm>
            <a:off x="7842250" y="5486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3381" name="AutoShape 61"/>
          <p:cNvCxnSpPr>
            <a:cxnSpLocks noChangeShapeType="1"/>
            <a:stCxn id="13367" idx="4"/>
            <a:endCxn id="13368" idx="0"/>
          </p:cNvCxnSpPr>
          <p:nvPr/>
        </p:nvCxnSpPr>
        <p:spPr bwMode="auto">
          <a:xfrm flipH="1">
            <a:off x="5868988" y="4581525"/>
            <a:ext cx="457200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82" name="AutoShape 62"/>
          <p:cNvCxnSpPr>
            <a:cxnSpLocks noChangeShapeType="1"/>
            <a:stCxn id="13368" idx="4"/>
            <a:endCxn id="13374" idx="0"/>
          </p:cNvCxnSpPr>
          <p:nvPr/>
        </p:nvCxnSpPr>
        <p:spPr bwMode="auto">
          <a:xfrm flipH="1">
            <a:off x="5715000" y="5267325"/>
            <a:ext cx="15398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83" name="AutoShape 63"/>
          <p:cNvCxnSpPr>
            <a:cxnSpLocks noChangeShapeType="1"/>
            <a:stCxn id="13368" idx="4"/>
            <a:endCxn id="13375" idx="0"/>
          </p:cNvCxnSpPr>
          <p:nvPr/>
        </p:nvCxnSpPr>
        <p:spPr bwMode="auto">
          <a:xfrm>
            <a:off x="5868988" y="5267325"/>
            <a:ext cx="15081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84" name="AutoShape 64"/>
          <p:cNvCxnSpPr>
            <a:cxnSpLocks noChangeShapeType="1"/>
            <a:stCxn id="13367" idx="0"/>
            <a:endCxn id="13373" idx="4"/>
          </p:cNvCxnSpPr>
          <p:nvPr/>
        </p:nvCxnSpPr>
        <p:spPr bwMode="auto">
          <a:xfrm flipV="1">
            <a:off x="6326188" y="3984625"/>
            <a:ext cx="593725" cy="1936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85" name="AutoShape 65"/>
          <p:cNvCxnSpPr>
            <a:cxnSpLocks noChangeShapeType="1"/>
            <a:stCxn id="13369" idx="0"/>
            <a:endCxn id="13373" idx="4"/>
          </p:cNvCxnSpPr>
          <p:nvPr/>
        </p:nvCxnSpPr>
        <p:spPr bwMode="auto">
          <a:xfrm flipH="1" flipV="1">
            <a:off x="6919913" y="3984625"/>
            <a:ext cx="625475" cy="2063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86" name="AutoShape 66"/>
          <p:cNvCxnSpPr>
            <a:cxnSpLocks noChangeShapeType="1"/>
            <a:stCxn id="13369" idx="4"/>
            <a:endCxn id="13371" idx="0"/>
          </p:cNvCxnSpPr>
          <p:nvPr/>
        </p:nvCxnSpPr>
        <p:spPr bwMode="auto">
          <a:xfrm>
            <a:off x="7545388" y="4594225"/>
            <a:ext cx="203200" cy="2698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87" name="AutoShape 67"/>
          <p:cNvCxnSpPr>
            <a:cxnSpLocks noChangeShapeType="1"/>
            <a:stCxn id="13370" idx="4"/>
            <a:endCxn id="13372" idx="0"/>
          </p:cNvCxnSpPr>
          <p:nvPr/>
        </p:nvCxnSpPr>
        <p:spPr bwMode="auto">
          <a:xfrm flipH="1">
            <a:off x="6464300" y="5267325"/>
            <a:ext cx="35242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88" name="AutoShape 68"/>
          <p:cNvCxnSpPr>
            <a:cxnSpLocks noChangeShapeType="1"/>
            <a:stCxn id="13372" idx="4"/>
            <a:endCxn id="13376" idx="0"/>
          </p:cNvCxnSpPr>
          <p:nvPr/>
        </p:nvCxnSpPr>
        <p:spPr bwMode="auto">
          <a:xfrm flipH="1">
            <a:off x="6319838" y="595312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89" name="AutoShape 69"/>
          <p:cNvCxnSpPr>
            <a:cxnSpLocks noChangeShapeType="1"/>
            <a:stCxn id="13372" idx="4"/>
            <a:endCxn id="13377" idx="0"/>
          </p:cNvCxnSpPr>
          <p:nvPr/>
        </p:nvCxnSpPr>
        <p:spPr bwMode="auto">
          <a:xfrm>
            <a:off x="6464300" y="595312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90" name="AutoShape 70"/>
          <p:cNvCxnSpPr>
            <a:cxnSpLocks noChangeShapeType="1"/>
            <a:stCxn id="13370" idx="4"/>
            <a:endCxn id="13395" idx="0"/>
          </p:cNvCxnSpPr>
          <p:nvPr/>
        </p:nvCxnSpPr>
        <p:spPr bwMode="auto">
          <a:xfrm>
            <a:off x="6816725" y="5267325"/>
            <a:ext cx="196850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91" name="AutoShape 71"/>
          <p:cNvCxnSpPr>
            <a:cxnSpLocks noChangeShapeType="1"/>
            <a:stCxn id="13369" idx="4"/>
            <a:endCxn id="13378" idx="0"/>
          </p:cNvCxnSpPr>
          <p:nvPr/>
        </p:nvCxnSpPr>
        <p:spPr bwMode="auto">
          <a:xfrm flipH="1">
            <a:off x="7308850" y="4594225"/>
            <a:ext cx="236538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92" name="AutoShape 72"/>
          <p:cNvCxnSpPr>
            <a:cxnSpLocks noChangeShapeType="1"/>
            <a:stCxn id="13370" idx="0"/>
            <a:endCxn id="13367" idx="4"/>
          </p:cNvCxnSpPr>
          <p:nvPr/>
        </p:nvCxnSpPr>
        <p:spPr bwMode="auto">
          <a:xfrm flipH="1" flipV="1">
            <a:off x="6326188" y="4581525"/>
            <a:ext cx="490537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93" name="AutoShape 73"/>
          <p:cNvCxnSpPr>
            <a:cxnSpLocks noChangeShapeType="1"/>
            <a:stCxn id="13371" idx="4"/>
            <a:endCxn id="13379" idx="0"/>
          </p:cNvCxnSpPr>
          <p:nvPr/>
        </p:nvCxnSpPr>
        <p:spPr bwMode="auto">
          <a:xfrm flipH="1">
            <a:off x="7613650" y="5267325"/>
            <a:ext cx="1349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94" name="AutoShape 74"/>
          <p:cNvCxnSpPr>
            <a:cxnSpLocks noChangeShapeType="1"/>
            <a:stCxn id="13371" idx="4"/>
            <a:endCxn id="13380" idx="0"/>
          </p:cNvCxnSpPr>
          <p:nvPr/>
        </p:nvCxnSpPr>
        <p:spPr bwMode="auto">
          <a:xfrm>
            <a:off x="7748588" y="5267325"/>
            <a:ext cx="1698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sp>
        <p:nvSpPr>
          <p:cNvPr id="13395" name="Oval 75"/>
          <p:cNvSpPr>
            <a:spLocks noChangeArrowheads="1"/>
          </p:cNvSpPr>
          <p:nvPr/>
        </p:nvSpPr>
        <p:spPr bwMode="auto">
          <a:xfrm>
            <a:off x="6789738" y="55499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54</a:t>
            </a:r>
          </a:p>
        </p:txBody>
      </p:sp>
      <p:sp>
        <p:nvSpPr>
          <p:cNvPr id="13396" name="Rectangle 76"/>
          <p:cNvSpPr>
            <a:spLocks noChangeArrowheads="1"/>
          </p:cNvSpPr>
          <p:nvPr/>
        </p:nvSpPr>
        <p:spPr bwMode="auto">
          <a:xfrm>
            <a:off x="6792913" y="6172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97" name="Rectangle 77"/>
          <p:cNvSpPr>
            <a:spLocks noChangeArrowheads="1"/>
          </p:cNvSpPr>
          <p:nvPr/>
        </p:nvSpPr>
        <p:spPr bwMode="auto">
          <a:xfrm>
            <a:off x="7097713" y="6172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3398" name="AutoShape 78"/>
          <p:cNvCxnSpPr>
            <a:cxnSpLocks noChangeShapeType="1"/>
            <a:stCxn id="13395" idx="4"/>
            <a:endCxn id="13396" idx="0"/>
          </p:cNvCxnSpPr>
          <p:nvPr/>
        </p:nvCxnSpPr>
        <p:spPr bwMode="auto">
          <a:xfrm flipH="1">
            <a:off x="6869113" y="595312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99" name="AutoShape 79"/>
          <p:cNvCxnSpPr>
            <a:cxnSpLocks noChangeShapeType="1"/>
            <a:stCxn id="13395" idx="4"/>
            <a:endCxn id="13397" idx="0"/>
          </p:cNvCxnSpPr>
          <p:nvPr/>
        </p:nvCxnSpPr>
        <p:spPr bwMode="auto">
          <a:xfrm>
            <a:off x="7013575" y="595312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sp>
        <p:nvSpPr>
          <p:cNvPr id="13400" name="Line 80"/>
          <p:cNvSpPr>
            <a:spLocks noChangeShapeType="1"/>
          </p:cNvSpPr>
          <p:nvPr/>
        </p:nvSpPr>
        <p:spPr bwMode="auto">
          <a:xfrm>
            <a:off x="4495800" y="48006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6E3F8-507D-FC4C-9968-7EDA7FE19073}" type="slidenum">
              <a:rPr lang="en-US"/>
              <a:pPr/>
              <a:t>22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5715000" cy="1143000"/>
          </a:xfrm>
        </p:spPr>
        <p:txBody>
          <a:bodyPr/>
          <a:lstStyle/>
          <a:p>
            <a:pPr eaLnBrk="1" hangingPunct="1"/>
            <a:r>
              <a:rPr lang="en-US"/>
              <a:t>AVL Tree Performance</a:t>
            </a:r>
          </a:p>
        </p:txBody>
      </p:sp>
      <p:sp>
        <p:nvSpPr>
          <p:cNvPr id="10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572000"/>
          </a:xfrm>
        </p:spPr>
        <p:txBody>
          <a:bodyPr/>
          <a:lstStyle/>
          <a:p>
            <a:pPr eaLnBrk="1" hangingPunct="1"/>
            <a:r>
              <a:rPr lang="en-US" sz="2400"/>
              <a:t>a single restructure takes O(1) time</a:t>
            </a:r>
          </a:p>
          <a:p>
            <a:pPr lvl="1" eaLnBrk="1" hangingPunct="1"/>
            <a:r>
              <a:rPr lang="en-US" sz="2000"/>
              <a:t>using a linked-structure binary tree</a:t>
            </a:r>
          </a:p>
          <a:p>
            <a:pPr eaLnBrk="1" hangingPunct="1"/>
            <a:r>
              <a:rPr lang="en-US" sz="2400">
                <a:solidFill>
                  <a:schemeClr val="tx2"/>
                </a:solidFill>
              </a:rPr>
              <a:t>get</a:t>
            </a:r>
            <a:r>
              <a:rPr lang="en-US" sz="2400"/>
              <a:t> takes O(log n) time</a:t>
            </a:r>
          </a:p>
          <a:p>
            <a:pPr lvl="1" eaLnBrk="1" hangingPunct="1"/>
            <a:r>
              <a:rPr lang="en-US" sz="2000"/>
              <a:t>height of tree is O(log n), no restructures needed</a:t>
            </a:r>
            <a:endParaRPr lang="en-US" sz="2400"/>
          </a:p>
          <a:p>
            <a:pPr eaLnBrk="1" hangingPunct="1"/>
            <a:r>
              <a:rPr lang="en-US" sz="2400">
                <a:solidFill>
                  <a:schemeClr val="tx2"/>
                </a:solidFill>
              </a:rPr>
              <a:t>put</a:t>
            </a:r>
            <a:r>
              <a:rPr lang="en-US" sz="2400"/>
              <a:t> takes O(log n) time</a:t>
            </a:r>
          </a:p>
          <a:p>
            <a:pPr lvl="1" eaLnBrk="1" hangingPunct="1"/>
            <a:r>
              <a:rPr lang="en-US" sz="2000"/>
              <a:t>initial find is O(log n)</a:t>
            </a:r>
          </a:p>
          <a:p>
            <a:pPr lvl="1" eaLnBrk="1" hangingPunct="1"/>
            <a:r>
              <a:rPr lang="en-US" sz="2000"/>
              <a:t>Restructuring up the tree, maintaining heights is O(log n)</a:t>
            </a:r>
          </a:p>
          <a:p>
            <a:pPr eaLnBrk="1" hangingPunct="1"/>
            <a:r>
              <a:rPr lang="en-US" sz="2400">
                <a:solidFill>
                  <a:schemeClr val="tx2"/>
                </a:solidFill>
              </a:rPr>
              <a:t>remove</a:t>
            </a:r>
            <a:r>
              <a:rPr lang="en-US" sz="2400"/>
              <a:t> takes O(log n) time</a:t>
            </a:r>
          </a:p>
          <a:p>
            <a:pPr lvl="1" eaLnBrk="1" hangingPunct="1"/>
            <a:r>
              <a:rPr lang="en-US" sz="2000"/>
              <a:t>initial find is O(log n)</a:t>
            </a:r>
          </a:p>
          <a:p>
            <a:pPr lvl="1" eaLnBrk="1" hangingPunct="1"/>
            <a:r>
              <a:rPr lang="en-US" sz="2000"/>
              <a:t>Restructuring up the tree, maintaining heights is O(log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C762813-7023-D346-83A3-60529A441DAB}" type="slidenum">
              <a:rPr lang="en-US"/>
              <a:pPr/>
              <a:t>23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Splay </a:t>
            </a: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10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</a:t>
            </a:r>
            <a:r>
              <a:rPr lang="en-US" dirty="0">
                <a:solidFill>
                  <a:schemeClr val="tx2"/>
                </a:solidFill>
              </a:rPr>
              <a:t>splay tree</a:t>
            </a:r>
            <a:r>
              <a:rPr lang="en-US" dirty="0"/>
              <a:t> is a binary search tree where a node is splayed after it is accessed (for a search or update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deepest internal node accessed is splayed</a:t>
            </a:r>
            <a:endParaRPr lang="en-US" dirty="0" smtClean="0"/>
          </a:p>
          <a:p>
            <a:pPr eaLnBrk="1" hangingPunct="1"/>
            <a:r>
              <a:rPr lang="en-US" dirty="0" smtClean="0"/>
              <a:t>splay: move the node to the root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splaying </a:t>
            </a:r>
            <a:r>
              <a:rPr lang="en-US" dirty="0"/>
              <a:t>costs </a:t>
            </a:r>
            <a:r>
              <a:rPr lang="en-US" dirty="0" err="1"/>
              <a:t>O(h</a:t>
            </a:r>
            <a:r>
              <a:rPr lang="en-US" dirty="0"/>
              <a:t>), where </a:t>
            </a:r>
            <a:r>
              <a:rPr lang="en-US" dirty="0" err="1"/>
              <a:t>h</a:t>
            </a:r>
            <a:r>
              <a:rPr lang="en-US" dirty="0"/>
              <a:t> is height of the tree – which is still </a:t>
            </a:r>
            <a:r>
              <a:rPr lang="en-US" dirty="0" err="1"/>
              <a:t>O(n</a:t>
            </a:r>
            <a:r>
              <a:rPr lang="en-US" dirty="0"/>
              <a:t>) worst-case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O(h</a:t>
            </a:r>
            <a:r>
              <a:rPr lang="en-US" dirty="0"/>
              <a:t>) rotations, each of which is O(1)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99E29DE-ACDB-904D-B5DC-6FD52BB1AD9D}" type="slidenum">
              <a:rPr lang="en-US"/>
              <a:pPr/>
              <a:t>24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457200"/>
            <a:ext cx="6508377" cy="1143000"/>
          </a:xfrm>
        </p:spPr>
        <p:txBody>
          <a:bodyPr/>
          <a:lstStyle/>
          <a:p>
            <a:pPr eaLnBrk="1" hangingPunct="1"/>
            <a:r>
              <a:rPr lang="en-US" dirty="0"/>
              <a:t>Splay </a:t>
            </a: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205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48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which nodes are </a:t>
            </a:r>
            <a:r>
              <a:rPr lang="en-US" dirty="0"/>
              <a:t>splayed after each operation?</a:t>
            </a: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2819400" y="4672013"/>
            <a:ext cx="6072188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/>
              <a:t>use the parent of the internal node that was actually removed from the tree (the parent of the node that the removed item was swapped with)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762000" y="5072063"/>
            <a:ext cx="194468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/>
              <a:t>remove(k)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2819400" y="4051300"/>
            <a:ext cx="57880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/>
              <a:t>use the new node containing the entry inserted</a:t>
            </a: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833438" y="4038600"/>
            <a:ext cx="194468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/>
              <a:t>put(k,v)</a:t>
            </a: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2859088" y="3028950"/>
            <a:ext cx="628491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/>
              <a:t>if key found, use that node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/>
              <a:t>if key not found, use parent of ending external node</a:t>
            </a: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914400" y="3181350"/>
            <a:ext cx="15906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/>
              <a:t>get(k)</a:t>
            </a:r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2706688" y="2514600"/>
            <a:ext cx="62849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/>
              <a:t>splay node</a:t>
            </a:r>
          </a:p>
        </p:txBody>
      </p:sp>
      <p:sp>
        <p:nvSpPr>
          <p:cNvPr id="2062" name="Rectangle 16"/>
          <p:cNvSpPr>
            <a:spLocks noChangeArrowheads="1"/>
          </p:cNvSpPr>
          <p:nvPr/>
        </p:nvSpPr>
        <p:spPr bwMode="auto">
          <a:xfrm>
            <a:off x="762000" y="2514600"/>
            <a:ext cx="194468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/>
              <a:t>method</a:t>
            </a:r>
          </a:p>
        </p:txBody>
      </p:sp>
      <p:sp>
        <p:nvSpPr>
          <p:cNvPr id="2063" name="Line 17"/>
          <p:cNvSpPr>
            <a:spLocks noChangeShapeType="1"/>
          </p:cNvSpPr>
          <p:nvPr/>
        </p:nvSpPr>
        <p:spPr bwMode="auto">
          <a:xfrm>
            <a:off x="762000" y="25146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4" name="Line 18"/>
          <p:cNvSpPr>
            <a:spLocks noChangeShapeType="1"/>
          </p:cNvSpPr>
          <p:nvPr/>
        </p:nvSpPr>
        <p:spPr bwMode="auto">
          <a:xfrm>
            <a:off x="762000" y="29718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5" name="Line 19"/>
          <p:cNvSpPr>
            <a:spLocks noChangeShapeType="1"/>
          </p:cNvSpPr>
          <p:nvPr/>
        </p:nvSpPr>
        <p:spPr bwMode="auto">
          <a:xfrm>
            <a:off x="762000" y="4648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6" name="Line 21"/>
          <p:cNvSpPr>
            <a:spLocks noChangeShapeType="1"/>
          </p:cNvSpPr>
          <p:nvPr/>
        </p:nvSpPr>
        <p:spPr bwMode="auto">
          <a:xfrm>
            <a:off x="762000" y="58674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7" name="Line 22"/>
          <p:cNvSpPr>
            <a:spLocks noChangeShapeType="1"/>
          </p:cNvSpPr>
          <p:nvPr/>
        </p:nvSpPr>
        <p:spPr bwMode="auto">
          <a:xfrm>
            <a:off x="762000" y="2514600"/>
            <a:ext cx="0" cy="3352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8" name="Line 23"/>
          <p:cNvSpPr>
            <a:spLocks noChangeShapeType="1"/>
          </p:cNvSpPr>
          <p:nvPr/>
        </p:nvSpPr>
        <p:spPr bwMode="auto">
          <a:xfrm>
            <a:off x="2678113" y="25146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9" name="Line 24"/>
          <p:cNvSpPr>
            <a:spLocks noChangeShapeType="1"/>
          </p:cNvSpPr>
          <p:nvPr/>
        </p:nvSpPr>
        <p:spPr bwMode="auto">
          <a:xfrm>
            <a:off x="8991600" y="2514600"/>
            <a:ext cx="0" cy="3352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0" name="Line 25"/>
          <p:cNvSpPr>
            <a:spLocks noChangeShapeType="1"/>
          </p:cNvSpPr>
          <p:nvPr/>
        </p:nvSpPr>
        <p:spPr bwMode="auto">
          <a:xfrm>
            <a:off x="762000" y="39624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Splay Trees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08D4D5-3237-744D-BCFB-D3FB827ED79B}" type="slidenum">
              <a:rPr lang="en-US"/>
              <a:pPr/>
              <a:t>25</a:t>
            </a:fld>
            <a:endParaRPr lang="en-US"/>
          </a:p>
        </p:txBody>
      </p:sp>
      <p:sp>
        <p:nvSpPr>
          <p:cNvPr id="186382" name="Rectangle 1038"/>
          <p:cNvSpPr>
            <a:spLocks noGrp="1" noChangeArrowheads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Searching in a Splay Tree: </a:t>
            </a:r>
            <a:br>
              <a:rPr lang="en-US" dirty="0" smtClean="0"/>
            </a:br>
            <a:r>
              <a:rPr lang="en-US" dirty="0" smtClean="0"/>
              <a:t>Starts the Same as in a BST</a:t>
            </a:r>
          </a:p>
        </p:txBody>
      </p:sp>
      <p:sp>
        <p:nvSpPr>
          <p:cNvPr id="11269" name="Rectangle 103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199" y="2514600"/>
            <a:ext cx="3713163" cy="3048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Search proceeds down the tree to found item or an external node.</a:t>
            </a:r>
          </a:p>
          <a:p>
            <a:pPr eaLnBrk="1" hangingPunct="1"/>
            <a:r>
              <a:rPr lang="en-US" dirty="0"/>
              <a:t>Example: Search for time with key 11.</a:t>
            </a:r>
          </a:p>
        </p:txBody>
      </p:sp>
      <p:grpSp>
        <p:nvGrpSpPr>
          <p:cNvPr id="2" name="Group 1040"/>
          <p:cNvGrpSpPr>
            <a:grpSpLocks/>
          </p:cNvGrpSpPr>
          <p:nvPr/>
        </p:nvGrpSpPr>
        <p:grpSpPr bwMode="auto">
          <a:xfrm>
            <a:off x="4114800" y="1371600"/>
            <a:ext cx="4914900" cy="4953000"/>
            <a:chOff x="2496" y="816"/>
            <a:chExt cx="3096" cy="3120"/>
          </a:xfrm>
        </p:grpSpPr>
        <p:sp>
          <p:nvSpPr>
            <p:cNvPr id="11280" name="Oval 1041"/>
            <p:cNvSpPr>
              <a:spLocks noChangeArrowheads="1"/>
            </p:cNvSpPr>
            <p:nvPr/>
          </p:nvSpPr>
          <p:spPr bwMode="auto">
            <a:xfrm>
              <a:off x="3825" y="816"/>
              <a:ext cx="543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(20,Z)</a:t>
              </a:r>
            </a:p>
          </p:txBody>
        </p:sp>
        <p:sp>
          <p:nvSpPr>
            <p:cNvPr id="11281" name="Oval 1042"/>
            <p:cNvSpPr>
              <a:spLocks noChangeArrowheads="1"/>
            </p:cNvSpPr>
            <p:nvPr/>
          </p:nvSpPr>
          <p:spPr bwMode="auto">
            <a:xfrm>
              <a:off x="4800" y="1776"/>
              <a:ext cx="552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(37,P)</a:t>
              </a:r>
            </a:p>
          </p:txBody>
        </p:sp>
        <p:sp>
          <p:nvSpPr>
            <p:cNvPr id="11282" name="Oval 1043"/>
            <p:cNvSpPr>
              <a:spLocks noChangeArrowheads="1"/>
            </p:cNvSpPr>
            <p:nvPr/>
          </p:nvSpPr>
          <p:spPr bwMode="auto">
            <a:xfrm>
              <a:off x="4182" y="1776"/>
              <a:ext cx="570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(21,O)</a:t>
              </a:r>
            </a:p>
          </p:txBody>
        </p:sp>
        <p:sp>
          <p:nvSpPr>
            <p:cNvPr id="11283" name="Oval 1044"/>
            <p:cNvSpPr>
              <a:spLocks noChangeArrowheads="1"/>
            </p:cNvSpPr>
            <p:nvPr/>
          </p:nvSpPr>
          <p:spPr bwMode="auto">
            <a:xfrm>
              <a:off x="3601" y="1680"/>
              <a:ext cx="527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(14,J)</a:t>
              </a:r>
            </a:p>
          </p:txBody>
        </p:sp>
        <p:sp>
          <p:nvSpPr>
            <p:cNvPr id="11284" name="Oval 1045"/>
            <p:cNvSpPr>
              <a:spLocks noChangeArrowheads="1"/>
            </p:cNvSpPr>
            <p:nvPr/>
          </p:nvSpPr>
          <p:spPr bwMode="auto">
            <a:xfrm>
              <a:off x="3024" y="1762"/>
              <a:ext cx="455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(7,T)</a:t>
              </a:r>
            </a:p>
          </p:txBody>
        </p:sp>
        <p:sp>
          <p:nvSpPr>
            <p:cNvPr id="11285" name="Oval 1046"/>
            <p:cNvSpPr>
              <a:spLocks noChangeArrowheads="1"/>
            </p:cNvSpPr>
            <p:nvPr/>
          </p:nvSpPr>
          <p:spPr bwMode="auto">
            <a:xfrm>
              <a:off x="4464" y="1276"/>
              <a:ext cx="562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(35,R)</a:t>
              </a:r>
            </a:p>
          </p:txBody>
        </p:sp>
        <p:sp>
          <p:nvSpPr>
            <p:cNvPr id="11286" name="Oval 1047"/>
            <p:cNvSpPr>
              <a:spLocks noChangeArrowheads="1"/>
            </p:cNvSpPr>
            <p:nvPr/>
          </p:nvSpPr>
          <p:spPr bwMode="auto">
            <a:xfrm>
              <a:off x="3264" y="1276"/>
              <a:ext cx="552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(10,A)</a:t>
              </a:r>
            </a:p>
          </p:txBody>
        </p:sp>
        <p:cxnSp>
          <p:nvCxnSpPr>
            <p:cNvPr id="11287" name="AutoShape 1048"/>
            <p:cNvCxnSpPr>
              <a:cxnSpLocks noChangeShapeType="1"/>
              <a:stCxn id="11280" idx="4"/>
              <a:endCxn id="11286" idx="0"/>
            </p:cNvCxnSpPr>
            <p:nvPr/>
          </p:nvCxnSpPr>
          <p:spPr bwMode="auto">
            <a:xfrm flipH="1">
              <a:off x="3540" y="1070"/>
              <a:ext cx="557" cy="2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288" name="AutoShape 1049"/>
            <p:cNvCxnSpPr>
              <a:cxnSpLocks noChangeShapeType="1"/>
              <a:stCxn id="11280" idx="4"/>
              <a:endCxn id="11285" idx="0"/>
            </p:cNvCxnSpPr>
            <p:nvPr/>
          </p:nvCxnSpPr>
          <p:spPr bwMode="auto">
            <a:xfrm>
              <a:off x="4097" y="1070"/>
              <a:ext cx="648" cy="2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289" name="AutoShape 1050"/>
            <p:cNvCxnSpPr>
              <a:cxnSpLocks noChangeShapeType="1"/>
              <a:stCxn id="11286" idx="4"/>
              <a:endCxn id="11284" idx="0"/>
            </p:cNvCxnSpPr>
            <p:nvPr/>
          </p:nvCxnSpPr>
          <p:spPr bwMode="auto">
            <a:xfrm flipH="1">
              <a:off x="3252" y="1530"/>
              <a:ext cx="288" cy="23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290" name="AutoShape 1051"/>
            <p:cNvCxnSpPr>
              <a:cxnSpLocks noChangeShapeType="1"/>
              <a:stCxn id="11286" idx="4"/>
              <a:endCxn id="11283" idx="0"/>
            </p:cNvCxnSpPr>
            <p:nvPr/>
          </p:nvCxnSpPr>
          <p:spPr bwMode="auto">
            <a:xfrm>
              <a:off x="3540" y="1530"/>
              <a:ext cx="325" cy="15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291" name="AutoShape 1052"/>
            <p:cNvCxnSpPr>
              <a:cxnSpLocks noChangeShapeType="1"/>
              <a:stCxn id="11285" idx="4"/>
              <a:endCxn id="11282" idx="0"/>
            </p:cNvCxnSpPr>
            <p:nvPr/>
          </p:nvCxnSpPr>
          <p:spPr bwMode="auto">
            <a:xfrm flipH="1">
              <a:off x="4467" y="1530"/>
              <a:ext cx="278" cy="24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292" name="AutoShape 1053"/>
            <p:cNvCxnSpPr>
              <a:cxnSpLocks noChangeShapeType="1"/>
              <a:stCxn id="11285" idx="4"/>
              <a:endCxn id="11281" idx="0"/>
            </p:cNvCxnSpPr>
            <p:nvPr/>
          </p:nvCxnSpPr>
          <p:spPr bwMode="auto">
            <a:xfrm>
              <a:off x="4745" y="1530"/>
              <a:ext cx="331" cy="24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1293" name="Oval 1054"/>
            <p:cNvSpPr>
              <a:spLocks noChangeArrowheads="1"/>
            </p:cNvSpPr>
            <p:nvPr/>
          </p:nvSpPr>
          <p:spPr bwMode="auto">
            <a:xfrm>
              <a:off x="2496" y="2640"/>
              <a:ext cx="474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(1,C)</a:t>
              </a:r>
            </a:p>
          </p:txBody>
        </p:sp>
        <p:sp>
          <p:nvSpPr>
            <p:cNvPr id="11294" name="Oval 1055"/>
            <p:cNvSpPr>
              <a:spLocks noChangeArrowheads="1"/>
            </p:cNvSpPr>
            <p:nvPr/>
          </p:nvSpPr>
          <p:spPr bwMode="auto">
            <a:xfrm>
              <a:off x="2761" y="2137"/>
              <a:ext cx="482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(1,Q)</a:t>
              </a:r>
            </a:p>
          </p:txBody>
        </p:sp>
        <p:cxnSp>
          <p:nvCxnSpPr>
            <p:cNvPr id="11295" name="AutoShape 1056"/>
            <p:cNvCxnSpPr>
              <a:cxnSpLocks noChangeShapeType="1"/>
              <a:stCxn id="11294" idx="4"/>
              <a:endCxn id="11293" idx="0"/>
            </p:cNvCxnSpPr>
            <p:nvPr/>
          </p:nvCxnSpPr>
          <p:spPr bwMode="auto">
            <a:xfrm flipH="1">
              <a:off x="2733" y="2391"/>
              <a:ext cx="269" cy="24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296" name="AutoShape 1057"/>
            <p:cNvCxnSpPr>
              <a:cxnSpLocks noChangeShapeType="1"/>
              <a:stCxn id="11294" idx="4"/>
              <a:endCxn id="11300" idx="0"/>
            </p:cNvCxnSpPr>
            <p:nvPr/>
          </p:nvCxnSpPr>
          <p:spPr bwMode="auto">
            <a:xfrm>
              <a:off x="3001" y="2391"/>
              <a:ext cx="270" cy="26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297" name="AutoShape 1058"/>
            <p:cNvCxnSpPr>
              <a:cxnSpLocks noChangeShapeType="1"/>
              <a:stCxn id="11284" idx="4"/>
              <a:endCxn id="11294" idx="0"/>
            </p:cNvCxnSpPr>
            <p:nvPr/>
          </p:nvCxnSpPr>
          <p:spPr bwMode="auto">
            <a:xfrm flipH="1">
              <a:off x="3002" y="2016"/>
              <a:ext cx="250" cy="12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1298" name="Oval 1059"/>
            <p:cNvSpPr>
              <a:spLocks noChangeArrowheads="1"/>
            </p:cNvSpPr>
            <p:nvPr/>
          </p:nvSpPr>
          <p:spPr bwMode="auto">
            <a:xfrm>
              <a:off x="3406" y="3168"/>
              <a:ext cx="482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(5,G)</a:t>
              </a:r>
            </a:p>
          </p:txBody>
        </p:sp>
        <p:sp>
          <p:nvSpPr>
            <p:cNvPr id="11299" name="Oval 1060"/>
            <p:cNvSpPr>
              <a:spLocks noChangeArrowheads="1"/>
            </p:cNvSpPr>
            <p:nvPr/>
          </p:nvSpPr>
          <p:spPr bwMode="auto">
            <a:xfrm>
              <a:off x="2699" y="3164"/>
              <a:ext cx="474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(2,R)</a:t>
              </a:r>
            </a:p>
          </p:txBody>
        </p:sp>
        <p:sp>
          <p:nvSpPr>
            <p:cNvPr id="11300" name="Oval 1061"/>
            <p:cNvSpPr>
              <a:spLocks noChangeArrowheads="1"/>
            </p:cNvSpPr>
            <p:nvPr/>
          </p:nvSpPr>
          <p:spPr bwMode="auto">
            <a:xfrm>
              <a:off x="3035" y="2654"/>
              <a:ext cx="474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(5,H)</a:t>
              </a:r>
            </a:p>
          </p:txBody>
        </p:sp>
        <p:cxnSp>
          <p:nvCxnSpPr>
            <p:cNvPr id="11301" name="AutoShape 1062"/>
            <p:cNvCxnSpPr>
              <a:cxnSpLocks noChangeShapeType="1"/>
              <a:stCxn id="11300" idx="4"/>
              <a:endCxn id="11299" idx="0"/>
            </p:cNvCxnSpPr>
            <p:nvPr/>
          </p:nvCxnSpPr>
          <p:spPr bwMode="auto">
            <a:xfrm flipH="1">
              <a:off x="2935" y="2908"/>
              <a:ext cx="336" cy="25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02" name="AutoShape 1063"/>
            <p:cNvCxnSpPr>
              <a:cxnSpLocks noChangeShapeType="1"/>
              <a:stCxn id="11300" idx="4"/>
              <a:endCxn id="11298" idx="0"/>
            </p:cNvCxnSpPr>
            <p:nvPr/>
          </p:nvCxnSpPr>
          <p:spPr bwMode="auto">
            <a:xfrm>
              <a:off x="3272" y="2908"/>
              <a:ext cx="375" cy="26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1303" name="Oval 1064"/>
            <p:cNvSpPr>
              <a:spLocks noChangeArrowheads="1"/>
            </p:cNvSpPr>
            <p:nvPr/>
          </p:nvSpPr>
          <p:spPr bwMode="auto">
            <a:xfrm>
              <a:off x="3696" y="3490"/>
              <a:ext cx="466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(6,Y)</a:t>
              </a:r>
            </a:p>
          </p:txBody>
        </p:sp>
        <p:sp>
          <p:nvSpPr>
            <p:cNvPr id="11304" name="Oval 1065"/>
            <p:cNvSpPr>
              <a:spLocks noChangeArrowheads="1"/>
            </p:cNvSpPr>
            <p:nvPr/>
          </p:nvSpPr>
          <p:spPr bwMode="auto">
            <a:xfrm>
              <a:off x="3198" y="3504"/>
              <a:ext cx="404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(5,I)</a:t>
              </a:r>
            </a:p>
          </p:txBody>
        </p:sp>
        <p:cxnSp>
          <p:nvCxnSpPr>
            <p:cNvPr id="11305" name="AutoShape 1066"/>
            <p:cNvCxnSpPr>
              <a:cxnSpLocks noChangeShapeType="1"/>
              <a:stCxn id="11298" idx="4"/>
              <a:endCxn id="11304" idx="0"/>
            </p:cNvCxnSpPr>
            <p:nvPr/>
          </p:nvCxnSpPr>
          <p:spPr bwMode="auto">
            <a:xfrm flipH="1">
              <a:off x="3400" y="3422"/>
              <a:ext cx="247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06" name="AutoShape 1067"/>
            <p:cNvCxnSpPr>
              <a:cxnSpLocks noChangeShapeType="1"/>
              <a:stCxn id="11298" idx="4"/>
              <a:endCxn id="11303" idx="0"/>
            </p:cNvCxnSpPr>
            <p:nvPr/>
          </p:nvCxnSpPr>
          <p:spPr bwMode="auto">
            <a:xfrm>
              <a:off x="3647" y="3422"/>
              <a:ext cx="282" cy="6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1307" name="Oval 1068"/>
            <p:cNvSpPr>
              <a:spLocks noChangeArrowheads="1"/>
            </p:cNvSpPr>
            <p:nvPr/>
          </p:nvSpPr>
          <p:spPr bwMode="auto">
            <a:xfrm>
              <a:off x="3498" y="2138"/>
              <a:ext cx="474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(8,N)</a:t>
              </a:r>
            </a:p>
          </p:txBody>
        </p:sp>
        <p:sp>
          <p:nvSpPr>
            <p:cNvPr id="11308" name="Oval 1069"/>
            <p:cNvSpPr>
              <a:spLocks noChangeArrowheads="1"/>
            </p:cNvSpPr>
            <p:nvPr/>
          </p:nvSpPr>
          <p:spPr bwMode="auto">
            <a:xfrm>
              <a:off x="3566" y="2662"/>
              <a:ext cx="466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(7,P)</a:t>
              </a:r>
            </a:p>
          </p:txBody>
        </p:sp>
        <p:cxnSp>
          <p:nvCxnSpPr>
            <p:cNvPr id="11309" name="AutoShape 1070"/>
            <p:cNvCxnSpPr>
              <a:cxnSpLocks noChangeShapeType="1"/>
              <a:stCxn id="11307" idx="4"/>
              <a:endCxn id="11308" idx="0"/>
            </p:cNvCxnSpPr>
            <p:nvPr/>
          </p:nvCxnSpPr>
          <p:spPr bwMode="auto">
            <a:xfrm>
              <a:off x="3735" y="2392"/>
              <a:ext cx="64" cy="27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10" name="AutoShape 1071"/>
            <p:cNvCxnSpPr>
              <a:cxnSpLocks noChangeShapeType="1"/>
              <a:stCxn id="11284" idx="4"/>
              <a:endCxn id="11307" idx="0"/>
            </p:cNvCxnSpPr>
            <p:nvPr/>
          </p:nvCxnSpPr>
          <p:spPr bwMode="auto">
            <a:xfrm>
              <a:off x="3252" y="2016"/>
              <a:ext cx="483" cy="12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1311" name="Oval 1072"/>
            <p:cNvSpPr>
              <a:spLocks noChangeArrowheads="1"/>
            </p:cNvSpPr>
            <p:nvPr/>
          </p:nvSpPr>
          <p:spPr bwMode="auto">
            <a:xfrm>
              <a:off x="4464" y="2144"/>
              <a:ext cx="535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(36,L)</a:t>
              </a:r>
            </a:p>
          </p:txBody>
        </p:sp>
        <p:sp>
          <p:nvSpPr>
            <p:cNvPr id="11312" name="Oval 1073"/>
            <p:cNvSpPr>
              <a:spLocks noChangeArrowheads="1"/>
            </p:cNvSpPr>
            <p:nvPr/>
          </p:nvSpPr>
          <p:spPr bwMode="auto">
            <a:xfrm>
              <a:off x="4094" y="2648"/>
              <a:ext cx="562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(10,U)</a:t>
              </a:r>
            </a:p>
          </p:txBody>
        </p:sp>
        <p:cxnSp>
          <p:nvCxnSpPr>
            <p:cNvPr id="11313" name="AutoShape 1074"/>
            <p:cNvCxnSpPr>
              <a:cxnSpLocks noChangeShapeType="1"/>
              <a:stCxn id="11307" idx="4"/>
              <a:endCxn id="11312" idx="0"/>
            </p:cNvCxnSpPr>
            <p:nvPr/>
          </p:nvCxnSpPr>
          <p:spPr bwMode="auto">
            <a:xfrm>
              <a:off x="3735" y="2392"/>
              <a:ext cx="640" cy="25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14" name="AutoShape 1075"/>
            <p:cNvCxnSpPr>
              <a:cxnSpLocks noChangeShapeType="1"/>
              <a:stCxn id="11281" idx="4"/>
              <a:endCxn id="11311" idx="0"/>
            </p:cNvCxnSpPr>
            <p:nvPr/>
          </p:nvCxnSpPr>
          <p:spPr bwMode="auto">
            <a:xfrm flipH="1">
              <a:off x="4732" y="2030"/>
              <a:ext cx="344" cy="11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1315" name="Oval 1076"/>
            <p:cNvSpPr>
              <a:spLocks noChangeArrowheads="1"/>
            </p:cNvSpPr>
            <p:nvPr/>
          </p:nvSpPr>
          <p:spPr bwMode="auto">
            <a:xfrm>
              <a:off x="5040" y="2158"/>
              <a:ext cx="552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(40,X)</a:t>
              </a:r>
            </a:p>
          </p:txBody>
        </p:sp>
        <p:cxnSp>
          <p:nvCxnSpPr>
            <p:cNvPr id="11316" name="AutoShape 1077"/>
            <p:cNvCxnSpPr>
              <a:cxnSpLocks noChangeShapeType="1"/>
              <a:stCxn id="11281" idx="4"/>
              <a:endCxn id="11315" idx="0"/>
            </p:cNvCxnSpPr>
            <p:nvPr/>
          </p:nvCxnSpPr>
          <p:spPr bwMode="auto">
            <a:xfrm>
              <a:off x="5076" y="2030"/>
              <a:ext cx="240" cy="12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1317" name="Rectangle 1078"/>
            <p:cNvSpPr>
              <a:spLocks noChangeArrowheads="1"/>
            </p:cNvSpPr>
            <p:nvPr/>
          </p:nvSpPr>
          <p:spPr bwMode="auto">
            <a:xfrm>
              <a:off x="2592" y="3024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18" name="Rectangle 1079"/>
            <p:cNvSpPr>
              <a:spLocks noChangeArrowheads="1"/>
            </p:cNvSpPr>
            <p:nvPr/>
          </p:nvSpPr>
          <p:spPr bwMode="auto">
            <a:xfrm>
              <a:off x="3648" y="297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19" name="Rectangle 1080"/>
            <p:cNvSpPr>
              <a:spLocks noChangeArrowheads="1"/>
            </p:cNvSpPr>
            <p:nvPr/>
          </p:nvSpPr>
          <p:spPr bwMode="auto">
            <a:xfrm>
              <a:off x="3888" y="297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20" name="Rectangle 1081"/>
            <p:cNvSpPr>
              <a:spLocks noChangeArrowheads="1"/>
            </p:cNvSpPr>
            <p:nvPr/>
          </p:nvSpPr>
          <p:spPr bwMode="auto">
            <a:xfrm>
              <a:off x="2784" y="3552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21" name="Rectangle 1082"/>
            <p:cNvSpPr>
              <a:spLocks noChangeArrowheads="1"/>
            </p:cNvSpPr>
            <p:nvPr/>
          </p:nvSpPr>
          <p:spPr bwMode="auto">
            <a:xfrm>
              <a:off x="2976" y="3552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22" name="Rectangle 1083"/>
            <p:cNvSpPr>
              <a:spLocks noChangeArrowheads="1"/>
            </p:cNvSpPr>
            <p:nvPr/>
          </p:nvSpPr>
          <p:spPr bwMode="auto">
            <a:xfrm>
              <a:off x="3840" y="201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23" name="Rectangle 1084"/>
            <p:cNvSpPr>
              <a:spLocks noChangeArrowheads="1"/>
            </p:cNvSpPr>
            <p:nvPr/>
          </p:nvSpPr>
          <p:spPr bwMode="auto">
            <a:xfrm>
              <a:off x="3984" y="201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24" name="Rectangle 1085"/>
            <p:cNvSpPr>
              <a:spLocks noChangeArrowheads="1"/>
            </p:cNvSpPr>
            <p:nvPr/>
          </p:nvSpPr>
          <p:spPr bwMode="auto">
            <a:xfrm>
              <a:off x="2784" y="3024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25" name="Rectangle 1086"/>
            <p:cNvSpPr>
              <a:spLocks noChangeArrowheads="1"/>
            </p:cNvSpPr>
            <p:nvPr/>
          </p:nvSpPr>
          <p:spPr bwMode="auto">
            <a:xfrm>
              <a:off x="3264" y="384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26" name="Rectangle 1087"/>
            <p:cNvSpPr>
              <a:spLocks noChangeArrowheads="1"/>
            </p:cNvSpPr>
            <p:nvPr/>
          </p:nvSpPr>
          <p:spPr bwMode="auto">
            <a:xfrm>
              <a:off x="3456" y="384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27" name="Rectangle 1088"/>
            <p:cNvSpPr>
              <a:spLocks noChangeArrowheads="1"/>
            </p:cNvSpPr>
            <p:nvPr/>
          </p:nvSpPr>
          <p:spPr bwMode="auto">
            <a:xfrm>
              <a:off x="3792" y="384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28" name="Rectangle 1089"/>
            <p:cNvSpPr>
              <a:spLocks noChangeArrowheads="1"/>
            </p:cNvSpPr>
            <p:nvPr/>
          </p:nvSpPr>
          <p:spPr bwMode="auto">
            <a:xfrm>
              <a:off x="3984" y="384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29" name="Rectangle 1090"/>
            <p:cNvSpPr>
              <a:spLocks noChangeArrowheads="1"/>
            </p:cNvSpPr>
            <p:nvPr/>
          </p:nvSpPr>
          <p:spPr bwMode="auto">
            <a:xfrm>
              <a:off x="4224" y="297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30" name="Rectangle 1091"/>
            <p:cNvSpPr>
              <a:spLocks noChangeArrowheads="1"/>
            </p:cNvSpPr>
            <p:nvPr/>
          </p:nvSpPr>
          <p:spPr bwMode="auto">
            <a:xfrm>
              <a:off x="4464" y="297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31" name="Rectangle 1092"/>
            <p:cNvSpPr>
              <a:spLocks noChangeArrowheads="1"/>
            </p:cNvSpPr>
            <p:nvPr/>
          </p:nvSpPr>
          <p:spPr bwMode="auto">
            <a:xfrm>
              <a:off x="4128" y="216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32" name="Rectangle 1093"/>
            <p:cNvSpPr>
              <a:spLocks noChangeArrowheads="1"/>
            </p:cNvSpPr>
            <p:nvPr/>
          </p:nvSpPr>
          <p:spPr bwMode="auto">
            <a:xfrm>
              <a:off x="4320" y="216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33" name="Rectangle 1094"/>
            <p:cNvSpPr>
              <a:spLocks noChangeArrowheads="1"/>
            </p:cNvSpPr>
            <p:nvPr/>
          </p:nvSpPr>
          <p:spPr bwMode="auto">
            <a:xfrm>
              <a:off x="4608" y="249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34" name="Rectangle 1095"/>
            <p:cNvSpPr>
              <a:spLocks noChangeArrowheads="1"/>
            </p:cNvSpPr>
            <p:nvPr/>
          </p:nvSpPr>
          <p:spPr bwMode="auto">
            <a:xfrm>
              <a:off x="4800" y="249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35" name="Rectangle 1096"/>
            <p:cNvSpPr>
              <a:spLocks noChangeArrowheads="1"/>
            </p:cNvSpPr>
            <p:nvPr/>
          </p:nvSpPr>
          <p:spPr bwMode="auto">
            <a:xfrm>
              <a:off x="5184" y="249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36" name="Rectangle 1097"/>
            <p:cNvSpPr>
              <a:spLocks noChangeArrowheads="1"/>
            </p:cNvSpPr>
            <p:nvPr/>
          </p:nvSpPr>
          <p:spPr bwMode="auto">
            <a:xfrm>
              <a:off x="5376" y="249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11337" name="AutoShape 1098"/>
            <p:cNvCxnSpPr>
              <a:cxnSpLocks noChangeShapeType="1"/>
              <a:stCxn id="11293" idx="4"/>
              <a:endCxn id="11317" idx="0"/>
            </p:cNvCxnSpPr>
            <p:nvPr/>
          </p:nvCxnSpPr>
          <p:spPr bwMode="auto">
            <a:xfrm flipH="1">
              <a:off x="2640" y="2894"/>
              <a:ext cx="93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38" name="AutoShape 1099"/>
            <p:cNvCxnSpPr>
              <a:cxnSpLocks noChangeShapeType="1"/>
              <a:stCxn id="11293" idx="4"/>
              <a:endCxn id="11324" idx="0"/>
            </p:cNvCxnSpPr>
            <p:nvPr/>
          </p:nvCxnSpPr>
          <p:spPr bwMode="auto">
            <a:xfrm>
              <a:off x="2733" y="2894"/>
              <a:ext cx="99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39" name="AutoShape 1100"/>
            <p:cNvCxnSpPr>
              <a:cxnSpLocks noChangeShapeType="1"/>
              <a:stCxn id="11299" idx="4"/>
              <a:endCxn id="11320" idx="0"/>
            </p:cNvCxnSpPr>
            <p:nvPr/>
          </p:nvCxnSpPr>
          <p:spPr bwMode="auto">
            <a:xfrm flipH="1">
              <a:off x="2832" y="3418"/>
              <a:ext cx="104" cy="13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40" name="AutoShape 1101"/>
            <p:cNvCxnSpPr>
              <a:cxnSpLocks noChangeShapeType="1"/>
              <a:stCxn id="11299" idx="4"/>
              <a:endCxn id="11321" idx="0"/>
            </p:cNvCxnSpPr>
            <p:nvPr/>
          </p:nvCxnSpPr>
          <p:spPr bwMode="auto">
            <a:xfrm>
              <a:off x="2936" y="3418"/>
              <a:ext cx="88" cy="13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41" name="AutoShape 1102"/>
            <p:cNvCxnSpPr>
              <a:cxnSpLocks noChangeShapeType="1"/>
              <a:stCxn id="11323" idx="0"/>
              <a:endCxn id="11283" idx="4"/>
            </p:cNvCxnSpPr>
            <p:nvPr/>
          </p:nvCxnSpPr>
          <p:spPr bwMode="auto">
            <a:xfrm flipH="1" flipV="1">
              <a:off x="3865" y="1934"/>
              <a:ext cx="167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42" name="AutoShape 1103"/>
            <p:cNvCxnSpPr>
              <a:cxnSpLocks noChangeShapeType="1"/>
              <a:stCxn id="11282" idx="4"/>
              <a:endCxn id="11331" idx="0"/>
            </p:cNvCxnSpPr>
            <p:nvPr/>
          </p:nvCxnSpPr>
          <p:spPr bwMode="auto">
            <a:xfrm flipH="1">
              <a:off x="4176" y="2030"/>
              <a:ext cx="291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43" name="AutoShape 1104"/>
            <p:cNvCxnSpPr>
              <a:cxnSpLocks noChangeShapeType="1"/>
              <a:stCxn id="11282" idx="4"/>
              <a:endCxn id="11332" idx="0"/>
            </p:cNvCxnSpPr>
            <p:nvPr/>
          </p:nvCxnSpPr>
          <p:spPr bwMode="auto">
            <a:xfrm flipH="1">
              <a:off x="4368" y="2030"/>
              <a:ext cx="99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44" name="AutoShape 1105"/>
            <p:cNvCxnSpPr>
              <a:cxnSpLocks noChangeShapeType="1"/>
              <a:stCxn id="11311" idx="4"/>
              <a:endCxn id="11333" idx="0"/>
            </p:cNvCxnSpPr>
            <p:nvPr/>
          </p:nvCxnSpPr>
          <p:spPr bwMode="auto">
            <a:xfrm flipH="1">
              <a:off x="4656" y="2398"/>
              <a:ext cx="76" cy="9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45" name="AutoShape 1106"/>
            <p:cNvCxnSpPr>
              <a:cxnSpLocks noChangeShapeType="1"/>
              <a:stCxn id="11311" idx="4"/>
              <a:endCxn id="11334" idx="0"/>
            </p:cNvCxnSpPr>
            <p:nvPr/>
          </p:nvCxnSpPr>
          <p:spPr bwMode="auto">
            <a:xfrm>
              <a:off x="4732" y="2398"/>
              <a:ext cx="116" cy="9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46" name="AutoShape 1107"/>
            <p:cNvCxnSpPr>
              <a:cxnSpLocks noChangeShapeType="1"/>
              <a:stCxn id="11315" idx="4"/>
              <a:endCxn id="11335" idx="0"/>
            </p:cNvCxnSpPr>
            <p:nvPr/>
          </p:nvCxnSpPr>
          <p:spPr bwMode="auto">
            <a:xfrm flipH="1">
              <a:off x="5232" y="2412"/>
              <a:ext cx="84" cy="8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47" name="AutoShape 1108"/>
            <p:cNvCxnSpPr>
              <a:cxnSpLocks noChangeShapeType="1"/>
              <a:stCxn id="11315" idx="4"/>
              <a:endCxn id="11336" idx="0"/>
            </p:cNvCxnSpPr>
            <p:nvPr/>
          </p:nvCxnSpPr>
          <p:spPr bwMode="auto">
            <a:xfrm>
              <a:off x="5316" y="2412"/>
              <a:ext cx="108" cy="8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48" name="AutoShape 1109"/>
            <p:cNvCxnSpPr>
              <a:cxnSpLocks noChangeShapeType="1"/>
            </p:cNvCxnSpPr>
            <p:nvPr/>
          </p:nvCxnSpPr>
          <p:spPr bwMode="auto">
            <a:xfrm>
              <a:off x="4296" y="2697"/>
              <a:ext cx="0" cy="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49" name="AutoShape 1110"/>
            <p:cNvCxnSpPr>
              <a:cxnSpLocks noChangeShapeType="1"/>
              <a:stCxn id="11312" idx="4"/>
              <a:endCxn id="11329" idx="0"/>
            </p:cNvCxnSpPr>
            <p:nvPr/>
          </p:nvCxnSpPr>
          <p:spPr bwMode="auto">
            <a:xfrm flipH="1">
              <a:off x="4272" y="2902"/>
              <a:ext cx="103" cy="7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50" name="AutoShape 1111"/>
            <p:cNvCxnSpPr>
              <a:cxnSpLocks noChangeShapeType="1"/>
              <a:stCxn id="11308" idx="4"/>
              <a:endCxn id="11319" idx="0"/>
            </p:cNvCxnSpPr>
            <p:nvPr/>
          </p:nvCxnSpPr>
          <p:spPr bwMode="auto">
            <a:xfrm>
              <a:off x="3799" y="2916"/>
              <a:ext cx="137" cy="6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51" name="AutoShape 1112"/>
            <p:cNvCxnSpPr>
              <a:cxnSpLocks noChangeShapeType="1"/>
              <a:stCxn id="11308" idx="4"/>
              <a:endCxn id="11318" idx="0"/>
            </p:cNvCxnSpPr>
            <p:nvPr/>
          </p:nvCxnSpPr>
          <p:spPr bwMode="auto">
            <a:xfrm flipH="1">
              <a:off x="3696" y="2916"/>
              <a:ext cx="103" cy="6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52" name="AutoShape 1113"/>
            <p:cNvCxnSpPr>
              <a:cxnSpLocks noChangeShapeType="1"/>
              <a:stCxn id="11304" idx="4"/>
              <a:endCxn id="11325" idx="0"/>
            </p:cNvCxnSpPr>
            <p:nvPr/>
          </p:nvCxnSpPr>
          <p:spPr bwMode="auto">
            <a:xfrm flipH="1">
              <a:off x="3312" y="3758"/>
              <a:ext cx="88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53" name="AutoShape 1114"/>
            <p:cNvCxnSpPr>
              <a:cxnSpLocks noChangeShapeType="1"/>
              <a:stCxn id="11304" idx="4"/>
              <a:endCxn id="11326" idx="0"/>
            </p:cNvCxnSpPr>
            <p:nvPr/>
          </p:nvCxnSpPr>
          <p:spPr bwMode="auto">
            <a:xfrm>
              <a:off x="3400" y="3758"/>
              <a:ext cx="104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54" name="AutoShape 1115"/>
            <p:cNvCxnSpPr>
              <a:cxnSpLocks noChangeShapeType="1"/>
              <a:stCxn id="11303" idx="4"/>
              <a:endCxn id="11327" idx="0"/>
            </p:cNvCxnSpPr>
            <p:nvPr/>
          </p:nvCxnSpPr>
          <p:spPr bwMode="auto">
            <a:xfrm flipH="1">
              <a:off x="3840" y="3744"/>
              <a:ext cx="89" cy="9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55" name="AutoShape 1116"/>
            <p:cNvCxnSpPr>
              <a:cxnSpLocks noChangeShapeType="1"/>
              <a:stCxn id="11303" idx="4"/>
              <a:endCxn id="11328" idx="0"/>
            </p:cNvCxnSpPr>
            <p:nvPr/>
          </p:nvCxnSpPr>
          <p:spPr bwMode="auto">
            <a:xfrm>
              <a:off x="3929" y="3744"/>
              <a:ext cx="103" cy="9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56" name="AutoShape 1117"/>
            <p:cNvCxnSpPr>
              <a:cxnSpLocks noChangeShapeType="1"/>
              <a:stCxn id="11283" idx="4"/>
              <a:endCxn id="11322" idx="0"/>
            </p:cNvCxnSpPr>
            <p:nvPr/>
          </p:nvCxnSpPr>
          <p:spPr bwMode="auto">
            <a:xfrm>
              <a:off x="3865" y="1934"/>
              <a:ext cx="23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1357" name="AutoShape 1118"/>
            <p:cNvCxnSpPr>
              <a:cxnSpLocks noChangeShapeType="1"/>
              <a:stCxn id="11312" idx="4"/>
              <a:endCxn id="11330" idx="0"/>
            </p:cNvCxnSpPr>
            <p:nvPr/>
          </p:nvCxnSpPr>
          <p:spPr bwMode="auto">
            <a:xfrm>
              <a:off x="4375" y="2902"/>
              <a:ext cx="137" cy="7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3" name="Group 1119"/>
          <p:cNvGrpSpPr>
            <a:grpSpLocks/>
          </p:cNvGrpSpPr>
          <p:nvPr/>
        </p:nvGrpSpPr>
        <p:grpSpPr bwMode="auto">
          <a:xfrm>
            <a:off x="4965700" y="1714500"/>
            <a:ext cx="4140200" cy="2678113"/>
            <a:chOff x="3128" y="1080"/>
            <a:chExt cx="2608" cy="1687"/>
          </a:xfrm>
        </p:grpSpPr>
        <p:sp>
          <p:nvSpPr>
            <p:cNvPr id="11278" name="AutoShape 1120"/>
            <p:cNvSpPr>
              <a:spLocks noChangeArrowheads="1"/>
            </p:cNvSpPr>
            <p:nvPr/>
          </p:nvSpPr>
          <p:spPr bwMode="auto">
            <a:xfrm rot="2986040">
              <a:off x="3536" y="672"/>
              <a:ext cx="144" cy="960"/>
            </a:xfrm>
            <a:prstGeom prst="curvedRightArrow">
              <a:avLst>
                <a:gd name="adj1" fmla="val 133333"/>
                <a:gd name="adj2" fmla="val 266667"/>
                <a:gd name="adj3" fmla="val 33333"/>
              </a:avLst>
            </a:prstGeom>
            <a:solidFill>
              <a:srgbClr val="9999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279" name="Freeform 1121"/>
            <p:cNvSpPr>
              <a:spLocks/>
            </p:cNvSpPr>
            <p:nvPr/>
          </p:nvSpPr>
          <p:spPr bwMode="auto">
            <a:xfrm>
              <a:off x="4204" y="1205"/>
              <a:ext cx="1532" cy="1562"/>
            </a:xfrm>
            <a:custGeom>
              <a:avLst/>
              <a:gdLst>
                <a:gd name="T0" fmla="*/ 778 w 1532"/>
                <a:gd name="T1" fmla="*/ 0 h 1562"/>
                <a:gd name="T2" fmla="*/ 576 w 1532"/>
                <a:gd name="T3" fmla="*/ 30 h 1562"/>
                <a:gd name="T4" fmla="*/ 493 w 1532"/>
                <a:gd name="T5" fmla="*/ 60 h 1562"/>
                <a:gd name="T6" fmla="*/ 457 w 1532"/>
                <a:gd name="T7" fmla="*/ 72 h 1562"/>
                <a:gd name="T8" fmla="*/ 362 w 1532"/>
                <a:gd name="T9" fmla="*/ 125 h 1562"/>
                <a:gd name="T10" fmla="*/ 184 w 1532"/>
                <a:gd name="T11" fmla="*/ 386 h 1562"/>
                <a:gd name="T12" fmla="*/ 155 w 1532"/>
                <a:gd name="T13" fmla="*/ 452 h 1562"/>
                <a:gd name="T14" fmla="*/ 95 w 1532"/>
                <a:gd name="T15" fmla="*/ 600 h 1562"/>
                <a:gd name="T16" fmla="*/ 54 w 1532"/>
                <a:gd name="T17" fmla="*/ 689 h 1562"/>
                <a:gd name="T18" fmla="*/ 30 w 1532"/>
                <a:gd name="T19" fmla="*/ 897 h 1562"/>
                <a:gd name="T20" fmla="*/ 18 w 1532"/>
                <a:gd name="T21" fmla="*/ 933 h 1562"/>
                <a:gd name="T22" fmla="*/ 12 w 1532"/>
                <a:gd name="T23" fmla="*/ 951 h 1562"/>
                <a:gd name="T24" fmla="*/ 0 w 1532"/>
                <a:gd name="T25" fmla="*/ 998 h 1562"/>
                <a:gd name="T26" fmla="*/ 6 w 1532"/>
                <a:gd name="T27" fmla="*/ 1123 h 1562"/>
                <a:gd name="T28" fmla="*/ 18 w 1532"/>
                <a:gd name="T29" fmla="*/ 1141 h 1562"/>
                <a:gd name="T30" fmla="*/ 166 w 1532"/>
                <a:gd name="T31" fmla="*/ 1247 h 1562"/>
                <a:gd name="T32" fmla="*/ 238 w 1532"/>
                <a:gd name="T33" fmla="*/ 1283 h 1562"/>
                <a:gd name="T34" fmla="*/ 297 w 1532"/>
                <a:gd name="T35" fmla="*/ 1313 h 1562"/>
                <a:gd name="T36" fmla="*/ 351 w 1532"/>
                <a:gd name="T37" fmla="*/ 1342 h 1562"/>
                <a:gd name="T38" fmla="*/ 404 w 1532"/>
                <a:gd name="T39" fmla="*/ 1390 h 1562"/>
                <a:gd name="T40" fmla="*/ 576 w 1532"/>
                <a:gd name="T41" fmla="*/ 1491 h 1562"/>
                <a:gd name="T42" fmla="*/ 950 w 1532"/>
                <a:gd name="T43" fmla="*/ 1562 h 1562"/>
                <a:gd name="T44" fmla="*/ 1093 w 1532"/>
                <a:gd name="T45" fmla="*/ 1544 h 1562"/>
                <a:gd name="T46" fmla="*/ 1241 w 1532"/>
                <a:gd name="T47" fmla="*/ 1521 h 1562"/>
                <a:gd name="T48" fmla="*/ 1307 w 1532"/>
                <a:gd name="T49" fmla="*/ 1509 h 1562"/>
                <a:gd name="T50" fmla="*/ 1348 w 1532"/>
                <a:gd name="T51" fmla="*/ 1491 h 1562"/>
                <a:gd name="T52" fmla="*/ 1384 w 1532"/>
                <a:gd name="T53" fmla="*/ 1485 h 1562"/>
                <a:gd name="T54" fmla="*/ 1431 w 1532"/>
                <a:gd name="T55" fmla="*/ 1473 h 1562"/>
                <a:gd name="T56" fmla="*/ 1508 w 1532"/>
                <a:gd name="T57" fmla="*/ 1313 h 1562"/>
                <a:gd name="T58" fmla="*/ 1532 w 1532"/>
                <a:gd name="T59" fmla="*/ 1164 h 1562"/>
                <a:gd name="T60" fmla="*/ 1526 w 1532"/>
                <a:gd name="T61" fmla="*/ 1069 h 1562"/>
                <a:gd name="T62" fmla="*/ 1485 w 1532"/>
                <a:gd name="T63" fmla="*/ 992 h 1562"/>
                <a:gd name="T64" fmla="*/ 1449 w 1532"/>
                <a:gd name="T65" fmla="*/ 921 h 1562"/>
                <a:gd name="T66" fmla="*/ 1384 w 1532"/>
                <a:gd name="T67" fmla="*/ 850 h 1562"/>
                <a:gd name="T68" fmla="*/ 1354 w 1532"/>
                <a:gd name="T69" fmla="*/ 808 h 1562"/>
                <a:gd name="T70" fmla="*/ 1330 w 1532"/>
                <a:gd name="T71" fmla="*/ 761 h 1562"/>
                <a:gd name="T72" fmla="*/ 1318 w 1532"/>
                <a:gd name="T73" fmla="*/ 743 h 1562"/>
                <a:gd name="T74" fmla="*/ 1271 w 1532"/>
                <a:gd name="T75" fmla="*/ 648 h 1562"/>
                <a:gd name="T76" fmla="*/ 1259 w 1532"/>
                <a:gd name="T77" fmla="*/ 565 h 1562"/>
                <a:gd name="T78" fmla="*/ 1194 w 1532"/>
                <a:gd name="T79" fmla="*/ 487 h 1562"/>
                <a:gd name="T80" fmla="*/ 1134 w 1532"/>
                <a:gd name="T81" fmla="*/ 416 h 1562"/>
                <a:gd name="T82" fmla="*/ 1087 w 1532"/>
                <a:gd name="T83" fmla="*/ 369 h 1562"/>
                <a:gd name="T84" fmla="*/ 1016 w 1532"/>
                <a:gd name="T85" fmla="*/ 208 h 1562"/>
                <a:gd name="T86" fmla="*/ 998 w 1532"/>
                <a:gd name="T87" fmla="*/ 196 h 1562"/>
                <a:gd name="T88" fmla="*/ 903 w 1532"/>
                <a:gd name="T89" fmla="*/ 119 h 1562"/>
                <a:gd name="T90" fmla="*/ 837 w 1532"/>
                <a:gd name="T91" fmla="*/ 36 h 1562"/>
                <a:gd name="T92" fmla="*/ 778 w 1532"/>
                <a:gd name="T93" fmla="*/ 0 h 156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532"/>
                <a:gd name="T142" fmla="*/ 0 h 1562"/>
                <a:gd name="T143" fmla="*/ 1532 w 1532"/>
                <a:gd name="T144" fmla="*/ 1562 h 156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532" h="1562">
                  <a:moveTo>
                    <a:pt x="778" y="0"/>
                  </a:moveTo>
                  <a:cubicBezTo>
                    <a:pt x="695" y="5"/>
                    <a:pt x="650" y="15"/>
                    <a:pt x="576" y="30"/>
                  </a:cubicBezTo>
                  <a:cubicBezTo>
                    <a:pt x="549" y="44"/>
                    <a:pt x="522" y="50"/>
                    <a:pt x="493" y="60"/>
                  </a:cubicBezTo>
                  <a:cubicBezTo>
                    <a:pt x="481" y="64"/>
                    <a:pt x="457" y="72"/>
                    <a:pt x="457" y="72"/>
                  </a:cubicBezTo>
                  <a:cubicBezTo>
                    <a:pt x="428" y="95"/>
                    <a:pt x="388" y="97"/>
                    <a:pt x="362" y="125"/>
                  </a:cubicBezTo>
                  <a:cubicBezTo>
                    <a:pt x="288" y="204"/>
                    <a:pt x="246" y="299"/>
                    <a:pt x="184" y="386"/>
                  </a:cubicBezTo>
                  <a:cubicBezTo>
                    <a:pt x="172" y="421"/>
                    <a:pt x="181" y="398"/>
                    <a:pt x="155" y="452"/>
                  </a:cubicBezTo>
                  <a:cubicBezTo>
                    <a:pt x="131" y="501"/>
                    <a:pt x="126" y="553"/>
                    <a:pt x="95" y="600"/>
                  </a:cubicBezTo>
                  <a:cubicBezTo>
                    <a:pt x="86" y="635"/>
                    <a:pt x="83" y="668"/>
                    <a:pt x="54" y="689"/>
                  </a:cubicBezTo>
                  <a:cubicBezTo>
                    <a:pt x="37" y="758"/>
                    <a:pt x="47" y="829"/>
                    <a:pt x="30" y="897"/>
                  </a:cubicBezTo>
                  <a:cubicBezTo>
                    <a:pt x="27" y="909"/>
                    <a:pt x="22" y="921"/>
                    <a:pt x="18" y="933"/>
                  </a:cubicBezTo>
                  <a:cubicBezTo>
                    <a:pt x="16" y="939"/>
                    <a:pt x="14" y="945"/>
                    <a:pt x="12" y="951"/>
                  </a:cubicBezTo>
                  <a:cubicBezTo>
                    <a:pt x="8" y="967"/>
                    <a:pt x="0" y="998"/>
                    <a:pt x="0" y="998"/>
                  </a:cubicBezTo>
                  <a:cubicBezTo>
                    <a:pt x="2" y="1040"/>
                    <a:pt x="1" y="1082"/>
                    <a:pt x="6" y="1123"/>
                  </a:cubicBezTo>
                  <a:cubicBezTo>
                    <a:pt x="7" y="1130"/>
                    <a:pt x="15" y="1135"/>
                    <a:pt x="18" y="1141"/>
                  </a:cubicBezTo>
                  <a:cubicBezTo>
                    <a:pt x="49" y="1201"/>
                    <a:pt x="102" y="1228"/>
                    <a:pt x="166" y="1247"/>
                  </a:cubicBezTo>
                  <a:cubicBezTo>
                    <a:pt x="189" y="1262"/>
                    <a:pt x="215" y="1270"/>
                    <a:pt x="238" y="1283"/>
                  </a:cubicBezTo>
                  <a:cubicBezTo>
                    <a:pt x="306" y="1321"/>
                    <a:pt x="244" y="1298"/>
                    <a:pt x="297" y="1313"/>
                  </a:cubicBezTo>
                  <a:cubicBezTo>
                    <a:pt x="317" y="1319"/>
                    <a:pt x="351" y="1342"/>
                    <a:pt x="351" y="1342"/>
                  </a:cubicBezTo>
                  <a:cubicBezTo>
                    <a:pt x="365" y="1365"/>
                    <a:pt x="385" y="1371"/>
                    <a:pt x="404" y="1390"/>
                  </a:cubicBezTo>
                  <a:cubicBezTo>
                    <a:pt x="428" y="1463"/>
                    <a:pt x="507" y="1477"/>
                    <a:pt x="576" y="1491"/>
                  </a:cubicBezTo>
                  <a:cubicBezTo>
                    <a:pt x="683" y="1562"/>
                    <a:pt x="829" y="1558"/>
                    <a:pt x="950" y="1562"/>
                  </a:cubicBezTo>
                  <a:cubicBezTo>
                    <a:pt x="1002" y="1558"/>
                    <a:pt x="1043" y="1551"/>
                    <a:pt x="1093" y="1544"/>
                  </a:cubicBezTo>
                  <a:cubicBezTo>
                    <a:pt x="1141" y="1528"/>
                    <a:pt x="1191" y="1525"/>
                    <a:pt x="1241" y="1521"/>
                  </a:cubicBezTo>
                  <a:cubicBezTo>
                    <a:pt x="1263" y="1517"/>
                    <a:pt x="1286" y="1516"/>
                    <a:pt x="1307" y="1509"/>
                  </a:cubicBezTo>
                  <a:cubicBezTo>
                    <a:pt x="1362" y="1492"/>
                    <a:pt x="1302" y="1501"/>
                    <a:pt x="1348" y="1491"/>
                  </a:cubicBezTo>
                  <a:cubicBezTo>
                    <a:pt x="1360" y="1488"/>
                    <a:pt x="1372" y="1488"/>
                    <a:pt x="1384" y="1485"/>
                  </a:cubicBezTo>
                  <a:cubicBezTo>
                    <a:pt x="1400" y="1482"/>
                    <a:pt x="1431" y="1473"/>
                    <a:pt x="1431" y="1473"/>
                  </a:cubicBezTo>
                  <a:cubicBezTo>
                    <a:pt x="1480" y="1441"/>
                    <a:pt x="1493" y="1367"/>
                    <a:pt x="1508" y="1313"/>
                  </a:cubicBezTo>
                  <a:cubicBezTo>
                    <a:pt x="1512" y="1257"/>
                    <a:pt x="1521" y="1217"/>
                    <a:pt x="1532" y="1164"/>
                  </a:cubicBezTo>
                  <a:cubicBezTo>
                    <a:pt x="1530" y="1132"/>
                    <a:pt x="1529" y="1101"/>
                    <a:pt x="1526" y="1069"/>
                  </a:cubicBezTo>
                  <a:cubicBezTo>
                    <a:pt x="1523" y="1043"/>
                    <a:pt x="1496" y="1016"/>
                    <a:pt x="1485" y="992"/>
                  </a:cubicBezTo>
                  <a:cubicBezTo>
                    <a:pt x="1476" y="971"/>
                    <a:pt x="1464" y="938"/>
                    <a:pt x="1449" y="921"/>
                  </a:cubicBezTo>
                  <a:cubicBezTo>
                    <a:pt x="1407" y="873"/>
                    <a:pt x="1422" y="925"/>
                    <a:pt x="1384" y="850"/>
                  </a:cubicBezTo>
                  <a:cubicBezTo>
                    <a:pt x="1337" y="756"/>
                    <a:pt x="1408" y="891"/>
                    <a:pt x="1354" y="808"/>
                  </a:cubicBezTo>
                  <a:cubicBezTo>
                    <a:pt x="1344" y="793"/>
                    <a:pt x="1340" y="776"/>
                    <a:pt x="1330" y="761"/>
                  </a:cubicBezTo>
                  <a:cubicBezTo>
                    <a:pt x="1326" y="755"/>
                    <a:pt x="1322" y="749"/>
                    <a:pt x="1318" y="743"/>
                  </a:cubicBezTo>
                  <a:cubicBezTo>
                    <a:pt x="1309" y="710"/>
                    <a:pt x="1290" y="676"/>
                    <a:pt x="1271" y="648"/>
                  </a:cubicBezTo>
                  <a:cubicBezTo>
                    <a:pt x="1264" y="621"/>
                    <a:pt x="1267" y="592"/>
                    <a:pt x="1259" y="565"/>
                  </a:cubicBezTo>
                  <a:cubicBezTo>
                    <a:pt x="1251" y="538"/>
                    <a:pt x="1208" y="506"/>
                    <a:pt x="1194" y="487"/>
                  </a:cubicBezTo>
                  <a:cubicBezTo>
                    <a:pt x="1177" y="462"/>
                    <a:pt x="1155" y="438"/>
                    <a:pt x="1134" y="416"/>
                  </a:cubicBezTo>
                  <a:cubicBezTo>
                    <a:pt x="1118" y="399"/>
                    <a:pt x="1099" y="390"/>
                    <a:pt x="1087" y="369"/>
                  </a:cubicBezTo>
                  <a:cubicBezTo>
                    <a:pt x="1058" y="316"/>
                    <a:pt x="1048" y="259"/>
                    <a:pt x="1016" y="208"/>
                  </a:cubicBezTo>
                  <a:cubicBezTo>
                    <a:pt x="1012" y="202"/>
                    <a:pt x="1004" y="201"/>
                    <a:pt x="998" y="196"/>
                  </a:cubicBezTo>
                  <a:cubicBezTo>
                    <a:pt x="967" y="170"/>
                    <a:pt x="937" y="142"/>
                    <a:pt x="903" y="119"/>
                  </a:cubicBezTo>
                  <a:cubicBezTo>
                    <a:pt x="882" y="89"/>
                    <a:pt x="867" y="56"/>
                    <a:pt x="837" y="36"/>
                  </a:cubicBezTo>
                  <a:cubicBezTo>
                    <a:pt x="825" y="17"/>
                    <a:pt x="801" y="0"/>
                    <a:pt x="778" y="0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122"/>
          <p:cNvGrpSpPr>
            <a:grpSpLocks/>
          </p:cNvGrpSpPr>
          <p:nvPr/>
        </p:nvGrpSpPr>
        <p:grpSpPr bwMode="auto">
          <a:xfrm>
            <a:off x="6000750" y="2890838"/>
            <a:ext cx="701675" cy="733425"/>
            <a:chOff x="3780" y="1821"/>
            <a:chExt cx="442" cy="462"/>
          </a:xfrm>
        </p:grpSpPr>
        <p:sp>
          <p:nvSpPr>
            <p:cNvPr id="11276" name="Freeform 1123"/>
            <p:cNvSpPr>
              <a:spLocks/>
            </p:cNvSpPr>
            <p:nvPr/>
          </p:nvSpPr>
          <p:spPr bwMode="auto">
            <a:xfrm>
              <a:off x="4049" y="2019"/>
              <a:ext cx="173" cy="196"/>
            </a:xfrm>
            <a:custGeom>
              <a:avLst/>
              <a:gdLst>
                <a:gd name="T0" fmla="*/ 173 w 173"/>
                <a:gd name="T1" fmla="*/ 42 h 196"/>
                <a:gd name="T2" fmla="*/ 54 w 173"/>
                <a:gd name="T3" fmla="*/ 0 h 196"/>
                <a:gd name="T4" fmla="*/ 19 w 173"/>
                <a:gd name="T5" fmla="*/ 18 h 196"/>
                <a:gd name="T6" fmla="*/ 7 w 173"/>
                <a:gd name="T7" fmla="*/ 53 h 196"/>
                <a:gd name="T8" fmla="*/ 66 w 173"/>
                <a:gd name="T9" fmla="*/ 196 h 196"/>
                <a:gd name="T10" fmla="*/ 120 w 173"/>
                <a:gd name="T11" fmla="*/ 190 h 196"/>
                <a:gd name="T12" fmla="*/ 173 w 173"/>
                <a:gd name="T13" fmla="*/ 42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3"/>
                <a:gd name="T22" fmla="*/ 0 h 196"/>
                <a:gd name="T23" fmla="*/ 173 w 173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3" h="196">
                  <a:moveTo>
                    <a:pt x="173" y="42"/>
                  </a:moveTo>
                  <a:cubicBezTo>
                    <a:pt x="130" y="14"/>
                    <a:pt x="105" y="6"/>
                    <a:pt x="54" y="0"/>
                  </a:cubicBezTo>
                  <a:cubicBezTo>
                    <a:pt x="44" y="3"/>
                    <a:pt x="25" y="8"/>
                    <a:pt x="19" y="18"/>
                  </a:cubicBezTo>
                  <a:cubicBezTo>
                    <a:pt x="13" y="28"/>
                    <a:pt x="7" y="53"/>
                    <a:pt x="7" y="53"/>
                  </a:cubicBezTo>
                  <a:cubicBezTo>
                    <a:pt x="11" y="116"/>
                    <a:pt x="0" y="174"/>
                    <a:pt x="66" y="196"/>
                  </a:cubicBezTo>
                  <a:cubicBezTo>
                    <a:pt x="84" y="194"/>
                    <a:pt x="102" y="194"/>
                    <a:pt x="120" y="190"/>
                  </a:cubicBezTo>
                  <a:cubicBezTo>
                    <a:pt x="151" y="182"/>
                    <a:pt x="170" y="56"/>
                    <a:pt x="173" y="4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277" name="AutoShape 1124"/>
            <p:cNvSpPr>
              <a:spLocks noChangeArrowheads="1"/>
            </p:cNvSpPr>
            <p:nvPr/>
          </p:nvSpPr>
          <p:spPr bwMode="auto">
            <a:xfrm rot="-2395558">
              <a:off x="3780" y="1821"/>
              <a:ext cx="96" cy="462"/>
            </a:xfrm>
            <a:prstGeom prst="curvedRightArrow">
              <a:avLst>
                <a:gd name="adj1" fmla="val 96250"/>
                <a:gd name="adj2" fmla="val 192500"/>
                <a:gd name="adj3" fmla="val 33333"/>
              </a:avLst>
            </a:prstGeom>
            <a:solidFill>
              <a:srgbClr val="9999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125"/>
          <p:cNvGrpSpPr>
            <a:grpSpLocks/>
          </p:cNvGrpSpPr>
          <p:nvPr/>
        </p:nvGrpSpPr>
        <p:grpSpPr bwMode="auto">
          <a:xfrm>
            <a:off x="3892550" y="1981200"/>
            <a:ext cx="3890963" cy="4513263"/>
            <a:chOff x="2452" y="1248"/>
            <a:chExt cx="2451" cy="2843"/>
          </a:xfrm>
        </p:grpSpPr>
        <p:sp>
          <p:nvSpPr>
            <p:cNvPr id="11274" name="AutoShape 1126"/>
            <p:cNvSpPr>
              <a:spLocks noChangeArrowheads="1"/>
            </p:cNvSpPr>
            <p:nvPr/>
          </p:nvSpPr>
          <p:spPr bwMode="auto">
            <a:xfrm rot="19161480" flipH="1">
              <a:off x="4032" y="1248"/>
              <a:ext cx="144" cy="720"/>
            </a:xfrm>
            <a:prstGeom prst="curvedRightArrow">
              <a:avLst>
                <a:gd name="adj1" fmla="val 100000"/>
                <a:gd name="adj2" fmla="val 200000"/>
                <a:gd name="adj3" fmla="val 33333"/>
              </a:avLst>
            </a:prstGeom>
            <a:solidFill>
              <a:srgbClr val="9999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275" name="Freeform 1127"/>
            <p:cNvSpPr>
              <a:spLocks/>
            </p:cNvSpPr>
            <p:nvPr/>
          </p:nvSpPr>
          <p:spPr bwMode="auto">
            <a:xfrm>
              <a:off x="2452" y="1717"/>
              <a:ext cx="2451" cy="2374"/>
            </a:xfrm>
            <a:custGeom>
              <a:avLst/>
              <a:gdLst>
                <a:gd name="T0" fmla="*/ 802 w 2451"/>
                <a:gd name="T1" fmla="*/ 23 h 2374"/>
                <a:gd name="T2" fmla="*/ 933 w 2451"/>
                <a:gd name="T3" fmla="*/ 17 h 2374"/>
                <a:gd name="T4" fmla="*/ 1057 w 2451"/>
                <a:gd name="T5" fmla="*/ 64 h 2374"/>
                <a:gd name="T6" fmla="*/ 1093 w 2451"/>
                <a:gd name="T7" fmla="*/ 94 h 2374"/>
                <a:gd name="T8" fmla="*/ 1129 w 2451"/>
                <a:gd name="T9" fmla="*/ 118 h 2374"/>
                <a:gd name="T10" fmla="*/ 1176 w 2451"/>
                <a:gd name="T11" fmla="*/ 207 h 2374"/>
                <a:gd name="T12" fmla="*/ 1194 w 2451"/>
                <a:gd name="T13" fmla="*/ 266 h 2374"/>
                <a:gd name="T14" fmla="*/ 1259 w 2451"/>
                <a:gd name="T15" fmla="*/ 373 h 2374"/>
                <a:gd name="T16" fmla="*/ 1348 w 2451"/>
                <a:gd name="T17" fmla="*/ 409 h 2374"/>
                <a:gd name="T18" fmla="*/ 1497 w 2451"/>
                <a:gd name="T19" fmla="*/ 444 h 2374"/>
                <a:gd name="T20" fmla="*/ 1550 w 2451"/>
                <a:gd name="T21" fmla="*/ 468 h 2374"/>
                <a:gd name="T22" fmla="*/ 1598 w 2451"/>
                <a:gd name="T23" fmla="*/ 504 h 2374"/>
                <a:gd name="T24" fmla="*/ 1669 w 2451"/>
                <a:gd name="T25" fmla="*/ 557 h 2374"/>
                <a:gd name="T26" fmla="*/ 1740 w 2451"/>
                <a:gd name="T27" fmla="*/ 640 h 2374"/>
                <a:gd name="T28" fmla="*/ 1770 w 2451"/>
                <a:gd name="T29" fmla="*/ 670 h 2374"/>
                <a:gd name="T30" fmla="*/ 1859 w 2451"/>
                <a:gd name="T31" fmla="*/ 735 h 2374"/>
                <a:gd name="T32" fmla="*/ 1954 w 2451"/>
                <a:gd name="T33" fmla="*/ 813 h 2374"/>
                <a:gd name="T34" fmla="*/ 2114 w 2451"/>
                <a:gd name="T35" fmla="*/ 896 h 2374"/>
                <a:gd name="T36" fmla="*/ 2209 w 2451"/>
                <a:gd name="T37" fmla="*/ 979 h 2374"/>
                <a:gd name="T38" fmla="*/ 2263 w 2451"/>
                <a:gd name="T39" fmla="*/ 1020 h 2374"/>
                <a:gd name="T40" fmla="*/ 2322 w 2451"/>
                <a:gd name="T41" fmla="*/ 1074 h 2374"/>
                <a:gd name="T42" fmla="*/ 2411 w 2451"/>
                <a:gd name="T43" fmla="*/ 1139 h 2374"/>
                <a:gd name="T44" fmla="*/ 2441 w 2451"/>
                <a:gd name="T45" fmla="*/ 1216 h 2374"/>
                <a:gd name="T46" fmla="*/ 2435 w 2451"/>
                <a:gd name="T47" fmla="*/ 1406 h 2374"/>
                <a:gd name="T48" fmla="*/ 2405 w 2451"/>
                <a:gd name="T49" fmla="*/ 1484 h 2374"/>
                <a:gd name="T50" fmla="*/ 2399 w 2451"/>
                <a:gd name="T51" fmla="*/ 1501 h 2374"/>
                <a:gd name="T52" fmla="*/ 2334 w 2451"/>
                <a:gd name="T53" fmla="*/ 1697 h 2374"/>
                <a:gd name="T54" fmla="*/ 2275 w 2451"/>
                <a:gd name="T55" fmla="*/ 1822 h 2374"/>
                <a:gd name="T56" fmla="*/ 2239 w 2451"/>
                <a:gd name="T57" fmla="*/ 1899 h 2374"/>
                <a:gd name="T58" fmla="*/ 2192 w 2451"/>
                <a:gd name="T59" fmla="*/ 1959 h 2374"/>
                <a:gd name="T60" fmla="*/ 2168 w 2451"/>
                <a:gd name="T61" fmla="*/ 1994 h 2374"/>
                <a:gd name="T62" fmla="*/ 2073 w 2451"/>
                <a:gd name="T63" fmla="*/ 2172 h 2374"/>
                <a:gd name="T64" fmla="*/ 1728 w 2451"/>
                <a:gd name="T65" fmla="*/ 2327 h 2374"/>
                <a:gd name="T66" fmla="*/ 1342 w 2451"/>
                <a:gd name="T67" fmla="*/ 2357 h 2374"/>
                <a:gd name="T68" fmla="*/ 1188 w 2451"/>
                <a:gd name="T69" fmla="*/ 2374 h 2374"/>
                <a:gd name="T70" fmla="*/ 867 w 2451"/>
                <a:gd name="T71" fmla="*/ 2345 h 2374"/>
                <a:gd name="T72" fmla="*/ 755 w 2451"/>
                <a:gd name="T73" fmla="*/ 2327 h 2374"/>
                <a:gd name="T74" fmla="*/ 719 w 2451"/>
                <a:gd name="T75" fmla="*/ 2309 h 2374"/>
                <a:gd name="T76" fmla="*/ 671 w 2451"/>
                <a:gd name="T77" fmla="*/ 2285 h 2374"/>
                <a:gd name="T78" fmla="*/ 588 w 2451"/>
                <a:gd name="T79" fmla="*/ 2232 h 2374"/>
                <a:gd name="T80" fmla="*/ 499 w 2451"/>
                <a:gd name="T81" fmla="*/ 2149 h 2374"/>
                <a:gd name="T82" fmla="*/ 416 w 2451"/>
                <a:gd name="T83" fmla="*/ 2107 h 2374"/>
                <a:gd name="T84" fmla="*/ 291 w 2451"/>
                <a:gd name="T85" fmla="*/ 1959 h 2374"/>
                <a:gd name="T86" fmla="*/ 220 w 2451"/>
                <a:gd name="T87" fmla="*/ 1834 h 2374"/>
                <a:gd name="T88" fmla="*/ 196 w 2451"/>
                <a:gd name="T89" fmla="*/ 1798 h 2374"/>
                <a:gd name="T90" fmla="*/ 185 w 2451"/>
                <a:gd name="T91" fmla="*/ 1781 h 2374"/>
                <a:gd name="T92" fmla="*/ 72 w 2451"/>
                <a:gd name="T93" fmla="*/ 1561 h 2374"/>
                <a:gd name="T94" fmla="*/ 0 w 2451"/>
                <a:gd name="T95" fmla="*/ 1306 h 2374"/>
                <a:gd name="T96" fmla="*/ 18 w 2451"/>
                <a:gd name="T97" fmla="*/ 1193 h 2374"/>
                <a:gd name="T98" fmla="*/ 30 w 2451"/>
                <a:gd name="T99" fmla="*/ 1157 h 2374"/>
                <a:gd name="T100" fmla="*/ 72 w 2451"/>
                <a:gd name="T101" fmla="*/ 979 h 2374"/>
                <a:gd name="T102" fmla="*/ 173 w 2451"/>
                <a:gd name="T103" fmla="*/ 694 h 2374"/>
                <a:gd name="T104" fmla="*/ 208 w 2451"/>
                <a:gd name="T105" fmla="*/ 593 h 2374"/>
                <a:gd name="T106" fmla="*/ 280 w 2451"/>
                <a:gd name="T107" fmla="*/ 534 h 2374"/>
                <a:gd name="T108" fmla="*/ 333 w 2451"/>
                <a:gd name="T109" fmla="*/ 456 h 2374"/>
                <a:gd name="T110" fmla="*/ 452 w 2451"/>
                <a:gd name="T111" fmla="*/ 284 h 2374"/>
                <a:gd name="T112" fmla="*/ 523 w 2451"/>
                <a:gd name="T113" fmla="*/ 177 h 2374"/>
                <a:gd name="T114" fmla="*/ 541 w 2451"/>
                <a:gd name="T115" fmla="*/ 159 h 2374"/>
                <a:gd name="T116" fmla="*/ 642 w 2451"/>
                <a:gd name="T117" fmla="*/ 76 h 2374"/>
                <a:gd name="T118" fmla="*/ 695 w 2451"/>
                <a:gd name="T119" fmla="*/ 41 h 2374"/>
                <a:gd name="T120" fmla="*/ 755 w 2451"/>
                <a:gd name="T121" fmla="*/ 5 h 2374"/>
                <a:gd name="T122" fmla="*/ 808 w 2451"/>
                <a:gd name="T123" fmla="*/ 29 h 2374"/>
                <a:gd name="T124" fmla="*/ 802 w 2451"/>
                <a:gd name="T125" fmla="*/ 23 h 237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51"/>
                <a:gd name="T190" fmla="*/ 0 h 2374"/>
                <a:gd name="T191" fmla="*/ 2451 w 2451"/>
                <a:gd name="T192" fmla="*/ 2374 h 237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51" h="2374">
                  <a:moveTo>
                    <a:pt x="802" y="23"/>
                  </a:moveTo>
                  <a:cubicBezTo>
                    <a:pt x="853" y="10"/>
                    <a:pt x="875" y="12"/>
                    <a:pt x="933" y="17"/>
                  </a:cubicBezTo>
                  <a:cubicBezTo>
                    <a:pt x="975" y="31"/>
                    <a:pt x="1015" y="52"/>
                    <a:pt x="1057" y="64"/>
                  </a:cubicBezTo>
                  <a:cubicBezTo>
                    <a:pt x="1121" y="107"/>
                    <a:pt x="1024" y="40"/>
                    <a:pt x="1093" y="94"/>
                  </a:cubicBezTo>
                  <a:cubicBezTo>
                    <a:pt x="1104" y="103"/>
                    <a:pt x="1129" y="118"/>
                    <a:pt x="1129" y="118"/>
                  </a:cubicBezTo>
                  <a:cubicBezTo>
                    <a:pt x="1141" y="153"/>
                    <a:pt x="1155" y="176"/>
                    <a:pt x="1176" y="207"/>
                  </a:cubicBezTo>
                  <a:cubicBezTo>
                    <a:pt x="1183" y="217"/>
                    <a:pt x="1190" y="252"/>
                    <a:pt x="1194" y="266"/>
                  </a:cubicBezTo>
                  <a:cubicBezTo>
                    <a:pt x="1206" y="305"/>
                    <a:pt x="1226" y="347"/>
                    <a:pt x="1259" y="373"/>
                  </a:cubicBezTo>
                  <a:cubicBezTo>
                    <a:pt x="1293" y="400"/>
                    <a:pt x="1308" y="399"/>
                    <a:pt x="1348" y="409"/>
                  </a:cubicBezTo>
                  <a:cubicBezTo>
                    <a:pt x="1399" y="422"/>
                    <a:pt x="1445" y="438"/>
                    <a:pt x="1497" y="444"/>
                  </a:cubicBezTo>
                  <a:cubicBezTo>
                    <a:pt x="1539" y="458"/>
                    <a:pt x="1522" y="449"/>
                    <a:pt x="1550" y="468"/>
                  </a:cubicBezTo>
                  <a:cubicBezTo>
                    <a:pt x="1565" y="491"/>
                    <a:pt x="1576" y="491"/>
                    <a:pt x="1598" y="504"/>
                  </a:cubicBezTo>
                  <a:cubicBezTo>
                    <a:pt x="1625" y="519"/>
                    <a:pt x="1644" y="540"/>
                    <a:pt x="1669" y="557"/>
                  </a:cubicBezTo>
                  <a:cubicBezTo>
                    <a:pt x="1688" y="586"/>
                    <a:pt x="1711" y="621"/>
                    <a:pt x="1740" y="640"/>
                  </a:cubicBezTo>
                  <a:cubicBezTo>
                    <a:pt x="1765" y="677"/>
                    <a:pt x="1737" y="641"/>
                    <a:pt x="1770" y="670"/>
                  </a:cubicBezTo>
                  <a:cubicBezTo>
                    <a:pt x="1808" y="704"/>
                    <a:pt x="1813" y="722"/>
                    <a:pt x="1859" y="735"/>
                  </a:cubicBezTo>
                  <a:cubicBezTo>
                    <a:pt x="1894" y="758"/>
                    <a:pt x="1921" y="788"/>
                    <a:pt x="1954" y="813"/>
                  </a:cubicBezTo>
                  <a:cubicBezTo>
                    <a:pt x="2001" y="848"/>
                    <a:pt x="2060" y="877"/>
                    <a:pt x="2114" y="896"/>
                  </a:cubicBezTo>
                  <a:cubicBezTo>
                    <a:pt x="2138" y="932"/>
                    <a:pt x="2167" y="964"/>
                    <a:pt x="2209" y="979"/>
                  </a:cubicBezTo>
                  <a:cubicBezTo>
                    <a:pt x="2225" y="995"/>
                    <a:pt x="2247" y="1004"/>
                    <a:pt x="2263" y="1020"/>
                  </a:cubicBezTo>
                  <a:cubicBezTo>
                    <a:pt x="2290" y="1047"/>
                    <a:pt x="2295" y="1054"/>
                    <a:pt x="2322" y="1074"/>
                  </a:cubicBezTo>
                  <a:cubicBezTo>
                    <a:pt x="2353" y="1096"/>
                    <a:pt x="2385" y="1112"/>
                    <a:pt x="2411" y="1139"/>
                  </a:cubicBezTo>
                  <a:cubicBezTo>
                    <a:pt x="2420" y="1165"/>
                    <a:pt x="2432" y="1189"/>
                    <a:pt x="2441" y="1216"/>
                  </a:cubicBezTo>
                  <a:cubicBezTo>
                    <a:pt x="2451" y="1279"/>
                    <a:pt x="2451" y="1344"/>
                    <a:pt x="2435" y="1406"/>
                  </a:cubicBezTo>
                  <a:cubicBezTo>
                    <a:pt x="2428" y="1433"/>
                    <a:pt x="2414" y="1458"/>
                    <a:pt x="2405" y="1484"/>
                  </a:cubicBezTo>
                  <a:cubicBezTo>
                    <a:pt x="2403" y="1490"/>
                    <a:pt x="2399" y="1501"/>
                    <a:pt x="2399" y="1501"/>
                  </a:cubicBezTo>
                  <a:cubicBezTo>
                    <a:pt x="2387" y="1570"/>
                    <a:pt x="2366" y="1635"/>
                    <a:pt x="2334" y="1697"/>
                  </a:cubicBezTo>
                  <a:cubicBezTo>
                    <a:pt x="2322" y="1744"/>
                    <a:pt x="2294" y="1778"/>
                    <a:pt x="2275" y="1822"/>
                  </a:cubicBezTo>
                  <a:cubicBezTo>
                    <a:pt x="2264" y="1847"/>
                    <a:pt x="2257" y="1878"/>
                    <a:pt x="2239" y="1899"/>
                  </a:cubicBezTo>
                  <a:cubicBezTo>
                    <a:pt x="2193" y="1953"/>
                    <a:pt x="2258" y="1863"/>
                    <a:pt x="2192" y="1959"/>
                  </a:cubicBezTo>
                  <a:cubicBezTo>
                    <a:pt x="2184" y="1971"/>
                    <a:pt x="2168" y="1994"/>
                    <a:pt x="2168" y="1994"/>
                  </a:cubicBezTo>
                  <a:cubicBezTo>
                    <a:pt x="2148" y="2055"/>
                    <a:pt x="2120" y="2127"/>
                    <a:pt x="2073" y="2172"/>
                  </a:cubicBezTo>
                  <a:cubicBezTo>
                    <a:pt x="2030" y="2302"/>
                    <a:pt x="1841" y="2320"/>
                    <a:pt x="1728" y="2327"/>
                  </a:cubicBezTo>
                  <a:cubicBezTo>
                    <a:pt x="1601" y="2370"/>
                    <a:pt x="1484" y="2354"/>
                    <a:pt x="1342" y="2357"/>
                  </a:cubicBezTo>
                  <a:cubicBezTo>
                    <a:pt x="1291" y="2368"/>
                    <a:pt x="1239" y="2367"/>
                    <a:pt x="1188" y="2374"/>
                  </a:cubicBezTo>
                  <a:cubicBezTo>
                    <a:pt x="1080" y="2366"/>
                    <a:pt x="975" y="2351"/>
                    <a:pt x="867" y="2345"/>
                  </a:cubicBezTo>
                  <a:cubicBezTo>
                    <a:pt x="829" y="2340"/>
                    <a:pt x="792" y="2337"/>
                    <a:pt x="755" y="2327"/>
                  </a:cubicBezTo>
                  <a:cubicBezTo>
                    <a:pt x="716" y="2301"/>
                    <a:pt x="758" y="2327"/>
                    <a:pt x="719" y="2309"/>
                  </a:cubicBezTo>
                  <a:cubicBezTo>
                    <a:pt x="703" y="2302"/>
                    <a:pt x="671" y="2285"/>
                    <a:pt x="671" y="2285"/>
                  </a:cubicBezTo>
                  <a:cubicBezTo>
                    <a:pt x="648" y="2260"/>
                    <a:pt x="615" y="2255"/>
                    <a:pt x="588" y="2232"/>
                  </a:cubicBezTo>
                  <a:cubicBezTo>
                    <a:pt x="558" y="2207"/>
                    <a:pt x="534" y="2167"/>
                    <a:pt x="499" y="2149"/>
                  </a:cubicBezTo>
                  <a:cubicBezTo>
                    <a:pt x="472" y="2135"/>
                    <a:pt x="440" y="2127"/>
                    <a:pt x="416" y="2107"/>
                  </a:cubicBezTo>
                  <a:cubicBezTo>
                    <a:pt x="367" y="2066"/>
                    <a:pt x="345" y="2000"/>
                    <a:pt x="291" y="1959"/>
                  </a:cubicBezTo>
                  <a:cubicBezTo>
                    <a:pt x="267" y="1916"/>
                    <a:pt x="250" y="1873"/>
                    <a:pt x="220" y="1834"/>
                  </a:cubicBezTo>
                  <a:cubicBezTo>
                    <a:pt x="211" y="1823"/>
                    <a:pt x="204" y="1810"/>
                    <a:pt x="196" y="1798"/>
                  </a:cubicBezTo>
                  <a:cubicBezTo>
                    <a:pt x="192" y="1792"/>
                    <a:pt x="185" y="1781"/>
                    <a:pt x="185" y="1781"/>
                  </a:cubicBezTo>
                  <a:cubicBezTo>
                    <a:pt x="171" y="1696"/>
                    <a:pt x="119" y="1632"/>
                    <a:pt x="72" y="1561"/>
                  </a:cubicBezTo>
                  <a:cubicBezTo>
                    <a:pt x="26" y="1492"/>
                    <a:pt x="10" y="1387"/>
                    <a:pt x="0" y="1306"/>
                  </a:cubicBezTo>
                  <a:cubicBezTo>
                    <a:pt x="7" y="1224"/>
                    <a:pt x="1" y="1261"/>
                    <a:pt x="18" y="1193"/>
                  </a:cubicBezTo>
                  <a:cubicBezTo>
                    <a:pt x="21" y="1181"/>
                    <a:pt x="30" y="1157"/>
                    <a:pt x="30" y="1157"/>
                  </a:cubicBezTo>
                  <a:cubicBezTo>
                    <a:pt x="38" y="1098"/>
                    <a:pt x="50" y="1035"/>
                    <a:pt x="72" y="979"/>
                  </a:cubicBezTo>
                  <a:cubicBezTo>
                    <a:pt x="85" y="877"/>
                    <a:pt x="127" y="785"/>
                    <a:pt x="173" y="694"/>
                  </a:cubicBezTo>
                  <a:cubicBezTo>
                    <a:pt x="189" y="662"/>
                    <a:pt x="186" y="623"/>
                    <a:pt x="208" y="593"/>
                  </a:cubicBezTo>
                  <a:cubicBezTo>
                    <a:pt x="224" y="571"/>
                    <a:pt x="257" y="548"/>
                    <a:pt x="280" y="534"/>
                  </a:cubicBezTo>
                  <a:cubicBezTo>
                    <a:pt x="292" y="508"/>
                    <a:pt x="313" y="476"/>
                    <a:pt x="333" y="456"/>
                  </a:cubicBezTo>
                  <a:cubicBezTo>
                    <a:pt x="351" y="403"/>
                    <a:pt x="400" y="301"/>
                    <a:pt x="452" y="284"/>
                  </a:cubicBezTo>
                  <a:cubicBezTo>
                    <a:pt x="484" y="252"/>
                    <a:pt x="503" y="217"/>
                    <a:pt x="523" y="177"/>
                  </a:cubicBezTo>
                  <a:cubicBezTo>
                    <a:pt x="527" y="169"/>
                    <a:pt x="535" y="165"/>
                    <a:pt x="541" y="159"/>
                  </a:cubicBezTo>
                  <a:cubicBezTo>
                    <a:pt x="571" y="124"/>
                    <a:pt x="601" y="97"/>
                    <a:pt x="642" y="76"/>
                  </a:cubicBezTo>
                  <a:cubicBezTo>
                    <a:pt x="663" y="66"/>
                    <a:pt x="674" y="50"/>
                    <a:pt x="695" y="41"/>
                  </a:cubicBezTo>
                  <a:cubicBezTo>
                    <a:pt x="719" y="31"/>
                    <a:pt x="731" y="13"/>
                    <a:pt x="755" y="5"/>
                  </a:cubicBezTo>
                  <a:cubicBezTo>
                    <a:pt x="793" y="11"/>
                    <a:pt x="794" y="0"/>
                    <a:pt x="808" y="29"/>
                  </a:cubicBezTo>
                  <a:cubicBezTo>
                    <a:pt x="809" y="32"/>
                    <a:pt x="804" y="25"/>
                    <a:pt x="802" y="2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Splay Trees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0BD388-E754-C14B-B115-ADB13840E5FA}" type="slidenum">
              <a:rPr lang="en-US"/>
              <a:pPr/>
              <a:t>26</a:t>
            </a:fld>
            <a:endParaRPr lang="en-US"/>
          </a:p>
        </p:txBody>
      </p:sp>
      <p:sp>
        <p:nvSpPr>
          <p:cNvPr id="1229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Searching in a BST, continued</a:t>
            </a:r>
          </a:p>
        </p:txBody>
      </p:sp>
      <p:sp>
        <p:nvSpPr>
          <p:cNvPr id="12293" name="Rectangle 1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2408231"/>
            <a:ext cx="40386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search for key 8, ends at an internal node.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114800" y="1371600"/>
            <a:ext cx="4914900" cy="4953000"/>
            <a:chOff x="2496" y="816"/>
            <a:chExt cx="3096" cy="3120"/>
          </a:xfrm>
        </p:grpSpPr>
        <p:sp>
          <p:nvSpPr>
            <p:cNvPr id="12304" name="Oval 17"/>
            <p:cNvSpPr>
              <a:spLocks noChangeArrowheads="1"/>
            </p:cNvSpPr>
            <p:nvPr/>
          </p:nvSpPr>
          <p:spPr bwMode="auto">
            <a:xfrm>
              <a:off x="3825" y="816"/>
              <a:ext cx="543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(20,Z)</a:t>
              </a:r>
            </a:p>
          </p:txBody>
        </p:sp>
        <p:sp>
          <p:nvSpPr>
            <p:cNvPr id="12305" name="Oval 18"/>
            <p:cNvSpPr>
              <a:spLocks noChangeArrowheads="1"/>
            </p:cNvSpPr>
            <p:nvPr/>
          </p:nvSpPr>
          <p:spPr bwMode="auto">
            <a:xfrm>
              <a:off x="4800" y="1776"/>
              <a:ext cx="552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(37,P)</a:t>
              </a:r>
            </a:p>
          </p:txBody>
        </p:sp>
        <p:sp>
          <p:nvSpPr>
            <p:cNvPr id="12306" name="Oval 19"/>
            <p:cNvSpPr>
              <a:spLocks noChangeArrowheads="1"/>
            </p:cNvSpPr>
            <p:nvPr/>
          </p:nvSpPr>
          <p:spPr bwMode="auto">
            <a:xfrm>
              <a:off x="4182" y="1776"/>
              <a:ext cx="570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(21,O)</a:t>
              </a:r>
            </a:p>
          </p:txBody>
        </p:sp>
        <p:sp>
          <p:nvSpPr>
            <p:cNvPr id="12307" name="Oval 20"/>
            <p:cNvSpPr>
              <a:spLocks noChangeArrowheads="1"/>
            </p:cNvSpPr>
            <p:nvPr/>
          </p:nvSpPr>
          <p:spPr bwMode="auto">
            <a:xfrm>
              <a:off x="3601" y="1680"/>
              <a:ext cx="527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(14,J)</a:t>
              </a:r>
            </a:p>
          </p:txBody>
        </p:sp>
        <p:sp>
          <p:nvSpPr>
            <p:cNvPr id="12308" name="Oval 21"/>
            <p:cNvSpPr>
              <a:spLocks noChangeArrowheads="1"/>
            </p:cNvSpPr>
            <p:nvPr/>
          </p:nvSpPr>
          <p:spPr bwMode="auto">
            <a:xfrm>
              <a:off x="3024" y="1762"/>
              <a:ext cx="455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(7,T)</a:t>
              </a:r>
            </a:p>
          </p:txBody>
        </p:sp>
        <p:sp>
          <p:nvSpPr>
            <p:cNvPr id="12309" name="Oval 22"/>
            <p:cNvSpPr>
              <a:spLocks noChangeArrowheads="1"/>
            </p:cNvSpPr>
            <p:nvPr/>
          </p:nvSpPr>
          <p:spPr bwMode="auto">
            <a:xfrm>
              <a:off x="4464" y="1276"/>
              <a:ext cx="562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(35,R)</a:t>
              </a:r>
            </a:p>
          </p:txBody>
        </p:sp>
        <p:sp>
          <p:nvSpPr>
            <p:cNvPr id="12310" name="Oval 23"/>
            <p:cNvSpPr>
              <a:spLocks noChangeArrowheads="1"/>
            </p:cNvSpPr>
            <p:nvPr/>
          </p:nvSpPr>
          <p:spPr bwMode="auto">
            <a:xfrm>
              <a:off x="3264" y="1276"/>
              <a:ext cx="552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(10,A)</a:t>
              </a:r>
            </a:p>
          </p:txBody>
        </p:sp>
        <p:cxnSp>
          <p:nvCxnSpPr>
            <p:cNvPr id="12311" name="AutoShape 24"/>
            <p:cNvCxnSpPr>
              <a:cxnSpLocks noChangeShapeType="1"/>
              <a:stCxn id="12304" idx="4"/>
              <a:endCxn id="12310" idx="0"/>
            </p:cNvCxnSpPr>
            <p:nvPr/>
          </p:nvCxnSpPr>
          <p:spPr bwMode="auto">
            <a:xfrm flipH="1">
              <a:off x="3540" y="1070"/>
              <a:ext cx="557" cy="2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12" name="AutoShape 25"/>
            <p:cNvCxnSpPr>
              <a:cxnSpLocks noChangeShapeType="1"/>
              <a:stCxn id="12304" idx="4"/>
              <a:endCxn id="12309" idx="0"/>
            </p:cNvCxnSpPr>
            <p:nvPr/>
          </p:nvCxnSpPr>
          <p:spPr bwMode="auto">
            <a:xfrm>
              <a:off x="4097" y="1070"/>
              <a:ext cx="648" cy="2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13" name="AutoShape 26"/>
            <p:cNvCxnSpPr>
              <a:cxnSpLocks noChangeShapeType="1"/>
              <a:stCxn id="12310" idx="4"/>
              <a:endCxn id="12308" idx="0"/>
            </p:cNvCxnSpPr>
            <p:nvPr/>
          </p:nvCxnSpPr>
          <p:spPr bwMode="auto">
            <a:xfrm flipH="1">
              <a:off x="3252" y="1530"/>
              <a:ext cx="288" cy="23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14" name="AutoShape 27"/>
            <p:cNvCxnSpPr>
              <a:cxnSpLocks noChangeShapeType="1"/>
              <a:stCxn id="12310" idx="4"/>
              <a:endCxn id="12307" idx="0"/>
            </p:cNvCxnSpPr>
            <p:nvPr/>
          </p:nvCxnSpPr>
          <p:spPr bwMode="auto">
            <a:xfrm>
              <a:off x="3540" y="1530"/>
              <a:ext cx="325" cy="15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15" name="AutoShape 28"/>
            <p:cNvCxnSpPr>
              <a:cxnSpLocks noChangeShapeType="1"/>
              <a:stCxn id="12309" idx="4"/>
              <a:endCxn id="12306" idx="0"/>
            </p:cNvCxnSpPr>
            <p:nvPr/>
          </p:nvCxnSpPr>
          <p:spPr bwMode="auto">
            <a:xfrm flipH="1">
              <a:off x="4467" y="1530"/>
              <a:ext cx="278" cy="24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16" name="AutoShape 29"/>
            <p:cNvCxnSpPr>
              <a:cxnSpLocks noChangeShapeType="1"/>
              <a:stCxn id="12309" idx="4"/>
              <a:endCxn id="12305" idx="0"/>
            </p:cNvCxnSpPr>
            <p:nvPr/>
          </p:nvCxnSpPr>
          <p:spPr bwMode="auto">
            <a:xfrm>
              <a:off x="4745" y="1530"/>
              <a:ext cx="331" cy="24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2317" name="Oval 30"/>
            <p:cNvSpPr>
              <a:spLocks noChangeArrowheads="1"/>
            </p:cNvSpPr>
            <p:nvPr/>
          </p:nvSpPr>
          <p:spPr bwMode="auto">
            <a:xfrm>
              <a:off x="2496" y="2640"/>
              <a:ext cx="474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(1,C)</a:t>
              </a:r>
            </a:p>
          </p:txBody>
        </p:sp>
        <p:sp>
          <p:nvSpPr>
            <p:cNvPr id="12318" name="Oval 31"/>
            <p:cNvSpPr>
              <a:spLocks noChangeArrowheads="1"/>
            </p:cNvSpPr>
            <p:nvPr/>
          </p:nvSpPr>
          <p:spPr bwMode="auto">
            <a:xfrm>
              <a:off x="2761" y="2137"/>
              <a:ext cx="482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(1,Q)</a:t>
              </a:r>
            </a:p>
          </p:txBody>
        </p:sp>
        <p:cxnSp>
          <p:nvCxnSpPr>
            <p:cNvPr id="12319" name="AutoShape 32"/>
            <p:cNvCxnSpPr>
              <a:cxnSpLocks noChangeShapeType="1"/>
              <a:stCxn id="12318" idx="4"/>
              <a:endCxn id="12317" idx="0"/>
            </p:cNvCxnSpPr>
            <p:nvPr/>
          </p:nvCxnSpPr>
          <p:spPr bwMode="auto">
            <a:xfrm flipH="1">
              <a:off x="2733" y="2391"/>
              <a:ext cx="269" cy="24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20" name="AutoShape 33"/>
            <p:cNvCxnSpPr>
              <a:cxnSpLocks noChangeShapeType="1"/>
              <a:stCxn id="12318" idx="4"/>
              <a:endCxn id="12324" idx="0"/>
            </p:cNvCxnSpPr>
            <p:nvPr/>
          </p:nvCxnSpPr>
          <p:spPr bwMode="auto">
            <a:xfrm>
              <a:off x="3001" y="2391"/>
              <a:ext cx="270" cy="26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21" name="AutoShape 34"/>
            <p:cNvCxnSpPr>
              <a:cxnSpLocks noChangeShapeType="1"/>
              <a:stCxn id="12308" idx="4"/>
              <a:endCxn id="12318" idx="0"/>
            </p:cNvCxnSpPr>
            <p:nvPr/>
          </p:nvCxnSpPr>
          <p:spPr bwMode="auto">
            <a:xfrm flipH="1">
              <a:off x="3002" y="2016"/>
              <a:ext cx="250" cy="12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2322" name="Oval 35"/>
            <p:cNvSpPr>
              <a:spLocks noChangeArrowheads="1"/>
            </p:cNvSpPr>
            <p:nvPr/>
          </p:nvSpPr>
          <p:spPr bwMode="auto">
            <a:xfrm>
              <a:off x="3406" y="3168"/>
              <a:ext cx="482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(5,G)</a:t>
              </a:r>
            </a:p>
          </p:txBody>
        </p:sp>
        <p:sp>
          <p:nvSpPr>
            <p:cNvPr id="12323" name="Oval 36"/>
            <p:cNvSpPr>
              <a:spLocks noChangeArrowheads="1"/>
            </p:cNvSpPr>
            <p:nvPr/>
          </p:nvSpPr>
          <p:spPr bwMode="auto">
            <a:xfrm>
              <a:off x="2699" y="3164"/>
              <a:ext cx="474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(2,R)</a:t>
              </a:r>
            </a:p>
          </p:txBody>
        </p:sp>
        <p:sp>
          <p:nvSpPr>
            <p:cNvPr id="12324" name="Oval 37"/>
            <p:cNvSpPr>
              <a:spLocks noChangeArrowheads="1"/>
            </p:cNvSpPr>
            <p:nvPr/>
          </p:nvSpPr>
          <p:spPr bwMode="auto">
            <a:xfrm>
              <a:off x="3035" y="2654"/>
              <a:ext cx="474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(5,H)</a:t>
              </a:r>
            </a:p>
          </p:txBody>
        </p:sp>
        <p:cxnSp>
          <p:nvCxnSpPr>
            <p:cNvPr id="12325" name="AutoShape 38"/>
            <p:cNvCxnSpPr>
              <a:cxnSpLocks noChangeShapeType="1"/>
              <a:stCxn id="12324" idx="4"/>
              <a:endCxn id="12323" idx="0"/>
            </p:cNvCxnSpPr>
            <p:nvPr/>
          </p:nvCxnSpPr>
          <p:spPr bwMode="auto">
            <a:xfrm flipH="1">
              <a:off x="2935" y="2908"/>
              <a:ext cx="336" cy="25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26" name="AutoShape 39"/>
            <p:cNvCxnSpPr>
              <a:cxnSpLocks noChangeShapeType="1"/>
              <a:stCxn id="12324" idx="4"/>
              <a:endCxn id="12322" idx="0"/>
            </p:cNvCxnSpPr>
            <p:nvPr/>
          </p:nvCxnSpPr>
          <p:spPr bwMode="auto">
            <a:xfrm>
              <a:off x="3272" y="2908"/>
              <a:ext cx="375" cy="26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2327" name="Oval 40"/>
            <p:cNvSpPr>
              <a:spLocks noChangeArrowheads="1"/>
            </p:cNvSpPr>
            <p:nvPr/>
          </p:nvSpPr>
          <p:spPr bwMode="auto">
            <a:xfrm>
              <a:off x="3696" y="3490"/>
              <a:ext cx="466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(6,Y)</a:t>
              </a:r>
            </a:p>
          </p:txBody>
        </p:sp>
        <p:sp>
          <p:nvSpPr>
            <p:cNvPr id="12328" name="Oval 41"/>
            <p:cNvSpPr>
              <a:spLocks noChangeArrowheads="1"/>
            </p:cNvSpPr>
            <p:nvPr/>
          </p:nvSpPr>
          <p:spPr bwMode="auto">
            <a:xfrm>
              <a:off x="3198" y="3504"/>
              <a:ext cx="404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(5,I)</a:t>
              </a:r>
            </a:p>
          </p:txBody>
        </p:sp>
        <p:cxnSp>
          <p:nvCxnSpPr>
            <p:cNvPr id="12329" name="AutoShape 42"/>
            <p:cNvCxnSpPr>
              <a:cxnSpLocks noChangeShapeType="1"/>
              <a:stCxn id="12322" idx="4"/>
              <a:endCxn id="12328" idx="0"/>
            </p:cNvCxnSpPr>
            <p:nvPr/>
          </p:nvCxnSpPr>
          <p:spPr bwMode="auto">
            <a:xfrm flipH="1">
              <a:off x="3400" y="3422"/>
              <a:ext cx="247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30" name="AutoShape 43"/>
            <p:cNvCxnSpPr>
              <a:cxnSpLocks noChangeShapeType="1"/>
              <a:stCxn id="12322" idx="4"/>
              <a:endCxn id="12327" idx="0"/>
            </p:cNvCxnSpPr>
            <p:nvPr/>
          </p:nvCxnSpPr>
          <p:spPr bwMode="auto">
            <a:xfrm>
              <a:off x="3647" y="3422"/>
              <a:ext cx="282" cy="6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2331" name="Oval 44"/>
            <p:cNvSpPr>
              <a:spLocks noChangeArrowheads="1"/>
            </p:cNvSpPr>
            <p:nvPr/>
          </p:nvSpPr>
          <p:spPr bwMode="auto">
            <a:xfrm>
              <a:off x="3498" y="2138"/>
              <a:ext cx="474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(8,N)</a:t>
              </a:r>
            </a:p>
          </p:txBody>
        </p:sp>
        <p:sp>
          <p:nvSpPr>
            <p:cNvPr id="12332" name="Oval 45"/>
            <p:cNvSpPr>
              <a:spLocks noChangeArrowheads="1"/>
            </p:cNvSpPr>
            <p:nvPr/>
          </p:nvSpPr>
          <p:spPr bwMode="auto">
            <a:xfrm>
              <a:off x="3566" y="2662"/>
              <a:ext cx="466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(7,P)</a:t>
              </a:r>
            </a:p>
          </p:txBody>
        </p:sp>
        <p:cxnSp>
          <p:nvCxnSpPr>
            <p:cNvPr id="12333" name="AutoShape 46"/>
            <p:cNvCxnSpPr>
              <a:cxnSpLocks noChangeShapeType="1"/>
              <a:stCxn id="12331" idx="4"/>
              <a:endCxn id="12332" idx="0"/>
            </p:cNvCxnSpPr>
            <p:nvPr/>
          </p:nvCxnSpPr>
          <p:spPr bwMode="auto">
            <a:xfrm>
              <a:off x="3735" y="2392"/>
              <a:ext cx="64" cy="27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34" name="AutoShape 47"/>
            <p:cNvCxnSpPr>
              <a:cxnSpLocks noChangeShapeType="1"/>
              <a:stCxn id="12308" idx="4"/>
              <a:endCxn id="12331" idx="0"/>
            </p:cNvCxnSpPr>
            <p:nvPr/>
          </p:nvCxnSpPr>
          <p:spPr bwMode="auto">
            <a:xfrm>
              <a:off x="3252" y="2016"/>
              <a:ext cx="483" cy="12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2335" name="Oval 48"/>
            <p:cNvSpPr>
              <a:spLocks noChangeArrowheads="1"/>
            </p:cNvSpPr>
            <p:nvPr/>
          </p:nvSpPr>
          <p:spPr bwMode="auto">
            <a:xfrm>
              <a:off x="4464" y="2144"/>
              <a:ext cx="535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(36,L)</a:t>
              </a:r>
            </a:p>
          </p:txBody>
        </p:sp>
        <p:sp>
          <p:nvSpPr>
            <p:cNvPr id="12336" name="Oval 49"/>
            <p:cNvSpPr>
              <a:spLocks noChangeArrowheads="1"/>
            </p:cNvSpPr>
            <p:nvPr/>
          </p:nvSpPr>
          <p:spPr bwMode="auto">
            <a:xfrm>
              <a:off x="4094" y="2648"/>
              <a:ext cx="562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(10,U)</a:t>
              </a:r>
            </a:p>
          </p:txBody>
        </p:sp>
        <p:cxnSp>
          <p:nvCxnSpPr>
            <p:cNvPr id="12337" name="AutoShape 50"/>
            <p:cNvCxnSpPr>
              <a:cxnSpLocks noChangeShapeType="1"/>
              <a:stCxn id="12331" idx="4"/>
              <a:endCxn id="12336" idx="0"/>
            </p:cNvCxnSpPr>
            <p:nvPr/>
          </p:nvCxnSpPr>
          <p:spPr bwMode="auto">
            <a:xfrm>
              <a:off x="3735" y="2392"/>
              <a:ext cx="640" cy="25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38" name="AutoShape 51"/>
            <p:cNvCxnSpPr>
              <a:cxnSpLocks noChangeShapeType="1"/>
              <a:stCxn id="12305" idx="4"/>
              <a:endCxn id="12335" idx="0"/>
            </p:cNvCxnSpPr>
            <p:nvPr/>
          </p:nvCxnSpPr>
          <p:spPr bwMode="auto">
            <a:xfrm flipH="1">
              <a:off x="4732" y="2030"/>
              <a:ext cx="344" cy="11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2339" name="Oval 52"/>
            <p:cNvSpPr>
              <a:spLocks noChangeArrowheads="1"/>
            </p:cNvSpPr>
            <p:nvPr/>
          </p:nvSpPr>
          <p:spPr bwMode="auto">
            <a:xfrm>
              <a:off x="5040" y="2158"/>
              <a:ext cx="552" cy="25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(40,X)</a:t>
              </a:r>
            </a:p>
          </p:txBody>
        </p:sp>
        <p:cxnSp>
          <p:nvCxnSpPr>
            <p:cNvPr id="12340" name="AutoShape 53"/>
            <p:cNvCxnSpPr>
              <a:cxnSpLocks noChangeShapeType="1"/>
              <a:stCxn id="12305" idx="4"/>
              <a:endCxn id="12339" idx="0"/>
            </p:cNvCxnSpPr>
            <p:nvPr/>
          </p:nvCxnSpPr>
          <p:spPr bwMode="auto">
            <a:xfrm>
              <a:off x="5076" y="2030"/>
              <a:ext cx="240" cy="12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2341" name="Rectangle 54"/>
            <p:cNvSpPr>
              <a:spLocks noChangeArrowheads="1"/>
            </p:cNvSpPr>
            <p:nvPr/>
          </p:nvSpPr>
          <p:spPr bwMode="auto">
            <a:xfrm>
              <a:off x="2592" y="3024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42" name="Rectangle 55"/>
            <p:cNvSpPr>
              <a:spLocks noChangeArrowheads="1"/>
            </p:cNvSpPr>
            <p:nvPr/>
          </p:nvSpPr>
          <p:spPr bwMode="auto">
            <a:xfrm>
              <a:off x="3648" y="297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43" name="Rectangle 56"/>
            <p:cNvSpPr>
              <a:spLocks noChangeArrowheads="1"/>
            </p:cNvSpPr>
            <p:nvPr/>
          </p:nvSpPr>
          <p:spPr bwMode="auto">
            <a:xfrm>
              <a:off x="3888" y="297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44" name="Rectangle 57"/>
            <p:cNvSpPr>
              <a:spLocks noChangeArrowheads="1"/>
            </p:cNvSpPr>
            <p:nvPr/>
          </p:nvSpPr>
          <p:spPr bwMode="auto">
            <a:xfrm>
              <a:off x="2784" y="3552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45" name="Rectangle 58"/>
            <p:cNvSpPr>
              <a:spLocks noChangeArrowheads="1"/>
            </p:cNvSpPr>
            <p:nvPr/>
          </p:nvSpPr>
          <p:spPr bwMode="auto">
            <a:xfrm>
              <a:off x="2976" y="3552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46" name="Rectangle 59"/>
            <p:cNvSpPr>
              <a:spLocks noChangeArrowheads="1"/>
            </p:cNvSpPr>
            <p:nvPr/>
          </p:nvSpPr>
          <p:spPr bwMode="auto">
            <a:xfrm>
              <a:off x="3840" y="201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47" name="Rectangle 60"/>
            <p:cNvSpPr>
              <a:spLocks noChangeArrowheads="1"/>
            </p:cNvSpPr>
            <p:nvPr/>
          </p:nvSpPr>
          <p:spPr bwMode="auto">
            <a:xfrm>
              <a:off x="3984" y="201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48" name="Rectangle 61"/>
            <p:cNvSpPr>
              <a:spLocks noChangeArrowheads="1"/>
            </p:cNvSpPr>
            <p:nvPr/>
          </p:nvSpPr>
          <p:spPr bwMode="auto">
            <a:xfrm>
              <a:off x="2784" y="3024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49" name="Rectangle 62"/>
            <p:cNvSpPr>
              <a:spLocks noChangeArrowheads="1"/>
            </p:cNvSpPr>
            <p:nvPr/>
          </p:nvSpPr>
          <p:spPr bwMode="auto">
            <a:xfrm>
              <a:off x="3264" y="384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50" name="Rectangle 63"/>
            <p:cNvSpPr>
              <a:spLocks noChangeArrowheads="1"/>
            </p:cNvSpPr>
            <p:nvPr/>
          </p:nvSpPr>
          <p:spPr bwMode="auto">
            <a:xfrm>
              <a:off x="3456" y="384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51" name="Rectangle 64"/>
            <p:cNvSpPr>
              <a:spLocks noChangeArrowheads="1"/>
            </p:cNvSpPr>
            <p:nvPr/>
          </p:nvSpPr>
          <p:spPr bwMode="auto">
            <a:xfrm>
              <a:off x="3792" y="384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52" name="Rectangle 65"/>
            <p:cNvSpPr>
              <a:spLocks noChangeArrowheads="1"/>
            </p:cNvSpPr>
            <p:nvPr/>
          </p:nvSpPr>
          <p:spPr bwMode="auto">
            <a:xfrm>
              <a:off x="3984" y="384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53" name="Rectangle 66"/>
            <p:cNvSpPr>
              <a:spLocks noChangeArrowheads="1"/>
            </p:cNvSpPr>
            <p:nvPr/>
          </p:nvSpPr>
          <p:spPr bwMode="auto">
            <a:xfrm>
              <a:off x="4224" y="297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54" name="Rectangle 67"/>
            <p:cNvSpPr>
              <a:spLocks noChangeArrowheads="1"/>
            </p:cNvSpPr>
            <p:nvPr/>
          </p:nvSpPr>
          <p:spPr bwMode="auto">
            <a:xfrm>
              <a:off x="4464" y="297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55" name="Rectangle 68"/>
            <p:cNvSpPr>
              <a:spLocks noChangeArrowheads="1"/>
            </p:cNvSpPr>
            <p:nvPr/>
          </p:nvSpPr>
          <p:spPr bwMode="auto">
            <a:xfrm>
              <a:off x="4128" y="216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56" name="Rectangle 69"/>
            <p:cNvSpPr>
              <a:spLocks noChangeArrowheads="1"/>
            </p:cNvSpPr>
            <p:nvPr/>
          </p:nvSpPr>
          <p:spPr bwMode="auto">
            <a:xfrm>
              <a:off x="4320" y="216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57" name="Rectangle 70"/>
            <p:cNvSpPr>
              <a:spLocks noChangeArrowheads="1"/>
            </p:cNvSpPr>
            <p:nvPr/>
          </p:nvSpPr>
          <p:spPr bwMode="auto">
            <a:xfrm>
              <a:off x="4608" y="249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58" name="Rectangle 71"/>
            <p:cNvSpPr>
              <a:spLocks noChangeArrowheads="1"/>
            </p:cNvSpPr>
            <p:nvPr/>
          </p:nvSpPr>
          <p:spPr bwMode="auto">
            <a:xfrm>
              <a:off x="4800" y="249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59" name="Rectangle 72"/>
            <p:cNvSpPr>
              <a:spLocks noChangeArrowheads="1"/>
            </p:cNvSpPr>
            <p:nvPr/>
          </p:nvSpPr>
          <p:spPr bwMode="auto">
            <a:xfrm>
              <a:off x="5184" y="249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60" name="Rectangle 73"/>
            <p:cNvSpPr>
              <a:spLocks noChangeArrowheads="1"/>
            </p:cNvSpPr>
            <p:nvPr/>
          </p:nvSpPr>
          <p:spPr bwMode="auto">
            <a:xfrm>
              <a:off x="5376" y="249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12361" name="AutoShape 74"/>
            <p:cNvCxnSpPr>
              <a:cxnSpLocks noChangeShapeType="1"/>
              <a:stCxn id="12317" idx="4"/>
              <a:endCxn id="12341" idx="0"/>
            </p:cNvCxnSpPr>
            <p:nvPr/>
          </p:nvCxnSpPr>
          <p:spPr bwMode="auto">
            <a:xfrm flipH="1">
              <a:off x="2640" y="2894"/>
              <a:ext cx="93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62" name="AutoShape 75"/>
            <p:cNvCxnSpPr>
              <a:cxnSpLocks noChangeShapeType="1"/>
              <a:stCxn id="12317" idx="4"/>
              <a:endCxn id="12348" idx="0"/>
            </p:cNvCxnSpPr>
            <p:nvPr/>
          </p:nvCxnSpPr>
          <p:spPr bwMode="auto">
            <a:xfrm>
              <a:off x="2733" y="2894"/>
              <a:ext cx="99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63" name="AutoShape 76"/>
            <p:cNvCxnSpPr>
              <a:cxnSpLocks noChangeShapeType="1"/>
              <a:stCxn id="12323" idx="4"/>
              <a:endCxn id="12344" idx="0"/>
            </p:cNvCxnSpPr>
            <p:nvPr/>
          </p:nvCxnSpPr>
          <p:spPr bwMode="auto">
            <a:xfrm flipH="1">
              <a:off x="2832" y="3418"/>
              <a:ext cx="104" cy="13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64" name="AutoShape 77"/>
            <p:cNvCxnSpPr>
              <a:cxnSpLocks noChangeShapeType="1"/>
              <a:stCxn id="12323" idx="4"/>
              <a:endCxn id="12345" idx="0"/>
            </p:cNvCxnSpPr>
            <p:nvPr/>
          </p:nvCxnSpPr>
          <p:spPr bwMode="auto">
            <a:xfrm>
              <a:off x="2936" y="3418"/>
              <a:ext cx="88" cy="13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65" name="AutoShape 78"/>
            <p:cNvCxnSpPr>
              <a:cxnSpLocks noChangeShapeType="1"/>
              <a:stCxn id="12347" idx="0"/>
              <a:endCxn id="12307" idx="4"/>
            </p:cNvCxnSpPr>
            <p:nvPr/>
          </p:nvCxnSpPr>
          <p:spPr bwMode="auto">
            <a:xfrm flipH="1" flipV="1">
              <a:off x="3865" y="1934"/>
              <a:ext cx="167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66" name="AutoShape 79"/>
            <p:cNvCxnSpPr>
              <a:cxnSpLocks noChangeShapeType="1"/>
              <a:stCxn id="12306" idx="4"/>
              <a:endCxn id="12355" idx="0"/>
            </p:cNvCxnSpPr>
            <p:nvPr/>
          </p:nvCxnSpPr>
          <p:spPr bwMode="auto">
            <a:xfrm flipH="1">
              <a:off x="4176" y="2030"/>
              <a:ext cx="291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67" name="AutoShape 80"/>
            <p:cNvCxnSpPr>
              <a:cxnSpLocks noChangeShapeType="1"/>
              <a:stCxn id="12306" idx="4"/>
              <a:endCxn id="12356" idx="0"/>
            </p:cNvCxnSpPr>
            <p:nvPr/>
          </p:nvCxnSpPr>
          <p:spPr bwMode="auto">
            <a:xfrm flipH="1">
              <a:off x="4368" y="2030"/>
              <a:ext cx="99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68" name="AutoShape 81"/>
            <p:cNvCxnSpPr>
              <a:cxnSpLocks noChangeShapeType="1"/>
              <a:stCxn id="12335" idx="4"/>
              <a:endCxn id="12357" idx="0"/>
            </p:cNvCxnSpPr>
            <p:nvPr/>
          </p:nvCxnSpPr>
          <p:spPr bwMode="auto">
            <a:xfrm flipH="1">
              <a:off x="4656" y="2398"/>
              <a:ext cx="76" cy="9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69" name="AutoShape 82"/>
            <p:cNvCxnSpPr>
              <a:cxnSpLocks noChangeShapeType="1"/>
              <a:stCxn id="12335" idx="4"/>
              <a:endCxn id="12358" idx="0"/>
            </p:cNvCxnSpPr>
            <p:nvPr/>
          </p:nvCxnSpPr>
          <p:spPr bwMode="auto">
            <a:xfrm>
              <a:off x="4732" y="2398"/>
              <a:ext cx="116" cy="9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70" name="AutoShape 83"/>
            <p:cNvCxnSpPr>
              <a:cxnSpLocks noChangeShapeType="1"/>
              <a:stCxn id="12339" idx="4"/>
              <a:endCxn id="12359" idx="0"/>
            </p:cNvCxnSpPr>
            <p:nvPr/>
          </p:nvCxnSpPr>
          <p:spPr bwMode="auto">
            <a:xfrm flipH="1">
              <a:off x="5232" y="2412"/>
              <a:ext cx="84" cy="8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71" name="AutoShape 84"/>
            <p:cNvCxnSpPr>
              <a:cxnSpLocks noChangeShapeType="1"/>
              <a:stCxn id="12339" idx="4"/>
              <a:endCxn id="12360" idx="0"/>
            </p:cNvCxnSpPr>
            <p:nvPr/>
          </p:nvCxnSpPr>
          <p:spPr bwMode="auto">
            <a:xfrm>
              <a:off x="5316" y="2412"/>
              <a:ext cx="108" cy="8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72" name="AutoShape 85"/>
            <p:cNvCxnSpPr>
              <a:cxnSpLocks noChangeShapeType="1"/>
            </p:cNvCxnSpPr>
            <p:nvPr/>
          </p:nvCxnSpPr>
          <p:spPr bwMode="auto">
            <a:xfrm>
              <a:off x="4296" y="2697"/>
              <a:ext cx="0" cy="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73" name="AutoShape 86"/>
            <p:cNvCxnSpPr>
              <a:cxnSpLocks noChangeShapeType="1"/>
              <a:stCxn id="12336" idx="4"/>
              <a:endCxn id="12353" idx="0"/>
            </p:cNvCxnSpPr>
            <p:nvPr/>
          </p:nvCxnSpPr>
          <p:spPr bwMode="auto">
            <a:xfrm flipH="1">
              <a:off x="4272" y="2902"/>
              <a:ext cx="103" cy="7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74" name="AutoShape 87"/>
            <p:cNvCxnSpPr>
              <a:cxnSpLocks noChangeShapeType="1"/>
              <a:stCxn id="12332" idx="4"/>
              <a:endCxn id="12343" idx="0"/>
            </p:cNvCxnSpPr>
            <p:nvPr/>
          </p:nvCxnSpPr>
          <p:spPr bwMode="auto">
            <a:xfrm>
              <a:off x="3799" y="2916"/>
              <a:ext cx="137" cy="6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75" name="AutoShape 88"/>
            <p:cNvCxnSpPr>
              <a:cxnSpLocks noChangeShapeType="1"/>
              <a:stCxn id="12332" idx="4"/>
              <a:endCxn id="12342" idx="0"/>
            </p:cNvCxnSpPr>
            <p:nvPr/>
          </p:nvCxnSpPr>
          <p:spPr bwMode="auto">
            <a:xfrm flipH="1">
              <a:off x="3696" y="2916"/>
              <a:ext cx="103" cy="6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76" name="AutoShape 89"/>
            <p:cNvCxnSpPr>
              <a:cxnSpLocks noChangeShapeType="1"/>
              <a:stCxn id="12328" idx="4"/>
              <a:endCxn id="12349" idx="0"/>
            </p:cNvCxnSpPr>
            <p:nvPr/>
          </p:nvCxnSpPr>
          <p:spPr bwMode="auto">
            <a:xfrm flipH="1">
              <a:off x="3312" y="3758"/>
              <a:ext cx="88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77" name="AutoShape 90"/>
            <p:cNvCxnSpPr>
              <a:cxnSpLocks noChangeShapeType="1"/>
              <a:stCxn id="12328" idx="4"/>
              <a:endCxn id="12350" idx="0"/>
            </p:cNvCxnSpPr>
            <p:nvPr/>
          </p:nvCxnSpPr>
          <p:spPr bwMode="auto">
            <a:xfrm>
              <a:off x="3400" y="3758"/>
              <a:ext cx="104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78" name="AutoShape 91"/>
            <p:cNvCxnSpPr>
              <a:cxnSpLocks noChangeShapeType="1"/>
              <a:stCxn id="12327" idx="4"/>
              <a:endCxn id="12351" idx="0"/>
            </p:cNvCxnSpPr>
            <p:nvPr/>
          </p:nvCxnSpPr>
          <p:spPr bwMode="auto">
            <a:xfrm flipH="1">
              <a:off x="3840" y="3744"/>
              <a:ext cx="89" cy="9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79" name="AutoShape 92"/>
            <p:cNvCxnSpPr>
              <a:cxnSpLocks noChangeShapeType="1"/>
              <a:stCxn id="12327" idx="4"/>
              <a:endCxn id="12352" idx="0"/>
            </p:cNvCxnSpPr>
            <p:nvPr/>
          </p:nvCxnSpPr>
          <p:spPr bwMode="auto">
            <a:xfrm>
              <a:off x="3929" y="3744"/>
              <a:ext cx="103" cy="9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80" name="AutoShape 93"/>
            <p:cNvCxnSpPr>
              <a:cxnSpLocks noChangeShapeType="1"/>
              <a:stCxn id="12307" idx="4"/>
              <a:endCxn id="12346" idx="0"/>
            </p:cNvCxnSpPr>
            <p:nvPr/>
          </p:nvCxnSpPr>
          <p:spPr bwMode="auto">
            <a:xfrm>
              <a:off x="3865" y="1934"/>
              <a:ext cx="23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381" name="AutoShape 94"/>
            <p:cNvCxnSpPr>
              <a:cxnSpLocks noChangeShapeType="1"/>
              <a:stCxn id="12336" idx="4"/>
              <a:endCxn id="12354" idx="0"/>
            </p:cNvCxnSpPr>
            <p:nvPr/>
          </p:nvCxnSpPr>
          <p:spPr bwMode="auto">
            <a:xfrm>
              <a:off x="4375" y="2902"/>
              <a:ext cx="137" cy="7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4965700" y="1714500"/>
            <a:ext cx="4140200" cy="2678113"/>
            <a:chOff x="3128" y="1080"/>
            <a:chExt cx="2608" cy="1687"/>
          </a:xfrm>
        </p:grpSpPr>
        <p:sp>
          <p:nvSpPr>
            <p:cNvPr id="12302" name="AutoShape 96"/>
            <p:cNvSpPr>
              <a:spLocks noChangeArrowheads="1"/>
            </p:cNvSpPr>
            <p:nvPr/>
          </p:nvSpPr>
          <p:spPr bwMode="auto">
            <a:xfrm rot="2986040">
              <a:off x="3536" y="672"/>
              <a:ext cx="144" cy="960"/>
            </a:xfrm>
            <a:prstGeom prst="curvedRightArrow">
              <a:avLst>
                <a:gd name="adj1" fmla="val 133333"/>
                <a:gd name="adj2" fmla="val 266667"/>
                <a:gd name="adj3" fmla="val 33333"/>
              </a:avLst>
            </a:prstGeom>
            <a:solidFill>
              <a:srgbClr val="9999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03" name="Freeform 97"/>
            <p:cNvSpPr>
              <a:spLocks/>
            </p:cNvSpPr>
            <p:nvPr/>
          </p:nvSpPr>
          <p:spPr bwMode="auto">
            <a:xfrm>
              <a:off x="4204" y="1205"/>
              <a:ext cx="1532" cy="1562"/>
            </a:xfrm>
            <a:custGeom>
              <a:avLst/>
              <a:gdLst>
                <a:gd name="T0" fmla="*/ 778 w 1532"/>
                <a:gd name="T1" fmla="*/ 0 h 1562"/>
                <a:gd name="T2" fmla="*/ 576 w 1532"/>
                <a:gd name="T3" fmla="*/ 30 h 1562"/>
                <a:gd name="T4" fmla="*/ 493 w 1532"/>
                <a:gd name="T5" fmla="*/ 60 h 1562"/>
                <a:gd name="T6" fmla="*/ 457 w 1532"/>
                <a:gd name="T7" fmla="*/ 72 h 1562"/>
                <a:gd name="T8" fmla="*/ 362 w 1532"/>
                <a:gd name="T9" fmla="*/ 125 h 1562"/>
                <a:gd name="T10" fmla="*/ 184 w 1532"/>
                <a:gd name="T11" fmla="*/ 386 h 1562"/>
                <a:gd name="T12" fmla="*/ 155 w 1532"/>
                <a:gd name="T13" fmla="*/ 452 h 1562"/>
                <a:gd name="T14" fmla="*/ 95 w 1532"/>
                <a:gd name="T15" fmla="*/ 600 h 1562"/>
                <a:gd name="T16" fmla="*/ 54 w 1532"/>
                <a:gd name="T17" fmla="*/ 689 h 1562"/>
                <a:gd name="T18" fmla="*/ 30 w 1532"/>
                <a:gd name="T19" fmla="*/ 897 h 1562"/>
                <a:gd name="T20" fmla="*/ 18 w 1532"/>
                <a:gd name="T21" fmla="*/ 933 h 1562"/>
                <a:gd name="T22" fmla="*/ 12 w 1532"/>
                <a:gd name="T23" fmla="*/ 951 h 1562"/>
                <a:gd name="T24" fmla="*/ 0 w 1532"/>
                <a:gd name="T25" fmla="*/ 998 h 1562"/>
                <a:gd name="T26" fmla="*/ 6 w 1532"/>
                <a:gd name="T27" fmla="*/ 1123 h 1562"/>
                <a:gd name="T28" fmla="*/ 18 w 1532"/>
                <a:gd name="T29" fmla="*/ 1141 h 1562"/>
                <a:gd name="T30" fmla="*/ 166 w 1532"/>
                <a:gd name="T31" fmla="*/ 1247 h 1562"/>
                <a:gd name="T32" fmla="*/ 238 w 1532"/>
                <a:gd name="T33" fmla="*/ 1283 h 1562"/>
                <a:gd name="T34" fmla="*/ 297 w 1532"/>
                <a:gd name="T35" fmla="*/ 1313 h 1562"/>
                <a:gd name="T36" fmla="*/ 351 w 1532"/>
                <a:gd name="T37" fmla="*/ 1342 h 1562"/>
                <a:gd name="T38" fmla="*/ 404 w 1532"/>
                <a:gd name="T39" fmla="*/ 1390 h 1562"/>
                <a:gd name="T40" fmla="*/ 576 w 1532"/>
                <a:gd name="T41" fmla="*/ 1491 h 1562"/>
                <a:gd name="T42" fmla="*/ 950 w 1532"/>
                <a:gd name="T43" fmla="*/ 1562 h 1562"/>
                <a:gd name="T44" fmla="*/ 1093 w 1532"/>
                <a:gd name="T45" fmla="*/ 1544 h 1562"/>
                <a:gd name="T46" fmla="*/ 1241 w 1532"/>
                <a:gd name="T47" fmla="*/ 1521 h 1562"/>
                <a:gd name="T48" fmla="*/ 1307 w 1532"/>
                <a:gd name="T49" fmla="*/ 1509 h 1562"/>
                <a:gd name="T50" fmla="*/ 1348 w 1532"/>
                <a:gd name="T51" fmla="*/ 1491 h 1562"/>
                <a:gd name="T52" fmla="*/ 1384 w 1532"/>
                <a:gd name="T53" fmla="*/ 1485 h 1562"/>
                <a:gd name="T54" fmla="*/ 1431 w 1532"/>
                <a:gd name="T55" fmla="*/ 1473 h 1562"/>
                <a:gd name="T56" fmla="*/ 1508 w 1532"/>
                <a:gd name="T57" fmla="*/ 1313 h 1562"/>
                <a:gd name="T58" fmla="*/ 1532 w 1532"/>
                <a:gd name="T59" fmla="*/ 1164 h 1562"/>
                <a:gd name="T60" fmla="*/ 1526 w 1532"/>
                <a:gd name="T61" fmla="*/ 1069 h 1562"/>
                <a:gd name="T62" fmla="*/ 1485 w 1532"/>
                <a:gd name="T63" fmla="*/ 992 h 1562"/>
                <a:gd name="T64" fmla="*/ 1449 w 1532"/>
                <a:gd name="T65" fmla="*/ 921 h 1562"/>
                <a:gd name="T66" fmla="*/ 1384 w 1532"/>
                <a:gd name="T67" fmla="*/ 850 h 1562"/>
                <a:gd name="T68" fmla="*/ 1354 w 1532"/>
                <a:gd name="T69" fmla="*/ 808 h 1562"/>
                <a:gd name="T70" fmla="*/ 1330 w 1532"/>
                <a:gd name="T71" fmla="*/ 761 h 1562"/>
                <a:gd name="T72" fmla="*/ 1318 w 1532"/>
                <a:gd name="T73" fmla="*/ 743 h 1562"/>
                <a:gd name="T74" fmla="*/ 1271 w 1532"/>
                <a:gd name="T75" fmla="*/ 648 h 1562"/>
                <a:gd name="T76" fmla="*/ 1259 w 1532"/>
                <a:gd name="T77" fmla="*/ 565 h 1562"/>
                <a:gd name="T78" fmla="*/ 1194 w 1532"/>
                <a:gd name="T79" fmla="*/ 487 h 1562"/>
                <a:gd name="T80" fmla="*/ 1134 w 1532"/>
                <a:gd name="T81" fmla="*/ 416 h 1562"/>
                <a:gd name="T82" fmla="*/ 1087 w 1532"/>
                <a:gd name="T83" fmla="*/ 369 h 1562"/>
                <a:gd name="T84" fmla="*/ 1016 w 1532"/>
                <a:gd name="T85" fmla="*/ 208 h 1562"/>
                <a:gd name="T86" fmla="*/ 998 w 1532"/>
                <a:gd name="T87" fmla="*/ 196 h 1562"/>
                <a:gd name="T88" fmla="*/ 903 w 1532"/>
                <a:gd name="T89" fmla="*/ 119 h 1562"/>
                <a:gd name="T90" fmla="*/ 837 w 1532"/>
                <a:gd name="T91" fmla="*/ 36 h 1562"/>
                <a:gd name="T92" fmla="*/ 778 w 1532"/>
                <a:gd name="T93" fmla="*/ 0 h 156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532"/>
                <a:gd name="T142" fmla="*/ 0 h 1562"/>
                <a:gd name="T143" fmla="*/ 1532 w 1532"/>
                <a:gd name="T144" fmla="*/ 1562 h 156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532" h="1562">
                  <a:moveTo>
                    <a:pt x="778" y="0"/>
                  </a:moveTo>
                  <a:cubicBezTo>
                    <a:pt x="695" y="5"/>
                    <a:pt x="650" y="15"/>
                    <a:pt x="576" y="30"/>
                  </a:cubicBezTo>
                  <a:cubicBezTo>
                    <a:pt x="549" y="44"/>
                    <a:pt x="522" y="50"/>
                    <a:pt x="493" y="60"/>
                  </a:cubicBezTo>
                  <a:cubicBezTo>
                    <a:pt x="481" y="64"/>
                    <a:pt x="457" y="72"/>
                    <a:pt x="457" y="72"/>
                  </a:cubicBezTo>
                  <a:cubicBezTo>
                    <a:pt x="428" y="95"/>
                    <a:pt x="388" y="97"/>
                    <a:pt x="362" y="125"/>
                  </a:cubicBezTo>
                  <a:cubicBezTo>
                    <a:pt x="288" y="204"/>
                    <a:pt x="246" y="299"/>
                    <a:pt x="184" y="386"/>
                  </a:cubicBezTo>
                  <a:cubicBezTo>
                    <a:pt x="172" y="421"/>
                    <a:pt x="181" y="398"/>
                    <a:pt x="155" y="452"/>
                  </a:cubicBezTo>
                  <a:cubicBezTo>
                    <a:pt x="131" y="501"/>
                    <a:pt x="126" y="553"/>
                    <a:pt x="95" y="600"/>
                  </a:cubicBezTo>
                  <a:cubicBezTo>
                    <a:pt x="86" y="635"/>
                    <a:pt x="83" y="668"/>
                    <a:pt x="54" y="689"/>
                  </a:cubicBezTo>
                  <a:cubicBezTo>
                    <a:pt x="37" y="758"/>
                    <a:pt x="47" y="829"/>
                    <a:pt x="30" y="897"/>
                  </a:cubicBezTo>
                  <a:cubicBezTo>
                    <a:pt x="27" y="909"/>
                    <a:pt x="22" y="921"/>
                    <a:pt x="18" y="933"/>
                  </a:cubicBezTo>
                  <a:cubicBezTo>
                    <a:pt x="16" y="939"/>
                    <a:pt x="14" y="945"/>
                    <a:pt x="12" y="951"/>
                  </a:cubicBezTo>
                  <a:cubicBezTo>
                    <a:pt x="8" y="967"/>
                    <a:pt x="0" y="998"/>
                    <a:pt x="0" y="998"/>
                  </a:cubicBezTo>
                  <a:cubicBezTo>
                    <a:pt x="2" y="1040"/>
                    <a:pt x="1" y="1082"/>
                    <a:pt x="6" y="1123"/>
                  </a:cubicBezTo>
                  <a:cubicBezTo>
                    <a:pt x="7" y="1130"/>
                    <a:pt x="15" y="1135"/>
                    <a:pt x="18" y="1141"/>
                  </a:cubicBezTo>
                  <a:cubicBezTo>
                    <a:pt x="49" y="1201"/>
                    <a:pt x="102" y="1228"/>
                    <a:pt x="166" y="1247"/>
                  </a:cubicBezTo>
                  <a:cubicBezTo>
                    <a:pt x="189" y="1262"/>
                    <a:pt x="215" y="1270"/>
                    <a:pt x="238" y="1283"/>
                  </a:cubicBezTo>
                  <a:cubicBezTo>
                    <a:pt x="306" y="1321"/>
                    <a:pt x="244" y="1298"/>
                    <a:pt x="297" y="1313"/>
                  </a:cubicBezTo>
                  <a:cubicBezTo>
                    <a:pt x="317" y="1319"/>
                    <a:pt x="351" y="1342"/>
                    <a:pt x="351" y="1342"/>
                  </a:cubicBezTo>
                  <a:cubicBezTo>
                    <a:pt x="365" y="1365"/>
                    <a:pt x="385" y="1371"/>
                    <a:pt x="404" y="1390"/>
                  </a:cubicBezTo>
                  <a:cubicBezTo>
                    <a:pt x="428" y="1463"/>
                    <a:pt x="507" y="1477"/>
                    <a:pt x="576" y="1491"/>
                  </a:cubicBezTo>
                  <a:cubicBezTo>
                    <a:pt x="683" y="1562"/>
                    <a:pt x="829" y="1558"/>
                    <a:pt x="950" y="1562"/>
                  </a:cubicBezTo>
                  <a:cubicBezTo>
                    <a:pt x="1002" y="1558"/>
                    <a:pt x="1043" y="1551"/>
                    <a:pt x="1093" y="1544"/>
                  </a:cubicBezTo>
                  <a:cubicBezTo>
                    <a:pt x="1141" y="1528"/>
                    <a:pt x="1191" y="1525"/>
                    <a:pt x="1241" y="1521"/>
                  </a:cubicBezTo>
                  <a:cubicBezTo>
                    <a:pt x="1263" y="1517"/>
                    <a:pt x="1286" y="1516"/>
                    <a:pt x="1307" y="1509"/>
                  </a:cubicBezTo>
                  <a:cubicBezTo>
                    <a:pt x="1362" y="1492"/>
                    <a:pt x="1302" y="1501"/>
                    <a:pt x="1348" y="1491"/>
                  </a:cubicBezTo>
                  <a:cubicBezTo>
                    <a:pt x="1360" y="1488"/>
                    <a:pt x="1372" y="1488"/>
                    <a:pt x="1384" y="1485"/>
                  </a:cubicBezTo>
                  <a:cubicBezTo>
                    <a:pt x="1400" y="1482"/>
                    <a:pt x="1431" y="1473"/>
                    <a:pt x="1431" y="1473"/>
                  </a:cubicBezTo>
                  <a:cubicBezTo>
                    <a:pt x="1480" y="1441"/>
                    <a:pt x="1493" y="1367"/>
                    <a:pt x="1508" y="1313"/>
                  </a:cubicBezTo>
                  <a:cubicBezTo>
                    <a:pt x="1512" y="1257"/>
                    <a:pt x="1521" y="1217"/>
                    <a:pt x="1532" y="1164"/>
                  </a:cubicBezTo>
                  <a:cubicBezTo>
                    <a:pt x="1530" y="1132"/>
                    <a:pt x="1529" y="1101"/>
                    <a:pt x="1526" y="1069"/>
                  </a:cubicBezTo>
                  <a:cubicBezTo>
                    <a:pt x="1523" y="1043"/>
                    <a:pt x="1496" y="1016"/>
                    <a:pt x="1485" y="992"/>
                  </a:cubicBezTo>
                  <a:cubicBezTo>
                    <a:pt x="1476" y="971"/>
                    <a:pt x="1464" y="938"/>
                    <a:pt x="1449" y="921"/>
                  </a:cubicBezTo>
                  <a:cubicBezTo>
                    <a:pt x="1407" y="873"/>
                    <a:pt x="1422" y="925"/>
                    <a:pt x="1384" y="850"/>
                  </a:cubicBezTo>
                  <a:cubicBezTo>
                    <a:pt x="1337" y="756"/>
                    <a:pt x="1408" y="891"/>
                    <a:pt x="1354" y="808"/>
                  </a:cubicBezTo>
                  <a:cubicBezTo>
                    <a:pt x="1344" y="793"/>
                    <a:pt x="1340" y="776"/>
                    <a:pt x="1330" y="761"/>
                  </a:cubicBezTo>
                  <a:cubicBezTo>
                    <a:pt x="1326" y="755"/>
                    <a:pt x="1322" y="749"/>
                    <a:pt x="1318" y="743"/>
                  </a:cubicBezTo>
                  <a:cubicBezTo>
                    <a:pt x="1309" y="710"/>
                    <a:pt x="1290" y="676"/>
                    <a:pt x="1271" y="648"/>
                  </a:cubicBezTo>
                  <a:cubicBezTo>
                    <a:pt x="1264" y="621"/>
                    <a:pt x="1267" y="592"/>
                    <a:pt x="1259" y="565"/>
                  </a:cubicBezTo>
                  <a:cubicBezTo>
                    <a:pt x="1251" y="538"/>
                    <a:pt x="1208" y="506"/>
                    <a:pt x="1194" y="487"/>
                  </a:cubicBezTo>
                  <a:cubicBezTo>
                    <a:pt x="1177" y="462"/>
                    <a:pt x="1155" y="438"/>
                    <a:pt x="1134" y="416"/>
                  </a:cubicBezTo>
                  <a:cubicBezTo>
                    <a:pt x="1118" y="399"/>
                    <a:pt x="1099" y="390"/>
                    <a:pt x="1087" y="369"/>
                  </a:cubicBezTo>
                  <a:cubicBezTo>
                    <a:pt x="1058" y="316"/>
                    <a:pt x="1048" y="259"/>
                    <a:pt x="1016" y="208"/>
                  </a:cubicBezTo>
                  <a:cubicBezTo>
                    <a:pt x="1012" y="202"/>
                    <a:pt x="1004" y="201"/>
                    <a:pt x="998" y="196"/>
                  </a:cubicBezTo>
                  <a:cubicBezTo>
                    <a:pt x="967" y="170"/>
                    <a:pt x="937" y="142"/>
                    <a:pt x="903" y="119"/>
                  </a:cubicBezTo>
                  <a:cubicBezTo>
                    <a:pt x="882" y="89"/>
                    <a:pt x="867" y="56"/>
                    <a:pt x="837" y="36"/>
                  </a:cubicBezTo>
                  <a:cubicBezTo>
                    <a:pt x="825" y="17"/>
                    <a:pt x="801" y="0"/>
                    <a:pt x="778" y="0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98"/>
          <p:cNvGrpSpPr>
            <a:grpSpLocks/>
          </p:cNvGrpSpPr>
          <p:nvPr/>
        </p:nvGrpSpPr>
        <p:grpSpPr bwMode="auto">
          <a:xfrm>
            <a:off x="4964113" y="2068513"/>
            <a:ext cx="1833562" cy="1409700"/>
            <a:chOff x="3127" y="1303"/>
            <a:chExt cx="1155" cy="888"/>
          </a:xfrm>
        </p:grpSpPr>
        <p:sp>
          <p:nvSpPr>
            <p:cNvPr id="12300" name="AutoShape 99"/>
            <p:cNvSpPr>
              <a:spLocks noChangeArrowheads="1"/>
            </p:cNvSpPr>
            <p:nvPr/>
          </p:nvSpPr>
          <p:spPr bwMode="auto">
            <a:xfrm rot="1920828">
              <a:off x="3127" y="1303"/>
              <a:ext cx="144" cy="768"/>
            </a:xfrm>
            <a:prstGeom prst="curvedRightArrow">
              <a:avLst>
                <a:gd name="adj1" fmla="val 106667"/>
                <a:gd name="adj2" fmla="val 213333"/>
                <a:gd name="adj3" fmla="val 33333"/>
              </a:avLst>
            </a:prstGeom>
            <a:solidFill>
              <a:srgbClr val="9999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01" name="Freeform 100"/>
            <p:cNvSpPr>
              <a:spLocks/>
            </p:cNvSpPr>
            <p:nvPr/>
          </p:nvSpPr>
          <p:spPr bwMode="auto">
            <a:xfrm>
              <a:off x="3676" y="1635"/>
              <a:ext cx="606" cy="556"/>
            </a:xfrm>
            <a:custGeom>
              <a:avLst/>
              <a:gdLst>
                <a:gd name="T0" fmla="*/ 433 w 606"/>
                <a:gd name="T1" fmla="*/ 22 h 556"/>
                <a:gd name="T2" fmla="*/ 392 w 606"/>
                <a:gd name="T3" fmla="*/ 22 h 556"/>
                <a:gd name="T4" fmla="*/ 356 w 606"/>
                <a:gd name="T5" fmla="*/ 10 h 556"/>
                <a:gd name="T6" fmla="*/ 172 w 606"/>
                <a:gd name="T7" fmla="*/ 22 h 556"/>
                <a:gd name="T8" fmla="*/ 136 w 606"/>
                <a:gd name="T9" fmla="*/ 51 h 556"/>
                <a:gd name="T10" fmla="*/ 95 w 606"/>
                <a:gd name="T11" fmla="*/ 69 h 556"/>
                <a:gd name="T12" fmla="*/ 59 w 606"/>
                <a:gd name="T13" fmla="*/ 93 h 556"/>
                <a:gd name="T14" fmla="*/ 12 w 606"/>
                <a:gd name="T15" fmla="*/ 164 h 556"/>
                <a:gd name="T16" fmla="*/ 0 w 606"/>
                <a:gd name="T17" fmla="*/ 200 h 556"/>
                <a:gd name="T18" fmla="*/ 6 w 606"/>
                <a:gd name="T19" fmla="*/ 313 h 556"/>
                <a:gd name="T20" fmla="*/ 35 w 606"/>
                <a:gd name="T21" fmla="*/ 366 h 556"/>
                <a:gd name="T22" fmla="*/ 130 w 606"/>
                <a:gd name="T23" fmla="*/ 455 h 556"/>
                <a:gd name="T24" fmla="*/ 202 w 606"/>
                <a:gd name="T25" fmla="*/ 485 h 556"/>
                <a:gd name="T26" fmla="*/ 285 w 606"/>
                <a:gd name="T27" fmla="*/ 544 h 556"/>
                <a:gd name="T28" fmla="*/ 320 w 606"/>
                <a:gd name="T29" fmla="*/ 556 h 556"/>
                <a:gd name="T30" fmla="*/ 481 w 606"/>
                <a:gd name="T31" fmla="*/ 544 h 556"/>
                <a:gd name="T32" fmla="*/ 540 w 606"/>
                <a:gd name="T33" fmla="*/ 526 h 556"/>
                <a:gd name="T34" fmla="*/ 564 w 606"/>
                <a:gd name="T35" fmla="*/ 491 h 556"/>
                <a:gd name="T36" fmla="*/ 576 w 606"/>
                <a:gd name="T37" fmla="*/ 455 h 556"/>
                <a:gd name="T38" fmla="*/ 605 w 606"/>
                <a:gd name="T39" fmla="*/ 224 h 556"/>
                <a:gd name="T40" fmla="*/ 599 w 606"/>
                <a:gd name="T41" fmla="*/ 117 h 556"/>
                <a:gd name="T42" fmla="*/ 546 w 606"/>
                <a:gd name="T43" fmla="*/ 93 h 556"/>
                <a:gd name="T44" fmla="*/ 475 w 606"/>
                <a:gd name="T45" fmla="*/ 45 h 556"/>
                <a:gd name="T46" fmla="*/ 433 w 606"/>
                <a:gd name="T47" fmla="*/ 22 h 5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6"/>
                <a:gd name="T73" fmla="*/ 0 h 556"/>
                <a:gd name="T74" fmla="*/ 606 w 606"/>
                <a:gd name="T75" fmla="*/ 556 h 55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6" h="556">
                  <a:moveTo>
                    <a:pt x="433" y="22"/>
                  </a:moveTo>
                  <a:cubicBezTo>
                    <a:pt x="409" y="30"/>
                    <a:pt x="419" y="30"/>
                    <a:pt x="392" y="22"/>
                  </a:cubicBezTo>
                  <a:cubicBezTo>
                    <a:pt x="380" y="18"/>
                    <a:pt x="356" y="10"/>
                    <a:pt x="356" y="10"/>
                  </a:cubicBezTo>
                  <a:cubicBezTo>
                    <a:pt x="295" y="12"/>
                    <a:pt x="230" y="0"/>
                    <a:pt x="172" y="22"/>
                  </a:cubicBezTo>
                  <a:cubicBezTo>
                    <a:pt x="151" y="30"/>
                    <a:pt x="155" y="39"/>
                    <a:pt x="136" y="51"/>
                  </a:cubicBezTo>
                  <a:cubicBezTo>
                    <a:pt x="123" y="59"/>
                    <a:pt x="108" y="61"/>
                    <a:pt x="95" y="69"/>
                  </a:cubicBezTo>
                  <a:cubicBezTo>
                    <a:pt x="83" y="77"/>
                    <a:pt x="59" y="93"/>
                    <a:pt x="59" y="93"/>
                  </a:cubicBezTo>
                  <a:cubicBezTo>
                    <a:pt x="45" y="113"/>
                    <a:pt x="22" y="140"/>
                    <a:pt x="12" y="164"/>
                  </a:cubicBezTo>
                  <a:cubicBezTo>
                    <a:pt x="7" y="176"/>
                    <a:pt x="0" y="200"/>
                    <a:pt x="0" y="200"/>
                  </a:cubicBezTo>
                  <a:cubicBezTo>
                    <a:pt x="2" y="238"/>
                    <a:pt x="3" y="275"/>
                    <a:pt x="6" y="313"/>
                  </a:cubicBezTo>
                  <a:cubicBezTo>
                    <a:pt x="8" y="331"/>
                    <a:pt x="28" y="355"/>
                    <a:pt x="35" y="366"/>
                  </a:cubicBezTo>
                  <a:cubicBezTo>
                    <a:pt x="59" y="402"/>
                    <a:pt x="87" y="441"/>
                    <a:pt x="130" y="455"/>
                  </a:cubicBezTo>
                  <a:cubicBezTo>
                    <a:pt x="158" y="464"/>
                    <a:pt x="178" y="469"/>
                    <a:pt x="202" y="485"/>
                  </a:cubicBezTo>
                  <a:cubicBezTo>
                    <a:pt x="224" y="521"/>
                    <a:pt x="245" y="531"/>
                    <a:pt x="285" y="544"/>
                  </a:cubicBezTo>
                  <a:cubicBezTo>
                    <a:pt x="297" y="548"/>
                    <a:pt x="320" y="556"/>
                    <a:pt x="320" y="556"/>
                  </a:cubicBezTo>
                  <a:cubicBezTo>
                    <a:pt x="359" y="554"/>
                    <a:pt x="436" y="550"/>
                    <a:pt x="481" y="544"/>
                  </a:cubicBezTo>
                  <a:cubicBezTo>
                    <a:pt x="501" y="541"/>
                    <a:pt x="540" y="526"/>
                    <a:pt x="540" y="526"/>
                  </a:cubicBezTo>
                  <a:cubicBezTo>
                    <a:pt x="548" y="514"/>
                    <a:pt x="560" y="504"/>
                    <a:pt x="564" y="491"/>
                  </a:cubicBezTo>
                  <a:cubicBezTo>
                    <a:pt x="568" y="479"/>
                    <a:pt x="576" y="455"/>
                    <a:pt x="576" y="455"/>
                  </a:cubicBezTo>
                  <a:cubicBezTo>
                    <a:pt x="556" y="358"/>
                    <a:pt x="576" y="307"/>
                    <a:pt x="605" y="224"/>
                  </a:cubicBezTo>
                  <a:cubicBezTo>
                    <a:pt x="603" y="188"/>
                    <a:pt x="606" y="152"/>
                    <a:pt x="599" y="117"/>
                  </a:cubicBezTo>
                  <a:cubicBezTo>
                    <a:pt x="595" y="98"/>
                    <a:pt x="562" y="104"/>
                    <a:pt x="546" y="93"/>
                  </a:cubicBezTo>
                  <a:cubicBezTo>
                    <a:pt x="522" y="77"/>
                    <a:pt x="499" y="60"/>
                    <a:pt x="475" y="45"/>
                  </a:cubicBezTo>
                  <a:cubicBezTo>
                    <a:pt x="462" y="37"/>
                    <a:pt x="443" y="32"/>
                    <a:pt x="433" y="2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01"/>
          <p:cNvGrpSpPr>
            <a:grpSpLocks/>
          </p:cNvGrpSpPr>
          <p:nvPr/>
        </p:nvGrpSpPr>
        <p:grpSpPr bwMode="auto">
          <a:xfrm>
            <a:off x="3987800" y="3143250"/>
            <a:ext cx="2940050" cy="3379788"/>
            <a:chOff x="2512" y="1980"/>
            <a:chExt cx="1852" cy="2129"/>
          </a:xfrm>
        </p:grpSpPr>
        <p:sp>
          <p:nvSpPr>
            <p:cNvPr id="12298" name="Freeform 102"/>
            <p:cNvSpPr>
              <a:spLocks/>
            </p:cNvSpPr>
            <p:nvPr/>
          </p:nvSpPr>
          <p:spPr bwMode="auto">
            <a:xfrm>
              <a:off x="2512" y="2094"/>
              <a:ext cx="1852" cy="2015"/>
            </a:xfrm>
            <a:custGeom>
              <a:avLst/>
              <a:gdLst>
                <a:gd name="T0" fmla="*/ 600 w 1852"/>
                <a:gd name="T1" fmla="*/ 20 h 2015"/>
                <a:gd name="T2" fmla="*/ 463 w 1852"/>
                <a:gd name="T3" fmla="*/ 8 h 2015"/>
                <a:gd name="T4" fmla="*/ 356 w 1852"/>
                <a:gd name="T5" fmla="*/ 44 h 2015"/>
                <a:gd name="T6" fmla="*/ 291 w 1852"/>
                <a:gd name="T7" fmla="*/ 73 h 2015"/>
                <a:gd name="T8" fmla="*/ 231 w 1852"/>
                <a:gd name="T9" fmla="*/ 127 h 2015"/>
                <a:gd name="T10" fmla="*/ 160 w 1852"/>
                <a:gd name="T11" fmla="*/ 222 h 2015"/>
                <a:gd name="T12" fmla="*/ 130 w 1852"/>
                <a:gd name="T13" fmla="*/ 287 h 2015"/>
                <a:gd name="T14" fmla="*/ 71 w 1852"/>
                <a:gd name="T15" fmla="*/ 459 h 2015"/>
                <a:gd name="T16" fmla="*/ 12 w 1852"/>
                <a:gd name="T17" fmla="*/ 661 h 2015"/>
                <a:gd name="T18" fmla="*/ 12 w 1852"/>
                <a:gd name="T19" fmla="*/ 1065 h 2015"/>
                <a:gd name="T20" fmla="*/ 47 w 1852"/>
                <a:gd name="T21" fmla="*/ 1166 h 2015"/>
                <a:gd name="T22" fmla="*/ 83 w 1852"/>
                <a:gd name="T23" fmla="*/ 1225 h 2015"/>
                <a:gd name="T24" fmla="*/ 119 w 1852"/>
                <a:gd name="T25" fmla="*/ 1279 h 2015"/>
                <a:gd name="T26" fmla="*/ 172 w 1852"/>
                <a:gd name="T27" fmla="*/ 1374 h 2015"/>
                <a:gd name="T28" fmla="*/ 231 w 1852"/>
                <a:gd name="T29" fmla="*/ 1481 h 2015"/>
                <a:gd name="T30" fmla="*/ 279 w 1852"/>
                <a:gd name="T31" fmla="*/ 1534 h 2015"/>
                <a:gd name="T32" fmla="*/ 303 w 1852"/>
                <a:gd name="T33" fmla="*/ 1570 h 2015"/>
                <a:gd name="T34" fmla="*/ 410 w 1852"/>
                <a:gd name="T35" fmla="*/ 1695 h 2015"/>
                <a:gd name="T36" fmla="*/ 499 w 1852"/>
                <a:gd name="T37" fmla="*/ 1766 h 2015"/>
                <a:gd name="T38" fmla="*/ 635 w 1852"/>
                <a:gd name="T39" fmla="*/ 1855 h 2015"/>
                <a:gd name="T40" fmla="*/ 801 w 1852"/>
                <a:gd name="T41" fmla="*/ 1926 h 2015"/>
                <a:gd name="T42" fmla="*/ 1057 w 1852"/>
                <a:gd name="T43" fmla="*/ 2015 h 2015"/>
                <a:gd name="T44" fmla="*/ 1389 w 1852"/>
                <a:gd name="T45" fmla="*/ 1991 h 2015"/>
                <a:gd name="T46" fmla="*/ 1472 w 1852"/>
                <a:gd name="T47" fmla="*/ 1974 h 2015"/>
                <a:gd name="T48" fmla="*/ 1520 w 1852"/>
                <a:gd name="T49" fmla="*/ 1962 h 2015"/>
                <a:gd name="T50" fmla="*/ 1633 w 1852"/>
                <a:gd name="T51" fmla="*/ 1926 h 2015"/>
                <a:gd name="T52" fmla="*/ 1680 w 1852"/>
                <a:gd name="T53" fmla="*/ 1908 h 2015"/>
                <a:gd name="T54" fmla="*/ 1728 w 1852"/>
                <a:gd name="T55" fmla="*/ 1885 h 2015"/>
                <a:gd name="T56" fmla="*/ 1841 w 1852"/>
                <a:gd name="T57" fmla="*/ 1718 h 2015"/>
                <a:gd name="T58" fmla="*/ 1841 w 1852"/>
                <a:gd name="T59" fmla="*/ 1505 h 2015"/>
                <a:gd name="T60" fmla="*/ 1686 w 1852"/>
                <a:gd name="T61" fmla="*/ 1303 h 2015"/>
                <a:gd name="T62" fmla="*/ 1615 w 1852"/>
                <a:gd name="T63" fmla="*/ 1231 h 2015"/>
                <a:gd name="T64" fmla="*/ 1544 w 1852"/>
                <a:gd name="T65" fmla="*/ 1190 h 2015"/>
                <a:gd name="T66" fmla="*/ 1455 w 1852"/>
                <a:gd name="T67" fmla="*/ 1130 h 2015"/>
                <a:gd name="T68" fmla="*/ 1383 w 1852"/>
                <a:gd name="T69" fmla="*/ 1089 h 2015"/>
                <a:gd name="T70" fmla="*/ 1288 w 1852"/>
                <a:gd name="T71" fmla="*/ 1083 h 2015"/>
                <a:gd name="T72" fmla="*/ 1223 w 1852"/>
                <a:gd name="T73" fmla="*/ 1059 h 2015"/>
                <a:gd name="T74" fmla="*/ 1152 w 1852"/>
                <a:gd name="T75" fmla="*/ 929 h 2015"/>
                <a:gd name="T76" fmla="*/ 1140 w 1852"/>
                <a:gd name="T77" fmla="*/ 893 h 2015"/>
                <a:gd name="T78" fmla="*/ 1134 w 1852"/>
                <a:gd name="T79" fmla="*/ 875 h 2015"/>
                <a:gd name="T80" fmla="*/ 1098 w 1852"/>
                <a:gd name="T81" fmla="*/ 614 h 2015"/>
                <a:gd name="T82" fmla="*/ 1045 w 1852"/>
                <a:gd name="T83" fmla="*/ 525 h 2015"/>
                <a:gd name="T84" fmla="*/ 1021 w 1852"/>
                <a:gd name="T85" fmla="*/ 489 h 2015"/>
                <a:gd name="T86" fmla="*/ 1009 w 1852"/>
                <a:gd name="T87" fmla="*/ 471 h 2015"/>
                <a:gd name="T88" fmla="*/ 968 w 1852"/>
                <a:gd name="T89" fmla="*/ 323 h 2015"/>
                <a:gd name="T90" fmla="*/ 920 w 1852"/>
                <a:gd name="T91" fmla="*/ 234 h 2015"/>
                <a:gd name="T92" fmla="*/ 896 w 1852"/>
                <a:gd name="T93" fmla="*/ 180 h 2015"/>
                <a:gd name="T94" fmla="*/ 837 w 1852"/>
                <a:gd name="T95" fmla="*/ 121 h 2015"/>
                <a:gd name="T96" fmla="*/ 695 w 1852"/>
                <a:gd name="T97" fmla="*/ 62 h 2015"/>
                <a:gd name="T98" fmla="*/ 623 w 1852"/>
                <a:gd name="T99" fmla="*/ 26 h 2015"/>
                <a:gd name="T100" fmla="*/ 588 w 1852"/>
                <a:gd name="T101" fmla="*/ 14 h 2015"/>
                <a:gd name="T102" fmla="*/ 600 w 1852"/>
                <a:gd name="T103" fmla="*/ 20 h 201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52"/>
                <a:gd name="T157" fmla="*/ 0 h 2015"/>
                <a:gd name="T158" fmla="*/ 1852 w 1852"/>
                <a:gd name="T159" fmla="*/ 2015 h 201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52" h="2015">
                  <a:moveTo>
                    <a:pt x="600" y="20"/>
                  </a:moveTo>
                  <a:cubicBezTo>
                    <a:pt x="520" y="4"/>
                    <a:pt x="587" y="0"/>
                    <a:pt x="463" y="8"/>
                  </a:cubicBezTo>
                  <a:cubicBezTo>
                    <a:pt x="426" y="17"/>
                    <a:pt x="393" y="35"/>
                    <a:pt x="356" y="44"/>
                  </a:cubicBezTo>
                  <a:cubicBezTo>
                    <a:pt x="335" y="58"/>
                    <a:pt x="314" y="63"/>
                    <a:pt x="291" y="73"/>
                  </a:cubicBezTo>
                  <a:cubicBezTo>
                    <a:pt x="248" y="116"/>
                    <a:pt x="269" y="99"/>
                    <a:pt x="231" y="127"/>
                  </a:cubicBezTo>
                  <a:cubicBezTo>
                    <a:pt x="211" y="160"/>
                    <a:pt x="188" y="194"/>
                    <a:pt x="160" y="222"/>
                  </a:cubicBezTo>
                  <a:cubicBezTo>
                    <a:pt x="154" y="247"/>
                    <a:pt x="144" y="265"/>
                    <a:pt x="130" y="287"/>
                  </a:cubicBezTo>
                  <a:cubicBezTo>
                    <a:pt x="123" y="331"/>
                    <a:pt x="97" y="422"/>
                    <a:pt x="71" y="459"/>
                  </a:cubicBezTo>
                  <a:cubicBezTo>
                    <a:pt x="59" y="528"/>
                    <a:pt x="30" y="593"/>
                    <a:pt x="12" y="661"/>
                  </a:cubicBezTo>
                  <a:cubicBezTo>
                    <a:pt x="1" y="830"/>
                    <a:pt x="0" y="817"/>
                    <a:pt x="12" y="1065"/>
                  </a:cubicBezTo>
                  <a:cubicBezTo>
                    <a:pt x="14" y="1101"/>
                    <a:pt x="33" y="1134"/>
                    <a:pt x="47" y="1166"/>
                  </a:cubicBezTo>
                  <a:cubicBezTo>
                    <a:pt x="56" y="1187"/>
                    <a:pt x="83" y="1225"/>
                    <a:pt x="83" y="1225"/>
                  </a:cubicBezTo>
                  <a:cubicBezTo>
                    <a:pt x="91" y="1249"/>
                    <a:pt x="101" y="1261"/>
                    <a:pt x="119" y="1279"/>
                  </a:cubicBezTo>
                  <a:cubicBezTo>
                    <a:pt x="134" y="1312"/>
                    <a:pt x="153" y="1343"/>
                    <a:pt x="172" y="1374"/>
                  </a:cubicBezTo>
                  <a:cubicBezTo>
                    <a:pt x="192" y="1408"/>
                    <a:pt x="208" y="1448"/>
                    <a:pt x="231" y="1481"/>
                  </a:cubicBezTo>
                  <a:cubicBezTo>
                    <a:pt x="244" y="1500"/>
                    <a:pt x="265" y="1516"/>
                    <a:pt x="279" y="1534"/>
                  </a:cubicBezTo>
                  <a:cubicBezTo>
                    <a:pt x="288" y="1545"/>
                    <a:pt x="303" y="1570"/>
                    <a:pt x="303" y="1570"/>
                  </a:cubicBezTo>
                  <a:cubicBezTo>
                    <a:pt x="313" y="1622"/>
                    <a:pt x="366" y="1666"/>
                    <a:pt x="410" y="1695"/>
                  </a:cubicBezTo>
                  <a:cubicBezTo>
                    <a:pt x="430" y="1726"/>
                    <a:pt x="469" y="1745"/>
                    <a:pt x="499" y="1766"/>
                  </a:cubicBezTo>
                  <a:cubicBezTo>
                    <a:pt x="548" y="1799"/>
                    <a:pt x="575" y="1840"/>
                    <a:pt x="635" y="1855"/>
                  </a:cubicBezTo>
                  <a:cubicBezTo>
                    <a:pt x="679" y="1888"/>
                    <a:pt x="747" y="1912"/>
                    <a:pt x="801" y="1926"/>
                  </a:cubicBezTo>
                  <a:cubicBezTo>
                    <a:pt x="868" y="1971"/>
                    <a:pt x="977" y="2004"/>
                    <a:pt x="1057" y="2015"/>
                  </a:cubicBezTo>
                  <a:cubicBezTo>
                    <a:pt x="1168" y="2008"/>
                    <a:pt x="1278" y="2001"/>
                    <a:pt x="1389" y="1991"/>
                  </a:cubicBezTo>
                  <a:cubicBezTo>
                    <a:pt x="1499" y="1962"/>
                    <a:pt x="1365" y="1996"/>
                    <a:pt x="1472" y="1974"/>
                  </a:cubicBezTo>
                  <a:cubicBezTo>
                    <a:pt x="1488" y="1971"/>
                    <a:pt x="1520" y="1962"/>
                    <a:pt x="1520" y="1962"/>
                  </a:cubicBezTo>
                  <a:cubicBezTo>
                    <a:pt x="1552" y="1940"/>
                    <a:pt x="1595" y="1934"/>
                    <a:pt x="1633" y="1926"/>
                  </a:cubicBezTo>
                  <a:cubicBezTo>
                    <a:pt x="1675" y="1898"/>
                    <a:pt x="1623" y="1930"/>
                    <a:pt x="1680" y="1908"/>
                  </a:cubicBezTo>
                  <a:cubicBezTo>
                    <a:pt x="1697" y="1902"/>
                    <a:pt x="1728" y="1885"/>
                    <a:pt x="1728" y="1885"/>
                  </a:cubicBezTo>
                  <a:cubicBezTo>
                    <a:pt x="1774" y="1838"/>
                    <a:pt x="1820" y="1781"/>
                    <a:pt x="1841" y="1718"/>
                  </a:cubicBezTo>
                  <a:cubicBezTo>
                    <a:pt x="1845" y="1619"/>
                    <a:pt x="1852" y="1590"/>
                    <a:pt x="1841" y="1505"/>
                  </a:cubicBezTo>
                  <a:cubicBezTo>
                    <a:pt x="1829" y="1413"/>
                    <a:pt x="1746" y="1362"/>
                    <a:pt x="1686" y="1303"/>
                  </a:cubicBezTo>
                  <a:cubicBezTo>
                    <a:pt x="1661" y="1279"/>
                    <a:pt x="1644" y="1251"/>
                    <a:pt x="1615" y="1231"/>
                  </a:cubicBezTo>
                  <a:cubicBezTo>
                    <a:pt x="1596" y="1204"/>
                    <a:pt x="1576" y="1198"/>
                    <a:pt x="1544" y="1190"/>
                  </a:cubicBezTo>
                  <a:cubicBezTo>
                    <a:pt x="1513" y="1169"/>
                    <a:pt x="1487" y="1148"/>
                    <a:pt x="1455" y="1130"/>
                  </a:cubicBezTo>
                  <a:cubicBezTo>
                    <a:pt x="1435" y="1119"/>
                    <a:pt x="1409" y="1092"/>
                    <a:pt x="1383" y="1089"/>
                  </a:cubicBezTo>
                  <a:cubicBezTo>
                    <a:pt x="1351" y="1086"/>
                    <a:pt x="1320" y="1085"/>
                    <a:pt x="1288" y="1083"/>
                  </a:cubicBezTo>
                  <a:cubicBezTo>
                    <a:pt x="1261" y="1077"/>
                    <a:pt x="1245" y="1074"/>
                    <a:pt x="1223" y="1059"/>
                  </a:cubicBezTo>
                  <a:cubicBezTo>
                    <a:pt x="1207" y="997"/>
                    <a:pt x="1187" y="978"/>
                    <a:pt x="1152" y="929"/>
                  </a:cubicBezTo>
                  <a:cubicBezTo>
                    <a:pt x="1148" y="917"/>
                    <a:pt x="1144" y="905"/>
                    <a:pt x="1140" y="893"/>
                  </a:cubicBezTo>
                  <a:cubicBezTo>
                    <a:pt x="1138" y="887"/>
                    <a:pt x="1134" y="875"/>
                    <a:pt x="1134" y="875"/>
                  </a:cubicBezTo>
                  <a:cubicBezTo>
                    <a:pt x="1123" y="788"/>
                    <a:pt x="1127" y="698"/>
                    <a:pt x="1098" y="614"/>
                  </a:cubicBezTo>
                  <a:cubicBezTo>
                    <a:pt x="1087" y="582"/>
                    <a:pt x="1064" y="553"/>
                    <a:pt x="1045" y="525"/>
                  </a:cubicBezTo>
                  <a:cubicBezTo>
                    <a:pt x="1037" y="513"/>
                    <a:pt x="1029" y="501"/>
                    <a:pt x="1021" y="489"/>
                  </a:cubicBezTo>
                  <a:cubicBezTo>
                    <a:pt x="1017" y="483"/>
                    <a:pt x="1009" y="471"/>
                    <a:pt x="1009" y="471"/>
                  </a:cubicBezTo>
                  <a:cubicBezTo>
                    <a:pt x="1000" y="438"/>
                    <a:pt x="983" y="345"/>
                    <a:pt x="968" y="323"/>
                  </a:cubicBezTo>
                  <a:cubicBezTo>
                    <a:pt x="950" y="296"/>
                    <a:pt x="933" y="263"/>
                    <a:pt x="920" y="234"/>
                  </a:cubicBezTo>
                  <a:cubicBezTo>
                    <a:pt x="891" y="170"/>
                    <a:pt x="923" y="221"/>
                    <a:pt x="896" y="180"/>
                  </a:cubicBezTo>
                  <a:cubicBezTo>
                    <a:pt x="887" y="148"/>
                    <a:pt x="865" y="139"/>
                    <a:pt x="837" y="121"/>
                  </a:cubicBezTo>
                  <a:cubicBezTo>
                    <a:pt x="800" y="96"/>
                    <a:pt x="738" y="76"/>
                    <a:pt x="695" y="62"/>
                  </a:cubicBezTo>
                  <a:cubicBezTo>
                    <a:pt x="647" y="47"/>
                    <a:pt x="667" y="56"/>
                    <a:pt x="623" y="26"/>
                  </a:cubicBezTo>
                  <a:cubicBezTo>
                    <a:pt x="613" y="19"/>
                    <a:pt x="577" y="8"/>
                    <a:pt x="588" y="14"/>
                  </a:cubicBezTo>
                  <a:cubicBezTo>
                    <a:pt x="592" y="16"/>
                    <a:pt x="596" y="18"/>
                    <a:pt x="600" y="20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299" name="AutoShape 103"/>
            <p:cNvSpPr>
              <a:spLocks noChangeArrowheads="1"/>
            </p:cNvSpPr>
            <p:nvPr/>
          </p:nvSpPr>
          <p:spPr bwMode="auto">
            <a:xfrm rot="18552869" flipH="1">
              <a:off x="3735" y="1653"/>
              <a:ext cx="144" cy="797"/>
            </a:xfrm>
            <a:prstGeom prst="curvedRightArrow">
              <a:avLst>
                <a:gd name="adj1" fmla="val 110694"/>
                <a:gd name="adj2" fmla="val 221389"/>
                <a:gd name="adj3" fmla="val 33333"/>
              </a:avLst>
            </a:prstGeom>
            <a:solidFill>
              <a:srgbClr val="9999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Splay Trees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3FECE91-5446-454E-AD05-8A38730AB991}" type="slidenum">
              <a:rPr lang="en-US"/>
              <a:pPr/>
              <a:t>27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812" y="304800"/>
            <a:ext cx="6759388" cy="1143000"/>
          </a:xfrm>
        </p:spPr>
        <p:txBody>
          <a:bodyPr/>
          <a:lstStyle/>
          <a:p>
            <a:pPr eaLnBrk="1" hangingPunct="1"/>
            <a:r>
              <a:rPr lang="en-US" sz="3200" dirty="0"/>
              <a:t>Splay Trees do Rotations after Every Operation (Even Search)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371600" y="1447800"/>
            <a:ext cx="7772400" cy="800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new operation: </a:t>
            </a:r>
            <a:r>
              <a:rPr lang="en-US" sz="2000" b="1" i="1"/>
              <a:t>splay</a:t>
            </a:r>
            <a:endParaRPr lang="en-US" sz="2000" b="1"/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splaying moves a node to the root using rotations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228600" y="2057400"/>
            <a:ext cx="434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n"/>
            </a:pPr>
            <a:r>
              <a:rPr lang="en-US">
                <a:latin typeface="Times New Roman" charset="0"/>
              </a:rPr>
              <a:t>right rotation</a:t>
            </a:r>
          </a:p>
          <a:p>
            <a:pPr marL="628650" lvl="1" indent="-2286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n"/>
            </a:pPr>
            <a:r>
              <a:rPr lang="en-US" sz="1800">
                <a:latin typeface="Times New Roman" charset="0"/>
              </a:rPr>
              <a:t>makes the left child </a:t>
            </a:r>
            <a:r>
              <a:rPr lang="en-US" sz="1800" i="1">
                <a:latin typeface="Times New Roman" charset="0"/>
              </a:rPr>
              <a:t>x</a:t>
            </a:r>
            <a:r>
              <a:rPr lang="en-US" sz="1800">
                <a:latin typeface="Times New Roman" charset="0"/>
              </a:rPr>
              <a:t> of a node </a:t>
            </a:r>
            <a:r>
              <a:rPr lang="en-US" sz="1800" i="1">
                <a:latin typeface="Times New Roman" charset="0"/>
              </a:rPr>
              <a:t>y</a:t>
            </a:r>
            <a:r>
              <a:rPr lang="en-US" sz="1800">
                <a:latin typeface="Times New Roman" charset="0"/>
              </a:rPr>
              <a:t> into </a:t>
            </a:r>
            <a:r>
              <a:rPr lang="en-US" sz="1800" i="1">
                <a:latin typeface="Times New Roman" charset="0"/>
              </a:rPr>
              <a:t>y</a:t>
            </a:r>
            <a:r>
              <a:rPr lang="en-US" sz="1800">
                <a:latin typeface="Times New Roman" charset="0"/>
              </a:rPr>
              <a:t>’s parent; </a:t>
            </a:r>
            <a:r>
              <a:rPr lang="en-US" sz="1800" i="1">
                <a:latin typeface="Times New Roman" charset="0"/>
              </a:rPr>
              <a:t>y</a:t>
            </a:r>
            <a:r>
              <a:rPr lang="en-US" sz="1800">
                <a:latin typeface="Times New Roman" charset="0"/>
              </a:rPr>
              <a:t> becomes the right child of </a:t>
            </a:r>
            <a:r>
              <a:rPr lang="en-US" sz="1800" i="1">
                <a:latin typeface="Times New Roman" charset="0"/>
              </a:rPr>
              <a:t>x</a:t>
            </a:r>
            <a:endParaRPr lang="en-US" sz="1800">
              <a:latin typeface="Times New Roman" charset="0"/>
            </a:endParaRPr>
          </a:p>
        </p:txBody>
      </p:sp>
      <p:sp>
        <p:nvSpPr>
          <p:cNvPr id="13319" name="Oval 5"/>
          <p:cNvSpPr>
            <a:spLocks noChangeArrowheads="1"/>
          </p:cNvSpPr>
          <p:nvPr/>
        </p:nvSpPr>
        <p:spPr bwMode="auto">
          <a:xfrm>
            <a:off x="1212850" y="3429000"/>
            <a:ext cx="320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y</a:t>
            </a:r>
          </a:p>
        </p:txBody>
      </p:sp>
      <p:sp>
        <p:nvSpPr>
          <p:cNvPr id="13320" name="Oval 6"/>
          <p:cNvSpPr>
            <a:spLocks noChangeArrowheads="1"/>
          </p:cNvSpPr>
          <p:nvPr/>
        </p:nvSpPr>
        <p:spPr bwMode="auto">
          <a:xfrm>
            <a:off x="755650" y="4048125"/>
            <a:ext cx="320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x</a:t>
            </a:r>
          </a:p>
        </p:txBody>
      </p:sp>
      <p:sp>
        <p:nvSpPr>
          <p:cNvPr id="13321" name="AutoShape 7"/>
          <p:cNvSpPr>
            <a:spLocks noChangeArrowheads="1"/>
          </p:cNvSpPr>
          <p:nvPr/>
        </p:nvSpPr>
        <p:spPr bwMode="auto">
          <a:xfrm>
            <a:off x="311150" y="4759325"/>
            <a:ext cx="523875" cy="7397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1</a:t>
            </a:r>
            <a:endParaRPr lang="en-US" sz="1400">
              <a:latin typeface="Times New Roman" charset="0"/>
            </a:endParaRPr>
          </a:p>
        </p:txBody>
      </p:sp>
      <p:sp>
        <p:nvSpPr>
          <p:cNvPr id="13322" name="AutoShape 8"/>
          <p:cNvSpPr>
            <a:spLocks noChangeArrowheads="1"/>
          </p:cNvSpPr>
          <p:nvPr/>
        </p:nvSpPr>
        <p:spPr bwMode="auto">
          <a:xfrm>
            <a:off x="996950" y="4759325"/>
            <a:ext cx="523875" cy="7397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2</a:t>
            </a:r>
            <a:endParaRPr lang="en-US" sz="1400">
              <a:latin typeface="Times New Roman" charset="0"/>
            </a:endParaRPr>
          </a:p>
        </p:txBody>
      </p:sp>
      <p:sp>
        <p:nvSpPr>
          <p:cNvPr id="13323" name="AutoShape 9"/>
          <p:cNvSpPr>
            <a:spLocks noChangeArrowheads="1"/>
          </p:cNvSpPr>
          <p:nvPr/>
        </p:nvSpPr>
        <p:spPr bwMode="auto">
          <a:xfrm>
            <a:off x="1646238" y="4073525"/>
            <a:ext cx="523875" cy="7397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3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13324" name="AutoShape 10"/>
          <p:cNvCxnSpPr>
            <a:cxnSpLocks noChangeShapeType="1"/>
            <a:stCxn id="13319" idx="4"/>
            <a:endCxn id="13320" idx="0"/>
          </p:cNvCxnSpPr>
          <p:nvPr/>
        </p:nvCxnSpPr>
        <p:spPr bwMode="auto">
          <a:xfrm flipH="1">
            <a:off x="915988" y="3832225"/>
            <a:ext cx="45720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5" name="AutoShape 11"/>
          <p:cNvCxnSpPr>
            <a:cxnSpLocks noChangeShapeType="1"/>
            <a:stCxn id="13320" idx="4"/>
            <a:endCxn id="13321" idx="0"/>
          </p:cNvCxnSpPr>
          <p:nvPr/>
        </p:nvCxnSpPr>
        <p:spPr bwMode="auto">
          <a:xfrm flipH="1">
            <a:off x="573088" y="4451350"/>
            <a:ext cx="342900" cy="307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6" name="AutoShape 12"/>
          <p:cNvCxnSpPr>
            <a:cxnSpLocks noChangeShapeType="1"/>
            <a:stCxn id="13320" idx="4"/>
            <a:endCxn id="13322" idx="0"/>
          </p:cNvCxnSpPr>
          <p:nvPr/>
        </p:nvCxnSpPr>
        <p:spPr bwMode="auto">
          <a:xfrm>
            <a:off x="915988" y="4451350"/>
            <a:ext cx="342900" cy="307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7" name="AutoShape 13"/>
          <p:cNvCxnSpPr>
            <a:cxnSpLocks noChangeShapeType="1"/>
            <a:stCxn id="13319" idx="4"/>
            <a:endCxn id="13323" idx="0"/>
          </p:cNvCxnSpPr>
          <p:nvPr/>
        </p:nvCxnSpPr>
        <p:spPr bwMode="auto">
          <a:xfrm>
            <a:off x="1373188" y="3832225"/>
            <a:ext cx="534987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328" name="Oval 14"/>
          <p:cNvSpPr>
            <a:spLocks noChangeArrowheads="1"/>
          </p:cNvSpPr>
          <p:nvPr/>
        </p:nvSpPr>
        <p:spPr bwMode="auto">
          <a:xfrm>
            <a:off x="3568700" y="4841875"/>
            <a:ext cx="320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y</a:t>
            </a:r>
          </a:p>
        </p:txBody>
      </p:sp>
      <p:sp>
        <p:nvSpPr>
          <p:cNvPr id="13329" name="Oval 15"/>
          <p:cNvSpPr>
            <a:spLocks noChangeArrowheads="1"/>
          </p:cNvSpPr>
          <p:nvPr/>
        </p:nvSpPr>
        <p:spPr bwMode="auto">
          <a:xfrm>
            <a:off x="3111500" y="4254500"/>
            <a:ext cx="320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x</a:t>
            </a:r>
          </a:p>
        </p:txBody>
      </p:sp>
      <p:sp>
        <p:nvSpPr>
          <p:cNvPr id="13330" name="AutoShape 16"/>
          <p:cNvSpPr>
            <a:spLocks noChangeArrowheads="1"/>
          </p:cNvSpPr>
          <p:nvPr/>
        </p:nvSpPr>
        <p:spPr bwMode="auto">
          <a:xfrm>
            <a:off x="2444750" y="4864100"/>
            <a:ext cx="523875" cy="7397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1</a:t>
            </a:r>
            <a:endParaRPr lang="en-US" sz="1400">
              <a:latin typeface="Times New Roman" charset="0"/>
            </a:endParaRPr>
          </a:p>
        </p:txBody>
      </p:sp>
      <p:sp>
        <p:nvSpPr>
          <p:cNvPr id="13331" name="AutoShape 17"/>
          <p:cNvSpPr>
            <a:spLocks noChangeArrowheads="1"/>
          </p:cNvSpPr>
          <p:nvPr/>
        </p:nvSpPr>
        <p:spPr bwMode="auto">
          <a:xfrm>
            <a:off x="3090863" y="5584825"/>
            <a:ext cx="523875" cy="7397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2</a:t>
            </a:r>
            <a:endParaRPr lang="en-US" sz="1400">
              <a:latin typeface="Times New Roman" charset="0"/>
            </a:endParaRPr>
          </a:p>
        </p:txBody>
      </p:sp>
      <p:sp>
        <p:nvSpPr>
          <p:cNvPr id="13332" name="AutoShape 18"/>
          <p:cNvSpPr>
            <a:spLocks noChangeArrowheads="1"/>
          </p:cNvSpPr>
          <p:nvPr/>
        </p:nvSpPr>
        <p:spPr bwMode="auto">
          <a:xfrm>
            <a:off x="3816350" y="5572125"/>
            <a:ext cx="523875" cy="7397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3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13333" name="AutoShape 19"/>
          <p:cNvCxnSpPr>
            <a:cxnSpLocks noChangeShapeType="1"/>
            <a:stCxn id="13328" idx="0"/>
            <a:endCxn id="13329" idx="4"/>
          </p:cNvCxnSpPr>
          <p:nvPr/>
        </p:nvCxnSpPr>
        <p:spPr bwMode="auto">
          <a:xfrm flipH="1" flipV="1">
            <a:off x="3271838" y="4657725"/>
            <a:ext cx="457200" cy="184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4" name="AutoShape 20"/>
          <p:cNvCxnSpPr>
            <a:cxnSpLocks noChangeShapeType="1"/>
            <a:stCxn id="13329" idx="4"/>
            <a:endCxn id="13330" idx="0"/>
          </p:cNvCxnSpPr>
          <p:nvPr/>
        </p:nvCxnSpPr>
        <p:spPr bwMode="auto">
          <a:xfrm flipH="1">
            <a:off x="2706688" y="4657725"/>
            <a:ext cx="56515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5" name="AutoShape 21"/>
          <p:cNvCxnSpPr>
            <a:cxnSpLocks noChangeShapeType="1"/>
            <a:stCxn id="13328" idx="4"/>
            <a:endCxn id="13331" idx="0"/>
          </p:cNvCxnSpPr>
          <p:nvPr/>
        </p:nvCxnSpPr>
        <p:spPr bwMode="auto">
          <a:xfrm flipH="1">
            <a:off x="3352800" y="5245100"/>
            <a:ext cx="37623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6" name="AutoShape 22"/>
          <p:cNvCxnSpPr>
            <a:cxnSpLocks noChangeShapeType="1"/>
            <a:stCxn id="13328" idx="4"/>
            <a:endCxn id="13332" idx="0"/>
          </p:cNvCxnSpPr>
          <p:nvPr/>
        </p:nvCxnSpPr>
        <p:spPr bwMode="auto">
          <a:xfrm>
            <a:off x="3729038" y="5245100"/>
            <a:ext cx="349250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337" name="AutoShape 23"/>
          <p:cNvSpPr>
            <a:spLocks noChangeArrowheads="1"/>
          </p:cNvSpPr>
          <p:nvPr/>
        </p:nvSpPr>
        <p:spPr bwMode="auto">
          <a:xfrm>
            <a:off x="1154113" y="3984625"/>
            <a:ext cx="533400" cy="609600"/>
          </a:xfrm>
          <a:custGeom>
            <a:avLst/>
            <a:gdLst>
              <a:gd name="T0" fmla="*/ 266675 w 21600"/>
              <a:gd name="T1" fmla="*/ 0 h 21600"/>
              <a:gd name="T2" fmla="*/ 42845 w 21600"/>
              <a:gd name="T3" fmla="*/ 304800 h 21600"/>
              <a:gd name="T4" fmla="*/ 266675 w 21600"/>
              <a:gd name="T5" fmla="*/ 97959 h 21600"/>
              <a:gd name="T6" fmla="*/ 600075 w 21600"/>
              <a:gd name="T7" fmla="*/ 304800 h 21600"/>
              <a:gd name="T8" fmla="*/ 490555 w 21600"/>
              <a:gd name="T9" fmla="*/ 429994 h 21600"/>
              <a:gd name="T10" fmla="*/ 381011 w 21600"/>
              <a:gd name="T11" fmla="*/ 3048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129" y="10800"/>
                </a:moveTo>
                <a:cubicBezTo>
                  <a:pt x="18129" y="6752"/>
                  <a:pt x="14847" y="3471"/>
                  <a:pt x="10800" y="3471"/>
                </a:cubicBezTo>
                <a:cubicBezTo>
                  <a:pt x="6752" y="3471"/>
                  <a:pt x="3471" y="6752"/>
                  <a:pt x="3471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9865" y="15236"/>
                </a:lnTo>
                <a:lnTo>
                  <a:pt x="15429" y="10800"/>
                </a:lnTo>
                <a:lnTo>
                  <a:pt x="18129" y="10800"/>
                </a:lnTo>
                <a:close/>
              </a:path>
            </a:pathLst>
          </a:cu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8" name="Line 24"/>
          <p:cNvSpPr>
            <a:spLocks noChangeShapeType="1"/>
          </p:cNvSpPr>
          <p:nvPr/>
        </p:nvSpPr>
        <p:spPr bwMode="auto">
          <a:xfrm>
            <a:off x="2209800" y="4572000"/>
            <a:ext cx="381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9" name="Rectangle 25"/>
          <p:cNvSpPr>
            <a:spLocks noChangeArrowheads="1"/>
          </p:cNvSpPr>
          <p:nvPr/>
        </p:nvSpPr>
        <p:spPr bwMode="auto">
          <a:xfrm>
            <a:off x="4572000" y="2057400"/>
            <a:ext cx="434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n"/>
            </a:pPr>
            <a:r>
              <a:rPr lang="en-US">
                <a:latin typeface="Times New Roman" charset="0"/>
              </a:rPr>
              <a:t>left rotation</a:t>
            </a:r>
          </a:p>
          <a:p>
            <a:pPr marL="628650" lvl="1" indent="-2286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n"/>
            </a:pPr>
            <a:r>
              <a:rPr lang="en-US" sz="1800">
                <a:latin typeface="Times New Roman" charset="0"/>
              </a:rPr>
              <a:t>makes the right child </a:t>
            </a:r>
            <a:r>
              <a:rPr lang="en-US" sz="1800" i="1">
                <a:latin typeface="Times New Roman" charset="0"/>
              </a:rPr>
              <a:t>y</a:t>
            </a:r>
            <a:r>
              <a:rPr lang="en-US" sz="1800">
                <a:latin typeface="Times New Roman" charset="0"/>
              </a:rPr>
              <a:t> of a node </a:t>
            </a:r>
            <a:r>
              <a:rPr lang="en-US" sz="1800" i="1">
                <a:latin typeface="Times New Roman" charset="0"/>
              </a:rPr>
              <a:t>x</a:t>
            </a:r>
            <a:r>
              <a:rPr lang="en-US" sz="1800">
                <a:latin typeface="Times New Roman" charset="0"/>
              </a:rPr>
              <a:t> into </a:t>
            </a:r>
            <a:r>
              <a:rPr lang="en-US" sz="1800" i="1">
                <a:latin typeface="Times New Roman" charset="0"/>
              </a:rPr>
              <a:t>x</a:t>
            </a:r>
            <a:r>
              <a:rPr lang="en-US" sz="1800">
                <a:latin typeface="Times New Roman" charset="0"/>
              </a:rPr>
              <a:t>’s parent; </a:t>
            </a:r>
            <a:r>
              <a:rPr lang="en-US" sz="1800" i="1">
                <a:latin typeface="Times New Roman" charset="0"/>
              </a:rPr>
              <a:t>x</a:t>
            </a:r>
            <a:r>
              <a:rPr lang="en-US" sz="1800">
                <a:latin typeface="Times New Roman" charset="0"/>
              </a:rPr>
              <a:t> becomes the left child of </a:t>
            </a:r>
            <a:r>
              <a:rPr lang="en-US" sz="1800" i="1">
                <a:latin typeface="Times New Roman" charset="0"/>
              </a:rPr>
              <a:t>y</a:t>
            </a:r>
            <a:endParaRPr lang="en-US" sz="1800">
              <a:latin typeface="Times New Roman" charset="0"/>
            </a:endParaRPr>
          </a:p>
        </p:txBody>
      </p:sp>
      <p:sp>
        <p:nvSpPr>
          <p:cNvPr id="13340" name="Oval 26"/>
          <p:cNvSpPr>
            <a:spLocks noChangeArrowheads="1"/>
          </p:cNvSpPr>
          <p:nvPr/>
        </p:nvSpPr>
        <p:spPr bwMode="auto">
          <a:xfrm>
            <a:off x="7842250" y="4254500"/>
            <a:ext cx="320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y</a:t>
            </a:r>
          </a:p>
        </p:txBody>
      </p:sp>
      <p:sp>
        <p:nvSpPr>
          <p:cNvPr id="13341" name="Oval 27"/>
          <p:cNvSpPr>
            <a:spLocks noChangeArrowheads="1"/>
          </p:cNvSpPr>
          <p:nvPr/>
        </p:nvSpPr>
        <p:spPr bwMode="auto">
          <a:xfrm>
            <a:off x="7385050" y="4873625"/>
            <a:ext cx="320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x</a:t>
            </a:r>
          </a:p>
        </p:txBody>
      </p:sp>
      <p:sp>
        <p:nvSpPr>
          <p:cNvPr id="13342" name="AutoShape 28"/>
          <p:cNvSpPr>
            <a:spLocks noChangeArrowheads="1"/>
          </p:cNvSpPr>
          <p:nvPr/>
        </p:nvSpPr>
        <p:spPr bwMode="auto">
          <a:xfrm>
            <a:off x="6940550" y="5584825"/>
            <a:ext cx="523875" cy="7397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1</a:t>
            </a:r>
            <a:endParaRPr lang="en-US" sz="1400">
              <a:latin typeface="Times New Roman" charset="0"/>
            </a:endParaRPr>
          </a:p>
        </p:txBody>
      </p:sp>
      <p:sp>
        <p:nvSpPr>
          <p:cNvPr id="13343" name="AutoShape 29"/>
          <p:cNvSpPr>
            <a:spLocks noChangeArrowheads="1"/>
          </p:cNvSpPr>
          <p:nvPr/>
        </p:nvSpPr>
        <p:spPr bwMode="auto">
          <a:xfrm>
            <a:off x="7626350" y="5584825"/>
            <a:ext cx="523875" cy="7397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2</a:t>
            </a:r>
            <a:endParaRPr lang="en-US" sz="1400">
              <a:latin typeface="Times New Roman" charset="0"/>
            </a:endParaRPr>
          </a:p>
        </p:txBody>
      </p:sp>
      <p:sp>
        <p:nvSpPr>
          <p:cNvPr id="13344" name="AutoShape 30"/>
          <p:cNvSpPr>
            <a:spLocks noChangeArrowheads="1"/>
          </p:cNvSpPr>
          <p:nvPr/>
        </p:nvSpPr>
        <p:spPr bwMode="auto">
          <a:xfrm>
            <a:off x="8275638" y="4899025"/>
            <a:ext cx="523875" cy="7397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3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13345" name="AutoShape 31"/>
          <p:cNvCxnSpPr>
            <a:cxnSpLocks noChangeShapeType="1"/>
            <a:stCxn id="13340" idx="4"/>
            <a:endCxn id="13341" idx="0"/>
          </p:cNvCxnSpPr>
          <p:nvPr/>
        </p:nvCxnSpPr>
        <p:spPr bwMode="auto">
          <a:xfrm flipH="1">
            <a:off x="7545388" y="4657725"/>
            <a:ext cx="45720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46" name="AutoShape 32"/>
          <p:cNvCxnSpPr>
            <a:cxnSpLocks noChangeShapeType="1"/>
            <a:stCxn id="13341" idx="4"/>
            <a:endCxn id="13342" idx="0"/>
          </p:cNvCxnSpPr>
          <p:nvPr/>
        </p:nvCxnSpPr>
        <p:spPr bwMode="auto">
          <a:xfrm flipH="1">
            <a:off x="7202488" y="5276850"/>
            <a:ext cx="342900" cy="307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47" name="AutoShape 33"/>
          <p:cNvCxnSpPr>
            <a:cxnSpLocks noChangeShapeType="1"/>
            <a:stCxn id="13341" idx="4"/>
            <a:endCxn id="13343" idx="0"/>
          </p:cNvCxnSpPr>
          <p:nvPr/>
        </p:nvCxnSpPr>
        <p:spPr bwMode="auto">
          <a:xfrm>
            <a:off x="7545388" y="5276850"/>
            <a:ext cx="342900" cy="307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48" name="AutoShape 34"/>
          <p:cNvCxnSpPr>
            <a:cxnSpLocks noChangeShapeType="1"/>
            <a:stCxn id="13340" idx="4"/>
            <a:endCxn id="13344" idx="0"/>
          </p:cNvCxnSpPr>
          <p:nvPr/>
        </p:nvCxnSpPr>
        <p:spPr bwMode="auto">
          <a:xfrm>
            <a:off x="8002588" y="4657725"/>
            <a:ext cx="534987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349" name="Oval 35"/>
          <p:cNvSpPr>
            <a:spLocks noChangeArrowheads="1"/>
          </p:cNvSpPr>
          <p:nvPr/>
        </p:nvSpPr>
        <p:spPr bwMode="auto">
          <a:xfrm>
            <a:off x="5927725" y="4016375"/>
            <a:ext cx="320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y</a:t>
            </a:r>
          </a:p>
        </p:txBody>
      </p:sp>
      <p:sp>
        <p:nvSpPr>
          <p:cNvPr id="13350" name="Oval 36"/>
          <p:cNvSpPr>
            <a:spLocks noChangeArrowheads="1"/>
          </p:cNvSpPr>
          <p:nvPr/>
        </p:nvSpPr>
        <p:spPr bwMode="auto">
          <a:xfrm>
            <a:off x="5470525" y="3429000"/>
            <a:ext cx="320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x</a:t>
            </a:r>
          </a:p>
        </p:txBody>
      </p:sp>
      <p:sp>
        <p:nvSpPr>
          <p:cNvPr id="13351" name="AutoShape 37"/>
          <p:cNvSpPr>
            <a:spLocks noChangeArrowheads="1"/>
          </p:cNvSpPr>
          <p:nvPr/>
        </p:nvSpPr>
        <p:spPr bwMode="auto">
          <a:xfrm>
            <a:off x="4803775" y="4038600"/>
            <a:ext cx="523875" cy="7397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1</a:t>
            </a:r>
            <a:endParaRPr lang="en-US" sz="1400">
              <a:latin typeface="Times New Roman" charset="0"/>
            </a:endParaRPr>
          </a:p>
        </p:txBody>
      </p:sp>
      <p:sp>
        <p:nvSpPr>
          <p:cNvPr id="13352" name="AutoShape 38"/>
          <p:cNvSpPr>
            <a:spLocks noChangeArrowheads="1"/>
          </p:cNvSpPr>
          <p:nvPr/>
        </p:nvSpPr>
        <p:spPr bwMode="auto">
          <a:xfrm>
            <a:off x="5449888" y="4759325"/>
            <a:ext cx="523875" cy="7397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2</a:t>
            </a:r>
            <a:endParaRPr lang="en-US" sz="1400">
              <a:latin typeface="Times New Roman" charset="0"/>
            </a:endParaRPr>
          </a:p>
        </p:txBody>
      </p:sp>
      <p:sp>
        <p:nvSpPr>
          <p:cNvPr id="13353" name="AutoShape 39"/>
          <p:cNvSpPr>
            <a:spLocks noChangeArrowheads="1"/>
          </p:cNvSpPr>
          <p:nvPr/>
        </p:nvSpPr>
        <p:spPr bwMode="auto">
          <a:xfrm>
            <a:off x="6175375" y="4746625"/>
            <a:ext cx="523875" cy="7397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3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13354" name="AutoShape 40"/>
          <p:cNvCxnSpPr>
            <a:cxnSpLocks noChangeShapeType="1"/>
            <a:stCxn id="13349" idx="0"/>
            <a:endCxn id="13350" idx="4"/>
          </p:cNvCxnSpPr>
          <p:nvPr/>
        </p:nvCxnSpPr>
        <p:spPr bwMode="auto">
          <a:xfrm flipH="1" flipV="1">
            <a:off x="5630863" y="3832225"/>
            <a:ext cx="457200" cy="184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55" name="AutoShape 41"/>
          <p:cNvCxnSpPr>
            <a:cxnSpLocks noChangeShapeType="1"/>
            <a:stCxn id="13350" idx="4"/>
            <a:endCxn id="13351" idx="0"/>
          </p:cNvCxnSpPr>
          <p:nvPr/>
        </p:nvCxnSpPr>
        <p:spPr bwMode="auto">
          <a:xfrm flipH="1">
            <a:off x="5065713" y="3832225"/>
            <a:ext cx="56515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56" name="AutoShape 42"/>
          <p:cNvCxnSpPr>
            <a:cxnSpLocks noChangeShapeType="1"/>
            <a:stCxn id="13349" idx="4"/>
            <a:endCxn id="13352" idx="0"/>
          </p:cNvCxnSpPr>
          <p:nvPr/>
        </p:nvCxnSpPr>
        <p:spPr bwMode="auto">
          <a:xfrm flipH="1">
            <a:off x="5711825" y="4419600"/>
            <a:ext cx="37623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57" name="AutoShape 43"/>
          <p:cNvCxnSpPr>
            <a:cxnSpLocks noChangeShapeType="1"/>
            <a:stCxn id="13349" idx="4"/>
            <a:endCxn id="13353" idx="0"/>
          </p:cNvCxnSpPr>
          <p:nvPr/>
        </p:nvCxnSpPr>
        <p:spPr bwMode="auto">
          <a:xfrm>
            <a:off x="6088063" y="4419600"/>
            <a:ext cx="349250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358" name="AutoShape 44"/>
          <p:cNvSpPr>
            <a:spLocks noChangeArrowheads="1"/>
          </p:cNvSpPr>
          <p:nvPr/>
        </p:nvSpPr>
        <p:spPr bwMode="auto">
          <a:xfrm flipH="1">
            <a:off x="5314950" y="3971925"/>
            <a:ext cx="533400" cy="609600"/>
          </a:xfrm>
          <a:custGeom>
            <a:avLst/>
            <a:gdLst>
              <a:gd name="T0" fmla="*/ 266675 w 21600"/>
              <a:gd name="T1" fmla="*/ 0 h 21600"/>
              <a:gd name="T2" fmla="*/ 42845 w 21600"/>
              <a:gd name="T3" fmla="*/ 304800 h 21600"/>
              <a:gd name="T4" fmla="*/ 266675 w 21600"/>
              <a:gd name="T5" fmla="*/ 97959 h 21600"/>
              <a:gd name="T6" fmla="*/ 600075 w 21600"/>
              <a:gd name="T7" fmla="*/ 304800 h 21600"/>
              <a:gd name="T8" fmla="*/ 490555 w 21600"/>
              <a:gd name="T9" fmla="*/ 429994 h 21600"/>
              <a:gd name="T10" fmla="*/ 381011 w 21600"/>
              <a:gd name="T11" fmla="*/ 3048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129" y="10800"/>
                </a:moveTo>
                <a:cubicBezTo>
                  <a:pt x="18129" y="6752"/>
                  <a:pt x="14847" y="3471"/>
                  <a:pt x="10800" y="3471"/>
                </a:cubicBezTo>
                <a:cubicBezTo>
                  <a:pt x="6752" y="3471"/>
                  <a:pt x="3471" y="6752"/>
                  <a:pt x="3471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9865" y="15236"/>
                </a:lnTo>
                <a:lnTo>
                  <a:pt x="15429" y="10800"/>
                </a:lnTo>
                <a:lnTo>
                  <a:pt x="18129" y="10800"/>
                </a:lnTo>
                <a:close/>
              </a:path>
            </a:pathLst>
          </a:cu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59" name="Line 45"/>
          <p:cNvSpPr>
            <a:spLocks noChangeShapeType="1"/>
          </p:cNvSpPr>
          <p:nvPr/>
        </p:nvSpPr>
        <p:spPr bwMode="auto">
          <a:xfrm>
            <a:off x="6778625" y="4572000"/>
            <a:ext cx="381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60" name="Text Box 46"/>
          <p:cNvSpPr txBox="1">
            <a:spLocks noChangeArrowheads="1"/>
          </p:cNvSpPr>
          <p:nvPr/>
        </p:nvSpPr>
        <p:spPr bwMode="auto">
          <a:xfrm>
            <a:off x="593725" y="5807075"/>
            <a:ext cx="2073275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latin typeface="Times New Roman" charset="0"/>
              </a:rPr>
              <a:t>(structure of tree above y is not modified)</a:t>
            </a:r>
          </a:p>
        </p:txBody>
      </p:sp>
      <p:sp>
        <p:nvSpPr>
          <p:cNvPr id="13361" name="Text Box 47"/>
          <p:cNvSpPr txBox="1">
            <a:spLocks noChangeArrowheads="1"/>
          </p:cNvSpPr>
          <p:nvPr/>
        </p:nvSpPr>
        <p:spPr bwMode="auto">
          <a:xfrm>
            <a:off x="4860925" y="5791200"/>
            <a:ext cx="2073275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latin typeface="Times New Roman" charset="0"/>
              </a:rPr>
              <a:t>(structure of tree above x is not modified)</a:t>
            </a:r>
          </a:p>
        </p:txBody>
      </p:sp>
      <p:sp>
        <p:nvSpPr>
          <p:cNvPr id="13362" name="Text Box 48"/>
          <p:cNvSpPr txBox="1">
            <a:spLocks noChangeArrowheads="1"/>
          </p:cNvSpPr>
          <p:nvPr/>
        </p:nvSpPr>
        <p:spPr bwMode="auto">
          <a:xfrm>
            <a:off x="2270125" y="3581400"/>
            <a:ext cx="20732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latin typeface="Times New Roman" charset="0"/>
              </a:rPr>
              <a:t>a right rotation about y</a:t>
            </a:r>
          </a:p>
        </p:txBody>
      </p:sp>
      <p:sp>
        <p:nvSpPr>
          <p:cNvPr id="13363" name="Text Box 49"/>
          <p:cNvSpPr txBox="1">
            <a:spLocks noChangeArrowheads="1"/>
          </p:cNvSpPr>
          <p:nvPr/>
        </p:nvSpPr>
        <p:spPr bwMode="auto">
          <a:xfrm>
            <a:off x="6537325" y="3581400"/>
            <a:ext cx="20732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latin typeface="Times New Roman" charset="0"/>
              </a:rPr>
              <a:t>a left rotation about x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Splay Trees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BEB90BA-1A4D-9B4A-80C9-FDCE834EDC3F}" type="slidenum">
              <a:rPr lang="en-US"/>
              <a:pPr/>
              <a:t>28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2514600" cy="685800"/>
          </a:xfrm>
        </p:spPr>
        <p:txBody>
          <a:bodyPr/>
          <a:lstStyle/>
          <a:p>
            <a:pPr eaLnBrk="1" hangingPunct="1"/>
            <a:r>
              <a:rPr lang="en-US"/>
              <a:t>Splaying:</a:t>
            </a:r>
          </a:p>
        </p:txBody>
      </p:sp>
      <p:sp>
        <p:nvSpPr>
          <p:cNvPr id="14341" name="AutoShape 3"/>
          <p:cNvSpPr>
            <a:spLocks noChangeArrowheads="1"/>
          </p:cNvSpPr>
          <p:nvPr/>
        </p:nvSpPr>
        <p:spPr bwMode="auto">
          <a:xfrm>
            <a:off x="412750" y="1522413"/>
            <a:ext cx="1990725" cy="987425"/>
          </a:xfrm>
          <a:prstGeom prst="flowChartDecision">
            <a:avLst/>
          </a:prstGeom>
          <a:solidFill>
            <a:srgbClr val="F8F0D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is </a:t>
            </a:r>
            <a:r>
              <a:rPr lang="en-US" sz="1600" i="1">
                <a:latin typeface="Times New Roman" charset="0"/>
              </a:rPr>
              <a:t>x</a:t>
            </a:r>
            <a:r>
              <a:rPr lang="en-US" sz="1600">
                <a:latin typeface="Times New Roman" charset="0"/>
              </a:rPr>
              <a:t> the root?</a:t>
            </a:r>
          </a:p>
        </p:txBody>
      </p:sp>
      <p:sp>
        <p:nvSpPr>
          <p:cNvPr id="14342" name="AutoShape 4"/>
          <p:cNvSpPr>
            <a:spLocks noChangeArrowheads="1"/>
          </p:cNvSpPr>
          <p:nvPr/>
        </p:nvSpPr>
        <p:spPr bwMode="auto">
          <a:xfrm>
            <a:off x="2765425" y="1844675"/>
            <a:ext cx="533400" cy="346075"/>
          </a:xfrm>
          <a:prstGeom prst="flowChartProcess">
            <a:avLst/>
          </a:prstGeom>
          <a:solidFill>
            <a:srgbClr val="F8F0D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stop</a:t>
            </a:r>
          </a:p>
        </p:txBody>
      </p:sp>
      <p:cxnSp>
        <p:nvCxnSpPr>
          <p:cNvPr id="14343" name="AutoShape 5"/>
          <p:cNvCxnSpPr>
            <a:cxnSpLocks noChangeShapeType="1"/>
            <a:stCxn id="14341" idx="3"/>
            <a:endCxn id="14342" idx="1"/>
          </p:cNvCxnSpPr>
          <p:nvPr/>
        </p:nvCxnSpPr>
        <p:spPr bwMode="auto">
          <a:xfrm>
            <a:off x="2403475" y="2016125"/>
            <a:ext cx="36195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14344" name="AutoShape 6"/>
          <p:cNvSpPr>
            <a:spLocks noChangeArrowheads="1"/>
          </p:cNvSpPr>
          <p:nvPr/>
        </p:nvSpPr>
        <p:spPr bwMode="auto">
          <a:xfrm>
            <a:off x="234950" y="2847975"/>
            <a:ext cx="2344738" cy="987425"/>
          </a:xfrm>
          <a:prstGeom prst="flowChartDecision">
            <a:avLst/>
          </a:prstGeom>
          <a:solidFill>
            <a:srgbClr val="F8F0D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is </a:t>
            </a:r>
            <a:r>
              <a:rPr lang="en-US" sz="1600" i="1">
                <a:latin typeface="Times New Roman" charset="0"/>
              </a:rPr>
              <a:t>x</a:t>
            </a:r>
            <a:r>
              <a:rPr lang="en-US" sz="1600">
                <a:latin typeface="Times New Roman" charset="0"/>
              </a:rPr>
              <a:t> a child of the root?</a:t>
            </a:r>
          </a:p>
        </p:txBody>
      </p:sp>
      <p:cxnSp>
        <p:nvCxnSpPr>
          <p:cNvPr id="14345" name="AutoShape 7"/>
          <p:cNvCxnSpPr>
            <a:cxnSpLocks noChangeShapeType="1"/>
            <a:stCxn id="14341" idx="2"/>
            <a:endCxn id="14344" idx="0"/>
          </p:cNvCxnSpPr>
          <p:nvPr/>
        </p:nvCxnSpPr>
        <p:spPr bwMode="auto">
          <a:xfrm rot="5400000">
            <a:off x="1239044" y="2678907"/>
            <a:ext cx="338137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4346" name="AutoShape 8"/>
          <p:cNvSpPr>
            <a:spLocks noChangeArrowheads="1"/>
          </p:cNvSpPr>
          <p:nvPr/>
        </p:nvSpPr>
        <p:spPr bwMode="auto">
          <a:xfrm>
            <a:off x="646113" y="5895975"/>
            <a:ext cx="1524000" cy="590550"/>
          </a:xfrm>
          <a:prstGeom prst="flowChartProcess">
            <a:avLst/>
          </a:prstGeom>
          <a:solidFill>
            <a:srgbClr val="F8F0D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right-rotate about the root</a:t>
            </a:r>
          </a:p>
        </p:txBody>
      </p:sp>
      <p:sp>
        <p:nvSpPr>
          <p:cNvPr id="14347" name="AutoShape 9"/>
          <p:cNvSpPr>
            <a:spLocks noChangeArrowheads="1"/>
          </p:cNvSpPr>
          <p:nvPr/>
        </p:nvSpPr>
        <p:spPr bwMode="auto">
          <a:xfrm>
            <a:off x="2286000" y="5895975"/>
            <a:ext cx="1524000" cy="590550"/>
          </a:xfrm>
          <a:prstGeom prst="flowChartProcess">
            <a:avLst/>
          </a:prstGeom>
          <a:solidFill>
            <a:srgbClr val="F8F0D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left-rotate about the root</a:t>
            </a:r>
          </a:p>
        </p:txBody>
      </p:sp>
      <p:sp>
        <p:nvSpPr>
          <p:cNvPr id="14348" name="AutoShape 10"/>
          <p:cNvSpPr>
            <a:spLocks noChangeArrowheads="1"/>
          </p:cNvSpPr>
          <p:nvPr/>
        </p:nvSpPr>
        <p:spPr bwMode="auto">
          <a:xfrm>
            <a:off x="228600" y="4143375"/>
            <a:ext cx="2359025" cy="1476375"/>
          </a:xfrm>
          <a:prstGeom prst="flowChartDecision">
            <a:avLst/>
          </a:prstGeom>
          <a:solidFill>
            <a:srgbClr val="F8F0D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is </a:t>
            </a:r>
            <a:r>
              <a:rPr lang="en-US" sz="1600" i="1">
                <a:latin typeface="Times New Roman" charset="0"/>
              </a:rPr>
              <a:t>x</a:t>
            </a:r>
            <a:r>
              <a:rPr lang="en-US" sz="1600">
                <a:latin typeface="Times New Roman" charset="0"/>
              </a:rPr>
              <a:t> the left child of the root?</a:t>
            </a:r>
          </a:p>
        </p:txBody>
      </p:sp>
      <p:cxnSp>
        <p:nvCxnSpPr>
          <p:cNvPr id="14349" name="AutoShape 11"/>
          <p:cNvCxnSpPr>
            <a:cxnSpLocks noChangeShapeType="1"/>
            <a:stCxn id="14344" idx="2"/>
            <a:endCxn id="14348" idx="0"/>
          </p:cNvCxnSpPr>
          <p:nvPr/>
        </p:nvCxnSpPr>
        <p:spPr bwMode="auto">
          <a:xfrm rot="5400000">
            <a:off x="1254125" y="3989388"/>
            <a:ext cx="30797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4350" name="AutoShape 12"/>
          <p:cNvCxnSpPr>
            <a:cxnSpLocks noChangeShapeType="1"/>
            <a:stCxn id="14348" idx="2"/>
            <a:endCxn id="14346" idx="0"/>
          </p:cNvCxnSpPr>
          <p:nvPr/>
        </p:nvCxnSpPr>
        <p:spPr bwMode="auto">
          <a:xfrm rot="5400000">
            <a:off x="1270000" y="5757863"/>
            <a:ext cx="27622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4351" name="AutoShape 13"/>
          <p:cNvCxnSpPr>
            <a:cxnSpLocks noChangeShapeType="1"/>
            <a:stCxn id="14348" idx="3"/>
            <a:endCxn id="14347" idx="0"/>
          </p:cNvCxnSpPr>
          <p:nvPr/>
        </p:nvCxnSpPr>
        <p:spPr bwMode="auto">
          <a:xfrm>
            <a:off x="2587625" y="4881563"/>
            <a:ext cx="460375" cy="1014412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14352" name="AutoShape 14"/>
          <p:cNvSpPr>
            <a:spLocks noChangeArrowheads="1"/>
          </p:cNvSpPr>
          <p:nvPr/>
        </p:nvSpPr>
        <p:spPr bwMode="auto">
          <a:xfrm>
            <a:off x="3810000" y="1304925"/>
            <a:ext cx="3121025" cy="987425"/>
          </a:xfrm>
          <a:prstGeom prst="flowChartDecision">
            <a:avLst/>
          </a:prstGeom>
          <a:solidFill>
            <a:srgbClr val="F8F0D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is </a:t>
            </a:r>
            <a:r>
              <a:rPr lang="en-US" sz="1600" i="1">
                <a:latin typeface="Times New Roman" charset="0"/>
              </a:rPr>
              <a:t>x</a:t>
            </a:r>
            <a:r>
              <a:rPr lang="en-US" sz="1600">
                <a:latin typeface="Times New Roman" charset="0"/>
              </a:rPr>
              <a:t> a left-left grandchild?</a:t>
            </a:r>
          </a:p>
        </p:txBody>
      </p:sp>
      <p:sp>
        <p:nvSpPr>
          <p:cNvPr id="14353" name="AutoShape 15"/>
          <p:cNvSpPr>
            <a:spLocks noChangeArrowheads="1"/>
          </p:cNvSpPr>
          <p:nvPr/>
        </p:nvSpPr>
        <p:spPr bwMode="auto">
          <a:xfrm>
            <a:off x="2971800" y="3219450"/>
            <a:ext cx="228600" cy="228600"/>
          </a:xfrm>
          <a:prstGeom prst="flowChartConnector">
            <a:avLst/>
          </a:prstGeom>
          <a:solidFill>
            <a:srgbClr val="F8F0D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4" name="AutoShape 16"/>
          <p:cNvSpPr>
            <a:spLocks noChangeArrowheads="1"/>
          </p:cNvSpPr>
          <p:nvPr/>
        </p:nvSpPr>
        <p:spPr bwMode="auto">
          <a:xfrm>
            <a:off x="3810000" y="5038725"/>
            <a:ext cx="3121025" cy="987425"/>
          </a:xfrm>
          <a:prstGeom prst="flowChartDecision">
            <a:avLst/>
          </a:prstGeom>
          <a:solidFill>
            <a:srgbClr val="F8F0D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is </a:t>
            </a:r>
            <a:r>
              <a:rPr lang="en-US" sz="1600" i="1">
                <a:latin typeface="Times New Roman" charset="0"/>
              </a:rPr>
              <a:t>x</a:t>
            </a:r>
            <a:r>
              <a:rPr lang="en-US" sz="1600">
                <a:latin typeface="Times New Roman" charset="0"/>
              </a:rPr>
              <a:t> a left-right grandchild?</a:t>
            </a:r>
          </a:p>
        </p:txBody>
      </p:sp>
      <p:sp>
        <p:nvSpPr>
          <p:cNvPr id="14355" name="AutoShape 17"/>
          <p:cNvSpPr>
            <a:spLocks noChangeArrowheads="1"/>
          </p:cNvSpPr>
          <p:nvPr/>
        </p:nvSpPr>
        <p:spPr bwMode="auto">
          <a:xfrm>
            <a:off x="3810000" y="2549525"/>
            <a:ext cx="3121025" cy="987425"/>
          </a:xfrm>
          <a:prstGeom prst="flowChartDecision">
            <a:avLst/>
          </a:prstGeom>
          <a:solidFill>
            <a:srgbClr val="F8F0D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is </a:t>
            </a:r>
            <a:r>
              <a:rPr lang="en-US" sz="1600" i="1">
                <a:latin typeface="Times New Roman" charset="0"/>
              </a:rPr>
              <a:t>x</a:t>
            </a:r>
            <a:r>
              <a:rPr lang="en-US" sz="1600">
                <a:latin typeface="Times New Roman" charset="0"/>
              </a:rPr>
              <a:t> a right-right grandchild?</a:t>
            </a:r>
          </a:p>
        </p:txBody>
      </p:sp>
      <p:sp>
        <p:nvSpPr>
          <p:cNvPr id="14356" name="AutoShape 18"/>
          <p:cNvSpPr>
            <a:spLocks noChangeArrowheads="1"/>
          </p:cNvSpPr>
          <p:nvPr/>
        </p:nvSpPr>
        <p:spPr bwMode="auto">
          <a:xfrm>
            <a:off x="3816350" y="3794125"/>
            <a:ext cx="3106738" cy="987425"/>
          </a:xfrm>
          <a:prstGeom prst="flowChartDecision">
            <a:avLst/>
          </a:prstGeom>
          <a:solidFill>
            <a:srgbClr val="F8F0D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is </a:t>
            </a:r>
            <a:r>
              <a:rPr lang="en-US" sz="1600" i="1">
                <a:latin typeface="Times New Roman" charset="0"/>
              </a:rPr>
              <a:t>x</a:t>
            </a:r>
            <a:r>
              <a:rPr lang="en-US" sz="1600">
                <a:latin typeface="Times New Roman" charset="0"/>
              </a:rPr>
              <a:t> a right-left grandchild?</a:t>
            </a:r>
          </a:p>
        </p:txBody>
      </p:sp>
      <p:cxnSp>
        <p:nvCxnSpPr>
          <p:cNvPr id="14357" name="AutoShape 19"/>
          <p:cNvCxnSpPr>
            <a:cxnSpLocks noChangeShapeType="1"/>
            <a:stCxn id="14344" idx="3"/>
            <a:endCxn id="14353" idx="2"/>
          </p:cNvCxnSpPr>
          <p:nvPr/>
        </p:nvCxnSpPr>
        <p:spPr bwMode="auto">
          <a:xfrm flipV="1">
            <a:off x="2579688" y="3333750"/>
            <a:ext cx="392112" cy="7938"/>
          </a:xfrm>
          <a:prstGeom prst="bentConnector3">
            <a:avLst>
              <a:gd name="adj1" fmla="val 49796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4358" name="AutoShape 20"/>
          <p:cNvCxnSpPr>
            <a:cxnSpLocks noChangeShapeType="1"/>
            <a:stCxn id="14353" idx="6"/>
            <a:endCxn id="14352" idx="1"/>
          </p:cNvCxnSpPr>
          <p:nvPr/>
        </p:nvCxnSpPr>
        <p:spPr bwMode="auto">
          <a:xfrm flipV="1">
            <a:off x="3200400" y="1798638"/>
            <a:ext cx="609600" cy="15351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4359" name="AutoShape 21"/>
          <p:cNvCxnSpPr>
            <a:cxnSpLocks noChangeShapeType="1"/>
            <a:stCxn id="14353" idx="6"/>
            <a:endCxn id="14355" idx="1"/>
          </p:cNvCxnSpPr>
          <p:nvPr/>
        </p:nvCxnSpPr>
        <p:spPr bwMode="auto">
          <a:xfrm flipV="1">
            <a:off x="3200400" y="3043238"/>
            <a:ext cx="609600" cy="2905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4360" name="AutoShape 22"/>
          <p:cNvCxnSpPr>
            <a:cxnSpLocks noChangeShapeType="1"/>
            <a:stCxn id="14353" idx="6"/>
            <a:endCxn id="14356" idx="1"/>
          </p:cNvCxnSpPr>
          <p:nvPr/>
        </p:nvCxnSpPr>
        <p:spPr bwMode="auto">
          <a:xfrm>
            <a:off x="3200400" y="3333750"/>
            <a:ext cx="615950" cy="9540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4361" name="AutoShape 23"/>
          <p:cNvCxnSpPr>
            <a:cxnSpLocks noChangeShapeType="1"/>
            <a:stCxn id="14353" idx="6"/>
            <a:endCxn id="14354" idx="1"/>
          </p:cNvCxnSpPr>
          <p:nvPr/>
        </p:nvCxnSpPr>
        <p:spPr bwMode="auto">
          <a:xfrm>
            <a:off x="3200400" y="3333750"/>
            <a:ext cx="609600" cy="21986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14362" name="AutoShape 24"/>
          <p:cNvSpPr>
            <a:spLocks noChangeArrowheads="1"/>
          </p:cNvSpPr>
          <p:nvPr/>
        </p:nvSpPr>
        <p:spPr bwMode="auto">
          <a:xfrm>
            <a:off x="6477000" y="2139950"/>
            <a:ext cx="1981200" cy="590550"/>
          </a:xfrm>
          <a:prstGeom prst="flowChartProcess">
            <a:avLst/>
          </a:prstGeom>
          <a:solidFill>
            <a:srgbClr val="F8F0D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right-rotate about </a:t>
            </a:r>
            <a:r>
              <a:rPr lang="en-US" sz="1600" i="1">
                <a:latin typeface="Times New Roman" charset="0"/>
              </a:rPr>
              <a:t>g</a:t>
            </a:r>
            <a:r>
              <a:rPr lang="en-US" sz="1600">
                <a:latin typeface="Times New Roman" charset="0"/>
              </a:rPr>
              <a:t>, right-rotate about </a:t>
            </a:r>
            <a:r>
              <a:rPr lang="en-US" sz="1600" i="1">
                <a:latin typeface="Times New Roman" charset="0"/>
              </a:rPr>
              <a:t>p</a:t>
            </a:r>
            <a:endParaRPr lang="en-US" sz="1600">
              <a:latin typeface="Times New Roman" charset="0"/>
            </a:endParaRPr>
          </a:p>
        </p:txBody>
      </p:sp>
      <p:sp>
        <p:nvSpPr>
          <p:cNvPr id="14363" name="AutoShape 25"/>
          <p:cNvSpPr>
            <a:spLocks noChangeArrowheads="1"/>
          </p:cNvSpPr>
          <p:nvPr/>
        </p:nvSpPr>
        <p:spPr bwMode="auto">
          <a:xfrm>
            <a:off x="6477000" y="3359150"/>
            <a:ext cx="1981200" cy="590550"/>
          </a:xfrm>
          <a:prstGeom prst="flowChartProcess">
            <a:avLst/>
          </a:prstGeom>
          <a:solidFill>
            <a:srgbClr val="F8F0D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left-rotate about </a:t>
            </a:r>
            <a:r>
              <a:rPr lang="en-US" sz="1600" i="1">
                <a:latin typeface="Times New Roman" charset="0"/>
              </a:rPr>
              <a:t>g</a:t>
            </a:r>
            <a:r>
              <a:rPr lang="en-US" sz="1600">
                <a:latin typeface="Times New Roman" charset="0"/>
              </a:rPr>
              <a:t>, left-rotate about </a:t>
            </a:r>
            <a:r>
              <a:rPr lang="en-US" sz="1600" i="1">
                <a:latin typeface="Times New Roman" charset="0"/>
              </a:rPr>
              <a:t>p</a:t>
            </a:r>
            <a:endParaRPr lang="en-US" sz="1600">
              <a:latin typeface="Times New Roman" charset="0"/>
            </a:endParaRPr>
          </a:p>
        </p:txBody>
      </p:sp>
      <p:sp>
        <p:nvSpPr>
          <p:cNvPr id="14364" name="AutoShape 26"/>
          <p:cNvSpPr>
            <a:spLocks noChangeArrowheads="1"/>
          </p:cNvSpPr>
          <p:nvPr/>
        </p:nvSpPr>
        <p:spPr bwMode="auto">
          <a:xfrm>
            <a:off x="6477000" y="4597400"/>
            <a:ext cx="1981200" cy="590550"/>
          </a:xfrm>
          <a:prstGeom prst="flowChartProcess">
            <a:avLst/>
          </a:prstGeom>
          <a:solidFill>
            <a:srgbClr val="F8F0D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left-rotate about </a:t>
            </a:r>
            <a:r>
              <a:rPr lang="en-US" sz="1600" i="1">
                <a:latin typeface="Times New Roman" charset="0"/>
              </a:rPr>
              <a:t>p</a:t>
            </a:r>
            <a:r>
              <a:rPr lang="en-US" sz="1600">
                <a:latin typeface="Times New Roman" charset="0"/>
              </a:rPr>
              <a:t>, right-rotate about </a:t>
            </a:r>
            <a:r>
              <a:rPr lang="en-US" sz="1600" i="1">
                <a:latin typeface="Times New Roman" charset="0"/>
              </a:rPr>
              <a:t>g</a:t>
            </a:r>
            <a:endParaRPr lang="en-US" sz="1600">
              <a:latin typeface="Times New Roman" charset="0"/>
            </a:endParaRPr>
          </a:p>
        </p:txBody>
      </p:sp>
      <p:sp>
        <p:nvSpPr>
          <p:cNvPr id="14365" name="AutoShape 27"/>
          <p:cNvSpPr>
            <a:spLocks noChangeArrowheads="1"/>
          </p:cNvSpPr>
          <p:nvPr/>
        </p:nvSpPr>
        <p:spPr bwMode="auto">
          <a:xfrm>
            <a:off x="6477000" y="5892800"/>
            <a:ext cx="1981200" cy="590550"/>
          </a:xfrm>
          <a:prstGeom prst="flowChartProcess">
            <a:avLst/>
          </a:prstGeom>
          <a:solidFill>
            <a:srgbClr val="F8F0D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right-rotate about </a:t>
            </a:r>
            <a:r>
              <a:rPr lang="en-US" sz="1600" i="1">
                <a:latin typeface="Times New Roman" charset="0"/>
              </a:rPr>
              <a:t>p</a:t>
            </a:r>
            <a:r>
              <a:rPr lang="en-US" sz="1600">
                <a:latin typeface="Times New Roman" charset="0"/>
              </a:rPr>
              <a:t>, left-rotate about </a:t>
            </a:r>
            <a:r>
              <a:rPr lang="en-US" sz="1600" i="1">
                <a:latin typeface="Times New Roman" charset="0"/>
              </a:rPr>
              <a:t>g</a:t>
            </a:r>
            <a:endParaRPr lang="en-US" sz="1600">
              <a:latin typeface="Times New Roman" charset="0"/>
            </a:endParaRPr>
          </a:p>
        </p:txBody>
      </p:sp>
      <p:cxnSp>
        <p:nvCxnSpPr>
          <p:cNvPr id="14366" name="AutoShape 28"/>
          <p:cNvCxnSpPr>
            <a:cxnSpLocks noChangeShapeType="1"/>
            <a:stCxn id="14352" idx="2"/>
            <a:endCxn id="14362" idx="1"/>
          </p:cNvCxnSpPr>
          <p:nvPr/>
        </p:nvCxnSpPr>
        <p:spPr bwMode="auto">
          <a:xfrm rot="16200000" flipH="1">
            <a:off x="5852319" y="1810544"/>
            <a:ext cx="142875" cy="1106487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4367" name="AutoShape 29"/>
          <p:cNvCxnSpPr>
            <a:cxnSpLocks noChangeShapeType="1"/>
            <a:stCxn id="14355" idx="2"/>
            <a:endCxn id="14363" idx="1"/>
          </p:cNvCxnSpPr>
          <p:nvPr/>
        </p:nvCxnSpPr>
        <p:spPr bwMode="auto">
          <a:xfrm rot="16200000" flipH="1">
            <a:off x="5865019" y="3042444"/>
            <a:ext cx="117475" cy="1106487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4368" name="AutoShape 30"/>
          <p:cNvCxnSpPr>
            <a:cxnSpLocks noChangeShapeType="1"/>
            <a:stCxn id="14356" idx="2"/>
            <a:endCxn id="14364" idx="1"/>
          </p:cNvCxnSpPr>
          <p:nvPr/>
        </p:nvCxnSpPr>
        <p:spPr bwMode="auto">
          <a:xfrm rot="16200000" flipH="1">
            <a:off x="5868194" y="4283869"/>
            <a:ext cx="111125" cy="1106487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4369" name="AutoShape 31"/>
          <p:cNvCxnSpPr>
            <a:cxnSpLocks noChangeShapeType="1"/>
            <a:stCxn id="14354" idx="2"/>
            <a:endCxn id="14365" idx="1"/>
          </p:cNvCxnSpPr>
          <p:nvPr/>
        </p:nvCxnSpPr>
        <p:spPr bwMode="auto">
          <a:xfrm rot="16200000" flipH="1">
            <a:off x="5842794" y="5553869"/>
            <a:ext cx="161925" cy="1106487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4370" name="AutoShape 32"/>
          <p:cNvCxnSpPr>
            <a:cxnSpLocks noChangeShapeType="1"/>
            <a:stCxn id="14362" idx="3"/>
            <a:endCxn id="14341" idx="0"/>
          </p:cNvCxnSpPr>
          <p:nvPr/>
        </p:nvCxnSpPr>
        <p:spPr bwMode="auto">
          <a:xfrm flipH="1" flipV="1">
            <a:off x="1408113" y="1522413"/>
            <a:ext cx="7050087" cy="912812"/>
          </a:xfrm>
          <a:prstGeom prst="bentConnector4">
            <a:avLst>
              <a:gd name="adj1" fmla="val -3241"/>
              <a:gd name="adj2" fmla="val 139301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4371" name="AutoShape 33"/>
          <p:cNvCxnSpPr>
            <a:cxnSpLocks noChangeShapeType="1"/>
            <a:stCxn id="14363" idx="3"/>
            <a:endCxn id="14341" idx="0"/>
          </p:cNvCxnSpPr>
          <p:nvPr/>
        </p:nvCxnSpPr>
        <p:spPr bwMode="auto">
          <a:xfrm flipH="1" flipV="1">
            <a:off x="1408113" y="1522413"/>
            <a:ext cx="7050087" cy="2132012"/>
          </a:xfrm>
          <a:prstGeom prst="bentConnector4">
            <a:avLst>
              <a:gd name="adj1" fmla="val -3241"/>
              <a:gd name="adj2" fmla="val 116824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4372" name="AutoShape 34"/>
          <p:cNvCxnSpPr>
            <a:cxnSpLocks noChangeShapeType="1"/>
            <a:stCxn id="14364" idx="3"/>
            <a:endCxn id="14341" idx="0"/>
          </p:cNvCxnSpPr>
          <p:nvPr/>
        </p:nvCxnSpPr>
        <p:spPr bwMode="auto">
          <a:xfrm flipH="1" flipV="1">
            <a:off x="1408113" y="1522413"/>
            <a:ext cx="7050087" cy="3370262"/>
          </a:xfrm>
          <a:prstGeom prst="bentConnector4">
            <a:avLst>
              <a:gd name="adj1" fmla="val -3241"/>
              <a:gd name="adj2" fmla="val 110644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4373" name="AutoShape 35"/>
          <p:cNvCxnSpPr>
            <a:cxnSpLocks noChangeShapeType="1"/>
            <a:stCxn id="14365" idx="3"/>
            <a:endCxn id="14341" idx="0"/>
          </p:cNvCxnSpPr>
          <p:nvPr/>
        </p:nvCxnSpPr>
        <p:spPr bwMode="auto">
          <a:xfrm flipH="1" flipV="1">
            <a:off x="1408113" y="1522413"/>
            <a:ext cx="7050087" cy="4665662"/>
          </a:xfrm>
          <a:prstGeom prst="bentConnector4">
            <a:avLst>
              <a:gd name="adj1" fmla="val -3241"/>
              <a:gd name="adj2" fmla="val 107685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14374" name="AutoShape 36"/>
          <p:cNvSpPr>
            <a:spLocks noChangeArrowheads="1"/>
          </p:cNvSpPr>
          <p:nvPr/>
        </p:nvSpPr>
        <p:spPr bwMode="auto">
          <a:xfrm>
            <a:off x="144463" y="847725"/>
            <a:ext cx="1074737" cy="631825"/>
          </a:xfrm>
          <a:prstGeom prst="flowChartAlternateProcess">
            <a:avLst/>
          </a:prstGeom>
          <a:solidFill>
            <a:srgbClr val="F8F0D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start with node </a:t>
            </a:r>
            <a:r>
              <a:rPr lang="en-US" sz="1600" i="1">
                <a:latin typeface="Times New Roman" charset="0"/>
              </a:rPr>
              <a:t>x</a:t>
            </a:r>
            <a:endParaRPr lang="en-US" sz="1600">
              <a:latin typeface="Times New Roman" charset="0"/>
            </a:endParaRPr>
          </a:p>
        </p:txBody>
      </p:sp>
      <p:cxnSp>
        <p:nvCxnSpPr>
          <p:cNvPr id="14375" name="AutoShape 37"/>
          <p:cNvCxnSpPr>
            <a:cxnSpLocks noChangeShapeType="1"/>
            <a:stCxn id="14374" idx="3"/>
            <a:endCxn id="14341" idx="0"/>
          </p:cNvCxnSpPr>
          <p:nvPr/>
        </p:nvCxnSpPr>
        <p:spPr bwMode="auto">
          <a:xfrm>
            <a:off x="1219200" y="1163638"/>
            <a:ext cx="188913" cy="358775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14376" name="Text Box 38"/>
          <p:cNvSpPr txBox="1">
            <a:spLocks noChangeArrowheads="1"/>
          </p:cNvSpPr>
          <p:nvPr/>
        </p:nvSpPr>
        <p:spPr bwMode="auto">
          <a:xfrm>
            <a:off x="3733800" y="228600"/>
            <a:ext cx="4933950" cy="915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69863" indent="-169863" algn="l">
              <a:buClr>
                <a:schemeClr val="accent2"/>
              </a:buClr>
              <a:buSzPct val="75000"/>
              <a:buFont typeface="Wingdings" charset="2"/>
              <a:buChar char="n"/>
              <a:tabLst>
                <a:tab pos="169863" algn="l"/>
              </a:tabLst>
            </a:pPr>
            <a:r>
              <a:rPr lang="en-US" sz="1800">
                <a:latin typeface="Arial Narrow" charset="0"/>
              </a:rPr>
              <a:t>“</a:t>
            </a:r>
            <a:r>
              <a:rPr lang="en-US" sz="1800" i="1">
                <a:latin typeface="Arial Narrow" charset="0"/>
              </a:rPr>
              <a:t>x</a:t>
            </a:r>
            <a:r>
              <a:rPr lang="en-US" sz="1800">
                <a:latin typeface="Arial Narrow" charset="0"/>
              </a:rPr>
              <a:t> is a</a:t>
            </a:r>
            <a:r>
              <a:rPr lang="en-US" sz="1800" i="1">
                <a:latin typeface="Arial Narrow" charset="0"/>
              </a:rPr>
              <a:t> </a:t>
            </a:r>
            <a:r>
              <a:rPr lang="en-US" sz="1800">
                <a:latin typeface="Arial Narrow" charset="0"/>
              </a:rPr>
              <a:t>left-left grandchild” means </a:t>
            </a:r>
            <a:r>
              <a:rPr lang="en-US" sz="1800" i="1">
                <a:latin typeface="Arial Narrow" charset="0"/>
              </a:rPr>
              <a:t>x</a:t>
            </a:r>
            <a:r>
              <a:rPr lang="en-US" sz="1800">
                <a:latin typeface="Arial Narrow" charset="0"/>
              </a:rPr>
              <a:t> is a left child of its parent, which is itself a left child of its parent </a:t>
            </a:r>
          </a:p>
          <a:p>
            <a:pPr marL="169863" indent="-169863" algn="l">
              <a:buClr>
                <a:schemeClr val="accent2"/>
              </a:buClr>
              <a:buSzPct val="75000"/>
              <a:buFont typeface="Wingdings" charset="2"/>
              <a:buChar char="n"/>
              <a:tabLst>
                <a:tab pos="169863" algn="l"/>
              </a:tabLst>
            </a:pPr>
            <a:r>
              <a:rPr lang="en-US" sz="1800" i="1">
                <a:latin typeface="Arial Narrow" charset="0"/>
              </a:rPr>
              <a:t>p</a:t>
            </a:r>
            <a:r>
              <a:rPr lang="en-US" sz="1800">
                <a:latin typeface="Arial Narrow" charset="0"/>
              </a:rPr>
              <a:t> is </a:t>
            </a:r>
            <a:r>
              <a:rPr lang="en-US" sz="1800" i="1">
                <a:latin typeface="Arial Narrow" charset="0"/>
              </a:rPr>
              <a:t>x</a:t>
            </a:r>
            <a:r>
              <a:rPr lang="en-US" sz="1800">
                <a:latin typeface="Arial Narrow" charset="0"/>
              </a:rPr>
              <a:t>’s parent; </a:t>
            </a:r>
            <a:r>
              <a:rPr lang="en-US" sz="1800" i="1">
                <a:latin typeface="Arial Narrow" charset="0"/>
              </a:rPr>
              <a:t>g</a:t>
            </a:r>
            <a:r>
              <a:rPr lang="en-US" sz="1800">
                <a:latin typeface="Arial Narrow" charset="0"/>
              </a:rPr>
              <a:t> is </a:t>
            </a:r>
            <a:r>
              <a:rPr lang="en-US" sz="1800" i="1">
                <a:latin typeface="Arial Narrow" charset="0"/>
              </a:rPr>
              <a:t>p</a:t>
            </a:r>
            <a:r>
              <a:rPr lang="en-US" sz="1800">
                <a:latin typeface="Arial Narrow" charset="0"/>
              </a:rPr>
              <a:t>’s parent</a:t>
            </a:r>
            <a:endParaRPr lang="en-US" sz="1800" i="1">
              <a:latin typeface="Arial Narrow" charset="0"/>
            </a:endParaRPr>
          </a:p>
        </p:txBody>
      </p:sp>
      <p:sp>
        <p:nvSpPr>
          <p:cNvPr id="14377" name="Text Box 39"/>
          <p:cNvSpPr txBox="1">
            <a:spLocks noChangeArrowheads="1"/>
          </p:cNvSpPr>
          <p:nvPr/>
        </p:nvSpPr>
        <p:spPr bwMode="auto">
          <a:xfrm>
            <a:off x="993775" y="2500313"/>
            <a:ext cx="371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1">
                <a:latin typeface="Times New Roman" charset="0"/>
              </a:rPr>
              <a:t>no</a:t>
            </a:r>
          </a:p>
        </p:txBody>
      </p:sp>
      <p:sp>
        <p:nvSpPr>
          <p:cNvPr id="14378" name="Text Box 40"/>
          <p:cNvSpPr txBox="1">
            <a:spLocks noChangeArrowheads="1"/>
          </p:cNvSpPr>
          <p:nvPr/>
        </p:nvSpPr>
        <p:spPr bwMode="auto">
          <a:xfrm>
            <a:off x="990600" y="381000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1">
                <a:latin typeface="Times New Roman" charset="0"/>
              </a:rPr>
              <a:t>yes</a:t>
            </a:r>
          </a:p>
        </p:txBody>
      </p:sp>
      <p:sp>
        <p:nvSpPr>
          <p:cNvPr id="14379" name="Text Box 41"/>
          <p:cNvSpPr txBox="1">
            <a:spLocks noChangeArrowheads="1"/>
          </p:cNvSpPr>
          <p:nvPr/>
        </p:nvSpPr>
        <p:spPr bwMode="auto">
          <a:xfrm>
            <a:off x="990600" y="556260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1">
                <a:latin typeface="Times New Roman" charset="0"/>
              </a:rPr>
              <a:t>yes</a:t>
            </a:r>
          </a:p>
        </p:txBody>
      </p:sp>
      <p:sp>
        <p:nvSpPr>
          <p:cNvPr id="14380" name="Text Box 42"/>
          <p:cNvSpPr txBox="1">
            <a:spLocks noChangeArrowheads="1"/>
          </p:cNvSpPr>
          <p:nvPr/>
        </p:nvSpPr>
        <p:spPr bwMode="auto">
          <a:xfrm>
            <a:off x="4992688" y="2219325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1">
                <a:latin typeface="Times New Roman" charset="0"/>
              </a:rPr>
              <a:t>yes</a:t>
            </a:r>
          </a:p>
        </p:txBody>
      </p:sp>
      <p:sp>
        <p:nvSpPr>
          <p:cNvPr id="14381" name="Text Box 43"/>
          <p:cNvSpPr txBox="1">
            <a:spLocks noChangeArrowheads="1"/>
          </p:cNvSpPr>
          <p:nvPr/>
        </p:nvSpPr>
        <p:spPr bwMode="auto">
          <a:xfrm>
            <a:off x="4991100" y="3459163"/>
            <a:ext cx="436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1">
                <a:latin typeface="Times New Roman" charset="0"/>
              </a:rPr>
              <a:t>yes</a:t>
            </a:r>
          </a:p>
        </p:txBody>
      </p:sp>
      <p:sp>
        <p:nvSpPr>
          <p:cNvPr id="14382" name="Text Box 44"/>
          <p:cNvSpPr txBox="1">
            <a:spLocks noChangeArrowheads="1"/>
          </p:cNvSpPr>
          <p:nvPr/>
        </p:nvSpPr>
        <p:spPr bwMode="auto">
          <a:xfrm>
            <a:off x="4991100" y="4697413"/>
            <a:ext cx="436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1">
                <a:latin typeface="Times New Roman" charset="0"/>
              </a:rPr>
              <a:t>yes</a:t>
            </a:r>
          </a:p>
        </p:txBody>
      </p:sp>
      <p:sp>
        <p:nvSpPr>
          <p:cNvPr id="14383" name="Text Box 45"/>
          <p:cNvSpPr txBox="1">
            <a:spLocks noChangeArrowheads="1"/>
          </p:cNvSpPr>
          <p:nvPr/>
        </p:nvSpPr>
        <p:spPr bwMode="auto">
          <a:xfrm>
            <a:off x="4991100" y="5964238"/>
            <a:ext cx="436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1">
                <a:latin typeface="Times New Roman" charset="0"/>
              </a:rPr>
              <a:t>yes</a:t>
            </a:r>
          </a:p>
        </p:txBody>
      </p:sp>
      <p:sp>
        <p:nvSpPr>
          <p:cNvPr id="14384" name="Text Box 46"/>
          <p:cNvSpPr txBox="1">
            <a:spLocks noChangeArrowheads="1"/>
          </p:cNvSpPr>
          <p:nvPr/>
        </p:nvSpPr>
        <p:spPr bwMode="auto">
          <a:xfrm>
            <a:off x="2647950" y="464820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1">
                <a:latin typeface="Times New Roman" charset="0"/>
              </a:rPr>
              <a:t>no</a:t>
            </a:r>
          </a:p>
        </p:txBody>
      </p:sp>
      <p:sp>
        <p:nvSpPr>
          <p:cNvPr id="14385" name="Text Box 47"/>
          <p:cNvSpPr txBox="1">
            <a:spLocks noChangeArrowheads="1"/>
          </p:cNvSpPr>
          <p:nvPr/>
        </p:nvSpPr>
        <p:spPr bwMode="auto">
          <a:xfrm>
            <a:off x="2552700" y="3116263"/>
            <a:ext cx="371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1">
                <a:latin typeface="Times New Roman" charset="0"/>
              </a:rPr>
              <a:t>no</a:t>
            </a:r>
          </a:p>
        </p:txBody>
      </p:sp>
      <p:sp>
        <p:nvSpPr>
          <p:cNvPr id="14386" name="Text Box 48"/>
          <p:cNvSpPr txBox="1">
            <a:spLocks noChangeArrowheads="1"/>
          </p:cNvSpPr>
          <p:nvPr/>
        </p:nvSpPr>
        <p:spPr bwMode="auto">
          <a:xfrm>
            <a:off x="2352675" y="179070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1">
                <a:latin typeface="Times New Roman" charset="0"/>
              </a:rPr>
              <a:t>yes</a:t>
            </a:r>
          </a:p>
        </p:txBody>
      </p:sp>
      <p:sp>
        <p:nvSpPr>
          <p:cNvPr id="14387" name="Text Box 50"/>
          <p:cNvSpPr txBox="1">
            <a:spLocks noChangeArrowheads="1"/>
          </p:cNvSpPr>
          <p:nvPr/>
        </p:nvSpPr>
        <p:spPr bwMode="auto">
          <a:xfrm>
            <a:off x="7162800" y="1676400"/>
            <a:ext cx="10414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zig-zig</a:t>
            </a:r>
          </a:p>
        </p:txBody>
      </p:sp>
      <p:sp>
        <p:nvSpPr>
          <p:cNvPr id="14388" name="Text Box 51"/>
          <p:cNvSpPr txBox="1">
            <a:spLocks noChangeArrowheads="1"/>
          </p:cNvSpPr>
          <p:nvPr/>
        </p:nvSpPr>
        <p:spPr bwMode="auto">
          <a:xfrm>
            <a:off x="7194550" y="5410200"/>
            <a:ext cx="11318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zig-zag</a:t>
            </a:r>
          </a:p>
        </p:txBody>
      </p:sp>
      <p:sp>
        <p:nvSpPr>
          <p:cNvPr id="14389" name="Text Box 52"/>
          <p:cNvSpPr txBox="1">
            <a:spLocks noChangeArrowheads="1"/>
          </p:cNvSpPr>
          <p:nvPr/>
        </p:nvSpPr>
        <p:spPr bwMode="auto">
          <a:xfrm>
            <a:off x="7162800" y="4114800"/>
            <a:ext cx="11318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zig-zag</a:t>
            </a:r>
          </a:p>
        </p:txBody>
      </p:sp>
      <p:sp>
        <p:nvSpPr>
          <p:cNvPr id="14390" name="Text Box 53"/>
          <p:cNvSpPr txBox="1">
            <a:spLocks noChangeArrowheads="1"/>
          </p:cNvSpPr>
          <p:nvPr/>
        </p:nvSpPr>
        <p:spPr bwMode="auto">
          <a:xfrm>
            <a:off x="7162800" y="2819400"/>
            <a:ext cx="10414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zig-zig</a:t>
            </a:r>
          </a:p>
        </p:txBody>
      </p:sp>
      <p:sp>
        <p:nvSpPr>
          <p:cNvPr id="14391" name="Text Box 54"/>
          <p:cNvSpPr txBox="1">
            <a:spLocks noChangeArrowheads="1"/>
          </p:cNvSpPr>
          <p:nvPr/>
        </p:nvSpPr>
        <p:spPr bwMode="auto">
          <a:xfrm>
            <a:off x="2514600" y="5410200"/>
            <a:ext cx="55721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zig</a:t>
            </a:r>
          </a:p>
        </p:txBody>
      </p:sp>
      <p:sp>
        <p:nvSpPr>
          <p:cNvPr id="14392" name="Text Box 55"/>
          <p:cNvSpPr txBox="1">
            <a:spLocks noChangeArrowheads="1"/>
          </p:cNvSpPr>
          <p:nvPr/>
        </p:nvSpPr>
        <p:spPr bwMode="auto">
          <a:xfrm>
            <a:off x="1524000" y="5410200"/>
            <a:ext cx="55721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zig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Splay Trees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910DBE-1015-2647-A7FE-7D010AC7C11E}" type="slidenum">
              <a:rPr lang="en-US"/>
              <a:pPr/>
              <a:t>29</a:t>
            </a:fld>
            <a:endParaRPr lang="en-US"/>
          </a:p>
        </p:txBody>
      </p:sp>
      <p:cxnSp>
        <p:nvCxnSpPr>
          <p:cNvPr id="15364" name="AutoShape 15"/>
          <p:cNvCxnSpPr>
            <a:cxnSpLocks noChangeShapeType="1"/>
            <a:stCxn id="15377" idx="5"/>
            <a:endCxn id="15368" idx="1"/>
          </p:cNvCxnSpPr>
          <p:nvPr/>
        </p:nvCxnSpPr>
        <p:spPr bwMode="auto">
          <a:xfrm>
            <a:off x="4903788" y="1708150"/>
            <a:ext cx="512762" cy="1841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65" name="AutoShape 40"/>
          <p:cNvCxnSpPr>
            <a:cxnSpLocks noChangeShapeType="1"/>
            <a:stCxn id="15394" idx="3"/>
            <a:endCxn id="15395" idx="0"/>
          </p:cNvCxnSpPr>
          <p:nvPr/>
        </p:nvCxnSpPr>
        <p:spPr bwMode="auto">
          <a:xfrm flipH="1">
            <a:off x="833438" y="2492375"/>
            <a:ext cx="336550" cy="127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4191000" cy="1143000"/>
          </a:xfrm>
          <a:noFill/>
        </p:spPr>
        <p:txBody>
          <a:bodyPr/>
          <a:lstStyle/>
          <a:p>
            <a:pPr eaLnBrk="1" hangingPunct="1"/>
            <a:r>
              <a:rPr lang="en-US"/>
              <a:t>Visualizing the Splaying Cases</a:t>
            </a:r>
          </a:p>
        </p:txBody>
      </p:sp>
      <p:sp>
        <p:nvSpPr>
          <p:cNvPr id="15367" name="Text Box 3"/>
          <p:cNvSpPr txBox="1">
            <a:spLocks noChangeArrowheads="1"/>
          </p:cNvSpPr>
          <p:nvPr/>
        </p:nvSpPr>
        <p:spPr bwMode="auto">
          <a:xfrm>
            <a:off x="5715000" y="1143000"/>
            <a:ext cx="1131888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zig-zag</a:t>
            </a:r>
          </a:p>
        </p:txBody>
      </p:sp>
      <p:sp>
        <p:nvSpPr>
          <p:cNvPr id="15368" name="Oval 4"/>
          <p:cNvSpPr>
            <a:spLocks noChangeArrowheads="1"/>
          </p:cNvSpPr>
          <p:nvPr/>
        </p:nvSpPr>
        <p:spPr bwMode="auto">
          <a:xfrm>
            <a:off x="5367338" y="1844675"/>
            <a:ext cx="3397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y</a:t>
            </a:r>
          </a:p>
        </p:txBody>
      </p:sp>
      <p:sp>
        <p:nvSpPr>
          <p:cNvPr id="15369" name="Oval 5"/>
          <p:cNvSpPr>
            <a:spLocks noChangeArrowheads="1"/>
          </p:cNvSpPr>
          <p:nvPr/>
        </p:nvSpPr>
        <p:spPr bwMode="auto">
          <a:xfrm>
            <a:off x="4910138" y="2376488"/>
            <a:ext cx="339725" cy="42227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Times New Roman" charset="0"/>
              </a:rPr>
              <a:t>x</a:t>
            </a:r>
          </a:p>
        </p:txBody>
      </p:sp>
      <p:sp>
        <p:nvSpPr>
          <p:cNvPr id="15370" name="AutoShape 6"/>
          <p:cNvSpPr>
            <a:spLocks noChangeArrowheads="1"/>
          </p:cNvSpPr>
          <p:nvPr/>
        </p:nvSpPr>
        <p:spPr bwMode="auto">
          <a:xfrm>
            <a:off x="4465638" y="2944813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2</a:t>
            </a:r>
            <a:endParaRPr lang="en-US" sz="1400">
              <a:latin typeface="Times New Roman" charset="0"/>
            </a:endParaRPr>
          </a:p>
        </p:txBody>
      </p:sp>
      <p:sp>
        <p:nvSpPr>
          <p:cNvPr id="15371" name="AutoShape 7"/>
          <p:cNvSpPr>
            <a:spLocks noChangeArrowheads="1"/>
          </p:cNvSpPr>
          <p:nvPr/>
        </p:nvSpPr>
        <p:spPr bwMode="auto">
          <a:xfrm>
            <a:off x="5151438" y="2944813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3</a:t>
            </a:r>
            <a:endParaRPr lang="en-US" sz="1400">
              <a:latin typeface="Times New Roman" charset="0"/>
            </a:endParaRPr>
          </a:p>
        </p:txBody>
      </p:sp>
      <p:sp>
        <p:nvSpPr>
          <p:cNvPr id="15372" name="AutoShape 8"/>
          <p:cNvSpPr>
            <a:spLocks noChangeArrowheads="1"/>
          </p:cNvSpPr>
          <p:nvPr/>
        </p:nvSpPr>
        <p:spPr bwMode="auto">
          <a:xfrm>
            <a:off x="5800725" y="2355850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4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15373" name="AutoShape 9"/>
          <p:cNvCxnSpPr>
            <a:cxnSpLocks noChangeShapeType="1"/>
            <a:stCxn id="15368" idx="3"/>
            <a:endCxn id="15369" idx="0"/>
          </p:cNvCxnSpPr>
          <p:nvPr/>
        </p:nvCxnSpPr>
        <p:spPr bwMode="auto">
          <a:xfrm flipH="1">
            <a:off x="5080000" y="2219325"/>
            <a:ext cx="336550" cy="1428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4" name="AutoShape 10"/>
          <p:cNvCxnSpPr>
            <a:cxnSpLocks noChangeShapeType="1"/>
            <a:stCxn id="15369" idx="3"/>
            <a:endCxn id="15370" idx="0"/>
          </p:cNvCxnSpPr>
          <p:nvPr/>
        </p:nvCxnSpPr>
        <p:spPr bwMode="auto">
          <a:xfrm flipH="1">
            <a:off x="4737100" y="2751138"/>
            <a:ext cx="222250" cy="1793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5" name="AutoShape 11"/>
          <p:cNvCxnSpPr>
            <a:cxnSpLocks noChangeShapeType="1"/>
            <a:stCxn id="15369" idx="5"/>
            <a:endCxn id="15371" idx="0"/>
          </p:cNvCxnSpPr>
          <p:nvPr/>
        </p:nvCxnSpPr>
        <p:spPr bwMode="auto">
          <a:xfrm>
            <a:off x="5200650" y="2751138"/>
            <a:ext cx="222250" cy="1793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6" name="AutoShape 12"/>
          <p:cNvCxnSpPr>
            <a:cxnSpLocks noChangeShapeType="1"/>
            <a:stCxn id="15368" idx="5"/>
            <a:endCxn id="15372" idx="0"/>
          </p:cNvCxnSpPr>
          <p:nvPr/>
        </p:nvCxnSpPr>
        <p:spPr bwMode="auto">
          <a:xfrm>
            <a:off x="5657850" y="2219325"/>
            <a:ext cx="414338" cy="1222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77" name="Oval 14"/>
          <p:cNvSpPr>
            <a:spLocks noChangeArrowheads="1"/>
          </p:cNvSpPr>
          <p:nvPr/>
        </p:nvSpPr>
        <p:spPr bwMode="auto">
          <a:xfrm>
            <a:off x="4624388" y="1333500"/>
            <a:ext cx="3270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z</a:t>
            </a:r>
          </a:p>
        </p:txBody>
      </p:sp>
      <p:sp>
        <p:nvSpPr>
          <p:cNvPr id="15378" name="AutoShape 16"/>
          <p:cNvSpPr>
            <a:spLocks noChangeArrowheads="1"/>
          </p:cNvSpPr>
          <p:nvPr/>
        </p:nvSpPr>
        <p:spPr bwMode="auto">
          <a:xfrm>
            <a:off x="4084638" y="2076450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1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15379" name="AutoShape 17"/>
          <p:cNvCxnSpPr>
            <a:cxnSpLocks noChangeShapeType="1"/>
            <a:stCxn id="15377" idx="3"/>
            <a:endCxn id="15378" idx="0"/>
          </p:cNvCxnSpPr>
          <p:nvPr/>
        </p:nvCxnSpPr>
        <p:spPr bwMode="auto">
          <a:xfrm flipH="1">
            <a:off x="4356100" y="1708150"/>
            <a:ext cx="315913" cy="3540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80" name="Oval 20"/>
          <p:cNvSpPr>
            <a:spLocks noChangeArrowheads="1"/>
          </p:cNvSpPr>
          <p:nvPr/>
        </p:nvSpPr>
        <p:spPr bwMode="auto">
          <a:xfrm>
            <a:off x="8229600" y="1878013"/>
            <a:ext cx="3397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y</a:t>
            </a:r>
          </a:p>
        </p:txBody>
      </p:sp>
      <p:sp>
        <p:nvSpPr>
          <p:cNvPr id="15381" name="Oval 21"/>
          <p:cNvSpPr>
            <a:spLocks noChangeArrowheads="1"/>
          </p:cNvSpPr>
          <p:nvPr/>
        </p:nvSpPr>
        <p:spPr bwMode="auto">
          <a:xfrm>
            <a:off x="7467600" y="1265238"/>
            <a:ext cx="339725" cy="42227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Times New Roman" charset="0"/>
              </a:rPr>
              <a:t>x</a:t>
            </a:r>
          </a:p>
        </p:txBody>
      </p:sp>
      <p:sp>
        <p:nvSpPr>
          <p:cNvPr id="15382" name="AutoShape 22"/>
          <p:cNvSpPr>
            <a:spLocks noChangeArrowheads="1"/>
          </p:cNvSpPr>
          <p:nvPr/>
        </p:nvSpPr>
        <p:spPr bwMode="auto">
          <a:xfrm>
            <a:off x="7086600" y="2325688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2</a:t>
            </a:r>
            <a:endParaRPr lang="en-US" sz="1400">
              <a:latin typeface="Times New Roman" charset="0"/>
            </a:endParaRPr>
          </a:p>
        </p:txBody>
      </p:sp>
      <p:sp>
        <p:nvSpPr>
          <p:cNvPr id="15383" name="AutoShape 23"/>
          <p:cNvSpPr>
            <a:spLocks noChangeArrowheads="1"/>
          </p:cNvSpPr>
          <p:nvPr/>
        </p:nvSpPr>
        <p:spPr bwMode="auto">
          <a:xfrm>
            <a:off x="7772400" y="2325688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3</a:t>
            </a:r>
            <a:endParaRPr lang="en-US" sz="1400">
              <a:latin typeface="Times New Roman" charset="0"/>
            </a:endParaRPr>
          </a:p>
        </p:txBody>
      </p:sp>
      <p:sp>
        <p:nvSpPr>
          <p:cNvPr id="15384" name="AutoShape 24"/>
          <p:cNvSpPr>
            <a:spLocks noChangeArrowheads="1"/>
          </p:cNvSpPr>
          <p:nvPr/>
        </p:nvSpPr>
        <p:spPr bwMode="auto">
          <a:xfrm>
            <a:off x="8524875" y="2325688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4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15385" name="AutoShape 25"/>
          <p:cNvCxnSpPr>
            <a:cxnSpLocks noChangeShapeType="1"/>
            <a:stCxn id="15380" idx="1"/>
            <a:endCxn id="15381" idx="5"/>
          </p:cNvCxnSpPr>
          <p:nvPr/>
        </p:nvCxnSpPr>
        <p:spPr bwMode="auto">
          <a:xfrm flipH="1" flipV="1">
            <a:off x="7750175" y="1604963"/>
            <a:ext cx="536575" cy="3571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86" name="AutoShape 26"/>
          <p:cNvCxnSpPr>
            <a:cxnSpLocks noChangeShapeType="1"/>
            <a:stCxn id="15389" idx="5"/>
            <a:endCxn id="15382" idx="0"/>
          </p:cNvCxnSpPr>
          <p:nvPr/>
        </p:nvCxnSpPr>
        <p:spPr bwMode="auto">
          <a:xfrm>
            <a:off x="7137400" y="2185988"/>
            <a:ext cx="220663" cy="1254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87" name="AutoShape 27"/>
          <p:cNvCxnSpPr>
            <a:cxnSpLocks noChangeShapeType="1"/>
            <a:stCxn id="15380" idx="3"/>
            <a:endCxn id="15383" idx="0"/>
          </p:cNvCxnSpPr>
          <p:nvPr/>
        </p:nvCxnSpPr>
        <p:spPr bwMode="auto">
          <a:xfrm flipH="1">
            <a:off x="8043863" y="2217738"/>
            <a:ext cx="242887" cy="1682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88" name="AutoShape 28"/>
          <p:cNvCxnSpPr>
            <a:cxnSpLocks noChangeShapeType="1"/>
            <a:stCxn id="15380" idx="5"/>
            <a:endCxn id="15384" idx="0"/>
          </p:cNvCxnSpPr>
          <p:nvPr/>
        </p:nvCxnSpPr>
        <p:spPr bwMode="auto">
          <a:xfrm>
            <a:off x="8512175" y="2217738"/>
            <a:ext cx="284163" cy="1682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6858000" y="1811338"/>
            <a:ext cx="3270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z</a:t>
            </a:r>
          </a:p>
        </p:txBody>
      </p:sp>
      <p:cxnSp>
        <p:nvCxnSpPr>
          <p:cNvPr id="15390" name="AutoShape 30"/>
          <p:cNvCxnSpPr>
            <a:cxnSpLocks noChangeShapeType="1"/>
            <a:stCxn id="15389" idx="7"/>
            <a:endCxn id="15381" idx="3"/>
          </p:cNvCxnSpPr>
          <p:nvPr/>
        </p:nvCxnSpPr>
        <p:spPr bwMode="auto">
          <a:xfrm flipV="1">
            <a:off x="7137400" y="1639888"/>
            <a:ext cx="379413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91" name="AutoShape 31"/>
          <p:cNvSpPr>
            <a:spLocks noChangeArrowheads="1"/>
          </p:cNvSpPr>
          <p:nvPr/>
        </p:nvSpPr>
        <p:spPr bwMode="auto">
          <a:xfrm>
            <a:off x="6477000" y="2325688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1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15392" name="AutoShape 32"/>
          <p:cNvCxnSpPr>
            <a:cxnSpLocks noChangeShapeType="1"/>
            <a:stCxn id="15389" idx="3"/>
            <a:endCxn id="15391" idx="0"/>
          </p:cNvCxnSpPr>
          <p:nvPr/>
        </p:nvCxnSpPr>
        <p:spPr bwMode="auto">
          <a:xfrm flipH="1">
            <a:off x="6748463" y="2185988"/>
            <a:ext cx="157162" cy="1254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5953125" y="17526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4" name="Oval 35"/>
          <p:cNvSpPr>
            <a:spLocks noChangeArrowheads="1"/>
          </p:cNvSpPr>
          <p:nvPr/>
        </p:nvSpPr>
        <p:spPr bwMode="auto">
          <a:xfrm>
            <a:off x="1120775" y="2117725"/>
            <a:ext cx="3397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y</a:t>
            </a:r>
          </a:p>
        </p:txBody>
      </p:sp>
      <p:sp>
        <p:nvSpPr>
          <p:cNvPr id="15395" name="Oval 36"/>
          <p:cNvSpPr>
            <a:spLocks noChangeArrowheads="1"/>
          </p:cNvSpPr>
          <p:nvPr/>
        </p:nvSpPr>
        <p:spPr bwMode="auto">
          <a:xfrm>
            <a:off x="663575" y="2633663"/>
            <a:ext cx="339725" cy="42227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Times New Roman" charset="0"/>
              </a:rPr>
              <a:t>x</a:t>
            </a:r>
          </a:p>
        </p:txBody>
      </p:sp>
      <p:sp>
        <p:nvSpPr>
          <p:cNvPr id="15396" name="AutoShape 37"/>
          <p:cNvSpPr>
            <a:spLocks noChangeArrowheads="1"/>
          </p:cNvSpPr>
          <p:nvPr/>
        </p:nvSpPr>
        <p:spPr bwMode="auto">
          <a:xfrm>
            <a:off x="219075" y="3178175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1</a:t>
            </a:r>
            <a:endParaRPr lang="en-US" sz="1400">
              <a:latin typeface="Times New Roman" charset="0"/>
            </a:endParaRPr>
          </a:p>
        </p:txBody>
      </p:sp>
      <p:sp>
        <p:nvSpPr>
          <p:cNvPr id="15397" name="AutoShape 38"/>
          <p:cNvSpPr>
            <a:spLocks noChangeArrowheads="1"/>
          </p:cNvSpPr>
          <p:nvPr/>
        </p:nvSpPr>
        <p:spPr bwMode="auto">
          <a:xfrm>
            <a:off x="904875" y="3178175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2</a:t>
            </a:r>
            <a:endParaRPr lang="en-US" sz="1400">
              <a:latin typeface="Times New Roman" charset="0"/>
            </a:endParaRPr>
          </a:p>
        </p:txBody>
      </p:sp>
      <p:sp>
        <p:nvSpPr>
          <p:cNvPr id="15398" name="AutoShape 39"/>
          <p:cNvSpPr>
            <a:spLocks noChangeArrowheads="1"/>
          </p:cNvSpPr>
          <p:nvPr/>
        </p:nvSpPr>
        <p:spPr bwMode="auto">
          <a:xfrm>
            <a:off x="1554163" y="2606675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3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15399" name="AutoShape 41"/>
          <p:cNvCxnSpPr>
            <a:cxnSpLocks noChangeShapeType="1"/>
            <a:stCxn id="15395" idx="3"/>
            <a:endCxn id="15396" idx="0"/>
          </p:cNvCxnSpPr>
          <p:nvPr/>
        </p:nvCxnSpPr>
        <p:spPr bwMode="auto">
          <a:xfrm flipH="1">
            <a:off x="490538" y="3008313"/>
            <a:ext cx="222250" cy="155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00" name="AutoShape 42"/>
          <p:cNvCxnSpPr>
            <a:cxnSpLocks noChangeShapeType="1"/>
            <a:stCxn id="15395" idx="5"/>
            <a:endCxn id="15397" idx="0"/>
          </p:cNvCxnSpPr>
          <p:nvPr/>
        </p:nvCxnSpPr>
        <p:spPr bwMode="auto">
          <a:xfrm>
            <a:off x="954088" y="3008313"/>
            <a:ext cx="222250" cy="155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01" name="AutoShape 43"/>
          <p:cNvCxnSpPr>
            <a:cxnSpLocks noChangeShapeType="1"/>
            <a:stCxn id="15394" idx="5"/>
            <a:endCxn id="15398" idx="0"/>
          </p:cNvCxnSpPr>
          <p:nvPr/>
        </p:nvCxnSpPr>
        <p:spPr bwMode="auto">
          <a:xfrm>
            <a:off x="1411288" y="2492375"/>
            <a:ext cx="414337" cy="1000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02" name="Oval 44"/>
          <p:cNvSpPr>
            <a:spLocks noChangeArrowheads="1"/>
          </p:cNvSpPr>
          <p:nvPr/>
        </p:nvSpPr>
        <p:spPr bwMode="auto">
          <a:xfrm>
            <a:off x="1743075" y="1557338"/>
            <a:ext cx="3270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z</a:t>
            </a:r>
          </a:p>
        </p:txBody>
      </p:sp>
      <p:cxnSp>
        <p:nvCxnSpPr>
          <p:cNvPr id="15403" name="AutoShape 45"/>
          <p:cNvCxnSpPr>
            <a:cxnSpLocks noChangeShapeType="1"/>
            <a:stCxn id="15402" idx="3"/>
            <a:endCxn id="15394" idx="7"/>
          </p:cNvCxnSpPr>
          <p:nvPr/>
        </p:nvCxnSpPr>
        <p:spPr bwMode="auto">
          <a:xfrm flipH="1">
            <a:off x="1411288" y="1931988"/>
            <a:ext cx="379412" cy="2333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04" name="AutoShape 46"/>
          <p:cNvSpPr>
            <a:spLocks noChangeArrowheads="1"/>
          </p:cNvSpPr>
          <p:nvPr/>
        </p:nvSpPr>
        <p:spPr bwMode="auto">
          <a:xfrm>
            <a:off x="2428875" y="2016125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4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15405" name="AutoShape 47"/>
          <p:cNvCxnSpPr>
            <a:cxnSpLocks noChangeShapeType="1"/>
            <a:stCxn id="15402" idx="5"/>
            <a:endCxn id="15404" idx="0"/>
          </p:cNvCxnSpPr>
          <p:nvPr/>
        </p:nvCxnSpPr>
        <p:spPr bwMode="auto">
          <a:xfrm>
            <a:off x="2022475" y="1931988"/>
            <a:ext cx="677863" cy="69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06" name="Text Box 48"/>
          <p:cNvSpPr txBox="1">
            <a:spLocks noChangeArrowheads="1"/>
          </p:cNvSpPr>
          <p:nvPr/>
        </p:nvSpPr>
        <p:spPr bwMode="auto">
          <a:xfrm>
            <a:off x="2492375" y="3200400"/>
            <a:ext cx="10414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zig-zig</a:t>
            </a:r>
          </a:p>
        </p:txBody>
      </p:sp>
      <p:sp>
        <p:nvSpPr>
          <p:cNvPr id="15407" name="Oval 51"/>
          <p:cNvSpPr>
            <a:spLocks noChangeArrowheads="1"/>
          </p:cNvSpPr>
          <p:nvPr/>
        </p:nvSpPr>
        <p:spPr bwMode="auto">
          <a:xfrm flipH="1">
            <a:off x="2492375" y="4505325"/>
            <a:ext cx="3397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y</a:t>
            </a:r>
          </a:p>
        </p:txBody>
      </p:sp>
      <p:sp>
        <p:nvSpPr>
          <p:cNvPr id="15408" name="Oval 52"/>
          <p:cNvSpPr>
            <a:spLocks noChangeArrowheads="1"/>
          </p:cNvSpPr>
          <p:nvPr/>
        </p:nvSpPr>
        <p:spPr bwMode="auto">
          <a:xfrm flipH="1">
            <a:off x="2955925" y="5038725"/>
            <a:ext cx="3270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z</a:t>
            </a:r>
          </a:p>
        </p:txBody>
      </p:sp>
      <p:sp>
        <p:nvSpPr>
          <p:cNvPr id="15409" name="AutoShape 53"/>
          <p:cNvSpPr>
            <a:spLocks noChangeArrowheads="1"/>
          </p:cNvSpPr>
          <p:nvPr/>
        </p:nvSpPr>
        <p:spPr bwMode="auto">
          <a:xfrm flipH="1">
            <a:off x="3190875" y="5610225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4</a:t>
            </a:r>
            <a:endParaRPr lang="en-US" sz="1400">
              <a:latin typeface="Times New Roman" charset="0"/>
            </a:endParaRPr>
          </a:p>
        </p:txBody>
      </p:sp>
      <p:sp>
        <p:nvSpPr>
          <p:cNvPr id="15410" name="AutoShape 54"/>
          <p:cNvSpPr>
            <a:spLocks noChangeArrowheads="1"/>
          </p:cNvSpPr>
          <p:nvPr/>
        </p:nvSpPr>
        <p:spPr bwMode="auto">
          <a:xfrm flipH="1">
            <a:off x="2505075" y="5610225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3</a:t>
            </a:r>
            <a:endParaRPr lang="en-US" sz="1400">
              <a:latin typeface="Times New Roman" charset="0"/>
            </a:endParaRPr>
          </a:p>
        </p:txBody>
      </p:sp>
      <p:sp>
        <p:nvSpPr>
          <p:cNvPr id="15411" name="AutoShape 55"/>
          <p:cNvSpPr>
            <a:spLocks noChangeArrowheads="1"/>
          </p:cNvSpPr>
          <p:nvPr/>
        </p:nvSpPr>
        <p:spPr bwMode="auto">
          <a:xfrm flipH="1">
            <a:off x="1855788" y="5019675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2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15412" name="AutoShape 56"/>
          <p:cNvCxnSpPr>
            <a:cxnSpLocks noChangeShapeType="1"/>
            <a:stCxn id="15407" idx="3"/>
            <a:endCxn id="15408" idx="0"/>
          </p:cNvCxnSpPr>
          <p:nvPr/>
        </p:nvCxnSpPr>
        <p:spPr bwMode="auto">
          <a:xfrm>
            <a:off x="2774950" y="4837113"/>
            <a:ext cx="344488" cy="2381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13" name="AutoShape 57"/>
          <p:cNvCxnSpPr>
            <a:cxnSpLocks noChangeShapeType="1"/>
            <a:stCxn id="15408" idx="3"/>
            <a:endCxn id="15409" idx="0"/>
          </p:cNvCxnSpPr>
          <p:nvPr/>
        </p:nvCxnSpPr>
        <p:spPr bwMode="auto">
          <a:xfrm>
            <a:off x="3227388" y="5370513"/>
            <a:ext cx="234950" cy="3159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14" name="AutoShape 58"/>
          <p:cNvCxnSpPr>
            <a:cxnSpLocks noChangeShapeType="1"/>
            <a:stCxn id="15408" idx="5"/>
            <a:endCxn id="15410" idx="0"/>
          </p:cNvCxnSpPr>
          <p:nvPr/>
        </p:nvCxnSpPr>
        <p:spPr bwMode="auto">
          <a:xfrm flipH="1">
            <a:off x="2776538" y="5370513"/>
            <a:ext cx="233362" cy="3159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15" name="AutoShape 59"/>
          <p:cNvCxnSpPr>
            <a:cxnSpLocks noChangeShapeType="1"/>
            <a:stCxn id="15407" idx="5"/>
            <a:endCxn id="15411" idx="0"/>
          </p:cNvCxnSpPr>
          <p:nvPr/>
        </p:nvCxnSpPr>
        <p:spPr bwMode="auto">
          <a:xfrm flipH="1">
            <a:off x="2127250" y="4837113"/>
            <a:ext cx="420688" cy="260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16" name="Oval 60"/>
          <p:cNvSpPr>
            <a:spLocks noChangeArrowheads="1"/>
          </p:cNvSpPr>
          <p:nvPr/>
        </p:nvSpPr>
        <p:spPr bwMode="auto">
          <a:xfrm flipH="1">
            <a:off x="1876425" y="3925888"/>
            <a:ext cx="339725" cy="42227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Times New Roman" charset="0"/>
              </a:rPr>
              <a:t>x</a:t>
            </a:r>
          </a:p>
        </p:txBody>
      </p:sp>
      <p:cxnSp>
        <p:nvCxnSpPr>
          <p:cNvPr id="15417" name="AutoShape 61"/>
          <p:cNvCxnSpPr>
            <a:cxnSpLocks noChangeShapeType="1"/>
            <a:stCxn id="15416" idx="3"/>
            <a:endCxn id="15407" idx="7"/>
          </p:cNvCxnSpPr>
          <p:nvPr/>
        </p:nvCxnSpPr>
        <p:spPr bwMode="auto">
          <a:xfrm>
            <a:off x="2159000" y="4257675"/>
            <a:ext cx="388938" cy="3349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18" name="AutoShape 62"/>
          <p:cNvSpPr>
            <a:spLocks noChangeArrowheads="1"/>
          </p:cNvSpPr>
          <p:nvPr/>
        </p:nvSpPr>
        <p:spPr bwMode="auto">
          <a:xfrm flipH="1">
            <a:off x="1295400" y="4410075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1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15419" name="AutoShape 63"/>
          <p:cNvCxnSpPr>
            <a:cxnSpLocks noChangeShapeType="1"/>
            <a:stCxn id="15416" idx="5"/>
            <a:endCxn id="15418" idx="0"/>
          </p:cNvCxnSpPr>
          <p:nvPr/>
        </p:nvCxnSpPr>
        <p:spPr bwMode="auto">
          <a:xfrm flipH="1">
            <a:off x="1566863" y="4257675"/>
            <a:ext cx="365125" cy="2301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20" name="Line 64"/>
          <p:cNvSpPr>
            <a:spLocks noChangeShapeType="1"/>
          </p:cNvSpPr>
          <p:nvPr/>
        </p:nvSpPr>
        <p:spPr bwMode="auto">
          <a:xfrm>
            <a:off x="2286000" y="3200400"/>
            <a:ext cx="38100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21" name="Text Box 65"/>
          <p:cNvSpPr txBox="1">
            <a:spLocks noChangeArrowheads="1"/>
          </p:cNvSpPr>
          <p:nvPr/>
        </p:nvSpPr>
        <p:spPr bwMode="auto">
          <a:xfrm>
            <a:off x="6400800" y="3886200"/>
            <a:ext cx="5572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zig</a:t>
            </a:r>
          </a:p>
        </p:txBody>
      </p:sp>
      <p:sp>
        <p:nvSpPr>
          <p:cNvPr id="15422" name="Oval 67"/>
          <p:cNvSpPr>
            <a:spLocks noChangeArrowheads="1"/>
          </p:cNvSpPr>
          <p:nvPr/>
        </p:nvSpPr>
        <p:spPr bwMode="auto">
          <a:xfrm>
            <a:off x="4930775" y="4478338"/>
            <a:ext cx="339725" cy="42227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Times New Roman" charset="0"/>
              </a:rPr>
              <a:t>x</a:t>
            </a:r>
          </a:p>
        </p:txBody>
      </p:sp>
      <p:sp>
        <p:nvSpPr>
          <p:cNvPr id="15423" name="Oval 68"/>
          <p:cNvSpPr>
            <a:spLocks noChangeArrowheads="1"/>
          </p:cNvSpPr>
          <p:nvPr/>
        </p:nvSpPr>
        <p:spPr bwMode="auto">
          <a:xfrm>
            <a:off x="4446588" y="5045075"/>
            <a:ext cx="395287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w</a:t>
            </a:r>
          </a:p>
        </p:txBody>
      </p:sp>
      <p:sp>
        <p:nvSpPr>
          <p:cNvPr id="15424" name="AutoShape 69"/>
          <p:cNvSpPr>
            <a:spLocks noChangeArrowheads="1"/>
          </p:cNvSpPr>
          <p:nvPr/>
        </p:nvSpPr>
        <p:spPr bwMode="auto">
          <a:xfrm>
            <a:off x="4029075" y="5672138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1</a:t>
            </a:r>
            <a:endParaRPr lang="en-US" sz="1400">
              <a:latin typeface="Times New Roman" charset="0"/>
            </a:endParaRPr>
          </a:p>
        </p:txBody>
      </p:sp>
      <p:sp>
        <p:nvSpPr>
          <p:cNvPr id="15425" name="AutoShape 70"/>
          <p:cNvSpPr>
            <a:spLocks noChangeArrowheads="1"/>
          </p:cNvSpPr>
          <p:nvPr/>
        </p:nvSpPr>
        <p:spPr bwMode="auto">
          <a:xfrm>
            <a:off x="4714875" y="5672138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2</a:t>
            </a:r>
            <a:endParaRPr lang="en-US" sz="1400">
              <a:latin typeface="Times New Roman" charset="0"/>
            </a:endParaRPr>
          </a:p>
        </p:txBody>
      </p:sp>
      <p:sp>
        <p:nvSpPr>
          <p:cNvPr id="15426" name="AutoShape 71"/>
          <p:cNvSpPr>
            <a:spLocks noChangeArrowheads="1"/>
          </p:cNvSpPr>
          <p:nvPr/>
        </p:nvSpPr>
        <p:spPr bwMode="auto">
          <a:xfrm>
            <a:off x="5364163" y="5043488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3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15427" name="AutoShape 72"/>
          <p:cNvCxnSpPr>
            <a:cxnSpLocks noChangeShapeType="1"/>
            <a:stCxn id="15422" idx="3"/>
            <a:endCxn id="15423" idx="0"/>
          </p:cNvCxnSpPr>
          <p:nvPr/>
        </p:nvCxnSpPr>
        <p:spPr bwMode="auto">
          <a:xfrm flipH="1">
            <a:off x="4643438" y="4819650"/>
            <a:ext cx="344487" cy="250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28" name="AutoShape 73"/>
          <p:cNvCxnSpPr>
            <a:cxnSpLocks noChangeShapeType="1"/>
            <a:stCxn id="15423" idx="3"/>
            <a:endCxn id="15424" idx="0"/>
          </p:cNvCxnSpPr>
          <p:nvPr/>
        </p:nvCxnSpPr>
        <p:spPr bwMode="auto">
          <a:xfrm flipH="1">
            <a:off x="4300538" y="5386388"/>
            <a:ext cx="230187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29" name="AutoShape 74"/>
          <p:cNvCxnSpPr>
            <a:cxnSpLocks noChangeShapeType="1"/>
            <a:stCxn id="15423" idx="5"/>
            <a:endCxn id="15425" idx="0"/>
          </p:cNvCxnSpPr>
          <p:nvPr/>
        </p:nvCxnSpPr>
        <p:spPr bwMode="auto">
          <a:xfrm>
            <a:off x="4756150" y="5386388"/>
            <a:ext cx="230188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30" name="AutoShape 75"/>
          <p:cNvCxnSpPr>
            <a:cxnSpLocks noChangeShapeType="1"/>
            <a:stCxn id="15422" idx="5"/>
            <a:endCxn id="15426" idx="0"/>
          </p:cNvCxnSpPr>
          <p:nvPr/>
        </p:nvCxnSpPr>
        <p:spPr bwMode="auto">
          <a:xfrm>
            <a:off x="5221288" y="4852988"/>
            <a:ext cx="414337" cy="1762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31" name="Oval 76"/>
          <p:cNvSpPr>
            <a:spLocks noChangeArrowheads="1"/>
          </p:cNvSpPr>
          <p:nvPr/>
        </p:nvSpPr>
        <p:spPr bwMode="auto">
          <a:xfrm>
            <a:off x="5546725" y="3860800"/>
            <a:ext cx="3397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y</a:t>
            </a:r>
          </a:p>
        </p:txBody>
      </p:sp>
      <p:cxnSp>
        <p:nvCxnSpPr>
          <p:cNvPr id="15432" name="AutoShape 77"/>
          <p:cNvCxnSpPr>
            <a:cxnSpLocks noChangeShapeType="1"/>
            <a:stCxn id="15431" idx="3"/>
            <a:endCxn id="15422" idx="7"/>
          </p:cNvCxnSpPr>
          <p:nvPr/>
        </p:nvCxnSpPr>
        <p:spPr bwMode="auto">
          <a:xfrm flipH="1">
            <a:off x="5221288" y="4235450"/>
            <a:ext cx="374650" cy="2905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33" name="AutoShape 78"/>
          <p:cNvSpPr>
            <a:spLocks noChangeArrowheads="1"/>
          </p:cNvSpPr>
          <p:nvPr/>
        </p:nvSpPr>
        <p:spPr bwMode="auto">
          <a:xfrm>
            <a:off x="5934075" y="4394200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4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15434" name="AutoShape 79"/>
          <p:cNvCxnSpPr>
            <a:cxnSpLocks noChangeShapeType="1"/>
            <a:stCxn id="15431" idx="5"/>
            <a:endCxn id="15433" idx="0"/>
          </p:cNvCxnSpPr>
          <p:nvPr/>
        </p:nvCxnSpPr>
        <p:spPr bwMode="auto">
          <a:xfrm>
            <a:off x="5837238" y="4235450"/>
            <a:ext cx="368300" cy="1444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35" name="Oval 83"/>
          <p:cNvSpPr>
            <a:spLocks noChangeArrowheads="1"/>
          </p:cNvSpPr>
          <p:nvPr/>
        </p:nvSpPr>
        <p:spPr bwMode="auto">
          <a:xfrm>
            <a:off x="8220075" y="5037138"/>
            <a:ext cx="339725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y</a:t>
            </a:r>
          </a:p>
        </p:txBody>
      </p:sp>
      <p:sp>
        <p:nvSpPr>
          <p:cNvPr id="15436" name="Oval 84"/>
          <p:cNvSpPr>
            <a:spLocks noChangeArrowheads="1"/>
          </p:cNvSpPr>
          <p:nvPr/>
        </p:nvSpPr>
        <p:spPr bwMode="auto">
          <a:xfrm>
            <a:off x="7458075" y="4397375"/>
            <a:ext cx="339725" cy="42227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Times New Roman" charset="0"/>
              </a:rPr>
              <a:t>x</a:t>
            </a:r>
          </a:p>
        </p:txBody>
      </p:sp>
      <p:sp>
        <p:nvSpPr>
          <p:cNvPr id="15437" name="AutoShape 85"/>
          <p:cNvSpPr>
            <a:spLocks noChangeArrowheads="1"/>
          </p:cNvSpPr>
          <p:nvPr/>
        </p:nvSpPr>
        <p:spPr bwMode="auto">
          <a:xfrm>
            <a:off x="7077075" y="5516563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2</a:t>
            </a:r>
            <a:endParaRPr lang="en-US" sz="1400">
              <a:latin typeface="Times New Roman" charset="0"/>
            </a:endParaRPr>
          </a:p>
        </p:txBody>
      </p:sp>
      <p:sp>
        <p:nvSpPr>
          <p:cNvPr id="15438" name="AutoShape 86"/>
          <p:cNvSpPr>
            <a:spLocks noChangeArrowheads="1"/>
          </p:cNvSpPr>
          <p:nvPr/>
        </p:nvSpPr>
        <p:spPr bwMode="auto">
          <a:xfrm>
            <a:off x="7762875" y="5516563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3</a:t>
            </a:r>
            <a:endParaRPr lang="en-US" sz="1400">
              <a:latin typeface="Times New Roman" charset="0"/>
            </a:endParaRPr>
          </a:p>
        </p:txBody>
      </p:sp>
      <p:sp>
        <p:nvSpPr>
          <p:cNvPr id="15439" name="AutoShape 87"/>
          <p:cNvSpPr>
            <a:spLocks noChangeArrowheads="1"/>
          </p:cNvSpPr>
          <p:nvPr/>
        </p:nvSpPr>
        <p:spPr bwMode="auto">
          <a:xfrm>
            <a:off x="8515350" y="5516563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4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15440" name="AutoShape 88"/>
          <p:cNvCxnSpPr>
            <a:cxnSpLocks noChangeShapeType="1"/>
            <a:stCxn id="15435" idx="1"/>
            <a:endCxn id="15436" idx="5"/>
          </p:cNvCxnSpPr>
          <p:nvPr/>
        </p:nvCxnSpPr>
        <p:spPr bwMode="auto">
          <a:xfrm flipH="1" flipV="1">
            <a:off x="7740650" y="4741863"/>
            <a:ext cx="536575" cy="3730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41" name="AutoShape 89"/>
          <p:cNvCxnSpPr>
            <a:cxnSpLocks noChangeShapeType="1"/>
            <a:stCxn id="15444" idx="5"/>
            <a:endCxn id="15437" idx="0"/>
          </p:cNvCxnSpPr>
          <p:nvPr/>
        </p:nvCxnSpPr>
        <p:spPr bwMode="auto">
          <a:xfrm>
            <a:off x="7121525" y="5310188"/>
            <a:ext cx="227013" cy="247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42" name="AutoShape 90"/>
          <p:cNvCxnSpPr>
            <a:cxnSpLocks noChangeShapeType="1"/>
            <a:stCxn id="15435" idx="3"/>
            <a:endCxn id="15438" idx="0"/>
          </p:cNvCxnSpPr>
          <p:nvPr/>
        </p:nvCxnSpPr>
        <p:spPr bwMode="auto">
          <a:xfrm flipH="1">
            <a:off x="8034338" y="5381625"/>
            <a:ext cx="242887" cy="1762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43" name="AutoShape 91"/>
          <p:cNvCxnSpPr>
            <a:cxnSpLocks noChangeShapeType="1"/>
            <a:stCxn id="15435" idx="5"/>
            <a:endCxn id="15439" idx="0"/>
          </p:cNvCxnSpPr>
          <p:nvPr/>
        </p:nvCxnSpPr>
        <p:spPr bwMode="auto">
          <a:xfrm>
            <a:off x="8502650" y="5381625"/>
            <a:ext cx="284163" cy="1762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44" name="Oval 92"/>
          <p:cNvSpPr>
            <a:spLocks noChangeArrowheads="1"/>
          </p:cNvSpPr>
          <p:nvPr/>
        </p:nvSpPr>
        <p:spPr bwMode="auto">
          <a:xfrm>
            <a:off x="6815138" y="4965700"/>
            <a:ext cx="395287" cy="422275"/>
          </a:xfrm>
          <a:prstGeom prst="ellipse">
            <a:avLst/>
          </a:prstGeom>
          <a:solidFill>
            <a:srgbClr val="F2E4AA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w</a:t>
            </a:r>
          </a:p>
        </p:txBody>
      </p:sp>
      <p:cxnSp>
        <p:nvCxnSpPr>
          <p:cNvPr id="15445" name="AutoShape 93"/>
          <p:cNvCxnSpPr>
            <a:cxnSpLocks noChangeShapeType="1"/>
            <a:stCxn id="15444" idx="7"/>
            <a:endCxn id="15436" idx="3"/>
          </p:cNvCxnSpPr>
          <p:nvPr/>
        </p:nvCxnSpPr>
        <p:spPr bwMode="auto">
          <a:xfrm flipV="1">
            <a:off x="7121525" y="4741863"/>
            <a:ext cx="393700" cy="301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46" name="AutoShape 94"/>
          <p:cNvSpPr>
            <a:spLocks noChangeArrowheads="1"/>
          </p:cNvSpPr>
          <p:nvPr/>
        </p:nvSpPr>
        <p:spPr bwMode="auto">
          <a:xfrm>
            <a:off x="6467475" y="5516563"/>
            <a:ext cx="542925" cy="758825"/>
          </a:xfrm>
          <a:prstGeom prst="triangle">
            <a:avLst>
              <a:gd name="adj" fmla="val 50000"/>
            </a:avLst>
          </a:prstGeom>
          <a:solidFill>
            <a:srgbClr val="F2E4A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T</a:t>
            </a:r>
            <a:r>
              <a:rPr lang="en-US" sz="1400" baseline="-25000">
                <a:latin typeface="Times New Roman" charset="0"/>
              </a:rPr>
              <a:t>1</a:t>
            </a:r>
            <a:endParaRPr lang="en-US" sz="1400">
              <a:latin typeface="Times New Roman" charset="0"/>
            </a:endParaRPr>
          </a:p>
        </p:txBody>
      </p:sp>
      <p:cxnSp>
        <p:nvCxnSpPr>
          <p:cNvPr id="15447" name="AutoShape 95"/>
          <p:cNvCxnSpPr>
            <a:cxnSpLocks noChangeShapeType="1"/>
            <a:stCxn id="15444" idx="3"/>
            <a:endCxn id="15446" idx="0"/>
          </p:cNvCxnSpPr>
          <p:nvPr/>
        </p:nvCxnSpPr>
        <p:spPr bwMode="auto">
          <a:xfrm flipH="1">
            <a:off x="6738938" y="5310188"/>
            <a:ext cx="163512" cy="247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5448" name="Line 98"/>
          <p:cNvSpPr>
            <a:spLocks noChangeShapeType="1"/>
          </p:cNvSpPr>
          <p:nvPr/>
        </p:nvSpPr>
        <p:spPr bwMode="auto">
          <a:xfrm>
            <a:off x="6400800" y="4343400"/>
            <a:ext cx="6096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dirty="0" smtClean="0"/>
              <a:t>Define </a:t>
            </a:r>
            <a:r>
              <a:rPr lang="en-US" dirty="0" err="1" smtClean="0"/>
              <a:t>L[i,j</a:t>
            </a:r>
            <a:r>
              <a:rPr lang="en-US" dirty="0" smtClean="0"/>
              <a:t>] to be</a:t>
            </a:r>
            <a:r>
              <a:rPr lang="en-US" dirty="0" smtClean="0"/>
              <a:t> the </a:t>
            </a:r>
            <a:r>
              <a:rPr lang="en-US" dirty="0" smtClean="0"/>
              <a:t>longest common subsequence of X[0..i] and Y[0..j].</a:t>
            </a:r>
          </a:p>
          <a:p>
            <a:pPr marL="381000" indent="-381000">
              <a:lnSpc>
                <a:spcPct val="90000"/>
              </a:lnSpc>
            </a:pPr>
            <a:r>
              <a:rPr lang="en-US" dirty="0" smtClean="0"/>
              <a:t>Allow for -1 as an index, so L[-1,k] =</a:t>
            </a:r>
            <a:r>
              <a:rPr lang="en-US" dirty="0" smtClean="0"/>
              <a:t> “” </a:t>
            </a:r>
            <a:r>
              <a:rPr lang="en-US" dirty="0" smtClean="0"/>
              <a:t>and L[k,-1]</a:t>
            </a:r>
            <a:r>
              <a:rPr lang="en-US" dirty="0" smtClean="0"/>
              <a:t>=“”, </a:t>
            </a:r>
            <a:r>
              <a:rPr lang="en-US" dirty="0" smtClean="0"/>
              <a:t>to indicate that the null part of X or Y has no match with the other.</a:t>
            </a:r>
          </a:p>
          <a:p>
            <a:pPr marL="381000" indent="-381000">
              <a:lnSpc>
                <a:spcPct val="90000"/>
              </a:lnSpc>
            </a:pPr>
            <a:r>
              <a:rPr lang="en-US" dirty="0" smtClean="0"/>
              <a:t>Then we can define </a:t>
            </a:r>
            <a:r>
              <a:rPr lang="en-US" dirty="0" err="1" smtClean="0"/>
              <a:t>L[i,j</a:t>
            </a:r>
            <a:r>
              <a:rPr lang="en-US" dirty="0" smtClean="0"/>
              <a:t>] in the general case as follows:</a:t>
            </a:r>
          </a:p>
          <a:p>
            <a:pPr marL="800100" lvl="1" indent="-342900">
              <a:lnSpc>
                <a:spcPct val="90000"/>
              </a:lnSpc>
              <a:buFont typeface="Wingdings" charset="2"/>
              <a:buAutoNum type="arabicPeriod"/>
            </a:pPr>
            <a:r>
              <a:rPr lang="en-US" sz="2000" dirty="0" smtClean="0"/>
              <a:t>If xi=</a:t>
            </a:r>
            <a:r>
              <a:rPr lang="en-US" sz="2000" dirty="0" err="1" smtClean="0"/>
              <a:t>yj</a:t>
            </a:r>
            <a:r>
              <a:rPr lang="en-US" sz="2000" dirty="0" smtClean="0"/>
              <a:t>, then </a:t>
            </a:r>
            <a:r>
              <a:rPr lang="en-US" sz="2000" dirty="0" err="1" smtClean="0"/>
              <a:t>L[i,j</a:t>
            </a:r>
            <a:r>
              <a:rPr lang="en-US" sz="2000" dirty="0" smtClean="0"/>
              <a:t>] = L[i-1,j-1] +</a:t>
            </a:r>
            <a:r>
              <a:rPr lang="en-US" sz="2000" dirty="0" smtClean="0"/>
              <a:t> xi </a:t>
            </a:r>
            <a:r>
              <a:rPr lang="en-US" sz="2000" dirty="0" smtClean="0"/>
              <a:t>(we can add this match)</a:t>
            </a:r>
          </a:p>
          <a:p>
            <a:pPr marL="800100" lvl="1" indent="-342900">
              <a:lnSpc>
                <a:spcPct val="90000"/>
              </a:lnSpc>
              <a:buFont typeface="Wingdings" charset="2"/>
              <a:buAutoNum type="arabicPeriod"/>
            </a:pPr>
            <a:r>
              <a:rPr lang="en-US" sz="2000" dirty="0" smtClean="0"/>
              <a:t>If </a:t>
            </a:r>
            <a:r>
              <a:rPr lang="en-US" sz="2000" dirty="0" err="1" smtClean="0"/>
              <a:t>xi</a:t>
            </a:r>
            <a:r>
              <a:rPr lang="en-US" sz="2000" dirty="0" err="1" smtClean="0">
                <a:ea typeface="Tahoma" charset="0"/>
                <a:cs typeface="Tahoma" charset="0"/>
              </a:rPr>
              <a:t>≠yj</a:t>
            </a:r>
            <a:r>
              <a:rPr lang="en-US" sz="2000" dirty="0" smtClean="0">
                <a:ea typeface="Tahoma" charset="0"/>
                <a:cs typeface="Tahoma" charset="0"/>
              </a:rPr>
              <a:t>, then </a:t>
            </a:r>
            <a:r>
              <a:rPr lang="en-US" sz="2000" dirty="0" err="1" smtClean="0">
                <a:ea typeface="Tahoma" charset="0"/>
                <a:cs typeface="Tahoma" charset="0"/>
              </a:rPr>
              <a:t>L[i,j</a:t>
            </a:r>
            <a:r>
              <a:rPr lang="en-US" sz="2000" dirty="0" smtClean="0">
                <a:ea typeface="Tahoma" charset="0"/>
                <a:cs typeface="Tahoma" charset="0"/>
              </a:rPr>
              <a:t>] = max{L[i-1,j], L[i,j-1]} (we have no match here)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Splay Trees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6D79FD1-DCBC-3241-8D4E-82652FBC32B9}" type="slidenum">
              <a:rPr lang="en-US"/>
              <a:pPr/>
              <a:t>30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4724400" cy="762000"/>
          </a:xfrm>
        </p:spPr>
        <p:txBody>
          <a:bodyPr/>
          <a:lstStyle/>
          <a:p>
            <a:pPr eaLnBrk="1" hangingPunct="1"/>
            <a:r>
              <a:rPr lang="en-US"/>
              <a:t>Splaying Example</a:t>
            </a: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4191000" cy="180975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/>
              <a:t>let </a:t>
            </a:r>
            <a:r>
              <a:rPr lang="en-US" sz="1800" i="1"/>
              <a:t>x</a:t>
            </a:r>
            <a:r>
              <a:rPr lang="en-US" sz="1800"/>
              <a:t> = (8,N)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i="1"/>
              <a:t>x</a:t>
            </a:r>
            <a:r>
              <a:rPr lang="en-US" sz="1800"/>
              <a:t> is the right child of its parent, which is the left child of the grandparent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left-rotate around </a:t>
            </a:r>
            <a:r>
              <a:rPr lang="en-US" sz="1800" i="1"/>
              <a:t>p</a:t>
            </a:r>
            <a:r>
              <a:rPr lang="en-US" sz="1800"/>
              <a:t>, then right-rotate around </a:t>
            </a:r>
            <a:r>
              <a:rPr lang="en-US" sz="1800" i="1"/>
              <a:t>g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4267200" y="134938"/>
            <a:ext cx="3367088" cy="3360737"/>
            <a:chOff x="2473" y="805"/>
            <a:chExt cx="3137" cy="3131"/>
          </a:xfrm>
        </p:grpSpPr>
        <p:sp>
          <p:nvSpPr>
            <p:cNvPr id="16582" name="Oval 5"/>
            <p:cNvSpPr>
              <a:spLocks noChangeAspect="1" noChangeArrowheads="1"/>
            </p:cNvSpPr>
            <p:nvPr/>
          </p:nvSpPr>
          <p:spPr bwMode="auto">
            <a:xfrm>
              <a:off x="3803" y="805"/>
              <a:ext cx="583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(20,Z)</a:t>
              </a:r>
            </a:p>
          </p:txBody>
        </p:sp>
        <p:sp>
          <p:nvSpPr>
            <p:cNvPr id="16583" name="Oval 6"/>
            <p:cNvSpPr>
              <a:spLocks noChangeAspect="1" noChangeArrowheads="1"/>
            </p:cNvSpPr>
            <p:nvPr/>
          </p:nvSpPr>
          <p:spPr bwMode="auto">
            <a:xfrm>
              <a:off x="4778" y="1765"/>
              <a:ext cx="592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(37,P)</a:t>
              </a:r>
            </a:p>
          </p:txBody>
        </p:sp>
        <p:sp>
          <p:nvSpPr>
            <p:cNvPr id="16584" name="Oval 7"/>
            <p:cNvSpPr>
              <a:spLocks noChangeAspect="1" noChangeArrowheads="1"/>
            </p:cNvSpPr>
            <p:nvPr/>
          </p:nvSpPr>
          <p:spPr bwMode="auto">
            <a:xfrm>
              <a:off x="4162" y="1765"/>
              <a:ext cx="610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(21,O)</a:t>
              </a:r>
            </a:p>
          </p:txBody>
        </p:sp>
        <p:sp>
          <p:nvSpPr>
            <p:cNvPr id="16585" name="Oval 8"/>
            <p:cNvSpPr>
              <a:spLocks noChangeAspect="1" noChangeArrowheads="1"/>
            </p:cNvSpPr>
            <p:nvPr/>
          </p:nvSpPr>
          <p:spPr bwMode="auto">
            <a:xfrm>
              <a:off x="3579" y="1669"/>
              <a:ext cx="568" cy="27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(14,J)</a:t>
              </a:r>
            </a:p>
          </p:txBody>
        </p:sp>
        <p:sp>
          <p:nvSpPr>
            <p:cNvPr id="16586" name="Oval 9"/>
            <p:cNvSpPr>
              <a:spLocks noChangeAspect="1" noChangeArrowheads="1"/>
            </p:cNvSpPr>
            <p:nvPr/>
          </p:nvSpPr>
          <p:spPr bwMode="auto">
            <a:xfrm>
              <a:off x="3001" y="1751"/>
              <a:ext cx="499" cy="27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(7,T)</a:t>
              </a:r>
            </a:p>
          </p:txBody>
        </p:sp>
        <p:sp>
          <p:nvSpPr>
            <p:cNvPr id="16587" name="Oval 10"/>
            <p:cNvSpPr>
              <a:spLocks noChangeAspect="1" noChangeArrowheads="1"/>
            </p:cNvSpPr>
            <p:nvPr/>
          </p:nvSpPr>
          <p:spPr bwMode="auto">
            <a:xfrm>
              <a:off x="4445" y="1263"/>
              <a:ext cx="602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(35,R)</a:t>
              </a:r>
            </a:p>
          </p:txBody>
        </p:sp>
        <p:sp>
          <p:nvSpPr>
            <p:cNvPr id="16588" name="Oval 11"/>
            <p:cNvSpPr>
              <a:spLocks noChangeAspect="1" noChangeArrowheads="1"/>
            </p:cNvSpPr>
            <p:nvPr/>
          </p:nvSpPr>
          <p:spPr bwMode="auto">
            <a:xfrm>
              <a:off x="3244" y="1263"/>
              <a:ext cx="591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(10,A)</a:t>
              </a:r>
            </a:p>
          </p:txBody>
        </p:sp>
        <p:cxnSp>
          <p:nvCxnSpPr>
            <p:cNvPr id="16589" name="AutoShape 12"/>
            <p:cNvCxnSpPr>
              <a:cxnSpLocks noChangeAspect="1" noChangeShapeType="1"/>
              <a:stCxn id="16582" idx="4"/>
              <a:endCxn id="16588" idx="0"/>
            </p:cNvCxnSpPr>
            <p:nvPr/>
          </p:nvCxnSpPr>
          <p:spPr bwMode="auto">
            <a:xfrm flipH="1">
              <a:off x="3540" y="1070"/>
              <a:ext cx="557" cy="2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590" name="AutoShape 13"/>
            <p:cNvCxnSpPr>
              <a:cxnSpLocks noChangeAspect="1" noChangeShapeType="1"/>
              <a:stCxn id="16582" idx="4"/>
              <a:endCxn id="16587" idx="0"/>
            </p:cNvCxnSpPr>
            <p:nvPr/>
          </p:nvCxnSpPr>
          <p:spPr bwMode="auto">
            <a:xfrm>
              <a:off x="4097" y="1070"/>
              <a:ext cx="648" cy="2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591" name="AutoShape 14"/>
            <p:cNvCxnSpPr>
              <a:cxnSpLocks noChangeAspect="1" noChangeShapeType="1"/>
              <a:stCxn id="16588" idx="4"/>
              <a:endCxn id="16586" idx="0"/>
            </p:cNvCxnSpPr>
            <p:nvPr/>
          </p:nvCxnSpPr>
          <p:spPr bwMode="auto">
            <a:xfrm flipH="1">
              <a:off x="3252" y="1530"/>
              <a:ext cx="288" cy="23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592" name="AutoShape 15"/>
            <p:cNvCxnSpPr>
              <a:cxnSpLocks noChangeAspect="1" noChangeShapeType="1"/>
              <a:stCxn id="16588" idx="4"/>
              <a:endCxn id="16585" idx="0"/>
            </p:cNvCxnSpPr>
            <p:nvPr/>
          </p:nvCxnSpPr>
          <p:spPr bwMode="auto">
            <a:xfrm>
              <a:off x="3540" y="1530"/>
              <a:ext cx="325" cy="15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593" name="AutoShape 16"/>
            <p:cNvCxnSpPr>
              <a:cxnSpLocks noChangeAspect="1" noChangeShapeType="1"/>
              <a:stCxn id="16587" idx="4"/>
              <a:endCxn id="16584" idx="0"/>
            </p:cNvCxnSpPr>
            <p:nvPr/>
          </p:nvCxnSpPr>
          <p:spPr bwMode="auto">
            <a:xfrm flipH="1">
              <a:off x="4467" y="1530"/>
              <a:ext cx="278" cy="24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594" name="AutoShape 17"/>
            <p:cNvCxnSpPr>
              <a:cxnSpLocks noChangeAspect="1" noChangeShapeType="1"/>
              <a:stCxn id="16587" idx="4"/>
              <a:endCxn id="16583" idx="0"/>
            </p:cNvCxnSpPr>
            <p:nvPr/>
          </p:nvCxnSpPr>
          <p:spPr bwMode="auto">
            <a:xfrm>
              <a:off x="4745" y="1530"/>
              <a:ext cx="331" cy="24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6595" name="Oval 18"/>
            <p:cNvSpPr>
              <a:spLocks noChangeAspect="1" noChangeArrowheads="1"/>
            </p:cNvSpPr>
            <p:nvPr/>
          </p:nvSpPr>
          <p:spPr bwMode="auto">
            <a:xfrm>
              <a:off x="2473" y="2629"/>
              <a:ext cx="517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(1,C)</a:t>
              </a:r>
            </a:p>
          </p:txBody>
        </p:sp>
        <p:sp>
          <p:nvSpPr>
            <p:cNvPr id="16596" name="Oval 19"/>
            <p:cNvSpPr>
              <a:spLocks noChangeAspect="1" noChangeArrowheads="1"/>
            </p:cNvSpPr>
            <p:nvPr/>
          </p:nvSpPr>
          <p:spPr bwMode="auto">
            <a:xfrm>
              <a:off x="2738" y="2125"/>
              <a:ext cx="523" cy="27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(1,Q)</a:t>
              </a:r>
            </a:p>
          </p:txBody>
        </p:sp>
        <p:cxnSp>
          <p:nvCxnSpPr>
            <p:cNvPr id="16597" name="AutoShape 20"/>
            <p:cNvCxnSpPr>
              <a:cxnSpLocks noChangeAspect="1" noChangeShapeType="1"/>
              <a:stCxn id="16596" idx="4"/>
              <a:endCxn id="16595" idx="0"/>
            </p:cNvCxnSpPr>
            <p:nvPr/>
          </p:nvCxnSpPr>
          <p:spPr bwMode="auto">
            <a:xfrm flipH="1">
              <a:off x="2733" y="2391"/>
              <a:ext cx="269" cy="24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598" name="AutoShape 21"/>
            <p:cNvCxnSpPr>
              <a:cxnSpLocks noChangeAspect="1" noChangeShapeType="1"/>
              <a:stCxn id="16596" idx="4"/>
              <a:endCxn id="16602" idx="0"/>
            </p:cNvCxnSpPr>
            <p:nvPr/>
          </p:nvCxnSpPr>
          <p:spPr bwMode="auto">
            <a:xfrm>
              <a:off x="3001" y="2391"/>
              <a:ext cx="270" cy="26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599" name="AutoShape 22"/>
            <p:cNvCxnSpPr>
              <a:cxnSpLocks noChangeAspect="1" noChangeShapeType="1"/>
              <a:stCxn id="16586" idx="4"/>
              <a:endCxn id="16596" idx="0"/>
            </p:cNvCxnSpPr>
            <p:nvPr/>
          </p:nvCxnSpPr>
          <p:spPr bwMode="auto">
            <a:xfrm flipH="1">
              <a:off x="3002" y="2016"/>
              <a:ext cx="250" cy="12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6600" name="Oval 23"/>
            <p:cNvSpPr>
              <a:spLocks noChangeAspect="1" noChangeArrowheads="1"/>
            </p:cNvSpPr>
            <p:nvPr/>
          </p:nvSpPr>
          <p:spPr bwMode="auto">
            <a:xfrm>
              <a:off x="3386" y="3157"/>
              <a:ext cx="523" cy="27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(5,G)</a:t>
              </a:r>
            </a:p>
          </p:txBody>
        </p:sp>
        <p:sp>
          <p:nvSpPr>
            <p:cNvPr id="16601" name="Oval 24"/>
            <p:cNvSpPr>
              <a:spLocks noChangeAspect="1" noChangeArrowheads="1"/>
            </p:cNvSpPr>
            <p:nvPr/>
          </p:nvSpPr>
          <p:spPr bwMode="auto">
            <a:xfrm>
              <a:off x="2676" y="3152"/>
              <a:ext cx="518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(2,R)</a:t>
              </a:r>
            </a:p>
          </p:txBody>
        </p:sp>
        <p:sp>
          <p:nvSpPr>
            <p:cNvPr id="16602" name="Oval 25"/>
            <p:cNvSpPr>
              <a:spLocks noChangeAspect="1" noChangeArrowheads="1"/>
            </p:cNvSpPr>
            <p:nvPr/>
          </p:nvSpPr>
          <p:spPr bwMode="auto">
            <a:xfrm>
              <a:off x="3013" y="2643"/>
              <a:ext cx="518" cy="27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(5,H)</a:t>
              </a:r>
            </a:p>
          </p:txBody>
        </p:sp>
        <p:cxnSp>
          <p:nvCxnSpPr>
            <p:cNvPr id="16603" name="AutoShape 26"/>
            <p:cNvCxnSpPr>
              <a:cxnSpLocks noChangeAspect="1" noChangeShapeType="1"/>
              <a:stCxn id="16602" idx="4"/>
              <a:endCxn id="16601" idx="0"/>
            </p:cNvCxnSpPr>
            <p:nvPr/>
          </p:nvCxnSpPr>
          <p:spPr bwMode="auto">
            <a:xfrm flipH="1">
              <a:off x="2935" y="2908"/>
              <a:ext cx="336" cy="25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04" name="AutoShape 27"/>
            <p:cNvCxnSpPr>
              <a:cxnSpLocks noChangeAspect="1" noChangeShapeType="1"/>
              <a:stCxn id="16602" idx="4"/>
              <a:endCxn id="16600" idx="0"/>
            </p:cNvCxnSpPr>
            <p:nvPr/>
          </p:nvCxnSpPr>
          <p:spPr bwMode="auto">
            <a:xfrm>
              <a:off x="3272" y="2908"/>
              <a:ext cx="375" cy="26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6605" name="Oval 28"/>
            <p:cNvSpPr>
              <a:spLocks noChangeAspect="1" noChangeArrowheads="1"/>
            </p:cNvSpPr>
            <p:nvPr/>
          </p:nvSpPr>
          <p:spPr bwMode="auto">
            <a:xfrm>
              <a:off x="3673" y="3479"/>
              <a:ext cx="510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(6,Y)</a:t>
              </a:r>
            </a:p>
          </p:txBody>
        </p:sp>
        <p:sp>
          <p:nvSpPr>
            <p:cNvPr id="16606" name="Oval 29"/>
            <p:cNvSpPr>
              <a:spLocks noChangeAspect="1" noChangeArrowheads="1"/>
            </p:cNvSpPr>
            <p:nvPr/>
          </p:nvSpPr>
          <p:spPr bwMode="auto">
            <a:xfrm>
              <a:off x="3174" y="3493"/>
              <a:ext cx="450" cy="27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(5,I)</a:t>
              </a:r>
            </a:p>
          </p:txBody>
        </p:sp>
        <p:cxnSp>
          <p:nvCxnSpPr>
            <p:cNvPr id="16607" name="AutoShape 30"/>
            <p:cNvCxnSpPr>
              <a:cxnSpLocks noChangeAspect="1" noChangeShapeType="1"/>
              <a:stCxn id="16600" idx="4"/>
              <a:endCxn id="16606" idx="0"/>
            </p:cNvCxnSpPr>
            <p:nvPr/>
          </p:nvCxnSpPr>
          <p:spPr bwMode="auto">
            <a:xfrm flipH="1">
              <a:off x="3400" y="3422"/>
              <a:ext cx="247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08" name="AutoShape 31"/>
            <p:cNvCxnSpPr>
              <a:cxnSpLocks noChangeAspect="1" noChangeShapeType="1"/>
              <a:stCxn id="16600" idx="4"/>
              <a:endCxn id="16605" idx="0"/>
            </p:cNvCxnSpPr>
            <p:nvPr/>
          </p:nvCxnSpPr>
          <p:spPr bwMode="auto">
            <a:xfrm>
              <a:off x="3647" y="3422"/>
              <a:ext cx="282" cy="6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6609" name="Oval 32"/>
            <p:cNvSpPr>
              <a:spLocks noChangeAspect="1" noChangeArrowheads="1"/>
            </p:cNvSpPr>
            <p:nvPr/>
          </p:nvSpPr>
          <p:spPr bwMode="auto">
            <a:xfrm>
              <a:off x="3474" y="2127"/>
              <a:ext cx="517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(8,N)</a:t>
              </a:r>
            </a:p>
          </p:txBody>
        </p:sp>
        <p:sp>
          <p:nvSpPr>
            <p:cNvPr id="16610" name="Oval 33"/>
            <p:cNvSpPr>
              <a:spLocks noChangeAspect="1" noChangeArrowheads="1"/>
            </p:cNvSpPr>
            <p:nvPr/>
          </p:nvSpPr>
          <p:spPr bwMode="auto">
            <a:xfrm>
              <a:off x="3543" y="2653"/>
              <a:ext cx="508" cy="27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(7,P)</a:t>
              </a:r>
            </a:p>
          </p:txBody>
        </p:sp>
        <p:cxnSp>
          <p:nvCxnSpPr>
            <p:cNvPr id="16611" name="AutoShape 34"/>
            <p:cNvCxnSpPr>
              <a:cxnSpLocks noChangeAspect="1" noChangeShapeType="1"/>
              <a:stCxn id="16609" idx="4"/>
              <a:endCxn id="16610" idx="0"/>
            </p:cNvCxnSpPr>
            <p:nvPr/>
          </p:nvCxnSpPr>
          <p:spPr bwMode="auto">
            <a:xfrm>
              <a:off x="3735" y="2392"/>
              <a:ext cx="64" cy="27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12" name="AutoShape 35"/>
            <p:cNvCxnSpPr>
              <a:cxnSpLocks noChangeAspect="1" noChangeShapeType="1"/>
              <a:stCxn id="16586" idx="4"/>
              <a:endCxn id="16609" idx="0"/>
            </p:cNvCxnSpPr>
            <p:nvPr/>
          </p:nvCxnSpPr>
          <p:spPr bwMode="auto">
            <a:xfrm>
              <a:off x="3252" y="2016"/>
              <a:ext cx="483" cy="12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6613" name="Oval 36"/>
            <p:cNvSpPr>
              <a:spLocks noChangeAspect="1" noChangeArrowheads="1"/>
            </p:cNvSpPr>
            <p:nvPr/>
          </p:nvSpPr>
          <p:spPr bwMode="auto">
            <a:xfrm>
              <a:off x="4444" y="2133"/>
              <a:ext cx="575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(36,L)</a:t>
              </a:r>
            </a:p>
          </p:txBody>
        </p:sp>
        <p:sp>
          <p:nvSpPr>
            <p:cNvPr id="16614" name="Oval 37"/>
            <p:cNvSpPr>
              <a:spLocks noChangeAspect="1" noChangeArrowheads="1"/>
            </p:cNvSpPr>
            <p:nvPr/>
          </p:nvSpPr>
          <p:spPr bwMode="auto">
            <a:xfrm>
              <a:off x="4075" y="2638"/>
              <a:ext cx="601" cy="27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(10,U)</a:t>
              </a:r>
            </a:p>
          </p:txBody>
        </p:sp>
        <p:cxnSp>
          <p:nvCxnSpPr>
            <p:cNvPr id="16615" name="AutoShape 38"/>
            <p:cNvCxnSpPr>
              <a:cxnSpLocks noChangeAspect="1" noChangeShapeType="1"/>
              <a:stCxn id="16609" idx="4"/>
              <a:endCxn id="16614" idx="0"/>
            </p:cNvCxnSpPr>
            <p:nvPr/>
          </p:nvCxnSpPr>
          <p:spPr bwMode="auto">
            <a:xfrm>
              <a:off x="3735" y="2392"/>
              <a:ext cx="640" cy="25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16" name="AutoShape 39"/>
            <p:cNvCxnSpPr>
              <a:cxnSpLocks noChangeAspect="1" noChangeShapeType="1"/>
              <a:stCxn id="16583" idx="4"/>
              <a:endCxn id="16613" idx="0"/>
            </p:cNvCxnSpPr>
            <p:nvPr/>
          </p:nvCxnSpPr>
          <p:spPr bwMode="auto">
            <a:xfrm flipH="1">
              <a:off x="4732" y="2030"/>
              <a:ext cx="344" cy="11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6617" name="Oval 40"/>
            <p:cNvSpPr>
              <a:spLocks noChangeAspect="1" noChangeArrowheads="1"/>
            </p:cNvSpPr>
            <p:nvPr/>
          </p:nvSpPr>
          <p:spPr bwMode="auto">
            <a:xfrm>
              <a:off x="5019" y="2147"/>
              <a:ext cx="591" cy="274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(40,X)</a:t>
              </a:r>
            </a:p>
          </p:txBody>
        </p:sp>
        <p:cxnSp>
          <p:nvCxnSpPr>
            <p:cNvPr id="16618" name="AutoShape 41"/>
            <p:cNvCxnSpPr>
              <a:cxnSpLocks noChangeAspect="1" noChangeShapeType="1"/>
              <a:stCxn id="16583" idx="4"/>
              <a:endCxn id="16617" idx="0"/>
            </p:cNvCxnSpPr>
            <p:nvPr/>
          </p:nvCxnSpPr>
          <p:spPr bwMode="auto">
            <a:xfrm>
              <a:off x="5076" y="2030"/>
              <a:ext cx="240" cy="12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6619" name="Rectangle 42"/>
            <p:cNvSpPr>
              <a:spLocks noChangeAspect="1" noChangeArrowheads="1"/>
            </p:cNvSpPr>
            <p:nvPr/>
          </p:nvSpPr>
          <p:spPr bwMode="auto">
            <a:xfrm>
              <a:off x="2592" y="3024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20" name="Rectangle 43"/>
            <p:cNvSpPr>
              <a:spLocks noChangeAspect="1" noChangeArrowheads="1"/>
            </p:cNvSpPr>
            <p:nvPr/>
          </p:nvSpPr>
          <p:spPr bwMode="auto">
            <a:xfrm>
              <a:off x="3648" y="297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21" name="Rectangle 44"/>
            <p:cNvSpPr>
              <a:spLocks noChangeAspect="1" noChangeArrowheads="1"/>
            </p:cNvSpPr>
            <p:nvPr/>
          </p:nvSpPr>
          <p:spPr bwMode="auto">
            <a:xfrm>
              <a:off x="3888" y="297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22" name="Rectangle 45"/>
            <p:cNvSpPr>
              <a:spLocks noChangeAspect="1" noChangeArrowheads="1"/>
            </p:cNvSpPr>
            <p:nvPr/>
          </p:nvSpPr>
          <p:spPr bwMode="auto">
            <a:xfrm>
              <a:off x="2784" y="3552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23" name="Rectangle 46"/>
            <p:cNvSpPr>
              <a:spLocks noChangeAspect="1" noChangeArrowheads="1"/>
            </p:cNvSpPr>
            <p:nvPr/>
          </p:nvSpPr>
          <p:spPr bwMode="auto">
            <a:xfrm>
              <a:off x="2976" y="3552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24" name="Rectangle 47"/>
            <p:cNvSpPr>
              <a:spLocks noChangeAspect="1" noChangeArrowheads="1"/>
            </p:cNvSpPr>
            <p:nvPr/>
          </p:nvSpPr>
          <p:spPr bwMode="auto">
            <a:xfrm>
              <a:off x="3840" y="201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25" name="Rectangle 48"/>
            <p:cNvSpPr>
              <a:spLocks noChangeAspect="1" noChangeArrowheads="1"/>
            </p:cNvSpPr>
            <p:nvPr/>
          </p:nvSpPr>
          <p:spPr bwMode="auto">
            <a:xfrm>
              <a:off x="3984" y="201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26" name="Rectangle 49"/>
            <p:cNvSpPr>
              <a:spLocks noChangeAspect="1" noChangeArrowheads="1"/>
            </p:cNvSpPr>
            <p:nvPr/>
          </p:nvSpPr>
          <p:spPr bwMode="auto">
            <a:xfrm>
              <a:off x="2784" y="3024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27" name="Rectangle 50"/>
            <p:cNvSpPr>
              <a:spLocks noChangeAspect="1" noChangeArrowheads="1"/>
            </p:cNvSpPr>
            <p:nvPr/>
          </p:nvSpPr>
          <p:spPr bwMode="auto">
            <a:xfrm>
              <a:off x="3264" y="384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28" name="Rectangle 51"/>
            <p:cNvSpPr>
              <a:spLocks noChangeAspect="1" noChangeArrowheads="1"/>
            </p:cNvSpPr>
            <p:nvPr/>
          </p:nvSpPr>
          <p:spPr bwMode="auto">
            <a:xfrm>
              <a:off x="3456" y="384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29" name="Rectangle 52"/>
            <p:cNvSpPr>
              <a:spLocks noChangeAspect="1" noChangeArrowheads="1"/>
            </p:cNvSpPr>
            <p:nvPr/>
          </p:nvSpPr>
          <p:spPr bwMode="auto">
            <a:xfrm>
              <a:off x="3792" y="384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30" name="Rectangle 53"/>
            <p:cNvSpPr>
              <a:spLocks noChangeAspect="1" noChangeArrowheads="1"/>
            </p:cNvSpPr>
            <p:nvPr/>
          </p:nvSpPr>
          <p:spPr bwMode="auto">
            <a:xfrm>
              <a:off x="3984" y="384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31" name="Rectangle 54"/>
            <p:cNvSpPr>
              <a:spLocks noChangeAspect="1" noChangeArrowheads="1"/>
            </p:cNvSpPr>
            <p:nvPr/>
          </p:nvSpPr>
          <p:spPr bwMode="auto">
            <a:xfrm>
              <a:off x="4224" y="297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32" name="Rectangle 55"/>
            <p:cNvSpPr>
              <a:spLocks noChangeAspect="1" noChangeArrowheads="1"/>
            </p:cNvSpPr>
            <p:nvPr/>
          </p:nvSpPr>
          <p:spPr bwMode="auto">
            <a:xfrm>
              <a:off x="4464" y="297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33" name="Rectangle 56"/>
            <p:cNvSpPr>
              <a:spLocks noChangeAspect="1" noChangeArrowheads="1"/>
            </p:cNvSpPr>
            <p:nvPr/>
          </p:nvSpPr>
          <p:spPr bwMode="auto">
            <a:xfrm>
              <a:off x="4128" y="216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34" name="Rectangle 57"/>
            <p:cNvSpPr>
              <a:spLocks noChangeAspect="1" noChangeArrowheads="1"/>
            </p:cNvSpPr>
            <p:nvPr/>
          </p:nvSpPr>
          <p:spPr bwMode="auto">
            <a:xfrm>
              <a:off x="4320" y="216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35" name="Rectangle 58"/>
            <p:cNvSpPr>
              <a:spLocks noChangeAspect="1" noChangeArrowheads="1"/>
            </p:cNvSpPr>
            <p:nvPr/>
          </p:nvSpPr>
          <p:spPr bwMode="auto">
            <a:xfrm>
              <a:off x="4608" y="249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36" name="Rectangle 59"/>
            <p:cNvSpPr>
              <a:spLocks noChangeAspect="1" noChangeArrowheads="1"/>
            </p:cNvSpPr>
            <p:nvPr/>
          </p:nvSpPr>
          <p:spPr bwMode="auto">
            <a:xfrm>
              <a:off x="4800" y="249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37" name="Rectangle 60"/>
            <p:cNvSpPr>
              <a:spLocks noChangeAspect="1" noChangeArrowheads="1"/>
            </p:cNvSpPr>
            <p:nvPr/>
          </p:nvSpPr>
          <p:spPr bwMode="auto">
            <a:xfrm>
              <a:off x="5184" y="249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638" name="Rectangle 61"/>
            <p:cNvSpPr>
              <a:spLocks noChangeAspect="1" noChangeArrowheads="1"/>
            </p:cNvSpPr>
            <p:nvPr/>
          </p:nvSpPr>
          <p:spPr bwMode="auto">
            <a:xfrm>
              <a:off x="5376" y="249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16639" name="AutoShape 62"/>
            <p:cNvCxnSpPr>
              <a:cxnSpLocks noChangeAspect="1" noChangeShapeType="1"/>
              <a:stCxn id="16595" idx="4"/>
              <a:endCxn id="16619" idx="0"/>
            </p:cNvCxnSpPr>
            <p:nvPr/>
          </p:nvCxnSpPr>
          <p:spPr bwMode="auto">
            <a:xfrm flipH="1">
              <a:off x="2640" y="2894"/>
              <a:ext cx="93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40" name="AutoShape 63"/>
            <p:cNvCxnSpPr>
              <a:cxnSpLocks noChangeAspect="1" noChangeShapeType="1"/>
              <a:stCxn id="16595" idx="4"/>
              <a:endCxn id="16626" idx="0"/>
            </p:cNvCxnSpPr>
            <p:nvPr/>
          </p:nvCxnSpPr>
          <p:spPr bwMode="auto">
            <a:xfrm>
              <a:off x="2733" y="2894"/>
              <a:ext cx="99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41" name="AutoShape 64"/>
            <p:cNvCxnSpPr>
              <a:cxnSpLocks noChangeAspect="1" noChangeShapeType="1"/>
              <a:stCxn id="16601" idx="4"/>
              <a:endCxn id="16622" idx="0"/>
            </p:cNvCxnSpPr>
            <p:nvPr/>
          </p:nvCxnSpPr>
          <p:spPr bwMode="auto">
            <a:xfrm flipH="1">
              <a:off x="2832" y="3418"/>
              <a:ext cx="104" cy="13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42" name="AutoShape 65"/>
            <p:cNvCxnSpPr>
              <a:cxnSpLocks noChangeAspect="1" noChangeShapeType="1"/>
              <a:stCxn id="16601" idx="4"/>
              <a:endCxn id="16623" idx="0"/>
            </p:cNvCxnSpPr>
            <p:nvPr/>
          </p:nvCxnSpPr>
          <p:spPr bwMode="auto">
            <a:xfrm>
              <a:off x="2936" y="3418"/>
              <a:ext cx="88" cy="13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43" name="AutoShape 66"/>
            <p:cNvCxnSpPr>
              <a:cxnSpLocks noChangeAspect="1" noChangeShapeType="1"/>
              <a:stCxn id="16625" idx="0"/>
              <a:endCxn id="16585" idx="4"/>
            </p:cNvCxnSpPr>
            <p:nvPr/>
          </p:nvCxnSpPr>
          <p:spPr bwMode="auto">
            <a:xfrm flipH="1" flipV="1">
              <a:off x="3865" y="1934"/>
              <a:ext cx="167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44" name="AutoShape 67"/>
            <p:cNvCxnSpPr>
              <a:cxnSpLocks noChangeAspect="1" noChangeShapeType="1"/>
              <a:stCxn id="16584" idx="4"/>
              <a:endCxn id="16633" idx="0"/>
            </p:cNvCxnSpPr>
            <p:nvPr/>
          </p:nvCxnSpPr>
          <p:spPr bwMode="auto">
            <a:xfrm flipH="1">
              <a:off x="4176" y="2030"/>
              <a:ext cx="291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45" name="AutoShape 68"/>
            <p:cNvCxnSpPr>
              <a:cxnSpLocks noChangeAspect="1" noChangeShapeType="1"/>
              <a:stCxn id="16584" idx="4"/>
              <a:endCxn id="16634" idx="0"/>
            </p:cNvCxnSpPr>
            <p:nvPr/>
          </p:nvCxnSpPr>
          <p:spPr bwMode="auto">
            <a:xfrm flipH="1">
              <a:off x="4368" y="2030"/>
              <a:ext cx="99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46" name="AutoShape 69"/>
            <p:cNvCxnSpPr>
              <a:cxnSpLocks noChangeAspect="1" noChangeShapeType="1"/>
              <a:stCxn id="16613" idx="4"/>
              <a:endCxn id="16635" idx="0"/>
            </p:cNvCxnSpPr>
            <p:nvPr/>
          </p:nvCxnSpPr>
          <p:spPr bwMode="auto">
            <a:xfrm flipH="1">
              <a:off x="4656" y="2398"/>
              <a:ext cx="76" cy="9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47" name="AutoShape 70"/>
            <p:cNvCxnSpPr>
              <a:cxnSpLocks noChangeAspect="1" noChangeShapeType="1"/>
              <a:stCxn id="16613" idx="4"/>
              <a:endCxn id="16636" idx="0"/>
            </p:cNvCxnSpPr>
            <p:nvPr/>
          </p:nvCxnSpPr>
          <p:spPr bwMode="auto">
            <a:xfrm>
              <a:off x="4732" y="2398"/>
              <a:ext cx="116" cy="9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48" name="AutoShape 71"/>
            <p:cNvCxnSpPr>
              <a:cxnSpLocks noChangeAspect="1" noChangeShapeType="1"/>
              <a:stCxn id="16617" idx="4"/>
              <a:endCxn id="16637" idx="0"/>
            </p:cNvCxnSpPr>
            <p:nvPr/>
          </p:nvCxnSpPr>
          <p:spPr bwMode="auto">
            <a:xfrm flipH="1">
              <a:off x="5232" y="2412"/>
              <a:ext cx="84" cy="8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49" name="AutoShape 72"/>
            <p:cNvCxnSpPr>
              <a:cxnSpLocks noChangeAspect="1" noChangeShapeType="1"/>
              <a:stCxn id="16617" idx="4"/>
              <a:endCxn id="16638" idx="0"/>
            </p:cNvCxnSpPr>
            <p:nvPr/>
          </p:nvCxnSpPr>
          <p:spPr bwMode="auto">
            <a:xfrm>
              <a:off x="5316" y="2412"/>
              <a:ext cx="108" cy="8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50" name="AutoShape 73"/>
            <p:cNvCxnSpPr>
              <a:cxnSpLocks noChangeAspect="1" noChangeShapeType="1"/>
            </p:cNvCxnSpPr>
            <p:nvPr/>
          </p:nvCxnSpPr>
          <p:spPr bwMode="auto">
            <a:xfrm>
              <a:off x="4296" y="2697"/>
              <a:ext cx="0" cy="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51" name="AutoShape 74"/>
            <p:cNvCxnSpPr>
              <a:cxnSpLocks noChangeAspect="1" noChangeShapeType="1"/>
              <a:stCxn id="16614" idx="4"/>
              <a:endCxn id="16631" idx="0"/>
            </p:cNvCxnSpPr>
            <p:nvPr/>
          </p:nvCxnSpPr>
          <p:spPr bwMode="auto">
            <a:xfrm flipH="1">
              <a:off x="4272" y="2902"/>
              <a:ext cx="103" cy="7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52" name="AutoShape 75"/>
            <p:cNvCxnSpPr>
              <a:cxnSpLocks noChangeAspect="1" noChangeShapeType="1"/>
              <a:stCxn id="16610" idx="4"/>
              <a:endCxn id="16621" idx="0"/>
            </p:cNvCxnSpPr>
            <p:nvPr/>
          </p:nvCxnSpPr>
          <p:spPr bwMode="auto">
            <a:xfrm>
              <a:off x="3799" y="2916"/>
              <a:ext cx="137" cy="6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53" name="AutoShape 76"/>
            <p:cNvCxnSpPr>
              <a:cxnSpLocks noChangeAspect="1" noChangeShapeType="1"/>
              <a:stCxn id="16610" idx="4"/>
              <a:endCxn id="16620" idx="0"/>
            </p:cNvCxnSpPr>
            <p:nvPr/>
          </p:nvCxnSpPr>
          <p:spPr bwMode="auto">
            <a:xfrm flipH="1">
              <a:off x="3696" y="2916"/>
              <a:ext cx="103" cy="6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54" name="AutoShape 77"/>
            <p:cNvCxnSpPr>
              <a:cxnSpLocks noChangeAspect="1" noChangeShapeType="1"/>
              <a:stCxn id="16606" idx="4"/>
              <a:endCxn id="16627" idx="0"/>
            </p:cNvCxnSpPr>
            <p:nvPr/>
          </p:nvCxnSpPr>
          <p:spPr bwMode="auto">
            <a:xfrm flipH="1">
              <a:off x="3312" y="3758"/>
              <a:ext cx="88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55" name="AutoShape 78"/>
            <p:cNvCxnSpPr>
              <a:cxnSpLocks noChangeAspect="1" noChangeShapeType="1"/>
              <a:stCxn id="16606" idx="4"/>
              <a:endCxn id="16628" idx="0"/>
            </p:cNvCxnSpPr>
            <p:nvPr/>
          </p:nvCxnSpPr>
          <p:spPr bwMode="auto">
            <a:xfrm>
              <a:off x="3400" y="3758"/>
              <a:ext cx="104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56" name="AutoShape 79"/>
            <p:cNvCxnSpPr>
              <a:cxnSpLocks noChangeAspect="1" noChangeShapeType="1"/>
              <a:stCxn id="16605" idx="4"/>
              <a:endCxn id="16629" idx="0"/>
            </p:cNvCxnSpPr>
            <p:nvPr/>
          </p:nvCxnSpPr>
          <p:spPr bwMode="auto">
            <a:xfrm flipH="1">
              <a:off x="3840" y="3744"/>
              <a:ext cx="89" cy="9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57" name="AutoShape 80"/>
            <p:cNvCxnSpPr>
              <a:cxnSpLocks noChangeAspect="1" noChangeShapeType="1"/>
              <a:stCxn id="16605" idx="4"/>
              <a:endCxn id="16630" idx="0"/>
            </p:cNvCxnSpPr>
            <p:nvPr/>
          </p:nvCxnSpPr>
          <p:spPr bwMode="auto">
            <a:xfrm>
              <a:off x="3929" y="3744"/>
              <a:ext cx="103" cy="9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58" name="AutoShape 81"/>
            <p:cNvCxnSpPr>
              <a:cxnSpLocks noChangeAspect="1" noChangeShapeType="1"/>
              <a:stCxn id="16585" idx="4"/>
              <a:endCxn id="16624" idx="0"/>
            </p:cNvCxnSpPr>
            <p:nvPr/>
          </p:nvCxnSpPr>
          <p:spPr bwMode="auto">
            <a:xfrm>
              <a:off x="3865" y="1934"/>
              <a:ext cx="23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659" name="AutoShape 82"/>
            <p:cNvCxnSpPr>
              <a:cxnSpLocks noChangeAspect="1" noChangeShapeType="1"/>
              <a:stCxn id="16614" idx="4"/>
              <a:endCxn id="16632" idx="0"/>
            </p:cNvCxnSpPr>
            <p:nvPr/>
          </p:nvCxnSpPr>
          <p:spPr bwMode="auto">
            <a:xfrm>
              <a:off x="4375" y="2902"/>
              <a:ext cx="137" cy="7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16391" name="Text Box 83"/>
          <p:cNvSpPr txBox="1">
            <a:spLocks noChangeAspect="1" noChangeArrowheads="1"/>
          </p:cNvSpPr>
          <p:nvPr/>
        </p:nvSpPr>
        <p:spPr bwMode="auto">
          <a:xfrm>
            <a:off x="5048250" y="180975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Times New Roman" charset="0"/>
              </a:rPr>
              <a:t>x</a:t>
            </a:r>
          </a:p>
        </p:txBody>
      </p:sp>
      <p:sp>
        <p:nvSpPr>
          <p:cNvPr id="16392" name="Line 84"/>
          <p:cNvSpPr>
            <a:spLocks noChangeAspect="1" noChangeShapeType="1"/>
          </p:cNvSpPr>
          <p:nvPr/>
        </p:nvSpPr>
        <p:spPr bwMode="auto">
          <a:xfrm flipV="1">
            <a:off x="5237163" y="1785938"/>
            <a:ext cx="206375" cy="1365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3" name="Text Box 85"/>
          <p:cNvSpPr txBox="1">
            <a:spLocks noChangeAspect="1" noChangeArrowheads="1"/>
          </p:cNvSpPr>
          <p:nvPr/>
        </p:nvSpPr>
        <p:spPr bwMode="auto">
          <a:xfrm>
            <a:off x="4710113" y="820738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Times New Roman" charset="0"/>
              </a:rPr>
              <a:t>g</a:t>
            </a:r>
          </a:p>
        </p:txBody>
      </p:sp>
      <p:sp>
        <p:nvSpPr>
          <p:cNvPr id="16394" name="Text Box 86"/>
          <p:cNvSpPr txBox="1">
            <a:spLocks noChangeAspect="1" noChangeArrowheads="1"/>
          </p:cNvSpPr>
          <p:nvPr/>
        </p:nvSpPr>
        <p:spPr bwMode="auto">
          <a:xfrm>
            <a:off x="4344988" y="1182688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Times New Roman" charset="0"/>
              </a:rPr>
              <a:t>p</a:t>
            </a:r>
          </a:p>
        </p:txBody>
      </p:sp>
      <p:sp>
        <p:nvSpPr>
          <p:cNvPr id="16395" name="Line 87"/>
          <p:cNvSpPr>
            <a:spLocks noChangeAspect="1" noChangeShapeType="1"/>
          </p:cNvSpPr>
          <p:nvPr/>
        </p:nvSpPr>
        <p:spPr bwMode="auto">
          <a:xfrm>
            <a:off x="4551363" y="1300163"/>
            <a:ext cx="27463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6" name="AutoShape 88"/>
          <p:cNvSpPr>
            <a:spLocks noChangeAspect="1" noChangeArrowheads="1"/>
          </p:cNvSpPr>
          <p:nvPr/>
        </p:nvSpPr>
        <p:spPr bwMode="auto">
          <a:xfrm flipH="1">
            <a:off x="5126038" y="1519238"/>
            <a:ext cx="204787" cy="206375"/>
          </a:xfrm>
          <a:custGeom>
            <a:avLst/>
            <a:gdLst>
              <a:gd name="T0" fmla="*/ 102384 w 21600"/>
              <a:gd name="T1" fmla="*/ 0 h 21600"/>
              <a:gd name="T2" fmla="*/ 25598 w 21600"/>
              <a:gd name="T3" fmla="*/ 103188 h 21600"/>
              <a:gd name="T4" fmla="*/ 102384 w 21600"/>
              <a:gd name="T5" fmla="*/ 51594 h 21600"/>
              <a:gd name="T6" fmla="*/ 230385 w 21600"/>
              <a:gd name="T7" fmla="*/ 103188 h 21600"/>
              <a:gd name="T8" fmla="*/ 179189 w 21600"/>
              <a:gd name="T9" fmla="*/ 154781 h 21600"/>
              <a:gd name="T10" fmla="*/ 127992 w 21600"/>
              <a:gd name="T11" fmla="*/ 10318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9999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89"/>
          <p:cNvGrpSpPr>
            <a:grpSpLocks noChangeAspect="1"/>
          </p:cNvGrpSpPr>
          <p:nvPr/>
        </p:nvGrpSpPr>
        <p:grpSpPr bwMode="auto">
          <a:xfrm>
            <a:off x="279400" y="2825750"/>
            <a:ext cx="3987800" cy="3765550"/>
            <a:chOff x="1433" y="1634"/>
            <a:chExt cx="2791" cy="2635"/>
          </a:xfrm>
        </p:grpSpPr>
        <p:sp>
          <p:nvSpPr>
            <p:cNvPr id="16492" name="Oval 90"/>
            <p:cNvSpPr>
              <a:spLocks noChangeAspect="1" noChangeArrowheads="1"/>
            </p:cNvSpPr>
            <p:nvPr/>
          </p:nvSpPr>
          <p:spPr bwMode="auto">
            <a:xfrm>
              <a:off x="2404" y="1979"/>
              <a:ext cx="444" cy="207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(10,A)</a:t>
              </a:r>
            </a:p>
          </p:txBody>
        </p:sp>
        <p:cxnSp>
          <p:nvCxnSpPr>
            <p:cNvPr id="16493" name="AutoShape 91"/>
            <p:cNvCxnSpPr>
              <a:cxnSpLocks noChangeAspect="1" noChangeShapeType="1"/>
              <a:stCxn id="16559" idx="4"/>
              <a:endCxn id="16492" idx="0"/>
            </p:cNvCxnSpPr>
            <p:nvPr/>
          </p:nvCxnSpPr>
          <p:spPr bwMode="auto">
            <a:xfrm flipH="1">
              <a:off x="2627" y="1837"/>
              <a:ext cx="459" cy="14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494" name="AutoShape 92"/>
            <p:cNvCxnSpPr>
              <a:cxnSpLocks noChangeAspect="1" noChangeShapeType="1"/>
              <a:stCxn id="16499" idx="4"/>
              <a:endCxn id="16527" idx="0"/>
            </p:cNvCxnSpPr>
            <p:nvPr/>
          </p:nvCxnSpPr>
          <p:spPr bwMode="auto">
            <a:xfrm flipH="1">
              <a:off x="2019" y="2496"/>
              <a:ext cx="338" cy="13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495" name="AutoShape 93"/>
            <p:cNvCxnSpPr>
              <a:cxnSpLocks noChangeAspect="1" noChangeShapeType="1"/>
              <a:stCxn id="16492" idx="4"/>
              <a:endCxn id="16522" idx="0"/>
            </p:cNvCxnSpPr>
            <p:nvPr/>
          </p:nvCxnSpPr>
          <p:spPr bwMode="auto">
            <a:xfrm>
              <a:off x="2627" y="2182"/>
              <a:ext cx="285" cy="10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grpSp>
          <p:nvGrpSpPr>
            <p:cNvPr id="4" name="Group 94"/>
            <p:cNvGrpSpPr>
              <a:grpSpLocks noChangeAspect="1"/>
            </p:cNvGrpSpPr>
            <p:nvPr/>
          </p:nvGrpSpPr>
          <p:grpSpPr bwMode="auto">
            <a:xfrm>
              <a:off x="2866" y="1634"/>
              <a:ext cx="1358" cy="1342"/>
              <a:chOff x="2624" y="1917"/>
              <a:chExt cx="1358" cy="1342"/>
            </a:xfrm>
          </p:grpSpPr>
          <p:sp>
            <p:nvSpPr>
              <p:cNvPr id="16559" name="Oval 95"/>
              <p:cNvSpPr>
                <a:spLocks noChangeAspect="1" noChangeArrowheads="1"/>
              </p:cNvSpPr>
              <p:nvPr/>
            </p:nvSpPr>
            <p:spPr bwMode="auto">
              <a:xfrm>
                <a:off x="2624" y="1917"/>
                <a:ext cx="438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(20,Z)</a:t>
                </a:r>
              </a:p>
            </p:txBody>
          </p:sp>
          <p:sp>
            <p:nvSpPr>
              <p:cNvPr id="16560" name="Oval 96"/>
              <p:cNvSpPr>
                <a:spLocks noChangeAspect="1" noChangeArrowheads="1"/>
              </p:cNvSpPr>
              <p:nvPr/>
            </p:nvSpPr>
            <p:spPr bwMode="auto">
              <a:xfrm>
                <a:off x="3358" y="2638"/>
                <a:ext cx="444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(37,P)</a:t>
                </a:r>
              </a:p>
            </p:txBody>
          </p:sp>
          <p:sp>
            <p:nvSpPr>
              <p:cNvPr id="16561" name="Oval 97"/>
              <p:cNvSpPr>
                <a:spLocks noChangeAspect="1" noChangeArrowheads="1"/>
              </p:cNvSpPr>
              <p:nvPr/>
            </p:nvSpPr>
            <p:spPr bwMode="auto">
              <a:xfrm>
                <a:off x="2894" y="2638"/>
                <a:ext cx="458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(21,O)</a:t>
                </a:r>
              </a:p>
            </p:txBody>
          </p:sp>
          <p:sp>
            <p:nvSpPr>
              <p:cNvPr id="16562" name="Oval 98"/>
              <p:cNvSpPr>
                <a:spLocks noChangeAspect="1" noChangeArrowheads="1"/>
              </p:cNvSpPr>
              <p:nvPr/>
            </p:nvSpPr>
            <p:spPr bwMode="auto">
              <a:xfrm>
                <a:off x="3108" y="2262"/>
                <a:ext cx="451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(35,R)</a:t>
                </a:r>
              </a:p>
            </p:txBody>
          </p:sp>
          <p:cxnSp>
            <p:nvCxnSpPr>
              <p:cNvPr id="16563" name="AutoShape 99"/>
              <p:cNvCxnSpPr>
                <a:cxnSpLocks noChangeAspect="1" noChangeShapeType="1"/>
                <a:stCxn id="16559" idx="4"/>
                <a:endCxn id="16562" idx="0"/>
              </p:cNvCxnSpPr>
              <p:nvPr/>
            </p:nvCxnSpPr>
            <p:spPr bwMode="auto">
              <a:xfrm>
                <a:off x="2845" y="2116"/>
                <a:ext cx="487" cy="155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64" name="AutoShape 100"/>
              <p:cNvCxnSpPr>
                <a:cxnSpLocks noChangeAspect="1" noChangeShapeType="1"/>
                <a:stCxn id="16562" idx="4"/>
                <a:endCxn id="16561" idx="0"/>
              </p:cNvCxnSpPr>
              <p:nvPr/>
            </p:nvCxnSpPr>
            <p:spPr bwMode="auto">
              <a:xfrm flipH="1">
                <a:off x="3123" y="2462"/>
                <a:ext cx="209" cy="184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65" name="AutoShape 101"/>
              <p:cNvCxnSpPr>
                <a:cxnSpLocks noChangeAspect="1" noChangeShapeType="1"/>
                <a:stCxn id="16562" idx="4"/>
                <a:endCxn id="16560" idx="0"/>
              </p:cNvCxnSpPr>
              <p:nvPr/>
            </p:nvCxnSpPr>
            <p:spPr bwMode="auto">
              <a:xfrm>
                <a:off x="3332" y="2462"/>
                <a:ext cx="249" cy="184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6566" name="Oval 102"/>
              <p:cNvSpPr>
                <a:spLocks noChangeAspect="1" noChangeArrowheads="1"/>
              </p:cNvSpPr>
              <p:nvPr/>
            </p:nvSpPr>
            <p:spPr bwMode="auto">
              <a:xfrm>
                <a:off x="3106" y="2915"/>
                <a:ext cx="432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(36,L)</a:t>
                </a:r>
              </a:p>
            </p:txBody>
          </p:sp>
          <p:cxnSp>
            <p:nvCxnSpPr>
              <p:cNvPr id="16567" name="AutoShape 103"/>
              <p:cNvCxnSpPr>
                <a:cxnSpLocks noChangeAspect="1" noChangeShapeType="1"/>
                <a:stCxn id="16560" idx="4"/>
                <a:endCxn id="16566" idx="0"/>
              </p:cNvCxnSpPr>
              <p:nvPr/>
            </p:nvCxnSpPr>
            <p:spPr bwMode="auto">
              <a:xfrm flipH="1">
                <a:off x="3322" y="2837"/>
                <a:ext cx="259" cy="8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6568" name="Oval 104"/>
              <p:cNvSpPr>
                <a:spLocks noChangeAspect="1" noChangeArrowheads="1"/>
              </p:cNvSpPr>
              <p:nvPr/>
            </p:nvSpPr>
            <p:spPr bwMode="auto">
              <a:xfrm>
                <a:off x="3538" y="2925"/>
                <a:ext cx="444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(40,X)</a:t>
                </a:r>
              </a:p>
            </p:txBody>
          </p:sp>
          <p:cxnSp>
            <p:nvCxnSpPr>
              <p:cNvPr id="16569" name="AutoShape 105"/>
              <p:cNvCxnSpPr>
                <a:cxnSpLocks noChangeAspect="1" noChangeShapeType="1"/>
                <a:stCxn id="16560" idx="4"/>
                <a:endCxn id="16568" idx="0"/>
              </p:cNvCxnSpPr>
              <p:nvPr/>
            </p:nvCxnSpPr>
            <p:spPr bwMode="auto">
              <a:xfrm>
                <a:off x="3581" y="2837"/>
                <a:ext cx="180" cy="9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6570" name="Rectangle 106"/>
              <p:cNvSpPr>
                <a:spLocks noChangeAspect="1" noChangeArrowheads="1"/>
              </p:cNvSpPr>
              <p:nvPr/>
            </p:nvSpPr>
            <p:spPr bwMode="auto">
              <a:xfrm>
                <a:off x="2868" y="2935"/>
                <a:ext cx="73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71" name="Rectangle 107"/>
              <p:cNvSpPr>
                <a:spLocks noChangeAspect="1" noChangeArrowheads="1"/>
              </p:cNvSpPr>
              <p:nvPr/>
            </p:nvSpPr>
            <p:spPr bwMode="auto">
              <a:xfrm>
                <a:off x="3013" y="2935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72" name="Rectangle 108"/>
              <p:cNvSpPr>
                <a:spLocks noChangeAspect="1" noChangeArrowheads="1"/>
              </p:cNvSpPr>
              <p:nvPr/>
            </p:nvSpPr>
            <p:spPr bwMode="auto">
              <a:xfrm>
                <a:off x="3229" y="318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73" name="Rectangle 109"/>
              <p:cNvSpPr>
                <a:spLocks noChangeAspect="1" noChangeArrowheads="1"/>
              </p:cNvSpPr>
              <p:nvPr/>
            </p:nvSpPr>
            <p:spPr bwMode="auto">
              <a:xfrm>
                <a:off x="3373" y="318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74" name="Rectangle 110"/>
              <p:cNvSpPr>
                <a:spLocks noChangeAspect="1" noChangeArrowheads="1"/>
              </p:cNvSpPr>
              <p:nvPr/>
            </p:nvSpPr>
            <p:spPr bwMode="auto">
              <a:xfrm>
                <a:off x="3662" y="318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75" name="Rectangle 111"/>
              <p:cNvSpPr>
                <a:spLocks noChangeAspect="1" noChangeArrowheads="1"/>
              </p:cNvSpPr>
              <p:nvPr/>
            </p:nvSpPr>
            <p:spPr bwMode="auto">
              <a:xfrm>
                <a:off x="3806" y="318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6576" name="AutoShape 112"/>
              <p:cNvCxnSpPr>
                <a:cxnSpLocks noChangeAspect="1" noChangeShapeType="1"/>
                <a:stCxn id="16561" idx="4"/>
                <a:endCxn id="16570" idx="0"/>
              </p:cNvCxnSpPr>
              <p:nvPr/>
            </p:nvCxnSpPr>
            <p:spPr bwMode="auto">
              <a:xfrm flipH="1">
                <a:off x="2905" y="2837"/>
                <a:ext cx="218" cy="98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77" name="AutoShape 113"/>
              <p:cNvCxnSpPr>
                <a:cxnSpLocks noChangeAspect="1" noChangeShapeType="1"/>
                <a:stCxn id="16561" idx="4"/>
                <a:endCxn id="16571" idx="0"/>
              </p:cNvCxnSpPr>
              <p:nvPr/>
            </p:nvCxnSpPr>
            <p:spPr bwMode="auto">
              <a:xfrm flipH="1">
                <a:off x="3049" y="2837"/>
                <a:ext cx="74" cy="98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78" name="AutoShape 114"/>
              <p:cNvCxnSpPr>
                <a:cxnSpLocks noChangeAspect="1" noChangeShapeType="1"/>
                <a:stCxn id="16566" idx="4"/>
                <a:endCxn id="16572" idx="0"/>
              </p:cNvCxnSpPr>
              <p:nvPr/>
            </p:nvCxnSpPr>
            <p:spPr bwMode="auto">
              <a:xfrm flipH="1">
                <a:off x="3265" y="3114"/>
                <a:ext cx="57" cy="7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79" name="AutoShape 115"/>
              <p:cNvCxnSpPr>
                <a:cxnSpLocks noChangeAspect="1" noChangeShapeType="1"/>
                <a:stCxn id="16566" idx="4"/>
                <a:endCxn id="16573" idx="0"/>
              </p:cNvCxnSpPr>
              <p:nvPr/>
            </p:nvCxnSpPr>
            <p:spPr bwMode="auto">
              <a:xfrm>
                <a:off x="3322" y="3114"/>
                <a:ext cx="87" cy="7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80" name="AutoShape 116"/>
              <p:cNvCxnSpPr>
                <a:cxnSpLocks noChangeAspect="1" noChangeShapeType="1"/>
                <a:stCxn id="16568" idx="4"/>
                <a:endCxn id="16574" idx="0"/>
              </p:cNvCxnSpPr>
              <p:nvPr/>
            </p:nvCxnSpPr>
            <p:spPr bwMode="auto">
              <a:xfrm flipH="1">
                <a:off x="3698" y="3124"/>
                <a:ext cx="63" cy="6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81" name="AutoShape 117"/>
              <p:cNvCxnSpPr>
                <a:cxnSpLocks noChangeAspect="1" noChangeShapeType="1"/>
                <a:stCxn id="16568" idx="4"/>
                <a:endCxn id="16575" idx="0"/>
              </p:cNvCxnSpPr>
              <p:nvPr/>
            </p:nvCxnSpPr>
            <p:spPr bwMode="auto">
              <a:xfrm>
                <a:off x="3761" y="3124"/>
                <a:ext cx="81" cy="6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5" name="Group 118"/>
            <p:cNvGrpSpPr>
              <a:grpSpLocks noChangeAspect="1"/>
            </p:cNvGrpSpPr>
            <p:nvPr/>
          </p:nvGrpSpPr>
          <p:grpSpPr bwMode="auto">
            <a:xfrm>
              <a:off x="1433" y="2628"/>
              <a:ext cx="1370" cy="1641"/>
              <a:chOff x="1625" y="2628"/>
              <a:chExt cx="1370" cy="1641"/>
            </a:xfrm>
          </p:grpSpPr>
          <p:sp>
            <p:nvSpPr>
              <p:cNvPr id="16527" name="Oval 119"/>
              <p:cNvSpPr>
                <a:spLocks noChangeAspect="1" noChangeArrowheads="1"/>
              </p:cNvSpPr>
              <p:nvPr/>
            </p:nvSpPr>
            <p:spPr bwMode="auto">
              <a:xfrm>
                <a:off x="2023" y="2628"/>
                <a:ext cx="375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(7,T)</a:t>
                </a:r>
              </a:p>
            </p:txBody>
          </p:sp>
          <p:sp>
            <p:nvSpPr>
              <p:cNvPr id="16528" name="Oval 120"/>
              <p:cNvSpPr>
                <a:spLocks noChangeAspect="1" noChangeArrowheads="1"/>
              </p:cNvSpPr>
              <p:nvPr/>
            </p:nvSpPr>
            <p:spPr bwMode="auto">
              <a:xfrm>
                <a:off x="1625" y="3287"/>
                <a:ext cx="389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(1,C)</a:t>
                </a:r>
              </a:p>
            </p:txBody>
          </p:sp>
          <p:sp>
            <p:nvSpPr>
              <p:cNvPr id="16529" name="Oval 121"/>
              <p:cNvSpPr>
                <a:spLocks noChangeAspect="1" noChangeArrowheads="1"/>
              </p:cNvSpPr>
              <p:nvPr/>
            </p:nvSpPr>
            <p:spPr bwMode="auto">
              <a:xfrm>
                <a:off x="1825" y="2909"/>
                <a:ext cx="393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(1,Q)</a:t>
                </a:r>
              </a:p>
            </p:txBody>
          </p:sp>
          <p:cxnSp>
            <p:nvCxnSpPr>
              <p:cNvPr id="16530" name="AutoShape 122"/>
              <p:cNvCxnSpPr>
                <a:cxnSpLocks noChangeAspect="1" noChangeShapeType="1"/>
                <a:stCxn id="16529" idx="4"/>
                <a:endCxn id="16528" idx="0"/>
              </p:cNvCxnSpPr>
              <p:nvPr/>
            </p:nvCxnSpPr>
            <p:spPr bwMode="auto">
              <a:xfrm flipH="1">
                <a:off x="1821" y="3108"/>
                <a:ext cx="202" cy="187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31" name="AutoShape 123"/>
              <p:cNvCxnSpPr>
                <a:cxnSpLocks noChangeAspect="1" noChangeShapeType="1"/>
                <a:stCxn id="16529" idx="4"/>
                <a:endCxn id="16535" idx="0"/>
              </p:cNvCxnSpPr>
              <p:nvPr/>
            </p:nvCxnSpPr>
            <p:spPr bwMode="auto">
              <a:xfrm>
                <a:off x="2022" y="3108"/>
                <a:ext cx="203" cy="198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32" name="AutoShape 124"/>
              <p:cNvCxnSpPr>
                <a:cxnSpLocks noChangeAspect="1" noChangeShapeType="1"/>
                <a:stCxn id="16527" idx="4"/>
                <a:endCxn id="16529" idx="0"/>
              </p:cNvCxnSpPr>
              <p:nvPr/>
            </p:nvCxnSpPr>
            <p:spPr bwMode="auto">
              <a:xfrm flipH="1">
                <a:off x="2023" y="2827"/>
                <a:ext cx="187" cy="9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6533" name="Oval 125"/>
              <p:cNvSpPr>
                <a:spLocks noChangeAspect="1" noChangeArrowheads="1"/>
              </p:cNvSpPr>
              <p:nvPr/>
            </p:nvSpPr>
            <p:spPr bwMode="auto">
              <a:xfrm>
                <a:off x="2311" y="3684"/>
                <a:ext cx="393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(5,G)</a:t>
                </a:r>
              </a:p>
            </p:txBody>
          </p:sp>
          <p:sp>
            <p:nvSpPr>
              <p:cNvPr id="16534" name="Oval 126"/>
              <p:cNvSpPr>
                <a:spLocks noChangeAspect="1" noChangeArrowheads="1"/>
              </p:cNvSpPr>
              <p:nvPr/>
            </p:nvSpPr>
            <p:spPr bwMode="auto">
              <a:xfrm>
                <a:off x="1778" y="3681"/>
                <a:ext cx="389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(2,R)</a:t>
                </a:r>
              </a:p>
            </p:txBody>
          </p:sp>
          <p:sp>
            <p:nvSpPr>
              <p:cNvPr id="16535" name="Oval 127"/>
              <p:cNvSpPr>
                <a:spLocks noChangeAspect="1" noChangeArrowheads="1"/>
              </p:cNvSpPr>
              <p:nvPr/>
            </p:nvSpPr>
            <p:spPr bwMode="auto">
              <a:xfrm>
                <a:off x="2031" y="3298"/>
                <a:ext cx="389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(5,H)</a:t>
                </a:r>
              </a:p>
            </p:txBody>
          </p:sp>
          <p:cxnSp>
            <p:nvCxnSpPr>
              <p:cNvPr id="16536" name="AutoShape 128"/>
              <p:cNvCxnSpPr>
                <a:cxnSpLocks noChangeAspect="1" noChangeShapeType="1"/>
                <a:stCxn id="16535" idx="4"/>
                <a:endCxn id="16534" idx="0"/>
              </p:cNvCxnSpPr>
              <p:nvPr/>
            </p:nvCxnSpPr>
            <p:spPr bwMode="auto">
              <a:xfrm flipH="1">
                <a:off x="1972" y="3497"/>
                <a:ext cx="253" cy="19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37" name="AutoShape 129"/>
              <p:cNvCxnSpPr>
                <a:cxnSpLocks noChangeAspect="1" noChangeShapeType="1"/>
                <a:stCxn id="16535" idx="4"/>
                <a:endCxn id="16533" idx="0"/>
              </p:cNvCxnSpPr>
              <p:nvPr/>
            </p:nvCxnSpPr>
            <p:spPr bwMode="auto">
              <a:xfrm>
                <a:off x="2225" y="3497"/>
                <a:ext cx="282" cy="195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6538" name="Oval 130"/>
              <p:cNvSpPr>
                <a:spLocks noChangeAspect="1" noChangeArrowheads="1"/>
              </p:cNvSpPr>
              <p:nvPr/>
            </p:nvSpPr>
            <p:spPr bwMode="auto">
              <a:xfrm>
                <a:off x="2527" y="3926"/>
                <a:ext cx="383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(6,Y)</a:t>
                </a:r>
              </a:p>
            </p:txBody>
          </p:sp>
          <p:sp>
            <p:nvSpPr>
              <p:cNvPr id="16539" name="Oval 131"/>
              <p:cNvSpPr>
                <a:spLocks noChangeAspect="1" noChangeArrowheads="1"/>
              </p:cNvSpPr>
              <p:nvPr/>
            </p:nvSpPr>
            <p:spPr bwMode="auto">
              <a:xfrm>
                <a:off x="2152" y="3936"/>
                <a:ext cx="338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(5,I)</a:t>
                </a:r>
              </a:p>
            </p:txBody>
          </p:sp>
          <p:cxnSp>
            <p:nvCxnSpPr>
              <p:cNvPr id="16540" name="AutoShape 132"/>
              <p:cNvCxnSpPr>
                <a:cxnSpLocks noChangeAspect="1" noChangeShapeType="1"/>
                <a:stCxn id="16533" idx="4"/>
                <a:endCxn id="16539" idx="0"/>
              </p:cNvCxnSpPr>
              <p:nvPr/>
            </p:nvCxnSpPr>
            <p:spPr bwMode="auto">
              <a:xfrm flipH="1">
                <a:off x="2322" y="3883"/>
                <a:ext cx="185" cy="6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41" name="AutoShape 133"/>
              <p:cNvCxnSpPr>
                <a:cxnSpLocks noChangeAspect="1" noChangeShapeType="1"/>
                <a:stCxn id="16533" idx="4"/>
                <a:endCxn id="16538" idx="0"/>
              </p:cNvCxnSpPr>
              <p:nvPr/>
            </p:nvCxnSpPr>
            <p:spPr bwMode="auto">
              <a:xfrm>
                <a:off x="2507" y="3883"/>
                <a:ext cx="212" cy="5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6542" name="Rectangle 134"/>
              <p:cNvSpPr>
                <a:spLocks noChangeAspect="1" noChangeArrowheads="1"/>
              </p:cNvSpPr>
              <p:nvPr/>
            </p:nvSpPr>
            <p:spPr bwMode="auto">
              <a:xfrm>
                <a:off x="1715" y="3584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43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1859" y="3981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44" name="Rectangle 136"/>
              <p:cNvSpPr>
                <a:spLocks noChangeAspect="1" noChangeArrowheads="1"/>
              </p:cNvSpPr>
              <p:nvPr/>
            </p:nvSpPr>
            <p:spPr bwMode="auto">
              <a:xfrm>
                <a:off x="2003" y="3981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45" name="Rectangle 137"/>
              <p:cNvSpPr>
                <a:spLocks noChangeAspect="1" noChangeArrowheads="1"/>
              </p:cNvSpPr>
              <p:nvPr/>
            </p:nvSpPr>
            <p:spPr bwMode="auto">
              <a:xfrm>
                <a:off x="1859" y="3584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46" name="Rectangle 138"/>
              <p:cNvSpPr>
                <a:spLocks noChangeAspect="1" noChangeArrowheads="1"/>
              </p:cNvSpPr>
              <p:nvPr/>
            </p:nvSpPr>
            <p:spPr bwMode="auto">
              <a:xfrm>
                <a:off x="2219" y="4197"/>
                <a:ext cx="73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47" name="Rectangle 139"/>
              <p:cNvSpPr>
                <a:spLocks noChangeAspect="1" noChangeArrowheads="1"/>
              </p:cNvSpPr>
              <p:nvPr/>
            </p:nvSpPr>
            <p:spPr bwMode="auto">
              <a:xfrm>
                <a:off x="2364" y="419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48" name="Rectangle 140"/>
              <p:cNvSpPr>
                <a:spLocks noChangeAspect="1" noChangeArrowheads="1"/>
              </p:cNvSpPr>
              <p:nvPr/>
            </p:nvSpPr>
            <p:spPr bwMode="auto">
              <a:xfrm>
                <a:off x="2616" y="419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49" name="Rectangle 141"/>
              <p:cNvSpPr>
                <a:spLocks noChangeAspect="1" noChangeArrowheads="1"/>
              </p:cNvSpPr>
              <p:nvPr/>
            </p:nvSpPr>
            <p:spPr bwMode="auto">
              <a:xfrm>
                <a:off x="2760" y="419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6550" name="AutoShape 142"/>
              <p:cNvCxnSpPr>
                <a:cxnSpLocks noChangeAspect="1" noChangeShapeType="1"/>
                <a:stCxn id="16528" idx="4"/>
                <a:endCxn id="16542" idx="0"/>
              </p:cNvCxnSpPr>
              <p:nvPr/>
            </p:nvCxnSpPr>
            <p:spPr bwMode="auto">
              <a:xfrm flipH="1">
                <a:off x="1751" y="3486"/>
                <a:ext cx="70" cy="98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51" name="AutoShape 143"/>
              <p:cNvCxnSpPr>
                <a:cxnSpLocks noChangeAspect="1" noChangeShapeType="1"/>
                <a:stCxn id="16528" idx="4"/>
                <a:endCxn id="16545" idx="0"/>
              </p:cNvCxnSpPr>
              <p:nvPr/>
            </p:nvCxnSpPr>
            <p:spPr bwMode="auto">
              <a:xfrm>
                <a:off x="1821" y="3486"/>
                <a:ext cx="74" cy="98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52" name="AutoShape 144"/>
              <p:cNvCxnSpPr>
                <a:cxnSpLocks noChangeAspect="1" noChangeShapeType="1"/>
                <a:stCxn id="16534" idx="4"/>
                <a:endCxn id="16543" idx="0"/>
              </p:cNvCxnSpPr>
              <p:nvPr/>
            </p:nvCxnSpPr>
            <p:spPr bwMode="auto">
              <a:xfrm flipH="1">
                <a:off x="1895" y="3880"/>
                <a:ext cx="78" cy="10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53" name="AutoShape 145"/>
              <p:cNvCxnSpPr>
                <a:cxnSpLocks noChangeAspect="1" noChangeShapeType="1"/>
                <a:stCxn id="16534" idx="4"/>
                <a:endCxn id="16544" idx="0"/>
              </p:cNvCxnSpPr>
              <p:nvPr/>
            </p:nvCxnSpPr>
            <p:spPr bwMode="auto">
              <a:xfrm>
                <a:off x="1973" y="3880"/>
                <a:ext cx="66" cy="10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54" name="AutoShape 146"/>
              <p:cNvCxnSpPr>
                <a:cxnSpLocks noChangeAspect="1" noChangeShapeType="1"/>
              </p:cNvCxnSpPr>
              <p:nvPr/>
            </p:nvCxnSpPr>
            <p:spPr bwMode="auto">
              <a:xfrm>
                <a:off x="2995" y="3338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55" name="AutoShape 147"/>
              <p:cNvCxnSpPr>
                <a:cxnSpLocks noChangeAspect="1" noChangeShapeType="1"/>
                <a:stCxn id="16539" idx="4"/>
                <a:endCxn id="16546" idx="0"/>
              </p:cNvCxnSpPr>
              <p:nvPr/>
            </p:nvCxnSpPr>
            <p:spPr bwMode="auto">
              <a:xfrm flipH="1">
                <a:off x="2255" y="4135"/>
                <a:ext cx="67" cy="6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56" name="AutoShape 148"/>
              <p:cNvCxnSpPr>
                <a:cxnSpLocks noChangeAspect="1" noChangeShapeType="1"/>
                <a:stCxn id="16539" idx="4"/>
                <a:endCxn id="16547" idx="0"/>
              </p:cNvCxnSpPr>
              <p:nvPr/>
            </p:nvCxnSpPr>
            <p:spPr bwMode="auto">
              <a:xfrm>
                <a:off x="2322" y="4135"/>
                <a:ext cx="78" cy="6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57" name="AutoShape 149"/>
              <p:cNvCxnSpPr>
                <a:cxnSpLocks noChangeAspect="1" noChangeShapeType="1"/>
                <a:stCxn id="16538" idx="4"/>
                <a:endCxn id="16548" idx="0"/>
              </p:cNvCxnSpPr>
              <p:nvPr/>
            </p:nvCxnSpPr>
            <p:spPr bwMode="auto">
              <a:xfrm flipH="1">
                <a:off x="2652" y="4125"/>
                <a:ext cx="67" cy="7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58" name="AutoShape 150"/>
              <p:cNvCxnSpPr>
                <a:cxnSpLocks noChangeAspect="1" noChangeShapeType="1"/>
                <a:stCxn id="16538" idx="4"/>
                <a:endCxn id="16549" idx="0"/>
              </p:cNvCxnSpPr>
              <p:nvPr/>
            </p:nvCxnSpPr>
            <p:spPr bwMode="auto">
              <a:xfrm>
                <a:off x="2719" y="4125"/>
                <a:ext cx="77" cy="7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6" name="Group 151"/>
            <p:cNvGrpSpPr>
              <a:grpSpLocks noChangeAspect="1"/>
            </p:cNvGrpSpPr>
            <p:nvPr/>
          </p:nvGrpSpPr>
          <p:grpSpPr bwMode="auto">
            <a:xfrm>
              <a:off x="2699" y="2283"/>
              <a:ext cx="426" cy="333"/>
              <a:chOff x="2457" y="2566"/>
              <a:chExt cx="426" cy="333"/>
            </a:xfrm>
          </p:grpSpPr>
          <p:sp>
            <p:nvSpPr>
              <p:cNvPr id="16522" name="Oval 152"/>
              <p:cNvSpPr>
                <a:spLocks noChangeAspect="1" noChangeArrowheads="1"/>
              </p:cNvSpPr>
              <p:nvPr/>
            </p:nvSpPr>
            <p:spPr bwMode="auto">
              <a:xfrm>
                <a:off x="2457" y="2566"/>
                <a:ext cx="426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(14,J)</a:t>
                </a:r>
              </a:p>
            </p:txBody>
          </p:sp>
          <p:sp>
            <p:nvSpPr>
              <p:cNvPr id="16523" name="Rectangle 153"/>
              <p:cNvSpPr>
                <a:spLocks noChangeAspect="1" noChangeArrowheads="1"/>
              </p:cNvSpPr>
              <p:nvPr/>
            </p:nvSpPr>
            <p:spPr bwMode="auto">
              <a:xfrm>
                <a:off x="2652" y="282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24" name="Rectangle 154"/>
              <p:cNvSpPr>
                <a:spLocks noChangeAspect="1" noChangeArrowheads="1"/>
              </p:cNvSpPr>
              <p:nvPr/>
            </p:nvSpPr>
            <p:spPr bwMode="auto">
              <a:xfrm>
                <a:off x="2760" y="282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6525" name="AutoShape 155"/>
              <p:cNvCxnSpPr>
                <a:cxnSpLocks noChangeAspect="1" noChangeShapeType="1"/>
                <a:stCxn id="16524" idx="0"/>
                <a:endCxn id="16522" idx="4"/>
              </p:cNvCxnSpPr>
              <p:nvPr/>
            </p:nvCxnSpPr>
            <p:spPr bwMode="auto">
              <a:xfrm flipH="1" flipV="1">
                <a:off x="2671" y="2765"/>
                <a:ext cx="125" cy="6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26" name="AutoShape 156"/>
              <p:cNvCxnSpPr>
                <a:cxnSpLocks noChangeAspect="1" noChangeShapeType="1"/>
                <a:stCxn id="16522" idx="4"/>
                <a:endCxn id="16523" idx="0"/>
              </p:cNvCxnSpPr>
              <p:nvPr/>
            </p:nvCxnSpPr>
            <p:spPr bwMode="auto">
              <a:xfrm>
                <a:off x="2671" y="2765"/>
                <a:ext cx="17" cy="6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16499" name="Oval 157"/>
            <p:cNvSpPr>
              <a:spLocks noChangeAspect="1" noChangeArrowheads="1"/>
            </p:cNvSpPr>
            <p:nvPr/>
          </p:nvSpPr>
          <p:spPr bwMode="auto">
            <a:xfrm>
              <a:off x="2163" y="2293"/>
              <a:ext cx="389" cy="20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(8,N)</a:t>
              </a:r>
            </a:p>
          </p:txBody>
        </p:sp>
        <p:cxnSp>
          <p:nvCxnSpPr>
            <p:cNvPr id="16500" name="AutoShape 158"/>
            <p:cNvCxnSpPr>
              <a:cxnSpLocks noChangeAspect="1" noChangeShapeType="1"/>
              <a:stCxn id="16527" idx="4"/>
              <a:endCxn id="16517" idx="0"/>
            </p:cNvCxnSpPr>
            <p:nvPr/>
          </p:nvCxnSpPr>
          <p:spPr bwMode="auto">
            <a:xfrm>
              <a:off x="2019" y="2831"/>
              <a:ext cx="277" cy="9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501" name="AutoShape 159"/>
            <p:cNvCxnSpPr>
              <a:cxnSpLocks noChangeAspect="1" noChangeShapeType="1"/>
              <a:stCxn id="16499" idx="4"/>
              <a:endCxn id="16512" idx="0"/>
            </p:cNvCxnSpPr>
            <p:nvPr/>
          </p:nvCxnSpPr>
          <p:spPr bwMode="auto">
            <a:xfrm>
              <a:off x="2357" y="2496"/>
              <a:ext cx="353" cy="13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grpSp>
          <p:nvGrpSpPr>
            <p:cNvPr id="7" name="Group 160"/>
            <p:cNvGrpSpPr>
              <a:grpSpLocks noChangeAspect="1"/>
            </p:cNvGrpSpPr>
            <p:nvPr/>
          </p:nvGrpSpPr>
          <p:grpSpPr bwMode="auto">
            <a:xfrm>
              <a:off x="2104" y="2925"/>
              <a:ext cx="382" cy="316"/>
              <a:chOff x="2429" y="3304"/>
              <a:chExt cx="382" cy="316"/>
            </a:xfrm>
          </p:grpSpPr>
          <p:sp>
            <p:nvSpPr>
              <p:cNvPr id="16517" name="Oval 161"/>
              <p:cNvSpPr>
                <a:spLocks noChangeAspect="1" noChangeArrowheads="1"/>
              </p:cNvSpPr>
              <p:nvPr/>
            </p:nvSpPr>
            <p:spPr bwMode="auto">
              <a:xfrm>
                <a:off x="2429" y="3304"/>
                <a:ext cx="382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(7,P)</a:t>
                </a:r>
              </a:p>
            </p:txBody>
          </p:sp>
          <p:sp>
            <p:nvSpPr>
              <p:cNvPr id="16518" name="Rectangle 162"/>
              <p:cNvSpPr>
                <a:spLocks noChangeAspect="1" noChangeArrowheads="1"/>
              </p:cNvSpPr>
              <p:nvPr/>
            </p:nvSpPr>
            <p:spPr bwMode="auto">
              <a:xfrm>
                <a:off x="2508" y="3548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19" name="Rectangle 163"/>
              <p:cNvSpPr>
                <a:spLocks noChangeAspect="1" noChangeArrowheads="1"/>
              </p:cNvSpPr>
              <p:nvPr/>
            </p:nvSpPr>
            <p:spPr bwMode="auto">
              <a:xfrm>
                <a:off x="2688" y="3548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6520" name="AutoShape 164"/>
              <p:cNvCxnSpPr>
                <a:cxnSpLocks noChangeAspect="1" noChangeShapeType="1"/>
                <a:stCxn id="16517" idx="4"/>
                <a:endCxn id="16519" idx="0"/>
              </p:cNvCxnSpPr>
              <p:nvPr/>
            </p:nvCxnSpPr>
            <p:spPr bwMode="auto">
              <a:xfrm>
                <a:off x="2621" y="3503"/>
                <a:ext cx="103" cy="45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21" name="AutoShape 165"/>
              <p:cNvCxnSpPr>
                <a:cxnSpLocks noChangeAspect="1" noChangeShapeType="1"/>
                <a:stCxn id="16517" idx="4"/>
                <a:endCxn id="16518" idx="0"/>
              </p:cNvCxnSpPr>
              <p:nvPr/>
            </p:nvCxnSpPr>
            <p:spPr bwMode="auto">
              <a:xfrm flipH="1">
                <a:off x="2544" y="3503"/>
                <a:ext cx="77" cy="45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8" name="Group 166"/>
            <p:cNvGrpSpPr>
              <a:grpSpLocks noChangeAspect="1"/>
            </p:cNvGrpSpPr>
            <p:nvPr/>
          </p:nvGrpSpPr>
          <p:grpSpPr bwMode="auto">
            <a:xfrm>
              <a:off x="2485" y="2625"/>
              <a:ext cx="451" cy="327"/>
              <a:chOff x="2829" y="3293"/>
              <a:chExt cx="451" cy="327"/>
            </a:xfrm>
          </p:grpSpPr>
          <p:sp>
            <p:nvSpPr>
              <p:cNvPr id="16512" name="Oval 167"/>
              <p:cNvSpPr>
                <a:spLocks noChangeAspect="1" noChangeArrowheads="1"/>
              </p:cNvSpPr>
              <p:nvPr/>
            </p:nvSpPr>
            <p:spPr bwMode="auto">
              <a:xfrm>
                <a:off x="2829" y="3293"/>
                <a:ext cx="451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(10,U)</a:t>
                </a:r>
              </a:p>
            </p:txBody>
          </p:sp>
          <p:sp>
            <p:nvSpPr>
              <p:cNvPr id="16513" name="Rectangle 168"/>
              <p:cNvSpPr>
                <a:spLocks noChangeAspect="1" noChangeArrowheads="1"/>
              </p:cNvSpPr>
              <p:nvPr/>
            </p:nvSpPr>
            <p:spPr bwMode="auto">
              <a:xfrm>
                <a:off x="2941" y="3548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14" name="Rectangle 169"/>
              <p:cNvSpPr>
                <a:spLocks noChangeAspect="1" noChangeArrowheads="1"/>
              </p:cNvSpPr>
              <p:nvPr/>
            </p:nvSpPr>
            <p:spPr bwMode="auto">
              <a:xfrm>
                <a:off x="3121" y="3548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6515" name="AutoShape 170"/>
              <p:cNvCxnSpPr>
                <a:cxnSpLocks noChangeAspect="1" noChangeShapeType="1"/>
                <a:stCxn id="16512" idx="4"/>
                <a:endCxn id="16513" idx="0"/>
              </p:cNvCxnSpPr>
              <p:nvPr/>
            </p:nvCxnSpPr>
            <p:spPr bwMode="auto">
              <a:xfrm flipH="1">
                <a:off x="2977" y="3492"/>
                <a:ext cx="77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516" name="AutoShape 171"/>
              <p:cNvCxnSpPr>
                <a:cxnSpLocks noChangeAspect="1" noChangeShapeType="1"/>
                <a:stCxn id="16512" idx="4"/>
                <a:endCxn id="16514" idx="0"/>
              </p:cNvCxnSpPr>
              <p:nvPr/>
            </p:nvCxnSpPr>
            <p:spPr bwMode="auto">
              <a:xfrm>
                <a:off x="3054" y="3492"/>
                <a:ext cx="103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16504" name="Text Box 172"/>
            <p:cNvSpPr txBox="1">
              <a:spLocks noChangeAspect="1" noChangeArrowheads="1"/>
            </p:cNvSpPr>
            <p:nvPr/>
          </p:nvSpPr>
          <p:spPr bwMode="auto">
            <a:xfrm>
              <a:off x="1884" y="2309"/>
              <a:ext cx="18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>
                  <a:latin typeface="Times New Roman" charset="0"/>
                </a:rPr>
                <a:t>x</a:t>
              </a:r>
            </a:p>
          </p:txBody>
        </p:sp>
        <p:sp>
          <p:nvSpPr>
            <p:cNvPr id="16505" name="Line 173"/>
            <p:cNvSpPr>
              <a:spLocks noChangeAspect="1" noChangeShapeType="1"/>
            </p:cNvSpPr>
            <p:nvPr/>
          </p:nvSpPr>
          <p:spPr bwMode="auto">
            <a:xfrm flipV="1">
              <a:off x="2016" y="2400"/>
              <a:ext cx="14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506" name="Text Box 174"/>
            <p:cNvSpPr txBox="1">
              <a:spLocks noChangeAspect="1" noChangeArrowheads="1"/>
            </p:cNvSpPr>
            <p:nvPr/>
          </p:nvSpPr>
          <p:spPr bwMode="auto">
            <a:xfrm>
              <a:off x="2064" y="1999"/>
              <a:ext cx="18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>
                  <a:latin typeface="Times New Roman" charset="0"/>
                </a:rPr>
                <a:t>g</a:t>
              </a:r>
            </a:p>
          </p:txBody>
        </p:sp>
        <p:sp>
          <p:nvSpPr>
            <p:cNvPr id="16507" name="Text Box 175"/>
            <p:cNvSpPr txBox="1">
              <a:spLocks noChangeAspect="1" noChangeArrowheads="1"/>
            </p:cNvSpPr>
            <p:nvPr/>
          </p:nvSpPr>
          <p:spPr bwMode="auto">
            <a:xfrm>
              <a:off x="1500" y="2644"/>
              <a:ext cx="1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>
                  <a:latin typeface="Times New Roman" charset="0"/>
                </a:rPr>
                <a:t>p</a:t>
              </a:r>
            </a:p>
          </p:txBody>
        </p:sp>
        <p:sp>
          <p:nvSpPr>
            <p:cNvPr id="16508" name="Line 176"/>
            <p:cNvSpPr>
              <a:spLocks noChangeAspect="1" noChangeShapeType="1"/>
            </p:cNvSpPr>
            <p:nvPr/>
          </p:nvSpPr>
          <p:spPr bwMode="auto">
            <a:xfrm>
              <a:off x="1644" y="2727"/>
              <a:ext cx="19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509" name="Line 177"/>
            <p:cNvSpPr>
              <a:spLocks noChangeAspect="1" noChangeShapeType="1"/>
            </p:cNvSpPr>
            <p:nvPr/>
          </p:nvSpPr>
          <p:spPr bwMode="auto">
            <a:xfrm>
              <a:off x="2220" y="2085"/>
              <a:ext cx="19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16510" name="AutoShape 178"/>
            <p:cNvCxnSpPr>
              <a:cxnSpLocks noChangeAspect="1" noChangeShapeType="1"/>
              <a:stCxn id="16492" idx="4"/>
              <a:endCxn id="16499" idx="0"/>
            </p:cNvCxnSpPr>
            <p:nvPr/>
          </p:nvCxnSpPr>
          <p:spPr bwMode="auto">
            <a:xfrm flipH="1">
              <a:off x="2357" y="2182"/>
              <a:ext cx="270" cy="11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6511" name="AutoShape 179"/>
            <p:cNvSpPr>
              <a:spLocks noChangeAspect="1" noChangeArrowheads="1"/>
            </p:cNvSpPr>
            <p:nvPr/>
          </p:nvSpPr>
          <p:spPr bwMode="auto">
            <a:xfrm>
              <a:off x="2562" y="2232"/>
              <a:ext cx="144" cy="144"/>
            </a:xfrm>
            <a:custGeom>
              <a:avLst/>
              <a:gdLst>
                <a:gd name="T0" fmla="*/ 72 w 21600"/>
                <a:gd name="T1" fmla="*/ 0 h 21600"/>
                <a:gd name="T2" fmla="*/ 18 w 21600"/>
                <a:gd name="T3" fmla="*/ 72 h 21600"/>
                <a:gd name="T4" fmla="*/ 72 w 21600"/>
                <a:gd name="T5" fmla="*/ 36 h 21600"/>
                <a:gd name="T6" fmla="*/ 162 w 21600"/>
                <a:gd name="T7" fmla="*/ 72 h 21600"/>
                <a:gd name="T8" fmla="*/ 126 w 21600"/>
                <a:gd name="T9" fmla="*/ 108 h 21600"/>
                <a:gd name="T10" fmla="*/ 90 w 21600"/>
                <a:gd name="T11" fmla="*/ 7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9999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180"/>
          <p:cNvGrpSpPr>
            <a:grpSpLocks noChangeAspect="1"/>
          </p:cNvGrpSpPr>
          <p:nvPr/>
        </p:nvGrpSpPr>
        <p:grpSpPr bwMode="auto">
          <a:xfrm>
            <a:off x="4648200" y="3238500"/>
            <a:ext cx="4135438" cy="3346450"/>
            <a:chOff x="41" y="1058"/>
            <a:chExt cx="2894" cy="2342"/>
          </a:xfrm>
        </p:grpSpPr>
        <p:sp>
          <p:nvSpPr>
            <p:cNvPr id="16404" name="Oval 181"/>
            <p:cNvSpPr>
              <a:spLocks noChangeAspect="1" noChangeArrowheads="1"/>
            </p:cNvSpPr>
            <p:nvPr/>
          </p:nvSpPr>
          <p:spPr bwMode="auto">
            <a:xfrm>
              <a:off x="1012" y="1763"/>
              <a:ext cx="444" cy="207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(10,A)</a:t>
              </a:r>
            </a:p>
          </p:txBody>
        </p:sp>
        <p:cxnSp>
          <p:nvCxnSpPr>
            <p:cNvPr id="16405" name="AutoShape 182"/>
            <p:cNvCxnSpPr>
              <a:cxnSpLocks noChangeAspect="1" noChangeShapeType="1"/>
              <a:stCxn id="16408" idx="4"/>
              <a:endCxn id="16433" idx="0"/>
            </p:cNvCxnSpPr>
            <p:nvPr/>
          </p:nvCxnSpPr>
          <p:spPr bwMode="auto">
            <a:xfrm flipH="1">
              <a:off x="965" y="1261"/>
              <a:ext cx="647" cy="16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406" name="AutoShape 183"/>
            <p:cNvCxnSpPr>
              <a:cxnSpLocks noChangeAspect="1" noChangeShapeType="1"/>
              <a:stCxn id="16433" idx="4"/>
              <a:endCxn id="16460" idx="0"/>
            </p:cNvCxnSpPr>
            <p:nvPr/>
          </p:nvCxnSpPr>
          <p:spPr bwMode="auto">
            <a:xfrm flipH="1">
              <a:off x="627" y="1627"/>
              <a:ext cx="338" cy="13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407" name="AutoShape 184"/>
            <p:cNvCxnSpPr>
              <a:cxnSpLocks noChangeAspect="1" noChangeShapeType="1"/>
              <a:stCxn id="16404" idx="4"/>
              <a:endCxn id="16455" idx="0"/>
            </p:cNvCxnSpPr>
            <p:nvPr/>
          </p:nvCxnSpPr>
          <p:spPr bwMode="auto">
            <a:xfrm>
              <a:off x="1235" y="1966"/>
              <a:ext cx="285" cy="10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6408" name="Oval 185"/>
            <p:cNvSpPr>
              <a:spLocks noChangeAspect="1" noChangeArrowheads="1"/>
            </p:cNvSpPr>
            <p:nvPr/>
          </p:nvSpPr>
          <p:spPr bwMode="auto">
            <a:xfrm>
              <a:off x="1393" y="1058"/>
              <a:ext cx="438" cy="207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(20,Z)</a:t>
              </a:r>
            </a:p>
          </p:txBody>
        </p:sp>
        <p:sp>
          <p:nvSpPr>
            <p:cNvPr id="16409" name="Oval 186"/>
            <p:cNvSpPr>
              <a:spLocks noChangeAspect="1" noChangeArrowheads="1"/>
            </p:cNvSpPr>
            <p:nvPr/>
          </p:nvSpPr>
          <p:spPr bwMode="auto">
            <a:xfrm>
              <a:off x="2311" y="1779"/>
              <a:ext cx="444" cy="207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(37,P)</a:t>
              </a:r>
            </a:p>
          </p:txBody>
        </p:sp>
        <p:sp>
          <p:nvSpPr>
            <p:cNvPr id="16410" name="Oval 187"/>
            <p:cNvSpPr>
              <a:spLocks noChangeAspect="1" noChangeArrowheads="1"/>
            </p:cNvSpPr>
            <p:nvPr/>
          </p:nvSpPr>
          <p:spPr bwMode="auto">
            <a:xfrm>
              <a:off x="1847" y="1779"/>
              <a:ext cx="458" cy="207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(21,O)</a:t>
              </a:r>
            </a:p>
          </p:txBody>
        </p:sp>
        <p:sp>
          <p:nvSpPr>
            <p:cNvPr id="16411" name="Oval 188"/>
            <p:cNvSpPr>
              <a:spLocks noChangeAspect="1" noChangeArrowheads="1"/>
            </p:cNvSpPr>
            <p:nvPr/>
          </p:nvSpPr>
          <p:spPr bwMode="auto">
            <a:xfrm>
              <a:off x="2060" y="1404"/>
              <a:ext cx="451" cy="20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(35,R)</a:t>
              </a:r>
            </a:p>
          </p:txBody>
        </p:sp>
        <p:cxnSp>
          <p:nvCxnSpPr>
            <p:cNvPr id="16412" name="AutoShape 189"/>
            <p:cNvCxnSpPr>
              <a:cxnSpLocks noChangeAspect="1" noChangeShapeType="1"/>
              <a:stCxn id="16408" idx="4"/>
              <a:endCxn id="16411" idx="0"/>
            </p:cNvCxnSpPr>
            <p:nvPr/>
          </p:nvCxnSpPr>
          <p:spPr bwMode="auto">
            <a:xfrm>
              <a:off x="1612" y="1261"/>
              <a:ext cx="673" cy="14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413" name="AutoShape 190"/>
            <p:cNvCxnSpPr>
              <a:cxnSpLocks noChangeAspect="1" noChangeShapeType="1"/>
              <a:stCxn id="16411" idx="4"/>
              <a:endCxn id="16410" idx="0"/>
            </p:cNvCxnSpPr>
            <p:nvPr/>
          </p:nvCxnSpPr>
          <p:spPr bwMode="auto">
            <a:xfrm flipH="1">
              <a:off x="2076" y="1603"/>
              <a:ext cx="209" cy="18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414" name="AutoShape 191"/>
            <p:cNvCxnSpPr>
              <a:cxnSpLocks noChangeAspect="1" noChangeShapeType="1"/>
              <a:stCxn id="16411" idx="4"/>
              <a:endCxn id="16409" idx="0"/>
            </p:cNvCxnSpPr>
            <p:nvPr/>
          </p:nvCxnSpPr>
          <p:spPr bwMode="auto">
            <a:xfrm>
              <a:off x="2285" y="1603"/>
              <a:ext cx="249" cy="18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6415" name="Oval 192"/>
            <p:cNvSpPr>
              <a:spLocks noChangeAspect="1" noChangeArrowheads="1"/>
            </p:cNvSpPr>
            <p:nvPr/>
          </p:nvSpPr>
          <p:spPr bwMode="auto">
            <a:xfrm>
              <a:off x="2058" y="2056"/>
              <a:ext cx="432" cy="20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(36,L)</a:t>
              </a:r>
            </a:p>
          </p:txBody>
        </p:sp>
        <p:cxnSp>
          <p:nvCxnSpPr>
            <p:cNvPr id="16416" name="AutoShape 193"/>
            <p:cNvCxnSpPr>
              <a:cxnSpLocks noChangeAspect="1" noChangeShapeType="1"/>
              <a:stCxn id="16409" idx="4"/>
              <a:endCxn id="16415" idx="0"/>
            </p:cNvCxnSpPr>
            <p:nvPr/>
          </p:nvCxnSpPr>
          <p:spPr bwMode="auto">
            <a:xfrm flipH="1">
              <a:off x="2275" y="1978"/>
              <a:ext cx="259" cy="8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6417" name="Oval 194"/>
            <p:cNvSpPr>
              <a:spLocks noChangeAspect="1" noChangeArrowheads="1"/>
            </p:cNvSpPr>
            <p:nvPr/>
          </p:nvSpPr>
          <p:spPr bwMode="auto">
            <a:xfrm>
              <a:off x="2491" y="2066"/>
              <a:ext cx="444" cy="20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(40,X)</a:t>
              </a:r>
            </a:p>
          </p:txBody>
        </p:sp>
        <p:cxnSp>
          <p:nvCxnSpPr>
            <p:cNvPr id="16418" name="AutoShape 195"/>
            <p:cNvCxnSpPr>
              <a:cxnSpLocks noChangeAspect="1" noChangeShapeType="1"/>
              <a:stCxn id="16409" idx="4"/>
              <a:endCxn id="16417" idx="0"/>
            </p:cNvCxnSpPr>
            <p:nvPr/>
          </p:nvCxnSpPr>
          <p:spPr bwMode="auto">
            <a:xfrm>
              <a:off x="2534" y="1978"/>
              <a:ext cx="180" cy="9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6419" name="Rectangle 196"/>
            <p:cNvSpPr>
              <a:spLocks noChangeAspect="1" noChangeArrowheads="1"/>
            </p:cNvSpPr>
            <p:nvPr/>
          </p:nvSpPr>
          <p:spPr bwMode="auto">
            <a:xfrm>
              <a:off x="1821" y="2076"/>
              <a:ext cx="73" cy="72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420" name="Rectangle 197"/>
            <p:cNvSpPr>
              <a:spLocks noChangeAspect="1" noChangeArrowheads="1"/>
            </p:cNvSpPr>
            <p:nvPr/>
          </p:nvSpPr>
          <p:spPr bwMode="auto">
            <a:xfrm>
              <a:off x="1966" y="2076"/>
              <a:ext cx="72" cy="72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421" name="Rectangle 198"/>
            <p:cNvSpPr>
              <a:spLocks noChangeAspect="1" noChangeArrowheads="1"/>
            </p:cNvSpPr>
            <p:nvPr/>
          </p:nvSpPr>
          <p:spPr bwMode="auto">
            <a:xfrm>
              <a:off x="2182" y="2328"/>
              <a:ext cx="72" cy="72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422" name="Rectangle 199"/>
            <p:cNvSpPr>
              <a:spLocks noChangeAspect="1" noChangeArrowheads="1"/>
            </p:cNvSpPr>
            <p:nvPr/>
          </p:nvSpPr>
          <p:spPr bwMode="auto">
            <a:xfrm>
              <a:off x="2326" y="2328"/>
              <a:ext cx="72" cy="72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423" name="Rectangle 200"/>
            <p:cNvSpPr>
              <a:spLocks noChangeAspect="1" noChangeArrowheads="1"/>
            </p:cNvSpPr>
            <p:nvPr/>
          </p:nvSpPr>
          <p:spPr bwMode="auto">
            <a:xfrm>
              <a:off x="2615" y="2328"/>
              <a:ext cx="72" cy="72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424" name="Rectangle 201"/>
            <p:cNvSpPr>
              <a:spLocks noChangeAspect="1" noChangeArrowheads="1"/>
            </p:cNvSpPr>
            <p:nvPr/>
          </p:nvSpPr>
          <p:spPr bwMode="auto">
            <a:xfrm>
              <a:off x="2759" y="2328"/>
              <a:ext cx="72" cy="72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16425" name="AutoShape 202"/>
            <p:cNvCxnSpPr>
              <a:cxnSpLocks noChangeAspect="1" noChangeShapeType="1"/>
              <a:stCxn id="16410" idx="4"/>
              <a:endCxn id="16419" idx="0"/>
            </p:cNvCxnSpPr>
            <p:nvPr/>
          </p:nvCxnSpPr>
          <p:spPr bwMode="auto">
            <a:xfrm flipH="1">
              <a:off x="1858" y="1978"/>
              <a:ext cx="218" cy="9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426" name="AutoShape 203"/>
            <p:cNvCxnSpPr>
              <a:cxnSpLocks noChangeAspect="1" noChangeShapeType="1"/>
              <a:stCxn id="16410" idx="4"/>
              <a:endCxn id="16420" idx="0"/>
            </p:cNvCxnSpPr>
            <p:nvPr/>
          </p:nvCxnSpPr>
          <p:spPr bwMode="auto">
            <a:xfrm flipH="1">
              <a:off x="2002" y="1978"/>
              <a:ext cx="74" cy="9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427" name="AutoShape 204"/>
            <p:cNvCxnSpPr>
              <a:cxnSpLocks noChangeAspect="1" noChangeShapeType="1"/>
              <a:stCxn id="16415" idx="4"/>
              <a:endCxn id="16421" idx="0"/>
            </p:cNvCxnSpPr>
            <p:nvPr/>
          </p:nvCxnSpPr>
          <p:spPr bwMode="auto">
            <a:xfrm flipH="1">
              <a:off x="2218" y="2255"/>
              <a:ext cx="57" cy="7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428" name="AutoShape 205"/>
            <p:cNvCxnSpPr>
              <a:cxnSpLocks noChangeAspect="1" noChangeShapeType="1"/>
              <a:stCxn id="16415" idx="4"/>
              <a:endCxn id="16422" idx="0"/>
            </p:cNvCxnSpPr>
            <p:nvPr/>
          </p:nvCxnSpPr>
          <p:spPr bwMode="auto">
            <a:xfrm>
              <a:off x="2275" y="2255"/>
              <a:ext cx="87" cy="7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429" name="AutoShape 206"/>
            <p:cNvCxnSpPr>
              <a:cxnSpLocks noChangeAspect="1" noChangeShapeType="1"/>
              <a:stCxn id="16417" idx="4"/>
              <a:endCxn id="16423" idx="0"/>
            </p:cNvCxnSpPr>
            <p:nvPr/>
          </p:nvCxnSpPr>
          <p:spPr bwMode="auto">
            <a:xfrm flipH="1">
              <a:off x="2651" y="2265"/>
              <a:ext cx="63" cy="6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430" name="AutoShape 207"/>
            <p:cNvCxnSpPr>
              <a:cxnSpLocks noChangeAspect="1" noChangeShapeType="1"/>
              <a:stCxn id="16417" idx="4"/>
              <a:endCxn id="16424" idx="0"/>
            </p:cNvCxnSpPr>
            <p:nvPr/>
          </p:nvCxnSpPr>
          <p:spPr bwMode="auto">
            <a:xfrm>
              <a:off x="2714" y="2265"/>
              <a:ext cx="81" cy="6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grpSp>
          <p:nvGrpSpPr>
            <p:cNvPr id="10" name="Group 208"/>
            <p:cNvGrpSpPr>
              <a:grpSpLocks noChangeAspect="1"/>
            </p:cNvGrpSpPr>
            <p:nvPr/>
          </p:nvGrpSpPr>
          <p:grpSpPr bwMode="auto">
            <a:xfrm>
              <a:off x="41" y="1759"/>
              <a:ext cx="1370" cy="1641"/>
              <a:chOff x="1625" y="2628"/>
              <a:chExt cx="1370" cy="1641"/>
            </a:xfrm>
          </p:grpSpPr>
          <p:sp>
            <p:nvSpPr>
              <p:cNvPr id="16460" name="Oval 209"/>
              <p:cNvSpPr>
                <a:spLocks noChangeAspect="1" noChangeArrowheads="1"/>
              </p:cNvSpPr>
              <p:nvPr/>
            </p:nvSpPr>
            <p:spPr bwMode="auto">
              <a:xfrm>
                <a:off x="2023" y="2628"/>
                <a:ext cx="375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(7,T)</a:t>
                </a:r>
              </a:p>
            </p:txBody>
          </p:sp>
          <p:sp>
            <p:nvSpPr>
              <p:cNvPr id="16461" name="Oval 210"/>
              <p:cNvSpPr>
                <a:spLocks noChangeAspect="1" noChangeArrowheads="1"/>
              </p:cNvSpPr>
              <p:nvPr/>
            </p:nvSpPr>
            <p:spPr bwMode="auto">
              <a:xfrm>
                <a:off x="1625" y="3287"/>
                <a:ext cx="389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(1,C)</a:t>
                </a:r>
              </a:p>
            </p:txBody>
          </p:sp>
          <p:sp>
            <p:nvSpPr>
              <p:cNvPr id="16462" name="Oval 211"/>
              <p:cNvSpPr>
                <a:spLocks noChangeAspect="1" noChangeArrowheads="1"/>
              </p:cNvSpPr>
              <p:nvPr/>
            </p:nvSpPr>
            <p:spPr bwMode="auto">
              <a:xfrm>
                <a:off x="1825" y="2909"/>
                <a:ext cx="393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(1,Q)</a:t>
                </a:r>
              </a:p>
            </p:txBody>
          </p:sp>
          <p:cxnSp>
            <p:nvCxnSpPr>
              <p:cNvPr id="16463" name="AutoShape 212"/>
              <p:cNvCxnSpPr>
                <a:cxnSpLocks noChangeAspect="1" noChangeShapeType="1"/>
                <a:stCxn id="16462" idx="4"/>
                <a:endCxn id="16461" idx="0"/>
              </p:cNvCxnSpPr>
              <p:nvPr/>
            </p:nvCxnSpPr>
            <p:spPr bwMode="auto">
              <a:xfrm flipH="1">
                <a:off x="1821" y="3108"/>
                <a:ext cx="202" cy="187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464" name="AutoShape 213"/>
              <p:cNvCxnSpPr>
                <a:cxnSpLocks noChangeAspect="1" noChangeShapeType="1"/>
                <a:stCxn id="16462" idx="4"/>
                <a:endCxn id="16468" idx="0"/>
              </p:cNvCxnSpPr>
              <p:nvPr/>
            </p:nvCxnSpPr>
            <p:spPr bwMode="auto">
              <a:xfrm>
                <a:off x="2022" y="3108"/>
                <a:ext cx="203" cy="198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465" name="AutoShape 214"/>
              <p:cNvCxnSpPr>
                <a:cxnSpLocks noChangeAspect="1" noChangeShapeType="1"/>
                <a:stCxn id="16460" idx="4"/>
                <a:endCxn id="16462" idx="0"/>
              </p:cNvCxnSpPr>
              <p:nvPr/>
            </p:nvCxnSpPr>
            <p:spPr bwMode="auto">
              <a:xfrm flipH="1">
                <a:off x="2023" y="2827"/>
                <a:ext cx="187" cy="9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6466" name="Oval 215"/>
              <p:cNvSpPr>
                <a:spLocks noChangeAspect="1" noChangeArrowheads="1"/>
              </p:cNvSpPr>
              <p:nvPr/>
            </p:nvSpPr>
            <p:spPr bwMode="auto">
              <a:xfrm>
                <a:off x="2311" y="3684"/>
                <a:ext cx="393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(5,G)</a:t>
                </a:r>
              </a:p>
            </p:txBody>
          </p:sp>
          <p:sp>
            <p:nvSpPr>
              <p:cNvPr id="16467" name="Oval 216"/>
              <p:cNvSpPr>
                <a:spLocks noChangeAspect="1" noChangeArrowheads="1"/>
              </p:cNvSpPr>
              <p:nvPr/>
            </p:nvSpPr>
            <p:spPr bwMode="auto">
              <a:xfrm>
                <a:off x="1778" y="3681"/>
                <a:ext cx="389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(2,R)</a:t>
                </a:r>
              </a:p>
            </p:txBody>
          </p:sp>
          <p:sp>
            <p:nvSpPr>
              <p:cNvPr id="16468" name="Oval 217"/>
              <p:cNvSpPr>
                <a:spLocks noChangeAspect="1" noChangeArrowheads="1"/>
              </p:cNvSpPr>
              <p:nvPr/>
            </p:nvSpPr>
            <p:spPr bwMode="auto">
              <a:xfrm>
                <a:off x="2031" y="3298"/>
                <a:ext cx="388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(5,H)</a:t>
                </a:r>
              </a:p>
            </p:txBody>
          </p:sp>
          <p:cxnSp>
            <p:nvCxnSpPr>
              <p:cNvPr id="16469" name="AutoShape 218"/>
              <p:cNvCxnSpPr>
                <a:cxnSpLocks noChangeAspect="1" noChangeShapeType="1"/>
                <a:stCxn id="16468" idx="4"/>
                <a:endCxn id="16467" idx="0"/>
              </p:cNvCxnSpPr>
              <p:nvPr/>
            </p:nvCxnSpPr>
            <p:spPr bwMode="auto">
              <a:xfrm flipH="1">
                <a:off x="1972" y="3497"/>
                <a:ext cx="253" cy="19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470" name="AutoShape 219"/>
              <p:cNvCxnSpPr>
                <a:cxnSpLocks noChangeAspect="1" noChangeShapeType="1"/>
                <a:stCxn id="16468" idx="4"/>
                <a:endCxn id="16466" idx="0"/>
              </p:cNvCxnSpPr>
              <p:nvPr/>
            </p:nvCxnSpPr>
            <p:spPr bwMode="auto">
              <a:xfrm>
                <a:off x="2225" y="3497"/>
                <a:ext cx="282" cy="195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6471" name="Oval 220"/>
              <p:cNvSpPr>
                <a:spLocks noChangeAspect="1" noChangeArrowheads="1"/>
              </p:cNvSpPr>
              <p:nvPr/>
            </p:nvSpPr>
            <p:spPr bwMode="auto">
              <a:xfrm>
                <a:off x="2527" y="3926"/>
                <a:ext cx="382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(6,Y)</a:t>
                </a:r>
              </a:p>
            </p:txBody>
          </p:sp>
          <p:sp>
            <p:nvSpPr>
              <p:cNvPr id="16472" name="Oval 221"/>
              <p:cNvSpPr>
                <a:spLocks noChangeAspect="1" noChangeArrowheads="1"/>
              </p:cNvSpPr>
              <p:nvPr/>
            </p:nvSpPr>
            <p:spPr bwMode="auto">
              <a:xfrm>
                <a:off x="2152" y="3936"/>
                <a:ext cx="337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(5,I)</a:t>
                </a:r>
              </a:p>
            </p:txBody>
          </p:sp>
          <p:cxnSp>
            <p:nvCxnSpPr>
              <p:cNvPr id="16473" name="AutoShape 222"/>
              <p:cNvCxnSpPr>
                <a:cxnSpLocks noChangeAspect="1" noChangeShapeType="1"/>
                <a:stCxn id="16466" idx="4"/>
                <a:endCxn id="16472" idx="0"/>
              </p:cNvCxnSpPr>
              <p:nvPr/>
            </p:nvCxnSpPr>
            <p:spPr bwMode="auto">
              <a:xfrm flipH="1">
                <a:off x="2322" y="3883"/>
                <a:ext cx="185" cy="6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474" name="AutoShape 223"/>
              <p:cNvCxnSpPr>
                <a:cxnSpLocks noChangeAspect="1" noChangeShapeType="1"/>
                <a:stCxn id="16466" idx="4"/>
                <a:endCxn id="16471" idx="0"/>
              </p:cNvCxnSpPr>
              <p:nvPr/>
            </p:nvCxnSpPr>
            <p:spPr bwMode="auto">
              <a:xfrm>
                <a:off x="2507" y="3883"/>
                <a:ext cx="212" cy="5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6475" name="Rectangle 224"/>
              <p:cNvSpPr>
                <a:spLocks noChangeAspect="1" noChangeArrowheads="1"/>
              </p:cNvSpPr>
              <p:nvPr/>
            </p:nvSpPr>
            <p:spPr bwMode="auto">
              <a:xfrm>
                <a:off x="1715" y="3584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76" name="Rectangle 225"/>
              <p:cNvSpPr>
                <a:spLocks noChangeAspect="1" noChangeArrowheads="1"/>
              </p:cNvSpPr>
              <p:nvPr/>
            </p:nvSpPr>
            <p:spPr bwMode="auto">
              <a:xfrm>
                <a:off x="1859" y="3981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77" name="Rectangle 226"/>
              <p:cNvSpPr>
                <a:spLocks noChangeAspect="1" noChangeArrowheads="1"/>
              </p:cNvSpPr>
              <p:nvPr/>
            </p:nvSpPr>
            <p:spPr bwMode="auto">
              <a:xfrm>
                <a:off x="2003" y="3981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78" name="Rectangle 227"/>
              <p:cNvSpPr>
                <a:spLocks noChangeAspect="1" noChangeArrowheads="1"/>
              </p:cNvSpPr>
              <p:nvPr/>
            </p:nvSpPr>
            <p:spPr bwMode="auto">
              <a:xfrm>
                <a:off x="1859" y="3584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79" name="Rectangle 228"/>
              <p:cNvSpPr>
                <a:spLocks noChangeAspect="1" noChangeArrowheads="1"/>
              </p:cNvSpPr>
              <p:nvPr/>
            </p:nvSpPr>
            <p:spPr bwMode="auto">
              <a:xfrm>
                <a:off x="2219" y="4197"/>
                <a:ext cx="73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80" name="Rectangle 229"/>
              <p:cNvSpPr>
                <a:spLocks noChangeAspect="1" noChangeArrowheads="1"/>
              </p:cNvSpPr>
              <p:nvPr/>
            </p:nvSpPr>
            <p:spPr bwMode="auto">
              <a:xfrm>
                <a:off x="2364" y="419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81" name="Rectangle 230"/>
              <p:cNvSpPr>
                <a:spLocks noChangeAspect="1" noChangeArrowheads="1"/>
              </p:cNvSpPr>
              <p:nvPr/>
            </p:nvSpPr>
            <p:spPr bwMode="auto">
              <a:xfrm>
                <a:off x="2616" y="419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82" name="Rectangle 231"/>
              <p:cNvSpPr>
                <a:spLocks noChangeAspect="1" noChangeArrowheads="1"/>
              </p:cNvSpPr>
              <p:nvPr/>
            </p:nvSpPr>
            <p:spPr bwMode="auto">
              <a:xfrm>
                <a:off x="2760" y="419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6483" name="AutoShape 232"/>
              <p:cNvCxnSpPr>
                <a:cxnSpLocks noChangeAspect="1" noChangeShapeType="1"/>
                <a:stCxn id="16461" idx="4"/>
                <a:endCxn id="16475" idx="0"/>
              </p:cNvCxnSpPr>
              <p:nvPr/>
            </p:nvCxnSpPr>
            <p:spPr bwMode="auto">
              <a:xfrm flipH="1">
                <a:off x="1751" y="3486"/>
                <a:ext cx="70" cy="98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484" name="AutoShape 233"/>
              <p:cNvCxnSpPr>
                <a:cxnSpLocks noChangeAspect="1" noChangeShapeType="1"/>
                <a:stCxn id="16461" idx="4"/>
                <a:endCxn id="16478" idx="0"/>
              </p:cNvCxnSpPr>
              <p:nvPr/>
            </p:nvCxnSpPr>
            <p:spPr bwMode="auto">
              <a:xfrm>
                <a:off x="1821" y="3486"/>
                <a:ext cx="74" cy="98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485" name="AutoShape 234"/>
              <p:cNvCxnSpPr>
                <a:cxnSpLocks noChangeAspect="1" noChangeShapeType="1"/>
                <a:stCxn id="16467" idx="4"/>
                <a:endCxn id="16476" idx="0"/>
              </p:cNvCxnSpPr>
              <p:nvPr/>
            </p:nvCxnSpPr>
            <p:spPr bwMode="auto">
              <a:xfrm flipH="1">
                <a:off x="1895" y="3880"/>
                <a:ext cx="78" cy="10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486" name="AutoShape 235"/>
              <p:cNvCxnSpPr>
                <a:cxnSpLocks noChangeAspect="1" noChangeShapeType="1"/>
                <a:stCxn id="16467" idx="4"/>
                <a:endCxn id="16477" idx="0"/>
              </p:cNvCxnSpPr>
              <p:nvPr/>
            </p:nvCxnSpPr>
            <p:spPr bwMode="auto">
              <a:xfrm>
                <a:off x="1973" y="3880"/>
                <a:ext cx="66" cy="10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487" name="AutoShape 236"/>
              <p:cNvCxnSpPr>
                <a:cxnSpLocks noChangeAspect="1" noChangeShapeType="1"/>
              </p:cNvCxnSpPr>
              <p:nvPr/>
            </p:nvCxnSpPr>
            <p:spPr bwMode="auto">
              <a:xfrm>
                <a:off x="2995" y="3338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488" name="AutoShape 237"/>
              <p:cNvCxnSpPr>
                <a:cxnSpLocks noChangeAspect="1" noChangeShapeType="1"/>
                <a:stCxn id="16472" idx="4"/>
                <a:endCxn id="16479" idx="0"/>
              </p:cNvCxnSpPr>
              <p:nvPr/>
            </p:nvCxnSpPr>
            <p:spPr bwMode="auto">
              <a:xfrm flipH="1">
                <a:off x="2255" y="4135"/>
                <a:ext cx="67" cy="6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489" name="AutoShape 238"/>
              <p:cNvCxnSpPr>
                <a:cxnSpLocks noChangeAspect="1" noChangeShapeType="1"/>
                <a:stCxn id="16472" idx="4"/>
                <a:endCxn id="16480" idx="0"/>
              </p:cNvCxnSpPr>
              <p:nvPr/>
            </p:nvCxnSpPr>
            <p:spPr bwMode="auto">
              <a:xfrm>
                <a:off x="2322" y="4135"/>
                <a:ext cx="78" cy="6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490" name="AutoShape 239"/>
              <p:cNvCxnSpPr>
                <a:cxnSpLocks noChangeAspect="1" noChangeShapeType="1"/>
                <a:stCxn id="16471" idx="4"/>
                <a:endCxn id="16481" idx="0"/>
              </p:cNvCxnSpPr>
              <p:nvPr/>
            </p:nvCxnSpPr>
            <p:spPr bwMode="auto">
              <a:xfrm flipH="1">
                <a:off x="2652" y="4125"/>
                <a:ext cx="67" cy="7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491" name="AutoShape 240"/>
              <p:cNvCxnSpPr>
                <a:cxnSpLocks noChangeAspect="1" noChangeShapeType="1"/>
                <a:stCxn id="16471" idx="4"/>
                <a:endCxn id="16482" idx="0"/>
              </p:cNvCxnSpPr>
              <p:nvPr/>
            </p:nvCxnSpPr>
            <p:spPr bwMode="auto">
              <a:xfrm>
                <a:off x="2719" y="4125"/>
                <a:ext cx="77" cy="7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11" name="Group 241"/>
            <p:cNvGrpSpPr>
              <a:grpSpLocks noChangeAspect="1"/>
            </p:cNvGrpSpPr>
            <p:nvPr/>
          </p:nvGrpSpPr>
          <p:grpSpPr bwMode="auto">
            <a:xfrm>
              <a:off x="1307" y="2067"/>
              <a:ext cx="426" cy="333"/>
              <a:chOff x="2457" y="2566"/>
              <a:chExt cx="426" cy="333"/>
            </a:xfrm>
          </p:grpSpPr>
          <p:sp>
            <p:nvSpPr>
              <p:cNvPr id="16455" name="Oval 242"/>
              <p:cNvSpPr>
                <a:spLocks noChangeAspect="1" noChangeArrowheads="1"/>
              </p:cNvSpPr>
              <p:nvPr/>
            </p:nvSpPr>
            <p:spPr bwMode="auto">
              <a:xfrm>
                <a:off x="2457" y="2566"/>
                <a:ext cx="426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(14,J)</a:t>
                </a:r>
              </a:p>
            </p:txBody>
          </p:sp>
          <p:sp>
            <p:nvSpPr>
              <p:cNvPr id="16456" name="Rectangle 243"/>
              <p:cNvSpPr>
                <a:spLocks noChangeAspect="1" noChangeArrowheads="1"/>
              </p:cNvSpPr>
              <p:nvPr/>
            </p:nvSpPr>
            <p:spPr bwMode="auto">
              <a:xfrm>
                <a:off x="2652" y="282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57" name="Rectangle 244"/>
              <p:cNvSpPr>
                <a:spLocks noChangeAspect="1" noChangeArrowheads="1"/>
              </p:cNvSpPr>
              <p:nvPr/>
            </p:nvSpPr>
            <p:spPr bwMode="auto">
              <a:xfrm>
                <a:off x="2760" y="282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6458" name="AutoShape 245"/>
              <p:cNvCxnSpPr>
                <a:cxnSpLocks noChangeAspect="1" noChangeShapeType="1"/>
                <a:stCxn id="16457" idx="0"/>
                <a:endCxn id="16455" idx="4"/>
              </p:cNvCxnSpPr>
              <p:nvPr/>
            </p:nvCxnSpPr>
            <p:spPr bwMode="auto">
              <a:xfrm flipH="1" flipV="1">
                <a:off x="2671" y="2765"/>
                <a:ext cx="125" cy="6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459" name="AutoShape 246"/>
              <p:cNvCxnSpPr>
                <a:cxnSpLocks noChangeAspect="1" noChangeShapeType="1"/>
                <a:stCxn id="16455" idx="4"/>
                <a:endCxn id="16456" idx="0"/>
              </p:cNvCxnSpPr>
              <p:nvPr/>
            </p:nvCxnSpPr>
            <p:spPr bwMode="auto">
              <a:xfrm>
                <a:off x="2671" y="2765"/>
                <a:ext cx="17" cy="6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16433" name="Oval 247"/>
            <p:cNvSpPr>
              <a:spLocks noChangeAspect="1" noChangeArrowheads="1"/>
            </p:cNvSpPr>
            <p:nvPr/>
          </p:nvSpPr>
          <p:spPr bwMode="auto">
            <a:xfrm>
              <a:off x="771" y="1424"/>
              <a:ext cx="389" cy="20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(8,N)</a:t>
              </a:r>
            </a:p>
          </p:txBody>
        </p:sp>
        <p:cxnSp>
          <p:nvCxnSpPr>
            <p:cNvPr id="16434" name="AutoShape 248"/>
            <p:cNvCxnSpPr>
              <a:cxnSpLocks noChangeAspect="1" noChangeShapeType="1"/>
              <a:stCxn id="16460" idx="4"/>
              <a:endCxn id="16450" idx="0"/>
            </p:cNvCxnSpPr>
            <p:nvPr/>
          </p:nvCxnSpPr>
          <p:spPr bwMode="auto">
            <a:xfrm>
              <a:off x="627" y="1962"/>
              <a:ext cx="277" cy="9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435" name="AutoShape 249"/>
            <p:cNvCxnSpPr>
              <a:cxnSpLocks noChangeAspect="1" noChangeShapeType="1"/>
              <a:stCxn id="16404" idx="4"/>
              <a:endCxn id="16445" idx="0"/>
            </p:cNvCxnSpPr>
            <p:nvPr/>
          </p:nvCxnSpPr>
          <p:spPr bwMode="auto">
            <a:xfrm>
              <a:off x="1235" y="1966"/>
              <a:ext cx="83" cy="44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grpSp>
          <p:nvGrpSpPr>
            <p:cNvPr id="12" name="Group 250"/>
            <p:cNvGrpSpPr>
              <a:grpSpLocks noChangeAspect="1"/>
            </p:cNvGrpSpPr>
            <p:nvPr/>
          </p:nvGrpSpPr>
          <p:grpSpPr bwMode="auto">
            <a:xfrm>
              <a:off x="712" y="2056"/>
              <a:ext cx="382" cy="316"/>
              <a:chOff x="2429" y="3304"/>
              <a:chExt cx="382" cy="316"/>
            </a:xfrm>
          </p:grpSpPr>
          <p:sp>
            <p:nvSpPr>
              <p:cNvPr id="16450" name="Oval 251"/>
              <p:cNvSpPr>
                <a:spLocks noChangeAspect="1" noChangeArrowheads="1"/>
              </p:cNvSpPr>
              <p:nvPr/>
            </p:nvSpPr>
            <p:spPr bwMode="auto">
              <a:xfrm>
                <a:off x="2429" y="3304"/>
                <a:ext cx="382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(7,P)</a:t>
                </a:r>
              </a:p>
            </p:txBody>
          </p:sp>
          <p:sp>
            <p:nvSpPr>
              <p:cNvPr id="16451" name="Rectangle 252"/>
              <p:cNvSpPr>
                <a:spLocks noChangeAspect="1" noChangeArrowheads="1"/>
              </p:cNvSpPr>
              <p:nvPr/>
            </p:nvSpPr>
            <p:spPr bwMode="auto">
              <a:xfrm>
                <a:off x="2508" y="3548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52" name="Rectangle 253"/>
              <p:cNvSpPr>
                <a:spLocks noChangeAspect="1" noChangeArrowheads="1"/>
              </p:cNvSpPr>
              <p:nvPr/>
            </p:nvSpPr>
            <p:spPr bwMode="auto">
              <a:xfrm>
                <a:off x="2688" y="3548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6453" name="AutoShape 254"/>
              <p:cNvCxnSpPr>
                <a:cxnSpLocks noChangeAspect="1" noChangeShapeType="1"/>
                <a:stCxn id="16450" idx="4"/>
                <a:endCxn id="16452" idx="0"/>
              </p:cNvCxnSpPr>
              <p:nvPr/>
            </p:nvCxnSpPr>
            <p:spPr bwMode="auto">
              <a:xfrm>
                <a:off x="2621" y="3503"/>
                <a:ext cx="103" cy="45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454" name="AutoShape 255"/>
              <p:cNvCxnSpPr>
                <a:cxnSpLocks noChangeAspect="1" noChangeShapeType="1"/>
                <a:stCxn id="16450" idx="4"/>
                <a:endCxn id="16451" idx="0"/>
              </p:cNvCxnSpPr>
              <p:nvPr/>
            </p:nvCxnSpPr>
            <p:spPr bwMode="auto">
              <a:xfrm flipH="1">
                <a:off x="2544" y="3503"/>
                <a:ext cx="77" cy="45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13" name="Group 256"/>
            <p:cNvGrpSpPr>
              <a:grpSpLocks noChangeAspect="1"/>
            </p:cNvGrpSpPr>
            <p:nvPr/>
          </p:nvGrpSpPr>
          <p:grpSpPr bwMode="auto">
            <a:xfrm>
              <a:off x="1093" y="2409"/>
              <a:ext cx="451" cy="327"/>
              <a:chOff x="2829" y="3293"/>
              <a:chExt cx="451" cy="327"/>
            </a:xfrm>
          </p:grpSpPr>
          <p:sp>
            <p:nvSpPr>
              <p:cNvPr id="16445" name="Oval 257"/>
              <p:cNvSpPr>
                <a:spLocks noChangeAspect="1" noChangeArrowheads="1"/>
              </p:cNvSpPr>
              <p:nvPr/>
            </p:nvSpPr>
            <p:spPr bwMode="auto">
              <a:xfrm>
                <a:off x="2829" y="3293"/>
                <a:ext cx="451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(10,U)</a:t>
                </a:r>
              </a:p>
            </p:txBody>
          </p:sp>
          <p:sp>
            <p:nvSpPr>
              <p:cNvPr id="16446" name="Rectangle 258"/>
              <p:cNvSpPr>
                <a:spLocks noChangeAspect="1" noChangeArrowheads="1"/>
              </p:cNvSpPr>
              <p:nvPr/>
            </p:nvSpPr>
            <p:spPr bwMode="auto">
              <a:xfrm>
                <a:off x="2941" y="3548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47" name="Rectangle 259"/>
              <p:cNvSpPr>
                <a:spLocks noChangeAspect="1" noChangeArrowheads="1"/>
              </p:cNvSpPr>
              <p:nvPr/>
            </p:nvSpPr>
            <p:spPr bwMode="auto">
              <a:xfrm>
                <a:off x="3121" y="3548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6448" name="AutoShape 260"/>
              <p:cNvCxnSpPr>
                <a:cxnSpLocks noChangeAspect="1" noChangeShapeType="1"/>
                <a:stCxn id="16445" idx="4"/>
                <a:endCxn id="16446" idx="0"/>
              </p:cNvCxnSpPr>
              <p:nvPr/>
            </p:nvCxnSpPr>
            <p:spPr bwMode="auto">
              <a:xfrm flipH="1">
                <a:off x="2977" y="3492"/>
                <a:ext cx="77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449" name="AutoShape 261"/>
              <p:cNvCxnSpPr>
                <a:cxnSpLocks noChangeAspect="1" noChangeShapeType="1"/>
                <a:stCxn id="16445" idx="4"/>
                <a:endCxn id="16447" idx="0"/>
              </p:cNvCxnSpPr>
              <p:nvPr/>
            </p:nvCxnSpPr>
            <p:spPr bwMode="auto">
              <a:xfrm>
                <a:off x="3054" y="3492"/>
                <a:ext cx="103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16438" name="Text Box 262"/>
            <p:cNvSpPr txBox="1">
              <a:spLocks noChangeAspect="1" noChangeArrowheads="1"/>
            </p:cNvSpPr>
            <p:nvPr/>
          </p:nvSpPr>
          <p:spPr bwMode="auto">
            <a:xfrm>
              <a:off x="492" y="1440"/>
              <a:ext cx="1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>
                  <a:latin typeface="Times New Roman" charset="0"/>
                </a:rPr>
                <a:t>x</a:t>
              </a:r>
            </a:p>
          </p:txBody>
        </p:sp>
        <p:sp>
          <p:nvSpPr>
            <p:cNvPr id="16439" name="Line 263"/>
            <p:cNvSpPr>
              <a:spLocks noChangeAspect="1" noChangeShapeType="1"/>
            </p:cNvSpPr>
            <p:nvPr/>
          </p:nvSpPr>
          <p:spPr bwMode="auto">
            <a:xfrm flipV="1">
              <a:off x="624" y="1531"/>
              <a:ext cx="14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440" name="Text Box 264"/>
            <p:cNvSpPr txBox="1">
              <a:spLocks noChangeAspect="1" noChangeArrowheads="1"/>
            </p:cNvSpPr>
            <p:nvPr/>
          </p:nvSpPr>
          <p:spPr bwMode="auto">
            <a:xfrm flipH="1">
              <a:off x="1502" y="1622"/>
              <a:ext cx="18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>
                  <a:latin typeface="Times New Roman" charset="0"/>
                </a:rPr>
                <a:t>g</a:t>
              </a:r>
            </a:p>
          </p:txBody>
        </p:sp>
        <p:sp>
          <p:nvSpPr>
            <p:cNvPr id="16441" name="Text Box 265"/>
            <p:cNvSpPr txBox="1">
              <a:spLocks noChangeAspect="1" noChangeArrowheads="1"/>
            </p:cNvSpPr>
            <p:nvPr/>
          </p:nvSpPr>
          <p:spPr bwMode="auto">
            <a:xfrm>
              <a:off x="108" y="1775"/>
              <a:ext cx="1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>
                  <a:latin typeface="Times New Roman" charset="0"/>
                </a:rPr>
                <a:t>p</a:t>
              </a:r>
            </a:p>
          </p:txBody>
        </p:sp>
        <p:sp>
          <p:nvSpPr>
            <p:cNvPr id="16442" name="Line 266"/>
            <p:cNvSpPr>
              <a:spLocks noChangeAspect="1" noChangeShapeType="1"/>
            </p:cNvSpPr>
            <p:nvPr/>
          </p:nvSpPr>
          <p:spPr bwMode="auto">
            <a:xfrm>
              <a:off x="252" y="1858"/>
              <a:ext cx="19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443" name="Line 267"/>
            <p:cNvSpPr>
              <a:spLocks noChangeAspect="1" noChangeShapeType="1"/>
            </p:cNvSpPr>
            <p:nvPr/>
          </p:nvSpPr>
          <p:spPr bwMode="auto">
            <a:xfrm flipH="1">
              <a:off x="1392" y="1728"/>
              <a:ext cx="144" cy="4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16444" name="AutoShape 268"/>
            <p:cNvCxnSpPr>
              <a:cxnSpLocks noChangeAspect="1" noChangeShapeType="1"/>
              <a:stCxn id="16404" idx="0"/>
              <a:endCxn id="16433" idx="4"/>
            </p:cNvCxnSpPr>
            <p:nvPr/>
          </p:nvCxnSpPr>
          <p:spPr bwMode="auto">
            <a:xfrm flipH="1" flipV="1">
              <a:off x="965" y="1627"/>
              <a:ext cx="270" cy="13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16399" name="Line 269"/>
          <p:cNvSpPr>
            <a:spLocks noChangeAspect="1" noChangeShapeType="1"/>
          </p:cNvSpPr>
          <p:nvPr/>
        </p:nvSpPr>
        <p:spPr bwMode="auto">
          <a:xfrm flipV="1">
            <a:off x="4910138" y="796925"/>
            <a:ext cx="206375" cy="1365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00" name="Text Box 270"/>
          <p:cNvSpPr txBox="1">
            <a:spLocks noChangeArrowheads="1"/>
          </p:cNvSpPr>
          <p:nvPr/>
        </p:nvSpPr>
        <p:spPr bwMode="auto">
          <a:xfrm>
            <a:off x="7881938" y="914400"/>
            <a:ext cx="9572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latin typeface="Times New Roman" charset="0"/>
              </a:rPr>
              <a:t>1.</a:t>
            </a:r>
          </a:p>
          <a:p>
            <a:pPr algn="l"/>
            <a:r>
              <a:rPr lang="en-US" sz="1600">
                <a:latin typeface="Times New Roman" charset="0"/>
              </a:rPr>
              <a:t>(before rotating)</a:t>
            </a:r>
          </a:p>
        </p:txBody>
      </p:sp>
      <p:sp>
        <p:nvSpPr>
          <p:cNvPr id="16401" name="Text Box 271"/>
          <p:cNvSpPr txBox="1">
            <a:spLocks noChangeArrowheads="1"/>
          </p:cNvSpPr>
          <p:nvPr/>
        </p:nvSpPr>
        <p:spPr bwMode="auto">
          <a:xfrm>
            <a:off x="2286000" y="4937125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latin typeface="Times New Roman" charset="0"/>
              </a:rPr>
              <a:t>2.</a:t>
            </a:r>
          </a:p>
          <a:p>
            <a:pPr algn="l"/>
            <a:r>
              <a:rPr lang="en-US" sz="1600">
                <a:latin typeface="Times New Roman" charset="0"/>
              </a:rPr>
              <a:t>(after first rotation)</a:t>
            </a:r>
          </a:p>
        </p:txBody>
      </p:sp>
      <p:sp>
        <p:nvSpPr>
          <p:cNvPr id="16402" name="Text Box 272"/>
          <p:cNvSpPr txBox="1">
            <a:spLocks noChangeArrowheads="1"/>
          </p:cNvSpPr>
          <p:nvPr/>
        </p:nvSpPr>
        <p:spPr bwMode="auto">
          <a:xfrm>
            <a:off x="7086600" y="5200650"/>
            <a:ext cx="16764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latin typeface="Times New Roman" charset="0"/>
              </a:rPr>
              <a:t>3.</a:t>
            </a:r>
          </a:p>
          <a:p>
            <a:pPr algn="l">
              <a:lnSpc>
                <a:spcPct val="90000"/>
              </a:lnSpc>
            </a:pPr>
            <a:r>
              <a:rPr lang="en-US" sz="1600">
                <a:latin typeface="Times New Roman" charset="0"/>
              </a:rPr>
              <a:t>(after second rotation)</a:t>
            </a:r>
          </a:p>
        </p:txBody>
      </p:sp>
      <p:sp>
        <p:nvSpPr>
          <p:cNvPr id="16403" name="Text Box 273"/>
          <p:cNvSpPr txBox="1">
            <a:spLocks noChangeArrowheads="1"/>
          </p:cNvSpPr>
          <p:nvPr/>
        </p:nvSpPr>
        <p:spPr bwMode="auto">
          <a:xfrm>
            <a:off x="6705600" y="6096000"/>
            <a:ext cx="2073275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600" i="1">
                <a:latin typeface="Times New Roman" charset="0"/>
              </a:rPr>
              <a:t>x</a:t>
            </a:r>
            <a:r>
              <a:rPr lang="en-US" sz="1600">
                <a:latin typeface="Times New Roman" charset="0"/>
              </a:rPr>
              <a:t> is not yet the root, so we splay again</a:t>
            </a:r>
            <a:endParaRPr lang="en-US" sz="1600" i="1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Splay Trees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DE9BF2E-1EAD-DB4D-B0AF-0D8D72DE7B63}" type="slidenum">
              <a:rPr lang="en-US"/>
              <a:pPr/>
              <a:t>31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467600" cy="762000"/>
          </a:xfrm>
        </p:spPr>
        <p:txBody>
          <a:bodyPr/>
          <a:lstStyle/>
          <a:p>
            <a:pPr eaLnBrk="1" hangingPunct="1"/>
            <a:r>
              <a:rPr lang="en-US"/>
              <a:t>Splaying Example, Continued</a:t>
            </a:r>
          </a:p>
        </p:txBody>
      </p:sp>
      <p:sp>
        <p:nvSpPr>
          <p:cNvPr id="174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743200" y="1524000"/>
            <a:ext cx="53340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now</a:t>
            </a:r>
            <a:r>
              <a:rPr lang="en-US" sz="2000" i="1"/>
              <a:t> x</a:t>
            </a:r>
            <a:r>
              <a:rPr lang="en-US" sz="2000"/>
              <a:t> is the left child of the 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right-rotate around root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7825" y="1987550"/>
            <a:ext cx="4117975" cy="3346450"/>
            <a:chOff x="138" y="1056"/>
            <a:chExt cx="2594" cy="2108"/>
          </a:xfrm>
        </p:grpSpPr>
        <p:sp>
          <p:nvSpPr>
            <p:cNvPr id="17503" name="Oval 5"/>
            <p:cNvSpPr>
              <a:spLocks noChangeAspect="1" noChangeArrowheads="1"/>
            </p:cNvSpPr>
            <p:nvPr/>
          </p:nvSpPr>
          <p:spPr bwMode="auto">
            <a:xfrm>
              <a:off x="1009" y="1691"/>
              <a:ext cx="392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(10,A)</a:t>
              </a:r>
            </a:p>
          </p:txBody>
        </p:sp>
        <p:cxnSp>
          <p:nvCxnSpPr>
            <p:cNvPr id="17504" name="AutoShape 6"/>
            <p:cNvCxnSpPr>
              <a:cxnSpLocks noChangeAspect="1" noChangeShapeType="1"/>
              <a:stCxn id="17507" idx="4"/>
              <a:endCxn id="17532" idx="0"/>
            </p:cNvCxnSpPr>
            <p:nvPr/>
          </p:nvCxnSpPr>
          <p:spPr bwMode="auto">
            <a:xfrm flipH="1">
              <a:off x="963" y="1239"/>
              <a:ext cx="582" cy="14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505" name="AutoShape 7"/>
            <p:cNvCxnSpPr>
              <a:cxnSpLocks noChangeAspect="1" noChangeShapeType="1"/>
              <a:stCxn id="17532" idx="4"/>
              <a:endCxn id="17556" idx="0"/>
            </p:cNvCxnSpPr>
            <p:nvPr/>
          </p:nvCxnSpPr>
          <p:spPr bwMode="auto">
            <a:xfrm flipH="1">
              <a:off x="658" y="1568"/>
              <a:ext cx="305" cy="12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506" name="AutoShape 8"/>
            <p:cNvCxnSpPr>
              <a:cxnSpLocks noChangeAspect="1" noChangeShapeType="1"/>
              <a:stCxn id="17503" idx="4"/>
              <a:endCxn id="17551" idx="0"/>
            </p:cNvCxnSpPr>
            <p:nvPr/>
          </p:nvCxnSpPr>
          <p:spPr bwMode="auto">
            <a:xfrm>
              <a:off x="1206" y="1873"/>
              <a:ext cx="256" cy="9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7507" name="Oval 9"/>
            <p:cNvSpPr>
              <a:spLocks noChangeAspect="1" noChangeArrowheads="1"/>
            </p:cNvSpPr>
            <p:nvPr/>
          </p:nvSpPr>
          <p:spPr bwMode="auto">
            <a:xfrm>
              <a:off x="1355" y="1056"/>
              <a:ext cx="38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(20,Z)</a:t>
              </a:r>
            </a:p>
          </p:txBody>
        </p:sp>
        <p:sp>
          <p:nvSpPr>
            <p:cNvPr id="17508" name="Oval 10"/>
            <p:cNvSpPr>
              <a:spLocks noChangeAspect="1" noChangeArrowheads="1"/>
            </p:cNvSpPr>
            <p:nvPr/>
          </p:nvSpPr>
          <p:spPr bwMode="auto">
            <a:xfrm>
              <a:off x="2187" y="1705"/>
              <a:ext cx="374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(37,P)</a:t>
              </a:r>
            </a:p>
          </p:txBody>
        </p:sp>
        <p:sp>
          <p:nvSpPr>
            <p:cNvPr id="17509" name="Oval 11"/>
            <p:cNvSpPr>
              <a:spLocks noChangeAspect="1" noChangeArrowheads="1"/>
            </p:cNvSpPr>
            <p:nvPr/>
          </p:nvSpPr>
          <p:spPr bwMode="auto">
            <a:xfrm>
              <a:off x="1767" y="1705"/>
              <a:ext cx="392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(21,O)</a:t>
              </a:r>
            </a:p>
          </p:txBody>
        </p:sp>
        <p:sp>
          <p:nvSpPr>
            <p:cNvPr id="17510" name="Oval 12"/>
            <p:cNvSpPr>
              <a:spLocks noChangeAspect="1" noChangeArrowheads="1"/>
            </p:cNvSpPr>
            <p:nvPr/>
          </p:nvSpPr>
          <p:spPr bwMode="auto">
            <a:xfrm>
              <a:off x="1958" y="1367"/>
              <a:ext cx="386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(35,R)</a:t>
              </a:r>
            </a:p>
          </p:txBody>
        </p:sp>
        <p:cxnSp>
          <p:nvCxnSpPr>
            <p:cNvPr id="17511" name="AutoShape 13"/>
            <p:cNvCxnSpPr>
              <a:cxnSpLocks noChangeAspect="1" noChangeShapeType="1"/>
              <a:stCxn id="17507" idx="4"/>
              <a:endCxn id="17510" idx="0"/>
            </p:cNvCxnSpPr>
            <p:nvPr/>
          </p:nvCxnSpPr>
          <p:spPr bwMode="auto">
            <a:xfrm>
              <a:off x="1545" y="1239"/>
              <a:ext cx="606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512" name="AutoShape 14"/>
            <p:cNvCxnSpPr>
              <a:cxnSpLocks noChangeAspect="1" noChangeShapeType="1"/>
              <a:stCxn id="17510" idx="4"/>
              <a:endCxn id="17509" idx="0"/>
            </p:cNvCxnSpPr>
            <p:nvPr/>
          </p:nvCxnSpPr>
          <p:spPr bwMode="auto">
            <a:xfrm flipH="1">
              <a:off x="1963" y="1547"/>
              <a:ext cx="188" cy="16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513" name="AutoShape 15"/>
            <p:cNvCxnSpPr>
              <a:cxnSpLocks noChangeAspect="1" noChangeShapeType="1"/>
              <a:stCxn id="17510" idx="4"/>
              <a:endCxn id="17508" idx="0"/>
            </p:cNvCxnSpPr>
            <p:nvPr/>
          </p:nvCxnSpPr>
          <p:spPr bwMode="auto">
            <a:xfrm>
              <a:off x="2151" y="1547"/>
              <a:ext cx="224" cy="16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7514" name="Oval 16"/>
            <p:cNvSpPr>
              <a:spLocks noChangeAspect="1" noChangeArrowheads="1"/>
            </p:cNvSpPr>
            <p:nvPr/>
          </p:nvSpPr>
          <p:spPr bwMode="auto">
            <a:xfrm>
              <a:off x="1951" y="1954"/>
              <a:ext cx="38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(36,L)</a:t>
              </a:r>
            </a:p>
          </p:txBody>
        </p:sp>
        <p:cxnSp>
          <p:nvCxnSpPr>
            <p:cNvPr id="17515" name="AutoShape 17"/>
            <p:cNvCxnSpPr>
              <a:cxnSpLocks noChangeAspect="1" noChangeShapeType="1"/>
              <a:stCxn id="17508" idx="4"/>
              <a:endCxn id="17514" idx="0"/>
            </p:cNvCxnSpPr>
            <p:nvPr/>
          </p:nvCxnSpPr>
          <p:spPr bwMode="auto">
            <a:xfrm flipH="1">
              <a:off x="2142" y="1884"/>
              <a:ext cx="233" cy="7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7516" name="Oval 18"/>
            <p:cNvSpPr>
              <a:spLocks noChangeAspect="1" noChangeArrowheads="1"/>
            </p:cNvSpPr>
            <p:nvPr/>
          </p:nvSpPr>
          <p:spPr bwMode="auto">
            <a:xfrm>
              <a:off x="2340" y="1963"/>
              <a:ext cx="392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(40,X)</a:t>
              </a:r>
            </a:p>
          </p:txBody>
        </p:sp>
        <p:cxnSp>
          <p:nvCxnSpPr>
            <p:cNvPr id="17517" name="AutoShape 19"/>
            <p:cNvCxnSpPr>
              <a:cxnSpLocks noChangeAspect="1" noChangeShapeType="1"/>
              <a:stCxn id="17508" idx="4"/>
              <a:endCxn id="17516" idx="0"/>
            </p:cNvCxnSpPr>
            <p:nvPr/>
          </p:nvCxnSpPr>
          <p:spPr bwMode="auto">
            <a:xfrm>
              <a:off x="2375" y="1884"/>
              <a:ext cx="162" cy="8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7518" name="Rectangle 20"/>
            <p:cNvSpPr>
              <a:spLocks noChangeAspect="1" noChangeArrowheads="1"/>
            </p:cNvSpPr>
            <p:nvPr/>
          </p:nvSpPr>
          <p:spPr bwMode="auto">
            <a:xfrm>
              <a:off x="1733" y="1972"/>
              <a:ext cx="66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519" name="Rectangle 21"/>
            <p:cNvSpPr>
              <a:spLocks noChangeAspect="1" noChangeArrowheads="1"/>
            </p:cNvSpPr>
            <p:nvPr/>
          </p:nvSpPr>
          <p:spPr bwMode="auto">
            <a:xfrm>
              <a:off x="1864" y="1972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520" name="Rectangle 22"/>
            <p:cNvSpPr>
              <a:spLocks noChangeAspect="1" noChangeArrowheads="1"/>
            </p:cNvSpPr>
            <p:nvPr/>
          </p:nvSpPr>
          <p:spPr bwMode="auto">
            <a:xfrm>
              <a:off x="2058" y="2199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521" name="Rectangle 23"/>
            <p:cNvSpPr>
              <a:spLocks noChangeAspect="1" noChangeArrowheads="1"/>
            </p:cNvSpPr>
            <p:nvPr/>
          </p:nvSpPr>
          <p:spPr bwMode="auto">
            <a:xfrm>
              <a:off x="2188" y="2199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522" name="Rectangle 24"/>
            <p:cNvSpPr>
              <a:spLocks noChangeAspect="1" noChangeArrowheads="1"/>
            </p:cNvSpPr>
            <p:nvPr/>
          </p:nvSpPr>
          <p:spPr bwMode="auto">
            <a:xfrm>
              <a:off x="2448" y="2199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523" name="Rectangle 25"/>
            <p:cNvSpPr>
              <a:spLocks noChangeAspect="1" noChangeArrowheads="1"/>
            </p:cNvSpPr>
            <p:nvPr/>
          </p:nvSpPr>
          <p:spPr bwMode="auto">
            <a:xfrm>
              <a:off x="2578" y="2199"/>
              <a:ext cx="64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17524" name="AutoShape 26"/>
            <p:cNvCxnSpPr>
              <a:cxnSpLocks noChangeAspect="1" noChangeShapeType="1"/>
              <a:stCxn id="17509" idx="4"/>
              <a:endCxn id="17518" idx="0"/>
            </p:cNvCxnSpPr>
            <p:nvPr/>
          </p:nvCxnSpPr>
          <p:spPr bwMode="auto">
            <a:xfrm flipH="1">
              <a:off x="1767" y="1884"/>
              <a:ext cx="196" cy="8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525" name="AutoShape 27"/>
            <p:cNvCxnSpPr>
              <a:cxnSpLocks noChangeAspect="1" noChangeShapeType="1"/>
              <a:stCxn id="17509" idx="4"/>
              <a:endCxn id="17519" idx="0"/>
            </p:cNvCxnSpPr>
            <p:nvPr/>
          </p:nvCxnSpPr>
          <p:spPr bwMode="auto">
            <a:xfrm flipH="1">
              <a:off x="1896" y="1884"/>
              <a:ext cx="67" cy="8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526" name="AutoShape 28"/>
            <p:cNvCxnSpPr>
              <a:cxnSpLocks noChangeAspect="1" noChangeShapeType="1"/>
              <a:stCxn id="17514" idx="4"/>
              <a:endCxn id="17520" idx="0"/>
            </p:cNvCxnSpPr>
            <p:nvPr/>
          </p:nvCxnSpPr>
          <p:spPr bwMode="auto">
            <a:xfrm flipH="1">
              <a:off x="2091" y="2133"/>
              <a:ext cx="51" cy="6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527" name="AutoShape 29"/>
            <p:cNvCxnSpPr>
              <a:cxnSpLocks noChangeAspect="1" noChangeShapeType="1"/>
              <a:stCxn id="17514" idx="4"/>
              <a:endCxn id="17521" idx="0"/>
            </p:cNvCxnSpPr>
            <p:nvPr/>
          </p:nvCxnSpPr>
          <p:spPr bwMode="auto">
            <a:xfrm>
              <a:off x="2142" y="2133"/>
              <a:ext cx="78" cy="6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528" name="AutoShape 30"/>
            <p:cNvCxnSpPr>
              <a:cxnSpLocks noChangeAspect="1" noChangeShapeType="1"/>
              <a:stCxn id="17516" idx="4"/>
              <a:endCxn id="17522" idx="0"/>
            </p:cNvCxnSpPr>
            <p:nvPr/>
          </p:nvCxnSpPr>
          <p:spPr bwMode="auto">
            <a:xfrm flipH="1">
              <a:off x="2480" y="2142"/>
              <a:ext cx="57" cy="5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529" name="AutoShape 31"/>
            <p:cNvCxnSpPr>
              <a:cxnSpLocks noChangeAspect="1" noChangeShapeType="1"/>
              <a:stCxn id="17516" idx="4"/>
              <a:endCxn id="17523" idx="0"/>
            </p:cNvCxnSpPr>
            <p:nvPr/>
          </p:nvCxnSpPr>
          <p:spPr bwMode="auto">
            <a:xfrm>
              <a:off x="2537" y="2142"/>
              <a:ext cx="73" cy="5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grpSp>
          <p:nvGrpSpPr>
            <p:cNvPr id="3" name="Group 32"/>
            <p:cNvGrpSpPr>
              <a:grpSpLocks noChangeAspect="1"/>
            </p:cNvGrpSpPr>
            <p:nvPr/>
          </p:nvGrpSpPr>
          <p:grpSpPr bwMode="auto">
            <a:xfrm>
              <a:off x="138" y="1687"/>
              <a:ext cx="1226" cy="1477"/>
              <a:chOff x="1633" y="2628"/>
              <a:chExt cx="1362" cy="1641"/>
            </a:xfrm>
          </p:grpSpPr>
          <p:sp>
            <p:nvSpPr>
              <p:cNvPr id="17556" name="Oval 33"/>
              <p:cNvSpPr>
                <a:spLocks noChangeAspect="1" noChangeArrowheads="1"/>
              </p:cNvSpPr>
              <p:nvPr/>
            </p:nvSpPr>
            <p:spPr bwMode="auto">
              <a:xfrm>
                <a:off x="2027" y="2628"/>
                <a:ext cx="367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(7,T)</a:t>
                </a:r>
              </a:p>
            </p:txBody>
          </p:sp>
          <p:sp>
            <p:nvSpPr>
              <p:cNvPr id="17557" name="Oval 34"/>
              <p:cNvSpPr>
                <a:spLocks noChangeAspect="1" noChangeArrowheads="1"/>
              </p:cNvSpPr>
              <p:nvPr/>
            </p:nvSpPr>
            <p:spPr bwMode="auto">
              <a:xfrm>
                <a:off x="1633" y="3287"/>
                <a:ext cx="373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(1,C)</a:t>
                </a:r>
              </a:p>
            </p:txBody>
          </p:sp>
          <p:sp>
            <p:nvSpPr>
              <p:cNvPr id="17558" name="Oval 35"/>
              <p:cNvSpPr>
                <a:spLocks noChangeAspect="1" noChangeArrowheads="1"/>
              </p:cNvSpPr>
              <p:nvPr/>
            </p:nvSpPr>
            <p:spPr bwMode="auto">
              <a:xfrm>
                <a:off x="1833" y="2909"/>
                <a:ext cx="378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(1,Q)</a:t>
                </a:r>
              </a:p>
            </p:txBody>
          </p:sp>
          <p:cxnSp>
            <p:nvCxnSpPr>
              <p:cNvPr id="17559" name="AutoShape 36"/>
              <p:cNvCxnSpPr>
                <a:cxnSpLocks noChangeAspect="1" noChangeShapeType="1"/>
                <a:stCxn id="17558" idx="4"/>
                <a:endCxn id="17557" idx="0"/>
              </p:cNvCxnSpPr>
              <p:nvPr/>
            </p:nvCxnSpPr>
            <p:spPr bwMode="auto">
              <a:xfrm flipH="1">
                <a:off x="1821" y="3108"/>
                <a:ext cx="202" cy="187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60" name="AutoShape 37"/>
              <p:cNvCxnSpPr>
                <a:cxnSpLocks noChangeAspect="1" noChangeShapeType="1"/>
                <a:stCxn id="17558" idx="4"/>
                <a:endCxn id="17564" idx="0"/>
              </p:cNvCxnSpPr>
              <p:nvPr/>
            </p:nvCxnSpPr>
            <p:spPr bwMode="auto">
              <a:xfrm>
                <a:off x="2022" y="3108"/>
                <a:ext cx="203" cy="198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61" name="AutoShape 38"/>
              <p:cNvCxnSpPr>
                <a:cxnSpLocks noChangeAspect="1" noChangeShapeType="1"/>
                <a:stCxn id="17556" idx="4"/>
                <a:endCxn id="17558" idx="0"/>
              </p:cNvCxnSpPr>
              <p:nvPr/>
            </p:nvCxnSpPr>
            <p:spPr bwMode="auto">
              <a:xfrm flipH="1">
                <a:off x="2023" y="2827"/>
                <a:ext cx="187" cy="9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7562" name="Oval 39"/>
              <p:cNvSpPr>
                <a:spLocks noChangeAspect="1" noChangeArrowheads="1"/>
              </p:cNvSpPr>
              <p:nvPr/>
            </p:nvSpPr>
            <p:spPr bwMode="auto">
              <a:xfrm>
                <a:off x="2318" y="3683"/>
                <a:ext cx="378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(5,G)</a:t>
                </a:r>
              </a:p>
            </p:txBody>
          </p:sp>
          <p:sp>
            <p:nvSpPr>
              <p:cNvPr id="17563" name="Oval 40"/>
              <p:cNvSpPr>
                <a:spLocks noChangeAspect="1" noChangeArrowheads="1"/>
              </p:cNvSpPr>
              <p:nvPr/>
            </p:nvSpPr>
            <p:spPr bwMode="auto">
              <a:xfrm>
                <a:off x="1786" y="3681"/>
                <a:ext cx="374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(2,R)</a:t>
                </a:r>
              </a:p>
            </p:txBody>
          </p:sp>
          <p:sp>
            <p:nvSpPr>
              <p:cNvPr id="17564" name="Oval 41"/>
              <p:cNvSpPr>
                <a:spLocks noChangeAspect="1" noChangeArrowheads="1"/>
              </p:cNvSpPr>
              <p:nvPr/>
            </p:nvSpPr>
            <p:spPr bwMode="auto">
              <a:xfrm>
                <a:off x="2036" y="3298"/>
                <a:ext cx="378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(5,H)</a:t>
                </a:r>
              </a:p>
            </p:txBody>
          </p:sp>
          <p:cxnSp>
            <p:nvCxnSpPr>
              <p:cNvPr id="17565" name="AutoShape 42"/>
              <p:cNvCxnSpPr>
                <a:cxnSpLocks noChangeAspect="1" noChangeShapeType="1"/>
                <a:stCxn id="17564" idx="4"/>
                <a:endCxn id="17563" idx="0"/>
              </p:cNvCxnSpPr>
              <p:nvPr/>
            </p:nvCxnSpPr>
            <p:spPr bwMode="auto">
              <a:xfrm flipH="1">
                <a:off x="1972" y="3497"/>
                <a:ext cx="253" cy="19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66" name="AutoShape 43"/>
              <p:cNvCxnSpPr>
                <a:cxnSpLocks noChangeAspect="1" noChangeShapeType="1"/>
                <a:stCxn id="17564" idx="4"/>
                <a:endCxn id="17562" idx="0"/>
              </p:cNvCxnSpPr>
              <p:nvPr/>
            </p:nvCxnSpPr>
            <p:spPr bwMode="auto">
              <a:xfrm>
                <a:off x="2225" y="3497"/>
                <a:ext cx="282" cy="195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7567" name="Oval 44"/>
              <p:cNvSpPr>
                <a:spLocks noChangeAspect="1" noChangeArrowheads="1"/>
              </p:cNvSpPr>
              <p:nvPr/>
            </p:nvSpPr>
            <p:spPr bwMode="auto">
              <a:xfrm>
                <a:off x="2529" y="3926"/>
                <a:ext cx="378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(6,Y)</a:t>
                </a:r>
              </a:p>
            </p:txBody>
          </p:sp>
          <p:sp>
            <p:nvSpPr>
              <p:cNvPr id="17568" name="Oval 45"/>
              <p:cNvSpPr>
                <a:spLocks noChangeAspect="1" noChangeArrowheads="1"/>
              </p:cNvSpPr>
              <p:nvPr/>
            </p:nvSpPr>
            <p:spPr bwMode="auto">
              <a:xfrm>
                <a:off x="2153" y="3936"/>
                <a:ext cx="335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(5,I)</a:t>
                </a:r>
              </a:p>
            </p:txBody>
          </p:sp>
          <p:cxnSp>
            <p:nvCxnSpPr>
              <p:cNvPr id="17569" name="AutoShape 46"/>
              <p:cNvCxnSpPr>
                <a:cxnSpLocks noChangeAspect="1" noChangeShapeType="1"/>
                <a:stCxn id="17562" idx="4"/>
                <a:endCxn id="17568" idx="0"/>
              </p:cNvCxnSpPr>
              <p:nvPr/>
            </p:nvCxnSpPr>
            <p:spPr bwMode="auto">
              <a:xfrm flipH="1">
                <a:off x="2322" y="3883"/>
                <a:ext cx="185" cy="6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70" name="AutoShape 47"/>
              <p:cNvCxnSpPr>
                <a:cxnSpLocks noChangeAspect="1" noChangeShapeType="1"/>
                <a:stCxn id="17562" idx="4"/>
                <a:endCxn id="17567" idx="0"/>
              </p:cNvCxnSpPr>
              <p:nvPr/>
            </p:nvCxnSpPr>
            <p:spPr bwMode="auto">
              <a:xfrm>
                <a:off x="2507" y="3883"/>
                <a:ext cx="212" cy="5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7571" name="Rectangle 48"/>
              <p:cNvSpPr>
                <a:spLocks noChangeAspect="1" noChangeArrowheads="1"/>
              </p:cNvSpPr>
              <p:nvPr/>
            </p:nvSpPr>
            <p:spPr bwMode="auto">
              <a:xfrm>
                <a:off x="1715" y="3584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572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1859" y="3981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573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2003" y="3981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574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1859" y="3584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575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2219" y="4197"/>
                <a:ext cx="73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576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2364" y="419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577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2616" y="419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578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2760" y="419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7579" name="AutoShape 56"/>
              <p:cNvCxnSpPr>
                <a:cxnSpLocks noChangeAspect="1" noChangeShapeType="1"/>
                <a:stCxn id="17557" idx="4"/>
                <a:endCxn id="17571" idx="0"/>
              </p:cNvCxnSpPr>
              <p:nvPr/>
            </p:nvCxnSpPr>
            <p:spPr bwMode="auto">
              <a:xfrm flipH="1">
                <a:off x="1751" y="3486"/>
                <a:ext cx="70" cy="98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80" name="AutoShape 57"/>
              <p:cNvCxnSpPr>
                <a:cxnSpLocks noChangeAspect="1" noChangeShapeType="1"/>
                <a:stCxn id="17557" idx="4"/>
                <a:endCxn id="17574" idx="0"/>
              </p:cNvCxnSpPr>
              <p:nvPr/>
            </p:nvCxnSpPr>
            <p:spPr bwMode="auto">
              <a:xfrm>
                <a:off x="1821" y="3486"/>
                <a:ext cx="74" cy="98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81" name="AutoShape 58"/>
              <p:cNvCxnSpPr>
                <a:cxnSpLocks noChangeAspect="1" noChangeShapeType="1"/>
                <a:stCxn id="17563" idx="4"/>
                <a:endCxn id="17572" idx="0"/>
              </p:cNvCxnSpPr>
              <p:nvPr/>
            </p:nvCxnSpPr>
            <p:spPr bwMode="auto">
              <a:xfrm flipH="1">
                <a:off x="1895" y="3880"/>
                <a:ext cx="78" cy="10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82" name="AutoShape 59"/>
              <p:cNvCxnSpPr>
                <a:cxnSpLocks noChangeAspect="1" noChangeShapeType="1"/>
                <a:stCxn id="17563" idx="4"/>
                <a:endCxn id="17573" idx="0"/>
              </p:cNvCxnSpPr>
              <p:nvPr/>
            </p:nvCxnSpPr>
            <p:spPr bwMode="auto">
              <a:xfrm>
                <a:off x="1973" y="3880"/>
                <a:ext cx="66" cy="10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83" name="AutoShape 60"/>
              <p:cNvCxnSpPr>
                <a:cxnSpLocks noChangeAspect="1" noChangeShapeType="1"/>
              </p:cNvCxnSpPr>
              <p:nvPr/>
            </p:nvCxnSpPr>
            <p:spPr bwMode="auto">
              <a:xfrm>
                <a:off x="2995" y="3338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84" name="AutoShape 61"/>
              <p:cNvCxnSpPr>
                <a:cxnSpLocks noChangeAspect="1" noChangeShapeType="1"/>
                <a:stCxn id="17568" idx="4"/>
                <a:endCxn id="17575" idx="0"/>
              </p:cNvCxnSpPr>
              <p:nvPr/>
            </p:nvCxnSpPr>
            <p:spPr bwMode="auto">
              <a:xfrm flipH="1">
                <a:off x="2255" y="4135"/>
                <a:ext cx="67" cy="6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85" name="AutoShape 62"/>
              <p:cNvCxnSpPr>
                <a:cxnSpLocks noChangeAspect="1" noChangeShapeType="1"/>
                <a:stCxn id="17568" idx="4"/>
                <a:endCxn id="17576" idx="0"/>
              </p:cNvCxnSpPr>
              <p:nvPr/>
            </p:nvCxnSpPr>
            <p:spPr bwMode="auto">
              <a:xfrm>
                <a:off x="2322" y="4135"/>
                <a:ext cx="78" cy="6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86" name="AutoShape 63"/>
              <p:cNvCxnSpPr>
                <a:cxnSpLocks noChangeAspect="1" noChangeShapeType="1"/>
                <a:stCxn id="17567" idx="4"/>
                <a:endCxn id="17577" idx="0"/>
              </p:cNvCxnSpPr>
              <p:nvPr/>
            </p:nvCxnSpPr>
            <p:spPr bwMode="auto">
              <a:xfrm flipH="1">
                <a:off x="2652" y="4125"/>
                <a:ext cx="67" cy="7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87" name="AutoShape 64"/>
              <p:cNvCxnSpPr>
                <a:cxnSpLocks noChangeAspect="1" noChangeShapeType="1"/>
                <a:stCxn id="17567" idx="4"/>
                <a:endCxn id="17578" idx="0"/>
              </p:cNvCxnSpPr>
              <p:nvPr/>
            </p:nvCxnSpPr>
            <p:spPr bwMode="auto">
              <a:xfrm>
                <a:off x="2719" y="4125"/>
                <a:ext cx="77" cy="7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4" name="Group 65"/>
            <p:cNvGrpSpPr>
              <a:grpSpLocks noChangeAspect="1"/>
            </p:cNvGrpSpPr>
            <p:nvPr/>
          </p:nvGrpSpPr>
          <p:grpSpPr bwMode="auto">
            <a:xfrm>
              <a:off x="1283" y="1964"/>
              <a:ext cx="358" cy="300"/>
              <a:chOff x="2470" y="2566"/>
              <a:chExt cx="399" cy="333"/>
            </a:xfrm>
          </p:grpSpPr>
          <p:sp>
            <p:nvSpPr>
              <p:cNvPr id="17551" name="Oval 66"/>
              <p:cNvSpPr>
                <a:spLocks noChangeAspect="1" noChangeArrowheads="1"/>
              </p:cNvSpPr>
              <p:nvPr/>
            </p:nvSpPr>
            <p:spPr bwMode="auto">
              <a:xfrm>
                <a:off x="2470" y="2566"/>
                <a:ext cx="399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(14,J)</a:t>
                </a:r>
              </a:p>
            </p:txBody>
          </p:sp>
          <p:sp>
            <p:nvSpPr>
              <p:cNvPr id="17552" name="Rectangle 67"/>
              <p:cNvSpPr>
                <a:spLocks noChangeAspect="1" noChangeArrowheads="1"/>
              </p:cNvSpPr>
              <p:nvPr/>
            </p:nvSpPr>
            <p:spPr bwMode="auto">
              <a:xfrm>
                <a:off x="2652" y="282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553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2760" y="282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7554" name="AutoShape 69"/>
              <p:cNvCxnSpPr>
                <a:cxnSpLocks noChangeAspect="1" noChangeShapeType="1"/>
                <a:stCxn id="17553" idx="0"/>
                <a:endCxn id="17551" idx="4"/>
              </p:cNvCxnSpPr>
              <p:nvPr/>
            </p:nvCxnSpPr>
            <p:spPr bwMode="auto">
              <a:xfrm flipH="1" flipV="1">
                <a:off x="2671" y="2765"/>
                <a:ext cx="125" cy="6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55" name="AutoShape 70"/>
              <p:cNvCxnSpPr>
                <a:cxnSpLocks noChangeAspect="1" noChangeShapeType="1"/>
                <a:stCxn id="17551" idx="4"/>
                <a:endCxn id="17552" idx="0"/>
              </p:cNvCxnSpPr>
              <p:nvPr/>
            </p:nvCxnSpPr>
            <p:spPr bwMode="auto">
              <a:xfrm>
                <a:off x="2671" y="2765"/>
                <a:ext cx="17" cy="6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17532" name="Oval 71"/>
            <p:cNvSpPr>
              <a:spLocks noChangeAspect="1" noChangeArrowheads="1"/>
            </p:cNvSpPr>
            <p:nvPr/>
          </p:nvSpPr>
          <p:spPr bwMode="auto">
            <a:xfrm>
              <a:off x="793" y="1385"/>
              <a:ext cx="34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(8,N)</a:t>
              </a:r>
            </a:p>
          </p:txBody>
        </p:sp>
        <p:cxnSp>
          <p:nvCxnSpPr>
            <p:cNvPr id="17533" name="AutoShape 72"/>
            <p:cNvCxnSpPr>
              <a:cxnSpLocks noChangeAspect="1" noChangeShapeType="1"/>
              <a:stCxn id="17556" idx="4"/>
              <a:endCxn id="17546" idx="0"/>
            </p:cNvCxnSpPr>
            <p:nvPr/>
          </p:nvCxnSpPr>
          <p:spPr bwMode="auto">
            <a:xfrm>
              <a:off x="658" y="1870"/>
              <a:ext cx="250" cy="8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534" name="AutoShape 73"/>
            <p:cNvCxnSpPr>
              <a:cxnSpLocks noChangeAspect="1" noChangeShapeType="1"/>
              <a:stCxn id="17503" idx="4"/>
              <a:endCxn id="17541" idx="0"/>
            </p:cNvCxnSpPr>
            <p:nvPr/>
          </p:nvCxnSpPr>
          <p:spPr bwMode="auto">
            <a:xfrm>
              <a:off x="1206" y="1873"/>
              <a:ext cx="74" cy="40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grpSp>
          <p:nvGrpSpPr>
            <p:cNvPr id="5" name="Group 74"/>
            <p:cNvGrpSpPr>
              <a:grpSpLocks noChangeAspect="1"/>
            </p:cNvGrpSpPr>
            <p:nvPr/>
          </p:nvGrpSpPr>
          <p:grpSpPr bwMode="auto">
            <a:xfrm>
              <a:off x="745" y="1954"/>
              <a:ext cx="324" cy="285"/>
              <a:chOff x="2440" y="3304"/>
              <a:chExt cx="360" cy="316"/>
            </a:xfrm>
          </p:grpSpPr>
          <p:sp>
            <p:nvSpPr>
              <p:cNvPr id="17546" name="Oval 75"/>
              <p:cNvSpPr>
                <a:spLocks noChangeAspect="1" noChangeArrowheads="1"/>
              </p:cNvSpPr>
              <p:nvPr/>
            </p:nvSpPr>
            <p:spPr bwMode="auto">
              <a:xfrm>
                <a:off x="2440" y="3304"/>
                <a:ext cx="360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(7,P)</a:t>
                </a:r>
              </a:p>
            </p:txBody>
          </p:sp>
          <p:sp>
            <p:nvSpPr>
              <p:cNvPr id="17547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2508" y="3548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548" name="Rectangle 77"/>
              <p:cNvSpPr>
                <a:spLocks noChangeAspect="1" noChangeArrowheads="1"/>
              </p:cNvSpPr>
              <p:nvPr/>
            </p:nvSpPr>
            <p:spPr bwMode="auto">
              <a:xfrm>
                <a:off x="2688" y="3548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7549" name="AutoShape 78"/>
              <p:cNvCxnSpPr>
                <a:cxnSpLocks noChangeAspect="1" noChangeShapeType="1"/>
                <a:stCxn id="17546" idx="4"/>
                <a:endCxn id="17548" idx="0"/>
              </p:cNvCxnSpPr>
              <p:nvPr/>
            </p:nvCxnSpPr>
            <p:spPr bwMode="auto">
              <a:xfrm>
                <a:off x="2621" y="3503"/>
                <a:ext cx="103" cy="45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50" name="AutoShape 79"/>
              <p:cNvCxnSpPr>
                <a:cxnSpLocks noChangeAspect="1" noChangeShapeType="1"/>
                <a:stCxn id="17546" idx="4"/>
                <a:endCxn id="17547" idx="0"/>
              </p:cNvCxnSpPr>
              <p:nvPr/>
            </p:nvCxnSpPr>
            <p:spPr bwMode="auto">
              <a:xfrm flipH="1">
                <a:off x="2544" y="3503"/>
                <a:ext cx="77" cy="45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6" name="Group 80"/>
            <p:cNvGrpSpPr>
              <a:grpSpLocks noChangeAspect="1"/>
            </p:cNvGrpSpPr>
            <p:nvPr/>
          </p:nvGrpSpPr>
          <p:grpSpPr bwMode="auto">
            <a:xfrm>
              <a:off x="1085" y="2272"/>
              <a:ext cx="392" cy="294"/>
              <a:chOff x="2837" y="3293"/>
              <a:chExt cx="435" cy="327"/>
            </a:xfrm>
          </p:grpSpPr>
          <p:sp>
            <p:nvSpPr>
              <p:cNvPr id="17541" name="Oval 81"/>
              <p:cNvSpPr>
                <a:spLocks noChangeAspect="1" noChangeArrowheads="1"/>
              </p:cNvSpPr>
              <p:nvPr/>
            </p:nvSpPr>
            <p:spPr bwMode="auto">
              <a:xfrm>
                <a:off x="2837" y="3293"/>
                <a:ext cx="435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(10,U)</a:t>
                </a:r>
              </a:p>
            </p:txBody>
          </p:sp>
          <p:sp>
            <p:nvSpPr>
              <p:cNvPr id="17542" name="Rectangle 82"/>
              <p:cNvSpPr>
                <a:spLocks noChangeAspect="1" noChangeArrowheads="1"/>
              </p:cNvSpPr>
              <p:nvPr/>
            </p:nvSpPr>
            <p:spPr bwMode="auto">
              <a:xfrm>
                <a:off x="2941" y="3548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543" name="Rectangle 83"/>
              <p:cNvSpPr>
                <a:spLocks noChangeAspect="1" noChangeArrowheads="1"/>
              </p:cNvSpPr>
              <p:nvPr/>
            </p:nvSpPr>
            <p:spPr bwMode="auto">
              <a:xfrm>
                <a:off x="3121" y="3548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7544" name="AutoShape 84"/>
              <p:cNvCxnSpPr>
                <a:cxnSpLocks noChangeAspect="1" noChangeShapeType="1"/>
                <a:stCxn id="17541" idx="4"/>
                <a:endCxn id="17542" idx="0"/>
              </p:cNvCxnSpPr>
              <p:nvPr/>
            </p:nvCxnSpPr>
            <p:spPr bwMode="auto">
              <a:xfrm flipH="1">
                <a:off x="2977" y="3492"/>
                <a:ext cx="77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45" name="AutoShape 85"/>
              <p:cNvCxnSpPr>
                <a:cxnSpLocks noChangeAspect="1" noChangeShapeType="1"/>
                <a:stCxn id="17541" idx="4"/>
                <a:endCxn id="17543" idx="0"/>
              </p:cNvCxnSpPr>
              <p:nvPr/>
            </p:nvCxnSpPr>
            <p:spPr bwMode="auto">
              <a:xfrm>
                <a:off x="3054" y="3492"/>
                <a:ext cx="103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17537" name="Text Box 86"/>
            <p:cNvSpPr txBox="1">
              <a:spLocks noChangeAspect="1" noChangeArrowheads="1"/>
            </p:cNvSpPr>
            <p:nvPr/>
          </p:nvSpPr>
          <p:spPr bwMode="auto">
            <a:xfrm>
              <a:off x="537" y="1400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>
                  <a:latin typeface="Times New Roman" charset="0"/>
                </a:rPr>
                <a:t>x</a:t>
              </a:r>
            </a:p>
          </p:txBody>
        </p:sp>
        <p:sp>
          <p:nvSpPr>
            <p:cNvPr id="17538" name="Line 87"/>
            <p:cNvSpPr>
              <a:spLocks noChangeAspect="1" noChangeShapeType="1"/>
            </p:cNvSpPr>
            <p:nvPr/>
          </p:nvSpPr>
          <p:spPr bwMode="auto">
            <a:xfrm flipV="1">
              <a:off x="656" y="1482"/>
              <a:ext cx="129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17539" name="AutoShape 88"/>
            <p:cNvCxnSpPr>
              <a:cxnSpLocks noChangeAspect="1" noChangeShapeType="1"/>
              <a:stCxn id="17503" idx="0"/>
              <a:endCxn id="17532" idx="4"/>
            </p:cNvCxnSpPr>
            <p:nvPr/>
          </p:nvCxnSpPr>
          <p:spPr bwMode="auto">
            <a:xfrm flipH="1" flipV="1">
              <a:off x="963" y="1568"/>
              <a:ext cx="243" cy="12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7540" name="AutoShape 89"/>
            <p:cNvSpPr>
              <a:spLocks noChangeArrowheads="1"/>
            </p:cNvSpPr>
            <p:nvPr/>
          </p:nvSpPr>
          <p:spPr bwMode="auto">
            <a:xfrm>
              <a:off x="1422" y="1326"/>
              <a:ext cx="240" cy="192"/>
            </a:xfrm>
            <a:custGeom>
              <a:avLst/>
              <a:gdLst>
                <a:gd name="T0" fmla="*/ 120 w 21600"/>
                <a:gd name="T1" fmla="*/ 0 h 21600"/>
                <a:gd name="T2" fmla="*/ 30 w 21600"/>
                <a:gd name="T3" fmla="*/ 96 h 21600"/>
                <a:gd name="T4" fmla="*/ 120 w 21600"/>
                <a:gd name="T5" fmla="*/ 48 h 21600"/>
                <a:gd name="T6" fmla="*/ 270 w 21600"/>
                <a:gd name="T7" fmla="*/ 96 h 21600"/>
                <a:gd name="T8" fmla="*/ 210 w 21600"/>
                <a:gd name="T9" fmla="*/ 144 h 21600"/>
                <a:gd name="T10" fmla="*/ 150 w 21600"/>
                <a:gd name="T11" fmla="*/ 9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9999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90"/>
          <p:cNvGrpSpPr>
            <a:grpSpLocks/>
          </p:cNvGrpSpPr>
          <p:nvPr/>
        </p:nvGrpSpPr>
        <p:grpSpPr bwMode="auto">
          <a:xfrm>
            <a:off x="4475163" y="3500438"/>
            <a:ext cx="4364037" cy="2824162"/>
            <a:chOff x="2784" y="1581"/>
            <a:chExt cx="2749" cy="1779"/>
          </a:xfrm>
        </p:grpSpPr>
        <p:sp>
          <p:nvSpPr>
            <p:cNvPr id="17419" name="Oval 91"/>
            <p:cNvSpPr>
              <a:spLocks noChangeAspect="1" noChangeArrowheads="1"/>
            </p:cNvSpPr>
            <p:nvPr/>
          </p:nvSpPr>
          <p:spPr bwMode="auto">
            <a:xfrm>
              <a:off x="3840" y="2197"/>
              <a:ext cx="40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(10,A)</a:t>
              </a:r>
            </a:p>
          </p:txBody>
        </p:sp>
        <p:cxnSp>
          <p:nvCxnSpPr>
            <p:cNvPr id="17420" name="AutoShape 92"/>
            <p:cNvCxnSpPr>
              <a:cxnSpLocks noChangeAspect="1" noChangeShapeType="1"/>
              <a:stCxn id="17423" idx="0"/>
              <a:endCxn id="17448" idx="4"/>
            </p:cNvCxnSpPr>
            <p:nvPr/>
          </p:nvCxnSpPr>
          <p:spPr bwMode="auto">
            <a:xfrm flipH="1" flipV="1">
              <a:off x="3809" y="1767"/>
              <a:ext cx="602" cy="10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421" name="AutoShape 93"/>
            <p:cNvCxnSpPr>
              <a:cxnSpLocks noChangeAspect="1" noChangeShapeType="1"/>
              <a:stCxn id="17448" idx="4"/>
              <a:endCxn id="17471" idx="0"/>
            </p:cNvCxnSpPr>
            <p:nvPr/>
          </p:nvCxnSpPr>
          <p:spPr bwMode="auto">
            <a:xfrm flipH="1">
              <a:off x="3311" y="1767"/>
              <a:ext cx="498" cy="11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422" name="AutoShape 94"/>
            <p:cNvCxnSpPr>
              <a:cxnSpLocks noChangeAspect="1" noChangeShapeType="1"/>
              <a:stCxn id="17419" idx="4"/>
              <a:endCxn id="17466" idx="0"/>
            </p:cNvCxnSpPr>
            <p:nvPr/>
          </p:nvCxnSpPr>
          <p:spPr bwMode="auto">
            <a:xfrm>
              <a:off x="4040" y="2383"/>
              <a:ext cx="258" cy="8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7423" name="Oval 95"/>
            <p:cNvSpPr>
              <a:spLocks noChangeAspect="1" noChangeArrowheads="1"/>
            </p:cNvSpPr>
            <p:nvPr/>
          </p:nvSpPr>
          <p:spPr bwMode="auto">
            <a:xfrm>
              <a:off x="4214" y="1876"/>
              <a:ext cx="394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(20,Z)</a:t>
              </a:r>
            </a:p>
          </p:txBody>
        </p:sp>
        <p:sp>
          <p:nvSpPr>
            <p:cNvPr id="17424" name="Oval 96"/>
            <p:cNvSpPr>
              <a:spLocks noChangeAspect="1" noChangeArrowheads="1"/>
            </p:cNvSpPr>
            <p:nvPr/>
          </p:nvSpPr>
          <p:spPr bwMode="auto">
            <a:xfrm>
              <a:off x="4971" y="2525"/>
              <a:ext cx="40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(37,P)</a:t>
              </a:r>
            </a:p>
          </p:txBody>
        </p:sp>
        <p:sp>
          <p:nvSpPr>
            <p:cNvPr id="17425" name="Oval 97"/>
            <p:cNvSpPr>
              <a:spLocks noChangeAspect="1" noChangeArrowheads="1"/>
            </p:cNvSpPr>
            <p:nvPr/>
          </p:nvSpPr>
          <p:spPr bwMode="auto">
            <a:xfrm>
              <a:off x="4554" y="2525"/>
              <a:ext cx="412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(21,O)</a:t>
              </a:r>
            </a:p>
          </p:txBody>
        </p:sp>
        <p:sp>
          <p:nvSpPr>
            <p:cNvPr id="17426" name="Oval 98"/>
            <p:cNvSpPr>
              <a:spLocks noChangeAspect="1" noChangeArrowheads="1"/>
            </p:cNvSpPr>
            <p:nvPr/>
          </p:nvSpPr>
          <p:spPr bwMode="auto">
            <a:xfrm>
              <a:off x="4745" y="2187"/>
              <a:ext cx="406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(35,R)</a:t>
              </a:r>
            </a:p>
          </p:txBody>
        </p:sp>
        <p:cxnSp>
          <p:nvCxnSpPr>
            <p:cNvPr id="17427" name="AutoShape 99"/>
            <p:cNvCxnSpPr>
              <a:cxnSpLocks noChangeAspect="1" noChangeShapeType="1"/>
              <a:stCxn id="17423" idx="4"/>
              <a:endCxn id="17426" idx="0"/>
            </p:cNvCxnSpPr>
            <p:nvPr/>
          </p:nvCxnSpPr>
          <p:spPr bwMode="auto">
            <a:xfrm>
              <a:off x="4411" y="2062"/>
              <a:ext cx="537" cy="12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428" name="AutoShape 100"/>
            <p:cNvCxnSpPr>
              <a:cxnSpLocks noChangeAspect="1" noChangeShapeType="1"/>
              <a:stCxn id="17426" idx="4"/>
              <a:endCxn id="17425" idx="0"/>
            </p:cNvCxnSpPr>
            <p:nvPr/>
          </p:nvCxnSpPr>
          <p:spPr bwMode="auto">
            <a:xfrm flipH="1">
              <a:off x="4760" y="2367"/>
              <a:ext cx="188" cy="16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429" name="AutoShape 101"/>
            <p:cNvCxnSpPr>
              <a:cxnSpLocks noChangeAspect="1" noChangeShapeType="1"/>
              <a:stCxn id="17426" idx="4"/>
              <a:endCxn id="17424" idx="0"/>
            </p:cNvCxnSpPr>
            <p:nvPr/>
          </p:nvCxnSpPr>
          <p:spPr bwMode="auto">
            <a:xfrm>
              <a:off x="4948" y="2367"/>
              <a:ext cx="224" cy="16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7430" name="Oval 102"/>
            <p:cNvSpPr>
              <a:spLocks noChangeAspect="1" noChangeArrowheads="1"/>
            </p:cNvSpPr>
            <p:nvPr/>
          </p:nvSpPr>
          <p:spPr bwMode="auto">
            <a:xfrm>
              <a:off x="4744" y="2774"/>
              <a:ext cx="388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(36,L)</a:t>
              </a:r>
            </a:p>
          </p:txBody>
        </p:sp>
        <p:cxnSp>
          <p:nvCxnSpPr>
            <p:cNvPr id="17431" name="AutoShape 103"/>
            <p:cNvCxnSpPr>
              <a:cxnSpLocks noChangeAspect="1" noChangeShapeType="1"/>
              <a:stCxn id="17424" idx="4"/>
              <a:endCxn id="17430" idx="0"/>
            </p:cNvCxnSpPr>
            <p:nvPr/>
          </p:nvCxnSpPr>
          <p:spPr bwMode="auto">
            <a:xfrm flipH="1">
              <a:off x="4939" y="2704"/>
              <a:ext cx="233" cy="7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7432" name="Oval 104"/>
            <p:cNvSpPr>
              <a:spLocks noChangeAspect="1" noChangeArrowheads="1"/>
            </p:cNvSpPr>
            <p:nvPr/>
          </p:nvSpPr>
          <p:spPr bwMode="auto">
            <a:xfrm>
              <a:off x="5133" y="2783"/>
              <a:ext cx="40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(40,X)</a:t>
              </a:r>
            </a:p>
          </p:txBody>
        </p:sp>
        <p:cxnSp>
          <p:nvCxnSpPr>
            <p:cNvPr id="17433" name="AutoShape 105"/>
            <p:cNvCxnSpPr>
              <a:cxnSpLocks noChangeAspect="1" noChangeShapeType="1"/>
              <a:stCxn id="17424" idx="4"/>
              <a:endCxn id="17432" idx="0"/>
            </p:cNvCxnSpPr>
            <p:nvPr/>
          </p:nvCxnSpPr>
          <p:spPr bwMode="auto">
            <a:xfrm>
              <a:off x="5172" y="2704"/>
              <a:ext cx="162" cy="8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7434" name="Rectangle 106"/>
            <p:cNvSpPr>
              <a:spLocks noChangeAspect="1" noChangeArrowheads="1"/>
            </p:cNvSpPr>
            <p:nvPr/>
          </p:nvSpPr>
          <p:spPr bwMode="auto">
            <a:xfrm>
              <a:off x="4530" y="2792"/>
              <a:ext cx="66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435" name="Rectangle 107"/>
            <p:cNvSpPr>
              <a:spLocks noChangeAspect="1" noChangeArrowheads="1"/>
            </p:cNvSpPr>
            <p:nvPr/>
          </p:nvSpPr>
          <p:spPr bwMode="auto">
            <a:xfrm>
              <a:off x="4661" y="2792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436" name="Rectangle 108"/>
            <p:cNvSpPr>
              <a:spLocks noChangeAspect="1" noChangeArrowheads="1"/>
            </p:cNvSpPr>
            <p:nvPr/>
          </p:nvSpPr>
          <p:spPr bwMode="auto">
            <a:xfrm>
              <a:off x="4855" y="3019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437" name="Rectangle 109"/>
            <p:cNvSpPr>
              <a:spLocks noChangeAspect="1" noChangeArrowheads="1"/>
            </p:cNvSpPr>
            <p:nvPr/>
          </p:nvSpPr>
          <p:spPr bwMode="auto">
            <a:xfrm>
              <a:off x="4985" y="3019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438" name="Rectangle 110"/>
            <p:cNvSpPr>
              <a:spLocks noChangeAspect="1" noChangeArrowheads="1"/>
            </p:cNvSpPr>
            <p:nvPr/>
          </p:nvSpPr>
          <p:spPr bwMode="auto">
            <a:xfrm>
              <a:off x="5245" y="3019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439" name="Rectangle 111"/>
            <p:cNvSpPr>
              <a:spLocks noChangeAspect="1" noChangeArrowheads="1"/>
            </p:cNvSpPr>
            <p:nvPr/>
          </p:nvSpPr>
          <p:spPr bwMode="auto">
            <a:xfrm>
              <a:off x="5375" y="3019"/>
              <a:ext cx="64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17440" name="AutoShape 112"/>
            <p:cNvCxnSpPr>
              <a:cxnSpLocks noChangeAspect="1" noChangeShapeType="1"/>
              <a:stCxn id="17425" idx="4"/>
              <a:endCxn id="17434" idx="0"/>
            </p:cNvCxnSpPr>
            <p:nvPr/>
          </p:nvCxnSpPr>
          <p:spPr bwMode="auto">
            <a:xfrm flipH="1">
              <a:off x="4564" y="2704"/>
              <a:ext cx="196" cy="8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441" name="AutoShape 113"/>
            <p:cNvCxnSpPr>
              <a:cxnSpLocks noChangeAspect="1" noChangeShapeType="1"/>
              <a:stCxn id="17425" idx="4"/>
              <a:endCxn id="17435" idx="0"/>
            </p:cNvCxnSpPr>
            <p:nvPr/>
          </p:nvCxnSpPr>
          <p:spPr bwMode="auto">
            <a:xfrm flipH="1">
              <a:off x="4693" y="2704"/>
              <a:ext cx="67" cy="8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442" name="AutoShape 114"/>
            <p:cNvCxnSpPr>
              <a:cxnSpLocks noChangeAspect="1" noChangeShapeType="1"/>
              <a:stCxn id="17430" idx="4"/>
              <a:endCxn id="17436" idx="0"/>
            </p:cNvCxnSpPr>
            <p:nvPr/>
          </p:nvCxnSpPr>
          <p:spPr bwMode="auto">
            <a:xfrm flipH="1">
              <a:off x="4888" y="2953"/>
              <a:ext cx="51" cy="6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443" name="AutoShape 115"/>
            <p:cNvCxnSpPr>
              <a:cxnSpLocks noChangeAspect="1" noChangeShapeType="1"/>
              <a:stCxn id="17430" idx="4"/>
              <a:endCxn id="17437" idx="0"/>
            </p:cNvCxnSpPr>
            <p:nvPr/>
          </p:nvCxnSpPr>
          <p:spPr bwMode="auto">
            <a:xfrm>
              <a:off x="4939" y="2953"/>
              <a:ext cx="78" cy="6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444" name="AutoShape 116"/>
            <p:cNvCxnSpPr>
              <a:cxnSpLocks noChangeAspect="1" noChangeShapeType="1"/>
              <a:stCxn id="17432" idx="4"/>
              <a:endCxn id="17438" idx="0"/>
            </p:cNvCxnSpPr>
            <p:nvPr/>
          </p:nvCxnSpPr>
          <p:spPr bwMode="auto">
            <a:xfrm flipH="1">
              <a:off x="5277" y="2962"/>
              <a:ext cx="57" cy="5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445" name="AutoShape 117"/>
            <p:cNvCxnSpPr>
              <a:cxnSpLocks noChangeAspect="1" noChangeShapeType="1"/>
              <a:stCxn id="17432" idx="4"/>
              <a:endCxn id="17439" idx="0"/>
            </p:cNvCxnSpPr>
            <p:nvPr/>
          </p:nvCxnSpPr>
          <p:spPr bwMode="auto">
            <a:xfrm>
              <a:off x="5334" y="2962"/>
              <a:ext cx="73" cy="5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grpSp>
          <p:nvGrpSpPr>
            <p:cNvPr id="8" name="Group 118"/>
            <p:cNvGrpSpPr>
              <a:grpSpLocks noChangeAspect="1"/>
            </p:cNvGrpSpPr>
            <p:nvPr/>
          </p:nvGrpSpPr>
          <p:grpSpPr bwMode="auto">
            <a:xfrm>
              <a:off x="2784" y="1883"/>
              <a:ext cx="1233" cy="1477"/>
              <a:chOff x="1625" y="2628"/>
              <a:chExt cx="1370" cy="1641"/>
            </a:xfrm>
          </p:grpSpPr>
          <p:sp>
            <p:nvSpPr>
              <p:cNvPr id="17471" name="Oval 119"/>
              <p:cNvSpPr>
                <a:spLocks noChangeAspect="1" noChangeArrowheads="1"/>
              </p:cNvSpPr>
              <p:nvPr/>
            </p:nvSpPr>
            <p:spPr bwMode="auto">
              <a:xfrm>
                <a:off x="2023" y="2628"/>
                <a:ext cx="375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(7,T)</a:t>
                </a:r>
              </a:p>
            </p:txBody>
          </p:sp>
          <p:sp>
            <p:nvSpPr>
              <p:cNvPr id="17472" name="Oval 120"/>
              <p:cNvSpPr>
                <a:spLocks noChangeAspect="1" noChangeArrowheads="1"/>
              </p:cNvSpPr>
              <p:nvPr/>
            </p:nvSpPr>
            <p:spPr bwMode="auto">
              <a:xfrm>
                <a:off x="1625" y="3287"/>
                <a:ext cx="389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(1,C)</a:t>
                </a:r>
              </a:p>
            </p:txBody>
          </p:sp>
          <p:sp>
            <p:nvSpPr>
              <p:cNvPr id="17473" name="Oval 121"/>
              <p:cNvSpPr>
                <a:spLocks noChangeAspect="1" noChangeArrowheads="1"/>
              </p:cNvSpPr>
              <p:nvPr/>
            </p:nvSpPr>
            <p:spPr bwMode="auto">
              <a:xfrm>
                <a:off x="1825" y="2909"/>
                <a:ext cx="393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(1,Q)</a:t>
                </a:r>
              </a:p>
            </p:txBody>
          </p:sp>
          <p:cxnSp>
            <p:nvCxnSpPr>
              <p:cNvPr id="17474" name="AutoShape 122"/>
              <p:cNvCxnSpPr>
                <a:cxnSpLocks noChangeAspect="1" noChangeShapeType="1"/>
                <a:stCxn id="17473" idx="4"/>
                <a:endCxn id="17472" idx="0"/>
              </p:cNvCxnSpPr>
              <p:nvPr/>
            </p:nvCxnSpPr>
            <p:spPr bwMode="auto">
              <a:xfrm flipH="1">
                <a:off x="1821" y="3108"/>
                <a:ext cx="202" cy="187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475" name="AutoShape 123"/>
              <p:cNvCxnSpPr>
                <a:cxnSpLocks noChangeAspect="1" noChangeShapeType="1"/>
                <a:stCxn id="17473" idx="4"/>
                <a:endCxn id="17479" idx="0"/>
              </p:cNvCxnSpPr>
              <p:nvPr/>
            </p:nvCxnSpPr>
            <p:spPr bwMode="auto">
              <a:xfrm>
                <a:off x="2022" y="3108"/>
                <a:ext cx="203" cy="198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476" name="AutoShape 124"/>
              <p:cNvCxnSpPr>
                <a:cxnSpLocks noChangeAspect="1" noChangeShapeType="1"/>
                <a:stCxn id="17471" idx="4"/>
                <a:endCxn id="17473" idx="0"/>
              </p:cNvCxnSpPr>
              <p:nvPr/>
            </p:nvCxnSpPr>
            <p:spPr bwMode="auto">
              <a:xfrm flipH="1">
                <a:off x="2023" y="2827"/>
                <a:ext cx="187" cy="9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7477" name="Oval 125"/>
              <p:cNvSpPr>
                <a:spLocks noChangeAspect="1" noChangeArrowheads="1"/>
              </p:cNvSpPr>
              <p:nvPr/>
            </p:nvSpPr>
            <p:spPr bwMode="auto">
              <a:xfrm>
                <a:off x="2311" y="3684"/>
                <a:ext cx="393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(5,G)</a:t>
                </a:r>
              </a:p>
            </p:txBody>
          </p:sp>
          <p:sp>
            <p:nvSpPr>
              <p:cNvPr id="17478" name="Oval 126"/>
              <p:cNvSpPr>
                <a:spLocks noChangeAspect="1" noChangeArrowheads="1"/>
              </p:cNvSpPr>
              <p:nvPr/>
            </p:nvSpPr>
            <p:spPr bwMode="auto">
              <a:xfrm>
                <a:off x="1778" y="3681"/>
                <a:ext cx="389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(2,R)</a:t>
                </a:r>
              </a:p>
            </p:txBody>
          </p:sp>
          <p:sp>
            <p:nvSpPr>
              <p:cNvPr id="17479" name="Oval 127"/>
              <p:cNvSpPr>
                <a:spLocks noChangeAspect="1" noChangeArrowheads="1"/>
              </p:cNvSpPr>
              <p:nvPr/>
            </p:nvSpPr>
            <p:spPr bwMode="auto">
              <a:xfrm>
                <a:off x="2031" y="3298"/>
                <a:ext cx="388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(5,H)</a:t>
                </a:r>
              </a:p>
            </p:txBody>
          </p:sp>
          <p:cxnSp>
            <p:nvCxnSpPr>
              <p:cNvPr id="17480" name="AutoShape 128"/>
              <p:cNvCxnSpPr>
                <a:cxnSpLocks noChangeAspect="1" noChangeShapeType="1"/>
                <a:stCxn id="17479" idx="4"/>
                <a:endCxn id="17478" idx="0"/>
              </p:cNvCxnSpPr>
              <p:nvPr/>
            </p:nvCxnSpPr>
            <p:spPr bwMode="auto">
              <a:xfrm flipH="1">
                <a:off x="1972" y="3497"/>
                <a:ext cx="253" cy="19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481" name="AutoShape 129"/>
              <p:cNvCxnSpPr>
                <a:cxnSpLocks noChangeAspect="1" noChangeShapeType="1"/>
                <a:stCxn id="17479" idx="4"/>
                <a:endCxn id="17477" idx="0"/>
              </p:cNvCxnSpPr>
              <p:nvPr/>
            </p:nvCxnSpPr>
            <p:spPr bwMode="auto">
              <a:xfrm>
                <a:off x="2225" y="3497"/>
                <a:ext cx="282" cy="195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7482" name="Oval 130"/>
              <p:cNvSpPr>
                <a:spLocks noChangeAspect="1" noChangeArrowheads="1"/>
              </p:cNvSpPr>
              <p:nvPr/>
            </p:nvSpPr>
            <p:spPr bwMode="auto">
              <a:xfrm>
                <a:off x="2527" y="3926"/>
                <a:ext cx="382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(6,Y)</a:t>
                </a:r>
              </a:p>
            </p:txBody>
          </p:sp>
          <p:sp>
            <p:nvSpPr>
              <p:cNvPr id="17483" name="Oval 131"/>
              <p:cNvSpPr>
                <a:spLocks noChangeAspect="1" noChangeArrowheads="1"/>
              </p:cNvSpPr>
              <p:nvPr/>
            </p:nvSpPr>
            <p:spPr bwMode="auto">
              <a:xfrm>
                <a:off x="2152" y="3936"/>
                <a:ext cx="337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(5,I)</a:t>
                </a:r>
              </a:p>
            </p:txBody>
          </p:sp>
          <p:cxnSp>
            <p:nvCxnSpPr>
              <p:cNvPr id="17484" name="AutoShape 132"/>
              <p:cNvCxnSpPr>
                <a:cxnSpLocks noChangeAspect="1" noChangeShapeType="1"/>
                <a:stCxn id="17477" idx="4"/>
                <a:endCxn id="17483" idx="0"/>
              </p:cNvCxnSpPr>
              <p:nvPr/>
            </p:nvCxnSpPr>
            <p:spPr bwMode="auto">
              <a:xfrm flipH="1">
                <a:off x="2322" y="3883"/>
                <a:ext cx="185" cy="6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485" name="AutoShape 133"/>
              <p:cNvCxnSpPr>
                <a:cxnSpLocks noChangeAspect="1" noChangeShapeType="1"/>
                <a:stCxn id="17477" idx="4"/>
                <a:endCxn id="17482" idx="0"/>
              </p:cNvCxnSpPr>
              <p:nvPr/>
            </p:nvCxnSpPr>
            <p:spPr bwMode="auto">
              <a:xfrm>
                <a:off x="2507" y="3883"/>
                <a:ext cx="212" cy="5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7486" name="Rectangle 134"/>
              <p:cNvSpPr>
                <a:spLocks noChangeAspect="1" noChangeArrowheads="1"/>
              </p:cNvSpPr>
              <p:nvPr/>
            </p:nvSpPr>
            <p:spPr bwMode="auto">
              <a:xfrm>
                <a:off x="1715" y="3584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87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1859" y="3981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88" name="Rectangle 136"/>
              <p:cNvSpPr>
                <a:spLocks noChangeAspect="1" noChangeArrowheads="1"/>
              </p:cNvSpPr>
              <p:nvPr/>
            </p:nvSpPr>
            <p:spPr bwMode="auto">
              <a:xfrm>
                <a:off x="2003" y="3981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89" name="Rectangle 137"/>
              <p:cNvSpPr>
                <a:spLocks noChangeAspect="1" noChangeArrowheads="1"/>
              </p:cNvSpPr>
              <p:nvPr/>
            </p:nvSpPr>
            <p:spPr bwMode="auto">
              <a:xfrm>
                <a:off x="1859" y="3584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90" name="Rectangle 138"/>
              <p:cNvSpPr>
                <a:spLocks noChangeAspect="1" noChangeArrowheads="1"/>
              </p:cNvSpPr>
              <p:nvPr/>
            </p:nvSpPr>
            <p:spPr bwMode="auto">
              <a:xfrm>
                <a:off x="2219" y="4197"/>
                <a:ext cx="73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91" name="Rectangle 139"/>
              <p:cNvSpPr>
                <a:spLocks noChangeAspect="1" noChangeArrowheads="1"/>
              </p:cNvSpPr>
              <p:nvPr/>
            </p:nvSpPr>
            <p:spPr bwMode="auto">
              <a:xfrm>
                <a:off x="2364" y="419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92" name="Rectangle 140"/>
              <p:cNvSpPr>
                <a:spLocks noChangeAspect="1" noChangeArrowheads="1"/>
              </p:cNvSpPr>
              <p:nvPr/>
            </p:nvSpPr>
            <p:spPr bwMode="auto">
              <a:xfrm>
                <a:off x="2616" y="419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93" name="Rectangle 141"/>
              <p:cNvSpPr>
                <a:spLocks noChangeAspect="1" noChangeArrowheads="1"/>
              </p:cNvSpPr>
              <p:nvPr/>
            </p:nvSpPr>
            <p:spPr bwMode="auto">
              <a:xfrm>
                <a:off x="2760" y="419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7494" name="AutoShape 142"/>
              <p:cNvCxnSpPr>
                <a:cxnSpLocks noChangeAspect="1" noChangeShapeType="1"/>
                <a:stCxn id="17472" idx="4"/>
                <a:endCxn id="17486" idx="0"/>
              </p:cNvCxnSpPr>
              <p:nvPr/>
            </p:nvCxnSpPr>
            <p:spPr bwMode="auto">
              <a:xfrm flipH="1">
                <a:off x="1751" y="3486"/>
                <a:ext cx="70" cy="98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495" name="AutoShape 143"/>
              <p:cNvCxnSpPr>
                <a:cxnSpLocks noChangeAspect="1" noChangeShapeType="1"/>
                <a:stCxn id="17472" idx="4"/>
                <a:endCxn id="17489" idx="0"/>
              </p:cNvCxnSpPr>
              <p:nvPr/>
            </p:nvCxnSpPr>
            <p:spPr bwMode="auto">
              <a:xfrm>
                <a:off x="1821" y="3486"/>
                <a:ext cx="74" cy="98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496" name="AutoShape 144"/>
              <p:cNvCxnSpPr>
                <a:cxnSpLocks noChangeAspect="1" noChangeShapeType="1"/>
                <a:stCxn id="17478" idx="4"/>
                <a:endCxn id="17487" idx="0"/>
              </p:cNvCxnSpPr>
              <p:nvPr/>
            </p:nvCxnSpPr>
            <p:spPr bwMode="auto">
              <a:xfrm flipH="1">
                <a:off x="1895" y="3880"/>
                <a:ext cx="78" cy="10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497" name="AutoShape 145"/>
              <p:cNvCxnSpPr>
                <a:cxnSpLocks noChangeAspect="1" noChangeShapeType="1"/>
                <a:stCxn id="17478" idx="4"/>
                <a:endCxn id="17488" idx="0"/>
              </p:cNvCxnSpPr>
              <p:nvPr/>
            </p:nvCxnSpPr>
            <p:spPr bwMode="auto">
              <a:xfrm>
                <a:off x="1973" y="3880"/>
                <a:ext cx="66" cy="10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498" name="AutoShape 146"/>
              <p:cNvCxnSpPr>
                <a:cxnSpLocks noChangeAspect="1" noChangeShapeType="1"/>
              </p:cNvCxnSpPr>
              <p:nvPr/>
            </p:nvCxnSpPr>
            <p:spPr bwMode="auto">
              <a:xfrm>
                <a:off x="2995" y="3338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499" name="AutoShape 147"/>
              <p:cNvCxnSpPr>
                <a:cxnSpLocks noChangeAspect="1" noChangeShapeType="1"/>
                <a:stCxn id="17483" idx="4"/>
                <a:endCxn id="17490" idx="0"/>
              </p:cNvCxnSpPr>
              <p:nvPr/>
            </p:nvCxnSpPr>
            <p:spPr bwMode="auto">
              <a:xfrm flipH="1">
                <a:off x="2255" y="4135"/>
                <a:ext cx="67" cy="6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00" name="AutoShape 148"/>
              <p:cNvCxnSpPr>
                <a:cxnSpLocks noChangeAspect="1" noChangeShapeType="1"/>
                <a:stCxn id="17483" idx="4"/>
                <a:endCxn id="17491" idx="0"/>
              </p:cNvCxnSpPr>
              <p:nvPr/>
            </p:nvCxnSpPr>
            <p:spPr bwMode="auto">
              <a:xfrm>
                <a:off x="2322" y="4135"/>
                <a:ext cx="78" cy="6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01" name="AutoShape 149"/>
              <p:cNvCxnSpPr>
                <a:cxnSpLocks noChangeAspect="1" noChangeShapeType="1"/>
                <a:stCxn id="17482" idx="4"/>
                <a:endCxn id="17492" idx="0"/>
              </p:cNvCxnSpPr>
              <p:nvPr/>
            </p:nvCxnSpPr>
            <p:spPr bwMode="auto">
              <a:xfrm flipH="1">
                <a:off x="2652" y="4125"/>
                <a:ext cx="67" cy="7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502" name="AutoShape 150"/>
              <p:cNvCxnSpPr>
                <a:cxnSpLocks noChangeAspect="1" noChangeShapeType="1"/>
                <a:stCxn id="17482" idx="4"/>
                <a:endCxn id="17493" idx="0"/>
              </p:cNvCxnSpPr>
              <p:nvPr/>
            </p:nvCxnSpPr>
            <p:spPr bwMode="auto">
              <a:xfrm>
                <a:off x="2719" y="4125"/>
                <a:ext cx="77" cy="7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9" name="Group 151"/>
            <p:cNvGrpSpPr>
              <a:grpSpLocks noChangeAspect="1"/>
            </p:cNvGrpSpPr>
            <p:nvPr/>
          </p:nvGrpSpPr>
          <p:grpSpPr bwMode="auto">
            <a:xfrm>
              <a:off x="4106" y="2470"/>
              <a:ext cx="383" cy="300"/>
              <a:chOff x="2457" y="2566"/>
              <a:chExt cx="426" cy="333"/>
            </a:xfrm>
          </p:grpSpPr>
          <p:sp>
            <p:nvSpPr>
              <p:cNvPr id="17466" name="Oval 152"/>
              <p:cNvSpPr>
                <a:spLocks noChangeAspect="1" noChangeArrowheads="1"/>
              </p:cNvSpPr>
              <p:nvPr/>
            </p:nvSpPr>
            <p:spPr bwMode="auto">
              <a:xfrm>
                <a:off x="2457" y="2566"/>
                <a:ext cx="426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(14,J)</a:t>
                </a:r>
              </a:p>
            </p:txBody>
          </p:sp>
          <p:sp>
            <p:nvSpPr>
              <p:cNvPr id="17467" name="Rectangle 153"/>
              <p:cNvSpPr>
                <a:spLocks noChangeAspect="1" noChangeArrowheads="1"/>
              </p:cNvSpPr>
              <p:nvPr/>
            </p:nvSpPr>
            <p:spPr bwMode="auto">
              <a:xfrm>
                <a:off x="2652" y="282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68" name="Rectangle 154"/>
              <p:cNvSpPr>
                <a:spLocks noChangeAspect="1" noChangeArrowheads="1"/>
              </p:cNvSpPr>
              <p:nvPr/>
            </p:nvSpPr>
            <p:spPr bwMode="auto">
              <a:xfrm>
                <a:off x="2760" y="2827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7469" name="AutoShape 155"/>
              <p:cNvCxnSpPr>
                <a:cxnSpLocks noChangeAspect="1" noChangeShapeType="1"/>
                <a:stCxn id="17468" idx="0"/>
                <a:endCxn id="17466" idx="4"/>
              </p:cNvCxnSpPr>
              <p:nvPr/>
            </p:nvCxnSpPr>
            <p:spPr bwMode="auto">
              <a:xfrm flipH="1" flipV="1">
                <a:off x="2671" y="2765"/>
                <a:ext cx="125" cy="6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470" name="AutoShape 156"/>
              <p:cNvCxnSpPr>
                <a:cxnSpLocks noChangeAspect="1" noChangeShapeType="1"/>
                <a:stCxn id="17466" idx="4"/>
                <a:endCxn id="17467" idx="0"/>
              </p:cNvCxnSpPr>
              <p:nvPr/>
            </p:nvCxnSpPr>
            <p:spPr bwMode="auto">
              <a:xfrm>
                <a:off x="2671" y="2765"/>
                <a:ext cx="17" cy="62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17448" name="Oval 157"/>
            <p:cNvSpPr>
              <a:spLocks noChangeAspect="1" noChangeArrowheads="1"/>
            </p:cNvSpPr>
            <p:nvPr/>
          </p:nvSpPr>
          <p:spPr bwMode="auto">
            <a:xfrm>
              <a:off x="3634" y="1581"/>
              <a:ext cx="35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(8,N)</a:t>
              </a:r>
            </a:p>
          </p:txBody>
        </p:sp>
        <p:cxnSp>
          <p:nvCxnSpPr>
            <p:cNvPr id="17449" name="AutoShape 158"/>
            <p:cNvCxnSpPr>
              <a:cxnSpLocks noChangeAspect="1" noChangeShapeType="1"/>
              <a:stCxn id="17471" idx="4"/>
              <a:endCxn id="17461" idx="0"/>
            </p:cNvCxnSpPr>
            <p:nvPr/>
          </p:nvCxnSpPr>
          <p:spPr bwMode="auto">
            <a:xfrm>
              <a:off x="3311" y="2069"/>
              <a:ext cx="249" cy="8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450" name="AutoShape 159"/>
            <p:cNvCxnSpPr>
              <a:cxnSpLocks noChangeAspect="1" noChangeShapeType="1"/>
              <a:stCxn id="17419" idx="4"/>
              <a:endCxn id="17456" idx="0"/>
            </p:cNvCxnSpPr>
            <p:nvPr/>
          </p:nvCxnSpPr>
          <p:spPr bwMode="auto">
            <a:xfrm>
              <a:off x="4040" y="2383"/>
              <a:ext cx="76" cy="39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grpSp>
          <p:nvGrpSpPr>
            <p:cNvPr id="10" name="Group 160"/>
            <p:cNvGrpSpPr>
              <a:grpSpLocks noChangeAspect="1"/>
            </p:cNvGrpSpPr>
            <p:nvPr/>
          </p:nvGrpSpPr>
          <p:grpSpPr bwMode="auto">
            <a:xfrm>
              <a:off x="3388" y="2150"/>
              <a:ext cx="344" cy="285"/>
              <a:chOff x="2429" y="3304"/>
              <a:chExt cx="382" cy="316"/>
            </a:xfrm>
          </p:grpSpPr>
          <p:sp>
            <p:nvSpPr>
              <p:cNvPr id="17461" name="Oval 161"/>
              <p:cNvSpPr>
                <a:spLocks noChangeAspect="1" noChangeArrowheads="1"/>
              </p:cNvSpPr>
              <p:nvPr/>
            </p:nvSpPr>
            <p:spPr bwMode="auto">
              <a:xfrm>
                <a:off x="2429" y="3304"/>
                <a:ext cx="382" cy="206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(7,P)</a:t>
                </a:r>
              </a:p>
            </p:txBody>
          </p:sp>
          <p:sp>
            <p:nvSpPr>
              <p:cNvPr id="17462" name="Rectangle 162"/>
              <p:cNvSpPr>
                <a:spLocks noChangeAspect="1" noChangeArrowheads="1"/>
              </p:cNvSpPr>
              <p:nvPr/>
            </p:nvSpPr>
            <p:spPr bwMode="auto">
              <a:xfrm>
                <a:off x="2508" y="3548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63" name="Rectangle 163"/>
              <p:cNvSpPr>
                <a:spLocks noChangeAspect="1" noChangeArrowheads="1"/>
              </p:cNvSpPr>
              <p:nvPr/>
            </p:nvSpPr>
            <p:spPr bwMode="auto">
              <a:xfrm>
                <a:off x="2688" y="3548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7464" name="AutoShape 164"/>
              <p:cNvCxnSpPr>
                <a:cxnSpLocks noChangeAspect="1" noChangeShapeType="1"/>
                <a:stCxn id="17461" idx="4"/>
                <a:endCxn id="17463" idx="0"/>
              </p:cNvCxnSpPr>
              <p:nvPr/>
            </p:nvCxnSpPr>
            <p:spPr bwMode="auto">
              <a:xfrm>
                <a:off x="2621" y="3503"/>
                <a:ext cx="103" cy="45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465" name="AutoShape 165"/>
              <p:cNvCxnSpPr>
                <a:cxnSpLocks noChangeAspect="1" noChangeShapeType="1"/>
                <a:stCxn id="17461" idx="4"/>
                <a:endCxn id="17462" idx="0"/>
              </p:cNvCxnSpPr>
              <p:nvPr/>
            </p:nvCxnSpPr>
            <p:spPr bwMode="auto">
              <a:xfrm flipH="1">
                <a:off x="2544" y="3503"/>
                <a:ext cx="77" cy="45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11" name="Group 166"/>
            <p:cNvGrpSpPr>
              <a:grpSpLocks noChangeAspect="1"/>
            </p:cNvGrpSpPr>
            <p:nvPr/>
          </p:nvGrpSpPr>
          <p:grpSpPr bwMode="auto">
            <a:xfrm>
              <a:off x="3913" y="2778"/>
              <a:ext cx="406" cy="294"/>
              <a:chOff x="2829" y="3293"/>
              <a:chExt cx="451" cy="327"/>
            </a:xfrm>
          </p:grpSpPr>
          <p:sp>
            <p:nvSpPr>
              <p:cNvPr id="17456" name="Oval 167"/>
              <p:cNvSpPr>
                <a:spLocks noChangeAspect="1" noChangeArrowheads="1"/>
              </p:cNvSpPr>
              <p:nvPr/>
            </p:nvSpPr>
            <p:spPr bwMode="auto">
              <a:xfrm>
                <a:off x="2829" y="3293"/>
                <a:ext cx="451" cy="207"/>
              </a:xfrm>
              <a:prstGeom prst="ellipse">
                <a:avLst/>
              </a:prstGeom>
              <a:solidFill>
                <a:srgbClr val="FF818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>
                    <a:latin typeface="Times New Roman" charset="0"/>
                  </a:rPr>
                  <a:t>(10,U)</a:t>
                </a:r>
              </a:p>
            </p:txBody>
          </p:sp>
          <p:sp>
            <p:nvSpPr>
              <p:cNvPr id="17457" name="Rectangle 168"/>
              <p:cNvSpPr>
                <a:spLocks noChangeAspect="1" noChangeArrowheads="1"/>
              </p:cNvSpPr>
              <p:nvPr/>
            </p:nvSpPr>
            <p:spPr bwMode="auto">
              <a:xfrm>
                <a:off x="2941" y="3548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58" name="Rectangle 169"/>
              <p:cNvSpPr>
                <a:spLocks noChangeAspect="1" noChangeArrowheads="1"/>
              </p:cNvSpPr>
              <p:nvPr/>
            </p:nvSpPr>
            <p:spPr bwMode="auto">
              <a:xfrm>
                <a:off x="3121" y="3548"/>
                <a:ext cx="72" cy="7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7459" name="AutoShape 170"/>
              <p:cNvCxnSpPr>
                <a:cxnSpLocks noChangeAspect="1" noChangeShapeType="1"/>
                <a:stCxn id="17456" idx="4"/>
                <a:endCxn id="17457" idx="0"/>
              </p:cNvCxnSpPr>
              <p:nvPr/>
            </p:nvCxnSpPr>
            <p:spPr bwMode="auto">
              <a:xfrm flipH="1">
                <a:off x="2977" y="3492"/>
                <a:ext cx="77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460" name="AutoShape 171"/>
              <p:cNvCxnSpPr>
                <a:cxnSpLocks noChangeAspect="1" noChangeShapeType="1"/>
                <a:stCxn id="17456" idx="4"/>
                <a:endCxn id="17458" idx="0"/>
              </p:cNvCxnSpPr>
              <p:nvPr/>
            </p:nvCxnSpPr>
            <p:spPr bwMode="auto">
              <a:xfrm>
                <a:off x="3054" y="3492"/>
                <a:ext cx="103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17453" name="Text Box 172"/>
            <p:cNvSpPr txBox="1">
              <a:spLocks noChangeAspect="1" noChangeArrowheads="1"/>
            </p:cNvSpPr>
            <p:nvPr/>
          </p:nvSpPr>
          <p:spPr bwMode="auto">
            <a:xfrm>
              <a:off x="3383" y="1596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>
                  <a:latin typeface="Times New Roman" charset="0"/>
                </a:rPr>
                <a:t>x</a:t>
              </a:r>
            </a:p>
          </p:txBody>
        </p:sp>
        <p:sp>
          <p:nvSpPr>
            <p:cNvPr id="17454" name="Line 173"/>
            <p:cNvSpPr>
              <a:spLocks noChangeAspect="1" noChangeShapeType="1"/>
            </p:cNvSpPr>
            <p:nvPr/>
          </p:nvSpPr>
          <p:spPr bwMode="auto">
            <a:xfrm flipV="1">
              <a:off x="3502" y="1678"/>
              <a:ext cx="129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17455" name="AutoShape 174"/>
            <p:cNvCxnSpPr>
              <a:cxnSpLocks noChangeAspect="1" noChangeShapeType="1"/>
              <a:stCxn id="17419" idx="0"/>
              <a:endCxn id="17423" idx="4"/>
            </p:cNvCxnSpPr>
            <p:nvPr/>
          </p:nvCxnSpPr>
          <p:spPr bwMode="auto">
            <a:xfrm flipV="1">
              <a:off x="4040" y="2062"/>
              <a:ext cx="371" cy="13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17416" name="Text Box 175"/>
          <p:cNvSpPr txBox="1">
            <a:spLocks noChangeArrowheads="1"/>
          </p:cNvSpPr>
          <p:nvPr/>
        </p:nvSpPr>
        <p:spPr bwMode="auto">
          <a:xfrm>
            <a:off x="2514600" y="4038600"/>
            <a:ext cx="167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latin typeface="Times New Roman" charset="0"/>
              </a:rPr>
              <a:t>1.</a:t>
            </a:r>
          </a:p>
          <a:p>
            <a:pPr algn="l"/>
            <a:r>
              <a:rPr lang="en-US" sz="1600">
                <a:latin typeface="Times New Roman" charset="0"/>
              </a:rPr>
              <a:t>(before applying rotation)</a:t>
            </a:r>
          </a:p>
        </p:txBody>
      </p:sp>
      <p:sp>
        <p:nvSpPr>
          <p:cNvPr id="17417" name="Text Box 176"/>
          <p:cNvSpPr txBox="1">
            <a:spLocks noChangeArrowheads="1"/>
          </p:cNvSpPr>
          <p:nvPr/>
        </p:nvSpPr>
        <p:spPr bwMode="auto">
          <a:xfrm>
            <a:off x="7543800" y="3565525"/>
            <a:ext cx="1463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latin typeface="Times New Roman" charset="0"/>
              </a:rPr>
              <a:t>2.</a:t>
            </a:r>
          </a:p>
          <a:p>
            <a:pPr algn="l"/>
            <a:r>
              <a:rPr lang="en-US" sz="1600">
                <a:latin typeface="Times New Roman" charset="0"/>
              </a:rPr>
              <a:t>(after rotation)</a:t>
            </a:r>
          </a:p>
        </p:txBody>
      </p:sp>
      <p:sp>
        <p:nvSpPr>
          <p:cNvPr id="17418" name="Text Box 177"/>
          <p:cNvSpPr txBox="1">
            <a:spLocks noChangeArrowheads="1"/>
          </p:cNvSpPr>
          <p:nvPr/>
        </p:nvSpPr>
        <p:spPr bwMode="auto">
          <a:xfrm>
            <a:off x="6629400" y="6164263"/>
            <a:ext cx="2073275" cy="3127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600" i="1">
                <a:latin typeface="Times New Roman" charset="0"/>
              </a:rPr>
              <a:t>x</a:t>
            </a:r>
            <a:r>
              <a:rPr lang="en-US" sz="1600">
                <a:latin typeface="Times New Roman" charset="0"/>
              </a:rPr>
              <a:t> is the root, so stop</a:t>
            </a:r>
            <a:endParaRPr lang="en-US" sz="1600" i="1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Splay Trees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821C193-A5B9-864D-890D-DC56C8FAE7D6}" type="slidenum">
              <a:rPr lang="en-US"/>
              <a:pPr/>
              <a:t>32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3962400" cy="1219200"/>
          </a:xfrm>
        </p:spPr>
        <p:txBody>
          <a:bodyPr/>
          <a:lstStyle/>
          <a:p>
            <a:pPr eaLnBrk="1" hangingPunct="1"/>
            <a:r>
              <a:rPr lang="en-US"/>
              <a:t>Example Result of Splaying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5181600" cy="2171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/>
              <a:t>tree might not be more balanced</a:t>
            </a:r>
          </a:p>
          <a:p>
            <a:pPr eaLnBrk="1" hangingPunct="1">
              <a:lnSpc>
                <a:spcPct val="90000"/>
              </a:lnSpc>
            </a:pPr>
            <a:r>
              <a:rPr lang="en-US" sz="1800"/>
              <a:t>e.g. splay (40,X)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before, the depth of the shallowest leaf is 3 and the deepest is 7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after, the depth of shallowest leaf is 1 and deepest is 8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5184775" y="152400"/>
            <a:ext cx="3349625" cy="3360738"/>
            <a:chOff x="2483" y="805"/>
            <a:chExt cx="3121" cy="3131"/>
          </a:xfrm>
        </p:grpSpPr>
        <p:sp>
          <p:nvSpPr>
            <p:cNvPr id="18600" name="Oval 5"/>
            <p:cNvSpPr>
              <a:spLocks noChangeAspect="1" noChangeArrowheads="1"/>
            </p:cNvSpPr>
            <p:nvPr/>
          </p:nvSpPr>
          <p:spPr bwMode="auto">
            <a:xfrm>
              <a:off x="3813" y="805"/>
              <a:ext cx="562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(20,Z)</a:t>
              </a:r>
            </a:p>
          </p:txBody>
        </p:sp>
        <p:sp>
          <p:nvSpPr>
            <p:cNvPr id="18601" name="Oval 6"/>
            <p:cNvSpPr>
              <a:spLocks noChangeAspect="1" noChangeArrowheads="1"/>
            </p:cNvSpPr>
            <p:nvPr/>
          </p:nvSpPr>
          <p:spPr bwMode="auto">
            <a:xfrm>
              <a:off x="4796" y="1765"/>
              <a:ext cx="554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(37,P)</a:t>
              </a:r>
            </a:p>
          </p:txBody>
        </p:sp>
        <p:sp>
          <p:nvSpPr>
            <p:cNvPr id="18602" name="Oval 7"/>
            <p:cNvSpPr>
              <a:spLocks noChangeAspect="1" noChangeArrowheads="1"/>
            </p:cNvSpPr>
            <p:nvPr/>
          </p:nvSpPr>
          <p:spPr bwMode="auto">
            <a:xfrm>
              <a:off x="4177" y="1765"/>
              <a:ext cx="579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(21,O)</a:t>
              </a:r>
            </a:p>
          </p:txBody>
        </p:sp>
        <p:sp>
          <p:nvSpPr>
            <p:cNvPr id="18603" name="Oval 8"/>
            <p:cNvSpPr>
              <a:spLocks noChangeAspect="1" noChangeArrowheads="1"/>
            </p:cNvSpPr>
            <p:nvPr/>
          </p:nvSpPr>
          <p:spPr bwMode="auto">
            <a:xfrm>
              <a:off x="3598" y="1669"/>
              <a:ext cx="530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(14,J)</a:t>
              </a:r>
            </a:p>
          </p:txBody>
        </p:sp>
        <p:sp>
          <p:nvSpPr>
            <p:cNvPr id="18604" name="Oval 9"/>
            <p:cNvSpPr>
              <a:spLocks noChangeAspect="1" noChangeArrowheads="1"/>
            </p:cNvSpPr>
            <p:nvPr/>
          </p:nvSpPr>
          <p:spPr bwMode="auto">
            <a:xfrm>
              <a:off x="3005" y="1752"/>
              <a:ext cx="488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(7,T)</a:t>
              </a:r>
            </a:p>
          </p:txBody>
        </p:sp>
        <p:sp>
          <p:nvSpPr>
            <p:cNvPr id="18605" name="Oval 10"/>
            <p:cNvSpPr>
              <a:spLocks noChangeAspect="1" noChangeArrowheads="1"/>
            </p:cNvSpPr>
            <p:nvPr/>
          </p:nvSpPr>
          <p:spPr bwMode="auto">
            <a:xfrm>
              <a:off x="4459" y="1263"/>
              <a:ext cx="571" cy="27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(35,R)</a:t>
              </a:r>
            </a:p>
          </p:txBody>
        </p:sp>
        <p:sp>
          <p:nvSpPr>
            <p:cNvPr id="18606" name="Oval 11"/>
            <p:cNvSpPr>
              <a:spLocks noChangeAspect="1" noChangeArrowheads="1"/>
            </p:cNvSpPr>
            <p:nvPr/>
          </p:nvSpPr>
          <p:spPr bwMode="auto">
            <a:xfrm>
              <a:off x="3249" y="1263"/>
              <a:ext cx="580" cy="27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(10,A)</a:t>
              </a:r>
            </a:p>
          </p:txBody>
        </p:sp>
        <p:cxnSp>
          <p:nvCxnSpPr>
            <p:cNvPr id="18607" name="AutoShape 12"/>
            <p:cNvCxnSpPr>
              <a:cxnSpLocks noChangeAspect="1" noChangeShapeType="1"/>
              <a:stCxn id="18600" idx="4"/>
              <a:endCxn id="18606" idx="0"/>
            </p:cNvCxnSpPr>
            <p:nvPr/>
          </p:nvCxnSpPr>
          <p:spPr bwMode="auto">
            <a:xfrm flipH="1">
              <a:off x="3540" y="1070"/>
              <a:ext cx="557" cy="2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08" name="AutoShape 13"/>
            <p:cNvCxnSpPr>
              <a:cxnSpLocks noChangeAspect="1" noChangeShapeType="1"/>
              <a:stCxn id="18600" idx="4"/>
              <a:endCxn id="18605" idx="0"/>
            </p:cNvCxnSpPr>
            <p:nvPr/>
          </p:nvCxnSpPr>
          <p:spPr bwMode="auto">
            <a:xfrm>
              <a:off x="4097" y="1070"/>
              <a:ext cx="648" cy="2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09" name="AutoShape 14"/>
            <p:cNvCxnSpPr>
              <a:cxnSpLocks noChangeAspect="1" noChangeShapeType="1"/>
              <a:stCxn id="18606" idx="4"/>
              <a:endCxn id="18604" idx="0"/>
            </p:cNvCxnSpPr>
            <p:nvPr/>
          </p:nvCxnSpPr>
          <p:spPr bwMode="auto">
            <a:xfrm flipH="1">
              <a:off x="3252" y="1530"/>
              <a:ext cx="288" cy="23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10" name="AutoShape 15"/>
            <p:cNvCxnSpPr>
              <a:cxnSpLocks noChangeAspect="1" noChangeShapeType="1"/>
              <a:stCxn id="18606" idx="4"/>
              <a:endCxn id="18603" idx="0"/>
            </p:cNvCxnSpPr>
            <p:nvPr/>
          </p:nvCxnSpPr>
          <p:spPr bwMode="auto">
            <a:xfrm>
              <a:off x="3540" y="1530"/>
              <a:ext cx="325" cy="15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11" name="AutoShape 16"/>
            <p:cNvCxnSpPr>
              <a:cxnSpLocks noChangeAspect="1" noChangeShapeType="1"/>
              <a:stCxn id="18605" idx="4"/>
              <a:endCxn id="18602" idx="0"/>
            </p:cNvCxnSpPr>
            <p:nvPr/>
          </p:nvCxnSpPr>
          <p:spPr bwMode="auto">
            <a:xfrm flipH="1">
              <a:off x="4467" y="1530"/>
              <a:ext cx="278" cy="24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12" name="AutoShape 17"/>
            <p:cNvCxnSpPr>
              <a:cxnSpLocks noChangeAspect="1" noChangeShapeType="1"/>
              <a:stCxn id="18605" idx="4"/>
              <a:endCxn id="18601" idx="0"/>
            </p:cNvCxnSpPr>
            <p:nvPr/>
          </p:nvCxnSpPr>
          <p:spPr bwMode="auto">
            <a:xfrm>
              <a:off x="4745" y="1530"/>
              <a:ext cx="331" cy="24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613" name="Oval 18"/>
            <p:cNvSpPr>
              <a:spLocks noChangeAspect="1" noChangeArrowheads="1"/>
            </p:cNvSpPr>
            <p:nvPr/>
          </p:nvSpPr>
          <p:spPr bwMode="auto">
            <a:xfrm>
              <a:off x="2483" y="2629"/>
              <a:ext cx="497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(1,C)</a:t>
              </a:r>
            </a:p>
          </p:txBody>
        </p:sp>
        <p:sp>
          <p:nvSpPr>
            <p:cNvPr id="18614" name="Oval 19"/>
            <p:cNvSpPr>
              <a:spLocks noChangeAspect="1" noChangeArrowheads="1"/>
            </p:cNvSpPr>
            <p:nvPr/>
          </p:nvSpPr>
          <p:spPr bwMode="auto">
            <a:xfrm>
              <a:off x="2748" y="2126"/>
              <a:ext cx="503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(1,Q)</a:t>
              </a:r>
            </a:p>
          </p:txBody>
        </p:sp>
        <p:cxnSp>
          <p:nvCxnSpPr>
            <p:cNvPr id="18615" name="AutoShape 20"/>
            <p:cNvCxnSpPr>
              <a:cxnSpLocks noChangeAspect="1" noChangeShapeType="1"/>
              <a:stCxn id="18614" idx="4"/>
              <a:endCxn id="18613" idx="0"/>
            </p:cNvCxnSpPr>
            <p:nvPr/>
          </p:nvCxnSpPr>
          <p:spPr bwMode="auto">
            <a:xfrm flipH="1">
              <a:off x="2733" y="2391"/>
              <a:ext cx="269" cy="24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16" name="AutoShape 21"/>
            <p:cNvCxnSpPr>
              <a:cxnSpLocks noChangeAspect="1" noChangeShapeType="1"/>
              <a:stCxn id="18614" idx="4"/>
              <a:endCxn id="18620" idx="0"/>
            </p:cNvCxnSpPr>
            <p:nvPr/>
          </p:nvCxnSpPr>
          <p:spPr bwMode="auto">
            <a:xfrm>
              <a:off x="3001" y="2391"/>
              <a:ext cx="270" cy="26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17" name="AutoShape 22"/>
            <p:cNvCxnSpPr>
              <a:cxnSpLocks noChangeAspect="1" noChangeShapeType="1"/>
              <a:stCxn id="18604" idx="4"/>
              <a:endCxn id="18614" idx="0"/>
            </p:cNvCxnSpPr>
            <p:nvPr/>
          </p:nvCxnSpPr>
          <p:spPr bwMode="auto">
            <a:xfrm flipH="1">
              <a:off x="3002" y="2016"/>
              <a:ext cx="250" cy="12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618" name="Oval 23"/>
            <p:cNvSpPr>
              <a:spLocks noChangeAspect="1" noChangeArrowheads="1"/>
            </p:cNvSpPr>
            <p:nvPr/>
          </p:nvSpPr>
          <p:spPr bwMode="auto">
            <a:xfrm>
              <a:off x="3396" y="3157"/>
              <a:ext cx="503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(5,G)</a:t>
              </a:r>
            </a:p>
          </p:txBody>
        </p:sp>
        <p:sp>
          <p:nvSpPr>
            <p:cNvPr id="18619" name="Oval 24"/>
            <p:cNvSpPr>
              <a:spLocks noChangeAspect="1" noChangeArrowheads="1"/>
            </p:cNvSpPr>
            <p:nvPr/>
          </p:nvSpPr>
          <p:spPr bwMode="auto">
            <a:xfrm>
              <a:off x="2686" y="3152"/>
              <a:ext cx="497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(2,R)</a:t>
              </a:r>
            </a:p>
          </p:txBody>
        </p:sp>
        <p:sp>
          <p:nvSpPr>
            <p:cNvPr id="18620" name="Oval 25"/>
            <p:cNvSpPr>
              <a:spLocks noChangeAspect="1" noChangeArrowheads="1"/>
            </p:cNvSpPr>
            <p:nvPr/>
          </p:nvSpPr>
          <p:spPr bwMode="auto">
            <a:xfrm>
              <a:off x="3020" y="2643"/>
              <a:ext cx="503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(5,H)</a:t>
              </a:r>
            </a:p>
          </p:txBody>
        </p:sp>
        <p:cxnSp>
          <p:nvCxnSpPr>
            <p:cNvPr id="18621" name="AutoShape 26"/>
            <p:cNvCxnSpPr>
              <a:cxnSpLocks noChangeAspect="1" noChangeShapeType="1"/>
              <a:stCxn id="18620" idx="4"/>
              <a:endCxn id="18619" idx="0"/>
            </p:cNvCxnSpPr>
            <p:nvPr/>
          </p:nvCxnSpPr>
          <p:spPr bwMode="auto">
            <a:xfrm flipH="1">
              <a:off x="2935" y="2908"/>
              <a:ext cx="336" cy="25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22" name="AutoShape 27"/>
            <p:cNvCxnSpPr>
              <a:cxnSpLocks noChangeAspect="1" noChangeShapeType="1"/>
              <a:stCxn id="18620" idx="4"/>
              <a:endCxn id="18618" idx="0"/>
            </p:cNvCxnSpPr>
            <p:nvPr/>
          </p:nvCxnSpPr>
          <p:spPr bwMode="auto">
            <a:xfrm>
              <a:off x="3272" y="2908"/>
              <a:ext cx="375" cy="26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623" name="Oval 28"/>
            <p:cNvSpPr>
              <a:spLocks noChangeAspect="1" noChangeArrowheads="1"/>
            </p:cNvSpPr>
            <p:nvPr/>
          </p:nvSpPr>
          <p:spPr bwMode="auto">
            <a:xfrm>
              <a:off x="3675" y="3479"/>
              <a:ext cx="503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(6,Y)</a:t>
              </a:r>
            </a:p>
          </p:txBody>
        </p:sp>
        <p:sp>
          <p:nvSpPr>
            <p:cNvPr id="18624" name="Oval 29"/>
            <p:cNvSpPr>
              <a:spLocks noChangeAspect="1" noChangeArrowheads="1"/>
            </p:cNvSpPr>
            <p:nvPr/>
          </p:nvSpPr>
          <p:spPr bwMode="auto">
            <a:xfrm>
              <a:off x="3177" y="3492"/>
              <a:ext cx="446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(5,I)</a:t>
              </a:r>
            </a:p>
          </p:txBody>
        </p:sp>
        <p:cxnSp>
          <p:nvCxnSpPr>
            <p:cNvPr id="18625" name="AutoShape 30"/>
            <p:cNvCxnSpPr>
              <a:cxnSpLocks noChangeAspect="1" noChangeShapeType="1"/>
              <a:stCxn id="18618" idx="4"/>
              <a:endCxn id="18624" idx="0"/>
            </p:cNvCxnSpPr>
            <p:nvPr/>
          </p:nvCxnSpPr>
          <p:spPr bwMode="auto">
            <a:xfrm flipH="1">
              <a:off x="3400" y="3422"/>
              <a:ext cx="247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26" name="AutoShape 31"/>
            <p:cNvCxnSpPr>
              <a:cxnSpLocks noChangeAspect="1" noChangeShapeType="1"/>
              <a:stCxn id="18618" idx="4"/>
              <a:endCxn id="18623" idx="0"/>
            </p:cNvCxnSpPr>
            <p:nvPr/>
          </p:nvCxnSpPr>
          <p:spPr bwMode="auto">
            <a:xfrm>
              <a:off x="3647" y="3422"/>
              <a:ext cx="282" cy="6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627" name="Oval 32"/>
            <p:cNvSpPr>
              <a:spLocks noChangeAspect="1" noChangeArrowheads="1"/>
            </p:cNvSpPr>
            <p:nvPr/>
          </p:nvSpPr>
          <p:spPr bwMode="auto">
            <a:xfrm>
              <a:off x="3480" y="2127"/>
              <a:ext cx="503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(8,N)</a:t>
              </a:r>
            </a:p>
          </p:txBody>
        </p:sp>
        <p:sp>
          <p:nvSpPr>
            <p:cNvPr id="18628" name="Oval 33"/>
            <p:cNvSpPr>
              <a:spLocks noChangeAspect="1" noChangeArrowheads="1"/>
            </p:cNvSpPr>
            <p:nvPr/>
          </p:nvSpPr>
          <p:spPr bwMode="auto">
            <a:xfrm>
              <a:off x="3557" y="2654"/>
              <a:ext cx="479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(7,P)</a:t>
              </a:r>
            </a:p>
          </p:txBody>
        </p:sp>
        <p:cxnSp>
          <p:nvCxnSpPr>
            <p:cNvPr id="18629" name="AutoShape 34"/>
            <p:cNvCxnSpPr>
              <a:cxnSpLocks noChangeAspect="1" noChangeShapeType="1"/>
              <a:stCxn id="18627" idx="4"/>
              <a:endCxn id="18628" idx="0"/>
            </p:cNvCxnSpPr>
            <p:nvPr/>
          </p:nvCxnSpPr>
          <p:spPr bwMode="auto">
            <a:xfrm>
              <a:off x="3735" y="2392"/>
              <a:ext cx="64" cy="27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30" name="AutoShape 35"/>
            <p:cNvCxnSpPr>
              <a:cxnSpLocks noChangeAspect="1" noChangeShapeType="1"/>
              <a:stCxn id="18604" idx="4"/>
              <a:endCxn id="18627" idx="0"/>
            </p:cNvCxnSpPr>
            <p:nvPr/>
          </p:nvCxnSpPr>
          <p:spPr bwMode="auto">
            <a:xfrm>
              <a:off x="3252" y="2016"/>
              <a:ext cx="483" cy="12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631" name="Oval 36"/>
            <p:cNvSpPr>
              <a:spLocks noChangeAspect="1" noChangeArrowheads="1"/>
            </p:cNvSpPr>
            <p:nvPr/>
          </p:nvSpPr>
          <p:spPr bwMode="auto">
            <a:xfrm>
              <a:off x="4450" y="2133"/>
              <a:ext cx="562" cy="27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(36,L)</a:t>
              </a:r>
            </a:p>
          </p:txBody>
        </p:sp>
        <p:sp>
          <p:nvSpPr>
            <p:cNvPr id="18632" name="Oval 37"/>
            <p:cNvSpPr>
              <a:spLocks noChangeAspect="1" noChangeArrowheads="1"/>
            </p:cNvSpPr>
            <p:nvPr/>
          </p:nvSpPr>
          <p:spPr bwMode="auto">
            <a:xfrm>
              <a:off x="4085" y="2637"/>
              <a:ext cx="580" cy="27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(10,U)</a:t>
              </a:r>
            </a:p>
          </p:txBody>
        </p:sp>
        <p:cxnSp>
          <p:nvCxnSpPr>
            <p:cNvPr id="18633" name="AutoShape 38"/>
            <p:cNvCxnSpPr>
              <a:cxnSpLocks noChangeAspect="1" noChangeShapeType="1"/>
              <a:stCxn id="18627" idx="4"/>
              <a:endCxn id="18632" idx="0"/>
            </p:cNvCxnSpPr>
            <p:nvPr/>
          </p:nvCxnSpPr>
          <p:spPr bwMode="auto">
            <a:xfrm>
              <a:off x="3735" y="2392"/>
              <a:ext cx="640" cy="25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34" name="AutoShape 39"/>
            <p:cNvCxnSpPr>
              <a:cxnSpLocks noChangeAspect="1" noChangeShapeType="1"/>
              <a:stCxn id="18601" idx="4"/>
              <a:endCxn id="18631" idx="0"/>
            </p:cNvCxnSpPr>
            <p:nvPr/>
          </p:nvCxnSpPr>
          <p:spPr bwMode="auto">
            <a:xfrm flipH="1">
              <a:off x="4732" y="2030"/>
              <a:ext cx="344" cy="11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635" name="Oval 40"/>
            <p:cNvSpPr>
              <a:spLocks noChangeAspect="1" noChangeArrowheads="1"/>
            </p:cNvSpPr>
            <p:nvPr/>
          </p:nvSpPr>
          <p:spPr bwMode="auto">
            <a:xfrm>
              <a:off x="5024" y="2146"/>
              <a:ext cx="580" cy="27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 dirty="0">
                  <a:latin typeface="Times New Roman" charset="0"/>
                </a:rPr>
                <a:t>(40,X)</a:t>
              </a:r>
            </a:p>
          </p:txBody>
        </p:sp>
        <p:cxnSp>
          <p:nvCxnSpPr>
            <p:cNvPr id="18636" name="AutoShape 41"/>
            <p:cNvCxnSpPr>
              <a:cxnSpLocks noChangeAspect="1" noChangeShapeType="1"/>
              <a:stCxn id="18601" idx="4"/>
              <a:endCxn id="18635" idx="0"/>
            </p:cNvCxnSpPr>
            <p:nvPr/>
          </p:nvCxnSpPr>
          <p:spPr bwMode="auto">
            <a:xfrm>
              <a:off x="5076" y="2030"/>
              <a:ext cx="240" cy="12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637" name="Rectangle 42"/>
            <p:cNvSpPr>
              <a:spLocks noChangeAspect="1" noChangeArrowheads="1"/>
            </p:cNvSpPr>
            <p:nvPr/>
          </p:nvSpPr>
          <p:spPr bwMode="auto">
            <a:xfrm>
              <a:off x="2592" y="3024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38" name="Rectangle 43"/>
            <p:cNvSpPr>
              <a:spLocks noChangeAspect="1" noChangeArrowheads="1"/>
            </p:cNvSpPr>
            <p:nvPr/>
          </p:nvSpPr>
          <p:spPr bwMode="auto">
            <a:xfrm>
              <a:off x="3648" y="297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39" name="Rectangle 44"/>
            <p:cNvSpPr>
              <a:spLocks noChangeAspect="1" noChangeArrowheads="1"/>
            </p:cNvSpPr>
            <p:nvPr/>
          </p:nvSpPr>
          <p:spPr bwMode="auto">
            <a:xfrm>
              <a:off x="3888" y="297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40" name="Rectangle 45"/>
            <p:cNvSpPr>
              <a:spLocks noChangeAspect="1" noChangeArrowheads="1"/>
            </p:cNvSpPr>
            <p:nvPr/>
          </p:nvSpPr>
          <p:spPr bwMode="auto">
            <a:xfrm>
              <a:off x="2784" y="3552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41" name="Rectangle 46"/>
            <p:cNvSpPr>
              <a:spLocks noChangeAspect="1" noChangeArrowheads="1"/>
            </p:cNvSpPr>
            <p:nvPr/>
          </p:nvSpPr>
          <p:spPr bwMode="auto">
            <a:xfrm>
              <a:off x="2976" y="3552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42" name="Rectangle 47"/>
            <p:cNvSpPr>
              <a:spLocks noChangeAspect="1" noChangeArrowheads="1"/>
            </p:cNvSpPr>
            <p:nvPr/>
          </p:nvSpPr>
          <p:spPr bwMode="auto">
            <a:xfrm>
              <a:off x="3840" y="201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43" name="Rectangle 48"/>
            <p:cNvSpPr>
              <a:spLocks noChangeAspect="1" noChangeArrowheads="1"/>
            </p:cNvSpPr>
            <p:nvPr/>
          </p:nvSpPr>
          <p:spPr bwMode="auto">
            <a:xfrm>
              <a:off x="3984" y="201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44" name="Rectangle 49"/>
            <p:cNvSpPr>
              <a:spLocks noChangeAspect="1" noChangeArrowheads="1"/>
            </p:cNvSpPr>
            <p:nvPr/>
          </p:nvSpPr>
          <p:spPr bwMode="auto">
            <a:xfrm>
              <a:off x="2784" y="3024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45" name="Rectangle 50"/>
            <p:cNvSpPr>
              <a:spLocks noChangeAspect="1" noChangeArrowheads="1"/>
            </p:cNvSpPr>
            <p:nvPr/>
          </p:nvSpPr>
          <p:spPr bwMode="auto">
            <a:xfrm>
              <a:off x="3264" y="384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46" name="Rectangle 51"/>
            <p:cNvSpPr>
              <a:spLocks noChangeAspect="1" noChangeArrowheads="1"/>
            </p:cNvSpPr>
            <p:nvPr/>
          </p:nvSpPr>
          <p:spPr bwMode="auto">
            <a:xfrm>
              <a:off x="3456" y="384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47" name="Rectangle 52"/>
            <p:cNvSpPr>
              <a:spLocks noChangeAspect="1" noChangeArrowheads="1"/>
            </p:cNvSpPr>
            <p:nvPr/>
          </p:nvSpPr>
          <p:spPr bwMode="auto">
            <a:xfrm>
              <a:off x="3792" y="384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48" name="Rectangle 53"/>
            <p:cNvSpPr>
              <a:spLocks noChangeAspect="1" noChangeArrowheads="1"/>
            </p:cNvSpPr>
            <p:nvPr/>
          </p:nvSpPr>
          <p:spPr bwMode="auto">
            <a:xfrm>
              <a:off x="3984" y="384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49" name="Rectangle 54"/>
            <p:cNvSpPr>
              <a:spLocks noChangeAspect="1" noChangeArrowheads="1"/>
            </p:cNvSpPr>
            <p:nvPr/>
          </p:nvSpPr>
          <p:spPr bwMode="auto">
            <a:xfrm>
              <a:off x="4224" y="297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50" name="Rectangle 55"/>
            <p:cNvSpPr>
              <a:spLocks noChangeAspect="1" noChangeArrowheads="1"/>
            </p:cNvSpPr>
            <p:nvPr/>
          </p:nvSpPr>
          <p:spPr bwMode="auto">
            <a:xfrm>
              <a:off x="4464" y="297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51" name="Rectangle 56"/>
            <p:cNvSpPr>
              <a:spLocks noChangeAspect="1" noChangeArrowheads="1"/>
            </p:cNvSpPr>
            <p:nvPr/>
          </p:nvSpPr>
          <p:spPr bwMode="auto">
            <a:xfrm>
              <a:off x="4128" y="216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52" name="Rectangle 57"/>
            <p:cNvSpPr>
              <a:spLocks noChangeAspect="1" noChangeArrowheads="1"/>
            </p:cNvSpPr>
            <p:nvPr/>
          </p:nvSpPr>
          <p:spPr bwMode="auto">
            <a:xfrm>
              <a:off x="4320" y="2160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53" name="Rectangle 58"/>
            <p:cNvSpPr>
              <a:spLocks noChangeAspect="1" noChangeArrowheads="1"/>
            </p:cNvSpPr>
            <p:nvPr/>
          </p:nvSpPr>
          <p:spPr bwMode="auto">
            <a:xfrm>
              <a:off x="4608" y="249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54" name="Rectangle 59"/>
            <p:cNvSpPr>
              <a:spLocks noChangeAspect="1" noChangeArrowheads="1"/>
            </p:cNvSpPr>
            <p:nvPr/>
          </p:nvSpPr>
          <p:spPr bwMode="auto">
            <a:xfrm>
              <a:off x="4800" y="249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55" name="Rectangle 60"/>
            <p:cNvSpPr>
              <a:spLocks noChangeAspect="1" noChangeArrowheads="1"/>
            </p:cNvSpPr>
            <p:nvPr/>
          </p:nvSpPr>
          <p:spPr bwMode="auto">
            <a:xfrm>
              <a:off x="5184" y="249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656" name="Rectangle 61"/>
            <p:cNvSpPr>
              <a:spLocks noChangeAspect="1" noChangeArrowheads="1"/>
            </p:cNvSpPr>
            <p:nvPr/>
          </p:nvSpPr>
          <p:spPr bwMode="auto">
            <a:xfrm>
              <a:off x="5376" y="2496"/>
              <a:ext cx="96" cy="9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18657" name="AutoShape 62"/>
            <p:cNvCxnSpPr>
              <a:cxnSpLocks noChangeAspect="1" noChangeShapeType="1"/>
              <a:stCxn id="18613" idx="4"/>
              <a:endCxn id="18637" idx="0"/>
            </p:cNvCxnSpPr>
            <p:nvPr/>
          </p:nvCxnSpPr>
          <p:spPr bwMode="auto">
            <a:xfrm flipH="1">
              <a:off x="2640" y="2894"/>
              <a:ext cx="93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58" name="AutoShape 63"/>
            <p:cNvCxnSpPr>
              <a:cxnSpLocks noChangeAspect="1" noChangeShapeType="1"/>
              <a:stCxn id="18613" idx="4"/>
              <a:endCxn id="18644" idx="0"/>
            </p:cNvCxnSpPr>
            <p:nvPr/>
          </p:nvCxnSpPr>
          <p:spPr bwMode="auto">
            <a:xfrm>
              <a:off x="2733" y="2894"/>
              <a:ext cx="99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59" name="AutoShape 64"/>
            <p:cNvCxnSpPr>
              <a:cxnSpLocks noChangeAspect="1" noChangeShapeType="1"/>
              <a:stCxn id="18619" idx="4"/>
              <a:endCxn id="18640" idx="0"/>
            </p:cNvCxnSpPr>
            <p:nvPr/>
          </p:nvCxnSpPr>
          <p:spPr bwMode="auto">
            <a:xfrm flipH="1">
              <a:off x="2832" y="3418"/>
              <a:ext cx="104" cy="13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60" name="AutoShape 65"/>
            <p:cNvCxnSpPr>
              <a:cxnSpLocks noChangeAspect="1" noChangeShapeType="1"/>
              <a:stCxn id="18619" idx="4"/>
              <a:endCxn id="18641" idx="0"/>
            </p:cNvCxnSpPr>
            <p:nvPr/>
          </p:nvCxnSpPr>
          <p:spPr bwMode="auto">
            <a:xfrm>
              <a:off x="2936" y="3418"/>
              <a:ext cx="88" cy="13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61" name="AutoShape 66"/>
            <p:cNvCxnSpPr>
              <a:cxnSpLocks noChangeAspect="1" noChangeShapeType="1"/>
              <a:stCxn id="18643" idx="0"/>
              <a:endCxn id="18603" idx="4"/>
            </p:cNvCxnSpPr>
            <p:nvPr/>
          </p:nvCxnSpPr>
          <p:spPr bwMode="auto">
            <a:xfrm flipH="1" flipV="1">
              <a:off x="3865" y="1934"/>
              <a:ext cx="167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62" name="AutoShape 67"/>
            <p:cNvCxnSpPr>
              <a:cxnSpLocks noChangeAspect="1" noChangeShapeType="1"/>
              <a:stCxn id="18602" idx="4"/>
              <a:endCxn id="18651" idx="0"/>
            </p:cNvCxnSpPr>
            <p:nvPr/>
          </p:nvCxnSpPr>
          <p:spPr bwMode="auto">
            <a:xfrm flipH="1">
              <a:off x="4176" y="2030"/>
              <a:ext cx="291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63" name="AutoShape 68"/>
            <p:cNvCxnSpPr>
              <a:cxnSpLocks noChangeAspect="1" noChangeShapeType="1"/>
              <a:stCxn id="18602" idx="4"/>
              <a:endCxn id="18652" idx="0"/>
            </p:cNvCxnSpPr>
            <p:nvPr/>
          </p:nvCxnSpPr>
          <p:spPr bwMode="auto">
            <a:xfrm flipH="1">
              <a:off x="4368" y="2030"/>
              <a:ext cx="99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64" name="AutoShape 69"/>
            <p:cNvCxnSpPr>
              <a:cxnSpLocks noChangeAspect="1" noChangeShapeType="1"/>
              <a:stCxn id="18631" idx="4"/>
              <a:endCxn id="18653" idx="0"/>
            </p:cNvCxnSpPr>
            <p:nvPr/>
          </p:nvCxnSpPr>
          <p:spPr bwMode="auto">
            <a:xfrm flipH="1">
              <a:off x="4656" y="2398"/>
              <a:ext cx="76" cy="9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65" name="AutoShape 70"/>
            <p:cNvCxnSpPr>
              <a:cxnSpLocks noChangeAspect="1" noChangeShapeType="1"/>
              <a:stCxn id="18631" idx="4"/>
              <a:endCxn id="18654" idx="0"/>
            </p:cNvCxnSpPr>
            <p:nvPr/>
          </p:nvCxnSpPr>
          <p:spPr bwMode="auto">
            <a:xfrm>
              <a:off x="4732" y="2398"/>
              <a:ext cx="116" cy="9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66" name="AutoShape 71"/>
            <p:cNvCxnSpPr>
              <a:cxnSpLocks noChangeAspect="1" noChangeShapeType="1"/>
              <a:stCxn id="18635" idx="4"/>
              <a:endCxn id="18655" idx="0"/>
            </p:cNvCxnSpPr>
            <p:nvPr/>
          </p:nvCxnSpPr>
          <p:spPr bwMode="auto">
            <a:xfrm flipH="1">
              <a:off x="5232" y="2412"/>
              <a:ext cx="84" cy="8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67" name="AutoShape 72"/>
            <p:cNvCxnSpPr>
              <a:cxnSpLocks noChangeAspect="1" noChangeShapeType="1"/>
              <a:stCxn id="18635" idx="4"/>
              <a:endCxn id="18656" idx="0"/>
            </p:cNvCxnSpPr>
            <p:nvPr/>
          </p:nvCxnSpPr>
          <p:spPr bwMode="auto">
            <a:xfrm>
              <a:off x="5316" y="2412"/>
              <a:ext cx="108" cy="8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68" name="AutoShape 73"/>
            <p:cNvCxnSpPr>
              <a:cxnSpLocks noChangeAspect="1" noChangeShapeType="1"/>
            </p:cNvCxnSpPr>
            <p:nvPr/>
          </p:nvCxnSpPr>
          <p:spPr bwMode="auto">
            <a:xfrm>
              <a:off x="4296" y="2697"/>
              <a:ext cx="0" cy="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69" name="AutoShape 74"/>
            <p:cNvCxnSpPr>
              <a:cxnSpLocks noChangeAspect="1" noChangeShapeType="1"/>
              <a:stCxn id="18632" idx="4"/>
              <a:endCxn id="18649" idx="0"/>
            </p:cNvCxnSpPr>
            <p:nvPr/>
          </p:nvCxnSpPr>
          <p:spPr bwMode="auto">
            <a:xfrm flipH="1">
              <a:off x="4272" y="2902"/>
              <a:ext cx="103" cy="7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70" name="AutoShape 75"/>
            <p:cNvCxnSpPr>
              <a:cxnSpLocks noChangeAspect="1" noChangeShapeType="1"/>
              <a:stCxn id="18628" idx="4"/>
              <a:endCxn id="18639" idx="0"/>
            </p:cNvCxnSpPr>
            <p:nvPr/>
          </p:nvCxnSpPr>
          <p:spPr bwMode="auto">
            <a:xfrm>
              <a:off x="3799" y="2916"/>
              <a:ext cx="137" cy="6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71" name="AutoShape 76"/>
            <p:cNvCxnSpPr>
              <a:cxnSpLocks noChangeAspect="1" noChangeShapeType="1"/>
              <a:stCxn id="18628" idx="4"/>
              <a:endCxn id="18638" idx="0"/>
            </p:cNvCxnSpPr>
            <p:nvPr/>
          </p:nvCxnSpPr>
          <p:spPr bwMode="auto">
            <a:xfrm flipH="1">
              <a:off x="3696" y="2916"/>
              <a:ext cx="103" cy="6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72" name="AutoShape 77"/>
            <p:cNvCxnSpPr>
              <a:cxnSpLocks noChangeAspect="1" noChangeShapeType="1"/>
              <a:stCxn id="18624" idx="4"/>
              <a:endCxn id="18645" idx="0"/>
            </p:cNvCxnSpPr>
            <p:nvPr/>
          </p:nvCxnSpPr>
          <p:spPr bwMode="auto">
            <a:xfrm flipH="1">
              <a:off x="3312" y="3758"/>
              <a:ext cx="88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73" name="AutoShape 78"/>
            <p:cNvCxnSpPr>
              <a:cxnSpLocks noChangeAspect="1" noChangeShapeType="1"/>
              <a:stCxn id="18624" idx="4"/>
              <a:endCxn id="18646" idx="0"/>
            </p:cNvCxnSpPr>
            <p:nvPr/>
          </p:nvCxnSpPr>
          <p:spPr bwMode="auto">
            <a:xfrm>
              <a:off x="3400" y="3758"/>
              <a:ext cx="104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74" name="AutoShape 79"/>
            <p:cNvCxnSpPr>
              <a:cxnSpLocks noChangeAspect="1" noChangeShapeType="1"/>
              <a:stCxn id="18623" idx="4"/>
              <a:endCxn id="18647" idx="0"/>
            </p:cNvCxnSpPr>
            <p:nvPr/>
          </p:nvCxnSpPr>
          <p:spPr bwMode="auto">
            <a:xfrm flipH="1">
              <a:off x="3840" y="3744"/>
              <a:ext cx="89" cy="9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75" name="AutoShape 80"/>
            <p:cNvCxnSpPr>
              <a:cxnSpLocks noChangeAspect="1" noChangeShapeType="1"/>
              <a:stCxn id="18623" idx="4"/>
              <a:endCxn id="18648" idx="0"/>
            </p:cNvCxnSpPr>
            <p:nvPr/>
          </p:nvCxnSpPr>
          <p:spPr bwMode="auto">
            <a:xfrm>
              <a:off x="3929" y="3744"/>
              <a:ext cx="103" cy="9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76" name="AutoShape 81"/>
            <p:cNvCxnSpPr>
              <a:cxnSpLocks noChangeAspect="1" noChangeShapeType="1"/>
              <a:stCxn id="18603" idx="4"/>
              <a:endCxn id="18642" idx="0"/>
            </p:cNvCxnSpPr>
            <p:nvPr/>
          </p:nvCxnSpPr>
          <p:spPr bwMode="auto">
            <a:xfrm>
              <a:off x="3865" y="1934"/>
              <a:ext cx="23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677" name="AutoShape 82"/>
            <p:cNvCxnSpPr>
              <a:cxnSpLocks noChangeAspect="1" noChangeShapeType="1"/>
              <a:stCxn id="18632" idx="4"/>
              <a:endCxn id="18650" idx="0"/>
            </p:cNvCxnSpPr>
            <p:nvPr/>
          </p:nvCxnSpPr>
          <p:spPr bwMode="auto">
            <a:xfrm>
              <a:off x="4375" y="2902"/>
              <a:ext cx="137" cy="7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239713" y="3344863"/>
            <a:ext cx="3992562" cy="3360737"/>
            <a:chOff x="2590" y="955"/>
            <a:chExt cx="2515" cy="2117"/>
          </a:xfrm>
        </p:grpSpPr>
        <p:sp>
          <p:nvSpPr>
            <p:cNvPr id="18522" name="Oval 84"/>
            <p:cNvSpPr>
              <a:spLocks noChangeAspect="1" noChangeArrowheads="1"/>
            </p:cNvSpPr>
            <p:nvPr/>
          </p:nvSpPr>
          <p:spPr bwMode="auto">
            <a:xfrm>
              <a:off x="3895" y="955"/>
              <a:ext cx="38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(20,Z)</a:t>
              </a:r>
            </a:p>
          </p:txBody>
        </p:sp>
        <p:sp>
          <p:nvSpPr>
            <p:cNvPr id="18523" name="Oval 85"/>
            <p:cNvSpPr>
              <a:spLocks noChangeAspect="1" noChangeArrowheads="1"/>
            </p:cNvSpPr>
            <p:nvPr/>
          </p:nvSpPr>
          <p:spPr bwMode="auto">
            <a:xfrm>
              <a:off x="4525" y="1542"/>
              <a:ext cx="374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(37,P)</a:t>
              </a:r>
            </a:p>
          </p:txBody>
        </p:sp>
        <p:sp>
          <p:nvSpPr>
            <p:cNvPr id="18524" name="Oval 86"/>
            <p:cNvSpPr>
              <a:spLocks noChangeAspect="1" noChangeArrowheads="1"/>
            </p:cNvSpPr>
            <p:nvPr/>
          </p:nvSpPr>
          <p:spPr bwMode="auto">
            <a:xfrm>
              <a:off x="4138" y="2178"/>
              <a:ext cx="392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(21,O)</a:t>
              </a:r>
            </a:p>
          </p:txBody>
        </p:sp>
        <p:sp>
          <p:nvSpPr>
            <p:cNvPr id="18525" name="Oval 87"/>
            <p:cNvSpPr>
              <a:spLocks noChangeAspect="1" noChangeArrowheads="1"/>
            </p:cNvSpPr>
            <p:nvPr/>
          </p:nvSpPr>
          <p:spPr bwMode="auto">
            <a:xfrm>
              <a:off x="3344" y="1539"/>
              <a:ext cx="358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(14,J)</a:t>
              </a:r>
            </a:p>
          </p:txBody>
        </p:sp>
        <p:sp>
          <p:nvSpPr>
            <p:cNvPr id="18526" name="Oval 88"/>
            <p:cNvSpPr>
              <a:spLocks noChangeAspect="1" noChangeArrowheads="1"/>
            </p:cNvSpPr>
            <p:nvPr/>
          </p:nvSpPr>
          <p:spPr bwMode="auto">
            <a:xfrm>
              <a:off x="2943" y="1595"/>
              <a:ext cx="33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(7,T)</a:t>
              </a:r>
            </a:p>
          </p:txBody>
        </p:sp>
        <p:sp>
          <p:nvSpPr>
            <p:cNvPr id="18527" name="Oval 89"/>
            <p:cNvSpPr>
              <a:spLocks noChangeAspect="1" noChangeArrowheads="1"/>
            </p:cNvSpPr>
            <p:nvPr/>
          </p:nvSpPr>
          <p:spPr bwMode="auto">
            <a:xfrm>
              <a:off x="4329" y="1824"/>
              <a:ext cx="386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(35,R)</a:t>
              </a:r>
            </a:p>
          </p:txBody>
        </p:sp>
        <p:sp>
          <p:nvSpPr>
            <p:cNvPr id="18528" name="Oval 90"/>
            <p:cNvSpPr>
              <a:spLocks noChangeAspect="1" noChangeArrowheads="1"/>
            </p:cNvSpPr>
            <p:nvPr/>
          </p:nvSpPr>
          <p:spPr bwMode="auto">
            <a:xfrm>
              <a:off x="3108" y="1265"/>
              <a:ext cx="392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(10,A)</a:t>
              </a:r>
            </a:p>
          </p:txBody>
        </p:sp>
        <p:cxnSp>
          <p:nvCxnSpPr>
            <p:cNvPr id="18529" name="AutoShape 91"/>
            <p:cNvCxnSpPr>
              <a:cxnSpLocks noChangeAspect="1" noChangeShapeType="1"/>
              <a:stCxn id="18522" idx="4"/>
              <a:endCxn id="18528" idx="0"/>
            </p:cNvCxnSpPr>
            <p:nvPr/>
          </p:nvCxnSpPr>
          <p:spPr bwMode="auto">
            <a:xfrm flipH="1">
              <a:off x="3304" y="1141"/>
              <a:ext cx="781" cy="12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30" name="AutoShape 92"/>
            <p:cNvCxnSpPr>
              <a:cxnSpLocks noChangeAspect="1" noChangeShapeType="1"/>
              <a:stCxn id="18522" idx="4"/>
              <a:endCxn id="18557" idx="0"/>
            </p:cNvCxnSpPr>
            <p:nvPr/>
          </p:nvCxnSpPr>
          <p:spPr bwMode="auto">
            <a:xfrm>
              <a:off x="4085" y="1141"/>
              <a:ext cx="819" cy="11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31" name="AutoShape 93"/>
            <p:cNvCxnSpPr>
              <a:cxnSpLocks noChangeAspect="1" noChangeShapeType="1"/>
              <a:stCxn id="18528" idx="4"/>
              <a:endCxn id="18526" idx="0"/>
            </p:cNvCxnSpPr>
            <p:nvPr/>
          </p:nvCxnSpPr>
          <p:spPr bwMode="auto">
            <a:xfrm flipH="1">
              <a:off x="3110" y="1445"/>
              <a:ext cx="194" cy="15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32" name="AutoShape 94"/>
            <p:cNvCxnSpPr>
              <a:cxnSpLocks noChangeAspect="1" noChangeShapeType="1"/>
              <a:stCxn id="18528" idx="4"/>
              <a:endCxn id="18525" idx="0"/>
            </p:cNvCxnSpPr>
            <p:nvPr/>
          </p:nvCxnSpPr>
          <p:spPr bwMode="auto">
            <a:xfrm>
              <a:off x="3304" y="1445"/>
              <a:ext cx="220" cy="10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33" name="AutoShape 95"/>
            <p:cNvCxnSpPr>
              <a:cxnSpLocks noChangeAspect="1" noChangeShapeType="1"/>
              <a:stCxn id="18527" idx="4"/>
              <a:endCxn id="18524" idx="0"/>
            </p:cNvCxnSpPr>
            <p:nvPr/>
          </p:nvCxnSpPr>
          <p:spPr bwMode="auto">
            <a:xfrm flipH="1">
              <a:off x="4334" y="2010"/>
              <a:ext cx="189" cy="16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34" name="AutoShape 96"/>
            <p:cNvCxnSpPr>
              <a:cxnSpLocks noChangeAspect="1" noChangeShapeType="1"/>
              <a:stCxn id="18527" idx="0"/>
              <a:endCxn id="18523" idx="4"/>
            </p:cNvCxnSpPr>
            <p:nvPr/>
          </p:nvCxnSpPr>
          <p:spPr bwMode="auto">
            <a:xfrm flipV="1">
              <a:off x="4523" y="1728"/>
              <a:ext cx="190" cy="9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535" name="Oval 97"/>
            <p:cNvSpPr>
              <a:spLocks noChangeAspect="1" noChangeArrowheads="1"/>
            </p:cNvSpPr>
            <p:nvPr/>
          </p:nvSpPr>
          <p:spPr bwMode="auto">
            <a:xfrm>
              <a:off x="2590" y="2188"/>
              <a:ext cx="336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(1,C)</a:t>
              </a:r>
            </a:p>
          </p:txBody>
        </p:sp>
        <p:sp>
          <p:nvSpPr>
            <p:cNvPr id="18536" name="Oval 98"/>
            <p:cNvSpPr>
              <a:spLocks noChangeAspect="1" noChangeArrowheads="1"/>
            </p:cNvSpPr>
            <p:nvPr/>
          </p:nvSpPr>
          <p:spPr bwMode="auto">
            <a:xfrm>
              <a:off x="2769" y="1848"/>
              <a:ext cx="34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(1,Q)</a:t>
              </a:r>
            </a:p>
          </p:txBody>
        </p:sp>
        <p:cxnSp>
          <p:nvCxnSpPr>
            <p:cNvPr id="18537" name="AutoShape 99"/>
            <p:cNvCxnSpPr>
              <a:cxnSpLocks noChangeAspect="1" noChangeShapeType="1"/>
              <a:stCxn id="18536" idx="4"/>
              <a:endCxn id="18535" idx="0"/>
            </p:cNvCxnSpPr>
            <p:nvPr/>
          </p:nvCxnSpPr>
          <p:spPr bwMode="auto">
            <a:xfrm flipH="1">
              <a:off x="2759" y="2027"/>
              <a:ext cx="182" cy="16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38" name="AutoShape 100"/>
            <p:cNvCxnSpPr>
              <a:cxnSpLocks noChangeAspect="1" noChangeShapeType="1"/>
              <a:stCxn id="18536" idx="4"/>
              <a:endCxn id="18542" idx="0"/>
            </p:cNvCxnSpPr>
            <p:nvPr/>
          </p:nvCxnSpPr>
          <p:spPr bwMode="auto">
            <a:xfrm>
              <a:off x="2940" y="2027"/>
              <a:ext cx="183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39" name="AutoShape 101"/>
            <p:cNvCxnSpPr>
              <a:cxnSpLocks noChangeAspect="1" noChangeShapeType="1"/>
              <a:stCxn id="18526" idx="4"/>
              <a:endCxn id="18536" idx="0"/>
            </p:cNvCxnSpPr>
            <p:nvPr/>
          </p:nvCxnSpPr>
          <p:spPr bwMode="auto">
            <a:xfrm flipH="1">
              <a:off x="2941" y="1774"/>
              <a:ext cx="169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540" name="Oval 102"/>
            <p:cNvSpPr>
              <a:spLocks noChangeAspect="1" noChangeArrowheads="1"/>
            </p:cNvSpPr>
            <p:nvPr/>
          </p:nvSpPr>
          <p:spPr bwMode="auto">
            <a:xfrm>
              <a:off x="3207" y="2545"/>
              <a:ext cx="34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(5,G)</a:t>
              </a:r>
            </a:p>
          </p:txBody>
        </p:sp>
        <p:sp>
          <p:nvSpPr>
            <p:cNvPr id="18541" name="Oval 103"/>
            <p:cNvSpPr>
              <a:spLocks noChangeAspect="1" noChangeArrowheads="1"/>
            </p:cNvSpPr>
            <p:nvPr/>
          </p:nvSpPr>
          <p:spPr bwMode="auto">
            <a:xfrm>
              <a:off x="2727" y="2542"/>
              <a:ext cx="336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(2,R)</a:t>
              </a:r>
            </a:p>
          </p:txBody>
        </p:sp>
        <p:sp>
          <p:nvSpPr>
            <p:cNvPr id="18542" name="Oval 104"/>
            <p:cNvSpPr>
              <a:spLocks noChangeAspect="1" noChangeArrowheads="1"/>
            </p:cNvSpPr>
            <p:nvPr/>
          </p:nvSpPr>
          <p:spPr bwMode="auto">
            <a:xfrm>
              <a:off x="2953" y="2198"/>
              <a:ext cx="34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(5,H)</a:t>
              </a:r>
            </a:p>
          </p:txBody>
        </p:sp>
        <p:cxnSp>
          <p:nvCxnSpPr>
            <p:cNvPr id="18543" name="AutoShape 105"/>
            <p:cNvCxnSpPr>
              <a:cxnSpLocks noChangeAspect="1" noChangeShapeType="1"/>
              <a:stCxn id="18542" idx="4"/>
              <a:endCxn id="18541" idx="0"/>
            </p:cNvCxnSpPr>
            <p:nvPr/>
          </p:nvCxnSpPr>
          <p:spPr bwMode="auto">
            <a:xfrm flipH="1">
              <a:off x="2895" y="2377"/>
              <a:ext cx="228" cy="17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44" name="AutoShape 106"/>
            <p:cNvCxnSpPr>
              <a:cxnSpLocks noChangeAspect="1" noChangeShapeType="1"/>
              <a:stCxn id="18542" idx="4"/>
              <a:endCxn id="18540" idx="0"/>
            </p:cNvCxnSpPr>
            <p:nvPr/>
          </p:nvCxnSpPr>
          <p:spPr bwMode="auto">
            <a:xfrm>
              <a:off x="3123" y="2377"/>
              <a:ext cx="254" cy="17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545" name="Oval 107"/>
            <p:cNvSpPr>
              <a:spLocks noChangeAspect="1" noChangeArrowheads="1"/>
            </p:cNvSpPr>
            <p:nvPr/>
          </p:nvSpPr>
          <p:spPr bwMode="auto">
            <a:xfrm>
              <a:off x="3396" y="2763"/>
              <a:ext cx="34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(6,Y)</a:t>
              </a:r>
            </a:p>
          </p:txBody>
        </p:sp>
        <p:sp>
          <p:nvSpPr>
            <p:cNvPr id="18546" name="Oval 108"/>
            <p:cNvSpPr>
              <a:spLocks noChangeAspect="1" noChangeArrowheads="1"/>
            </p:cNvSpPr>
            <p:nvPr/>
          </p:nvSpPr>
          <p:spPr bwMode="auto">
            <a:xfrm>
              <a:off x="3058" y="2772"/>
              <a:ext cx="302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(5,I)</a:t>
              </a:r>
            </a:p>
          </p:txBody>
        </p:sp>
        <p:cxnSp>
          <p:nvCxnSpPr>
            <p:cNvPr id="18547" name="AutoShape 109"/>
            <p:cNvCxnSpPr>
              <a:cxnSpLocks noChangeAspect="1" noChangeShapeType="1"/>
              <a:stCxn id="18540" idx="4"/>
              <a:endCxn id="18546" idx="0"/>
            </p:cNvCxnSpPr>
            <p:nvPr/>
          </p:nvCxnSpPr>
          <p:spPr bwMode="auto">
            <a:xfrm flipH="1">
              <a:off x="3210" y="2724"/>
              <a:ext cx="167" cy="5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48" name="AutoShape 110"/>
            <p:cNvCxnSpPr>
              <a:cxnSpLocks noChangeAspect="1" noChangeShapeType="1"/>
              <a:stCxn id="18540" idx="4"/>
              <a:endCxn id="18545" idx="0"/>
            </p:cNvCxnSpPr>
            <p:nvPr/>
          </p:nvCxnSpPr>
          <p:spPr bwMode="auto">
            <a:xfrm>
              <a:off x="3377" y="2724"/>
              <a:ext cx="190" cy="4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549" name="Oval 111"/>
            <p:cNvSpPr>
              <a:spLocks noChangeAspect="1" noChangeArrowheads="1"/>
            </p:cNvSpPr>
            <p:nvPr/>
          </p:nvSpPr>
          <p:spPr bwMode="auto">
            <a:xfrm>
              <a:off x="3264" y="1849"/>
              <a:ext cx="34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(8,N)</a:t>
              </a:r>
            </a:p>
          </p:txBody>
        </p:sp>
        <p:sp>
          <p:nvSpPr>
            <p:cNvPr id="18550" name="Oval 112"/>
            <p:cNvSpPr>
              <a:spLocks noChangeAspect="1" noChangeArrowheads="1"/>
            </p:cNvSpPr>
            <p:nvPr/>
          </p:nvSpPr>
          <p:spPr bwMode="auto">
            <a:xfrm>
              <a:off x="3316" y="2205"/>
              <a:ext cx="324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(7,P)</a:t>
              </a:r>
            </a:p>
          </p:txBody>
        </p:sp>
        <p:cxnSp>
          <p:nvCxnSpPr>
            <p:cNvPr id="18551" name="AutoShape 113"/>
            <p:cNvCxnSpPr>
              <a:cxnSpLocks noChangeAspect="1" noChangeShapeType="1"/>
              <a:stCxn id="18549" idx="4"/>
              <a:endCxn id="18550" idx="0"/>
            </p:cNvCxnSpPr>
            <p:nvPr/>
          </p:nvCxnSpPr>
          <p:spPr bwMode="auto">
            <a:xfrm>
              <a:off x="3436" y="2028"/>
              <a:ext cx="44" cy="18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52" name="AutoShape 114"/>
            <p:cNvCxnSpPr>
              <a:cxnSpLocks noChangeAspect="1" noChangeShapeType="1"/>
              <a:stCxn id="18526" idx="4"/>
              <a:endCxn id="18549" idx="0"/>
            </p:cNvCxnSpPr>
            <p:nvPr/>
          </p:nvCxnSpPr>
          <p:spPr bwMode="auto">
            <a:xfrm>
              <a:off x="3110" y="1774"/>
              <a:ext cx="326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553" name="Oval 115"/>
            <p:cNvSpPr>
              <a:spLocks noChangeAspect="1" noChangeArrowheads="1"/>
            </p:cNvSpPr>
            <p:nvPr/>
          </p:nvSpPr>
          <p:spPr bwMode="auto">
            <a:xfrm>
              <a:off x="4589" y="2184"/>
              <a:ext cx="38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(36,L)</a:t>
              </a:r>
            </a:p>
          </p:txBody>
        </p:sp>
        <p:sp>
          <p:nvSpPr>
            <p:cNvPr id="18554" name="Oval 116"/>
            <p:cNvSpPr>
              <a:spLocks noChangeAspect="1" noChangeArrowheads="1"/>
            </p:cNvSpPr>
            <p:nvPr/>
          </p:nvSpPr>
          <p:spPr bwMode="auto">
            <a:xfrm>
              <a:off x="3673" y="2194"/>
              <a:ext cx="392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(10,U)</a:t>
              </a:r>
            </a:p>
          </p:txBody>
        </p:sp>
        <p:cxnSp>
          <p:nvCxnSpPr>
            <p:cNvPr id="18555" name="AutoShape 117"/>
            <p:cNvCxnSpPr>
              <a:cxnSpLocks noChangeAspect="1" noChangeShapeType="1"/>
              <a:stCxn id="18549" idx="4"/>
              <a:endCxn id="18554" idx="0"/>
            </p:cNvCxnSpPr>
            <p:nvPr/>
          </p:nvCxnSpPr>
          <p:spPr bwMode="auto">
            <a:xfrm>
              <a:off x="3436" y="2028"/>
              <a:ext cx="433" cy="17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56" name="AutoShape 118"/>
            <p:cNvCxnSpPr>
              <a:cxnSpLocks noChangeAspect="1" noChangeShapeType="1"/>
              <a:stCxn id="18527" idx="4"/>
              <a:endCxn id="18553" idx="0"/>
            </p:cNvCxnSpPr>
            <p:nvPr/>
          </p:nvCxnSpPr>
          <p:spPr bwMode="auto">
            <a:xfrm>
              <a:off x="4523" y="2010"/>
              <a:ext cx="256" cy="17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557" name="Oval 119"/>
            <p:cNvSpPr>
              <a:spLocks noChangeAspect="1" noChangeArrowheads="1"/>
            </p:cNvSpPr>
            <p:nvPr/>
          </p:nvSpPr>
          <p:spPr bwMode="auto">
            <a:xfrm>
              <a:off x="4708" y="1254"/>
              <a:ext cx="392" cy="18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 dirty="0">
                  <a:latin typeface="Times New Roman" charset="0"/>
                </a:rPr>
                <a:t>(40,X)</a:t>
              </a:r>
            </a:p>
          </p:txBody>
        </p:sp>
        <p:cxnSp>
          <p:nvCxnSpPr>
            <p:cNvPr id="18558" name="AutoShape 120"/>
            <p:cNvCxnSpPr>
              <a:cxnSpLocks noChangeAspect="1" noChangeShapeType="1"/>
              <a:stCxn id="18523" idx="0"/>
              <a:endCxn id="18557" idx="4"/>
            </p:cNvCxnSpPr>
            <p:nvPr/>
          </p:nvCxnSpPr>
          <p:spPr bwMode="auto">
            <a:xfrm flipV="1">
              <a:off x="4713" y="1440"/>
              <a:ext cx="191" cy="10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559" name="Rectangle 121"/>
            <p:cNvSpPr>
              <a:spLocks noChangeAspect="1" noChangeArrowheads="1"/>
            </p:cNvSpPr>
            <p:nvPr/>
          </p:nvSpPr>
          <p:spPr bwMode="auto">
            <a:xfrm>
              <a:off x="2663" y="2455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60" name="Rectangle 122"/>
            <p:cNvSpPr>
              <a:spLocks noChangeAspect="1" noChangeArrowheads="1"/>
            </p:cNvSpPr>
            <p:nvPr/>
          </p:nvSpPr>
          <p:spPr bwMode="auto">
            <a:xfrm>
              <a:off x="3377" y="2423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61" name="Rectangle 123"/>
            <p:cNvSpPr>
              <a:spLocks noChangeAspect="1" noChangeArrowheads="1"/>
            </p:cNvSpPr>
            <p:nvPr/>
          </p:nvSpPr>
          <p:spPr bwMode="auto">
            <a:xfrm>
              <a:off x="3540" y="2423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62" name="Rectangle 124"/>
            <p:cNvSpPr>
              <a:spLocks noChangeAspect="1" noChangeArrowheads="1"/>
            </p:cNvSpPr>
            <p:nvPr/>
          </p:nvSpPr>
          <p:spPr bwMode="auto">
            <a:xfrm>
              <a:off x="2793" y="2812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63" name="Rectangle 125"/>
            <p:cNvSpPr>
              <a:spLocks noChangeAspect="1" noChangeArrowheads="1"/>
            </p:cNvSpPr>
            <p:nvPr/>
          </p:nvSpPr>
          <p:spPr bwMode="auto">
            <a:xfrm>
              <a:off x="2923" y="2812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64" name="Rectangle 126"/>
            <p:cNvSpPr>
              <a:spLocks noChangeAspect="1" noChangeArrowheads="1"/>
            </p:cNvSpPr>
            <p:nvPr/>
          </p:nvSpPr>
          <p:spPr bwMode="auto">
            <a:xfrm>
              <a:off x="3507" y="1774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65" name="Rectangle 127"/>
            <p:cNvSpPr>
              <a:spLocks noChangeAspect="1" noChangeArrowheads="1"/>
            </p:cNvSpPr>
            <p:nvPr/>
          </p:nvSpPr>
          <p:spPr bwMode="auto">
            <a:xfrm>
              <a:off x="3605" y="1774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66" name="Rectangle 128"/>
            <p:cNvSpPr>
              <a:spLocks noChangeAspect="1" noChangeArrowheads="1"/>
            </p:cNvSpPr>
            <p:nvPr/>
          </p:nvSpPr>
          <p:spPr bwMode="auto">
            <a:xfrm>
              <a:off x="2793" y="2455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67" name="Rectangle 129"/>
            <p:cNvSpPr>
              <a:spLocks noChangeAspect="1" noChangeArrowheads="1"/>
            </p:cNvSpPr>
            <p:nvPr/>
          </p:nvSpPr>
          <p:spPr bwMode="auto">
            <a:xfrm>
              <a:off x="3118" y="3007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68" name="Rectangle 130"/>
            <p:cNvSpPr>
              <a:spLocks noChangeAspect="1" noChangeArrowheads="1"/>
            </p:cNvSpPr>
            <p:nvPr/>
          </p:nvSpPr>
          <p:spPr bwMode="auto">
            <a:xfrm>
              <a:off x="3248" y="3007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69" name="Rectangle 131"/>
            <p:cNvSpPr>
              <a:spLocks noChangeAspect="1" noChangeArrowheads="1"/>
            </p:cNvSpPr>
            <p:nvPr/>
          </p:nvSpPr>
          <p:spPr bwMode="auto">
            <a:xfrm>
              <a:off x="3475" y="3007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70" name="Rectangle 132"/>
            <p:cNvSpPr>
              <a:spLocks noChangeAspect="1" noChangeArrowheads="1"/>
            </p:cNvSpPr>
            <p:nvPr/>
          </p:nvSpPr>
          <p:spPr bwMode="auto">
            <a:xfrm>
              <a:off x="3605" y="3007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71" name="Rectangle 133"/>
            <p:cNvSpPr>
              <a:spLocks noChangeAspect="1" noChangeArrowheads="1"/>
            </p:cNvSpPr>
            <p:nvPr/>
          </p:nvSpPr>
          <p:spPr bwMode="auto">
            <a:xfrm>
              <a:off x="3767" y="2423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72" name="Rectangle 134"/>
            <p:cNvSpPr>
              <a:spLocks noChangeAspect="1" noChangeArrowheads="1"/>
            </p:cNvSpPr>
            <p:nvPr/>
          </p:nvSpPr>
          <p:spPr bwMode="auto">
            <a:xfrm>
              <a:off x="3929" y="2423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73" name="Rectangle 135"/>
            <p:cNvSpPr>
              <a:spLocks noChangeAspect="1" noChangeArrowheads="1"/>
            </p:cNvSpPr>
            <p:nvPr/>
          </p:nvSpPr>
          <p:spPr bwMode="auto">
            <a:xfrm>
              <a:off x="4246" y="2445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74" name="Rectangle 136"/>
            <p:cNvSpPr>
              <a:spLocks noChangeAspect="1" noChangeArrowheads="1"/>
            </p:cNvSpPr>
            <p:nvPr/>
          </p:nvSpPr>
          <p:spPr bwMode="auto">
            <a:xfrm>
              <a:off x="4376" y="2445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75" name="Rectangle 137"/>
            <p:cNvSpPr>
              <a:spLocks noChangeAspect="1" noChangeArrowheads="1"/>
            </p:cNvSpPr>
            <p:nvPr/>
          </p:nvSpPr>
          <p:spPr bwMode="auto">
            <a:xfrm>
              <a:off x="4681" y="2455"/>
              <a:ext cx="64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76" name="Rectangle 138"/>
            <p:cNvSpPr>
              <a:spLocks noChangeAspect="1" noChangeArrowheads="1"/>
            </p:cNvSpPr>
            <p:nvPr/>
          </p:nvSpPr>
          <p:spPr bwMode="auto">
            <a:xfrm>
              <a:off x="4810" y="2455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77" name="Rectangle 139"/>
            <p:cNvSpPr>
              <a:spLocks noChangeAspect="1" noChangeArrowheads="1"/>
            </p:cNvSpPr>
            <p:nvPr/>
          </p:nvSpPr>
          <p:spPr bwMode="auto">
            <a:xfrm>
              <a:off x="4848" y="1872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78" name="Rectangle 140"/>
            <p:cNvSpPr>
              <a:spLocks noChangeAspect="1" noChangeArrowheads="1"/>
            </p:cNvSpPr>
            <p:nvPr/>
          </p:nvSpPr>
          <p:spPr bwMode="auto">
            <a:xfrm>
              <a:off x="5040" y="1584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18579" name="AutoShape 141"/>
            <p:cNvCxnSpPr>
              <a:cxnSpLocks noChangeAspect="1" noChangeShapeType="1"/>
              <a:stCxn id="18535" idx="4"/>
              <a:endCxn id="18559" idx="0"/>
            </p:cNvCxnSpPr>
            <p:nvPr/>
          </p:nvCxnSpPr>
          <p:spPr bwMode="auto">
            <a:xfrm flipH="1">
              <a:off x="2696" y="2367"/>
              <a:ext cx="63" cy="8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80" name="AutoShape 142"/>
            <p:cNvCxnSpPr>
              <a:cxnSpLocks noChangeAspect="1" noChangeShapeType="1"/>
              <a:stCxn id="18535" idx="4"/>
              <a:endCxn id="18566" idx="0"/>
            </p:cNvCxnSpPr>
            <p:nvPr/>
          </p:nvCxnSpPr>
          <p:spPr bwMode="auto">
            <a:xfrm>
              <a:off x="2759" y="2367"/>
              <a:ext cx="67" cy="8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81" name="AutoShape 143"/>
            <p:cNvCxnSpPr>
              <a:cxnSpLocks noChangeAspect="1" noChangeShapeType="1"/>
              <a:stCxn id="18541" idx="4"/>
              <a:endCxn id="18562" idx="0"/>
            </p:cNvCxnSpPr>
            <p:nvPr/>
          </p:nvCxnSpPr>
          <p:spPr bwMode="auto">
            <a:xfrm flipH="1">
              <a:off x="2826" y="2722"/>
              <a:ext cx="70" cy="9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82" name="AutoShape 144"/>
            <p:cNvCxnSpPr>
              <a:cxnSpLocks noChangeAspect="1" noChangeShapeType="1"/>
              <a:stCxn id="18541" idx="4"/>
              <a:endCxn id="18563" idx="0"/>
            </p:cNvCxnSpPr>
            <p:nvPr/>
          </p:nvCxnSpPr>
          <p:spPr bwMode="auto">
            <a:xfrm>
              <a:off x="2896" y="2722"/>
              <a:ext cx="60" cy="9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83" name="AutoShape 145"/>
            <p:cNvCxnSpPr>
              <a:cxnSpLocks noChangeAspect="1" noChangeShapeType="1"/>
              <a:stCxn id="18565" idx="0"/>
              <a:endCxn id="18525" idx="4"/>
            </p:cNvCxnSpPr>
            <p:nvPr/>
          </p:nvCxnSpPr>
          <p:spPr bwMode="auto">
            <a:xfrm flipH="1" flipV="1">
              <a:off x="3524" y="1718"/>
              <a:ext cx="113" cy="5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84" name="AutoShape 146"/>
            <p:cNvCxnSpPr>
              <a:cxnSpLocks noChangeAspect="1" noChangeShapeType="1"/>
              <a:stCxn id="18524" idx="4"/>
              <a:endCxn id="18573" idx="0"/>
            </p:cNvCxnSpPr>
            <p:nvPr/>
          </p:nvCxnSpPr>
          <p:spPr bwMode="auto">
            <a:xfrm flipH="1">
              <a:off x="4279" y="2364"/>
              <a:ext cx="55" cy="8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85" name="AutoShape 147"/>
            <p:cNvCxnSpPr>
              <a:cxnSpLocks noChangeAspect="1" noChangeShapeType="1"/>
              <a:stCxn id="18524" idx="4"/>
              <a:endCxn id="18574" idx="0"/>
            </p:cNvCxnSpPr>
            <p:nvPr/>
          </p:nvCxnSpPr>
          <p:spPr bwMode="auto">
            <a:xfrm>
              <a:off x="4334" y="2364"/>
              <a:ext cx="75" cy="8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86" name="AutoShape 148"/>
            <p:cNvCxnSpPr>
              <a:cxnSpLocks noChangeAspect="1" noChangeShapeType="1"/>
              <a:stCxn id="18553" idx="4"/>
              <a:endCxn id="18575" idx="0"/>
            </p:cNvCxnSpPr>
            <p:nvPr/>
          </p:nvCxnSpPr>
          <p:spPr bwMode="auto">
            <a:xfrm flipH="1">
              <a:off x="4713" y="2370"/>
              <a:ext cx="66" cy="8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87" name="AutoShape 149"/>
            <p:cNvCxnSpPr>
              <a:cxnSpLocks noChangeAspect="1" noChangeShapeType="1"/>
              <a:stCxn id="18553" idx="4"/>
              <a:endCxn id="18576" idx="0"/>
            </p:cNvCxnSpPr>
            <p:nvPr/>
          </p:nvCxnSpPr>
          <p:spPr bwMode="auto">
            <a:xfrm>
              <a:off x="4779" y="2370"/>
              <a:ext cx="64" cy="8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88" name="AutoShape 150"/>
            <p:cNvCxnSpPr>
              <a:cxnSpLocks noChangeAspect="1" noChangeShapeType="1"/>
              <a:stCxn id="18523" idx="4"/>
              <a:endCxn id="18577" idx="0"/>
            </p:cNvCxnSpPr>
            <p:nvPr/>
          </p:nvCxnSpPr>
          <p:spPr bwMode="auto">
            <a:xfrm>
              <a:off x="4713" y="1728"/>
              <a:ext cx="168" cy="14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89" name="AutoShape 151"/>
            <p:cNvCxnSpPr>
              <a:cxnSpLocks noChangeAspect="1" noChangeShapeType="1"/>
              <a:stCxn id="18557" idx="4"/>
              <a:endCxn id="18578" idx="0"/>
            </p:cNvCxnSpPr>
            <p:nvPr/>
          </p:nvCxnSpPr>
          <p:spPr bwMode="auto">
            <a:xfrm>
              <a:off x="4904" y="1440"/>
              <a:ext cx="169" cy="14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90" name="AutoShape 152"/>
            <p:cNvCxnSpPr>
              <a:cxnSpLocks noChangeAspect="1" noChangeShapeType="1"/>
            </p:cNvCxnSpPr>
            <p:nvPr/>
          </p:nvCxnSpPr>
          <p:spPr bwMode="auto">
            <a:xfrm>
              <a:off x="4050" y="2448"/>
              <a:ext cx="0" cy="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91" name="AutoShape 153"/>
            <p:cNvCxnSpPr>
              <a:cxnSpLocks noChangeAspect="1" noChangeShapeType="1"/>
              <a:stCxn id="18554" idx="4"/>
              <a:endCxn id="18571" idx="0"/>
            </p:cNvCxnSpPr>
            <p:nvPr/>
          </p:nvCxnSpPr>
          <p:spPr bwMode="auto">
            <a:xfrm flipH="1">
              <a:off x="3799" y="2373"/>
              <a:ext cx="70" cy="5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92" name="AutoShape 154"/>
            <p:cNvCxnSpPr>
              <a:cxnSpLocks noChangeAspect="1" noChangeShapeType="1"/>
              <a:stCxn id="18550" idx="4"/>
              <a:endCxn id="18561" idx="0"/>
            </p:cNvCxnSpPr>
            <p:nvPr/>
          </p:nvCxnSpPr>
          <p:spPr bwMode="auto">
            <a:xfrm>
              <a:off x="3480" y="2382"/>
              <a:ext cx="92" cy="4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93" name="AutoShape 155"/>
            <p:cNvCxnSpPr>
              <a:cxnSpLocks noChangeAspect="1" noChangeShapeType="1"/>
              <a:stCxn id="18550" idx="4"/>
              <a:endCxn id="18560" idx="0"/>
            </p:cNvCxnSpPr>
            <p:nvPr/>
          </p:nvCxnSpPr>
          <p:spPr bwMode="auto">
            <a:xfrm flipH="1">
              <a:off x="3410" y="2382"/>
              <a:ext cx="70" cy="4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94" name="AutoShape 156"/>
            <p:cNvCxnSpPr>
              <a:cxnSpLocks noChangeAspect="1" noChangeShapeType="1"/>
              <a:stCxn id="18546" idx="4"/>
              <a:endCxn id="18567" idx="0"/>
            </p:cNvCxnSpPr>
            <p:nvPr/>
          </p:nvCxnSpPr>
          <p:spPr bwMode="auto">
            <a:xfrm flipH="1">
              <a:off x="3150" y="2952"/>
              <a:ext cx="60" cy="5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95" name="AutoShape 157"/>
            <p:cNvCxnSpPr>
              <a:cxnSpLocks noChangeAspect="1" noChangeShapeType="1"/>
              <a:stCxn id="18546" idx="4"/>
              <a:endCxn id="18568" idx="0"/>
            </p:cNvCxnSpPr>
            <p:nvPr/>
          </p:nvCxnSpPr>
          <p:spPr bwMode="auto">
            <a:xfrm>
              <a:off x="3210" y="2952"/>
              <a:ext cx="70" cy="5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96" name="AutoShape 158"/>
            <p:cNvCxnSpPr>
              <a:cxnSpLocks noChangeAspect="1" noChangeShapeType="1"/>
              <a:stCxn id="18545" idx="4"/>
              <a:endCxn id="18569" idx="0"/>
            </p:cNvCxnSpPr>
            <p:nvPr/>
          </p:nvCxnSpPr>
          <p:spPr bwMode="auto">
            <a:xfrm flipH="1">
              <a:off x="3507" y="2942"/>
              <a:ext cx="60" cy="6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97" name="AutoShape 159"/>
            <p:cNvCxnSpPr>
              <a:cxnSpLocks noChangeAspect="1" noChangeShapeType="1"/>
              <a:stCxn id="18545" idx="4"/>
              <a:endCxn id="18570" idx="0"/>
            </p:cNvCxnSpPr>
            <p:nvPr/>
          </p:nvCxnSpPr>
          <p:spPr bwMode="auto">
            <a:xfrm>
              <a:off x="3567" y="2942"/>
              <a:ext cx="70" cy="6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98" name="AutoShape 160"/>
            <p:cNvCxnSpPr>
              <a:cxnSpLocks noChangeAspect="1" noChangeShapeType="1"/>
              <a:stCxn id="18525" idx="4"/>
              <a:endCxn id="18564" idx="0"/>
            </p:cNvCxnSpPr>
            <p:nvPr/>
          </p:nvCxnSpPr>
          <p:spPr bwMode="auto">
            <a:xfrm>
              <a:off x="3524" y="1718"/>
              <a:ext cx="16" cy="5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99" name="AutoShape 161"/>
            <p:cNvCxnSpPr>
              <a:cxnSpLocks noChangeAspect="1" noChangeShapeType="1"/>
              <a:stCxn id="18554" idx="4"/>
              <a:endCxn id="18572" idx="0"/>
            </p:cNvCxnSpPr>
            <p:nvPr/>
          </p:nvCxnSpPr>
          <p:spPr bwMode="auto">
            <a:xfrm>
              <a:off x="3869" y="2373"/>
              <a:ext cx="93" cy="5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4" name="Group 162"/>
          <p:cNvGrpSpPr>
            <a:grpSpLocks/>
          </p:cNvGrpSpPr>
          <p:nvPr/>
        </p:nvGrpSpPr>
        <p:grpSpPr bwMode="auto">
          <a:xfrm>
            <a:off x="5292725" y="2819400"/>
            <a:ext cx="3698875" cy="3759200"/>
            <a:chOff x="2710" y="1861"/>
            <a:chExt cx="2330" cy="2368"/>
          </a:xfrm>
        </p:grpSpPr>
        <p:sp>
          <p:nvSpPr>
            <p:cNvPr id="18444" name="Oval 163"/>
            <p:cNvSpPr>
              <a:spLocks noChangeAspect="1" noChangeArrowheads="1"/>
            </p:cNvSpPr>
            <p:nvPr/>
          </p:nvSpPr>
          <p:spPr bwMode="auto">
            <a:xfrm>
              <a:off x="3936" y="2112"/>
              <a:ext cx="394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(20,Z)</a:t>
              </a:r>
            </a:p>
          </p:txBody>
        </p:sp>
        <p:sp>
          <p:nvSpPr>
            <p:cNvPr id="18445" name="Oval 164"/>
            <p:cNvSpPr>
              <a:spLocks noChangeAspect="1" noChangeArrowheads="1"/>
            </p:cNvSpPr>
            <p:nvPr/>
          </p:nvSpPr>
          <p:spPr bwMode="auto">
            <a:xfrm>
              <a:off x="4579" y="2430"/>
              <a:ext cx="401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(37,P)</a:t>
              </a:r>
            </a:p>
          </p:txBody>
        </p:sp>
        <p:sp>
          <p:nvSpPr>
            <p:cNvPr id="18446" name="Oval 165"/>
            <p:cNvSpPr>
              <a:spLocks noChangeAspect="1" noChangeArrowheads="1"/>
            </p:cNvSpPr>
            <p:nvPr/>
          </p:nvSpPr>
          <p:spPr bwMode="auto">
            <a:xfrm>
              <a:off x="4195" y="3066"/>
              <a:ext cx="412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(21,O)</a:t>
              </a:r>
            </a:p>
          </p:txBody>
        </p:sp>
        <p:sp>
          <p:nvSpPr>
            <p:cNvPr id="18447" name="Oval 166"/>
            <p:cNvSpPr>
              <a:spLocks noChangeAspect="1" noChangeArrowheads="1"/>
            </p:cNvSpPr>
            <p:nvPr/>
          </p:nvSpPr>
          <p:spPr bwMode="auto">
            <a:xfrm>
              <a:off x="3458" y="2696"/>
              <a:ext cx="384" cy="18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(14,J)</a:t>
              </a:r>
            </a:p>
          </p:txBody>
        </p:sp>
        <p:sp>
          <p:nvSpPr>
            <p:cNvPr id="18448" name="Oval 167"/>
            <p:cNvSpPr>
              <a:spLocks noChangeAspect="1" noChangeArrowheads="1"/>
            </p:cNvSpPr>
            <p:nvPr/>
          </p:nvSpPr>
          <p:spPr bwMode="auto">
            <a:xfrm>
              <a:off x="3067" y="2752"/>
              <a:ext cx="337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(7,T)</a:t>
              </a:r>
            </a:p>
          </p:txBody>
        </p:sp>
        <p:sp>
          <p:nvSpPr>
            <p:cNvPr id="18449" name="Oval 168"/>
            <p:cNvSpPr>
              <a:spLocks noChangeAspect="1" noChangeArrowheads="1"/>
            </p:cNvSpPr>
            <p:nvPr/>
          </p:nvSpPr>
          <p:spPr bwMode="auto">
            <a:xfrm>
              <a:off x="4386" y="2712"/>
              <a:ext cx="407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(35,R)</a:t>
              </a:r>
            </a:p>
          </p:txBody>
        </p:sp>
        <p:sp>
          <p:nvSpPr>
            <p:cNvPr id="18450" name="Oval 169"/>
            <p:cNvSpPr>
              <a:spLocks noChangeAspect="1" noChangeArrowheads="1"/>
            </p:cNvSpPr>
            <p:nvPr/>
          </p:nvSpPr>
          <p:spPr bwMode="auto">
            <a:xfrm>
              <a:off x="3231" y="2422"/>
              <a:ext cx="40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(10,A)</a:t>
              </a:r>
            </a:p>
          </p:txBody>
        </p:sp>
        <p:cxnSp>
          <p:nvCxnSpPr>
            <p:cNvPr id="18451" name="AutoShape 170"/>
            <p:cNvCxnSpPr>
              <a:cxnSpLocks noChangeAspect="1" noChangeShapeType="1"/>
              <a:stCxn id="18444" idx="4"/>
              <a:endCxn id="18450" idx="0"/>
            </p:cNvCxnSpPr>
            <p:nvPr/>
          </p:nvCxnSpPr>
          <p:spPr bwMode="auto">
            <a:xfrm flipH="1">
              <a:off x="3431" y="2298"/>
              <a:ext cx="702" cy="12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452" name="AutoShape 171"/>
            <p:cNvCxnSpPr>
              <a:cxnSpLocks noChangeAspect="1" noChangeShapeType="1"/>
              <a:stCxn id="18444" idx="0"/>
              <a:endCxn id="18479" idx="4"/>
            </p:cNvCxnSpPr>
            <p:nvPr/>
          </p:nvCxnSpPr>
          <p:spPr bwMode="auto">
            <a:xfrm flipV="1">
              <a:off x="4133" y="2047"/>
              <a:ext cx="212" cy="6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453" name="AutoShape 172"/>
            <p:cNvCxnSpPr>
              <a:cxnSpLocks noChangeAspect="1" noChangeShapeType="1"/>
              <a:stCxn id="18450" idx="4"/>
              <a:endCxn id="18448" idx="0"/>
            </p:cNvCxnSpPr>
            <p:nvPr/>
          </p:nvCxnSpPr>
          <p:spPr bwMode="auto">
            <a:xfrm flipH="1">
              <a:off x="3237" y="2602"/>
              <a:ext cx="194" cy="15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454" name="AutoShape 173"/>
            <p:cNvCxnSpPr>
              <a:cxnSpLocks noChangeAspect="1" noChangeShapeType="1"/>
              <a:stCxn id="18450" idx="4"/>
              <a:endCxn id="18447" idx="0"/>
            </p:cNvCxnSpPr>
            <p:nvPr/>
          </p:nvCxnSpPr>
          <p:spPr bwMode="auto">
            <a:xfrm>
              <a:off x="3431" y="2602"/>
              <a:ext cx="220" cy="10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455" name="AutoShape 174"/>
            <p:cNvCxnSpPr>
              <a:cxnSpLocks noChangeAspect="1" noChangeShapeType="1"/>
              <a:stCxn id="18449" idx="4"/>
              <a:endCxn id="18446" idx="0"/>
            </p:cNvCxnSpPr>
            <p:nvPr/>
          </p:nvCxnSpPr>
          <p:spPr bwMode="auto">
            <a:xfrm flipH="1">
              <a:off x="4401" y="2898"/>
              <a:ext cx="189" cy="16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456" name="AutoShape 175"/>
            <p:cNvCxnSpPr>
              <a:cxnSpLocks noChangeAspect="1" noChangeShapeType="1"/>
              <a:stCxn id="18449" idx="0"/>
              <a:endCxn id="18445" idx="4"/>
            </p:cNvCxnSpPr>
            <p:nvPr/>
          </p:nvCxnSpPr>
          <p:spPr bwMode="auto">
            <a:xfrm flipV="1">
              <a:off x="4590" y="2616"/>
              <a:ext cx="190" cy="9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457" name="Oval 176"/>
            <p:cNvSpPr>
              <a:spLocks noChangeAspect="1" noChangeArrowheads="1"/>
            </p:cNvSpPr>
            <p:nvPr/>
          </p:nvSpPr>
          <p:spPr bwMode="auto">
            <a:xfrm>
              <a:off x="2710" y="3345"/>
              <a:ext cx="35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(1,C)</a:t>
              </a:r>
            </a:p>
          </p:txBody>
        </p:sp>
        <p:sp>
          <p:nvSpPr>
            <p:cNvPr id="18458" name="Oval 177"/>
            <p:cNvSpPr>
              <a:spLocks noChangeAspect="1" noChangeArrowheads="1"/>
            </p:cNvSpPr>
            <p:nvPr/>
          </p:nvSpPr>
          <p:spPr bwMode="auto">
            <a:xfrm>
              <a:off x="2889" y="3005"/>
              <a:ext cx="354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(1,Q)</a:t>
              </a:r>
            </a:p>
          </p:txBody>
        </p:sp>
        <p:cxnSp>
          <p:nvCxnSpPr>
            <p:cNvPr id="18459" name="AutoShape 178"/>
            <p:cNvCxnSpPr>
              <a:cxnSpLocks noChangeAspect="1" noChangeShapeType="1"/>
              <a:stCxn id="18458" idx="4"/>
              <a:endCxn id="18457" idx="0"/>
            </p:cNvCxnSpPr>
            <p:nvPr/>
          </p:nvCxnSpPr>
          <p:spPr bwMode="auto">
            <a:xfrm flipH="1">
              <a:off x="2886" y="3184"/>
              <a:ext cx="182" cy="16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460" name="AutoShape 179"/>
            <p:cNvCxnSpPr>
              <a:cxnSpLocks noChangeAspect="1" noChangeShapeType="1"/>
              <a:stCxn id="18458" idx="4"/>
              <a:endCxn id="18464" idx="0"/>
            </p:cNvCxnSpPr>
            <p:nvPr/>
          </p:nvCxnSpPr>
          <p:spPr bwMode="auto">
            <a:xfrm>
              <a:off x="3067" y="3184"/>
              <a:ext cx="183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461" name="AutoShape 180"/>
            <p:cNvCxnSpPr>
              <a:cxnSpLocks noChangeAspect="1" noChangeShapeType="1"/>
              <a:stCxn id="18448" idx="4"/>
              <a:endCxn id="18458" idx="0"/>
            </p:cNvCxnSpPr>
            <p:nvPr/>
          </p:nvCxnSpPr>
          <p:spPr bwMode="auto">
            <a:xfrm flipH="1">
              <a:off x="3068" y="2931"/>
              <a:ext cx="169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462" name="Oval 181"/>
            <p:cNvSpPr>
              <a:spLocks noChangeAspect="1" noChangeArrowheads="1"/>
            </p:cNvSpPr>
            <p:nvPr/>
          </p:nvSpPr>
          <p:spPr bwMode="auto">
            <a:xfrm>
              <a:off x="3327" y="3702"/>
              <a:ext cx="354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(5,G)</a:t>
              </a:r>
            </a:p>
          </p:txBody>
        </p:sp>
        <p:sp>
          <p:nvSpPr>
            <p:cNvPr id="18463" name="Oval 182"/>
            <p:cNvSpPr>
              <a:spLocks noChangeAspect="1" noChangeArrowheads="1"/>
            </p:cNvSpPr>
            <p:nvPr/>
          </p:nvSpPr>
          <p:spPr bwMode="auto">
            <a:xfrm>
              <a:off x="2847" y="3699"/>
              <a:ext cx="35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(2,R)</a:t>
              </a:r>
            </a:p>
          </p:txBody>
        </p:sp>
        <p:sp>
          <p:nvSpPr>
            <p:cNvPr id="18464" name="Oval 183"/>
            <p:cNvSpPr>
              <a:spLocks noChangeAspect="1" noChangeArrowheads="1"/>
            </p:cNvSpPr>
            <p:nvPr/>
          </p:nvSpPr>
          <p:spPr bwMode="auto">
            <a:xfrm>
              <a:off x="3075" y="3355"/>
              <a:ext cx="35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(5,H)</a:t>
              </a:r>
            </a:p>
          </p:txBody>
        </p:sp>
        <p:cxnSp>
          <p:nvCxnSpPr>
            <p:cNvPr id="18465" name="AutoShape 184"/>
            <p:cNvCxnSpPr>
              <a:cxnSpLocks noChangeAspect="1" noChangeShapeType="1"/>
              <a:stCxn id="18464" idx="4"/>
              <a:endCxn id="18463" idx="0"/>
            </p:cNvCxnSpPr>
            <p:nvPr/>
          </p:nvCxnSpPr>
          <p:spPr bwMode="auto">
            <a:xfrm flipH="1">
              <a:off x="3022" y="3534"/>
              <a:ext cx="228" cy="17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466" name="AutoShape 185"/>
            <p:cNvCxnSpPr>
              <a:cxnSpLocks noChangeAspect="1" noChangeShapeType="1"/>
              <a:stCxn id="18464" idx="4"/>
              <a:endCxn id="18462" idx="0"/>
            </p:cNvCxnSpPr>
            <p:nvPr/>
          </p:nvCxnSpPr>
          <p:spPr bwMode="auto">
            <a:xfrm>
              <a:off x="3250" y="3534"/>
              <a:ext cx="254" cy="17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467" name="Oval 186"/>
            <p:cNvSpPr>
              <a:spLocks noChangeAspect="1" noChangeArrowheads="1"/>
            </p:cNvSpPr>
            <p:nvPr/>
          </p:nvSpPr>
          <p:spPr bwMode="auto">
            <a:xfrm>
              <a:off x="3521" y="3920"/>
              <a:ext cx="345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(6,Y)</a:t>
              </a:r>
            </a:p>
          </p:txBody>
        </p:sp>
        <p:sp>
          <p:nvSpPr>
            <p:cNvPr id="18468" name="Oval 187"/>
            <p:cNvSpPr>
              <a:spLocks noChangeAspect="1" noChangeArrowheads="1"/>
            </p:cNvSpPr>
            <p:nvPr/>
          </p:nvSpPr>
          <p:spPr bwMode="auto">
            <a:xfrm>
              <a:off x="3184" y="3929"/>
              <a:ext cx="304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(5,I)</a:t>
              </a:r>
            </a:p>
          </p:txBody>
        </p:sp>
        <p:cxnSp>
          <p:nvCxnSpPr>
            <p:cNvPr id="18469" name="AutoShape 188"/>
            <p:cNvCxnSpPr>
              <a:cxnSpLocks noChangeAspect="1" noChangeShapeType="1"/>
              <a:stCxn id="18462" idx="4"/>
              <a:endCxn id="18468" idx="0"/>
            </p:cNvCxnSpPr>
            <p:nvPr/>
          </p:nvCxnSpPr>
          <p:spPr bwMode="auto">
            <a:xfrm flipH="1">
              <a:off x="3337" y="3881"/>
              <a:ext cx="167" cy="5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470" name="AutoShape 189"/>
            <p:cNvCxnSpPr>
              <a:cxnSpLocks noChangeAspect="1" noChangeShapeType="1"/>
              <a:stCxn id="18462" idx="4"/>
              <a:endCxn id="18467" idx="0"/>
            </p:cNvCxnSpPr>
            <p:nvPr/>
          </p:nvCxnSpPr>
          <p:spPr bwMode="auto">
            <a:xfrm>
              <a:off x="3504" y="3881"/>
              <a:ext cx="190" cy="4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471" name="Oval 190"/>
            <p:cNvSpPr>
              <a:spLocks noChangeAspect="1" noChangeArrowheads="1"/>
            </p:cNvSpPr>
            <p:nvPr/>
          </p:nvSpPr>
          <p:spPr bwMode="auto">
            <a:xfrm>
              <a:off x="3387" y="3006"/>
              <a:ext cx="349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(8,N)</a:t>
              </a:r>
            </a:p>
          </p:txBody>
        </p:sp>
        <p:sp>
          <p:nvSpPr>
            <p:cNvPr id="18472" name="Oval 191"/>
            <p:cNvSpPr>
              <a:spLocks noChangeAspect="1" noChangeArrowheads="1"/>
            </p:cNvSpPr>
            <p:nvPr/>
          </p:nvSpPr>
          <p:spPr bwMode="auto">
            <a:xfrm>
              <a:off x="3433" y="3362"/>
              <a:ext cx="344" cy="185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(7,P)</a:t>
              </a:r>
            </a:p>
          </p:txBody>
        </p:sp>
        <p:cxnSp>
          <p:nvCxnSpPr>
            <p:cNvPr id="18473" name="AutoShape 192"/>
            <p:cNvCxnSpPr>
              <a:cxnSpLocks noChangeAspect="1" noChangeShapeType="1"/>
              <a:stCxn id="18471" idx="4"/>
              <a:endCxn id="18472" idx="0"/>
            </p:cNvCxnSpPr>
            <p:nvPr/>
          </p:nvCxnSpPr>
          <p:spPr bwMode="auto">
            <a:xfrm>
              <a:off x="3563" y="3185"/>
              <a:ext cx="44" cy="18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474" name="AutoShape 193"/>
            <p:cNvCxnSpPr>
              <a:cxnSpLocks noChangeAspect="1" noChangeShapeType="1"/>
              <a:stCxn id="18448" idx="4"/>
              <a:endCxn id="18471" idx="0"/>
            </p:cNvCxnSpPr>
            <p:nvPr/>
          </p:nvCxnSpPr>
          <p:spPr bwMode="auto">
            <a:xfrm>
              <a:off x="3237" y="2931"/>
              <a:ext cx="326" cy="8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475" name="Oval 194"/>
            <p:cNvSpPr>
              <a:spLocks noChangeAspect="1" noChangeArrowheads="1"/>
            </p:cNvSpPr>
            <p:nvPr/>
          </p:nvSpPr>
          <p:spPr bwMode="auto">
            <a:xfrm>
              <a:off x="4652" y="3072"/>
              <a:ext cx="388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(36,L)</a:t>
              </a:r>
            </a:p>
          </p:txBody>
        </p:sp>
        <p:sp>
          <p:nvSpPr>
            <p:cNvPr id="18476" name="Oval 195"/>
            <p:cNvSpPr>
              <a:spLocks noChangeAspect="1" noChangeArrowheads="1"/>
            </p:cNvSpPr>
            <p:nvPr/>
          </p:nvSpPr>
          <p:spPr bwMode="auto">
            <a:xfrm>
              <a:off x="3793" y="3351"/>
              <a:ext cx="407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(10,U)</a:t>
              </a:r>
            </a:p>
          </p:txBody>
        </p:sp>
        <p:cxnSp>
          <p:nvCxnSpPr>
            <p:cNvPr id="18477" name="AutoShape 196"/>
            <p:cNvCxnSpPr>
              <a:cxnSpLocks noChangeAspect="1" noChangeShapeType="1"/>
              <a:stCxn id="18471" idx="4"/>
              <a:endCxn id="18476" idx="0"/>
            </p:cNvCxnSpPr>
            <p:nvPr/>
          </p:nvCxnSpPr>
          <p:spPr bwMode="auto">
            <a:xfrm>
              <a:off x="3563" y="3185"/>
              <a:ext cx="433" cy="17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478" name="AutoShape 197"/>
            <p:cNvCxnSpPr>
              <a:cxnSpLocks noChangeAspect="1" noChangeShapeType="1"/>
              <a:stCxn id="18449" idx="4"/>
              <a:endCxn id="18475" idx="0"/>
            </p:cNvCxnSpPr>
            <p:nvPr/>
          </p:nvCxnSpPr>
          <p:spPr bwMode="auto">
            <a:xfrm>
              <a:off x="4590" y="2898"/>
              <a:ext cx="256" cy="17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479" name="Oval 198"/>
            <p:cNvSpPr>
              <a:spLocks noChangeAspect="1" noChangeArrowheads="1"/>
            </p:cNvSpPr>
            <p:nvPr/>
          </p:nvSpPr>
          <p:spPr bwMode="auto">
            <a:xfrm>
              <a:off x="4145" y="1861"/>
              <a:ext cx="400" cy="186"/>
            </a:xfrm>
            <a:prstGeom prst="ellipse">
              <a:avLst/>
            </a:prstGeom>
            <a:solidFill>
              <a:srgbClr val="FF818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latin typeface="Times New Roman" charset="0"/>
                </a:rPr>
                <a:t>(40,X)</a:t>
              </a:r>
            </a:p>
          </p:txBody>
        </p:sp>
        <p:cxnSp>
          <p:nvCxnSpPr>
            <p:cNvPr id="18480" name="AutoShape 199"/>
            <p:cNvCxnSpPr>
              <a:cxnSpLocks noChangeAspect="1" noChangeShapeType="1"/>
              <a:stCxn id="18445" idx="0"/>
              <a:endCxn id="18444" idx="4"/>
            </p:cNvCxnSpPr>
            <p:nvPr/>
          </p:nvCxnSpPr>
          <p:spPr bwMode="auto">
            <a:xfrm flipH="1" flipV="1">
              <a:off x="4133" y="2298"/>
              <a:ext cx="647" cy="13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8481" name="Rectangle 200"/>
            <p:cNvSpPr>
              <a:spLocks noChangeAspect="1" noChangeArrowheads="1"/>
            </p:cNvSpPr>
            <p:nvPr/>
          </p:nvSpPr>
          <p:spPr bwMode="auto">
            <a:xfrm>
              <a:off x="2790" y="3612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82" name="Rectangle 201"/>
            <p:cNvSpPr>
              <a:spLocks noChangeAspect="1" noChangeArrowheads="1"/>
            </p:cNvSpPr>
            <p:nvPr/>
          </p:nvSpPr>
          <p:spPr bwMode="auto">
            <a:xfrm>
              <a:off x="3504" y="3580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83" name="Rectangle 202"/>
            <p:cNvSpPr>
              <a:spLocks noChangeAspect="1" noChangeArrowheads="1"/>
            </p:cNvSpPr>
            <p:nvPr/>
          </p:nvSpPr>
          <p:spPr bwMode="auto">
            <a:xfrm>
              <a:off x="3667" y="3580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84" name="Rectangle 203"/>
            <p:cNvSpPr>
              <a:spLocks noChangeAspect="1" noChangeArrowheads="1"/>
            </p:cNvSpPr>
            <p:nvPr/>
          </p:nvSpPr>
          <p:spPr bwMode="auto">
            <a:xfrm>
              <a:off x="2920" y="3969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85" name="Rectangle 204"/>
            <p:cNvSpPr>
              <a:spLocks noChangeAspect="1" noChangeArrowheads="1"/>
            </p:cNvSpPr>
            <p:nvPr/>
          </p:nvSpPr>
          <p:spPr bwMode="auto">
            <a:xfrm>
              <a:off x="3050" y="3969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86" name="Rectangle 205"/>
            <p:cNvSpPr>
              <a:spLocks noChangeAspect="1" noChangeArrowheads="1"/>
            </p:cNvSpPr>
            <p:nvPr/>
          </p:nvSpPr>
          <p:spPr bwMode="auto">
            <a:xfrm>
              <a:off x="3634" y="2931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87" name="Rectangle 206"/>
            <p:cNvSpPr>
              <a:spLocks noChangeAspect="1" noChangeArrowheads="1"/>
            </p:cNvSpPr>
            <p:nvPr/>
          </p:nvSpPr>
          <p:spPr bwMode="auto">
            <a:xfrm>
              <a:off x="3732" y="2931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88" name="Rectangle 207"/>
            <p:cNvSpPr>
              <a:spLocks noChangeAspect="1" noChangeArrowheads="1"/>
            </p:cNvSpPr>
            <p:nvPr/>
          </p:nvSpPr>
          <p:spPr bwMode="auto">
            <a:xfrm>
              <a:off x="2920" y="3612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89" name="Rectangle 208"/>
            <p:cNvSpPr>
              <a:spLocks noChangeAspect="1" noChangeArrowheads="1"/>
            </p:cNvSpPr>
            <p:nvPr/>
          </p:nvSpPr>
          <p:spPr bwMode="auto">
            <a:xfrm>
              <a:off x="3245" y="4164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90" name="Rectangle 209"/>
            <p:cNvSpPr>
              <a:spLocks noChangeAspect="1" noChangeArrowheads="1"/>
            </p:cNvSpPr>
            <p:nvPr/>
          </p:nvSpPr>
          <p:spPr bwMode="auto">
            <a:xfrm>
              <a:off x="3375" y="4164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91" name="Rectangle 210"/>
            <p:cNvSpPr>
              <a:spLocks noChangeAspect="1" noChangeArrowheads="1"/>
            </p:cNvSpPr>
            <p:nvPr/>
          </p:nvSpPr>
          <p:spPr bwMode="auto">
            <a:xfrm>
              <a:off x="3602" y="4164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92" name="Rectangle 211"/>
            <p:cNvSpPr>
              <a:spLocks noChangeAspect="1" noChangeArrowheads="1"/>
            </p:cNvSpPr>
            <p:nvPr/>
          </p:nvSpPr>
          <p:spPr bwMode="auto">
            <a:xfrm>
              <a:off x="3732" y="4164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93" name="Rectangle 212"/>
            <p:cNvSpPr>
              <a:spLocks noChangeAspect="1" noChangeArrowheads="1"/>
            </p:cNvSpPr>
            <p:nvPr/>
          </p:nvSpPr>
          <p:spPr bwMode="auto">
            <a:xfrm>
              <a:off x="3894" y="3580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94" name="Rectangle 213"/>
            <p:cNvSpPr>
              <a:spLocks noChangeAspect="1" noChangeArrowheads="1"/>
            </p:cNvSpPr>
            <p:nvPr/>
          </p:nvSpPr>
          <p:spPr bwMode="auto">
            <a:xfrm>
              <a:off x="4056" y="3580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95" name="Rectangle 214"/>
            <p:cNvSpPr>
              <a:spLocks noChangeAspect="1" noChangeArrowheads="1"/>
            </p:cNvSpPr>
            <p:nvPr/>
          </p:nvSpPr>
          <p:spPr bwMode="auto">
            <a:xfrm>
              <a:off x="4313" y="3333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96" name="Rectangle 215"/>
            <p:cNvSpPr>
              <a:spLocks noChangeAspect="1" noChangeArrowheads="1"/>
            </p:cNvSpPr>
            <p:nvPr/>
          </p:nvSpPr>
          <p:spPr bwMode="auto">
            <a:xfrm>
              <a:off x="4443" y="3333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97" name="Rectangle 216"/>
            <p:cNvSpPr>
              <a:spLocks noChangeAspect="1" noChangeArrowheads="1"/>
            </p:cNvSpPr>
            <p:nvPr/>
          </p:nvSpPr>
          <p:spPr bwMode="auto">
            <a:xfrm>
              <a:off x="4748" y="3343"/>
              <a:ext cx="64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98" name="Rectangle 217"/>
            <p:cNvSpPr>
              <a:spLocks noChangeAspect="1" noChangeArrowheads="1"/>
            </p:cNvSpPr>
            <p:nvPr/>
          </p:nvSpPr>
          <p:spPr bwMode="auto">
            <a:xfrm>
              <a:off x="4877" y="3343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99" name="Rectangle 218"/>
            <p:cNvSpPr>
              <a:spLocks noChangeAspect="1" noChangeArrowheads="1"/>
            </p:cNvSpPr>
            <p:nvPr/>
          </p:nvSpPr>
          <p:spPr bwMode="auto">
            <a:xfrm>
              <a:off x="4915" y="2760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500" name="Rectangle 219"/>
            <p:cNvSpPr>
              <a:spLocks noChangeAspect="1" noChangeArrowheads="1"/>
            </p:cNvSpPr>
            <p:nvPr/>
          </p:nvSpPr>
          <p:spPr bwMode="auto">
            <a:xfrm>
              <a:off x="4481" y="2191"/>
              <a:ext cx="65" cy="65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18501" name="AutoShape 220"/>
            <p:cNvCxnSpPr>
              <a:cxnSpLocks noChangeAspect="1" noChangeShapeType="1"/>
              <a:stCxn id="18457" idx="4"/>
              <a:endCxn id="18481" idx="0"/>
            </p:cNvCxnSpPr>
            <p:nvPr/>
          </p:nvCxnSpPr>
          <p:spPr bwMode="auto">
            <a:xfrm flipH="1">
              <a:off x="2823" y="3524"/>
              <a:ext cx="63" cy="8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02" name="AutoShape 221"/>
            <p:cNvCxnSpPr>
              <a:cxnSpLocks noChangeAspect="1" noChangeShapeType="1"/>
              <a:stCxn id="18457" idx="4"/>
              <a:endCxn id="18488" idx="0"/>
            </p:cNvCxnSpPr>
            <p:nvPr/>
          </p:nvCxnSpPr>
          <p:spPr bwMode="auto">
            <a:xfrm>
              <a:off x="2886" y="3524"/>
              <a:ext cx="67" cy="8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03" name="AutoShape 222"/>
            <p:cNvCxnSpPr>
              <a:cxnSpLocks noChangeAspect="1" noChangeShapeType="1"/>
              <a:stCxn id="18463" idx="4"/>
              <a:endCxn id="18484" idx="0"/>
            </p:cNvCxnSpPr>
            <p:nvPr/>
          </p:nvCxnSpPr>
          <p:spPr bwMode="auto">
            <a:xfrm flipH="1">
              <a:off x="2953" y="3879"/>
              <a:ext cx="70" cy="9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04" name="AutoShape 223"/>
            <p:cNvCxnSpPr>
              <a:cxnSpLocks noChangeAspect="1" noChangeShapeType="1"/>
              <a:stCxn id="18463" idx="4"/>
              <a:endCxn id="18485" idx="0"/>
            </p:cNvCxnSpPr>
            <p:nvPr/>
          </p:nvCxnSpPr>
          <p:spPr bwMode="auto">
            <a:xfrm>
              <a:off x="3023" y="3879"/>
              <a:ext cx="60" cy="9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05" name="AutoShape 224"/>
            <p:cNvCxnSpPr>
              <a:cxnSpLocks noChangeAspect="1" noChangeShapeType="1"/>
              <a:stCxn id="18487" idx="0"/>
              <a:endCxn id="18447" idx="4"/>
            </p:cNvCxnSpPr>
            <p:nvPr/>
          </p:nvCxnSpPr>
          <p:spPr bwMode="auto">
            <a:xfrm flipH="1" flipV="1">
              <a:off x="3651" y="2875"/>
              <a:ext cx="113" cy="5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06" name="AutoShape 225"/>
            <p:cNvCxnSpPr>
              <a:cxnSpLocks noChangeAspect="1" noChangeShapeType="1"/>
              <a:stCxn id="18446" idx="4"/>
              <a:endCxn id="18495" idx="0"/>
            </p:cNvCxnSpPr>
            <p:nvPr/>
          </p:nvCxnSpPr>
          <p:spPr bwMode="auto">
            <a:xfrm flipH="1">
              <a:off x="4346" y="3252"/>
              <a:ext cx="55" cy="8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07" name="AutoShape 226"/>
            <p:cNvCxnSpPr>
              <a:cxnSpLocks noChangeAspect="1" noChangeShapeType="1"/>
              <a:stCxn id="18446" idx="4"/>
              <a:endCxn id="18496" idx="0"/>
            </p:cNvCxnSpPr>
            <p:nvPr/>
          </p:nvCxnSpPr>
          <p:spPr bwMode="auto">
            <a:xfrm>
              <a:off x="4401" y="3252"/>
              <a:ext cx="75" cy="8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08" name="AutoShape 227"/>
            <p:cNvCxnSpPr>
              <a:cxnSpLocks noChangeAspect="1" noChangeShapeType="1"/>
              <a:stCxn id="18475" idx="4"/>
              <a:endCxn id="18497" idx="0"/>
            </p:cNvCxnSpPr>
            <p:nvPr/>
          </p:nvCxnSpPr>
          <p:spPr bwMode="auto">
            <a:xfrm flipH="1">
              <a:off x="4780" y="3258"/>
              <a:ext cx="66" cy="8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09" name="AutoShape 228"/>
            <p:cNvCxnSpPr>
              <a:cxnSpLocks noChangeAspect="1" noChangeShapeType="1"/>
              <a:stCxn id="18475" idx="4"/>
              <a:endCxn id="18498" idx="0"/>
            </p:cNvCxnSpPr>
            <p:nvPr/>
          </p:nvCxnSpPr>
          <p:spPr bwMode="auto">
            <a:xfrm>
              <a:off x="4846" y="3258"/>
              <a:ext cx="64" cy="8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10" name="AutoShape 229"/>
            <p:cNvCxnSpPr>
              <a:cxnSpLocks noChangeAspect="1" noChangeShapeType="1"/>
              <a:stCxn id="18445" idx="4"/>
              <a:endCxn id="18499" idx="0"/>
            </p:cNvCxnSpPr>
            <p:nvPr/>
          </p:nvCxnSpPr>
          <p:spPr bwMode="auto">
            <a:xfrm>
              <a:off x="4780" y="2616"/>
              <a:ext cx="168" cy="14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11" name="AutoShape 230"/>
            <p:cNvCxnSpPr>
              <a:cxnSpLocks noChangeAspect="1" noChangeShapeType="1"/>
              <a:stCxn id="18479" idx="4"/>
              <a:endCxn id="18500" idx="0"/>
            </p:cNvCxnSpPr>
            <p:nvPr/>
          </p:nvCxnSpPr>
          <p:spPr bwMode="auto">
            <a:xfrm>
              <a:off x="4345" y="2047"/>
              <a:ext cx="169" cy="14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12" name="AutoShape 231"/>
            <p:cNvCxnSpPr>
              <a:cxnSpLocks noChangeAspect="1" noChangeShapeType="1"/>
            </p:cNvCxnSpPr>
            <p:nvPr/>
          </p:nvCxnSpPr>
          <p:spPr bwMode="auto">
            <a:xfrm>
              <a:off x="4177" y="3605"/>
              <a:ext cx="0" cy="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13" name="AutoShape 232"/>
            <p:cNvCxnSpPr>
              <a:cxnSpLocks noChangeAspect="1" noChangeShapeType="1"/>
              <a:stCxn id="18476" idx="4"/>
              <a:endCxn id="18493" idx="0"/>
            </p:cNvCxnSpPr>
            <p:nvPr/>
          </p:nvCxnSpPr>
          <p:spPr bwMode="auto">
            <a:xfrm flipH="1">
              <a:off x="3926" y="3530"/>
              <a:ext cx="70" cy="5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14" name="AutoShape 233"/>
            <p:cNvCxnSpPr>
              <a:cxnSpLocks noChangeAspect="1" noChangeShapeType="1"/>
              <a:stCxn id="18472" idx="4"/>
              <a:endCxn id="18483" idx="0"/>
            </p:cNvCxnSpPr>
            <p:nvPr/>
          </p:nvCxnSpPr>
          <p:spPr bwMode="auto">
            <a:xfrm>
              <a:off x="3607" y="3539"/>
              <a:ext cx="92" cy="4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15" name="AutoShape 234"/>
            <p:cNvCxnSpPr>
              <a:cxnSpLocks noChangeAspect="1" noChangeShapeType="1"/>
              <a:stCxn id="18472" idx="4"/>
              <a:endCxn id="18482" idx="0"/>
            </p:cNvCxnSpPr>
            <p:nvPr/>
          </p:nvCxnSpPr>
          <p:spPr bwMode="auto">
            <a:xfrm flipH="1">
              <a:off x="3537" y="3539"/>
              <a:ext cx="70" cy="4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16" name="AutoShape 235"/>
            <p:cNvCxnSpPr>
              <a:cxnSpLocks noChangeAspect="1" noChangeShapeType="1"/>
              <a:stCxn id="18468" idx="4"/>
              <a:endCxn id="18489" idx="0"/>
            </p:cNvCxnSpPr>
            <p:nvPr/>
          </p:nvCxnSpPr>
          <p:spPr bwMode="auto">
            <a:xfrm flipH="1">
              <a:off x="3277" y="4109"/>
              <a:ext cx="60" cy="5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17" name="AutoShape 236"/>
            <p:cNvCxnSpPr>
              <a:cxnSpLocks noChangeAspect="1" noChangeShapeType="1"/>
              <a:stCxn id="18468" idx="4"/>
              <a:endCxn id="18490" idx="0"/>
            </p:cNvCxnSpPr>
            <p:nvPr/>
          </p:nvCxnSpPr>
          <p:spPr bwMode="auto">
            <a:xfrm>
              <a:off x="3337" y="4109"/>
              <a:ext cx="70" cy="5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18" name="AutoShape 237"/>
            <p:cNvCxnSpPr>
              <a:cxnSpLocks noChangeAspect="1" noChangeShapeType="1"/>
              <a:stCxn id="18467" idx="4"/>
              <a:endCxn id="18491" idx="0"/>
            </p:cNvCxnSpPr>
            <p:nvPr/>
          </p:nvCxnSpPr>
          <p:spPr bwMode="auto">
            <a:xfrm flipH="1">
              <a:off x="3634" y="4099"/>
              <a:ext cx="60" cy="6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19" name="AutoShape 238"/>
            <p:cNvCxnSpPr>
              <a:cxnSpLocks noChangeAspect="1" noChangeShapeType="1"/>
              <a:stCxn id="18467" idx="4"/>
              <a:endCxn id="18492" idx="0"/>
            </p:cNvCxnSpPr>
            <p:nvPr/>
          </p:nvCxnSpPr>
          <p:spPr bwMode="auto">
            <a:xfrm>
              <a:off x="3694" y="4099"/>
              <a:ext cx="70" cy="6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20" name="AutoShape 239"/>
            <p:cNvCxnSpPr>
              <a:cxnSpLocks noChangeAspect="1" noChangeShapeType="1"/>
              <a:stCxn id="18447" idx="4"/>
              <a:endCxn id="18486" idx="0"/>
            </p:cNvCxnSpPr>
            <p:nvPr/>
          </p:nvCxnSpPr>
          <p:spPr bwMode="auto">
            <a:xfrm>
              <a:off x="3651" y="2875"/>
              <a:ext cx="16" cy="5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521" name="AutoShape 240"/>
            <p:cNvCxnSpPr>
              <a:cxnSpLocks noChangeAspect="1" noChangeShapeType="1"/>
              <a:stCxn id="18476" idx="4"/>
              <a:endCxn id="18494" idx="0"/>
            </p:cNvCxnSpPr>
            <p:nvPr/>
          </p:nvCxnSpPr>
          <p:spPr bwMode="auto">
            <a:xfrm>
              <a:off x="3996" y="3530"/>
              <a:ext cx="93" cy="5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18441" name="Text Box 241"/>
          <p:cNvSpPr txBox="1">
            <a:spLocks noChangeArrowheads="1"/>
          </p:cNvSpPr>
          <p:nvPr/>
        </p:nvSpPr>
        <p:spPr bwMode="auto">
          <a:xfrm>
            <a:off x="4946650" y="852488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Times New Roman" charset="0"/>
              </a:rPr>
              <a:t>before</a:t>
            </a:r>
          </a:p>
        </p:txBody>
      </p:sp>
      <p:sp>
        <p:nvSpPr>
          <p:cNvPr id="18442" name="Text Box 242"/>
          <p:cNvSpPr txBox="1">
            <a:spLocks noChangeArrowheads="1"/>
          </p:cNvSpPr>
          <p:nvPr/>
        </p:nvSpPr>
        <p:spPr bwMode="auto">
          <a:xfrm>
            <a:off x="2286000" y="586740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Times New Roman" charset="0"/>
              </a:rPr>
              <a:t>after first splay</a:t>
            </a:r>
          </a:p>
        </p:txBody>
      </p:sp>
      <p:sp>
        <p:nvSpPr>
          <p:cNvPr id="18443" name="Text Box 243"/>
          <p:cNvSpPr txBox="1">
            <a:spLocks noChangeArrowheads="1"/>
          </p:cNvSpPr>
          <p:nvPr/>
        </p:nvSpPr>
        <p:spPr bwMode="auto">
          <a:xfrm>
            <a:off x="7397750" y="5867400"/>
            <a:ext cx="14414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1800">
                <a:latin typeface="Times New Roman" charset="0"/>
              </a:rPr>
              <a:t>after second splay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Splay Trees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B4EA733-0D6B-E24C-A067-265429279497}" type="slidenum">
              <a:rPr lang="en-US"/>
              <a:pPr/>
              <a:t>33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57231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Performance of Splay Trees</a:t>
            </a:r>
          </a:p>
        </p:txBody>
      </p:sp>
      <p:sp>
        <p:nvSpPr>
          <p:cNvPr id="615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Amortized </a:t>
            </a:r>
            <a:r>
              <a:rPr lang="en-US" dirty="0"/>
              <a:t>cost of any splay operation is </a:t>
            </a:r>
            <a:r>
              <a:rPr lang="en-US" dirty="0" err="1"/>
              <a:t>O(log</a:t>
            </a:r>
            <a:r>
              <a:rPr lang="en-US" dirty="0"/>
              <a:t> </a:t>
            </a:r>
            <a:r>
              <a:rPr lang="en-US" dirty="0" err="1"/>
              <a:t>n</a:t>
            </a:r>
            <a:r>
              <a:rPr lang="en-US" dirty="0"/>
              <a:t>)</a:t>
            </a:r>
            <a:endParaRPr lang="en-US" dirty="0" smtClean="0"/>
          </a:p>
          <a:p>
            <a:pPr eaLnBrk="1" hangingPunct="1"/>
            <a:r>
              <a:rPr lang="en-US" dirty="0" smtClean="0"/>
              <a:t>This </a:t>
            </a:r>
            <a:r>
              <a:rPr lang="en-US" dirty="0"/>
              <a:t>implies that splay trees can actually adapt to perform searches on frequently-requested items much faster than </a:t>
            </a:r>
            <a:r>
              <a:rPr lang="en-US" dirty="0" err="1"/>
              <a:t>O(log</a:t>
            </a:r>
            <a:r>
              <a:rPr lang="en-US" dirty="0"/>
              <a:t> </a:t>
            </a:r>
            <a:r>
              <a:rPr lang="en-US" dirty="0" err="1"/>
              <a:t>n</a:t>
            </a:r>
            <a:r>
              <a:rPr lang="en-US" dirty="0"/>
              <a:t>) in some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call </a:t>
            </a:r>
            <a:r>
              <a:rPr lang="en-US" dirty="0" err="1" smtClean="0"/>
              <a:t>google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to find the reference links?</a:t>
            </a:r>
          </a:p>
          <a:p>
            <a:r>
              <a:rPr lang="en-US" dirty="0" smtClean="0"/>
              <a:t>How to encode </a:t>
            </a:r>
            <a:r>
              <a:rPr lang="en-US" dirty="0" smtClean="0"/>
              <a:t>C</a:t>
            </a:r>
            <a:r>
              <a:rPr lang="en-US" dirty="0" smtClean="0"/>
              <a:t>hinese?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HW11 (Due on Dec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smtClean="0"/>
              <a:t>G</a:t>
            </a:r>
            <a:r>
              <a:rPr lang="en-US" dirty="0" smtClean="0"/>
              <a:t>oogle and get the links!</a:t>
            </a:r>
          </a:p>
          <a:p>
            <a:r>
              <a:rPr lang="en-US" dirty="0" smtClean="0"/>
              <a:t>Get a keyword from user</a:t>
            </a:r>
          </a:p>
          <a:p>
            <a:r>
              <a:rPr lang="en-US" dirty="0" smtClean="0"/>
              <a:t>Return the </a:t>
            </a:r>
            <a:r>
              <a:rPr lang="en-US" dirty="0" err="1" smtClean="0"/>
              <a:t>urls</a:t>
            </a:r>
            <a:r>
              <a:rPr lang="en-US" dirty="0" smtClean="0"/>
              <a:t> listed in the search result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After this HW, you can step to the third stage of the project</a:t>
            </a:r>
          </a:p>
          <a:p>
            <a:r>
              <a:rPr lang="en-US" dirty="0" smtClean="0"/>
              <a:t>You can apply the same technique to other search </a:t>
            </a:r>
            <a:r>
              <a:rPr lang="en-US" dirty="0" smtClean="0"/>
              <a:t>engines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29000"/>
            <a:ext cx="7675507" cy="1398494"/>
          </a:xfrm>
        </p:spPr>
        <p:txBody>
          <a:bodyPr/>
          <a:lstStyle/>
          <a:p>
            <a:r>
              <a:rPr lang="en-US" sz="4000" dirty="0" smtClean="0"/>
              <a:t>Search Trees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1338" y="4824414"/>
            <a:ext cx="6064169" cy="1320800"/>
          </a:xfrm>
        </p:spPr>
        <p:txBody>
          <a:bodyPr/>
          <a:lstStyle/>
          <a:p>
            <a:r>
              <a:rPr lang="en-US" dirty="0" smtClean="0"/>
              <a:t>Binary Search Trees, AVL trees, and Splay Trees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144504" cy="5661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8C51A1-F299-7341-8CEC-EDC920A8114B}" type="slidenum">
              <a:rPr lang="en-US"/>
              <a:pPr/>
              <a:t>5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5791200" cy="1143000"/>
          </a:xfrm>
        </p:spPr>
        <p:txBody>
          <a:bodyPr/>
          <a:lstStyle/>
          <a:p>
            <a:pPr eaLnBrk="1" hangingPunct="1"/>
            <a:r>
              <a:rPr lang="en-US"/>
              <a:t>Binary Search Trees</a:t>
            </a:r>
            <a:endParaRPr lang="en-US" sz="4000"/>
          </a:p>
        </p:txBody>
      </p:sp>
      <p:sp>
        <p:nvSpPr>
          <p:cNvPr id="410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38100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A binary search tree is a binary tree storing keys (or key-value entries) at its internal nodes and satisfying the following property: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Let </a:t>
            </a:r>
            <a:r>
              <a:rPr lang="en-US" b="1" i="1" dirty="0" err="1">
                <a:latin typeface="Times New Roman" charset="0"/>
              </a:rPr>
              <a:t>u</a:t>
            </a:r>
            <a:r>
              <a:rPr lang="en-US" dirty="0"/>
              <a:t>, </a:t>
            </a:r>
            <a:r>
              <a:rPr lang="en-US" b="1" i="1" dirty="0" err="1">
                <a:latin typeface="Times New Roman" charset="0"/>
              </a:rPr>
              <a:t>v</a:t>
            </a:r>
            <a:r>
              <a:rPr lang="en-US" dirty="0"/>
              <a:t>, and </a:t>
            </a:r>
            <a:r>
              <a:rPr lang="en-US" b="1" i="1" dirty="0" err="1">
                <a:latin typeface="Times New Roman" charset="0"/>
              </a:rPr>
              <a:t>w</a:t>
            </a:r>
            <a:r>
              <a:rPr lang="en-US" dirty="0"/>
              <a:t> be three nodes such that </a:t>
            </a:r>
            <a:r>
              <a:rPr lang="en-US" b="1" i="1" dirty="0" err="1">
                <a:latin typeface="Times New Roman" charset="0"/>
              </a:rPr>
              <a:t>u</a:t>
            </a:r>
            <a:r>
              <a:rPr lang="en-US" dirty="0"/>
              <a:t> is in the left </a:t>
            </a:r>
            <a:r>
              <a:rPr lang="en-US" dirty="0" err="1"/>
              <a:t>subtree</a:t>
            </a:r>
            <a:r>
              <a:rPr lang="en-US" dirty="0"/>
              <a:t> of </a:t>
            </a:r>
            <a:r>
              <a:rPr lang="en-US" b="1" i="1" dirty="0" err="1">
                <a:latin typeface="Times New Roman" charset="0"/>
              </a:rPr>
              <a:t>v</a:t>
            </a:r>
            <a:r>
              <a:rPr lang="en-US" dirty="0"/>
              <a:t> and </a:t>
            </a:r>
            <a:r>
              <a:rPr lang="en-US" b="1" i="1" dirty="0" err="1">
                <a:latin typeface="Times New Roman" charset="0"/>
              </a:rPr>
              <a:t>w</a:t>
            </a:r>
            <a:r>
              <a:rPr lang="en-US" dirty="0"/>
              <a:t> is in the right </a:t>
            </a:r>
            <a:r>
              <a:rPr lang="en-US" dirty="0" err="1"/>
              <a:t>subtree</a:t>
            </a:r>
            <a:r>
              <a:rPr lang="en-US" dirty="0"/>
              <a:t> of </a:t>
            </a:r>
            <a:r>
              <a:rPr lang="en-US" b="1" i="1" dirty="0" err="1">
                <a:latin typeface="Times New Roman" charset="0"/>
              </a:rPr>
              <a:t>v</a:t>
            </a:r>
            <a:r>
              <a:rPr lang="en-US" dirty="0"/>
              <a:t>. We have </a:t>
            </a:r>
            <a:br>
              <a:rPr lang="en-US" dirty="0"/>
            </a:br>
            <a:r>
              <a:rPr lang="en-US" b="1" i="1" dirty="0" err="1">
                <a:latin typeface="Times New Roman" charset="0"/>
              </a:rPr>
              <a:t>key</a:t>
            </a:r>
            <a:r>
              <a:rPr lang="en-US" dirty="0" err="1">
                <a:latin typeface="Times New Roman" charset="0"/>
              </a:rPr>
              <a:t>(</a:t>
            </a:r>
            <a:r>
              <a:rPr lang="en-US" b="1" i="1" dirty="0" err="1">
                <a:latin typeface="Times New Roman" charset="0"/>
              </a:rPr>
              <a:t>u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</a:t>
            </a:r>
            <a:r>
              <a:rPr lang="en-US" dirty="0" err="1">
                <a:latin typeface="Symbol" charset="2"/>
                <a:sym typeface="Symbol" charset="2"/>
              </a:rPr>
              <a:t></a:t>
            </a:r>
            <a:r>
              <a:rPr lang="en-US" dirty="0"/>
              <a:t> </a:t>
            </a:r>
            <a:r>
              <a:rPr lang="en-US" b="1" i="1" dirty="0" err="1">
                <a:latin typeface="Times New Roman" charset="0"/>
              </a:rPr>
              <a:t>key</a:t>
            </a:r>
            <a:r>
              <a:rPr lang="en-US" dirty="0" err="1">
                <a:latin typeface="Times New Roman" charset="0"/>
              </a:rPr>
              <a:t>(</a:t>
            </a:r>
            <a:r>
              <a:rPr lang="en-US" b="1" i="1" dirty="0" err="1">
                <a:latin typeface="Times New Roman" charset="0"/>
              </a:rPr>
              <a:t>v</a:t>
            </a:r>
            <a:r>
              <a:rPr lang="en-US" dirty="0">
                <a:latin typeface="Times New Roman" charset="0"/>
              </a:rPr>
              <a:t>) </a:t>
            </a:r>
            <a:r>
              <a:rPr lang="en-US" dirty="0" err="1">
                <a:latin typeface="Symbol" charset="2"/>
                <a:sym typeface="Symbol" charset="2"/>
              </a:rPr>
              <a:t></a:t>
            </a:r>
            <a:r>
              <a:rPr lang="en-US" dirty="0"/>
              <a:t> </a:t>
            </a:r>
            <a:r>
              <a:rPr lang="en-US" b="1" i="1" dirty="0" err="1">
                <a:latin typeface="Times New Roman" charset="0"/>
              </a:rPr>
              <a:t>key</a:t>
            </a:r>
            <a:r>
              <a:rPr lang="en-US" dirty="0" err="1">
                <a:latin typeface="Times New Roman" charset="0"/>
              </a:rPr>
              <a:t>(</a:t>
            </a:r>
            <a:r>
              <a:rPr lang="en-US" b="1" i="1" dirty="0" err="1">
                <a:latin typeface="Times New Roman" charset="0"/>
              </a:rPr>
              <a:t>w</a:t>
            </a:r>
            <a:r>
              <a:rPr lang="en-US" dirty="0">
                <a:latin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External nodes do not store items</a:t>
            </a:r>
            <a:endParaRPr lang="en-US" sz="1600" dirty="0"/>
          </a:p>
        </p:txBody>
      </p:sp>
      <p:sp>
        <p:nvSpPr>
          <p:cNvPr id="4103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828800"/>
            <a:ext cx="3810000" cy="1600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/>
              <a:t>An </a:t>
            </a:r>
            <a:r>
              <a:rPr lang="en-US" sz="2000" dirty="0" err="1"/>
              <a:t>inorder</a:t>
            </a:r>
            <a:r>
              <a:rPr lang="en-US" sz="2000" dirty="0"/>
              <a:t> traversal of a binary search trees visits the keys in increasing order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724400" y="3657600"/>
            <a:ext cx="3962400" cy="1812925"/>
            <a:chOff x="2953" y="2544"/>
            <a:chExt cx="2496" cy="1142"/>
          </a:xfrm>
        </p:grpSpPr>
        <p:sp>
          <p:nvSpPr>
            <p:cNvPr id="4106" name="Oval 6"/>
            <p:cNvSpPr>
              <a:spLocks noChangeArrowheads="1"/>
            </p:cNvSpPr>
            <p:nvPr/>
          </p:nvSpPr>
          <p:spPr bwMode="auto">
            <a:xfrm>
              <a:off x="4080" y="2544"/>
              <a:ext cx="202" cy="20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Times New Roman" charset="0"/>
                  <a:sym typeface="Symbol" charset="2"/>
                </a:rPr>
                <a:t>6</a:t>
              </a:r>
            </a:p>
          </p:txBody>
        </p:sp>
        <p:sp>
          <p:nvSpPr>
            <p:cNvPr id="4107" name="Oval 7"/>
            <p:cNvSpPr>
              <a:spLocks noChangeArrowheads="1"/>
            </p:cNvSpPr>
            <p:nvPr/>
          </p:nvSpPr>
          <p:spPr bwMode="auto">
            <a:xfrm>
              <a:off x="4969" y="2866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Times New Roman" charset="0"/>
                  <a:sym typeface="Symbol" charset="2"/>
                </a:rPr>
                <a:t>9</a:t>
              </a:r>
            </a:p>
          </p:txBody>
        </p:sp>
        <p:sp>
          <p:nvSpPr>
            <p:cNvPr id="4108" name="Oval 8"/>
            <p:cNvSpPr>
              <a:spLocks noChangeArrowheads="1"/>
            </p:cNvSpPr>
            <p:nvPr/>
          </p:nvSpPr>
          <p:spPr bwMode="auto">
            <a:xfrm>
              <a:off x="3480" y="2866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Times New Roman" charset="0"/>
                  <a:sym typeface="Symbol" charset="2"/>
                </a:rPr>
                <a:t>2</a:t>
              </a:r>
            </a:p>
          </p:txBody>
        </p:sp>
        <p:sp>
          <p:nvSpPr>
            <p:cNvPr id="4109" name="Oval 9"/>
            <p:cNvSpPr>
              <a:spLocks noChangeArrowheads="1"/>
            </p:cNvSpPr>
            <p:nvPr/>
          </p:nvSpPr>
          <p:spPr bwMode="auto">
            <a:xfrm>
              <a:off x="3850" y="3178"/>
              <a:ext cx="202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Times New Roman" charset="0"/>
                  <a:sym typeface="Symbol" charset="2"/>
                </a:rPr>
                <a:t>4</a:t>
              </a:r>
            </a:p>
          </p:txBody>
        </p:sp>
        <p:sp>
          <p:nvSpPr>
            <p:cNvPr id="4110" name="Rectangle 10"/>
            <p:cNvSpPr>
              <a:spLocks noChangeAspect="1" noChangeArrowheads="1"/>
            </p:cNvSpPr>
            <p:nvPr/>
          </p:nvSpPr>
          <p:spPr bwMode="auto">
            <a:xfrm>
              <a:off x="3694" y="3541"/>
              <a:ext cx="145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111" name="Rectangle 11"/>
            <p:cNvSpPr>
              <a:spLocks noChangeAspect="1" noChangeArrowheads="1"/>
            </p:cNvSpPr>
            <p:nvPr/>
          </p:nvSpPr>
          <p:spPr bwMode="auto">
            <a:xfrm>
              <a:off x="4063" y="3541"/>
              <a:ext cx="146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112" name="Rectangle 12"/>
            <p:cNvSpPr>
              <a:spLocks noChangeAspect="1" noChangeArrowheads="1"/>
            </p:cNvSpPr>
            <p:nvPr/>
          </p:nvSpPr>
          <p:spPr bwMode="auto">
            <a:xfrm>
              <a:off x="5304" y="3206"/>
              <a:ext cx="145" cy="146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cxnSp>
          <p:nvCxnSpPr>
            <p:cNvPr id="4113" name="AutoShape 13"/>
            <p:cNvCxnSpPr>
              <a:cxnSpLocks noChangeShapeType="1"/>
              <a:stCxn id="4106" idx="3"/>
              <a:endCxn id="4108" idx="7"/>
            </p:cNvCxnSpPr>
            <p:nvPr/>
          </p:nvCxnSpPr>
          <p:spPr bwMode="auto">
            <a:xfrm flipH="1">
              <a:off x="3652" y="2721"/>
              <a:ext cx="458" cy="1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14" name="AutoShape 14"/>
            <p:cNvCxnSpPr>
              <a:cxnSpLocks noChangeShapeType="1"/>
              <a:stCxn id="4107" idx="1"/>
              <a:endCxn id="4106" idx="5"/>
            </p:cNvCxnSpPr>
            <p:nvPr/>
          </p:nvCxnSpPr>
          <p:spPr bwMode="auto">
            <a:xfrm flipH="1" flipV="1">
              <a:off x="4252" y="2722"/>
              <a:ext cx="746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15" name="AutoShape 15"/>
            <p:cNvCxnSpPr>
              <a:cxnSpLocks noChangeShapeType="1"/>
              <a:stCxn id="4112" idx="0"/>
              <a:endCxn id="4107" idx="5"/>
            </p:cNvCxnSpPr>
            <p:nvPr/>
          </p:nvCxnSpPr>
          <p:spPr bwMode="auto">
            <a:xfrm flipH="1" flipV="1">
              <a:off x="5141" y="3044"/>
              <a:ext cx="236" cy="15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16" name="AutoShape 16"/>
            <p:cNvCxnSpPr>
              <a:cxnSpLocks noChangeShapeType="1"/>
              <a:stCxn id="4126" idx="7"/>
              <a:endCxn id="4107" idx="3"/>
            </p:cNvCxnSpPr>
            <p:nvPr/>
          </p:nvCxnSpPr>
          <p:spPr bwMode="auto">
            <a:xfrm flipV="1">
              <a:off x="4830" y="3044"/>
              <a:ext cx="168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17" name="AutoShape 17"/>
            <p:cNvCxnSpPr>
              <a:cxnSpLocks noChangeShapeType="1"/>
              <a:stCxn id="4111" idx="0"/>
              <a:endCxn id="4109" idx="5"/>
            </p:cNvCxnSpPr>
            <p:nvPr/>
          </p:nvCxnSpPr>
          <p:spPr bwMode="auto">
            <a:xfrm flipH="1" flipV="1">
              <a:off x="4022" y="3356"/>
              <a:ext cx="114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18" name="AutoShape 18"/>
            <p:cNvCxnSpPr>
              <a:cxnSpLocks noChangeShapeType="1"/>
              <a:stCxn id="4110" idx="0"/>
              <a:endCxn id="4109" idx="3"/>
            </p:cNvCxnSpPr>
            <p:nvPr/>
          </p:nvCxnSpPr>
          <p:spPr bwMode="auto">
            <a:xfrm flipV="1">
              <a:off x="3767" y="3356"/>
              <a:ext cx="113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19" name="AutoShape 19"/>
            <p:cNvCxnSpPr>
              <a:cxnSpLocks noChangeShapeType="1"/>
              <a:stCxn id="4121" idx="7"/>
              <a:endCxn id="4108" idx="3"/>
            </p:cNvCxnSpPr>
            <p:nvPr/>
          </p:nvCxnSpPr>
          <p:spPr bwMode="auto">
            <a:xfrm flipV="1">
              <a:off x="3282" y="3044"/>
              <a:ext cx="227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20" name="AutoShape 20"/>
            <p:cNvCxnSpPr>
              <a:cxnSpLocks noChangeShapeType="1"/>
              <a:stCxn id="4109" idx="1"/>
              <a:endCxn id="4108" idx="5"/>
            </p:cNvCxnSpPr>
            <p:nvPr/>
          </p:nvCxnSpPr>
          <p:spPr bwMode="auto">
            <a:xfrm flipH="1" flipV="1">
              <a:off x="3652" y="3044"/>
              <a:ext cx="228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121" name="Oval 21"/>
            <p:cNvSpPr>
              <a:spLocks noChangeArrowheads="1"/>
            </p:cNvSpPr>
            <p:nvPr/>
          </p:nvSpPr>
          <p:spPr bwMode="auto">
            <a:xfrm>
              <a:off x="3110" y="3178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Times New Roman" charset="0"/>
                  <a:sym typeface="Symbol" charset="2"/>
                </a:rPr>
                <a:t>1</a:t>
              </a:r>
            </a:p>
          </p:txBody>
        </p:sp>
        <p:sp>
          <p:nvSpPr>
            <p:cNvPr id="4122" name="Rectangle 22"/>
            <p:cNvSpPr>
              <a:spLocks noChangeAspect="1" noChangeArrowheads="1"/>
            </p:cNvSpPr>
            <p:nvPr/>
          </p:nvSpPr>
          <p:spPr bwMode="auto">
            <a:xfrm>
              <a:off x="2953" y="3541"/>
              <a:ext cx="145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123" name="Rectangle 23"/>
            <p:cNvSpPr>
              <a:spLocks noChangeAspect="1" noChangeArrowheads="1"/>
            </p:cNvSpPr>
            <p:nvPr/>
          </p:nvSpPr>
          <p:spPr bwMode="auto">
            <a:xfrm>
              <a:off x="3323" y="3541"/>
              <a:ext cx="145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cxnSp>
          <p:nvCxnSpPr>
            <p:cNvPr id="4124" name="AutoShape 24"/>
            <p:cNvCxnSpPr>
              <a:cxnSpLocks noChangeShapeType="1"/>
              <a:stCxn id="4123" idx="0"/>
              <a:endCxn id="4121" idx="5"/>
            </p:cNvCxnSpPr>
            <p:nvPr/>
          </p:nvCxnSpPr>
          <p:spPr bwMode="auto">
            <a:xfrm flipH="1" flipV="1">
              <a:off x="3282" y="3356"/>
              <a:ext cx="114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25" name="AutoShape 25"/>
            <p:cNvCxnSpPr>
              <a:cxnSpLocks noChangeShapeType="1"/>
              <a:stCxn id="4122" idx="0"/>
              <a:endCxn id="4121" idx="3"/>
            </p:cNvCxnSpPr>
            <p:nvPr/>
          </p:nvCxnSpPr>
          <p:spPr bwMode="auto">
            <a:xfrm flipV="1">
              <a:off x="3026" y="3356"/>
              <a:ext cx="113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126" name="Oval 26"/>
            <p:cNvSpPr>
              <a:spLocks noChangeArrowheads="1"/>
            </p:cNvSpPr>
            <p:nvPr/>
          </p:nvSpPr>
          <p:spPr bwMode="auto">
            <a:xfrm>
              <a:off x="4658" y="3178"/>
              <a:ext cx="202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Times New Roman" charset="0"/>
                  <a:sym typeface="Symbol" charset="2"/>
                </a:rPr>
                <a:t>8</a:t>
              </a:r>
            </a:p>
          </p:txBody>
        </p:sp>
        <p:sp>
          <p:nvSpPr>
            <p:cNvPr id="4127" name="Rectangle 27"/>
            <p:cNvSpPr>
              <a:spLocks noChangeAspect="1" noChangeArrowheads="1"/>
            </p:cNvSpPr>
            <p:nvPr/>
          </p:nvSpPr>
          <p:spPr bwMode="auto">
            <a:xfrm>
              <a:off x="4502" y="3541"/>
              <a:ext cx="145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128" name="Rectangle 28"/>
            <p:cNvSpPr>
              <a:spLocks noChangeAspect="1" noChangeArrowheads="1"/>
            </p:cNvSpPr>
            <p:nvPr/>
          </p:nvSpPr>
          <p:spPr bwMode="auto">
            <a:xfrm>
              <a:off x="4871" y="3541"/>
              <a:ext cx="146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cxnSp>
          <p:nvCxnSpPr>
            <p:cNvPr id="4129" name="AutoShape 29"/>
            <p:cNvCxnSpPr>
              <a:cxnSpLocks noChangeShapeType="1"/>
              <a:stCxn id="4128" idx="0"/>
              <a:endCxn id="4126" idx="5"/>
            </p:cNvCxnSpPr>
            <p:nvPr/>
          </p:nvCxnSpPr>
          <p:spPr bwMode="auto">
            <a:xfrm flipH="1" flipV="1">
              <a:off x="4830" y="3356"/>
              <a:ext cx="114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30" name="AutoShape 30"/>
            <p:cNvCxnSpPr>
              <a:cxnSpLocks noChangeShapeType="1"/>
              <a:stCxn id="4127" idx="0"/>
              <a:endCxn id="4126" idx="3"/>
            </p:cNvCxnSpPr>
            <p:nvPr/>
          </p:nvCxnSpPr>
          <p:spPr bwMode="auto">
            <a:xfrm flipV="1">
              <a:off x="4575" y="3356"/>
              <a:ext cx="113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  <p:graphicFrame>
        <p:nvGraphicFramePr>
          <p:cNvPr id="4098" name="Object 31"/>
          <p:cNvGraphicFramePr>
            <a:graphicFrameLocks noChangeAspect="1"/>
          </p:cNvGraphicFramePr>
          <p:nvPr/>
        </p:nvGraphicFramePr>
        <p:xfrm>
          <a:off x="7162800" y="222250"/>
          <a:ext cx="1562100" cy="1530350"/>
        </p:xfrm>
        <a:graphic>
          <a:graphicData uri="http://schemas.openxmlformats.org/presentationml/2006/ole">
            <p:oleObj spid="_x0000_s162818" name="Clip" r:id="rId3" imgW="1867680" imgH="182844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4F17DD-E320-AD48-A504-2DAC03199809}" type="slidenum">
              <a:rPr lang="en-US"/>
              <a:pPr/>
              <a:t>6</a:t>
            </a:fld>
            <a:endParaRPr lang="en-US"/>
          </a:p>
        </p:txBody>
      </p:sp>
      <p:sp>
        <p:nvSpPr>
          <p:cNvPr id="819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199" y="381000"/>
            <a:ext cx="6508377" cy="1143000"/>
          </a:xfrm>
        </p:spPr>
        <p:txBody>
          <a:bodyPr/>
          <a:lstStyle/>
          <a:p>
            <a:pPr eaLnBrk="1" hangingPunct="1"/>
            <a:r>
              <a:rPr lang="en-US"/>
              <a:t>Search</a:t>
            </a:r>
            <a:endParaRPr lang="en-US" sz="4000"/>
          </a:p>
        </p:txBody>
      </p:sp>
      <p:sp>
        <p:nvSpPr>
          <p:cNvPr id="819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4850" y="1676400"/>
            <a:ext cx="3638550" cy="4724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000" dirty="0"/>
              <a:t>To search for a key </a:t>
            </a:r>
            <a:r>
              <a:rPr lang="en-US" sz="2000" b="1" i="1" dirty="0" err="1">
                <a:latin typeface="Times New Roman" charset="0"/>
              </a:rPr>
              <a:t>k</a:t>
            </a:r>
            <a:r>
              <a:rPr lang="en-US" sz="2000" dirty="0"/>
              <a:t>, we trace a downward path starting at the root</a:t>
            </a:r>
          </a:p>
          <a:p>
            <a:pPr eaLnBrk="1" hangingPunct="1"/>
            <a:r>
              <a:rPr lang="en-US" sz="2000" dirty="0"/>
              <a:t>The next node visited depends on the comparison of </a:t>
            </a:r>
            <a:r>
              <a:rPr lang="en-US" sz="2000" b="1" i="1" dirty="0" err="1">
                <a:latin typeface="Times New Roman" charset="0"/>
              </a:rPr>
              <a:t>k</a:t>
            </a:r>
            <a:r>
              <a:rPr lang="en-US" sz="2000" dirty="0"/>
              <a:t> with the key of the current node</a:t>
            </a:r>
          </a:p>
          <a:p>
            <a:pPr eaLnBrk="1" hangingPunct="1"/>
            <a:r>
              <a:rPr lang="en-US" sz="2000" dirty="0"/>
              <a:t>If we reach a leaf, the key is not found</a:t>
            </a:r>
          </a:p>
          <a:p>
            <a:pPr eaLnBrk="1" hangingPunct="1"/>
            <a:r>
              <a:rPr lang="en-US" sz="2000" dirty="0"/>
              <a:t>Example: </a:t>
            </a:r>
            <a:r>
              <a:rPr lang="en-US" sz="2000" dirty="0">
                <a:solidFill>
                  <a:schemeClr val="tx2"/>
                </a:solidFill>
              </a:rPr>
              <a:t>get</a:t>
            </a:r>
            <a:r>
              <a:rPr lang="en-US" sz="2000" dirty="0"/>
              <a:t>(</a:t>
            </a:r>
            <a:r>
              <a:rPr lang="en-US" sz="2000" dirty="0">
                <a:sym typeface="Symbol" charset="2"/>
              </a:rPr>
              <a:t>4</a:t>
            </a:r>
            <a:r>
              <a:rPr lang="en-US" sz="2000" dirty="0"/>
              <a:t>):</a:t>
            </a:r>
          </a:p>
          <a:p>
            <a:pPr lvl="1" eaLnBrk="1" hangingPunct="1"/>
            <a:r>
              <a:rPr lang="en-US" sz="1800" dirty="0"/>
              <a:t>Call TreeSearch(4,root)</a:t>
            </a:r>
          </a:p>
          <a:p>
            <a:pPr eaLnBrk="1" hangingPunct="1"/>
            <a:r>
              <a:rPr lang="en-US" sz="2000" dirty="0"/>
              <a:t>The algorithms for </a:t>
            </a:r>
            <a:r>
              <a:rPr lang="en-US" sz="2000" dirty="0" err="1">
                <a:solidFill>
                  <a:schemeClr val="tx2"/>
                </a:solidFill>
              </a:rPr>
              <a:t>floorEntry</a:t>
            </a:r>
            <a:r>
              <a:rPr lang="en-US" sz="2000" dirty="0"/>
              <a:t> and </a:t>
            </a:r>
            <a:r>
              <a:rPr lang="en-US" sz="2000" dirty="0" err="1">
                <a:solidFill>
                  <a:schemeClr val="tx2"/>
                </a:solidFill>
              </a:rPr>
              <a:t>ceilingEntry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/>
              <a:t>are similar</a:t>
            </a:r>
          </a:p>
        </p:txBody>
      </p:sp>
      <p:sp>
        <p:nvSpPr>
          <p:cNvPr id="8198" name="Text Box 1028"/>
          <p:cNvSpPr txBox="1">
            <a:spLocks noChangeArrowheads="1"/>
          </p:cNvSpPr>
          <p:nvPr/>
        </p:nvSpPr>
        <p:spPr bwMode="auto">
          <a:xfrm>
            <a:off x="4648200" y="1524000"/>
            <a:ext cx="4152900" cy="2774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TreeSearch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k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,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 v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	</a:t>
            </a:r>
          </a:p>
          <a:p>
            <a:pPr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T.isExternal 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	return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if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k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Symbol" charset="2"/>
                <a:sym typeface="Symbol" charset="2"/>
              </a:rPr>
              <a:t>&lt;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key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return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TreeSearch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k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,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 T.left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))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else if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k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Symbol" charset="2"/>
                <a:sym typeface="Symbol" charset="2"/>
              </a:rPr>
              <a:t>=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key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return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else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>
                <a:solidFill>
                  <a:schemeClr val="hlink"/>
                </a:solidFill>
                <a:latin typeface="Times New Roman" charset="0"/>
              </a:rPr>
              <a:t>{ </a:t>
            </a:r>
            <a:r>
              <a:rPr lang="en-US" sz="1800" b="1" i="1">
                <a:solidFill>
                  <a:schemeClr val="hlink"/>
                </a:solidFill>
                <a:latin typeface="Times New Roman" charset="0"/>
              </a:rPr>
              <a:t>k</a:t>
            </a:r>
            <a:r>
              <a:rPr lang="en-US" sz="1800">
                <a:solidFill>
                  <a:schemeClr val="hlink"/>
                </a:solidFill>
                <a:latin typeface="Times New Roman" charset="0"/>
              </a:rPr>
              <a:t> </a:t>
            </a:r>
            <a:r>
              <a:rPr lang="en-US" sz="1800">
                <a:solidFill>
                  <a:schemeClr val="hlink"/>
                </a:solidFill>
                <a:latin typeface="Symbol" charset="2"/>
                <a:sym typeface="Symbol" charset="2"/>
              </a:rPr>
              <a:t>&gt;</a:t>
            </a:r>
            <a:r>
              <a:rPr lang="en-US" sz="1800">
                <a:solidFill>
                  <a:schemeClr val="hlink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hlink"/>
                </a:solidFill>
                <a:latin typeface="Times New Roman" charset="0"/>
              </a:rPr>
              <a:t>key</a:t>
            </a:r>
            <a:r>
              <a:rPr lang="en-US" sz="1800">
                <a:solidFill>
                  <a:schemeClr val="hlink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hlink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hlink"/>
                </a:solidFill>
                <a:latin typeface="Times New Roman" charset="0"/>
              </a:rPr>
              <a:t>) }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return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TreeSearch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k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,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 T.right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))</a:t>
            </a:r>
          </a:p>
        </p:txBody>
      </p:sp>
      <p:sp>
        <p:nvSpPr>
          <p:cNvPr id="8199" name="Oval 1031"/>
          <p:cNvSpPr>
            <a:spLocks noChangeArrowheads="1"/>
          </p:cNvSpPr>
          <p:nvPr/>
        </p:nvSpPr>
        <p:spPr bwMode="auto">
          <a:xfrm>
            <a:off x="6361113" y="4435475"/>
            <a:ext cx="320675" cy="319088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2"/>
              </a:rPr>
              <a:t>6</a:t>
            </a:r>
          </a:p>
        </p:txBody>
      </p:sp>
      <p:sp>
        <p:nvSpPr>
          <p:cNvPr id="8200" name="Oval 1032"/>
          <p:cNvSpPr>
            <a:spLocks noChangeArrowheads="1"/>
          </p:cNvSpPr>
          <p:nvPr/>
        </p:nvSpPr>
        <p:spPr bwMode="auto">
          <a:xfrm>
            <a:off x="7772400" y="49466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9</a:t>
            </a:r>
          </a:p>
        </p:txBody>
      </p:sp>
      <p:sp>
        <p:nvSpPr>
          <p:cNvPr id="8201" name="Oval 1033"/>
          <p:cNvSpPr>
            <a:spLocks noChangeArrowheads="1"/>
          </p:cNvSpPr>
          <p:nvPr/>
        </p:nvSpPr>
        <p:spPr bwMode="auto">
          <a:xfrm>
            <a:off x="5408613" y="4946650"/>
            <a:ext cx="319087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2"/>
              </a:rPr>
              <a:t>2</a:t>
            </a:r>
          </a:p>
        </p:txBody>
      </p:sp>
      <p:sp>
        <p:nvSpPr>
          <p:cNvPr id="8202" name="Oval 1034"/>
          <p:cNvSpPr>
            <a:spLocks noChangeArrowheads="1"/>
          </p:cNvSpPr>
          <p:nvPr/>
        </p:nvSpPr>
        <p:spPr bwMode="auto">
          <a:xfrm>
            <a:off x="5995988" y="5441950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2"/>
              </a:rPr>
              <a:t>4</a:t>
            </a:r>
          </a:p>
        </p:txBody>
      </p:sp>
      <p:sp>
        <p:nvSpPr>
          <p:cNvPr id="8203" name="Rectangle 1035"/>
          <p:cNvSpPr>
            <a:spLocks noChangeAspect="1" noChangeArrowheads="1"/>
          </p:cNvSpPr>
          <p:nvPr/>
        </p:nvSpPr>
        <p:spPr bwMode="auto">
          <a:xfrm>
            <a:off x="5748338" y="6018213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204" name="Rectangle 1036"/>
          <p:cNvSpPr>
            <a:spLocks noChangeAspect="1" noChangeArrowheads="1"/>
          </p:cNvSpPr>
          <p:nvPr/>
        </p:nvSpPr>
        <p:spPr bwMode="auto">
          <a:xfrm>
            <a:off x="6334125" y="6018213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205" name="Rectangle 1037"/>
          <p:cNvSpPr>
            <a:spLocks noChangeAspect="1" noChangeArrowheads="1"/>
          </p:cNvSpPr>
          <p:nvPr/>
        </p:nvSpPr>
        <p:spPr bwMode="auto">
          <a:xfrm>
            <a:off x="8304213" y="5486400"/>
            <a:ext cx="230187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8206" name="AutoShape 1038"/>
          <p:cNvCxnSpPr>
            <a:cxnSpLocks noChangeShapeType="1"/>
            <a:stCxn id="8199" idx="3"/>
            <a:endCxn id="8201" idx="7"/>
          </p:cNvCxnSpPr>
          <p:nvPr/>
        </p:nvCxnSpPr>
        <p:spPr bwMode="auto">
          <a:xfrm flipH="1">
            <a:off x="5681663" y="4737100"/>
            <a:ext cx="727075" cy="2286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8207" name="AutoShape 1039"/>
          <p:cNvCxnSpPr>
            <a:cxnSpLocks noChangeShapeType="1"/>
            <a:stCxn id="8200" idx="1"/>
            <a:endCxn id="8199" idx="5"/>
          </p:cNvCxnSpPr>
          <p:nvPr/>
        </p:nvCxnSpPr>
        <p:spPr bwMode="auto">
          <a:xfrm flipH="1" flipV="1">
            <a:off x="6634163" y="4737100"/>
            <a:ext cx="1184275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08" name="AutoShape 1040"/>
          <p:cNvCxnSpPr>
            <a:cxnSpLocks noChangeShapeType="1"/>
            <a:stCxn id="8205" idx="0"/>
            <a:endCxn id="8200" idx="5"/>
          </p:cNvCxnSpPr>
          <p:nvPr/>
        </p:nvCxnSpPr>
        <p:spPr bwMode="auto">
          <a:xfrm flipH="1" flipV="1">
            <a:off x="8045450" y="5229225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09" name="AutoShape 1041"/>
          <p:cNvCxnSpPr>
            <a:cxnSpLocks noChangeShapeType="1"/>
            <a:stCxn id="8219" idx="7"/>
            <a:endCxn id="8200" idx="3"/>
          </p:cNvCxnSpPr>
          <p:nvPr/>
        </p:nvCxnSpPr>
        <p:spPr bwMode="auto">
          <a:xfrm flipV="1">
            <a:off x="7588250" y="5229225"/>
            <a:ext cx="230188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0" name="AutoShape 1042"/>
          <p:cNvCxnSpPr>
            <a:cxnSpLocks noChangeShapeType="1"/>
            <a:stCxn id="8204" idx="0"/>
            <a:endCxn id="8202" idx="5"/>
          </p:cNvCxnSpPr>
          <p:nvPr/>
        </p:nvCxnSpPr>
        <p:spPr bwMode="auto">
          <a:xfrm flipH="1" flipV="1">
            <a:off x="6269038" y="5743575"/>
            <a:ext cx="180975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1" name="AutoShape 1043"/>
          <p:cNvCxnSpPr>
            <a:cxnSpLocks noChangeShapeType="1"/>
            <a:stCxn id="8203" idx="0"/>
            <a:endCxn id="8202" idx="3"/>
          </p:cNvCxnSpPr>
          <p:nvPr/>
        </p:nvCxnSpPr>
        <p:spPr bwMode="auto">
          <a:xfrm flipV="1">
            <a:off x="5864225" y="5743575"/>
            <a:ext cx="179388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2" name="AutoShape 1044"/>
          <p:cNvCxnSpPr>
            <a:cxnSpLocks noChangeShapeType="1"/>
            <a:stCxn id="8214" idx="7"/>
            <a:endCxn id="8201" idx="3"/>
          </p:cNvCxnSpPr>
          <p:nvPr/>
        </p:nvCxnSpPr>
        <p:spPr bwMode="auto">
          <a:xfrm flipV="1">
            <a:off x="5094288" y="5248275"/>
            <a:ext cx="360362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3" name="AutoShape 1045"/>
          <p:cNvCxnSpPr>
            <a:cxnSpLocks noChangeShapeType="1"/>
            <a:stCxn id="8202" idx="1"/>
            <a:endCxn id="8201" idx="5"/>
          </p:cNvCxnSpPr>
          <p:nvPr/>
        </p:nvCxnSpPr>
        <p:spPr bwMode="auto">
          <a:xfrm flipH="1" flipV="1">
            <a:off x="5681663" y="5248275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sp>
        <p:nvSpPr>
          <p:cNvPr id="8214" name="Oval 1046"/>
          <p:cNvSpPr>
            <a:spLocks noChangeArrowheads="1"/>
          </p:cNvSpPr>
          <p:nvPr/>
        </p:nvSpPr>
        <p:spPr bwMode="auto">
          <a:xfrm>
            <a:off x="4821238" y="54419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1</a:t>
            </a:r>
          </a:p>
        </p:txBody>
      </p:sp>
      <p:sp>
        <p:nvSpPr>
          <p:cNvPr id="8215" name="Rectangle 1047"/>
          <p:cNvSpPr>
            <a:spLocks noChangeAspect="1" noChangeArrowheads="1"/>
          </p:cNvSpPr>
          <p:nvPr/>
        </p:nvSpPr>
        <p:spPr bwMode="auto">
          <a:xfrm>
            <a:off x="4572000" y="601821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216" name="Rectangle 1048"/>
          <p:cNvSpPr>
            <a:spLocks noChangeAspect="1" noChangeArrowheads="1"/>
          </p:cNvSpPr>
          <p:nvPr/>
        </p:nvSpPr>
        <p:spPr bwMode="auto">
          <a:xfrm>
            <a:off x="5159375" y="601821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8217" name="AutoShape 1049"/>
          <p:cNvCxnSpPr>
            <a:cxnSpLocks noChangeShapeType="1"/>
            <a:stCxn id="8216" idx="0"/>
            <a:endCxn id="8214" idx="5"/>
          </p:cNvCxnSpPr>
          <p:nvPr/>
        </p:nvCxnSpPr>
        <p:spPr bwMode="auto">
          <a:xfrm flipH="1" flipV="1">
            <a:off x="5094288" y="5724525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8" name="AutoShape 1050"/>
          <p:cNvCxnSpPr>
            <a:cxnSpLocks noChangeShapeType="1"/>
            <a:stCxn id="8215" idx="0"/>
            <a:endCxn id="8214" idx="3"/>
          </p:cNvCxnSpPr>
          <p:nvPr/>
        </p:nvCxnSpPr>
        <p:spPr bwMode="auto">
          <a:xfrm flipV="1">
            <a:off x="4687888" y="5724525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8219" name="Oval 1051"/>
          <p:cNvSpPr>
            <a:spLocks noChangeArrowheads="1"/>
          </p:cNvSpPr>
          <p:nvPr/>
        </p:nvSpPr>
        <p:spPr bwMode="auto">
          <a:xfrm>
            <a:off x="7315200" y="54260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8</a:t>
            </a:r>
          </a:p>
        </p:txBody>
      </p:sp>
      <p:sp>
        <p:nvSpPr>
          <p:cNvPr id="8220" name="Rectangle 1052"/>
          <p:cNvSpPr>
            <a:spLocks noChangeAspect="1" noChangeArrowheads="1"/>
          </p:cNvSpPr>
          <p:nvPr/>
        </p:nvSpPr>
        <p:spPr bwMode="auto">
          <a:xfrm>
            <a:off x="7031038" y="6018213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221" name="Rectangle 1053"/>
          <p:cNvSpPr>
            <a:spLocks noChangeAspect="1" noChangeArrowheads="1"/>
          </p:cNvSpPr>
          <p:nvPr/>
        </p:nvSpPr>
        <p:spPr bwMode="auto">
          <a:xfrm>
            <a:off x="7616825" y="6018213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8222" name="AutoShape 1054"/>
          <p:cNvCxnSpPr>
            <a:cxnSpLocks noChangeShapeType="1"/>
            <a:stCxn id="8221" idx="0"/>
            <a:endCxn id="8219" idx="5"/>
          </p:cNvCxnSpPr>
          <p:nvPr/>
        </p:nvCxnSpPr>
        <p:spPr bwMode="auto">
          <a:xfrm flipH="1" flipV="1">
            <a:off x="7588250" y="5708650"/>
            <a:ext cx="144463" cy="3000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23" name="AutoShape 1055"/>
          <p:cNvCxnSpPr>
            <a:cxnSpLocks noChangeShapeType="1"/>
            <a:stCxn id="8220" idx="0"/>
            <a:endCxn id="8219" idx="3"/>
          </p:cNvCxnSpPr>
          <p:nvPr/>
        </p:nvCxnSpPr>
        <p:spPr bwMode="auto">
          <a:xfrm flipV="1">
            <a:off x="7146925" y="5708650"/>
            <a:ext cx="215900" cy="3000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8224" name="Text Box 1056"/>
          <p:cNvSpPr txBox="1">
            <a:spLocks noChangeArrowheads="1"/>
          </p:cNvSpPr>
          <p:nvPr/>
        </p:nvSpPr>
        <p:spPr bwMode="auto">
          <a:xfrm>
            <a:off x="5810250" y="4467225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charset="2"/>
                <a:sym typeface="Symbol" charset="2"/>
              </a:rPr>
              <a:t>&lt;</a:t>
            </a:r>
          </a:p>
        </p:txBody>
      </p:sp>
      <p:sp>
        <p:nvSpPr>
          <p:cNvPr id="8225" name="Text Box 1057"/>
          <p:cNvSpPr txBox="1">
            <a:spLocks noChangeArrowheads="1"/>
          </p:cNvSpPr>
          <p:nvPr/>
        </p:nvSpPr>
        <p:spPr bwMode="auto">
          <a:xfrm>
            <a:off x="5810250" y="5000625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charset="2"/>
                <a:sym typeface="Symbol" charset="2"/>
              </a:rPr>
              <a:t>&gt;</a:t>
            </a:r>
          </a:p>
        </p:txBody>
      </p:sp>
      <p:sp>
        <p:nvSpPr>
          <p:cNvPr id="8226" name="Text Box 1058"/>
          <p:cNvSpPr txBox="1">
            <a:spLocks noChangeArrowheads="1"/>
          </p:cNvSpPr>
          <p:nvPr/>
        </p:nvSpPr>
        <p:spPr bwMode="auto">
          <a:xfrm>
            <a:off x="6324600" y="5394325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charset="2"/>
                <a:sym typeface="Symbol" charset="2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1DCB5A-7235-9140-8C25-FBA05AAC9D97}" type="slidenum">
              <a:rPr lang="en-US"/>
              <a:pPr/>
              <a:t>7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81386" y="533400"/>
            <a:ext cx="6508377" cy="1143000"/>
          </a:xfrm>
        </p:spPr>
        <p:txBody>
          <a:bodyPr/>
          <a:lstStyle/>
          <a:p>
            <a:pPr eaLnBrk="1" hangingPunct="1"/>
            <a:r>
              <a:rPr lang="en-US" dirty="0"/>
              <a:t>Insertion</a:t>
            </a:r>
            <a:endParaRPr lang="en-US" sz="4000" dirty="0"/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657600" cy="4343400"/>
          </a:xfrm>
        </p:spPr>
        <p:txBody>
          <a:bodyPr/>
          <a:lstStyle/>
          <a:p>
            <a:pPr eaLnBrk="1" hangingPunct="1"/>
            <a:r>
              <a:rPr lang="en-US" sz="2000"/>
              <a:t>To perform operation </a:t>
            </a:r>
            <a:r>
              <a:rPr lang="en-US" sz="2000">
                <a:solidFill>
                  <a:schemeClr val="tx2"/>
                </a:solidFill>
              </a:rPr>
              <a:t>put</a:t>
            </a:r>
            <a:r>
              <a:rPr lang="en-US" sz="2000"/>
              <a:t>(k, o), we search for key k (using TreeSearch)</a:t>
            </a:r>
          </a:p>
          <a:p>
            <a:pPr eaLnBrk="1" hangingPunct="1"/>
            <a:r>
              <a:rPr lang="en-US" sz="2000"/>
              <a:t>Assume k is not already in the tree, and let w be the leaf reached by the search</a:t>
            </a:r>
          </a:p>
          <a:p>
            <a:pPr eaLnBrk="1" hangingPunct="1"/>
            <a:r>
              <a:rPr lang="en-US" sz="2000"/>
              <a:t>We insert k at node w and expand w into an internal node</a:t>
            </a:r>
          </a:p>
          <a:p>
            <a:pPr eaLnBrk="1" hangingPunct="1"/>
            <a:r>
              <a:rPr lang="en-US" sz="2000"/>
              <a:t>Example: insert 5</a:t>
            </a:r>
          </a:p>
        </p:txBody>
      </p:sp>
      <p:sp>
        <p:nvSpPr>
          <p:cNvPr id="9222" name="Oval 4"/>
          <p:cNvSpPr>
            <a:spLocks noChangeArrowheads="1"/>
          </p:cNvSpPr>
          <p:nvPr/>
        </p:nvSpPr>
        <p:spPr bwMode="auto">
          <a:xfrm>
            <a:off x="6765925" y="3886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6</a:t>
            </a:r>
          </a:p>
        </p:txBody>
      </p:sp>
      <p:sp>
        <p:nvSpPr>
          <p:cNvPr id="9223" name="Oval 5"/>
          <p:cNvSpPr>
            <a:spLocks noChangeArrowheads="1"/>
          </p:cNvSpPr>
          <p:nvPr/>
        </p:nvSpPr>
        <p:spPr bwMode="auto">
          <a:xfrm>
            <a:off x="7964488" y="4397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9</a:t>
            </a:r>
          </a:p>
        </p:txBody>
      </p:sp>
      <p:sp>
        <p:nvSpPr>
          <p:cNvPr id="9224" name="Oval 6"/>
          <p:cNvSpPr>
            <a:spLocks noChangeArrowheads="1"/>
          </p:cNvSpPr>
          <p:nvPr/>
        </p:nvSpPr>
        <p:spPr bwMode="auto">
          <a:xfrm>
            <a:off x="5408613" y="4397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2</a:t>
            </a:r>
          </a:p>
        </p:txBody>
      </p:sp>
      <p:sp>
        <p:nvSpPr>
          <p:cNvPr id="9225" name="Oval 7"/>
          <p:cNvSpPr>
            <a:spLocks noChangeArrowheads="1"/>
          </p:cNvSpPr>
          <p:nvPr/>
        </p:nvSpPr>
        <p:spPr bwMode="auto">
          <a:xfrm>
            <a:off x="5995988" y="4892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4</a:t>
            </a:r>
          </a:p>
        </p:txBody>
      </p:sp>
      <p:sp>
        <p:nvSpPr>
          <p:cNvPr id="9226" name="Rectangle 8"/>
          <p:cNvSpPr>
            <a:spLocks noChangeAspect="1" noChangeArrowheads="1"/>
          </p:cNvSpPr>
          <p:nvPr/>
        </p:nvSpPr>
        <p:spPr bwMode="auto">
          <a:xfrm>
            <a:off x="5748338" y="54689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227" name="Rectangle 10"/>
          <p:cNvSpPr>
            <a:spLocks noChangeAspect="1" noChangeArrowheads="1"/>
          </p:cNvSpPr>
          <p:nvPr/>
        </p:nvSpPr>
        <p:spPr bwMode="auto">
          <a:xfrm>
            <a:off x="8496300" y="4937125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9228" name="AutoShape 11"/>
          <p:cNvCxnSpPr>
            <a:cxnSpLocks noChangeShapeType="1"/>
            <a:stCxn id="9222" idx="3"/>
            <a:endCxn id="9224" idx="7"/>
          </p:cNvCxnSpPr>
          <p:nvPr/>
        </p:nvCxnSpPr>
        <p:spPr bwMode="auto">
          <a:xfrm flipH="1">
            <a:off x="5681663" y="4168775"/>
            <a:ext cx="1131887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9" name="AutoShape 12"/>
          <p:cNvCxnSpPr>
            <a:cxnSpLocks noChangeShapeType="1"/>
            <a:stCxn id="9223" idx="1"/>
            <a:endCxn id="9222" idx="5"/>
          </p:cNvCxnSpPr>
          <p:nvPr/>
        </p:nvCxnSpPr>
        <p:spPr bwMode="auto">
          <a:xfrm flipH="1" flipV="1">
            <a:off x="7038975" y="4168775"/>
            <a:ext cx="97155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30" name="AutoShape 13"/>
          <p:cNvCxnSpPr>
            <a:cxnSpLocks noChangeShapeType="1"/>
            <a:stCxn id="9227" idx="0"/>
            <a:endCxn id="9223" idx="5"/>
          </p:cNvCxnSpPr>
          <p:nvPr/>
        </p:nvCxnSpPr>
        <p:spPr bwMode="auto">
          <a:xfrm flipH="1" flipV="1">
            <a:off x="8237538" y="4679950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31" name="AutoShape 14"/>
          <p:cNvCxnSpPr>
            <a:cxnSpLocks noChangeShapeType="1"/>
            <a:stCxn id="9241" idx="7"/>
            <a:endCxn id="9223" idx="3"/>
          </p:cNvCxnSpPr>
          <p:nvPr/>
        </p:nvCxnSpPr>
        <p:spPr bwMode="auto">
          <a:xfrm flipV="1">
            <a:off x="7743825" y="4679950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32" name="AutoShape 15"/>
          <p:cNvCxnSpPr>
            <a:cxnSpLocks noChangeShapeType="1"/>
            <a:stCxn id="9271" idx="1"/>
            <a:endCxn id="9225" idx="5"/>
          </p:cNvCxnSpPr>
          <p:nvPr/>
        </p:nvCxnSpPr>
        <p:spPr bwMode="auto">
          <a:xfrm flipH="1" flipV="1">
            <a:off x="6269038" y="5175250"/>
            <a:ext cx="198437" cy="254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33" name="AutoShape 16"/>
          <p:cNvCxnSpPr>
            <a:cxnSpLocks noChangeShapeType="1"/>
            <a:stCxn id="9226" idx="0"/>
            <a:endCxn id="9225" idx="3"/>
          </p:cNvCxnSpPr>
          <p:nvPr/>
        </p:nvCxnSpPr>
        <p:spPr bwMode="auto">
          <a:xfrm flipV="1">
            <a:off x="5864225" y="5175250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34" name="AutoShape 17"/>
          <p:cNvCxnSpPr>
            <a:cxnSpLocks noChangeShapeType="1"/>
            <a:stCxn id="9236" idx="7"/>
            <a:endCxn id="9224" idx="3"/>
          </p:cNvCxnSpPr>
          <p:nvPr/>
        </p:nvCxnSpPr>
        <p:spPr bwMode="auto">
          <a:xfrm flipV="1">
            <a:off x="5094288" y="4679950"/>
            <a:ext cx="360362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35" name="AutoShape 18"/>
          <p:cNvCxnSpPr>
            <a:cxnSpLocks noChangeShapeType="1"/>
            <a:stCxn id="9225" idx="1"/>
            <a:endCxn id="9224" idx="5"/>
          </p:cNvCxnSpPr>
          <p:nvPr/>
        </p:nvCxnSpPr>
        <p:spPr bwMode="auto">
          <a:xfrm flipH="1" flipV="1">
            <a:off x="5681663" y="4679950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9236" name="Oval 19"/>
          <p:cNvSpPr>
            <a:spLocks noChangeArrowheads="1"/>
          </p:cNvSpPr>
          <p:nvPr/>
        </p:nvSpPr>
        <p:spPr bwMode="auto">
          <a:xfrm>
            <a:off x="4821238" y="4892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1</a:t>
            </a:r>
          </a:p>
        </p:txBody>
      </p:sp>
      <p:sp>
        <p:nvSpPr>
          <p:cNvPr id="9237" name="Rectangle 20"/>
          <p:cNvSpPr>
            <a:spLocks noChangeAspect="1" noChangeArrowheads="1"/>
          </p:cNvSpPr>
          <p:nvPr/>
        </p:nvSpPr>
        <p:spPr bwMode="auto">
          <a:xfrm>
            <a:off x="4572000" y="5468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238" name="Rectangle 21"/>
          <p:cNvSpPr>
            <a:spLocks noChangeAspect="1" noChangeArrowheads="1"/>
          </p:cNvSpPr>
          <p:nvPr/>
        </p:nvSpPr>
        <p:spPr bwMode="auto">
          <a:xfrm>
            <a:off x="5159375" y="5468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9239" name="AutoShape 22"/>
          <p:cNvCxnSpPr>
            <a:cxnSpLocks noChangeShapeType="1"/>
            <a:stCxn id="9238" idx="0"/>
            <a:endCxn id="9236" idx="5"/>
          </p:cNvCxnSpPr>
          <p:nvPr/>
        </p:nvCxnSpPr>
        <p:spPr bwMode="auto">
          <a:xfrm flipH="1" flipV="1">
            <a:off x="5094288" y="51752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40" name="AutoShape 23"/>
          <p:cNvCxnSpPr>
            <a:cxnSpLocks noChangeShapeType="1"/>
            <a:stCxn id="9237" idx="0"/>
            <a:endCxn id="9236" idx="3"/>
          </p:cNvCxnSpPr>
          <p:nvPr/>
        </p:nvCxnSpPr>
        <p:spPr bwMode="auto">
          <a:xfrm flipV="1">
            <a:off x="4687888" y="517525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9241" name="Oval 24"/>
          <p:cNvSpPr>
            <a:spLocks noChangeArrowheads="1"/>
          </p:cNvSpPr>
          <p:nvPr/>
        </p:nvSpPr>
        <p:spPr bwMode="auto">
          <a:xfrm>
            <a:off x="7470775" y="4892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8</a:t>
            </a:r>
          </a:p>
        </p:txBody>
      </p:sp>
      <p:sp>
        <p:nvSpPr>
          <p:cNvPr id="9242" name="Rectangle 25"/>
          <p:cNvSpPr>
            <a:spLocks noChangeAspect="1" noChangeArrowheads="1"/>
          </p:cNvSpPr>
          <p:nvPr/>
        </p:nvSpPr>
        <p:spPr bwMode="auto">
          <a:xfrm>
            <a:off x="7223125" y="5468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243" name="Rectangle 26"/>
          <p:cNvSpPr>
            <a:spLocks noChangeAspect="1" noChangeArrowheads="1"/>
          </p:cNvSpPr>
          <p:nvPr/>
        </p:nvSpPr>
        <p:spPr bwMode="auto">
          <a:xfrm>
            <a:off x="7808913" y="546893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9244" name="AutoShape 27"/>
          <p:cNvCxnSpPr>
            <a:cxnSpLocks noChangeShapeType="1"/>
            <a:stCxn id="9243" idx="0"/>
            <a:endCxn id="9241" idx="5"/>
          </p:cNvCxnSpPr>
          <p:nvPr/>
        </p:nvCxnSpPr>
        <p:spPr bwMode="auto">
          <a:xfrm flipH="1" flipV="1">
            <a:off x="7743825" y="51752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45" name="AutoShape 28"/>
          <p:cNvCxnSpPr>
            <a:cxnSpLocks noChangeShapeType="1"/>
            <a:stCxn id="9242" idx="0"/>
            <a:endCxn id="9241" idx="3"/>
          </p:cNvCxnSpPr>
          <p:nvPr/>
        </p:nvCxnSpPr>
        <p:spPr bwMode="auto">
          <a:xfrm flipV="1">
            <a:off x="7339013" y="517525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9246" name="Oval 34"/>
          <p:cNvSpPr>
            <a:spLocks noChangeArrowheads="1"/>
          </p:cNvSpPr>
          <p:nvPr/>
        </p:nvSpPr>
        <p:spPr bwMode="auto">
          <a:xfrm>
            <a:off x="6553200" y="1524000"/>
            <a:ext cx="320675" cy="319088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2"/>
              </a:rPr>
              <a:t>6</a:t>
            </a:r>
          </a:p>
        </p:txBody>
      </p:sp>
      <p:sp>
        <p:nvSpPr>
          <p:cNvPr id="9247" name="Oval 35"/>
          <p:cNvSpPr>
            <a:spLocks noChangeArrowheads="1"/>
          </p:cNvSpPr>
          <p:nvPr/>
        </p:nvSpPr>
        <p:spPr bwMode="auto">
          <a:xfrm>
            <a:off x="7964488" y="20351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9</a:t>
            </a:r>
          </a:p>
        </p:txBody>
      </p:sp>
      <p:sp>
        <p:nvSpPr>
          <p:cNvPr id="9248" name="Oval 36"/>
          <p:cNvSpPr>
            <a:spLocks noChangeArrowheads="1"/>
          </p:cNvSpPr>
          <p:nvPr/>
        </p:nvSpPr>
        <p:spPr bwMode="auto">
          <a:xfrm>
            <a:off x="5600700" y="2035175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2"/>
              </a:rPr>
              <a:t>2</a:t>
            </a:r>
          </a:p>
        </p:txBody>
      </p:sp>
      <p:sp>
        <p:nvSpPr>
          <p:cNvPr id="9249" name="Oval 37"/>
          <p:cNvSpPr>
            <a:spLocks noChangeArrowheads="1"/>
          </p:cNvSpPr>
          <p:nvPr/>
        </p:nvSpPr>
        <p:spPr bwMode="auto">
          <a:xfrm>
            <a:off x="6188075" y="2530475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2"/>
              </a:rPr>
              <a:t>4</a:t>
            </a:r>
          </a:p>
        </p:txBody>
      </p:sp>
      <p:sp>
        <p:nvSpPr>
          <p:cNvPr id="9250" name="Rectangle 38"/>
          <p:cNvSpPr>
            <a:spLocks noChangeAspect="1" noChangeArrowheads="1"/>
          </p:cNvSpPr>
          <p:nvPr/>
        </p:nvSpPr>
        <p:spPr bwMode="auto">
          <a:xfrm>
            <a:off x="5940425" y="31067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251" name="Rectangle 39"/>
          <p:cNvSpPr>
            <a:spLocks noChangeAspect="1" noChangeArrowheads="1"/>
          </p:cNvSpPr>
          <p:nvPr/>
        </p:nvSpPr>
        <p:spPr bwMode="auto">
          <a:xfrm>
            <a:off x="6526213" y="3106738"/>
            <a:ext cx="231775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9252" name="Rectangle 40"/>
          <p:cNvSpPr>
            <a:spLocks noChangeAspect="1" noChangeArrowheads="1"/>
          </p:cNvSpPr>
          <p:nvPr/>
        </p:nvSpPr>
        <p:spPr bwMode="auto">
          <a:xfrm>
            <a:off x="8496300" y="2574925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9253" name="AutoShape 41"/>
          <p:cNvCxnSpPr>
            <a:cxnSpLocks noChangeShapeType="1"/>
            <a:stCxn id="9246" idx="3"/>
            <a:endCxn id="9248" idx="7"/>
          </p:cNvCxnSpPr>
          <p:nvPr/>
        </p:nvCxnSpPr>
        <p:spPr bwMode="auto">
          <a:xfrm flipH="1">
            <a:off x="5873750" y="1825625"/>
            <a:ext cx="727075" cy="2286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9254" name="AutoShape 42"/>
          <p:cNvCxnSpPr>
            <a:cxnSpLocks noChangeShapeType="1"/>
            <a:stCxn id="9247" idx="1"/>
            <a:endCxn id="9246" idx="5"/>
          </p:cNvCxnSpPr>
          <p:nvPr/>
        </p:nvCxnSpPr>
        <p:spPr bwMode="auto">
          <a:xfrm flipH="1" flipV="1">
            <a:off x="6826250" y="1825625"/>
            <a:ext cx="1184275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55" name="AutoShape 43"/>
          <p:cNvCxnSpPr>
            <a:cxnSpLocks noChangeShapeType="1"/>
            <a:stCxn id="9252" idx="0"/>
            <a:endCxn id="9247" idx="5"/>
          </p:cNvCxnSpPr>
          <p:nvPr/>
        </p:nvCxnSpPr>
        <p:spPr bwMode="auto">
          <a:xfrm flipH="1" flipV="1">
            <a:off x="8237538" y="2317750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56" name="AutoShape 44"/>
          <p:cNvCxnSpPr>
            <a:cxnSpLocks noChangeShapeType="1"/>
            <a:stCxn id="9266" idx="7"/>
            <a:endCxn id="9247" idx="3"/>
          </p:cNvCxnSpPr>
          <p:nvPr/>
        </p:nvCxnSpPr>
        <p:spPr bwMode="auto">
          <a:xfrm flipV="1">
            <a:off x="7743825" y="2317750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57" name="AutoShape 45"/>
          <p:cNvCxnSpPr>
            <a:cxnSpLocks noChangeShapeType="1"/>
            <a:stCxn id="9251" idx="0"/>
            <a:endCxn id="9249" idx="5"/>
          </p:cNvCxnSpPr>
          <p:nvPr/>
        </p:nvCxnSpPr>
        <p:spPr bwMode="auto">
          <a:xfrm flipH="1" flipV="1">
            <a:off x="6461125" y="2832100"/>
            <a:ext cx="180975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9258" name="AutoShape 46"/>
          <p:cNvCxnSpPr>
            <a:cxnSpLocks noChangeShapeType="1"/>
            <a:stCxn id="9250" idx="0"/>
            <a:endCxn id="9249" idx="3"/>
          </p:cNvCxnSpPr>
          <p:nvPr/>
        </p:nvCxnSpPr>
        <p:spPr bwMode="auto">
          <a:xfrm flipV="1">
            <a:off x="6056313" y="2832100"/>
            <a:ext cx="1793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59" name="AutoShape 47"/>
          <p:cNvCxnSpPr>
            <a:cxnSpLocks noChangeShapeType="1"/>
            <a:stCxn id="9261" idx="7"/>
            <a:endCxn id="9248" idx="3"/>
          </p:cNvCxnSpPr>
          <p:nvPr/>
        </p:nvCxnSpPr>
        <p:spPr bwMode="auto">
          <a:xfrm flipV="1">
            <a:off x="5286375" y="2336800"/>
            <a:ext cx="360363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60" name="AutoShape 48"/>
          <p:cNvCxnSpPr>
            <a:cxnSpLocks noChangeShapeType="1"/>
            <a:stCxn id="9249" idx="1"/>
            <a:endCxn id="9248" idx="5"/>
          </p:cNvCxnSpPr>
          <p:nvPr/>
        </p:nvCxnSpPr>
        <p:spPr bwMode="auto">
          <a:xfrm flipH="1" flipV="1">
            <a:off x="5873750" y="2336800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sp>
        <p:nvSpPr>
          <p:cNvPr id="9261" name="Oval 49"/>
          <p:cNvSpPr>
            <a:spLocks noChangeArrowheads="1"/>
          </p:cNvSpPr>
          <p:nvPr/>
        </p:nvSpPr>
        <p:spPr bwMode="auto">
          <a:xfrm>
            <a:off x="5013325" y="25304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1</a:t>
            </a:r>
          </a:p>
        </p:txBody>
      </p:sp>
      <p:sp>
        <p:nvSpPr>
          <p:cNvPr id="9262" name="Rectangle 50"/>
          <p:cNvSpPr>
            <a:spLocks noChangeAspect="1" noChangeArrowheads="1"/>
          </p:cNvSpPr>
          <p:nvPr/>
        </p:nvSpPr>
        <p:spPr bwMode="auto">
          <a:xfrm>
            <a:off x="4764088" y="31067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263" name="Rectangle 51"/>
          <p:cNvSpPr>
            <a:spLocks noChangeAspect="1" noChangeArrowheads="1"/>
          </p:cNvSpPr>
          <p:nvPr/>
        </p:nvSpPr>
        <p:spPr bwMode="auto">
          <a:xfrm>
            <a:off x="5351463" y="31067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9264" name="AutoShape 52"/>
          <p:cNvCxnSpPr>
            <a:cxnSpLocks noChangeShapeType="1"/>
            <a:stCxn id="9263" idx="0"/>
            <a:endCxn id="9261" idx="5"/>
          </p:cNvCxnSpPr>
          <p:nvPr/>
        </p:nvCxnSpPr>
        <p:spPr bwMode="auto">
          <a:xfrm flipH="1" flipV="1">
            <a:off x="5286375" y="28130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65" name="AutoShape 53"/>
          <p:cNvCxnSpPr>
            <a:cxnSpLocks noChangeShapeType="1"/>
            <a:stCxn id="9262" idx="0"/>
            <a:endCxn id="9261" idx="3"/>
          </p:cNvCxnSpPr>
          <p:nvPr/>
        </p:nvCxnSpPr>
        <p:spPr bwMode="auto">
          <a:xfrm flipV="1">
            <a:off x="4879975" y="2813050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9266" name="Oval 54"/>
          <p:cNvSpPr>
            <a:spLocks noChangeArrowheads="1"/>
          </p:cNvSpPr>
          <p:nvPr/>
        </p:nvSpPr>
        <p:spPr bwMode="auto">
          <a:xfrm>
            <a:off x="7470775" y="25304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8</a:t>
            </a:r>
          </a:p>
        </p:txBody>
      </p:sp>
      <p:sp>
        <p:nvSpPr>
          <p:cNvPr id="9267" name="Rectangle 55"/>
          <p:cNvSpPr>
            <a:spLocks noChangeAspect="1" noChangeArrowheads="1"/>
          </p:cNvSpPr>
          <p:nvPr/>
        </p:nvSpPr>
        <p:spPr bwMode="auto">
          <a:xfrm>
            <a:off x="7223125" y="31067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268" name="Rectangle 56"/>
          <p:cNvSpPr>
            <a:spLocks noChangeAspect="1" noChangeArrowheads="1"/>
          </p:cNvSpPr>
          <p:nvPr/>
        </p:nvSpPr>
        <p:spPr bwMode="auto">
          <a:xfrm>
            <a:off x="7808913" y="310673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9269" name="AutoShape 57"/>
          <p:cNvCxnSpPr>
            <a:cxnSpLocks noChangeShapeType="1"/>
            <a:stCxn id="9268" idx="0"/>
            <a:endCxn id="9266" idx="5"/>
          </p:cNvCxnSpPr>
          <p:nvPr/>
        </p:nvCxnSpPr>
        <p:spPr bwMode="auto">
          <a:xfrm flipH="1" flipV="1">
            <a:off x="7743825" y="28130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70" name="AutoShape 58"/>
          <p:cNvCxnSpPr>
            <a:cxnSpLocks noChangeShapeType="1"/>
            <a:stCxn id="9267" idx="0"/>
            <a:endCxn id="9266" idx="3"/>
          </p:cNvCxnSpPr>
          <p:nvPr/>
        </p:nvCxnSpPr>
        <p:spPr bwMode="auto">
          <a:xfrm flipV="1">
            <a:off x="7339013" y="281305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9271" name="Oval 59"/>
          <p:cNvSpPr>
            <a:spLocks noChangeArrowheads="1"/>
          </p:cNvSpPr>
          <p:nvPr/>
        </p:nvSpPr>
        <p:spPr bwMode="auto">
          <a:xfrm>
            <a:off x="6419850" y="5410200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2"/>
              </a:rPr>
              <a:t>5</a:t>
            </a:r>
          </a:p>
        </p:txBody>
      </p:sp>
      <p:sp>
        <p:nvSpPr>
          <p:cNvPr id="9272" name="Rectangle 60"/>
          <p:cNvSpPr>
            <a:spLocks noChangeAspect="1" noChangeArrowheads="1"/>
          </p:cNvSpPr>
          <p:nvPr/>
        </p:nvSpPr>
        <p:spPr bwMode="auto">
          <a:xfrm>
            <a:off x="6172200" y="5986463"/>
            <a:ext cx="230188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9273" name="Rectangle 61"/>
          <p:cNvSpPr>
            <a:spLocks noChangeAspect="1" noChangeArrowheads="1"/>
          </p:cNvSpPr>
          <p:nvPr/>
        </p:nvSpPr>
        <p:spPr bwMode="auto">
          <a:xfrm>
            <a:off x="6757988" y="5986463"/>
            <a:ext cx="231775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chemeClr val="tx2"/>
              </a:solidFill>
            </a:endParaRPr>
          </a:p>
        </p:txBody>
      </p:sp>
      <p:cxnSp>
        <p:nvCxnSpPr>
          <p:cNvPr id="9274" name="AutoShape 62"/>
          <p:cNvCxnSpPr>
            <a:cxnSpLocks noChangeShapeType="1"/>
            <a:stCxn id="9273" idx="0"/>
            <a:endCxn id="9271" idx="5"/>
          </p:cNvCxnSpPr>
          <p:nvPr/>
        </p:nvCxnSpPr>
        <p:spPr bwMode="auto">
          <a:xfrm flipH="1" flipV="1">
            <a:off x="6692900" y="5711825"/>
            <a:ext cx="180975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9275" name="AutoShape 63"/>
          <p:cNvCxnSpPr>
            <a:cxnSpLocks noChangeShapeType="1"/>
            <a:stCxn id="9272" idx="0"/>
            <a:endCxn id="9271" idx="3"/>
          </p:cNvCxnSpPr>
          <p:nvPr/>
        </p:nvCxnSpPr>
        <p:spPr bwMode="auto">
          <a:xfrm flipV="1">
            <a:off x="6288088" y="5711825"/>
            <a:ext cx="179387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sp>
        <p:nvSpPr>
          <p:cNvPr id="9276" name="Text Box 64"/>
          <p:cNvSpPr txBox="1">
            <a:spLocks noChangeArrowheads="1"/>
          </p:cNvSpPr>
          <p:nvPr/>
        </p:nvSpPr>
        <p:spPr bwMode="auto">
          <a:xfrm>
            <a:off x="6029325" y="158115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charset="2"/>
                <a:sym typeface="Symbol" charset="2"/>
              </a:rPr>
              <a:t>&lt;</a:t>
            </a:r>
          </a:p>
        </p:txBody>
      </p:sp>
      <p:sp>
        <p:nvSpPr>
          <p:cNvPr id="9277" name="Text Box 65"/>
          <p:cNvSpPr txBox="1">
            <a:spLocks noChangeArrowheads="1"/>
          </p:cNvSpPr>
          <p:nvPr/>
        </p:nvSpPr>
        <p:spPr bwMode="auto">
          <a:xfrm>
            <a:off x="6029325" y="211455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charset="2"/>
                <a:sym typeface="Symbol" charset="2"/>
              </a:rPr>
              <a:t>&gt;</a:t>
            </a:r>
          </a:p>
        </p:txBody>
      </p:sp>
      <p:sp>
        <p:nvSpPr>
          <p:cNvPr id="9278" name="Text Box 66"/>
          <p:cNvSpPr txBox="1">
            <a:spLocks noChangeArrowheads="1"/>
          </p:cNvSpPr>
          <p:nvPr/>
        </p:nvSpPr>
        <p:spPr bwMode="auto">
          <a:xfrm>
            <a:off x="6534150" y="266700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charset="2"/>
                <a:sym typeface="Symbol" charset="2"/>
              </a:rPr>
              <a:t>&gt;</a:t>
            </a:r>
          </a:p>
        </p:txBody>
      </p:sp>
      <p:sp>
        <p:nvSpPr>
          <p:cNvPr id="9279" name="Text Box 69"/>
          <p:cNvSpPr txBox="1">
            <a:spLocks noChangeArrowheads="1"/>
          </p:cNvSpPr>
          <p:nvPr/>
        </p:nvSpPr>
        <p:spPr bwMode="auto">
          <a:xfrm>
            <a:off x="6461125" y="3276600"/>
            <a:ext cx="35401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2"/>
              </a:rPr>
              <a:t>w</a:t>
            </a:r>
          </a:p>
        </p:txBody>
      </p:sp>
      <p:sp>
        <p:nvSpPr>
          <p:cNvPr id="9280" name="Text Box 70"/>
          <p:cNvSpPr txBox="1">
            <a:spLocks noChangeArrowheads="1"/>
          </p:cNvSpPr>
          <p:nvPr/>
        </p:nvSpPr>
        <p:spPr bwMode="auto">
          <a:xfrm>
            <a:off x="6629400" y="5105400"/>
            <a:ext cx="35401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2"/>
              </a:rPr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EA6E47-9C00-3447-BC24-68D08749453D}" type="slidenum">
              <a:rPr lang="en-US"/>
              <a:pPr/>
              <a:t>8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533400"/>
            <a:ext cx="6508377" cy="1143000"/>
          </a:xfrm>
        </p:spPr>
        <p:txBody>
          <a:bodyPr/>
          <a:lstStyle/>
          <a:p>
            <a:pPr eaLnBrk="1" hangingPunct="1"/>
            <a:r>
              <a:rPr lang="en-US" dirty="0"/>
              <a:t>Deletion</a:t>
            </a:r>
            <a:endParaRPr lang="en-US" sz="4000" dirty="0"/>
          </a:p>
        </p:txBody>
      </p:sp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90575" y="1676400"/>
            <a:ext cx="3781425" cy="4419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dirty="0"/>
              <a:t>To perform operation </a:t>
            </a:r>
            <a:r>
              <a:rPr lang="en-US" sz="2000" dirty="0" err="1">
                <a:solidFill>
                  <a:schemeClr val="tx2"/>
                </a:solidFill>
              </a:rPr>
              <a:t>remove</a:t>
            </a:r>
            <a:r>
              <a:rPr lang="en-US" sz="2000" dirty="0" err="1"/>
              <a:t>(</a:t>
            </a:r>
            <a:r>
              <a:rPr lang="en-US" sz="2000" b="1" i="1" dirty="0" err="1">
                <a:latin typeface="Times New Roman" charset="0"/>
              </a:rPr>
              <a:t>k</a:t>
            </a:r>
            <a:r>
              <a:rPr lang="en-US" sz="2000" dirty="0"/>
              <a:t>), we search for key </a:t>
            </a:r>
            <a:r>
              <a:rPr lang="en-US" sz="2000" b="1" i="1" dirty="0" err="1">
                <a:latin typeface="Times New Roman" charset="0"/>
              </a:rPr>
              <a:t>k</a:t>
            </a:r>
            <a:endParaRPr lang="en-US" sz="2000" b="1" i="1" dirty="0">
              <a:latin typeface="Times New Roman" charset="0"/>
            </a:endParaRPr>
          </a:p>
          <a:p>
            <a:pPr eaLnBrk="1" hangingPunct="1"/>
            <a:r>
              <a:rPr lang="en-US" sz="2000" dirty="0"/>
              <a:t>Assume key </a:t>
            </a:r>
            <a:r>
              <a:rPr lang="en-US" sz="2000" b="1" i="1" dirty="0" err="1">
                <a:latin typeface="Times New Roman" charset="0"/>
              </a:rPr>
              <a:t>k</a:t>
            </a:r>
            <a:r>
              <a:rPr lang="en-US" sz="2000" dirty="0"/>
              <a:t> is in the tree, and let let </a:t>
            </a:r>
            <a:r>
              <a:rPr lang="en-US" sz="2000" b="1" i="1" dirty="0" err="1">
                <a:latin typeface="Times New Roman" charset="0"/>
              </a:rPr>
              <a:t>v</a:t>
            </a:r>
            <a:r>
              <a:rPr lang="en-US" sz="2000" dirty="0"/>
              <a:t> be the node storing </a:t>
            </a:r>
            <a:r>
              <a:rPr lang="en-US" sz="2000" b="1" i="1" dirty="0" err="1">
                <a:latin typeface="Times New Roman" charset="0"/>
              </a:rPr>
              <a:t>k</a:t>
            </a:r>
            <a:endParaRPr lang="en-US" sz="2000" b="1" i="1" dirty="0">
              <a:latin typeface="Times New Roman" charset="0"/>
            </a:endParaRPr>
          </a:p>
          <a:p>
            <a:pPr eaLnBrk="1" hangingPunct="1"/>
            <a:r>
              <a:rPr lang="en-US" sz="2000" dirty="0"/>
              <a:t>If node </a:t>
            </a:r>
            <a:r>
              <a:rPr lang="en-US" sz="2000" b="1" i="1" dirty="0" err="1">
                <a:latin typeface="Times New Roman" charset="0"/>
              </a:rPr>
              <a:t>v</a:t>
            </a:r>
            <a:r>
              <a:rPr lang="en-US" sz="2000" dirty="0"/>
              <a:t> has a leaf child </a:t>
            </a:r>
            <a:r>
              <a:rPr lang="en-US" sz="2000" b="1" i="1" dirty="0" err="1">
                <a:latin typeface="Times New Roman" charset="0"/>
              </a:rPr>
              <a:t>w</a:t>
            </a:r>
            <a:r>
              <a:rPr lang="en-US" sz="2000" dirty="0"/>
              <a:t>, we remove </a:t>
            </a:r>
            <a:r>
              <a:rPr lang="en-US" sz="2000" b="1" i="1" dirty="0" err="1">
                <a:latin typeface="Times New Roman" charset="0"/>
              </a:rPr>
              <a:t>v</a:t>
            </a:r>
            <a:r>
              <a:rPr lang="en-US" sz="2000" dirty="0"/>
              <a:t> and </a:t>
            </a:r>
            <a:r>
              <a:rPr lang="en-US" sz="2000" b="1" i="1" dirty="0" err="1">
                <a:latin typeface="Times New Roman" charset="0"/>
              </a:rPr>
              <a:t>w</a:t>
            </a:r>
            <a:r>
              <a:rPr lang="en-US" sz="2000" dirty="0"/>
              <a:t> from the tree with operation </a:t>
            </a:r>
            <a:r>
              <a:rPr lang="en-US" sz="2000" dirty="0" err="1">
                <a:solidFill>
                  <a:schemeClr val="tx2"/>
                </a:solidFill>
              </a:rPr>
              <a:t>removeExternal</a:t>
            </a:r>
            <a:r>
              <a:rPr lang="en-US" sz="2000" dirty="0" err="1"/>
              <a:t>(</a:t>
            </a:r>
            <a:r>
              <a:rPr lang="en-US" sz="2000" b="1" i="1" dirty="0" err="1">
                <a:latin typeface="Times New Roman" charset="0"/>
              </a:rPr>
              <a:t>w</a:t>
            </a:r>
            <a:r>
              <a:rPr lang="en-US" sz="2000" dirty="0"/>
              <a:t>), which removes </a:t>
            </a:r>
            <a:r>
              <a:rPr lang="en-US" sz="2000" b="1" i="1" dirty="0" err="1">
                <a:latin typeface="Times New Roman" charset="0"/>
              </a:rPr>
              <a:t>w</a:t>
            </a:r>
            <a:r>
              <a:rPr lang="en-US" sz="2000" dirty="0"/>
              <a:t> and its </a:t>
            </a:r>
            <a:r>
              <a:rPr lang="en-US" sz="2000" dirty="0" smtClean="0"/>
              <a:t>parent</a:t>
            </a:r>
          </a:p>
          <a:p>
            <a:pPr eaLnBrk="1" hangingPunct="1"/>
            <a:r>
              <a:rPr lang="en-US" sz="2000" dirty="0"/>
              <a:t>Example: remove 4</a:t>
            </a:r>
          </a:p>
        </p:txBody>
      </p:sp>
      <p:sp>
        <p:nvSpPr>
          <p:cNvPr id="10246" name="Oval 4"/>
          <p:cNvSpPr>
            <a:spLocks noChangeArrowheads="1"/>
          </p:cNvSpPr>
          <p:nvPr/>
        </p:nvSpPr>
        <p:spPr bwMode="auto">
          <a:xfrm>
            <a:off x="6781800" y="1600200"/>
            <a:ext cx="320675" cy="319088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2"/>
              </a:rPr>
              <a:t>6</a:t>
            </a:r>
          </a:p>
        </p:txBody>
      </p:sp>
      <p:sp>
        <p:nvSpPr>
          <p:cNvPr id="10247" name="Oval 5"/>
          <p:cNvSpPr>
            <a:spLocks noChangeArrowheads="1"/>
          </p:cNvSpPr>
          <p:nvPr/>
        </p:nvSpPr>
        <p:spPr bwMode="auto">
          <a:xfrm>
            <a:off x="7980363" y="2111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9</a:t>
            </a:r>
          </a:p>
        </p:txBody>
      </p:sp>
      <p:sp>
        <p:nvSpPr>
          <p:cNvPr id="10248" name="Oval 6"/>
          <p:cNvSpPr>
            <a:spLocks noChangeArrowheads="1"/>
          </p:cNvSpPr>
          <p:nvPr/>
        </p:nvSpPr>
        <p:spPr bwMode="auto">
          <a:xfrm>
            <a:off x="5424488" y="2111375"/>
            <a:ext cx="319087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2"/>
              </a:rPr>
              <a:t>2</a:t>
            </a:r>
          </a:p>
        </p:txBody>
      </p:sp>
      <p:sp>
        <p:nvSpPr>
          <p:cNvPr id="10249" name="Oval 7"/>
          <p:cNvSpPr>
            <a:spLocks noChangeArrowheads="1"/>
          </p:cNvSpPr>
          <p:nvPr/>
        </p:nvSpPr>
        <p:spPr bwMode="auto">
          <a:xfrm>
            <a:off x="6011863" y="2606675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2"/>
              </a:rPr>
              <a:t>4</a:t>
            </a:r>
          </a:p>
        </p:txBody>
      </p:sp>
      <p:sp>
        <p:nvSpPr>
          <p:cNvPr id="10250" name="Rectangle 8"/>
          <p:cNvSpPr>
            <a:spLocks noChangeAspect="1" noChangeArrowheads="1"/>
          </p:cNvSpPr>
          <p:nvPr/>
        </p:nvSpPr>
        <p:spPr bwMode="auto">
          <a:xfrm>
            <a:off x="5764213" y="3182938"/>
            <a:ext cx="230187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251" name="Rectangle 9"/>
          <p:cNvSpPr>
            <a:spLocks noChangeAspect="1" noChangeArrowheads="1"/>
          </p:cNvSpPr>
          <p:nvPr/>
        </p:nvSpPr>
        <p:spPr bwMode="auto">
          <a:xfrm>
            <a:off x="8512175" y="2651125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10252" name="AutoShape 10"/>
          <p:cNvCxnSpPr>
            <a:cxnSpLocks noChangeShapeType="1"/>
            <a:stCxn id="10246" idx="3"/>
            <a:endCxn id="10248" idx="7"/>
          </p:cNvCxnSpPr>
          <p:nvPr/>
        </p:nvCxnSpPr>
        <p:spPr bwMode="auto">
          <a:xfrm flipH="1">
            <a:off x="5697538" y="1901825"/>
            <a:ext cx="1131887" cy="2286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0253" name="AutoShape 11"/>
          <p:cNvCxnSpPr>
            <a:cxnSpLocks noChangeShapeType="1"/>
            <a:stCxn id="10247" idx="1"/>
            <a:endCxn id="10246" idx="5"/>
          </p:cNvCxnSpPr>
          <p:nvPr/>
        </p:nvCxnSpPr>
        <p:spPr bwMode="auto">
          <a:xfrm flipH="1" flipV="1">
            <a:off x="7054850" y="1901825"/>
            <a:ext cx="9715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4" name="AutoShape 12"/>
          <p:cNvCxnSpPr>
            <a:cxnSpLocks noChangeShapeType="1"/>
            <a:stCxn id="10251" idx="0"/>
            <a:endCxn id="10247" idx="5"/>
          </p:cNvCxnSpPr>
          <p:nvPr/>
        </p:nvCxnSpPr>
        <p:spPr bwMode="auto">
          <a:xfrm flipH="1" flipV="1">
            <a:off x="8253413" y="2393950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5" name="AutoShape 13"/>
          <p:cNvCxnSpPr>
            <a:cxnSpLocks noChangeShapeType="1"/>
            <a:stCxn id="10265" idx="7"/>
            <a:endCxn id="10247" idx="3"/>
          </p:cNvCxnSpPr>
          <p:nvPr/>
        </p:nvCxnSpPr>
        <p:spPr bwMode="auto">
          <a:xfrm flipV="1">
            <a:off x="7759700" y="2393950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6" name="AutoShape 14"/>
          <p:cNvCxnSpPr>
            <a:cxnSpLocks noChangeShapeType="1"/>
            <a:stCxn id="10270" idx="1"/>
            <a:endCxn id="10249" idx="5"/>
          </p:cNvCxnSpPr>
          <p:nvPr/>
        </p:nvCxnSpPr>
        <p:spPr bwMode="auto">
          <a:xfrm flipH="1" flipV="1">
            <a:off x="6284913" y="2908300"/>
            <a:ext cx="198437" cy="23495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0257" name="AutoShape 15"/>
          <p:cNvCxnSpPr>
            <a:cxnSpLocks noChangeShapeType="1"/>
            <a:stCxn id="10250" idx="0"/>
            <a:endCxn id="10249" idx="3"/>
          </p:cNvCxnSpPr>
          <p:nvPr/>
        </p:nvCxnSpPr>
        <p:spPr bwMode="auto">
          <a:xfrm flipV="1">
            <a:off x="5880100" y="2908300"/>
            <a:ext cx="179388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0258" name="AutoShape 16"/>
          <p:cNvCxnSpPr>
            <a:cxnSpLocks noChangeShapeType="1"/>
            <a:stCxn id="10260" idx="7"/>
            <a:endCxn id="10248" idx="3"/>
          </p:cNvCxnSpPr>
          <p:nvPr/>
        </p:nvCxnSpPr>
        <p:spPr bwMode="auto">
          <a:xfrm flipV="1">
            <a:off x="5110163" y="2413000"/>
            <a:ext cx="360362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9" name="AutoShape 17"/>
          <p:cNvCxnSpPr>
            <a:cxnSpLocks noChangeShapeType="1"/>
            <a:stCxn id="10249" idx="1"/>
            <a:endCxn id="10248" idx="5"/>
          </p:cNvCxnSpPr>
          <p:nvPr/>
        </p:nvCxnSpPr>
        <p:spPr bwMode="auto">
          <a:xfrm flipH="1" flipV="1">
            <a:off x="5697538" y="2413000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sp>
        <p:nvSpPr>
          <p:cNvPr id="10260" name="Oval 18"/>
          <p:cNvSpPr>
            <a:spLocks noChangeArrowheads="1"/>
          </p:cNvSpPr>
          <p:nvPr/>
        </p:nvSpPr>
        <p:spPr bwMode="auto">
          <a:xfrm>
            <a:off x="4837113" y="2606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1</a:t>
            </a:r>
          </a:p>
        </p:txBody>
      </p:sp>
      <p:sp>
        <p:nvSpPr>
          <p:cNvPr id="10261" name="Rectangle 19"/>
          <p:cNvSpPr>
            <a:spLocks noChangeAspect="1" noChangeArrowheads="1"/>
          </p:cNvSpPr>
          <p:nvPr/>
        </p:nvSpPr>
        <p:spPr bwMode="auto">
          <a:xfrm>
            <a:off x="4587875" y="3182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262" name="Rectangle 20"/>
          <p:cNvSpPr>
            <a:spLocks noChangeAspect="1" noChangeArrowheads="1"/>
          </p:cNvSpPr>
          <p:nvPr/>
        </p:nvSpPr>
        <p:spPr bwMode="auto">
          <a:xfrm>
            <a:off x="5175250" y="3182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10263" name="AutoShape 21"/>
          <p:cNvCxnSpPr>
            <a:cxnSpLocks noChangeShapeType="1"/>
            <a:stCxn id="10262" idx="0"/>
            <a:endCxn id="10260" idx="5"/>
          </p:cNvCxnSpPr>
          <p:nvPr/>
        </p:nvCxnSpPr>
        <p:spPr bwMode="auto">
          <a:xfrm flipH="1" flipV="1">
            <a:off x="5110163" y="28892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64" name="AutoShape 22"/>
          <p:cNvCxnSpPr>
            <a:cxnSpLocks noChangeShapeType="1"/>
            <a:stCxn id="10261" idx="0"/>
            <a:endCxn id="10260" idx="3"/>
          </p:cNvCxnSpPr>
          <p:nvPr/>
        </p:nvCxnSpPr>
        <p:spPr bwMode="auto">
          <a:xfrm flipV="1">
            <a:off x="4703763" y="288925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0265" name="Oval 23"/>
          <p:cNvSpPr>
            <a:spLocks noChangeArrowheads="1"/>
          </p:cNvSpPr>
          <p:nvPr/>
        </p:nvSpPr>
        <p:spPr bwMode="auto">
          <a:xfrm>
            <a:off x="7486650" y="2606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8</a:t>
            </a:r>
          </a:p>
        </p:txBody>
      </p:sp>
      <p:sp>
        <p:nvSpPr>
          <p:cNvPr id="10266" name="Rectangle 24"/>
          <p:cNvSpPr>
            <a:spLocks noChangeAspect="1" noChangeArrowheads="1"/>
          </p:cNvSpPr>
          <p:nvPr/>
        </p:nvSpPr>
        <p:spPr bwMode="auto">
          <a:xfrm>
            <a:off x="7239000" y="3182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267" name="Rectangle 25"/>
          <p:cNvSpPr>
            <a:spLocks noChangeAspect="1" noChangeArrowheads="1"/>
          </p:cNvSpPr>
          <p:nvPr/>
        </p:nvSpPr>
        <p:spPr bwMode="auto">
          <a:xfrm>
            <a:off x="7824788" y="318293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10268" name="AutoShape 26"/>
          <p:cNvCxnSpPr>
            <a:cxnSpLocks noChangeShapeType="1"/>
            <a:stCxn id="10267" idx="0"/>
            <a:endCxn id="10265" idx="5"/>
          </p:cNvCxnSpPr>
          <p:nvPr/>
        </p:nvCxnSpPr>
        <p:spPr bwMode="auto">
          <a:xfrm flipH="1" flipV="1">
            <a:off x="7759700" y="28892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69" name="AutoShape 27"/>
          <p:cNvCxnSpPr>
            <a:cxnSpLocks noChangeShapeType="1"/>
            <a:stCxn id="10266" idx="0"/>
            <a:endCxn id="10265" idx="3"/>
          </p:cNvCxnSpPr>
          <p:nvPr/>
        </p:nvCxnSpPr>
        <p:spPr bwMode="auto">
          <a:xfrm flipV="1">
            <a:off x="7354888" y="288925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0270" name="Oval 28"/>
          <p:cNvSpPr>
            <a:spLocks noChangeArrowheads="1"/>
          </p:cNvSpPr>
          <p:nvPr/>
        </p:nvSpPr>
        <p:spPr bwMode="auto">
          <a:xfrm>
            <a:off x="6435725" y="3124200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5</a:t>
            </a:r>
          </a:p>
        </p:txBody>
      </p:sp>
      <p:sp>
        <p:nvSpPr>
          <p:cNvPr id="10271" name="Rectangle 29"/>
          <p:cNvSpPr>
            <a:spLocks noChangeAspect="1" noChangeArrowheads="1"/>
          </p:cNvSpPr>
          <p:nvPr/>
        </p:nvSpPr>
        <p:spPr bwMode="auto">
          <a:xfrm>
            <a:off x="6188075" y="370046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272" name="Rectangle 30"/>
          <p:cNvSpPr>
            <a:spLocks noChangeAspect="1" noChangeArrowheads="1"/>
          </p:cNvSpPr>
          <p:nvPr/>
        </p:nvSpPr>
        <p:spPr bwMode="auto">
          <a:xfrm>
            <a:off x="6773863" y="3700463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10273" name="AutoShape 31"/>
          <p:cNvCxnSpPr>
            <a:cxnSpLocks noChangeShapeType="1"/>
            <a:stCxn id="10272" idx="0"/>
            <a:endCxn id="10270" idx="5"/>
          </p:cNvCxnSpPr>
          <p:nvPr/>
        </p:nvCxnSpPr>
        <p:spPr bwMode="auto">
          <a:xfrm flipH="1" flipV="1">
            <a:off x="6708775" y="3425825"/>
            <a:ext cx="180975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74" name="AutoShape 32"/>
          <p:cNvCxnSpPr>
            <a:cxnSpLocks noChangeShapeType="1"/>
            <a:stCxn id="10271" idx="0"/>
            <a:endCxn id="10270" idx="3"/>
          </p:cNvCxnSpPr>
          <p:nvPr/>
        </p:nvCxnSpPr>
        <p:spPr bwMode="auto">
          <a:xfrm flipV="1">
            <a:off x="6303963" y="3425825"/>
            <a:ext cx="1793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0275" name="Text Box 33"/>
          <p:cNvSpPr txBox="1">
            <a:spLocks noChangeArrowheads="1"/>
          </p:cNvSpPr>
          <p:nvPr/>
        </p:nvSpPr>
        <p:spPr bwMode="auto">
          <a:xfrm>
            <a:off x="6324600" y="2498725"/>
            <a:ext cx="2968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2"/>
              </a:rPr>
              <a:t>v</a:t>
            </a:r>
          </a:p>
        </p:txBody>
      </p:sp>
      <p:sp>
        <p:nvSpPr>
          <p:cNvPr id="10276" name="Text Box 34"/>
          <p:cNvSpPr txBox="1">
            <a:spLocks noChangeArrowheads="1"/>
          </p:cNvSpPr>
          <p:nvPr/>
        </p:nvSpPr>
        <p:spPr bwMode="auto">
          <a:xfrm>
            <a:off x="5589588" y="2819400"/>
            <a:ext cx="35401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2"/>
              </a:rPr>
              <a:t>w</a:t>
            </a:r>
          </a:p>
        </p:txBody>
      </p:sp>
      <p:sp>
        <p:nvSpPr>
          <p:cNvPr id="10277" name="Oval 66"/>
          <p:cNvSpPr>
            <a:spLocks noChangeArrowheads="1"/>
          </p:cNvSpPr>
          <p:nvPr/>
        </p:nvSpPr>
        <p:spPr bwMode="auto">
          <a:xfrm>
            <a:off x="6553200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6</a:t>
            </a:r>
          </a:p>
        </p:txBody>
      </p:sp>
      <p:sp>
        <p:nvSpPr>
          <p:cNvPr id="10278" name="Oval 67"/>
          <p:cNvSpPr>
            <a:spLocks noChangeArrowheads="1"/>
          </p:cNvSpPr>
          <p:nvPr/>
        </p:nvSpPr>
        <p:spPr bwMode="auto">
          <a:xfrm>
            <a:off x="7964488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9</a:t>
            </a:r>
          </a:p>
        </p:txBody>
      </p:sp>
      <p:sp>
        <p:nvSpPr>
          <p:cNvPr id="10279" name="Oval 68"/>
          <p:cNvSpPr>
            <a:spLocks noChangeArrowheads="1"/>
          </p:cNvSpPr>
          <p:nvPr/>
        </p:nvSpPr>
        <p:spPr bwMode="auto">
          <a:xfrm>
            <a:off x="5600700" y="4762500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2</a:t>
            </a:r>
          </a:p>
        </p:txBody>
      </p:sp>
      <p:sp>
        <p:nvSpPr>
          <p:cNvPr id="10280" name="Oval 69"/>
          <p:cNvSpPr>
            <a:spLocks noChangeArrowheads="1"/>
          </p:cNvSpPr>
          <p:nvPr/>
        </p:nvSpPr>
        <p:spPr bwMode="auto">
          <a:xfrm>
            <a:off x="6188075" y="5257800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5</a:t>
            </a:r>
          </a:p>
        </p:txBody>
      </p:sp>
      <p:sp>
        <p:nvSpPr>
          <p:cNvPr id="10281" name="Rectangle 70"/>
          <p:cNvSpPr>
            <a:spLocks noChangeAspect="1" noChangeArrowheads="1"/>
          </p:cNvSpPr>
          <p:nvPr/>
        </p:nvSpPr>
        <p:spPr bwMode="auto">
          <a:xfrm>
            <a:off x="5940425" y="583406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282" name="Rectangle 71"/>
          <p:cNvSpPr>
            <a:spLocks noChangeAspect="1" noChangeArrowheads="1"/>
          </p:cNvSpPr>
          <p:nvPr/>
        </p:nvSpPr>
        <p:spPr bwMode="auto">
          <a:xfrm>
            <a:off x="6553200" y="5834063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283" name="Rectangle 72"/>
          <p:cNvSpPr>
            <a:spLocks noChangeAspect="1" noChangeArrowheads="1"/>
          </p:cNvSpPr>
          <p:nvPr/>
        </p:nvSpPr>
        <p:spPr bwMode="auto">
          <a:xfrm>
            <a:off x="8496300" y="5302250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10284" name="AutoShape 73"/>
          <p:cNvCxnSpPr>
            <a:cxnSpLocks noChangeShapeType="1"/>
            <a:stCxn id="10277" idx="3"/>
            <a:endCxn id="10279" idx="7"/>
          </p:cNvCxnSpPr>
          <p:nvPr/>
        </p:nvCxnSpPr>
        <p:spPr bwMode="auto">
          <a:xfrm flipH="1">
            <a:off x="5873750" y="4533900"/>
            <a:ext cx="727075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5" name="AutoShape 74"/>
          <p:cNvCxnSpPr>
            <a:cxnSpLocks noChangeShapeType="1"/>
            <a:stCxn id="10278" idx="1"/>
            <a:endCxn id="10277" idx="5"/>
          </p:cNvCxnSpPr>
          <p:nvPr/>
        </p:nvCxnSpPr>
        <p:spPr bwMode="auto">
          <a:xfrm flipH="1" flipV="1">
            <a:off x="6826250" y="4533900"/>
            <a:ext cx="1184275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6" name="AutoShape 75"/>
          <p:cNvCxnSpPr>
            <a:cxnSpLocks noChangeShapeType="1"/>
            <a:stCxn id="10283" idx="0"/>
            <a:endCxn id="10278" idx="5"/>
          </p:cNvCxnSpPr>
          <p:nvPr/>
        </p:nvCxnSpPr>
        <p:spPr bwMode="auto">
          <a:xfrm flipH="1" flipV="1">
            <a:off x="8237538" y="5045075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7" name="AutoShape 76"/>
          <p:cNvCxnSpPr>
            <a:cxnSpLocks noChangeShapeType="1"/>
            <a:stCxn id="10297" idx="7"/>
            <a:endCxn id="10278" idx="3"/>
          </p:cNvCxnSpPr>
          <p:nvPr/>
        </p:nvCxnSpPr>
        <p:spPr bwMode="auto">
          <a:xfrm flipV="1">
            <a:off x="7743825" y="5045075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8" name="AutoShape 77"/>
          <p:cNvCxnSpPr>
            <a:cxnSpLocks noChangeShapeType="1"/>
            <a:stCxn id="10282" idx="0"/>
            <a:endCxn id="10280" idx="5"/>
          </p:cNvCxnSpPr>
          <p:nvPr/>
        </p:nvCxnSpPr>
        <p:spPr bwMode="auto">
          <a:xfrm flipH="1" flipV="1">
            <a:off x="6461125" y="5559425"/>
            <a:ext cx="207963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9" name="AutoShape 78"/>
          <p:cNvCxnSpPr>
            <a:cxnSpLocks noChangeShapeType="1"/>
            <a:stCxn id="10281" idx="0"/>
            <a:endCxn id="10280" idx="3"/>
          </p:cNvCxnSpPr>
          <p:nvPr/>
        </p:nvCxnSpPr>
        <p:spPr bwMode="auto">
          <a:xfrm flipV="1">
            <a:off x="6056313" y="5559425"/>
            <a:ext cx="1793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90" name="AutoShape 79"/>
          <p:cNvCxnSpPr>
            <a:cxnSpLocks noChangeShapeType="1"/>
            <a:stCxn id="10292" idx="7"/>
            <a:endCxn id="10279" idx="3"/>
          </p:cNvCxnSpPr>
          <p:nvPr/>
        </p:nvCxnSpPr>
        <p:spPr bwMode="auto">
          <a:xfrm flipV="1">
            <a:off x="5286375" y="5064125"/>
            <a:ext cx="360363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91" name="AutoShape 80"/>
          <p:cNvCxnSpPr>
            <a:cxnSpLocks noChangeShapeType="1"/>
            <a:stCxn id="10280" idx="1"/>
            <a:endCxn id="10279" idx="5"/>
          </p:cNvCxnSpPr>
          <p:nvPr/>
        </p:nvCxnSpPr>
        <p:spPr bwMode="auto">
          <a:xfrm flipH="1" flipV="1">
            <a:off x="5873750" y="5064125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sp>
        <p:nvSpPr>
          <p:cNvPr id="10292" name="Oval 81"/>
          <p:cNvSpPr>
            <a:spLocks noChangeArrowheads="1"/>
          </p:cNvSpPr>
          <p:nvPr/>
        </p:nvSpPr>
        <p:spPr bwMode="auto">
          <a:xfrm>
            <a:off x="5013325" y="52578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1</a:t>
            </a:r>
          </a:p>
        </p:txBody>
      </p:sp>
      <p:sp>
        <p:nvSpPr>
          <p:cNvPr id="10293" name="Rectangle 82"/>
          <p:cNvSpPr>
            <a:spLocks noChangeAspect="1" noChangeArrowheads="1"/>
          </p:cNvSpPr>
          <p:nvPr/>
        </p:nvSpPr>
        <p:spPr bwMode="auto">
          <a:xfrm>
            <a:off x="4764088" y="5834063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294" name="Rectangle 83"/>
          <p:cNvSpPr>
            <a:spLocks noChangeAspect="1" noChangeArrowheads="1"/>
          </p:cNvSpPr>
          <p:nvPr/>
        </p:nvSpPr>
        <p:spPr bwMode="auto">
          <a:xfrm>
            <a:off x="5351463" y="5834063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10295" name="AutoShape 84"/>
          <p:cNvCxnSpPr>
            <a:cxnSpLocks noChangeShapeType="1"/>
            <a:stCxn id="10294" idx="0"/>
            <a:endCxn id="10292" idx="5"/>
          </p:cNvCxnSpPr>
          <p:nvPr/>
        </p:nvCxnSpPr>
        <p:spPr bwMode="auto">
          <a:xfrm flipH="1" flipV="1">
            <a:off x="5286375" y="5540375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96" name="AutoShape 85"/>
          <p:cNvCxnSpPr>
            <a:cxnSpLocks noChangeShapeType="1"/>
            <a:stCxn id="10293" idx="0"/>
            <a:endCxn id="10292" idx="3"/>
          </p:cNvCxnSpPr>
          <p:nvPr/>
        </p:nvCxnSpPr>
        <p:spPr bwMode="auto">
          <a:xfrm flipV="1">
            <a:off x="4879975" y="5540375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0297" name="Oval 86"/>
          <p:cNvSpPr>
            <a:spLocks noChangeArrowheads="1"/>
          </p:cNvSpPr>
          <p:nvPr/>
        </p:nvSpPr>
        <p:spPr bwMode="auto">
          <a:xfrm>
            <a:off x="7470775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8</a:t>
            </a:r>
          </a:p>
        </p:txBody>
      </p:sp>
      <p:sp>
        <p:nvSpPr>
          <p:cNvPr id="10298" name="Rectangle 87"/>
          <p:cNvSpPr>
            <a:spLocks noChangeAspect="1" noChangeArrowheads="1"/>
          </p:cNvSpPr>
          <p:nvPr/>
        </p:nvSpPr>
        <p:spPr bwMode="auto">
          <a:xfrm>
            <a:off x="7223125" y="583406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299" name="Rectangle 88"/>
          <p:cNvSpPr>
            <a:spLocks noChangeAspect="1" noChangeArrowheads="1"/>
          </p:cNvSpPr>
          <p:nvPr/>
        </p:nvSpPr>
        <p:spPr bwMode="auto">
          <a:xfrm>
            <a:off x="7808913" y="5834063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10300" name="AutoShape 89"/>
          <p:cNvCxnSpPr>
            <a:cxnSpLocks noChangeShapeType="1"/>
            <a:stCxn id="10299" idx="0"/>
            <a:endCxn id="10297" idx="5"/>
          </p:cNvCxnSpPr>
          <p:nvPr/>
        </p:nvCxnSpPr>
        <p:spPr bwMode="auto">
          <a:xfrm flipH="1" flipV="1">
            <a:off x="7743825" y="5540375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01" name="AutoShape 90"/>
          <p:cNvCxnSpPr>
            <a:cxnSpLocks noChangeShapeType="1"/>
            <a:stCxn id="10298" idx="0"/>
            <a:endCxn id="10297" idx="3"/>
          </p:cNvCxnSpPr>
          <p:nvPr/>
        </p:nvCxnSpPr>
        <p:spPr bwMode="auto">
          <a:xfrm flipV="1">
            <a:off x="7339013" y="5540375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0302" name="Text Box 91"/>
          <p:cNvSpPr txBox="1">
            <a:spLocks noChangeArrowheads="1"/>
          </p:cNvSpPr>
          <p:nvPr/>
        </p:nvSpPr>
        <p:spPr bwMode="auto">
          <a:xfrm>
            <a:off x="6019800" y="1660525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charset="2"/>
                <a:sym typeface="Symbol" charset="2"/>
              </a:rPr>
              <a:t>&lt;</a:t>
            </a:r>
          </a:p>
        </p:txBody>
      </p:sp>
      <p:sp>
        <p:nvSpPr>
          <p:cNvPr id="10303" name="Text Box 92"/>
          <p:cNvSpPr txBox="1">
            <a:spLocks noChangeArrowheads="1"/>
          </p:cNvSpPr>
          <p:nvPr/>
        </p:nvSpPr>
        <p:spPr bwMode="auto">
          <a:xfrm>
            <a:off x="5791200" y="2193925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charset="2"/>
                <a:sym typeface="Symbol" charset="2"/>
              </a:rPr>
              <a:t>&gt;</a:t>
            </a:r>
          </a:p>
        </p:txBody>
      </p:sp>
      <p:sp>
        <p:nvSpPr>
          <p:cNvPr id="10304" name="AutoShape 96"/>
          <p:cNvSpPr>
            <a:spLocks noChangeArrowheads="1"/>
          </p:cNvSpPr>
          <p:nvPr/>
        </p:nvSpPr>
        <p:spPr bwMode="auto">
          <a:xfrm rot="18601582" flipH="1">
            <a:off x="5442744" y="2667794"/>
            <a:ext cx="1217613" cy="612775"/>
          </a:xfrm>
          <a:prstGeom prst="roundRect">
            <a:avLst>
              <a:gd name="adj" fmla="val 29167"/>
            </a:avLst>
          </a:prstGeom>
          <a:noFill/>
          <a:ln w="12700">
            <a:solidFill>
              <a:schemeClr val="tx2"/>
            </a:solidFill>
            <a:prstDash val="lg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617581-F9BA-8B4E-8D05-7FC986B37FF6}" type="slidenum">
              <a:rPr lang="en-US"/>
              <a:pPr/>
              <a:t>9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82973" y="441325"/>
            <a:ext cx="6508377" cy="1143000"/>
          </a:xfrm>
        </p:spPr>
        <p:txBody>
          <a:bodyPr/>
          <a:lstStyle/>
          <a:p>
            <a:pPr eaLnBrk="1" hangingPunct="1"/>
            <a:r>
              <a:rPr lang="en-US" dirty="0"/>
              <a:t>Deletion (cont.)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3886200" cy="4114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000"/>
              <a:t>We consider the case where the key </a:t>
            </a:r>
            <a:r>
              <a:rPr lang="en-US" sz="2000" b="1" i="1">
                <a:latin typeface="Times New Roman" charset="0"/>
              </a:rPr>
              <a:t>k</a:t>
            </a:r>
            <a:r>
              <a:rPr lang="en-US" sz="2000"/>
              <a:t> to be removed is stored at a node 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/>
              <a:t> whose children are both internal</a:t>
            </a:r>
          </a:p>
          <a:p>
            <a:pPr lvl="1" eaLnBrk="1" hangingPunct="1"/>
            <a:r>
              <a:rPr lang="en-US" sz="1800"/>
              <a:t>we find the internal node </a:t>
            </a:r>
            <a:r>
              <a:rPr lang="en-US" sz="1800" b="1" i="1">
                <a:latin typeface="Times New Roman" charset="0"/>
              </a:rPr>
              <a:t>w </a:t>
            </a:r>
            <a:r>
              <a:rPr lang="en-US" sz="1800"/>
              <a:t>that follows 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/>
              <a:t> in an inorder traversal</a:t>
            </a:r>
          </a:p>
          <a:p>
            <a:pPr lvl="1" eaLnBrk="1" hangingPunct="1"/>
            <a:r>
              <a:rPr lang="en-US" sz="1800"/>
              <a:t>we copy </a:t>
            </a:r>
            <a:r>
              <a:rPr lang="en-US" sz="1800" b="1" i="1">
                <a:latin typeface="Times New Roman" charset="0"/>
              </a:rPr>
              <a:t>key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w</a:t>
            </a:r>
            <a:r>
              <a:rPr lang="en-US" sz="1800">
                <a:latin typeface="Times New Roman" charset="0"/>
              </a:rPr>
              <a:t>)</a:t>
            </a:r>
            <a:r>
              <a:rPr lang="en-US" sz="1800"/>
              <a:t> into node </a:t>
            </a:r>
            <a:r>
              <a:rPr lang="en-US" sz="1800" b="1" i="1">
                <a:latin typeface="Times New Roman" charset="0"/>
              </a:rPr>
              <a:t>v</a:t>
            </a:r>
            <a:endParaRPr lang="en-US" sz="1800"/>
          </a:p>
          <a:p>
            <a:pPr lvl="1" eaLnBrk="1" hangingPunct="1"/>
            <a:r>
              <a:rPr lang="en-US" sz="1800"/>
              <a:t>we remove node </a:t>
            </a:r>
            <a:r>
              <a:rPr lang="en-US" sz="1800" b="1" i="1">
                <a:latin typeface="Times New Roman" charset="0"/>
              </a:rPr>
              <a:t>w </a:t>
            </a:r>
            <a:r>
              <a:rPr lang="en-US" sz="1800"/>
              <a:t>and its left child </a:t>
            </a:r>
            <a:r>
              <a:rPr lang="en-US" sz="1800" b="1" i="1">
                <a:latin typeface="Times New Roman" charset="0"/>
              </a:rPr>
              <a:t>z </a:t>
            </a:r>
            <a:r>
              <a:rPr lang="en-US" sz="1800"/>
              <a:t>(which must be a leaf) by means of operation </a:t>
            </a:r>
            <a:r>
              <a:rPr lang="en-US" sz="1800">
                <a:solidFill>
                  <a:schemeClr val="tx2"/>
                </a:solidFill>
              </a:rPr>
              <a:t>removeExternal</a:t>
            </a:r>
            <a:r>
              <a:rPr lang="en-US" sz="1800"/>
              <a:t>(</a:t>
            </a:r>
            <a:r>
              <a:rPr lang="en-US" sz="1800" b="1" i="1">
                <a:latin typeface="Times New Roman" charset="0"/>
              </a:rPr>
              <a:t>z</a:t>
            </a:r>
            <a:r>
              <a:rPr lang="en-US" sz="1800"/>
              <a:t>)</a:t>
            </a:r>
          </a:p>
          <a:p>
            <a:pPr eaLnBrk="1" hangingPunct="1"/>
            <a:r>
              <a:rPr lang="en-US" sz="2000"/>
              <a:t>Example: remove 3</a:t>
            </a:r>
          </a:p>
          <a:p>
            <a:pPr eaLnBrk="1" hangingPunct="1"/>
            <a:endParaRPr lang="en-US"/>
          </a:p>
        </p:txBody>
      </p:sp>
      <p:sp>
        <p:nvSpPr>
          <p:cNvPr id="11270" name="Oval 4"/>
          <p:cNvSpPr>
            <a:spLocks noChangeArrowheads="1"/>
          </p:cNvSpPr>
          <p:nvPr/>
        </p:nvSpPr>
        <p:spPr bwMode="auto">
          <a:xfrm flipH="1">
            <a:off x="6248400" y="1966913"/>
            <a:ext cx="320675" cy="319087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2"/>
              </a:rPr>
              <a:t>3</a:t>
            </a:r>
          </a:p>
        </p:txBody>
      </p:sp>
      <p:sp>
        <p:nvSpPr>
          <p:cNvPr id="11271" name="Oval 5"/>
          <p:cNvSpPr>
            <a:spLocks noChangeArrowheads="1"/>
          </p:cNvSpPr>
          <p:nvPr/>
        </p:nvSpPr>
        <p:spPr bwMode="auto">
          <a:xfrm flipH="1">
            <a:off x="5257800" y="1584325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2"/>
              </a:rPr>
              <a:t>1</a:t>
            </a:r>
          </a:p>
        </p:txBody>
      </p:sp>
      <p:sp>
        <p:nvSpPr>
          <p:cNvPr id="11272" name="Oval 6"/>
          <p:cNvSpPr>
            <a:spLocks noChangeArrowheads="1"/>
          </p:cNvSpPr>
          <p:nvPr/>
        </p:nvSpPr>
        <p:spPr bwMode="auto">
          <a:xfrm flipH="1">
            <a:off x="7586663" y="2346325"/>
            <a:ext cx="319087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8</a:t>
            </a:r>
          </a:p>
        </p:txBody>
      </p:sp>
      <p:sp>
        <p:nvSpPr>
          <p:cNvPr id="11273" name="Oval 7"/>
          <p:cNvSpPr>
            <a:spLocks noChangeArrowheads="1"/>
          </p:cNvSpPr>
          <p:nvPr/>
        </p:nvSpPr>
        <p:spPr bwMode="auto">
          <a:xfrm flipH="1">
            <a:off x="6997700" y="2819400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6</a:t>
            </a:r>
          </a:p>
        </p:txBody>
      </p:sp>
      <p:sp>
        <p:nvSpPr>
          <p:cNvPr id="11274" name="Rectangle 8"/>
          <p:cNvSpPr>
            <a:spLocks noChangeAspect="1" noChangeArrowheads="1"/>
          </p:cNvSpPr>
          <p:nvPr/>
        </p:nvSpPr>
        <p:spPr bwMode="auto">
          <a:xfrm flipH="1">
            <a:off x="7335838" y="336708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11275" name="AutoShape 10"/>
          <p:cNvCxnSpPr>
            <a:cxnSpLocks noChangeShapeType="1"/>
            <a:stCxn id="11270" idx="3"/>
            <a:endCxn id="11272" idx="7"/>
          </p:cNvCxnSpPr>
          <p:nvPr/>
        </p:nvCxnSpPr>
        <p:spPr bwMode="auto">
          <a:xfrm>
            <a:off x="6521450" y="2266950"/>
            <a:ext cx="1112838" cy="96838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1276" name="AutoShape 11"/>
          <p:cNvCxnSpPr>
            <a:cxnSpLocks noChangeShapeType="1"/>
            <a:stCxn id="11271" idx="3"/>
            <a:endCxn id="11270" idx="7"/>
          </p:cNvCxnSpPr>
          <p:nvPr/>
        </p:nvCxnSpPr>
        <p:spPr bwMode="auto">
          <a:xfrm>
            <a:off x="5530850" y="1885950"/>
            <a:ext cx="763588" cy="984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1277" name="AutoShape 12"/>
          <p:cNvCxnSpPr>
            <a:cxnSpLocks noChangeShapeType="1"/>
            <a:stCxn id="11300" idx="0"/>
            <a:endCxn id="11271" idx="5"/>
          </p:cNvCxnSpPr>
          <p:nvPr/>
        </p:nvCxnSpPr>
        <p:spPr bwMode="auto">
          <a:xfrm flipV="1">
            <a:off x="4840288" y="1885950"/>
            <a:ext cx="465137" cy="1158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8" name="AutoShape 14"/>
          <p:cNvCxnSpPr>
            <a:cxnSpLocks noChangeShapeType="1"/>
            <a:stCxn id="11287" idx="1"/>
            <a:endCxn id="11273" idx="5"/>
          </p:cNvCxnSpPr>
          <p:nvPr/>
        </p:nvCxnSpPr>
        <p:spPr bwMode="auto">
          <a:xfrm flipV="1">
            <a:off x="6846888" y="3121025"/>
            <a:ext cx="196850" cy="204788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1279" name="AutoShape 15"/>
          <p:cNvCxnSpPr>
            <a:cxnSpLocks noChangeShapeType="1"/>
            <a:stCxn id="11274" idx="0"/>
            <a:endCxn id="11273" idx="3"/>
          </p:cNvCxnSpPr>
          <p:nvPr/>
        </p:nvCxnSpPr>
        <p:spPr bwMode="auto">
          <a:xfrm flipH="1" flipV="1">
            <a:off x="7270750" y="3121025"/>
            <a:ext cx="180975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0" name="AutoShape 16"/>
          <p:cNvCxnSpPr>
            <a:cxnSpLocks noChangeShapeType="1"/>
            <a:stCxn id="11282" idx="7"/>
            <a:endCxn id="11272" idx="3"/>
          </p:cNvCxnSpPr>
          <p:nvPr/>
        </p:nvCxnSpPr>
        <p:spPr bwMode="auto">
          <a:xfrm flipH="1" flipV="1">
            <a:off x="7859713" y="2647950"/>
            <a:ext cx="361950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1" name="AutoShape 17"/>
          <p:cNvCxnSpPr>
            <a:cxnSpLocks noChangeShapeType="1"/>
            <a:stCxn id="11273" idx="1"/>
            <a:endCxn id="11272" idx="5"/>
          </p:cNvCxnSpPr>
          <p:nvPr/>
        </p:nvCxnSpPr>
        <p:spPr bwMode="auto">
          <a:xfrm flipV="1">
            <a:off x="7270750" y="2647950"/>
            <a:ext cx="363538" cy="18891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sp>
        <p:nvSpPr>
          <p:cNvPr id="11282" name="Oval 18"/>
          <p:cNvSpPr>
            <a:spLocks noChangeArrowheads="1"/>
          </p:cNvSpPr>
          <p:nvPr/>
        </p:nvSpPr>
        <p:spPr bwMode="auto">
          <a:xfrm flipH="1">
            <a:off x="8174038" y="28194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9</a:t>
            </a:r>
          </a:p>
        </p:txBody>
      </p:sp>
      <p:sp>
        <p:nvSpPr>
          <p:cNvPr id="11283" name="Rectangle 19"/>
          <p:cNvSpPr>
            <a:spLocks noChangeAspect="1" noChangeArrowheads="1"/>
          </p:cNvSpPr>
          <p:nvPr/>
        </p:nvSpPr>
        <p:spPr bwMode="auto">
          <a:xfrm flipH="1">
            <a:off x="8512175" y="336708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284" name="Rectangle 20"/>
          <p:cNvSpPr>
            <a:spLocks noChangeAspect="1" noChangeArrowheads="1"/>
          </p:cNvSpPr>
          <p:nvPr/>
        </p:nvSpPr>
        <p:spPr bwMode="auto">
          <a:xfrm flipH="1">
            <a:off x="7924800" y="336708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11285" name="AutoShape 21"/>
          <p:cNvCxnSpPr>
            <a:cxnSpLocks noChangeShapeType="1"/>
            <a:stCxn id="11284" idx="0"/>
            <a:endCxn id="11282" idx="5"/>
          </p:cNvCxnSpPr>
          <p:nvPr/>
        </p:nvCxnSpPr>
        <p:spPr bwMode="auto">
          <a:xfrm flipV="1">
            <a:off x="8040688" y="3101975"/>
            <a:ext cx="180975" cy="255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6" name="AutoShape 22"/>
          <p:cNvCxnSpPr>
            <a:cxnSpLocks noChangeShapeType="1"/>
            <a:stCxn id="11283" idx="0"/>
            <a:endCxn id="11282" idx="3"/>
          </p:cNvCxnSpPr>
          <p:nvPr/>
        </p:nvCxnSpPr>
        <p:spPr bwMode="auto">
          <a:xfrm flipH="1" flipV="1">
            <a:off x="8447088" y="3101975"/>
            <a:ext cx="180975" cy="255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287" name="Oval 28"/>
          <p:cNvSpPr>
            <a:spLocks noChangeArrowheads="1"/>
          </p:cNvSpPr>
          <p:nvPr/>
        </p:nvSpPr>
        <p:spPr bwMode="auto">
          <a:xfrm flipH="1">
            <a:off x="6573838" y="3308350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5</a:t>
            </a:r>
          </a:p>
        </p:txBody>
      </p:sp>
      <p:sp>
        <p:nvSpPr>
          <p:cNvPr id="11288" name="Rectangle 29"/>
          <p:cNvSpPr>
            <a:spLocks noChangeAspect="1" noChangeArrowheads="1"/>
          </p:cNvSpPr>
          <p:nvPr/>
        </p:nvSpPr>
        <p:spPr bwMode="auto">
          <a:xfrm flipH="1">
            <a:off x="6911975" y="388461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289" name="Rectangle 30"/>
          <p:cNvSpPr>
            <a:spLocks noChangeAspect="1" noChangeArrowheads="1"/>
          </p:cNvSpPr>
          <p:nvPr/>
        </p:nvSpPr>
        <p:spPr bwMode="auto">
          <a:xfrm flipH="1">
            <a:off x="6324600" y="3884613"/>
            <a:ext cx="231775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11290" name="AutoShape 31"/>
          <p:cNvCxnSpPr>
            <a:cxnSpLocks noChangeShapeType="1"/>
            <a:stCxn id="11289" idx="0"/>
            <a:endCxn id="11287" idx="5"/>
          </p:cNvCxnSpPr>
          <p:nvPr/>
        </p:nvCxnSpPr>
        <p:spPr bwMode="auto">
          <a:xfrm flipV="1">
            <a:off x="6440488" y="3609975"/>
            <a:ext cx="179387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1291" name="AutoShape 32"/>
          <p:cNvCxnSpPr>
            <a:cxnSpLocks noChangeShapeType="1"/>
            <a:stCxn id="11288" idx="0"/>
            <a:endCxn id="11287" idx="3"/>
          </p:cNvCxnSpPr>
          <p:nvPr/>
        </p:nvCxnSpPr>
        <p:spPr bwMode="auto">
          <a:xfrm flipH="1" flipV="1">
            <a:off x="6846888" y="3609975"/>
            <a:ext cx="180975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292" name="Text Box 33"/>
          <p:cNvSpPr txBox="1">
            <a:spLocks noChangeArrowheads="1"/>
          </p:cNvSpPr>
          <p:nvPr/>
        </p:nvSpPr>
        <p:spPr bwMode="auto">
          <a:xfrm flipH="1">
            <a:off x="6477000" y="1676400"/>
            <a:ext cx="2968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2"/>
              </a:rPr>
              <a:t>v</a:t>
            </a:r>
          </a:p>
        </p:txBody>
      </p:sp>
      <p:sp>
        <p:nvSpPr>
          <p:cNvPr id="11293" name="Text Box 34"/>
          <p:cNvSpPr txBox="1">
            <a:spLocks noChangeArrowheads="1"/>
          </p:cNvSpPr>
          <p:nvPr/>
        </p:nvSpPr>
        <p:spPr bwMode="auto">
          <a:xfrm flipH="1">
            <a:off x="6286500" y="3073400"/>
            <a:ext cx="35401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2"/>
              </a:rPr>
              <a:t>w</a:t>
            </a:r>
          </a:p>
        </p:txBody>
      </p:sp>
      <p:sp>
        <p:nvSpPr>
          <p:cNvPr id="11294" name="Text Box 39"/>
          <p:cNvSpPr txBox="1">
            <a:spLocks noChangeArrowheads="1"/>
          </p:cNvSpPr>
          <p:nvPr/>
        </p:nvSpPr>
        <p:spPr bwMode="auto">
          <a:xfrm flipH="1">
            <a:off x="6032500" y="3581400"/>
            <a:ext cx="2825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2"/>
              </a:rPr>
              <a:t>z</a:t>
            </a:r>
          </a:p>
        </p:txBody>
      </p:sp>
      <p:sp>
        <p:nvSpPr>
          <p:cNvPr id="11295" name="Oval 41"/>
          <p:cNvSpPr>
            <a:spLocks noChangeArrowheads="1"/>
          </p:cNvSpPr>
          <p:nvPr/>
        </p:nvSpPr>
        <p:spPr bwMode="auto">
          <a:xfrm flipH="1">
            <a:off x="5486400" y="2346325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2</a:t>
            </a:r>
          </a:p>
        </p:txBody>
      </p:sp>
      <p:sp>
        <p:nvSpPr>
          <p:cNvPr id="11296" name="Rectangle 42"/>
          <p:cNvSpPr>
            <a:spLocks noChangeAspect="1" noChangeArrowheads="1"/>
          </p:cNvSpPr>
          <p:nvPr/>
        </p:nvSpPr>
        <p:spPr bwMode="auto">
          <a:xfrm flipH="1">
            <a:off x="5859463" y="2863850"/>
            <a:ext cx="230187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297" name="Rectangle 43"/>
          <p:cNvSpPr>
            <a:spLocks noChangeAspect="1" noChangeArrowheads="1"/>
          </p:cNvSpPr>
          <p:nvPr/>
        </p:nvSpPr>
        <p:spPr bwMode="auto">
          <a:xfrm flipH="1">
            <a:off x="5202238" y="2863850"/>
            <a:ext cx="230187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11298" name="AutoShape 44"/>
          <p:cNvCxnSpPr>
            <a:cxnSpLocks noChangeShapeType="1"/>
            <a:stCxn id="11297" idx="0"/>
            <a:endCxn id="11295" idx="5"/>
          </p:cNvCxnSpPr>
          <p:nvPr/>
        </p:nvCxnSpPr>
        <p:spPr bwMode="auto">
          <a:xfrm flipV="1">
            <a:off x="5318125" y="2647950"/>
            <a:ext cx="2159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99" name="AutoShape 45"/>
          <p:cNvCxnSpPr>
            <a:cxnSpLocks noChangeShapeType="1"/>
            <a:stCxn id="11296" idx="0"/>
            <a:endCxn id="11295" idx="3"/>
          </p:cNvCxnSpPr>
          <p:nvPr/>
        </p:nvCxnSpPr>
        <p:spPr bwMode="auto">
          <a:xfrm flipH="1" flipV="1">
            <a:off x="5759450" y="2647950"/>
            <a:ext cx="2159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300" name="Rectangle 46"/>
          <p:cNvSpPr>
            <a:spLocks noChangeAspect="1" noChangeArrowheads="1"/>
          </p:cNvSpPr>
          <p:nvPr/>
        </p:nvSpPr>
        <p:spPr bwMode="auto">
          <a:xfrm flipH="1">
            <a:off x="4724400" y="201136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11301" name="AutoShape 47"/>
          <p:cNvCxnSpPr>
            <a:cxnSpLocks noChangeShapeType="1"/>
            <a:stCxn id="11295" idx="1"/>
            <a:endCxn id="11270" idx="5"/>
          </p:cNvCxnSpPr>
          <p:nvPr/>
        </p:nvCxnSpPr>
        <p:spPr bwMode="auto">
          <a:xfrm flipV="1">
            <a:off x="5759450" y="2266950"/>
            <a:ext cx="534988" cy="96838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sp>
        <p:nvSpPr>
          <p:cNvPr id="11302" name="Oval 48"/>
          <p:cNvSpPr>
            <a:spLocks noChangeArrowheads="1"/>
          </p:cNvSpPr>
          <p:nvPr/>
        </p:nvSpPr>
        <p:spPr bwMode="auto">
          <a:xfrm flipH="1">
            <a:off x="6324600" y="4725988"/>
            <a:ext cx="320675" cy="319087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2"/>
              </a:rPr>
              <a:t>5</a:t>
            </a:r>
          </a:p>
        </p:txBody>
      </p:sp>
      <p:sp>
        <p:nvSpPr>
          <p:cNvPr id="11303" name="Oval 49"/>
          <p:cNvSpPr>
            <a:spLocks noChangeArrowheads="1"/>
          </p:cNvSpPr>
          <p:nvPr/>
        </p:nvSpPr>
        <p:spPr bwMode="auto">
          <a:xfrm flipH="1">
            <a:off x="5334000" y="43434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2"/>
              </a:rPr>
              <a:t>1</a:t>
            </a:r>
          </a:p>
        </p:txBody>
      </p:sp>
      <p:sp>
        <p:nvSpPr>
          <p:cNvPr id="11304" name="Oval 50"/>
          <p:cNvSpPr>
            <a:spLocks noChangeArrowheads="1"/>
          </p:cNvSpPr>
          <p:nvPr/>
        </p:nvSpPr>
        <p:spPr bwMode="auto">
          <a:xfrm flipH="1">
            <a:off x="7662863" y="507523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8</a:t>
            </a:r>
          </a:p>
        </p:txBody>
      </p:sp>
      <p:sp>
        <p:nvSpPr>
          <p:cNvPr id="11305" name="Oval 51"/>
          <p:cNvSpPr>
            <a:spLocks noChangeArrowheads="1"/>
          </p:cNvSpPr>
          <p:nvPr/>
        </p:nvSpPr>
        <p:spPr bwMode="auto">
          <a:xfrm flipH="1">
            <a:off x="7073900" y="5548313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6</a:t>
            </a:r>
          </a:p>
        </p:txBody>
      </p:sp>
      <p:sp>
        <p:nvSpPr>
          <p:cNvPr id="11306" name="Rectangle 52"/>
          <p:cNvSpPr>
            <a:spLocks noChangeAspect="1" noChangeArrowheads="1"/>
          </p:cNvSpPr>
          <p:nvPr/>
        </p:nvSpPr>
        <p:spPr bwMode="auto">
          <a:xfrm flipH="1">
            <a:off x="7412038" y="6096000"/>
            <a:ext cx="230187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11307" name="AutoShape 53"/>
          <p:cNvCxnSpPr>
            <a:cxnSpLocks noChangeShapeType="1"/>
            <a:stCxn id="11302" idx="3"/>
            <a:endCxn id="11304" idx="7"/>
          </p:cNvCxnSpPr>
          <p:nvPr/>
        </p:nvCxnSpPr>
        <p:spPr bwMode="auto">
          <a:xfrm>
            <a:off x="6597650" y="5026025"/>
            <a:ext cx="1112838" cy="85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08" name="AutoShape 54"/>
          <p:cNvCxnSpPr>
            <a:cxnSpLocks noChangeShapeType="1"/>
            <a:stCxn id="11303" idx="3"/>
            <a:endCxn id="11302" idx="7"/>
          </p:cNvCxnSpPr>
          <p:nvPr/>
        </p:nvCxnSpPr>
        <p:spPr bwMode="auto">
          <a:xfrm>
            <a:off x="5607050" y="4625975"/>
            <a:ext cx="763588" cy="117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09" name="AutoShape 55"/>
          <p:cNvCxnSpPr>
            <a:cxnSpLocks noChangeShapeType="1"/>
            <a:stCxn id="11326" idx="0"/>
            <a:endCxn id="11303" idx="5"/>
          </p:cNvCxnSpPr>
          <p:nvPr/>
        </p:nvCxnSpPr>
        <p:spPr bwMode="auto">
          <a:xfrm flipV="1">
            <a:off x="4916488" y="4625975"/>
            <a:ext cx="465137" cy="1349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10" name="AutoShape 56"/>
          <p:cNvCxnSpPr>
            <a:cxnSpLocks noChangeShapeType="1"/>
            <a:stCxn id="11319" idx="0"/>
            <a:endCxn id="11305" idx="5"/>
          </p:cNvCxnSpPr>
          <p:nvPr/>
        </p:nvCxnSpPr>
        <p:spPr bwMode="auto">
          <a:xfrm flipV="1">
            <a:off x="6875463" y="5849938"/>
            <a:ext cx="244475" cy="223837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1311" name="AutoShape 57"/>
          <p:cNvCxnSpPr>
            <a:cxnSpLocks noChangeShapeType="1"/>
            <a:stCxn id="11306" idx="0"/>
            <a:endCxn id="11305" idx="3"/>
          </p:cNvCxnSpPr>
          <p:nvPr/>
        </p:nvCxnSpPr>
        <p:spPr bwMode="auto">
          <a:xfrm flipH="1" flipV="1">
            <a:off x="7346950" y="5849938"/>
            <a:ext cx="180975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12" name="AutoShape 58"/>
          <p:cNvCxnSpPr>
            <a:cxnSpLocks noChangeShapeType="1"/>
            <a:stCxn id="11314" idx="7"/>
            <a:endCxn id="11304" idx="3"/>
          </p:cNvCxnSpPr>
          <p:nvPr/>
        </p:nvCxnSpPr>
        <p:spPr bwMode="auto">
          <a:xfrm flipH="1" flipV="1">
            <a:off x="7935913" y="5357813"/>
            <a:ext cx="361950" cy="227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13" name="AutoShape 59"/>
          <p:cNvCxnSpPr>
            <a:cxnSpLocks noChangeShapeType="1"/>
            <a:stCxn id="11305" idx="1"/>
            <a:endCxn id="11304" idx="5"/>
          </p:cNvCxnSpPr>
          <p:nvPr/>
        </p:nvCxnSpPr>
        <p:spPr bwMode="auto">
          <a:xfrm flipV="1">
            <a:off x="7346950" y="5357813"/>
            <a:ext cx="363538" cy="207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314" name="Oval 60"/>
          <p:cNvSpPr>
            <a:spLocks noChangeArrowheads="1"/>
          </p:cNvSpPr>
          <p:nvPr/>
        </p:nvSpPr>
        <p:spPr bwMode="auto">
          <a:xfrm flipH="1">
            <a:off x="8250238" y="5548313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9</a:t>
            </a:r>
          </a:p>
        </p:txBody>
      </p:sp>
      <p:sp>
        <p:nvSpPr>
          <p:cNvPr id="11315" name="Rectangle 61"/>
          <p:cNvSpPr>
            <a:spLocks noChangeAspect="1" noChangeArrowheads="1"/>
          </p:cNvSpPr>
          <p:nvPr/>
        </p:nvSpPr>
        <p:spPr bwMode="auto">
          <a:xfrm flipH="1">
            <a:off x="8588375" y="6096000"/>
            <a:ext cx="230188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316" name="Rectangle 62"/>
          <p:cNvSpPr>
            <a:spLocks noChangeAspect="1" noChangeArrowheads="1"/>
          </p:cNvSpPr>
          <p:nvPr/>
        </p:nvSpPr>
        <p:spPr bwMode="auto">
          <a:xfrm flipH="1">
            <a:off x="8001000" y="6096000"/>
            <a:ext cx="230188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11317" name="AutoShape 63"/>
          <p:cNvCxnSpPr>
            <a:cxnSpLocks noChangeShapeType="1"/>
            <a:stCxn id="11316" idx="0"/>
            <a:endCxn id="11314" idx="5"/>
          </p:cNvCxnSpPr>
          <p:nvPr/>
        </p:nvCxnSpPr>
        <p:spPr bwMode="auto">
          <a:xfrm flipV="1">
            <a:off x="8116888" y="5830888"/>
            <a:ext cx="180975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18" name="AutoShape 64"/>
          <p:cNvCxnSpPr>
            <a:cxnSpLocks noChangeShapeType="1"/>
            <a:stCxn id="11315" idx="0"/>
            <a:endCxn id="11314" idx="3"/>
          </p:cNvCxnSpPr>
          <p:nvPr/>
        </p:nvCxnSpPr>
        <p:spPr bwMode="auto">
          <a:xfrm flipH="1" flipV="1">
            <a:off x="8523288" y="5830888"/>
            <a:ext cx="180975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319" name="Rectangle 67"/>
          <p:cNvSpPr>
            <a:spLocks noChangeAspect="1" noChangeArrowheads="1"/>
          </p:cNvSpPr>
          <p:nvPr/>
        </p:nvSpPr>
        <p:spPr bwMode="auto">
          <a:xfrm flipH="1">
            <a:off x="6759575" y="6102350"/>
            <a:ext cx="231775" cy="230188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320" name="Text Box 70"/>
          <p:cNvSpPr txBox="1">
            <a:spLocks noChangeArrowheads="1"/>
          </p:cNvSpPr>
          <p:nvPr/>
        </p:nvSpPr>
        <p:spPr bwMode="auto">
          <a:xfrm flipH="1">
            <a:off x="6553200" y="4419600"/>
            <a:ext cx="2968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2"/>
              </a:rPr>
              <a:t>v</a:t>
            </a:r>
          </a:p>
        </p:txBody>
      </p:sp>
      <p:sp>
        <p:nvSpPr>
          <p:cNvPr id="11321" name="Oval 73"/>
          <p:cNvSpPr>
            <a:spLocks noChangeArrowheads="1"/>
          </p:cNvSpPr>
          <p:nvPr/>
        </p:nvSpPr>
        <p:spPr bwMode="auto">
          <a:xfrm flipH="1">
            <a:off x="5562600" y="5075238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charset="0"/>
                <a:sym typeface="Symbol" charset="2"/>
              </a:rPr>
              <a:t>2</a:t>
            </a:r>
          </a:p>
        </p:txBody>
      </p:sp>
      <p:sp>
        <p:nvSpPr>
          <p:cNvPr id="11322" name="Rectangle 74"/>
          <p:cNvSpPr>
            <a:spLocks noChangeAspect="1" noChangeArrowheads="1"/>
          </p:cNvSpPr>
          <p:nvPr/>
        </p:nvSpPr>
        <p:spPr bwMode="auto">
          <a:xfrm flipH="1">
            <a:off x="5935663" y="5592763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323" name="Rectangle 75"/>
          <p:cNvSpPr>
            <a:spLocks noChangeAspect="1" noChangeArrowheads="1"/>
          </p:cNvSpPr>
          <p:nvPr/>
        </p:nvSpPr>
        <p:spPr bwMode="auto">
          <a:xfrm flipH="1">
            <a:off x="5278438" y="5592763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11324" name="AutoShape 76"/>
          <p:cNvCxnSpPr>
            <a:cxnSpLocks noChangeShapeType="1"/>
            <a:stCxn id="11323" idx="0"/>
            <a:endCxn id="11321" idx="5"/>
          </p:cNvCxnSpPr>
          <p:nvPr/>
        </p:nvCxnSpPr>
        <p:spPr bwMode="auto">
          <a:xfrm flipV="1">
            <a:off x="5394325" y="5357813"/>
            <a:ext cx="21590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25" name="AutoShape 77"/>
          <p:cNvCxnSpPr>
            <a:cxnSpLocks noChangeShapeType="1"/>
            <a:stCxn id="11322" idx="0"/>
            <a:endCxn id="11321" idx="3"/>
          </p:cNvCxnSpPr>
          <p:nvPr/>
        </p:nvCxnSpPr>
        <p:spPr bwMode="auto">
          <a:xfrm flipH="1" flipV="1">
            <a:off x="5835650" y="5357813"/>
            <a:ext cx="21590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326" name="Rectangle 78"/>
          <p:cNvSpPr>
            <a:spLocks noChangeAspect="1" noChangeArrowheads="1"/>
          </p:cNvSpPr>
          <p:nvPr/>
        </p:nvSpPr>
        <p:spPr bwMode="auto">
          <a:xfrm flipH="1">
            <a:off x="4800600" y="47704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11327" name="AutoShape 79"/>
          <p:cNvCxnSpPr>
            <a:cxnSpLocks noChangeShapeType="1"/>
            <a:stCxn id="11321" idx="1"/>
            <a:endCxn id="11302" idx="5"/>
          </p:cNvCxnSpPr>
          <p:nvPr/>
        </p:nvCxnSpPr>
        <p:spPr bwMode="auto">
          <a:xfrm flipV="1">
            <a:off x="5835650" y="5026025"/>
            <a:ext cx="534988" cy="85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328" name="AutoShape 80"/>
          <p:cNvSpPr>
            <a:spLocks noChangeArrowheads="1"/>
          </p:cNvSpPr>
          <p:nvPr/>
        </p:nvSpPr>
        <p:spPr bwMode="auto">
          <a:xfrm rot="18050680" flipH="1">
            <a:off x="5938044" y="3299619"/>
            <a:ext cx="1103312" cy="736600"/>
          </a:xfrm>
          <a:prstGeom prst="roundRect">
            <a:avLst>
              <a:gd name="adj" fmla="val 29167"/>
            </a:avLst>
          </a:prstGeom>
          <a:noFill/>
          <a:ln w="12700">
            <a:solidFill>
              <a:schemeClr val="tx2"/>
            </a:solidFill>
            <a:prstDash val="lg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13351</TotalTime>
  <Words>3599</Words>
  <Application>Microsoft Macintosh PowerPoint</Application>
  <PresentationFormat>On-screen Show (4:3)</PresentationFormat>
  <Paragraphs>761</Paragraphs>
  <Slides>35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Plaza</vt:lpstr>
      <vt:lpstr>Microsoft Clip Gallery</vt:lpstr>
      <vt:lpstr> Data Structures Lecture 11</vt:lpstr>
      <vt:lpstr>A Review of Dynamic Programming</vt:lpstr>
      <vt:lpstr>LCS</vt:lpstr>
      <vt:lpstr>Search Trees</vt:lpstr>
      <vt:lpstr>Binary Search Trees</vt:lpstr>
      <vt:lpstr>Search</vt:lpstr>
      <vt:lpstr>Insertion</vt:lpstr>
      <vt:lpstr>Deletion</vt:lpstr>
      <vt:lpstr>Deletion (cont.)</vt:lpstr>
      <vt:lpstr>Performance</vt:lpstr>
      <vt:lpstr>AVL Tree Definition</vt:lpstr>
      <vt:lpstr>Height of an AVL Tree</vt:lpstr>
      <vt:lpstr>Insertion</vt:lpstr>
      <vt:lpstr>After Insertion</vt:lpstr>
      <vt:lpstr>Search and repair</vt:lpstr>
      <vt:lpstr>Trinode Restructuring</vt:lpstr>
      <vt:lpstr>Restructuring     (as Single Rotations)</vt:lpstr>
      <vt:lpstr>Restructuring      (as Double Rotations)</vt:lpstr>
      <vt:lpstr>Insertion Example, continued</vt:lpstr>
      <vt:lpstr>Removal</vt:lpstr>
      <vt:lpstr>Rebalancing after a Removal</vt:lpstr>
      <vt:lpstr>AVL Tree Performance</vt:lpstr>
      <vt:lpstr>Splay Tree</vt:lpstr>
      <vt:lpstr>Splay Tree</vt:lpstr>
      <vt:lpstr>Searching in a Splay Tree:  Starts the Same as in a BST</vt:lpstr>
      <vt:lpstr>Example Searching in a BST, continued</vt:lpstr>
      <vt:lpstr>Splay Trees do Rotations after Every Operation (Even Search)</vt:lpstr>
      <vt:lpstr>Splaying:</vt:lpstr>
      <vt:lpstr>Visualizing the Splaying Cases</vt:lpstr>
      <vt:lpstr>Splaying Example</vt:lpstr>
      <vt:lpstr>Splaying Example, Continued</vt:lpstr>
      <vt:lpstr>Example Result of Splaying</vt:lpstr>
      <vt:lpstr>Performance of Splay Trees</vt:lpstr>
      <vt:lpstr>Project Hints</vt:lpstr>
      <vt:lpstr>HW11 (Due on Dec 1)</vt:lpstr>
    </vt:vector>
  </TitlesOfParts>
  <Company>NCCU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Structures Lecture 1</dc:title>
  <dc:creator>Fang Yu</dc:creator>
  <cp:lastModifiedBy>Fang Yu</cp:lastModifiedBy>
  <cp:revision>140</cp:revision>
  <cp:lastPrinted>2010-11-18T01:12:02Z</cp:lastPrinted>
  <dcterms:created xsi:type="dcterms:W3CDTF">2010-11-24T13:20:43Z</dcterms:created>
  <dcterms:modified xsi:type="dcterms:W3CDTF">2010-11-25T04:01:04Z</dcterms:modified>
</cp:coreProperties>
</file>