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embeddings/Microsoft_Equation5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24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notesMasterIdLst>
    <p:notesMasterId r:id="rId32"/>
  </p:notesMasterIdLst>
  <p:sldIdLst>
    <p:sldId id="256" r:id="rId2"/>
    <p:sldId id="310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16" r:id="rId12"/>
    <p:sldId id="403" r:id="rId13"/>
    <p:sldId id="417" r:id="rId14"/>
    <p:sldId id="405" r:id="rId15"/>
    <p:sldId id="404" r:id="rId16"/>
    <p:sldId id="406" r:id="rId17"/>
    <p:sldId id="418" r:id="rId18"/>
    <p:sldId id="407" r:id="rId19"/>
    <p:sldId id="408" r:id="rId20"/>
    <p:sldId id="409" r:id="rId21"/>
    <p:sldId id="410" r:id="rId22"/>
    <p:sldId id="415" r:id="rId23"/>
    <p:sldId id="411" r:id="rId24"/>
    <p:sldId id="412" r:id="rId25"/>
    <p:sldId id="413" r:id="rId26"/>
    <p:sldId id="419" r:id="rId27"/>
    <p:sldId id="424" r:id="rId28"/>
    <p:sldId id="421" r:id="rId29"/>
    <p:sldId id="422" r:id="rId30"/>
    <p:sldId id="42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viewProps" Target="viewProps.xml"/><Relationship Id="rId31" Type="http://schemas.openxmlformats.org/officeDocument/2006/relationships/slide" Target="slides/slide3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3186E-627A-3F4A-8E7E-B544FA4DA940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B45FB-B1A1-DD48-81E3-686E4C00E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2D171-7E91-EA43-92E3-4C1B564FAE18}" type="datetime8">
              <a:rPr lang="en-US"/>
              <a:pPr/>
              <a:t>11/18/10 09:11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Dynamic Programming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5E744-F20F-9140-A133-76AF8A5EE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C9FE0-AB00-4A4A-B3F9-C1556DACE37F}" type="slidenum">
              <a:rPr lang="en-US"/>
              <a:pPr/>
              <a:t>10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Find </a:t>
            </a:r>
            <a:r>
              <a:rPr lang="en-US" dirty="0"/>
              <a:t>the best </a:t>
            </a:r>
            <a:r>
              <a:rPr lang="en-US" dirty="0" err="1"/>
              <a:t>parenthesization</a:t>
            </a:r>
            <a:r>
              <a:rPr lang="en-US" dirty="0"/>
              <a:t> of A</a:t>
            </a:r>
            <a:r>
              <a:rPr lang="en-US" baseline="-25000" dirty="0"/>
              <a:t>i</a:t>
            </a:r>
            <a:r>
              <a:rPr lang="en-US" dirty="0"/>
              <a:t>*A</a:t>
            </a:r>
            <a:r>
              <a:rPr lang="en-US" baseline="-25000" dirty="0"/>
              <a:t>i+1</a:t>
            </a:r>
            <a:r>
              <a:rPr lang="en-US" dirty="0"/>
              <a:t>*…*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Let </a:t>
            </a:r>
            <a:r>
              <a:rPr lang="en-US" dirty="0" err="1"/>
              <a:t>N</a:t>
            </a:r>
            <a:r>
              <a:rPr lang="en-US" baseline="-25000" dirty="0" err="1"/>
              <a:t>i,j</a:t>
            </a:r>
            <a:r>
              <a:rPr lang="en-US" dirty="0"/>
              <a:t> denote the number of operations done by this </a:t>
            </a:r>
            <a:r>
              <a:rPr lang="en-US" dirty="0" err="1"/>
              <a:t>subproblem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The optimal solution for the whole problem is N</a:t>
            </a:r>
            <a:r>
              <a:rPr lang="en-US" baseline="-25000" dirty="0"/>
              <a:t>0,n-1</a:t>
            </a:r>
            <a:r>
              <a:rPr lang="en-US" dirty="0"/>
              <a:t>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There </a:t>
            </a:r>
            <a:r>
              <a:rPr lang="en-US" dirty="0"/>
              <a:t>has to be a final multiplication (root of the expression tree) for the optimal solution.  </a:t>
            </a:r>
          </a:p>
          <a:p>
            <a:pPr>
              <a:lnSpc>
                <a:spcPct val="90000"/>
              </a:lnSpc>
            </a:pPr>
            <a:r>
              <a:rPr lang="en-US" dirty="0"/>
              <a:t>Say, the final multiply is at index </a:t>
            </a:r>
            <a:r>
              <a:rPr lang="en-US" dirty="0" err="1"/>
              <a:t>i</a:t>
            </a:r>
            <a:r>
              <a:rPr lang="en-US" dirty="0"/>
              <a:t>: (A</a:t>
            </a:r>
            <a:r>
              <a:rPr lang="en-US" baseline="-25000" dirty="0"/>
              <a:t>0</a:t>
            </a:r>
            <a:r>
              <a:rPr lang="en-US" dirty="0"/>
              <a:t>*…*A</a:t>
            </a:r>
            <a:r>
              <a:rPr lang="en-US" baseline="-25000" dirty="0"/>
              <a:t>i</a:t>
            </a:r>
            <a:r>
              <a:rPr lang="en-US" dirty="0"/>
              <a:t>)*(A</a:t>
            </a:r>
            <a:r>
              <a:rPr lang="en-US" baseline="-25000" dirty="0"/>
              <a:t>i+1</a:t>
            </a:r>
            <a:r>
              <a:rPr lang="en-US" dirty="0"/>
              <a:t>*…*A</a:t>
            </a:r>
            <a:r>
              <a:rPr lang="en-US" baseline="-25000" dirty="0"/>
              <a:t>n-1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Then the optimal solution N</a:t>
            </a:r>
            <a:r>
              <a:rPr lang="en-US" baseline="-25000" dirty="0" smtClean="0"/>
              <a:t>0,n-1</a:t>
            </a:r>
            <a:r>
              <a:rPr lang="en-US" dirty="0" smtClean="0"/>
              <a:t> is the sum of two optimal </a:t>
            </a:r>
            <a:r>
              <a:rPr lang="en-US" dirty="0" err="1" smtClean="0"/>
              <a:t>subproblems</a:t>
            </a:r>
            <a:r>
              <a:rPr lang="en-US" dirty="0" smtClean="0"/>
              <a:t>, N</a:t>
            </a:r>
            <a:r>
              <a:rPr lang="en-US" baseline="-25000" dirty="0" smtClean="0"/>
              <a:t>0,i</a:t>
            </a:r>
            <a:r>
              <a:rPr lang="en-US" dirty="0" smtClean="0"/>
              <a:t> and N</a:t>
            </a:r>
            <a:r>
              <a:rPr lang="en-US" baseline="-25000" dirty="0" smtClean="0"/>
              <a:t>i+1,n-1 </a:t>
            </a:r>
            <a:r>
              <a:rPr lang="en-US" dirty="0" smtClean="0"/>
              <a:t>plus the time for the last multiply</a:t>
            </a:r>
          </a:p>
          <a:p>
            <a:pPr marL="228600" lvl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</a:pPr>
            <a:r>
              <a:rPr lang="en-US" sz="2000" dirty="0" smtClean="0"/>
              <a:t>If the global optimum did not have these optimal </a:t>
            </a:r>
            <a:r>
              <a:rPr lang="en-US" sz="2000" dirty="0" err="1" smtClean="0"/>
              <a:t>subproblems</a:t>
            </a:r>
            <a:r>
              <a:rPr lang="en-US" sz="2000" dirty="0" smtClean="0"/>
              <a:t>, we could define an even better “optimal” solution.</a:t>
            </a:r>
          </a:p>
          <a:p>
            <a:r>
              <a:rPr lang="en-US" dirty="0" smtClean="0"/>
              <a:t>We can compute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i,j</a:t>
            </a:r>
            <a:r>
              <a:rPr lang="en-US" baseline="-25000" dirty="0" smtClean="0"/>
              <a:t> </a:t>
            </a:r>
            <a:r>
              <a:rPr lang="en-US" dirty="0" smtClean="0"/>
              <a:t>by considering each </a:t>
            </a:r>
            <a:r>
              <a:rPr lang="en-US" dirty="0" err="1" smtClean="0"/>
              <a:t>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E607B-6BDB-2D4E-A003-DD3AEB913A83}" type="slidenum">
              <a:rPr lang="en-US"/>
              <a:pPr/>
              <a:t>12</a:t>
            </a:fld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019800" cy="1143000"/>
          </a:xfrm>
        </p:spPr>
        <p:txBody>
          <a:bodyPr/>
          <a:lstStyle/>
          <a:p>
            <a:pPr eaLnBrk="1" hangingPunct="1"/>
            <a:r>
              <a:rPr lang="en-US"/>
              <a:t>A Characterizing Equation</a:t>
            </a:r>
          </a:p>
        </p:txBody>
      </p:sp>
      <p:sp>
        <p:nvSpPr>
          <p:cNvPr id="20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917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162" dirty="0" smtClean="0"/>
              <a:t>Let </a:t>
            </a:r>
            <a:r>
              <a:rPr lang="en-US" sz="2162" dirty="0"/>
              <a:t>us consider all possible places for that final multiply: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Recall that A</a:t>
            </a:r>
            <a:r>
              <a:rPr lang="en-US" sz="2000" baseline="-25000" dirty="0"/>
              <a:t>i</a:t>
            </a:r>
            <a:r>
              <a:rPr lang="en-US" sz="2000" dirty="0"/>
              <a:t> is a </a:t>
            </a:r>
            <a:r>
              <a:rPr lang="en-US" sz="2000" dirty="0" err="1"/>
              <a:t>d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  <a:r>
              <a:rPr lang="en-US" sz="2000" dirty="0">
                <a:ea typeface="Tahoma" charset="0"/>
                <a:cs typeface="Tahoma" charset="0"/>
              </a:rPr>
              <a:t>× d</a:t>
            </a:r>
            <a:r>
              <a:rPr lang="en-US" sz="2000" baseline="-25000" dirty="0">
                <a:ea typeface="Tahoma" charset="0"/>
                <a:cs typeface="Tahoma" charset="0"/>
              </a:rPr>
              <a:t>i+1</a:t>
            </a:r>
            <a:r>
              <a:rPr lang="en-US" sz="2000" dirty="0">
                <a:ea typeface="Tahoma" charset="0"/>
                <a:cs typeface="Tahoma" charset="0"/>
              </a:rPr>
              <a:t> dimensional matrix.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Tahoma" charset="0"/>
                <a:cs typeface="Tahoma" charset="0"/>
              </a:rPr>
              <a:t>So, a characterizing equation for </a:t>
            </a:r>
            <a:r>
              <a:rPr lang="en-US" sz="2000" dirty="0" err="1">
                <a:ea typeface="Tahoma" charset="0"/>
                <a:cs typeface="Tahoma" charset="0"/>
              </a:rPr>
              <a:t>N</a:t>
            </a:r>
            <a:r>
              <a:rPr lang="en-US" sz="2000" baseline="-25000" dirty="0" err="1">
                <a:ea typeface="Tahoma" charset="0"/>
                <a:cs typeface="Tahoma" charset="0"/>
              </a:rPr>
              <a:t>i,j</a:t>
            </a:r>
            <a:r>
              <a:rPr lang="en-US" sz="2000" dirty="0">
                <a:ea typeface="Tahoma" charset="0"/>
                <a:cs typeface="Tahoma" charset="0"/>
              </a:rPr>
              <a:t> is the following: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ea typeface="Tahoma" charset="0"/>
              <a:cs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ea typeface="Tahoma" charset="0"/>
              <a:cs typeface="Tahoma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ea typeface="Tahoma" charset="0"/>
              <a:cs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Tahoma" charset="0"/>
                <a:cs typeface="Tahoma" charset="0"/>
              </a:rPr>
              <a:t>Note that </a:t>
            </a:r>
            <a:r>
              <a:rPr lang="en-US" dirty="0" err="1">
                <a:ea typeface="Tahoma" charset="0"/>
                <a:cs typeface="Tahoma" charset="0"/>
              </a:rPr>
              <a:t>subproblems</a:t>
            </a:r>
            <a:r>
              <a:rPr lang="en-US" dirty="0" smtClean="0">
                <a:ea typeface="Tahoma" charset="0"/>
                <a:cs typeface="Tahoma" charset="0"/>
              </a:rPr>
              <a:t> </a:t>
            </a:r>
            <a:r>
              <a:rPr lang="en-US" b="1" dirty="0" smtClean="0">
                <a:ea typeface="Tahoma" charset="0"/>
                <a:cs typeface="Tahoma" charset="0"/>
              </a:rPr>
              <a:t>overlap</a:t>
            </a:r>
            <a:r>
              <a:rPr lang="en-US" dirty="0" smtClean="0">
                <a:ea typeface="Tahoma" charset="0"/>
                <a:cs typeface="Tahoma" charset="0"/>
              </a:rPr>
              <a:t> and hence we cannot divide the problem into completely independent </a:t>
            </a:r>
            <a:r>
              <a:rPr lang="en-US" dirty="0" err="1" smtClean="0">
                <a:ea typeface="Tahoma" charset="0"/>
                <a:cs typeface="Tahoma" charset="0"/>
              </a:rPr>
              <a:t>subproblems</a:t>
            </a:r>
            <a:r>
              <a:rPr lang="en-US" dirty="0" smtClean="0">
                <a:ea typeface="Tahoma" charset="0"/>
                <a:cs typeface="Tahoma" charset="0"/>
              </a:rPr>
              <a:t> (divide and conquer)</a:t>
            </a:r>
            <a:endParaRPr lang="en-US" dirty="0"/>
          </a:p>
        </p:txBody>
      </p:sp>
      <p:graphicFrame>
        <p:nvGraphicFramePr>
          <p:cNvPr id="205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40290" name="Equation" r:id="rId3" imgW="0" imgH="0" progId="Equation.3">
              <p:embed/>
            </p:oleObj>
          </a:graphicData>
        </a:graphic>
      </p:graphicFrame>
      <p:graphicFrame>
        <p:nvGraphicFramePr>
          <p:cNvPr id="2051" name="Rectangle 9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40291" name="Equation" r:id="rId4" imgW="0" imgH="0" progId="Equation.3">
              <p:embed/>
            </p:oleObj>
          </a:graphicData>
        </a:graphic>
      </p:graphicFrame>
      <p:graphicFrame>
        <p:nvGraphicFramePr>
          <p:cNvPr id="2052" name="Object 12"/>
          <p:cNvGraphicFramePr>
            <a:graphicFrameLocks noChangeAspect="1"/>
          </p:cNvGraphicFramePr>
          <p:nvPr/>
        </p:nvGraphicFramePr>
        <p:xfrm>
          <a:off x="685800" y="3668712"/>
          <a:ext cx="6743700" cy="892175"/>
        </p:xfrm>
        <a:graphic>
          <a:graphicData uri="http://schemas.openxmlformats.org/presentationml/2006/ole">
            <p:oleObj spid="_x0000_s140292" name="Equation" r:id="rId5" imgW="220968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N(i,i</a:t>
            </a:r>
            <a:r>
              <a:rPr lang="en-US" dirty="0" smtClean="0"/>
              <a:t>) =0</a:t>
            </a:r>
          </a:p>
          <a:p>
            <a:r>
              <a:rPr lang="en-US" dirty="0" smtClean="0"/>
              <a:t>N(i,i+1) = </a:t>
            </a:r>
            <a:r>
              <a:rPr lang="en-US" dirty="0" err="1" smtClean="0"/>
              <a:t>N(i,i</a:t>
            </a:r>
            <a:r>
              <a:rPr lang="en-US" dirty="0" smtClean="0"/>
              <a:t>) +N(i+1,i+1) + d</a:t>
            </a:r>
            <a:r>
              <a:rPr lang="en-US" baseline="-25000" dirty="0" smtClean="0"/>
              <a:t>i</a:t>
            </a:r>
            <a:r>
              <a:rPr lang="en-US" dirty="0" smtClean="0"/>
              <a:t>d</a:t>
            </a:r>
            <a:r>
              <a:rPr lang="en-US" baseline="-25000" dirty="0" smtClean="0"/>
              <a:t>i+1</a:t>
            </a:r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baseline="-25000" dirty="0" smtClean="0"/>
              <a:t>+2</a:t>
            </a:r>
          </a:p>
          <a:p>
            <a:r>
              <a:rPr lang="en-US" dirty="0" smtClean="0"/>
              <a:t>N(i,i+2) = min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N(i,i</a:t>
            </a:r>
            <a:r>
              <a:rPr lang="en-US" dirty="0" smtClean="0"/>
              <a:t>) +N(i+1,i+2) + d</a:t>
            </a:r>
            <a:r>
              <a:rPr lang="en-US" baseline="-25000" dirty="0" smtClean="0"/>
              <a:t>i</a:t>
            </a:r>
            <a:r>
              <a:rPr lang="en-US" dirty="0" smtClean="0"/>
              <a:t>d</a:t>
            </a:r>
            <a:r>
              <a:rPr lang="en-US" baseline="-25000" dirty="0" smtClean="0"/>
              <a:t>i+1</a:t>
            </a:r>
            <a:r>
              <a:rPr lang="en-US" dirty="0" smtClean="0"/>
              <a:t>d</a:t>
            </a:r>
            <a:r>
              <a:rPr lang="en-US" baseline="-25000" dirty="0" smtClean="0"/>
              <a:t>i+2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N(i,i+1) +N(i+2,i+2) + d</a:t>
            </a:r>
            <a:r>
              <a:rPr lang="en-US" baseline="-25000" dirty="0" smtClean="0"/>
              <a:t>i</a:t>
            </a:r>
            <a:r>
              <a:rPr lang="en-US" dirty="0" smtClean="0"/>
              <a:t>d</a:t>
            </a:r>
            <a:r>
              <a:rPr lang="en-US" baseline="-25000" dirty="0" smtClean="0"/>
              <a:t>i+2</a:t>
            </a:r>
            <a:r>
              <a:rPr lang="en-US" dirty="0" smtClean="0"/>
              <a:t>d</a:t>
            </a:r>
            <a:r>
              <a:rPr lang="en-US" baseline="-25000" dirty="0" smtClean="0"/>
              <a:t>i+2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r>
              <a:rPr lang="en-US" dirty="0" smtClean="0"/>
              <a:t>N(i,i+3) …</a:t>
            </a:r>
          </a:p>
          <a:p>
            <a:r>
              <a:rPr lang="en-US" dirty="0" smtClean="0"/>
              <a:t>Until you get </a:t>
            </a:r>
            <a:r>
              <a:rPr lang="en-US" dirty="0" err="1" smtClean="0"/>
              <a:t>N(i,j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endParaRPr lang="en-US" baseline="-25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B2A24F-5CBD-3947-A0A2-3967B102A4FF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2" name="Group 173"/>
          <p:cNvGrpSpPr>
            <a:grpSpLocks/>
          </p:cNvGrpSpPr>
          <p:nvPr/>
        </p:nvGrpSpPr>
        <p:grpSpPr bwMode="auto">
          <a:xfrm>
            <a:off x="6705600" y="1828800"/>
            <a:ext cx="1909763" cy="914400"/>
            <a:chOff x="4224" y="1152"/>
            <a:chExt cx="1203" cy="576"/>
          </a:xfrm>
        </p:grpSpPr>
        <p:sp>
          <p:nvSpPr>
            <p:cNvPr id="3153" name="Rectangle 164"/>
            <p:cNvSpPr>
              <a:spLocks noChangeArrowheads="1"/>
            </p:cNvSpPr>
            <p:nvPr/>
          </p:nvSpPr>
          <p:spPr bwMode="auto">
            <a:xfrm>
              <a:off x="4224" y="1536"/>
              <a:ext cx="192" cy="192"/>
            </a:xfrm>
            <a:prstGeom prst="rect">
              <a:avLst/>
            </a:prstGeom>
            <a:solidFill>
              <a:schemeClr val="hlink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4" name="Text Box 161"/>
            <p:cNvSpPr txBox="1">
              <a:spLocks noChangeArrowheads="1"/>
            </p:cNvSpPr>
            <p:nvPr/>
          </p:nvSpPr>
          <p:spPr bwMode="auto">
            <a:xfrm>
              <a:off x="4704" y="1152"/>
              <a:ext cx="723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answer</a:t>
              </a:r>
            </a:p>
          </p:txBody>
        </p:sp>
        <p:sp>
          <p:nvSpPr>
            <p:cNvPr id="3155" name="Line 162"/>
            <p:cNvSpPr>
              <a:spLocks noChangeShapeType="1"/>
            </p:cNvSpPr>
            <p:nvPr/>
          </p:nvSpPr>
          <p:spPr bwMode="auto">
            <a:xfrm flipH="1">
              <a:off x="4512" y="1488"/>
              <a:ext cx="57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60"/>
          <p:cNvGrpSpPr>
            <a:grpSpLocks/>
          </p:cNvGrpSpPr>
          <p:nvPr/>
        </p:nvGrpSpPr>
        <p:grpSpPr bwMode="auto">
          <a:xfrm>
            <a:off x="4572000" y="2438400"/>
            <a:ext cx="2438400" cy="2438400"/>
            <a:chOff x="2880" y="1536"/>
            <a:chExt cx="1536" cy="1536"/>
          </a:xfrm>
        </p:grpSpPr>
        <p:sp>
          <p:nvSpPr>
            <p:cNvPr id="3145" name="Rectangle 151"/>
            <p:cNvSpPr>
              <a:spLocks noChangeArrowheads="1"/>
            </p:cNvSpPr>
            <p:nvPr/>
          </p:nvSpPr>
          <p:spPr bwMode="auto">
            <a:xfrm>
              <a:off x="288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6" name="Rectangle 152"/>
            <p:cNvSpPr>
              <a:spLocks noChangeArrowheads="1"/>
            </p:cNvSpPr>
            <p:nvPr/>
          </p:nvSpPr>
          <p:spPr bwMode="auto">
            <a:xfrm>
              <a:off x="307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7" name="Rectangle 153"/>
            <p:cNvSpPr>
              <a:spLocks noChangeArrowheads="1"/>
            </p:cNvSpPr>
            <p:nvPr/>
          </p:nvSpPr>
          <p:spPr bwMode="auto">
            <a:xfrm>
              <a:off x="326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8" name="Rectangle 154"/>
            <p:cNvSpPr>
              <a:spLocks noChangeArrowheads="1"/>
            </p:cNvSpPr>
            <p:nvPr/>
          </p:nvSpPr>
          <p:spPr bwMode="auto">
            <a:xfrm>
              <a:off x="345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9" name="Rectangle 155"/>
            <p:cNvSpPr>
              <a:spLocks noChangeArrowheads="1"/>
            </p:cNvSpPr>
            <p:nvPr/>
          </p:nvSpPr>
          <p:spPr bwMode="auto">
            <a:xfrm>
              <a:off x="364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0" name="Rectangle 156"/>
            <p:cNvSpPr>
              <a:spLocks noChangeArrowheads="1"/>
            </p:cNvSpPr>
            <p:nvPr/>
          </p:nvSpPr>
          <p:spPr bwMode="auto">
            <a:xfrm>
              <a:off x="384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1" name="Rectangle 157"/>
            <p:cNvSpPr>
              <a:spLocks noChangeArrowheads="1"/>
            </p:cNvSpPr>
            <p:nvPr/>
          </p:nvSpPr>
          <p:spPr bwMode="auto">
            <a:xfrm>
              <a:off x="403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2" name="Rectangle 158"/>
            <p:cNvSpPr>
              <a:spLocks noChangeArrowheads="1"/>
            </p:cNvSpPr>
            <p:nvPr/>
          </p:nvSpPr>
          <p:spPr bwMode="auto">
            <a:xfrm>
              <a:off x="4224" y="2880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9"/>
          <p:cNvGrpSpPr>
            <a:grpSpLocks/>
          </p:cNvGrpSpPr>
          <p:nvPr/>
        </p:nvGrpSpPr>
        <p:grpSpPr bwMode="auto">
          <a:xfrm>
            <a:off x="4267200" y="2438400"/>
            <a:ext cx="2743200" cy="2743200"/>
            <a:chOff x="2688" y="1536"/>
            <a:chExt cx="1728" cy="1728"/>
          </a:xfrm>
        </p:grpSpPr>
        <p:sp>
          <p:nvSpPr>
            <p:cNvPr id="3136" name="Rectangle 139"/>
            <p:cNvSpPr>
              <a:spLocks noChangeArrowheads="1"/>
            </p:cNvSpPr>
            <p:nvPr/>
          </p:nvSpPr>
          <p:spPr bwMode="auto">
            <a:xfrm>
              <a:off x="268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7" name="Rectangle 140"/>
            <p:cNvSpPr>
              <a:spLocks noChangeArrowheads="1"/>
            </p:cNvSpPr>
            <p:nvPr/>
          </p:nvSpPr>
          <p:spPr bwMode="auto">
            <a:xfrm>
              <a:off x="288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8" name="Rectangle 141"/>
            <p:cNvSpPr>
              <a:spLocks noChangeArrowheads="1"/>
            </p:cNvSpPr>
            <p:nvPr/>
          </p:nvSpPr>
          <p:spPr bwMode="auto">
            <a:xfrm>
              <a:off x="307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9" name="Rectangle 142"/>
            <p:cNvSpPr>
              <a:spLocks noChangeArrowheads="1"/>
            </p:cNvSpPr>
            <p:nvPr/>
          </p:nvSpPr>
          <p:spPr bwMode="auto">
            <a:xfrm>
              <a:off x="326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0" name="Rectangle 143"/>
            <p:cNvSpPr>
              <a:spLocks noChangeArrowheads="1"/>
            </p:cNvSpPr>
            <p:nvPr/>
          </p:nvSpPr>
          <p:spPr bwMode="auto">
            <a:xfrm>
              <a:off x="3456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1" name="Rectangle 144"/>
            <p:cNvSpPr>
              <a:spLocks noChangeArrowheads="1"/>
            </p:cNvSpPr>
            <p:nvPr/>
          </p:nvSpPr>
          <p:spPr bwMode="auto">
            <a:xfrm>
              <a:off x="3648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2" name="Rectangle 145"/>
            <p:cNvSpPr>
              <a:spLocks noChangeArrowheads="1"/>
            </p:cNvSpPr>
            <p:nvPr/>
          </p:nvSpPr>
          <p:spPr bwMode="auto">
            <a:xfrm>
              <a:off x="384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3" name="Rectangle 146"/>
            <p:cNvSpPr>
              <a:spLocks noChangeArrowheads="1"/>
            </p:cNvSpPr>
            <p:nvPr/>
          </p:nvSpPr>
          <p:spPr bwMode="auto">
            <a:xfrm>
              <a:off x="4032" y="2880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4" name="Rectangle 147"/>
            <p:cNvSpPr>
              <a:spLocks noChangeArrowheads="1"/>
            </p:cNvSpPr>
            <p:nvPr/>
          </p:nvSpPr>
          <p:spPr bwMode="auto">
            <a:xfrm>
              <a:off x="4224" y="307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37"/>
          <p:cNvGrpSpPr>
            <a:grpSpLocks/>
          </p:cNvGrpSpPr>
          <p:nvPr/>
        </p:nvGrpSpPr>
        <p:grpSpPr bwMode="auto">
          <a:xfrm>
            <a:off x="3962400" y="2438400"/>
            <a:ext cx="3048000" cy="3048000"/>
            <a:chOff x="2496" y="1536"/>
            <a:chExt cx="1920" cy="1920"/>
          </a:xfrm>
        </p:grpSpPr>
        <p:sp>
          <p:nvSpPr>
            <p:cNvPr id="3126" name="Rectangle 117"/>
            <p:cNvSpPr>
              <a:spLocks noChangeArrowheads="1"/>
            </p:cNvSpPr>
            <p:nvPr/>
          </p:nvSpPr>
          <p:spPr bwMode="auto">
            <a:xfrm>
              <a:off x="2496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7" name="Rectangle 119"/>
            <p:cNvSpPr>
              <a:spLocks noChangeArrowheads="1"/>
            </p:cNvSpPr>
            <p:nvPr/>
          </p:nvSpPr>
          <p:spPr bwMode="auto">
            <a:xfrm>
              <a:off x="2688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8" name="Rectangle 121"/>
            <p:cNvSpPr>
              <a:spLocks noChangeArrowheads="1"/>
            </p:cNvSpPr>
            <p:nvPr/>
          </p:nvSpPr>
          <p:spPr bwMode="auto">
            <a:xfrm>
              <a:off x="288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9" name="Rectangle 123"/>
            <p:cNvSpPr>
              <a:spLocks noChangeArrowheads="1"/>
            </p:cNvSpPr>
            <p:nvPr/>
          </p:nvSpPr>
          <p:spPr bwMode="auto">
            <a:xfrm>
              <a:off x="307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0" name="Rectangle 125"/>
            <p:cNvSpPr>
              <a:spLocks noChangeArrowheads="1"/>
            </p:cNvSpPr>
            <p:nvPr/>
          </p:nvSpPr>
          <p:spPr bwMode="auto">
            <a:xfrm>
              <a:off x="326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1" name="Rectangle 127"/>
            <p:cNvSpPr>
              <a:spLocks noChangeArrowheads="1"/>
            </p:cNvSpPr>
            <p:nvPr/>
          </p:nvSpPr>
          <p:spPr bwMode="auto">
            <a:xfrm>
              <a:off x="345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2" name="Rectangle 129"/>
            <p:cNvSpPr>
              <a:spLocks noChangeArrowheads="1"/>
            </p:cNvSpPr>
            <p:nvPr/>
          </p:nvSpPr>
          <p:spPr bwMode="auto">
            <a:xfrm>
              <a:off x="364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3" name="Rectangle 131"/>
            <p:cNvSpPr>
              <a:spLocks noChangeArrowheads="1"/>
            </p:cNvSpPr>
            <p:nvPr/>
          </p:nvSpPr>
          <p:spPr bwMode="auto">
            <a:xfrm>
              <a:off x="3840" y="2880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" name="Rectangle 133"/>
            <p:cNvSpPr>
              <a:spLocks noChangeArrowheads="1"/>
            </p:cNvSpPr>
            <p:nvPr/>
          </p:nvSpPr>
          <p:spPr bwMode="auto">
            <a:xfrm>
              <a:off x="4032" y="307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5" name="Rectangle 135"/>
            <p:cNvSpPr>
              <a:spLocks noChangeArrowheads="1"/>
            </p:cNvSpPr>
            <p:nvPr/>
          </p:nvSpPr>
          <p:spPr bwMode="auto">
            <a:xfrm>
              <a:off x="4224" y="3264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81" name="Line 89"/>
          <p:cNvSpPr>
            <a:spLocks noChangeShapeType="1"/>
          </p:cNvSpPr>
          <p:nvPr/>
        </p:nvSpPr>
        <p:spPr bwMode="auto">
          <a:xfrm>
            <a:off x="3657600" y="2438400"/>
            <a:ext cx="3352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Line 90"/>
          <p:cNvSpPr>
            <a:spLocks noChangeShapeType="1"/>
          </p:cNvSpPr>
          <p:nvPr/>
        </p:nvSpPr>
        <p:spPr bwMode="auto">
          <a:xfrm>
            <a:off x="3962400" y="2133600"/>
            <a:ext cx="0" cy="3657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" name="Text Box 91"/>
          <p:cNvSpPr txBox="1">
            <a:spLocks noChangeArrowheads="1"/>
          </p:cNvSpPr>
          <p:nvPr/>
        </p:nvSpPr>
        <p:spPr bwMode="auto">
          <a:xfrm>
            <a:off x="3575050" y="198120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084" name="Text Box 92"/>
          <p:cNvSpPr txBox="1">
            <a:spLocks noChangeArrowheads="1"/>
          </p:cNvSpPr>
          <p:nvPr/>
        </p:nvSpPr>
        <p:spPr bwMode="auto">
          <a:xfrm>
            <a:off x="3962400" y="2101850"/>
            <a:ext cx="2952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085" name="Text Box 93"/>
          <p:cNvSpPr txBox="1">
            <a:spLocks noChangeArrowheads="1"/>
          </p:cNvSpPr>
          <p:nvPr/>
        </p:nvSpPr>
        <p:spPr bwMode="auto">
          <a:xfrm>
            <a:off x="4276725" y="2101850"/>
            <a:ext cx="2952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3086" name="Text Box 94"/>
          <p:cNvSpPr txBox="1">
            <a:spLocks noChangeArrowheads="1"/>
          </p:cNvSpPr>
          <p:nvPr/>
        </p:nvSpPr>
        <p:spPr bwMode="auto">
          <a:xfrm>
            <a:off x="3657600" y="2438400"/>
            <a:ext cx="2952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087" name="Text Box 95"/>
          <p:cNvSpPr txBox="1">
            <a:spLocks noChangeArrowheads="1"/>
          </p:cNvSpPr>
          <p:nvPr/>
        </p:nvSpPr>
        <p:spPr bwMode="auto">
          <a:xfrm>
            <a:off x="3657600" y="2743200"/>
            <a:ext cx="2952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3088" name="Text Box 97"/>
          <p:cNvSpPr txBox="1">
            <a:spLocks noChangeArrowheads="1"/>
          </p:cNvSpPr>
          <p:nvPr/>
        </p:nvSpPr>
        <p:spPr bwMode="auto">
          <a:xfrm>
            <a:off x="4572000" y="2101850"/>
            <a:ext cx="29527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3089" name="Text Box 98"/>
          <p:cNvSpPr txBox="1">
            <a:spLocks noChangeArrowheads="1"/>
          </p:cNvSpPr>
          <p:nvPr/>
        </p:nvSpPr>
        <p:spPr bwMode="auto">
          <a:xfrm>
            <a:off x="6096000" y="2057400"/>
            <a:ext cx="3508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…</a:t>
            </a:r>
          </a:p>
        </p:txBody>
      </p:sp>
      <p:sp>
        <p:nvSpPr>
          <p:cNvPr id="3090" name="Text Box 99"/>
          <p:cNvSpPr txBox="1">
            <a:spLocks noChangeArrowheads="1"/>
          </p:cNvSpPr>
          <p:nvPr/>
        </p:nvSpPr>
        <p:spPr bwMode="auto">
          <a:xfrm>
            <a:off x="3505200" y="5105400"/>
            <a:ext cx="4826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3091" name="Text Box 100"/>
          <p:cNvSpPr txBox="1">
            <a:spLocks noChangeArrowheads="1"/>
          </p:cNvSpPr>
          <p:nvPr/>
        </p:nvSpPr>
        <p:spPr bwMode="auto">
          <a:xfrm>
            <a:off x="3581400" y="2971800"/>
            <a:ext cx="3508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…</a:t>
            </a:r>
          </a:p>
        </p:txBody>
      </p:sp>
      <p:sp>
        <p:nvSpPr>
          <p:cNvPr id="3092" name="Text Box 101"/>
          <p:cNvSpPr txBox="1">
            <a:spLocks noChangeArrowheads="1"/>
          </p:cNvSpPr>
          <p:nvPr/>
        </p:nvSpPr>
        <p:spPr bwMode="auto">
          <a:xfrm>
            <a:off x="6629400" y="1981200"/>
            <a:ext cx="4826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3093" name="Text Box 102"/>
          <p:cNvSpPr txBox="1">
            <a:spLocks noChangeArrowheads="1"/>
          </p:cNvSpPr>
          <p:nvPr/>
        </p:nvSpPr>
        <p:spPr bwMode="auto">
          <a:xfrm>
            <a:off x="5854700" y="2101850"/>
            <a:ext cx="2413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3094" name="Text Box 103"/>
          <p:cNvSpPr txBox="1">
            <a:spLocks noChangeArrowheads="1"/>
          </p:cNvSpPr>
          <p:nvPr/>
        </p:nvSpPr>
        <p:spPr bwMode="auto">
          <a:xfrm>
            <a:off x="3663950" y="3321050"/>
            <a:ext cx="23018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i</a:t>
            </a:r>
          </a:p>
        </p:txBody>
      </p:sp>
      <p:sp>
        <p:nvSpPr>
          <p:cNvPr id="3095" name="Rectangle 106"/>
          <p:cNvSpPr>
            <a:spLocks noChangeArrowheads="1"/>
          </p:cNvSpPr>
          <p:nvPr/>
        </p:nvSpPr>
        <p:spPr bwMode="auto">
          <a:xfrm>
            <a:off x="609600" y="304800"/>
            <a:ext cx="655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l"/>
            <a:r>
              <a:rPr lang="en-US" sz="4000" dirty="0">
                <a:solidFill>
                  <a:schemeClr val="tx2"/>
                </a:solidFill>
              </a:rPr>
              <a:t>A Dynamic Programming Algorithm Visualization</a:t>
            </a:r>
          </a:p>
        </p:txBody>
      </p:sp>
      <p:sp>
        <p:nvSpPr>
          <p:cNvPr id="3097" name="Rectangle 10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3276600" cy="48006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000"/>
              <a:t>The bottom-up construction fills in the N array by diagonals</a:t>
            </a:r>
          </a:p>
          <a:p>
            <a:pPr eaLnBrk="1" hangingPunct="1"/>
            <a:r>
              <a:rPr lang="en-US" sz="2000"/>
              <a:t>N</a:t>
            </a:r>
            <a:r>
              <a:rPr lang="en-US" sz="2000" baseline="-25000"/>
              <a:t>i,j</a:t>
            </a:r>
            <a:r>
              <a:rPr lang="en-US" sz="2000"/>
              <a:t> gets values from pervious entries in i-th row and j-th column </a:t>
            </a:r>
          </a:p>
          <a:p>
            <a:pPr eaLnBrk="1" hangingPunct="1"/>
            <a:r>
              <a:rPr lang="en-US" sz="2000"/>
              <a:t>Filling in each entry in the N table takes O(n) time.</a:t>
            </a:r>
          </a:p>
          <a:p>
            <a:pPr eaLnBrk="1" hangingPunct="1"/>
            <a:r>
              <a:rPr lang="en-US" sz="2000"/>
              <a:t>Total run time: O(n</a:t>
            </a:r>
            <a:r>
              <a:rPr lang="en-US" sz="2000" baseline="30000"/>
              <a:t>3</a:t>
            </a:r>
            <a:r>
              <a:rPr lang="en-US" sz="2000"/>
              <a:t>)</a:t>
            </a:r>
          </a:p>
          <a:p>
            <a:pPr eaLnBrk="1" hangingPunct="1"/>
            <a:r>
              <a:rPr lang="en-US" sz="2000"/>
              <a:t>Getting actual parenthesization can be done by remembering “k” for each N entry</a:t>
            </a:r>
          </a:p>
        </p:txBody>
      </p:sp>
      <p:grpSp>
        <p:nvGrpSpPr>
          <p:cNvPr id="6" name="Group 177"/>
          <p:cNvGrpSpPr>
            <a:grpSpLocks/>
          </p:cNvGrpSpPr>
          <p:nvPr/>
        </p:nvGrpSpPr>
        <p:grpSpPr bwMode="auto">
          <a:xfrm>
            <a:off x="4876800" y="3352800"/>
            <a:ext cx="1219200" cy="1219200"/>
            <a:chOff x="3072" y="2112"/>
            <a:chExt cx="768" cy="768"/>
          </a:xfrm>
        </p:grpSpPr>
        <p:sp>
          <p:nvSpPr>
            <p:cNvPr id="3123" name="Rectangle 174"/>
            <p:cNvSpPr>
              <a:spLocks noChangeArrowheads="1"/>
            </p:cNvSpPr>
            <p:nvPr/>
          </p:nvSpPr>
          <p:spPr bwMode="auto">
            <a:xfrm>
              <a:off x="3648" y="2112"/>
              <a:ext cx="192" cy="192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4" name="Rectangle 175"/>
            <p:cNvSpPr>
              <a:spLocks noChangeArrowheads="1"/>
            </p:cNvSpPr>
            <p:nvPr/>
          </p:nvSpPr>
          <p:spPr bwMode="auto">
            <a:xfrm>
              <a:off x="3072" y="2112"/>
              <a:ext cx="576" cy="192"/>
            </a:xfrm>
            <a:prstGeom prst="rect">
              <a:avLst/>
            </a:prstGeom>
            <a:solidFill>
              <a:schemeClr val="folHlink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5" name="Rectangle 176"/>
            <p:cNvSpPr>
              <a:spLocks noChangeArrowheads="1"/>
            </p:cNvSpPr>
            <p:nvPr/>
          </p:nvSpPr>
          <p:spPr bwMode="auto">
            <a:xfrm rot="-5400000">
              <a:off x="3456" y="2496"/>
              <a:ext cx="576" cy="192"/>
            </a:xfrm>
            <a:prstGeom prst="rect">
              <a:avLst/>
            </a:prstGeom>
            <a:solidFill>
              <a:schemeClr val="folHlink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05"/>
          <p:cNvGrpSpPr>
            <a:grpSpLocks/>
          </p:cNvGrpSpPr>
          <p:nvPr/>
        </p:nvGrpSpPr>
        <p:grpSpPr bwMode="auto">
          <a:xfrm>
            <a:off x="3886200" y="2438400"/>
            <a:ext cx="3124200" cy="3048000"/>
            <a:chOff x="2208" y="1536"/>
            <a:chExt cx="3120" cy="1920"/>
          </a:xfrm>
        </p:grpSpPr>
        <p:sp>
          <p:nvSpPr>
            <p:cNvPr id="3112" name="Line 32"/>
            <p:cNvSpPr>
              <a:spLocks noChangeShapeType="1"/>
            </p:cNvSpPr>
            <p:nvPr/>
          </p:nvSpPr>
          <p:spPr bwMode="white">
            <a:xfrm>
              <a:off x="2208" y="1536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" name="Line 33"/>
            <p:cNvSpPr>
              <a:spLocks noChangeShapeType="1"/>
            </p:cNvSpPr>
            <p:nvPr/>
          </p:nvSpPr>
          <p:spPr bwMode="white">
            <a:xfrm>
              <a:off x="2208" y="1728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4" name="Line 34"/>
            <p:cNvSpPr>
              <a:spLocks noChangeShapeType="1"/>
            </p:cNvSpPr>
            <p:nvPr/>
          </p:nvSpPr>
          <p:spPr bwMode="white">
            <a:xfrm>
              <a:off x="2208" y="1920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5" name="Line 35"/>
            <p:cNvSpPr>
              <a:spLocks noChangeShapeType="1"/>
            </p:cNvSpPr>
            <p:nvPr/>
          </p:nvSpPr>
          <p:spPr bwMode="white">
            <a:xfrm>
              <a:off x="2208" y="2112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6" name="Line 36"/>
            <p:cNvSpPr>
              <a:spLocks noChangeShapeType="1"/>
            </p:cNvSpPr>
            <p:nvPr/>
          </p:nvSpPr>
          <p:spPr bwMode="white">
            <a:xfrm>
              <a:off x="2208" y="2304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7" name="Line 37"/>
            <p:cNvSpPr>
              <a:spLocks noChangeShapeType="1"/>
            </p:cNvSpPr>
            <p:nvPr/>
          </p:nvSpPr>
          <p:spPr bwMode="white">
            <a:xfrm>
              <a:off x="2208" y="2496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8" name="Line 38"/>
            <p:cNvSpPr>
              <a:spLocks noChangeShapeType="1"/>
            </p:cNvSpPr>
            <p:nvPr/>
          </p:nvSpPr>
          <p:spPr bwMode="white">
            <a:xfrm>
              <a:off x="2208" y="2688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9" name="Line 39"/>
            <p:cNvSpPr>
              <a:spLocks noChangeShapeType="1"/>
            </p:cNvSpPr>
            <p:nvPr/>
          </p:nvSpPr>
          <p:spPr bwMode="white">
            <a:xfrm>
              <a:off x="2208" y="2880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0" name="Line 40"/>
            <p:cNvSpPr>
              <a:spLocks noChangeShapeType="1"/>
            </p:cNvSpPr>
            <p:nvPr/>
          </p:nvSpPr>
          <p:spPr bwMode="white">
            <a:xfrm>
              <a:off x="2208" y="3072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1" name="Line 41"/>
            <p:cNvSpPr>
              <a:spLocks noChangeShapeType="1"/>
            </p:cNvSpPr>
            <p:nvPr/>
          </p:nvSpPr>
          <p:spPr bwMode="white">
            <a:xfrm>
              <a:off x="2208" y="3264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2" name="Line 42"/>
            <p:cNvSpPr>
              <a:spLocks noChangeShapeType="1"/>
            </p:cNvSpPr>
            <p:nvPr/>
          </p:nvSpPr>
          <p:spPr bwMode="white">
            <a:xfrm>
              <a:off x="2208" y="3456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6"/>
          <p:cNvGrpSpPr>
            <a:grpSpLocks/>
          </p:cNvGrpSpPr>
          <p:nvPr/>
        </p:nvGrpSpPr>
        <p:grpSpPr bwMode="auto">
          <a:xfrm>
            <a:off x="3962400" y="2362200"/>
            <a:ext cx="3048000" cy="3124200"/>
            <a:chOff x="2496" y="1488"/>
            <a:chExt cx="1920" cy="1968"/>
          </a:xfrm>
        </p:grpSpPr>
        <p:sp>
          <p:nvSpPr>
            <p:cNvPr id="3101" name="Line 60"/>
            <p:cNvSpPr>
              <a:spLocks noChangeShapeType="1"/>
            </p:cNvSpPr>
            <p:nvPr/>
          </p:nvSpPr>
          <p:spPr bwMode="white">
            <a:xfrm>
              <a:off x="2496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" name="Line 61"/>
            <p:cNvSpPr>
              <a:spLocks noChangeShapeType="1"/>
            </p:cNvSpPr>
            <p:nvPr/>
          </p:nvSpPr>
          <p:spPr bwMode="white">
            <a:xfrm>
              <a:off x="2688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3" name="Line 62"/>
            <p:cNvSpPr>
              <a:spLocks noChangeShapeType="1"/>
            </p:cNvSpPr>
            <p:nvPr/>
          </p:nvSpPr>
          <p:spPr bwMode="white">
            <a:xfrm>
              <a:off x="2880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4" name="Line 63"/>
            <p:cNvSpPr>
              <a:spLocks noChangeShapeType="1"/>
            </p:cNvSpPr>
            <p:nvPr/>
          </p:nvSpPr>
          <p:spPr bwMode="white">
            <a:xfrm>
              <a:off x="3072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5" name="Line 64"/>
            <p:cNvSpPr>
              <a:spLocks noChangeShapeType="1"/>
            </p:cNvSpPr>
            <p:nvPr/>
          </p:nvSpPr>
          <p:spPr bwMode="white">
            <a:xfrm>
              <a:off x="3264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6" name="Line 65"/>
            <p:cNvSpPr>
              <a:spLocks noChangeShapeType="1"/>
            </p:cNvSpPr>
            <p:nvPr/>
          </p:nvSpPr>
          <p:spPr bwMode="white">
            <a:xfrm>
              <a:off x="3456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7" name="Line 66"/>
            <p:cNvSpPr>
              <a:spLocks noChangeShapeType="1"/>
            </p:cNvSpPr>
            <p:nvPr/>
          </p:nvSpPr>
          <p:spPr bwMode="white">
            <a:xfrm>
              <a:off x="3648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8" name="Line 67"/>
            <p:cNvSpPr>
              <a:spLocks noChangeShapeType="1"/>
            </p:cNvSpPr>
            <p:nvPr/>
          </p:nvSpPr>
          <p:spPr bwMode="white">
            <a:xfrm>
              <a:off x="3840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9" name="Line 68"/>
            <p:cNvSpPr>
              <a:spLocks noChangeShapeType="1"/>
            </p:cNvSpPr>
            <p:nvPr/>
          </p:nvSpPr>
          <p:spPr bwMode="white">
            <a:xfrm>
              <a:off x="4032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0" name="Line 69"/>
            <p:cNvSpPr>
              <a:spLocks noChangeShapeType="1"/>
            </p:cNvSpPr>
            <p:nvPr/>
          </p:nvSpPr>
          <p:spPr bwMode="white">
            <a:xfrm>
              <a:off x="4224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1" name="Line 70"/>
            <p:cNvSpPr>
              <a:spLocks noChangeShapeType="1"/>
            </p:cNvSpPr>
            <p:nvPr/>
          </p:nvSpPr>
          <p:spPr bwMode="white">
            <a:xfrm>
              <a:off x="4416" y="14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3074" name="Object 178"/>
          <p:cNvGraphicFramePr>
            <a:graphicFrameLocks noChangeAspect="1"/>
          </p:cNvGraphicFramePr>
          <p:nvPr/>
        </p:nvGraphicFramePr>
        <p:xfrm>
          <a:off x="3733800" y="5978525"/>
          <a:ext cx="4343400" cy="574675"/>
        </p:xfrm>
        <a:graphic>
          <a:graphicData uri="http://schemas.openxmlformats.org/presentationml/2006/ole">
            <p:oleObj spid="_x0000_s142338" name="Equation" r:id="rId3" imgW="220968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50AFB-36D9-1340-ABC5-75FB1F4D1D0C}" type="slidenum">
              <a:rPr lang="en-US"/>
              <a:pPr/>
              <a:t>15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553200" cy="1143000"/>
          </a:xfrm>
        </p:spPr>
        <p:txBody>
          <a:bodyPr/>
          <a:lstStyle/>
          <a:p>
            <a:pPr eaLnBrk="1" hangingPunct="1"/>
            <a:r>
              <a:rPr lang="en-US"/>
              <a:t>A Dynamic Programming Algorithm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49275" y="1524000"/>
            <a:ext cx="2819400" cy="4800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000" dirty="0"/>
              <a:t>Since </a:t>
            </a:r>
            <a:r>
              <a:rPr lang="en-US" sz="2000" dirty="0" err="1">
                <a:solidFill>
                  <a:schemeClr val="tx2"/>
                </a:solidFill>
              </a:rPr>
              <a:t>subproblems</a:t>
            </a:r>
            <a:r>
              <a:rPr lang="en-US" sz="2000" dirty="0">
                <a:solidFill>
                  <a:schemeClr val="tx2"/>
                </a:solidFill>
              </a:rPr>
              <a:t> overlap</a:t>
            </a:r>
            <a:r>
              <a:rPr lang="en-US" sz="2000" dirty="0"/>
              <a:t>, we don’t use recursion.</a:t>
            </a:r>
          </a:p>
          <a:p>
            <a:pPr eaLnBrk="1" hangingPunct="1"/>
            <a:r>
              <a:rPr lang="en-US" sz="2000" dirty="0"/>
              <a:t>Instead, we construct optimal </a:t>
            </a:r>
            <a:r>
              <a:rPr lang="en-US" sz="2000" dirty="0" err="1"/>
              <a:t>subproblems</a:t>
            </a:r>
            <a:r>
              <a:rPr lang="en-US" sz="2000" dirty="0"/>
              <a:t> “bottom-up.” </a:t>
            </a:r>
          </a:p>
          <a:p>
            <a:pPr eaLnBrk="1" hangingPunct="1"/>
            <a:r>
              <a:rPr lang="en-US" sz="2000" dirty="0" err="1"/>
              <a:t>N</a:t>
            </a:r>
            <a:r>
              <a:rPr lang="en-US" sz="2000" baseline="-25000" dirty="0" err="1"/>
              <a:t>i,i</a:t>
            </a:r>
            <a:r>
              <a:rPr lang="en-US" sz="2000" dirty="0" err="1"/>
              <a:t>’s</a:t>
            </a:r>
            <a:r>
              <a:rPr lang="en-US" sz="2000" dirty="0"/>
              <a:t> are easy, so start with them</a:t>
            </a:r>
          </a:p>
          <a:p>
            <a:pPr eaLnBrk="1" hangingPunct="1"/>
            <a:r>
              <a:rPr lang="en-US" sz="2000" dirty="0"/>
              <a:t>Then do length 2,3,… </a:t>
            </a:r>
            <a:r>
              <a:rPr lang="en-US" sz="2000" dirty="0" err="1"/>
              <a:t>subproblems</a:t>
            </a:r>
            <a:r>
              <a:rPr lang="en-US" sz="2000" dirty="0"/>
              <a:t>, and so on.</a:t>
            </a:r>
          </a:p>
          <a:p>
            <a:pPr eaLnBrk="1" hangingPunct="1"/>
            <a:r>
              <a:rPr lang="en-US" sz="2000" dirty="0"/>
              <a:t>The running time is O(n</a:t>
            </a:r>
            <a:r>
              <a:rPr lang="en-US" sz="2000" baseline="30000" dirty="0"/>
              <a:t>3</a:t>
            </a:r>
            <a:r>
              <a:rPr lang="en-US" sz="2000" dirty="0"/>
              <a:t>)</a:t>
            </a:r>
          </a:p>
        </p:txBody>
      </p:sp>
      <p:sp>
        <p:nvSpPr>
          <p:cNvPr id="12295" name="Text Box 205"/>
          <p:cNvSpPr txBox="1">
            <a:spLocks noChangeArrowheads="1"/>
          </p:cNvSpPr>
          <p:nvPr/>
        </p:nvSpPr>
        <p:spPr bwMode="auto">
          <a:xfrm>
            <a:off x="3370450" y="1980794"/>
            <a:ext cx="5622924" cy="43755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matrixChain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):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Input: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of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matrices to be multiplied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Output: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number of operations in an optimal 				paranethization of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endParaRPr lang="en-US" sz="2000">
              <a:solidFill>
                <a:schemeClr val="tx2"/>
              </a:solidFill>
              <a:latin typeface="Times New Roman" charset="0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1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2"/>
              </a:rPr>
              <a:t>to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n-1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2"/>
              </a:rPr>
              <a:t>do</a:t>
            </a:r>
            <a:endParaRPr lang="en-US" sz="200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i,i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0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b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1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2"/>
              </a:rPr>
              <a:t>to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n-1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2"/>
              </a:rPr>
              <a:t>do</a:t>
            </a:r>
            <a:endParaRPr lang="en-US" sz="200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	for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0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2"/>
              </a:rPr>
              <a:t>to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n-b-1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2"/>
              </a:rPr>
              <a:t>do</a:t>
            </a:r>
            <a:endParaRPr lang="en-US" sz="200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		j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i+b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	 	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i,j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+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infinity</a:t>
            </a:r>
            <a:endParaRPr lang="en-US" sz="2000">
              <a:solidFill>
                <a:srgbClr val="000000"/>
              </a:solidFill>
              <a:latin typeface="Times New Roman" charset="0"/>
            </a:endParaRP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k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i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2"/>
              </a:rPr>
              <a:t>to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j-1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2"/>
              </a:rPr>
              <a:t>do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2"/>
              </a:rPr>
              <a:t>			 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i,j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Times New Roman" charset="0"/>
              </a:rPr>
              <a:t>min{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i,j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, 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i,k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+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k+</a:t>
            </a:r>
            <a:r>
              <a:rPr lang="en-US" sz="2000" b="1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,j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+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 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k+</a:t>
            </a:r>
            <a:r>
              <a:rPr lang="en-US" sz="2000" b="1" baseline="-25000">
                <a:solidFill>
                  <a:schemeClr val="accent2"/>
                </a:solidFill>
                <a:latin typeface="Times New Roman" charset="0"/>
              </a:rPr>
              <a:t>1 </a:t>
            </a:r>
            <a:r>
              <a:rPr lang="en-US" sz="2000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j+</a:t>
            </a:r>
            <a:r>
              <a:rPr lang="en-US" sz="2000" b="1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 b="1">
                <a:solidFill>
                  <a:schemeClr val="accent2"/>
                </a:solidFill>
                <a:latin typeface="Times New Roman" charset="0"/>
              </a:rPr>
              <a:t>}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2BDB3D-44F0-6E4F-9D82-A6C52744A94B}" type="slidenum">
              <a:rPr lang="en-US"/>
              <a:pPr/>
              <a:t>16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6141"/>
            <a:ext cx="6858000" cy="1143000"/>
          </a:xfrm>
        </p:spPr>
        <p:txBody>
          <a:bodyPr/>
          <a:lstStyle/>
          <a:p>
            <a:pPr eaLnBrk="1" hangingPunct="1"/>
            <a:r>
              <a:rPr lang="en-US" dirty="0"/>
              <a:t>The General Dynamic Programming Technique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264141"/>
            <a:ext cx="6520342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Primarily for optimization problems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Applies </a:t>
            </a:r>
            <a:r>
              <a:rPr lang="en-US" dirty="0"/>
              <a:t>to a problem that at first seems to require a lot of time (possibly exponential), provided we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chemeClr val="tx2"/>
                </a:solidFill>
              </a:rPr>
              <a:t>Simple </a:t>
            </a:r>
            <a:r>
              <a:rPr lang="en-US" b="1" dirty="0" err="1">
                <a:solidFill>
                  <a:schemeClr val="tx2"/>
                </a:solidFill>
              </a:rPr>
              <a:t>subproblems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r>
              <a:rPr lang="en-US" dirty="0"/>
              <a:t> the </a:t>
            </a:r>
            <a:r>
              <a:rPr lang="en-US" dirty="0" err="1"/>
              <a:t>subproblems</a:t>
            </a:r>
            <a:r>
              <a:rPr lang="en-US" dirty="0"/>
              <a:t> can be defined in terms of a few variables, such as </a:t>
            </a:r>
            <a:r>
              <a:rPr lang="en-US" dirty="0" err="1"/>
              <a:t>j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dirty="0"/>
              <a:t>, </a:t>
            </a:r>
            <a:r>
              <a:rPr lang="en-US" dirty="0" err="1"/>
              <a:t>l</a:t>
            </a:r>
            <a:r>
              <a:rPr lang="en-US" dirty="0"/>
              <a:t>, </a:t>
            </a:r>
            <a:r>
              <a:rPr lang="en-US" dirty="0" err="1"/>
              <a:t>m</a:t>
            </a:r>
            <a:r>
              <a:rPr lang="en-US" dirty="0"/>
              <a:t>, and so 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chemeClr val="tx2"/>
                </a:solidFill>
              </a:rPr>
              <a:t>Subproblem</a:t>
            </a:r>
            <a:r>
              <a:rPr lang="en-US" b="1" dirty="0">
                <a:solidFill>
                  <a:schemeClr val="tx2"/>
                </a:solidFill>
              </a:rPr>
              <a:t> optimality:</a:t>
            </a:r>
            <a:r>
              <a:rPr lang="en-US" dirty="0"/>
              <a:t> the global optimum value can be defined in terms of optimal </a:t>
            </a:r>
            <a:r>
              <a:rPr lang="en-US" dirty="0" err="1"/>
              <a:t>subproblems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chemeClr val="tx2"/>
                </a:solidFill>
              </a:rPr>
              <a:t>Subproblem</a:t>
            </a:r>
            <a:r>
              <a:rPr lang="en-US" b="1" dirty="0">
                <a:solidFill>
                  <a:schemeClr val="tx2"/>
                </a:solidFill>
              </a:rPr>
              <a:t> overlap:</a:t>
            </a:r>
            <a:r>
              <a:rPr lang="en-US" dirty="0"/>
              <a:t> the </a:t>
            </a:r>
            <a:r>
              <a:rPr lang="en-US" dirty="0" err="1"/>
              <a:t>subproblems</a:t>
            </a:r>
            <a:r>
              <a:rPr lang="en-US" dirty="0"/>
              <a:t> are not independent, but instead they overlap (hence, should be constructed bottom-up).</a:t>
            </a:r>
          </a:p>
        </p:txBody>
      </p:sp>
      <p:pic>
        <p:nvPicPr>
          <p:cNvPr id="13318" name="Picture 5" descr="BD0749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6488" y="4087377"/>
            <a:ext cx="11985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between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text processing problem:</a:t>
            </a:r>
          </a:p>
          <a:p>
            <a:pPr lvl="1"/>
            <a:r>
              <a:rPr lang="en-US" dirty="0" smtClean="0"/>
              <a:t>Two strands of DNA</a:t>
            </a:r>
          </a:p>
          <a:p>
            <a:pPr lvl="1"/>
            <a:r>
              <a:rPr lang="en-US" dirty="0" smtClean="0"/>
              <a:t>Two versions of source code for the same program</a:t>
            </a:r>
          </a:p>
          <a:p>
            <a:pPr lvl="1"/>
            <a:r>
              <a:rPr lang="en-US" dirty="0" smtClean="0"/>
              <a:t>diff (a built-in program for comparing text files)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F535D7-4927-2545-A5C3-FAAEEDB09D53}" type="slidenum">
              <a:rPr lang="en-US"/>
              <a:pPr/>
              <a:t>18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Subsequences</a:t>
            </a:r>
            <a:endParaRPr lang="en-US">
              <a:ea typeface="Tahoma" charset="0"/>
              <a:cs typeface="Tahoma" charset="0"/>
            </a:endParaRPr>
          </a:p>
        </p:txBody>
      </p:sp>
      <p:sp>
        <p:nvSpPr>
          <p:cNvPr id="14341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346974"/>
            <a:ext cx="7772400" cy="3672825"/>
          </a:xfrm>
        </p:spPr>
        <p:txBody>
          <a:bodyPr/>
          <a:lstStyle/>
          <a:p>
            <a:pPr eaLnBrk="1" hangingPunct="1"/>
            <a:r>
              <a:rPr lang="en-US" dirty="0"/>
              <a:t>A </a:t>
            </a:r>
            <a:r>
              <a:rPr lang="en-US" b="1" i="1" dirty="0"/>
              <a:t>subsequence</a:t>
            </a:r>
            <a:r>
              <a:rPr lang="en-US" dirty="0"/>
              <a:t> of a character string x</a:t>
            </a:r>
            <a:r>
              <a:rPr lang="en-US" baseline="-25000" dirty="0"/>
              <a:t>0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…x</a:t>
            </a:r>
            <a:r>
              <a:rPr lang="en-US" baseline="-25000" dirty="0"/>
              <a:t>n-1</a:t>
            </a:r>
            <a:r>
              <a:rPr lang="en-US" dirty="0"/>
              <a:t> is a string of the form x</a:t>
            </a:r>
            <a:r>
              <a:rPr lang="en-US" baseline="-25000" dirty="0"/>
              <a:t>i</a:t>
            </a:r>
            <a:r>
              <a:rPr lang="en-US" sz="1800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sz="1800" baseline="-25000" dirty="0"/>
              <a:t>2</a:t>
            </a:r>
            <a:r>
              <a:rPr lang="en-US" dirty="0"/>
              <a:t>…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sz="1800" baseline="-25000" dirty="0" err="1"/>
              <a:t>k</a:t>
            </a:r>
            <a:r>
              <a:rPr lang="en-US" dirty="0"/>
              <a:t>, where </a:t>
            </a:r>
            <a:r>
              <a:rPr lang="en-US" dirty="0" err="1"/>
              <a:t>i</a:t>
            </a:r>
            <a:r>
              <a:rPr lang="en-US" sz="2000" baseline="-25000" dirty="0" err="1"/>
              <a:t>j</a:t>
            </a:r>
            <a:r>
              <a:rPr lang="en-US" dirty="0"/>
              <a:t> &lt; i</a:t>
            </a:r>
            <a:r>
              <a:rPr lang="en-US" sz="2000" baseline="-25000" dirty="0"/>
              <a:t>j+1</a:t>
            </a:r>
            <a:r>
              <a:rPr lang="en-US" dirty="0"/>
              <a:t>.</a:t>
            </a:r>
            <a:endParaRPr lang="en-US" dirty="0" smtClean="0"/>
          </a:p>
          <a:p>
            <a:pPr eaLnBrk="1" hangingPunct="1"/>
            <a:r>
              <a:rPr lang="en-US" dirty="0" smtClean="0"/>
              <a:t>Not necessary contiguous but taken in order</a:t>
            </a:r>
          </a:p>
          <a:p>
            <a:pPr eaLnBrk="1" hangingPunct="1"/>
            <a:r>
              <a:rPr lang="en-US" dirty="0" smtClean="0"/>
              <a:t>Not </a:t>
            </a:r>
            <a:r>
              <a:rPr lang="en-US" dirty="0"/>
              <a:t>the same as substring!</a:t>
            </a:r>
          </a:p>
          <a:p>
            <a:pPr eaLnBrk="1" hangingPunct="1"/>
            <a:r>
              <a:rPr lang="en-US" dirty="0"/>
              <a:t>Example String: ABCDEFGHIJK</a:t>
            </a:r>
          </a:p>
          <a:p>
            <a:pPr lvl="1" eaLnBrk="1" hangingPunct="1"/>
            <a:r>
              <a:rPr lang="en-US" dirty="0"/>
              <a:t>Subsequence: </a:t>
            </a:r>
            <a:r>
              <a:rPr lang="en-US" dirty="0" smtClean="0"/>
              <a:t>ACEGIJK</a:t>
            </a:r>
            <a:endParaRPr lang="en-US" dirty="0"/>
          </a:p>
          <a:p>
            <a:pPr lvl="1" eaLnBrk="1" hangingPunct="1"/>
            <a:r>
              <a:rPr lang="en-US" dirty="0"/>
              <a:t>Subsequence: DFGHK</a:t>
            </a:r>
          </a:p>
          <a:p>
            <a:pPr lvl="1" eaLnBrk="1" hangingPunct="1"/>
            <a:r>
              <a:rPr lang="en-US" dirty="0"/>
              <a:t>Not subsequence: DAGH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95D0B6-9730-5348-98CE-B4F93FDC024F}" type="slidenum">
              <a:rPr lang="en-US"/>
              <a:pPr/>
              <a:t>19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Longest Common Subsequence (LCS) Problem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471226"/>
            <a:ext cx="7772400" cy="354857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Given two strings X and Y, the longest common subsequence (LCS) problem is to find a longest subsequence common to both X and 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Has applications to DNA similarity testing (alphabet is {A,C,G,T})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Example: ABCDEFG and XZACKDFWGH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have </a:t>
            </a:r>
            <a:r>
              <a:rPr lang="en-US" dirty="0"/>
              <a:t>ACDFG as a longest common subsequence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9000"/>
            <a:ext cx="7675507" cy="1398494"/>
          </a:xfrm>
        </p:spPr>
        <p:txBody>
          <a:bodyPr/>
          <a:lstStyle/>
          <a:p>
            <a:r>
              <a:rPr lang="en-US" sz="4000" dirty="0" smtClean="0"/>
              <a:t>Fundamental Algorithms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1338" y="4824414"/>
            <a:ext cx="6064169" cy="1320800"/>
          </a:xfrm>
        </p:spPr>
        <p:txBody>
          <a:bodyPr/>
          <a:lstStyle/>
          <a:p>
            <a:r>
              <a:rPr lang="en-US" dirty="0" smtClean="0"/>
              <a:t>Brute force, Greedy, Dynamic Programming: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061" y="999067"/>
            <a:ext cx="2018446" cy="3033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000E3-4CF0-274B-8658-F48F2F196B6A}" type="slidenum">
              <a:rPr lang="en-US"/>
              <a:pPr/>
              <a:t>20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629400" cy="1143000"/>
          </a:xfrm>
        </p:spPr>
        <p:txBody>
          <a:bodyPr/>
          <a:lstStyle/>
          <a:p>
            <a:pPr eaLnBrk="1" hangingPunct="1"/>
            <a:r>
              <a:rPr lang="en-US"/>
              <a:t>A Poor Approach to the LCS Problem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19600"/>
          </a:xfrm>
        </p:spPr>
        <p:txBody>
          <a:bodyPr/>
          <a:lstStyle/>
          <a:p>
            <a:pPr eaLnBrk="1" hangingPunct="1"/>
            <a:r>
              <a:rPr lang="en-US" dirty="0"/>
              <a:t>A Brute-force solution: </a:t>
            </a:r>
          </a:p>
          <a:p>
            <a:pPr lvl="1" eaLnBrk="1" hangingPunct="1"/>
            <a:r>
              <a:rPr lang="en-US" dirty="0"/>
              <a:t>Enumerate all subsequences of X</a:t>
            </a:r>
          </a:p>
          <a:p>
            <a:pPr lvl="1" eaLnBrk="1" hangingPunct="1"/>
            <a:r>
              <a:rPr lang="en-US" dirty="0"/>
              <a:t>Test which ones are also subsequences of Y</a:t>
            </a:r>
          </a:p>
          <a:p>
            <a:pPr lvl="1" eaLnBrk="1" hangingPunct="1"/>
            <a:r>
              <a:rPr lang="en-US" dirty="0"/>
              <a:t>Pick the longest one.</a:t>
            </a:r>
          </a:p>
          <a:p>
            <a:pPr eaLnBrk="1" hangingPunct="1"/>
            <a:r>
              <a:rPr lang="en-US" dirty="0"/>
              <a:t>Analysis:</a:t>
            </a:r>
          </a:p>
          <a:p>
            <a:pPr lvl="1" eaLnBrk="1" hangingPunct="1"/>
            <a:r>
              <a:rPr lang="en-US" dirty="0"/>
              <a:t>If X is of length </a:t>
            </a:r>
            <a:r>
              <a:rPr lang="en-US" dirty="0" err="1"/>
              <a:t>n</a:t>
            </a:r>
            <a:r>
              <a:rPr lang="en-US" dirty="0"/>
              <a:t>, then it has 2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 smtClean="0"/>
              <a:t>subsequences</a:t>
            </a:r>
          </a:p>
          <a:p>
            <a:pPr lvl="1" eaLnBrk="1" hangingPunct="1"/>
            <a:r>
              <a:rPr lang="en-US" dirty="0" smtClean="0"/>
              <a:t>If Y is of length </a:t>
            </a:r>
            <a:r>
              <a:rPr lang="en-US" dirty="0" err="1" smtClean="0"/>
              <a:t>m</a:t>
            </a:r>
            <a:r>
              <a:rPr lang="en-US" dirty="0" smtClean="0"/>
              <a:t>, the time complexity is O(2</a:t>
            </a:r>
            <a:r>
              <a:rPr lang="en-US" baseline="30000" dirty="0" smtClean="0"/>
              <a:t>n</a:t>
            </a:r>
            <a:r>
              <a:rPr lang="en-US" dirty="0" smtClean="0"/>
              <a:t>m)</a:t>
            </a:r>
          </a:p>
          <a:p>
            <a:pPr lvl="1" eaLnBrk="1" hangingPunct="1"/>
            <a:r>
              <a:rPr lang="en-US" dirty="0"/>
              <a:t>This is an exponential-time algorithm!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726141"/>
            <a:ext cx="7044268" cy="1143000"/>
          </a:xfrm>
        </p:spPr>
        <p:txBody>
          <a:bodyPr/>
          <a:lstStyle/>
          <a:p>
            <a:pPr eaLnBrk="1" hangingPunct="1"/>
            <a:r>
              <a:rPr lang="en-US" dirty="0"/>
              <a:t>A Dynamic-Programming Approach to the LCS Problem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sz="2000" dirty="0"/>
              <a:t>Define </a:t>
            </a:r>
            <a:r>
              <a:rPr lang="en-US" sz="2000" dirty="0" err="1"/>
              <a:t>L[i,j</a:t>
            </a:r>
            <a:r>
              <a:rPr lang="en-US" sz="2000" dirty="0"/>
              <a:t>] to be the length of the longest common subsequence of X[0..i] and Y[0..j].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000" dirty="0"/>
              <a:t>Allow for -1 as an index, so L[-1,k] = 0 and L[k,-1]=0, to indicate that the null part of X or Y has no match with the other.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000" dirty="0"/>
              <a:t>Then we can define </a:t>
            </a:r>
            <a:r>
              <a:rPr lang="en-US" sz="2000" dirty="0" err="1"/>
              <a:t>L[i,j</a:t>
            </a:r>
            <a:r>
              <a:rPr lang="en-US" sz="2000" dirty="0"/>
              <a:t>] in the general case as follows:</a:t>
            </a:r>
          </a:p>
          <a:p>
            <a:pPr marL="800100" lvl="1" indent="-342900" eaLnBrk="1" hangingPunct="1">
              <a:lnSpc>
                <a:spcPct val="90000"/>
              </a:lnSpc>
              <a:buFont typeface="Wingdings" charset="2"/>
              <a:buAutoNum type="arabicPeriod"/>
            </a:pPr>
            <a:r>
              <a:rPr lang="en-US" sz="2000" dirty="0"/>
              <a:t>If xi=</a:t>
            </a:r>
            <a:r>
              <a:rPr lang="en-US" sz="2000" dirty="0" err="1"/>
              <a:t>yj</a:t>
            </a:r>
            <a:r>
              <a:rPr lang="en-US" sz="2000" dirty="0"/>
              <a:t>, then </a:t>
            </a:r>
            <a:r>
              <a:rPr lang="en-US" sz="2000" dirty="0" err="1"/>
              <a:t>L[i,j</a:t>
            </a:r>
            <a:r>
              <a:rPr lang="en-US" sz="2000" dirty="0"/>
              <a:t>] = L[i-1,j-1] + 1 (we can add this match)</a:t>
            </a:r>
          </a:p>
          <a:p>
            <a:pPr marL="800100" lvl="1" indent="-342900" eaLnBrk="1" hangingPunct="1">
              <a:lnSpc>
                <a:spcPct val="90000"/>
              </a:lnSpc>
              <a:buFont typeface="Wingdings" charset="2"/>
              <a:buAutoNum type="arabicPeriod"/>
            </a:pPr>
            <a:r>
              <a:rPr lang="en-US" sz="2000" dirty="0"/>
              <a:t>If </a:t>
            </a:r>
            <a:r>
              <a:rPr lang="en-US" sz="2000" dirty="0" err="1"/>
              <a:t>xi</a:t>
            </a:r>
            <a:r>
              <a:rPr lang="en-US" sz="2000" dirty="0" err="1">
                <a:ea typeface="Tahoma" charset="0"/>
                <a:cs typeface="Tahoma" charset="0"/>
              </a:rPr>
              <a:t>≠yj</a:t>
            </a:r>
            <a:r>
              <a:rPr lang="en-US" sz="2000" dirty="0">
                <a:ea typeface="Tahoma" charset="0"/>
                <a:cs typeface="Tahoma" charset="0"/>
              </a:rPr>
              <a:t>, then </a:t>
            </a:r>
            <a:r>
              <a:rPr lang="en-US" sz="2000" dirty="0" err="1">
                <a:ea typeface="Tahoma" charset="0"/>
                <a:cs typeface="Tahoma" charset="0"/>
              </a:rPr>
              <a:t>L[i,j</a:t>
            </a:r>
            <a:r>
              <a:rPr lang="en-US" sz="2000" dirty="0">
                <a:ea typeface="Tahoma" charset="0"/>
                <a:cs typeface="Tahoma" charset="0"/>
              </a:rPr>
              <a:t>] = max{L[i-1,j], L[i,j-1]} (we have no match here)</a:t>
            </a:r>
            <a:endParaRPr lang="en-US" sz="2000" dirty="0"/>
          </a:p>
        </p:txBody>
      </p:sp>
      <p:sp>
        <p:nvSpPr>
          <p:cNvPr id="174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923C56-79DA-DB49-BE60-901987A30B20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 t="18568" r="27777" b="64191"/>
          <a:stretch>
            <a:fillRect/>
          </a:stretch>
        </p:blipFill>
        <p:spPr>
          <a:xfrm>
            <a:off x="0" y="3270250"/>
            <a:ext cx="8534400" cy="1530350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981200" y="2819400"/>
            <a:ext cx="1193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Case 1: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181600" y="2819400"/>
            <a:ext cx="1193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Case 2: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726141"/>
            <a:ext cx="7044268" cy="1143000"/>
          </a:xfrm>
        </p:spPr>
        <p:txBody>
          <a:bodyPr/>
          <a:lstStyle/>
          <a:p>
            <a:pPr eaLnBrk="1" hangingPunct="1"/>
            <a:r>
              <a:rPr lang="en-US" dirty="0"/>
              <a:t>A Dynamic-Programming Approach to the LCS Problem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B7C4EA-E1E8-8C45-8ECF-56EFB904C046}" type="slidenum">
              <a:rPr lang="en-US"/>
              <a:pPr/>
              <a:t>23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726141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/>
              <a:t>An LCS Algorithm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199" y="2057400"/>
            <a:ext cx="7957151" cy="4358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Algorithm </a:t>
            </a:r>
            <a:r>
              <a:rPr lang="en-US" dirty="0" smtClean="0"/>
              <a:t>LCS(X,Y ):				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Input:	</a:t>
            </a:r>
            <a:r>
              <a:rPr lang="en-US" dirty="0" smtClean="0"/>
              <a:t>Strings X and Y with </a:t>
            </a:r>
            <a:r>
              <a:rPr lang="en-US" dirty="0" err="1" smtClean="0"/>
              <a:t>n</a:t>
            </a:r>
            <a:r>
              <a:rPr lang="en-US" dirty="0" smtClean="0"/>
              <a:t> and </a:t>
            </a:r>
            <a:r>
              <a:rPr lang="en-US" dirty="0" err="1" smtClean="0"/>
              <a:t>m</a:t>
            </a:r>
            <a:r>
              <a:rPr lang="en-US" dirty="0" smtClean="0"/>
              <a:t> elements, respectively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Output: </a:t>
            </a: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0,…,n-1, </a:t>
            </a:r>
            <a:r>
              <a:rPr lang="en-US" dirty="0" err="1" smtClean="0"/>
              <a:t>j</a:t>
            </a:r>
            <a:r>
              <a:rPr lang="en-US" dirty="0" smtClean="0"/>
              <a:t> = 0,...,m-1, the length </a:t>
            </a:r>
            <a:r>
              <a:rPr lang="en-US" dirty="0" err="1" smtClean="0"/>
              <a:t>L[i</a:t>
            </a:r>
            <a:r>
              <a:rPr lang="en-US" dirty="0" smtClean="0"/>
              <a:t>, </a:t>
            </a:r>
            <a:r>
              <a:rPr lang="en-US" dirty="0" err="1" smtClean="0"/>
              <a:t>j</a:t>
            </a:r>
            <a:r>
              <a:rPr lang="en-US" dirty="0" smtClean="0"/>
              <a:t>] of a longest string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		that is a subsequence of both the string X[0..i] = x</a:t>
            </a:r>
            <a:r>
              <a:rPr lang="en-US" baseline="-25000" dirty="0" smtClean="0"/>
              <a:t>0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…x</a:t>
            </a:r>
            <a:r>
              <a:rPr lang="en-US" baseline="-25000" dirty="0" smtClean="0"/>
              <a:t>i  </a:t>
            </a:r>
            <a:r>
              <a:rPr lang="en-US" dirty="0" smtClean="0"/>
              <a:t>and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		the string Y [0.. </a:t>
            </a:r>
            <a:r>
              <a:rPr lang="en-US" dirty="0" err="1" smtClean="0"/>
              <a:t>j</a:t>
            </a:r>
            <a:r>
              <a:rPr lang="en-US" dirty="0" smtClean="0"/>
              <a:t>] = y</a:t>
            </a:r>
            <a:r>
              <a:rPr lang="en-US" baseline="-25000" dirty="0" smtClean="0"/>
              <a:t>0</a:t>
            </a:r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…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		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for </a:t>
            </a:r>
            <a:r>
              <a:rPr lang="en-US" dirty="0" err="1" smtClean="0"/>
              <a:t>i</a:t>
            </a:r>
            <a:r>
              <a:rPr lang="en-US" smtClean="0"/>
              <a:t> </a:t>
            </a:r>
            <a:r>
              <a:rPr lang="en-US" smtClean="0"/>
              <a:t>=0 </a:t>
            </a:r>
            <a:r>
              <a:rPr lang="en-US" dirty="0" smtClean="0"/>
              <a:t>to n-1 </a:t>
            </a:r>
            <a:r>
              <a:rPr lang="en-US" b="1" dirty="0" smtClean="0"/>
              <a:t>do	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	L[i,-1] = 0				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for </a:t>
            </a:r>
            <a:r>
              <a:rPr lang="en-US" dirty="0" err="1" smtClean="0"/>
              <a:t>j</a:t>
            </a:r>
            <a:r>
              <a:rPr lang="en-US" dirty="0" smtClean="0"/>
              <a:t> =0 to m-1 </a:t>
            </a:r>
            <a:r>
              <a:rPr lang="en-US" b="1" dirty="0" smtClean="0"/>
              <a:t>do</a:t>
            </a:r>
            <a:r>
              <a:rPr lang="en-US" dirty="0" smtClean="0"/>
              <a:t>		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	L[-1,j] = 0		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=0 to n-1 </a:t>
            </a:r>
            <a:r>
              <a:rPr lang="en-US" b="1" dirty="0" smtClean="0"/>
              <a:t>do	</a:t>
            </a:r>
            <a:r>
              <a:rPr lang="en-US" dirty="0" smtClean="0"/>
              <a:t>		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	for </a:t>
            </a:r>
            <a:r>
              <a:rPr lang="en-US" dirty="0" err="1" smtClean="0"/>
              <a:t>j</a:t>
            </a:r>
            <a:r>
              <a:rPr lang="en-US" dirty="0" smtClean="0"/>
              <a:t> =0 to m-1 </a:t>
            </a:r>
            <a:r>
              <a:rPr lang="en-US" b="1" dirty="0" smtClean="0"/>
              <a:t>do	</a:t>
            </a:r>
            <a:r>
              <a:rPr lang="en-US" dirty="0" smtClean="0"/>
              <a:t>	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		if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  </a:t>
            </a:r>
            <a:r>
              <a:rPr lang="en-US" b="1" dirty="0" smtClean="0"/>
              <a:t>then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			</a:t>
            </a:r>
            <a:r>
              <a:rPr lang="en-US" dirty="0" err="1" smtClean="0"/>
              <a:t>L[i</a:t>
            </a:r>
            <a:r>
              <a:rPr lang="en-US" dirty="0" smtClean="0"/>
              <a:t>, </a:t>
            </a:r>
            <a:r>
              <a:rPr lang="en-US" dirty="0" err="1" smtClean="0"/>
              <a:t>j</a:t>
            </a:r>
            <a:r>
              <a:rPr lang="en-US" dirty="0" smtClean="0"/>
              <a:t>] = L[i-1, j-1] + 1	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		else	</a:t>
            </a:r>
            <a:r>
              <a:rPr lang="en-US" dirty="0" smtClean="0"/>
              <a:t>						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			</a:t>
            </a:r>
            <a:r>
              <a:rPr lang="en-US" dirty="0" err="1" smtClean="0"/>
              <a:t>L[i</a:t>
            </a:r>
            <a:r>
              <a:rPr lang="en-US" dirty="0" smtClean="0"/>
              <a:t>, </a:t>
            </a:r>
            <a:r>
              <a:rPr lang="en-US" dirty="0" err="1" smtClean="0"/>
              <a:t>j</a:t>
            </a:r>
            <a:r>
              <a:rPr lang="en-US" dirty="0" smtClean="0"/>
              <a:t>] = max{L[i-1, </a:t>
            </a:r>
            <a:r>
              <a:rPr lang="en-US" dirty="0" err="1" smtClean="0"/>
              <a:t>j</a:t>
            </a:r>
            <a:r>
              <a:rPr lang="en-US" dirty="0" smtClean="0"/>
              <a:t>] , </a:t>
            </a:r>
            <a:r>
              <a:rPr lang="en-US" dirty="0" err="1" smtClean="0"/>
              <a:t>L[i</a:t>
            </a:r>
            <a:r>
              <a:rPr lang="en-US" dirty="0" smtClean="0"/>
              <a:t>, j-1]}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return </a:t>
            </a:r>
            <a:r>
              <a:rPr lang="en-US" dirty="0" smtClean="0"/>
              <a:t>array L	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241E7C-09E8-2541-9D92-8DB006F3B804}" type="slidenum">
              <a:rPr lang="en-US"/>
              <a:pPr/>
              <a:t>24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eaLnBrk="1" hangingPunct="1"/>
            <a:r>
              <a:rPr lang="en-US" dirty="0"/>
              <a:t>Visualizing the LCS Algorithm</a:t>
            </a:r>
          </a:p>
        </p:txBody>
      </p:sp>
      <p:pic>
        <p:nvPicPr>
          <p:cNvPr id="19461" name="Picture 7" descr="table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408" t="13319" r="24074" b="31659"/>
          <a:stretch>
            <a:fillRect/>
          </a:stretch>
        </p:blipFill>
        <p:spPr>
          <a:xfrm>
            <a:off x="838200" y="1684338"/>
            <a:ext cx="7848600" cy="4454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charset="0"/>
              </a:rPr>
              <a:t>Dynamic Programming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E6F18A-82B3-974A-83E3-A9B4D81C4B04}" type="slidenum">
              <a:rPr lang="en-US"/>
              <a:pPr/>
              <a:t>25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533400"/>
            <a:ext cx="6508377" cy="1143000"/>
          </a:xfrm>
        </p:spPr>
        <p:txBody>
          <a:bodyPr/>
          <a:lstStyle/>
          <a:p>
            <a:pPr eaLnBrk="1" hangingPunct="1"/>
            <a:r>
              <a:rPr lang="en-US"/>
              <a:t>Analysis of LCS Algorithm</a:t>
            </a:r>
          </a:p>
        </p:txBody>
      </p:sp>
      <p:sp>
        <p:nvSpPr>
          <p:cNvPr id="2078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199" y="2012950"/>
            <a:ext cx="6644039" cy="4343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 have two nested loops</a:t>
            </a:r>
          </a:p>
          <a:p>
            <a:pPr lvl="1">
              <a:defRPr/>
            </a:pPr>
            <a:r>
              <a:rPr lang="en-US" dirty="0" smtClean="0"/>
              <a:t>The outer one iterates </a:t>
            </a:r>
            <a:r>
              <a:rPr lang="en-US" i="1" dirty="0" smtClean="0"/>
              <a:t>n</a:t>
            </a:r>
            <a:r>
              <a:rPr lang="en-US" dirty="0" smtClean="0"/>
              <a:t> times</a:t>
            </a:r>
          </a:p>
          <a:p>
            <a:pPr lvl="1">
              <a:defRPr/>
            </a:pPr>
            <a:r>
              <a:rPr lang="en-US" dirty="0" smtClean="0"/>
              <a:t>The inner one iterates </a:t>
            </a:r>
            <a:r>
              <a:rPr lang="en-US" i="1" dirty="0" smtClean="0"/>
              <a:t>m</a:t>
            </a:r>
            <a:r>
              <a:rPr lang="en-US" dirty="0" smtClean="0"/>
              <a:t> times</a:t>
            </a:r>
          </a:p>
          <a:p>
            <a:pPr lvl="1">
              <a:defRPr/>
            </a:pPr>
            <a:r>
              <a:rPr lang="en-US" dirty="0" smtClean="0"/>
              <a:t>A constant amount of work is done inside each iteration of the inner loop</a:t>
            </a:r>
          </a:p>
          <a:p>
            <a:pPr lvl="1">
              <a:defRPr/>
            </a:pPr>
            <a:r>
              <a:rPr lang="en-US" dirty="0" smtClean="0"/>
              <a:t>Thus, the total running time is O(</a:t>
            </a:r>
            <a:r>
              <a:rPr lang="en-US" i="1" dirty="0" smtClean="0"/>
              <a:t>nm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Answer is contained in L[</a:t>
            </a:r>
            <a:r>
              <a:rPr lang="en-US" dirty="0" err="1" smtClean="0"/>
              <a:t>n,m</a:t>
            </a:r>
            <a:r>
              <a:rPr lang="en-US" dirty="0" smtClean="0"/>
              <a:t>] (and the subsequence can be recovered from the L table).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Given two strings, output the LCS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Inputs: “Fang Yu” and “Shannon Yu”</a:t>
            </a:r>
          </a:p>
          <a:p>
            <a:pPr lvl="1"/>
            <a:r>
              <a:rPr lang="en-US" dirty="0" smtClean="0"/>
              <a:t>Output: “an Yu”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675467"/>
            <a:ext cx="7109639" cy="33609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=1 to n-1 </a:t>
            </a:r>
            <a:r>
              <a:rPr lang="en-US" b="1" dirty="0" smtClean="0"/>
              <a:t>do	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	L[i,-1] = NULL;				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for </a:t>
            </a:r>
            <a:r>
              <a:rPr lang="en-US" dirty="0" err="1" smtClean="0"/>
              <a:t>j</a:t>
            </a:r>
            <a:r>
              <a:rPr lang="en-US" dirty="0" smtClean="0"/>
              <a:t> =0 to m-1 </a:t>
            </a:r>
            <a:r>
              <a:rPr lang="en-US" b="1" dirty="0" smtClean="0"/>
              <a:t>do</a:t>
            </a:r>
            <a:r>
              <a:rPr lang="en-US" dirty="0" smtClean="0"/>
              <a:t>		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	L[-1,j] = NULL;		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=0 to n-1 </a:t>
            </a:r>
            <a:r>
              <a:rPr lang="en-US" b="1" dirty="0" smtClean="0"/>
              <a:t>do	</a:t>
            </a:r>
            <a:r>
              <a:rPr lang="en-US" dirty="0" smtClean="0"/>
              <a:t>		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	for </a:t>
            </a:r>
            <a:r>
              <a:rPr lang="en-US" dirty="0" err="1" smtClean="0"/>
              <a:t>j</a:t>
            </a:r>
            <a:r>
              <a:rPr lang="en-US" dirty="0" smtClean="0"/>
              <a:t> =0 to m-1 </a:t>
            </a:r>
            <a:r>
              <a:rPr lang="en-US" b="1" dirty="0" smtClean="0"/>
              <a:t>do	</a:t>
            </a:r>
            <a:r>
              <a:rPr lang="en-US" dirty="0" smtClean="0"/>
              <a:t>	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		if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  </a:t>
            </a:r>
            <a:r>
              <a:rPr lang="en-US" b="1" dirty="0" smtClean="0"/>
              <a:t>then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			</a:t>
            </a:r>
            <a:r>
              <a:rPr lang="en-US" dirty="0" err="1" smtClean="0"/>
              <a:t>L[i</a:t>
            </a:r>
            <a:r>
              <a:rPr lang="en-US" dirty="0" smtClean="0"/>
              <a:t>, </a:t>
            </a:r>
            <a:r>
              <a:rPr lang="en-US" dirty="0" err="1" smtClean="0"/>
              <a:t>j</a:t>
            </a:r>
            <a:r>
              <a:rPr lang="en-US" dirty="0" smtClean="0"/>
              <a:t>] = L[i-1, j-1]+ xi;	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		else	</a:t>
            </a:r>
            <a:r>
              <a:rPr lang="en-US" dirty="0" smtClean="0"/>
              <a:t>						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			</a:t>
            </a:r>
            <a:r>
              <a:rPr lang="en-US" dirty="0" err="1" smtClean="0"/>
              <a:t>L[i</a:t>
            </a:r>
            <a:r>
              <a:rPr lang="en-US" dirty="0" smtClean="0"/>
              <a:t>, </a:t>
            </a:r>
            <a:r>
              <a:rPr lang="en-US" dirty="0" err="1" smtClean="0"/>
              <a:t>j</a:t>
            </a:r>
            <a:r>
              <a:rPr lang="en-US" dirty="0" smtClean="0"/>
              <a:t>] = (L[i-1, </a:t>
            </a:r>
            <a:r>
              <a:rPr lang="en-US" dirty="0" err="1" smtClean="0"/>
              <a:t>j].size</a:t>
            </a:r>
            <a:r>
              <a:rPr lang="en-US" dirty="0" smtClean="0"/>
              <a:t>() &lt;= </a:t>
            </a:r>
            <a:r>
              <a:rPr lang="en-US" dirty="0" err="1" smtClean="0"/>
              <a:t>L[i</a:t>
            </a:r>
            <a:r>
              <a:rPr lang="en-US" dirty="0" smtClean="0"/>
              <a:t>, j-1].size())?L[I,j-1]:L[i-1,j];		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return</a:t>
            </a:r>
            <a:r>
              <a:rPr lang="en-US" dirty="0" smtClean="0"/>
              <a:t> L[n-1,m-1]	;	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HW10 (Due on Nov. 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the most similar keyword!</a:t>
            </a:r>
          </a:p>
          <a:p>
            <a:r>
              <a:rPr lang="en-US" dirty="0" smtClean="0"/>
              <a:t>Implement the LCS algorithm for keywords</a:t>
            </a:r>
          </a:p>
          <a:p>
            <a:r>
              <a:rPr lang="en-US" dirty="0" smtClean="0"/>
              <a:t>Add each keyword into an array/linked list</a:t>
            </a:r>
          </a:p>
          <a:p>
            <a:r>
              <a:rPr lang="en-US" dirty="0" smtClean="0"/>
              <a:t>Given a string </a:t>
            </a:r>
            <a:r>
              <a:rPr lang="en-US" dirty="0" err="1" smtClean="0"/>
              <a:t>s</a:t>
            </a:r>
            <a:r>
              <a:rPr lang="en-US" dirty="0" smtClean="0"/>
              <a:t>, output the keyword </a:t>
            </a:r>
            <a:r>
              <a:rPr lang="en-US" dirty="0" err="1" smtClean="0"/>
              <a:t>k</a:t>
            </a:r>
            <a:r>
              <a:rPr lang="en-US" dirty="0" smtClean="0"/>
              <a:t>, such that </a:t>
            </a:r>
            <a:r>
              <a:rPr lang="en-US" dirty="0" err="1" smtClean="0"/>
              <a:t>k’s</a:t>
            </a:r>
            <a:r>
              <a:rPr lang="en-US" dirty="0" smtClean="0"/>
              <a:t> value and </a:t>
            </a:r>
            <a:r>
              <a:rPr lang="en-US" dirty="0" err="1" smtClean="0"/>
              <a:t>s</a:t>
            </a:r>
            <a:r>
              <a:rPr lang="en-US" dirty="0" smtClean="0"/>
              <a:t> have the longest common sequence among all the added keywords.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9" y="4003664"/>
          <a:ext cx="831502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892"/>
                <a:gridCol w="54471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add(Keyword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 a keyword </a:t>
                      </a:r>
                      <a:r>
                        <a:rPr lang="en-US" dirty="0" err="1" smtClean="0"/>
                        <a:t>k</a:t>
                      </a:r>
                      <a:r>
                        <a:rPr lang="en-US" dirty="0" smtClean="0"/>
                        <a:t> to an</a:t>
                      </a:r>
                      <a:r>
                        <a:rPr lang="en-US" baseline="0" dirty="0" smtClean="0"/>
                        <a:t> array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find(String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</a:t>
                      </a:r>
                      <a:r>
                        <a:rPr lang="en-US" baseline="0" dirty="0" smtClean="0"/>
                        <a:t> and output</a:t>
                      </a:r>
                      <a:r>
                        <a:rPr lang="en-US" dirty="0" smtClean="0"/>
                        <a:t> the</a:t>
                      </a:r>
                      <a:r>
                        <a:rPr lang="en-US" baseline="0" dirty="0" smtClean="0"/>
                        <a:t> most similar keyword by using the LCS algorithm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199" y="2505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Given a sequence of operations in a txt file, parse the txt file and execute each operation accordingly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Chain-Products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715132" cy="39163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Lets start from a mathematic problem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Matrix Multiplication.</a:t>
            </a:r>
          </a:p>
          <a:p>
            <a:pPr lvl="1">
              <a:lnSpc>
                <a:spcPct val="90000"/>
              </a:lnSpc>
            </a:pPr>
            <a:r>
              <a:rPr lang="en-US" sz="2000" b="1" i="1" dirty="0" smtClean="0">
                <a:latin typeface="Times New Roman" charset="0"/>
              </a:rPr>
              <a:t>C</a:t>
            </a:r>
            <a:r>
              <a:rPr lang="en-US" sz="2000" i="1" dirty="0" smtClean="0">
                <a:latin typeface="Times New Roman" charset="0"/>
              </a:rPr>
              <a:t> = </a:t>
            </a:r>
            <a:r>
              <a:rPr lang="en-US" sz="2000" b="1" i="1" dirty="0" smtClean="0">
                <a:latin typeface="Times New Roman" charset="0"/>
              </a:rPr>
              <a:t>A</a:t>
            </a:r>
            <a:r>
              <a:rPr lang="en-US" sz="2000" i="1" dirty="0" smtClean="0">
                <a:latin typeface="Times New Roman" charset="0"/>
              </a:rPr>
              <a:t>*</a:t>
            </a:r>
            <a:r>
              <a:rPr lang="en-US" sz="2000" b="1" i="1" dirty="0" smtClean="0">
                <a:latin typeface="Times New Roman" charset="0"/>
              </a:rPr>
              <a:t>B</a:t>
            </a:r>
          </a:p>
          <a:p>
            <a:pPr lvl="1">
              <a:lnSpc>
                <a:spcPct val="90000"/>
              </a:lnSpc>
            </a:pPr>
            <a:r>
              <a:rPr lang="en-US" sz="2000" b="1" i="1" dirty="0" smtClean="0">
                <a:latin typeface="Times New Roman" charset="0"/>
              </a:rPr>
              <a:t>A</a:t>
            </a:r>
            <a:r>
              <a:rPr lang="en-US" sz="2000" i="1" dirty="0" smtClean="0">
                <a:latin typeface="Times New Roman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i="1" dirty="0" smtClean="0">
                <a:latin typeface="Times New Roman" charset="0"/>
              </a:rPr>
              <a:t> </a:t>
            </a:r>
            <a:r>
              <a:rPr lang="en-US" sz="2000" b="1" i="1" dirty="0" err="1" smtClean="0">
                <a:latin typeface="Times New Roman" charset="0"/>
              </a:rPr>
              <a:t>d</a:t>
            </a:r>
            <a:r>
              <a:rPr lang="en-US" sz="2000" b="1" i="1" dirty="0" smtClean="0">
                <a:latin typeface="Times New Roman" charset="0"/>
              </a:rPr>
              <a:t> </a:t>
            </a:r>
            <a:r>
              <a:rPr lang="en-US" sz="2000" b="1" i="1" dirty="0" smtClean="0">
                <a:latin typeface="Times New Roman" charset="0"/>
                <a:ea typeface="Times New Roman" charset="0"/>
                <a:cs typeface="Times New Roman" charset="0"/>
              </a:rPr>
              <a:t>× </a:t>
            </a:r>
            <a:r>
              <a:rPr lang="en-US" sz="2000" b="1" i="1" dirty="0" err="1" smtClean="0">
                <a:latin typeface="Times New Roman" charset="0"/>
              </a:rPr>
              <a:t>e</a:t>
            </a:r>
            <a:r>
              <a:rPr lang="en-US" sz="2000" i="1" dirty="0" smtClean="0">
                <a:latin typeface="Times New Roman" charset="0"/>
              </a:rPr>
              <a:t> </a:t>
            </a:r>
            <a:r>
              <a:rPr lang="en-US" sz="2000" dirty="0" smtClean="0"/>
              <a:t>and</a:t>
            </a:r>
            <a:r>
              <a:rPr lang="en-US" sz="2000" i="1" dirty="0" smtClean="0">
                <a:latin typeface="Times New Roman" charset="0"/>
              </a:rPr>
              <a:t> </a:t>
            </a:r>
            <a:r>
              <a:rPr lang="en-US" sz="2000" b="1" i="1" dirty="0" smtClean="0">
                <a:latin typeface="Times New Roman" charset="0"/>
              </a:rPr>
              <a:t>B</a:t>
            </a:r>
            <a:r>
              <a:rPr lang="en-US" sz="2000" i="1" dirty="0" smtClean="0">
                <a:latin typeface="Times New Roman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i="1" dirty="0" smtClean="0">
                <a:latin typeface="Times New Roman" charset="0"/>
              </a:rPr>
              <a:t> </a:t>
            </a:r>
            <a:r>
              <a:rPr lang="en-US" sz="2000" b="1" i="1" dirty="0" err="1" smtClean="0">
                <a:latin typeface="Times New Roman" charset="0"/>
              </a:rPr>
              <a:t>e</a:t>
            </a:r>
            <a:r>
              <a:rPr lang="en-US" sz="2000" b="1" i="1" dirty="0" smtClean="0">
                <a:latin typeface="Times New Roman" charset="0"/>
              </a:rPr>
              <a:t> </a:t>
            </a:r>
            <a:r>
              <a:rPr lang="en-US" sz="2000" b="1" i="1" dirty="0" smtClean="0">
                <a:latin typeface="Times New Roman" charset="0"/>
                <a:ea typeface="Times New Roman" charset="0"/>
                <a:cs typeface="Times New Roman" charset="0"/>
              </a:rPr>
              <a:t>×</a:t>
            </a:r>
            <a:r>
              <a:rPr lang="en-US" sz="2000" b="1" i="1" dirty="0" smtClean="0">
                <a:latin typeface="Times New Roman" charset="0"/>
              </a:rPr>
              <a:t> </a:t>
            </a:r>
            <a:r>
              <a:rPr lang="en-US" sz="2000" b="1" i="1" dirty="0" err="1" smtClean="0">
                <a:latin typeface="Times New Roman" charset="0"/>
              </a:rPr>
              <a:t>f</a:t>
            </a:r>
            <a:endParaRPr lang="en-US" sz="2000" b="1" i="1" dirty="0" smtClean="0">
              <a:latin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sz="2000" b="1" i="1" dirty="0" smtClean="0">
                <a:latin typeface="Times New Roman" charset="0"/>
              </a:rPr>
              <a:t>A*B </a:t>
            </a:r>
            <a:r>
              <a:rPr lang="en-US" sz="2000" i="1" dirty="0" smtClean="0">
                <a:latin typeface="Times New Roman" charset="0"/>
              </a:rPr>
              <a:t>takes</a:t>
            </a:r>
            <a:r>
              <a:rPr lang="en-US" sz="2000" b="1" i="1" dirty="0" smtClean="0">
                <a:latin typeface="Times New Roman" charset="0"/>
              </a:rPr>
              <a:t> </a:t>
            </a:r>
            <a:r>
              <a:rPr lang="en-US" sz="2000" b="1" i="1" dirty="0" err="1" smtClean="0">
                <a:latin typeface="Times New Roman" charset="0"/>
              </a:rPr>
              <a:t>d</a:t>
            </a:r>
            <a:r>
              <a:rPr lang="en-US" sz="2000" b="1" i="1" dirty="0" smtClean="0">
                <a:latin typeface="Times New Roman" charset="0"/>
              </a:rPr>
              <a:t> </a:t>
            </a:r>
            <a:r>
              <a:rPr lang="en-US" sz="2000" b="1" i="1" dirty="0" smtClean="0">
                <a:latin typeface="Times New Roman" charset="0"/>
                <a:ea typeface="Times New Roman" charset="0"/>
                <a:cs typeface="Times New Roman" charset="0"/>
              </a:rPr>
              <a:t>× </a:t>
            </a:r>
            <a:r>
              <a:rPr lang="en-US" sz="2000" b="1" i="1" dirty="0" err="1" smtClean="0">
                <a:latin typeface="Times New Roman" charset="0"/>
              </a:rPr>
              <a:t>e</a:t>
            </a:r>
            <a:r>
              <a:rPr lang="en-US" sz="2000" b="1" i="1" dirty="0" smtClean="0">
                <a:latin typeface="Times New Roman" charset="0"/>
              </a:rPr>
              <a:t> </a:t>
            </a:r>
            <a:r>
              <a:rPr lang="en-US" sz="2000" b="1" i="1" dirty="0" smtClean="0">
                <a:latin typeface="Times New Roman" charset="0"/>
                <a:ea typeface="Times New Roman" charset="0"/>
                <a:cs typeface="Times New Roman" charset="0"/>
              </a:rPr>
              <a:t>× </a:t>
            </a:r>
            <a:r>
              <a:rPr lang="en-US" sz="2000" b="1" i="1" dirty="0" err="1" smtClean="0">
                <a:latin typeface="Times New Roman" charset="0"/>
              </a:rPr>
              <a:t>f</a:t>
            </a:r>
            <a:r>
              <a:rPr lang="en-US" sz="2000" i="1" dirty="0" smtClean="0">
                <a:latin typeface="Times New Roman" charset="0"/>
              </a:rPr>
              <a:t> times of basic operations</a:t>
            </a:r>
            <a:endParaRPr lang="en-US" sz="2000" b="1" i="1" dirty="0" smtClean="0">
              <a:latin typeface="Times New Roman" charset="0"/>
            </a:endParaRPr>
          </a:p>
          <a:p>
            <a:pPr>
              <a:lnSpc>
                <a:spcPct val="90000"/>
              </a:lnSpc>
            </a:pPr>
            <a:endParaRPr lang="en-US" b="1" i="1" dirty="0" smtClean="0">
              <a:latin typeface="Times New Roman" pitchFamily="-109" charset="0"/>
            </a:endParaRPr>
          </a:p>
          <a:p>
            <a:endParaRPr lang="en-US" dirty="0"/>
          </a:p>
        </p:txBody>
      </p: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86200" y="2286000"/>
            <a:ext cx="4984750" cy="4419600"/>
            <a:chOff x="2064" y="1440"/>
            <a:chExt cx="3140" cy="2784"/>
          </a:xfrm>
        </p:grpSpPr>
        <p:sp>
          <p:nvSpPr>
            <p:cNvPr id="5" name="Rectangle 63"/>
            <p:cNvSpPr>
              <a:spLocks noChangeArrowheads="1"/>
            </p:cNvSpPr>
            <p:nvPr/>
          </p:nvSpPr>
          <p:spPr bwMode="auto">
            <a:xfrm>
              <a:off x="2496" y="3264"/>
              <a:ext cx="1152" cy="576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4"/>
            <p:cNvSpPr>
              <a:spLocks noChangeArrowheads="1"/>
            </p:cNvSpPr>
            <p:nvPr/>
          </p:nvSpPr>
          <p:spPr bwMode="auto">
            <a:xfrm>
              <a:off x="3840" y="1920"/>
              <a:ext cx="960" cy="1152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5"/>
            <p:cNvSpPr>
              <a:spLocks noChangeArrowheads="1"/>
            </p:cNvSpPr>
            <p:nvPr/>
          </p:nvSpPr>
          <p:spPr bwMode="auto">
            <a:xfrm>
              <a:off x="3840" y="3264"/>
              <a:ext cx="960" cy="576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6"/>
            <p:cNvSpPr>
              <a:spLocks noChangeArrowheads="1"/>
            </p:cNvSpPr>
            <p:nvPr/>
          </p:nvSpPr>
          <p:spPr bwMode="auto">
            <a:xfrm>
              <a:off x="4224" y="1920"/>
              <a:ext cx="192" cy="115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2496" y="3456"/>
              <a:ext cx="1152" cy="19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8"/>
            <p:cNvSpPr>
              <a:spLocks noChangeArrowheads="1"/>
            </p:cNvSpPr>
            <p:nvPr/>
          </p:nvSpPr>
          <p:spPr bwMode="auto">
            <a:xfrm>
              <a:off x="4224" y="3456"/>
              <a:ext cx="192" cy="19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69"/>
            <p:cNvSpPr txBox="1">
              <a:spLocks noChangeArrowheads="1"/>
            </p:cNvSpPr>
            <p:nvPr/>
          </p:nvSpPr>
          <p:spPr bwMode="auto">
            <a:xfrm>
              <a:off x="2492" y="3216"/>
              <a:ext cx="24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A</a:t>
              </a:r>
            </a:p>
          </p:txBody>
        </p:sp>
        <p:sp>
          <p:nvSpPr>
            <p:cNvPr id="12" name="Text Box 70"/>
            <p:cNvSpPr txBox="1">
              <a:spLocks noChangeArrowheads="1"/>
            </p:cNvSpPr>
            <p:nvPr/>
          </p:nvSpPr>
          <p:spPr bwMode="auto">
            <a:xfrm>
              <a:off x="3840" y="3216"/>
              <a:ext cx="24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C</a:t>
              </a:r>
            </a:p>
          </p:txBody>
        </p:sp>
        <p:sp>
          <p:nvSpPr>
            <p:cNvPr id="13" name="Text Box 71"/>
            <p:cNvSpPr txBox="1">
              <a:spLocks noChangeArrowheads="1"/>
            </p:cNvSpPr>
            <p:nvPr/>
          </p:nvSpPr>
          <p:spPr bwMode="auto">
            <a:xfrm>
              <a:off x="3840" y="1872"/>
              <a:ext cx="24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B</a:t>
              </a:r>
            </a:p>
          </p:txBody>
        </p:sp>
        <p:sp>
          <p:nvSpPr>
            <p:cNvPr id="14" name="Text Box 72"/>
            <p:cNvSpPr txBox="1">
              <a:spLocks noChangeArrowheads="1"/>
            </p:cNvSpPr>
            <p:nvPr/>
          </p:nvSpPr>
          <p:spPr bwMode="auto">
            <a:xfrm>
              <a:off x="2064" y="3408"/>
              <a:ext cx="21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d</a:t>
              </a:r>
            </a:p>
          </p:txBody>
        </p:sp>
        <p:sp>
          <p:nvSpPr>
            <p:cNvPr id="15" name="Text Box 73"/>
            <p:cNvSpPr txBox="1">
              <a:spLocks noChangeArrowheads="1"/>
            </p:cNvSpPr>
            <p:nvPr/>
          </p:nvSpPr>
          <p:spPr bwMode="auto">
            <a:xfrm>
              <a:off x="4992" y="3408"/>
              <a:ext cx="21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d</a:t>
              </a:r>
            </a:p>
          </p:txBody>
        </p:sp>
        <p:sp>
          <p:nvSpPr>
            <p:cNvPr id="16" name="Text Box 74"/>
            <p:cNvSpPr txBox="1">
              <a:spLocks noChangeArrowheads="1"/>
            </p:cNvSpPr>
            <p:nvPr/>
          </p:nvSpPr>
          <p:spPr bwMode="auto">
            <a:xfrm>
              <a:off x="4236" y="1440"/>
              <a:ext cx="180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17" name="Text Box 75"/>
            <p:cNvSpPr txBox="1">
              <a:spLocks noChangeArrowheads="1"/>
            </p:cNvSpPr>
            <p:nvPr/>
          </p:nvSpPr>
          <p:spPr bwMode="auto">
            <a:xfrm>
              <a:off x="2928" y="2832"/>
              <a:ext cx="20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e</a:t>
              </a:r>
            </a:p>
          </p:txBody>
        </p:sp>
        <p:sp>
          <p:nvSpPr>
            <p:cNvPr id="18" name="Text Box 76"/>
            <p:cNvSpPr txBox="1">
              <a:spLocks noChangeArrowheads="1"/>
            </p:cNvSpPr>
            <p:nvPr/>
          </p:nvSpPr>
          <p:spPr bwMode="auto">
            <a:xfrm>
              <a:off x="4272" y="3936"/>
              <a:ext cx="180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f</a:t>
              </a:r>
            </a:p>
          </p:txBody>
        </p:sp>
        <p:sp>
          <p:nvSpPr>
            <p:cNvPr id="19" name="Text Box 77"/>
            <p:cNvSpPr txBox="1">
              <a:spLocks noChangeArrowheads="1"/>
            </p:cNvSpPr>
            <p:nvPr/>
          </p:nvSpPr>
          <p:spPr bwMode="auto">
            <a:xfrm>
              <a:off x="3504" y="2304"/>
              <a:ext cx="20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e</a:t>
              </a:r>
            </a:p>
          </p:txBody>
        </p:sp>
        <p:sp>
          <p:nvSpPr>
            <p:cNvPr id="20" name="Text Box 78"/>
            <p:cNvSpPr txBox="1">
              <a:spLocks noChangeArrowheads="1"/>
            </p:cNvSpPr>
            <p:nvPr/>
          </p:nvSpPr>
          <p:spPr bwMode="auto">
            <a:xfrm>
              <a:off x="2903" y="3408"/>
              <a:ext cx="169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i</a:t>
              </a:r>
            </a:p>
          </p:txBody>
        </p:sp>
        <p:sp>
          <p:nvSpPr>
            <p:cNvPr id="21" name="Text Box 79"/>
            <p:cNvSpPr txBox="1">
              <a:spLocks noChangeArrowheads="1"/>
            </p:cNvSpPr>
            <p:nvPr/>
          </p:nvSpPr>
          <p:spPr bwMode="auto">
            <a:xfrm>
              <a:off x="4247" y="2208"/>
              <a:ext cx="169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j</a:t>
              </a:r>
            </a:p>
          </p:txBody>
        </p:sp>
        <p:sp>
          <p:nvSpPr>
            <p:cNvPr id="22" name="Text Box 80"/>
            <p:cNvSpPr txBox="1">
              <a:spLocks noChangeArrowheads="1"/>
            </p:cNvSpPr>
            <p:nvPr/>
          </p:nvSpPr>
          <p:spPr bwMode="auto">
            <a:xfrm>
              <a:off x="4386" y="3408"/>
              <a:ext cx="270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 New Roman" charset="0"/>
                </a:rPr>
                <a:t>i,j</a:t>
              </a:r>
            </a:p>
          </p:txBody>
        </p:sp>
        <p:sp>
          <p:nvSpPr>
            <p:cNvPr id="23" name="AutoShape 81"/>
            <p:cNvSpPr>
              <a:spLocks/>
            </p:cNvSpPr>
            <p:nvPr/>
          </p:nvSpPr>
          <p:spPr bwMode="auto">
            <a:xfrm>
              <a:off x="2256" y="3264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AutoShape 82"/>
            <p:cNvSpPr>
              <a:spLocks/>
            </p:cNvSpPr>
            <p:nvPr/>
          </p:nvSpPr>
          <p:spPr bwMode="auto">
            <a:xfrm flipH="1">
              <a:off x="4848" y="3264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83"/>
            <p:cNvSpPr>
              <a:spLocks/>
            </p:cNvSpPr>
            <p:nvPr/>
          </p:nvSpPr>
          <p:spPr bwMode="auto">
            <a:xfrm>
              <a:off x="3696" y="1920"/>
              <a:ext cx="96" cy="1152"/>
            </a:xfrm>
            <a:prstGeom prst="leftBrace">
              <a:avLst>
                <a:gd name="adj1" fmla="val 100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84"/>
            <p:cNvSpPr>
              <a:spLocks/>
            </p:cNvSpPr>
            <p:nvPr/>
          </p:nvSpPr>
          <p:spPr bwMode="auto">
            <a:xfrm rot="-5400000">
              <a:off x="4248" y="3480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AutoShape 85"/>
            <p:cNvSpPr>
              <a:spLocks/>
            </p:cNvSpPr>
            <p:nvPr/>
          </p:nvSpPr>
          <p:spPr bwMode="auto">
            <a:xfrm rot="5400000">
              <a:off x="2976" y="2592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AutoShape 86"/>
            <p:cNvSpPr>
              <a:spLocks/>
            </p:cNvSpPr>
            <p:nvPr/>
          </p:nvSpPr>
          <p:spPr bwMode="auto">
            <a:xfrm rot="5400000">
              <a:off x="4248" y="1320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4578" name="Object 88"/>
          <p:cNvGraphicFramePr>
            <a:graphicFrameLocks noChangeAspect="1"/>
          </p:cNvGraphicFramePr>
          <p:nvPr/>
        </p:nvGraphicFramePr>
        <p:xfrm>
          <a:off x="762000" y="4537075"/>
          <a:ext cx="3340100" cy="873125"/>
        </p:xfrm>
        <a:graphic>
          <a:graphicData uri="http://schemas.openxmlformats.org/presentationml/2006/ole">
            <p:oleObj spid="_x0000_s24578" name="Equation" r:id="rId3" imgW="1650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input 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1003" y="2422334"/>
            <a:ext cx="24734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Fang 3</a:t>
            </a:r>
          </a:p>
          <a:p>
            <a:r>
              <a:rPr lang="en-US" dirty="0" smtClean="0"/>
              <a:t>add Yu 5</a:t>
            </a:r>
          </a:p>
          <a:p>
            <a:r>
              <a:rPr lang="en-US" dirty="0" smtClean="0"/>
              <a:t>add NCCU 2</a:t>
            </a:r>
          </a:p>
          <a:p>
            <a:r>
              <a:rPr lang="en-US" dirty="0" smtClean="0"/>
              <a:t>add UCSB 1</a:t>
            </a:r>
          </a:p>
          <a:p>
            <a:r>
              <a:rPr lang="en-US" dirty="0" smtClean="0"/>
              <a:t>add Management 4</a:t>
            </a:r>
          </a:p>
          <a:p>
            <a:r>
              <a:rPr lang="en-US" dirty="0" smtClean="0"/>
              <a:t>add Information 5</a:t>
            </a:r>
          </a:p>
          <a:p>
            <a:r>
              <a:rPr lang="en-US" dirty="0" smtClean="0"/>
              <a:t>find NTU</a:t>
            </a:r>
          </a:p>
          <a:p>
            <a:r>
              <a:rPr lang="en-US" dirty="0" smtClean="0"/>
              <a:t>find Manager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2843982"/>
            <a:ext cx="3918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You need to read the sequence of operations from a txt file</a:t>
            </a:r>
          </a:p>
          <a:p>
            <a:r>
              <a:rPr lang="en-US" dirty="0" smtClean="0"/>
              <a:t>2. The format is firm</a:t>
            </a:r>
          </a:p>
          <a:p>
            <a:r>
              <a:rPr lang="en-US" dirty="0" smtClean="0"/>
              <a:t>3. Raise an exception if the input</a:t>
            </a:r>
          </a:p>
          <a:p>
            <a:r>
              <a:rPr lang="en-US" dirty="0" smtClean="0"/>
              <a:t> does not match the format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199" y="2422334"/>
            <a:ext cx="181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 to HW9,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5398043"/>
            <a:ext cx="8686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NTU: [NCCU, 2]</a:t>
            </a:r>
          </a:p>
          <a:p>
            <a:r>
              <a:rPr lang="en-US" dirty="0" smtClean="0"/>
              <a:t>Manager: [Management, 4]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Chain-Products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388310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Compute A=A</a:t>
            </a:r>
            <a:r>
              <a:rPr lang="en-US" baseline="-25000" dirty="0" smtClean="0"/>
              <a:t>0</a:t>
            </a:r>
            <a:r>
              <a:rPr lang="en-US" dirty="0" smtClean="0"/>
              <a:t>*A</a:t>
            </a:r>
            <a:r>
              <a:rPr lang="en-US" baseline="-25000" dirty="0" smtClean="0"/>
              <a:t>1</a:t>
            </a:r>
            <a:r>
              <a:rPr lang="en-US" dirty="0" smtClean="0"/>
              <a:t>*…*A</a:t>
            </a:r>
            <a:r>
              <a:rPr lang="en-US" baseline="-25000" dirty="0" smtClean="0"/>
              <a:t>n-1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dirty="0" smtClean="0"/>
              <a:t> is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>
                <a:ea typeface="Tahoma" charset="0"/>
                <a:cs typeface="Tahoma" charset="0"/>
              </a:rPr>
              <a:t>× </a:t>
            </a:r>
            <a:r>
              <a:rPr lang="en-US" dirty="0" smtClean="0"/>
              <a:t>d</a:t>
            </a:r>
            <a:r>
              <a:rPr lang="en-US" baseline="-25000" dirty="0" smtClean="0"/>
              <a:t>i+1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Problem: We want to find a way to compute the result with the </a:t>
            </a:r>
            <a:r>
              <a:rPr lang="en-US" dirty="0" smtClean="0">
                <a:solidFill>
                  <a:srgbClr val="FF0000"/>
                </a:solidFill>
              </a:rPr>
              <a:t>minimal</a:t>
            </a:r>
            <a:r>
              <a:rPr lang="en-US" dirty="0" smtClean="0"/>
              <a:t> number of operations</a:t>
            </a:r>
          </a:p>
          <a:p>
            <a:endParaRPr lang="en-US" dirty="0"/>
          </a:p>
        </p:txBody>
      </p:sp>
      <p:pic>
        <p:nvPicPr>
          <p:cNvPr id="4" name="Picture 5" descr="matr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4481" y="3699938"/>
            <a:ext cx="3702189" cy="242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Chain-Products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two computes first does matter!</a:t>
            </a:r>
          </a:p>
          <a:p>
            <a:r>
              <a:rPr lang="en-US" dirty="0" smtClean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 is 3 </a:t>
            </a:r>
            <a:r>
              <a:rPr lang="en-US" dirty="0" smtClean="0">
                <a:ea typeface="Tahoma" charset="0"/>
                <a:cs typeface="Tahoma" charset="0"/>
              </a:rPr>
              <a:t>× 100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Tahoma" charset="0"/>
                <a:cs typeface="Tahoma" charset="0"/>
              </a:rPr>
              <a:t>C is 100 × 5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Tahoma" charset="0"/>
                <a:cs typeface="Tahoma" charset="0"/>
              </a:rPr>
              <a:t>D is 5 × 5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Tahoma" charset="0"/>
                <a:cs typeface="Tahoma" charset="0"/>
              </a:rPr>
              <a:t>(B*C)*D takes 1500 + 75 = 1575 ops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Tahoma" charset="0"/>
                <a:cs typeface="Tahoma" charset="0"/>
              </a:rPr>
              <a:t>B*(C*D) takes 1500 + 2500 = 4000 ops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Brute-force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An enumeration approach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Matrix Chain-Product Alg.: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Try all possible ways to parenthesize A=A</a:t>
            </a:r>
            <a:r>
              <a:rPr lang="en-US" baseline="-25000" dirty="0" smtClean="0"/>
              <a:t>0</a:t>
            </a:r>
            <a:r>
              <a:rPr lang="en-US" dirty="0" smtClean="0"/>
              <a:t>*A</a:t>
            </a:r>
            <a:r>
              <a:rPr lang="en-US" baseline="-25000" dirty="0" smtClean="0"/>
              <a:t>1</a:t>
            </a:r>
            <a:r>
              <a:rPr lang="en-US" dirty="0" smtClean="0"/>
              <a:t>*…*A</a:t>
            </a:r>
            <a:r>
              <a:rPr lang="en-US" baseline="-25000" dirty="0" smtClean="0"/>
              <a:t>n-1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Calculate number of ops for each one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Pick the one that is best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Running time: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number of </a:t>
            </a:r>
            <a:r>
              <a:rPr lang="en-US" dirty="0" err="1" smtClean="0"/>
              <a:t>paranethesizations</a:t>
            </a:r>
            <a:r>
              <a:rPr lang="en-US" dirty="0" smtClean="0"/>
              <a:t> is equal to the number of binary trees with </a:t>
            </a:r>
            <a:r>
              <a:rPr lang="en-US" dirty="0" err="1" smtClean="0"/>
              <a:t>n</a:t>
            </a:r>
            <a:r>
              <a:rPr lang="en-US" dirty="0" smtClean="0"/>
              <a:t> nodes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This is </a:t>
            </a:r>
            <a:r>
              <a:rPr lang="en-US" b="1" dirty="0" smtClean="0"/>
              <a:t>exponential</a:t>
            </a:r>
            <a:r>
              <a:rPr lang="en-US" dirty="0" smtClean="0"/>
              <a:t>!</a:t>
            </a:r>
            <a:endParaRPr lang="en-US" dirty="0" smtClean="0">
              <a:ea typeface="Tahoma" charset="0"/>
              <a:cs typeface="Tahoma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Tahoma" charset="0"/>
                <a:cs typeface="Tahoma" charset="0"/>
              </a:rPr>
              <a:t>It is called the Catalan number, and it is almost 4</a:t>
            </a:r>
            <a:r>
              <a:rPr lang="en-US" baseline="30000" dirty="0" smtClean="0">
                <a:ea typeface="Tahoma" charset="0"/>
                <a:cs typeface="Tahoma" charset="0"/>
              </a:rPr>
              <a:t>n</a:t>
            </a:r>
            <a:r>
              <a:rPr lang="en-US" dirty="0" smtClean="0">
                <a:ea typeface="Tahoma" charset="0"/>
                <a:cs typeface="Tahoma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Tahoma" charset="0"/>
                <a:cs typeface="Tahoma" charset="0"/>
              </a:rPr>
              <a:t>This is a terrible algorithm!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the local optimal iteratively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Repeatedly select the product that uses the fewest operations.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is 10 </a:t>
            </a:r>
            <a:r>
              <a:rPr lang="en-US" dirty="0" smtClean="0">
                <a:ea typeface="Tahoma" charset="0"/>
                <a:cs typeface="Tahoma" charset="0"/>
              </a:rPr>
              <a:t>× 5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B is 5 </a:t>
            </a:r>
            <a:r>
              <a:rPr lang="en-US" dirty="0" smtClean="0">
                <a:ea typeface="Tahoma" charset="0"/>
                <a:cs typeface="Tahoma" charset="0"/>
              </a:rPr>
              <a:t>× 10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Tahoma" charset="0"/>
                <a:cs typeface="Tahoma" charset="0"/>
              </a:rPr>
              <a:t>C is 10 × 5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Tahoma" charset="0"/>
                <a:cs typeface="Tahoma" charset="0"/>
              </a:rPr>
              <a:t>D is 5 × 10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Tahoma" charset="0"/>
                <a:cs typeface="Tahoma" charset="0"/>
              </a:rPr>
              <a:t>A*B or B*C or C*D </a:t>
            </a:r>
            <a:r>
              <a:rPr lang="en-US" dirty="0" err="1" smtClean="0">
                <a:ea typeface="Tahoma" charset="0"/>
                <a:cs typeface="Tahoma" charset="0"/>
                <a:sym typeface="Wingdings"/>
              </a:rPr>
              <a:t></a:t>
            </a:r>
            <a:r>
              <a:rPr lang="en-US" dirty="0" smtClean="0">
                <a:ea typeface="Tahoma" charset="0"/>
                <a:cs typeface="Tahoma" charset="0"/>
                <a:sym typeface="Wingdings"/>
              </a:rPr>
              <a:t> B*C</a:t>
            </a:r>
            <a:endParaRPr lang="en-US" dirty="0" smtClean="0">
              <a:ea typeface="Tahoma" charset="0"/>
              <a:cs typeface="Tahoma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Tahoma" charset="0"/>
                <a:cs typeface="Tahoma" charset="0"/>
              </a:rPr>
              <a:t>A*((B*C)*D) takes 500+250+250 = 1000 ops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Another example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 is 101 </a:t>
            </a:r>
            <a:r>
              <a:rPr lang="en-US" sz="2200" dirty="0" smtClean="0">
                <a:ea typeface="Tahoma" charset="0"/>
                <a:cs typeface="Tahoma" charset="0"/>
              </a:rPr>
              <a:t>× 11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B is 11 </a:t>
            </a:r>
            <a:r>
              <a:rPr lang="en-US" sz="2200" dirty="0" smtClean="0">
                <a:ea typeface="Tahoma" charset="0"/>
                <a:cs typeface="Tahoma" charset="0"/>
              </a:rPr>
              <a:t>× 9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ea typeface="Tahoma" charset="0"/>
                <a:cs typeface="Tahoma" charset="0"/>
              </a:rPr>
              <a:t>C is 9 × 100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ea typeface="Tahoma" charset="0"/>
                <a:cs typeface="Tahoma" charset="0"/>
              </a:rPr>
              <a:t>D is 100 × 99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Tahoma" charset="0"/>
                <a:cs typeface="Tahoma" charset="0"/>
              </a:rPr>
              <a:t>The greedy approach gives A*((B*C)*D)), which takes 109989+9900+108900=228789 ops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Tahoma" charset="0"/>
                <a:cs typeface="Tahoma" charset="0"/>
              </a:rPr>
              <a:t>However, (A*B)*(C*D) takes 9999+89991+89100=189090 ops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Tahoma" charset="0"/>
                <a:cs typeface="Tahoma" charset="0"/>
              </a:rPr>
              <a:t>This is a counter example that the greedy approach does not give us an optimal solution </a:t>
            </a:r>
            <a:endParaRPr lang="en-US" sz="2100" dirty="0" smtClean="0">
              <a:ea typeface="Tahoma" charset="0"/>
              <a:cs typeface="Tahoma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Simplifying a complicated problem by breaking it down into simpler </a:t>
            </a:r>
            <a:r>
              <a:rPr lang="en-US" dirty="0" err="1" smtClean="0"/>
              <a:t>subproblems</a:t>
            </a:r>
            <a:r>
              <a:rPr lang="en-US" dirty="0" smtClean="0"/>
              <a:t> in a recursive manner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Two key observations: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problem can be split into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optimal solution can be defined in terms of optimal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12471</TotalTime>
  <Words>2394</Words>
  <Application>Microsoft Macintosh PowerPoint</Application>
  <PresentationFormat>On-screen Show (4:3)</PresentationFormat>
  <Paragraphs>275</Paragraphs>
  <Slides>30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Plaza</vt:lpstr>
      <vt:lpstr>Equation</vt:lpstr>
      <vt:lpstr> Data Structures Lecture 10</vt:lpstr>
      <vt:lpstr>Fundamental Algorithms</vt:lpstr>
      <vt:lpstr>Matrix Chain-Products </vt:lpstr>
      <vt:lpstr>Matrix Chain-Products</vt:lpstr>
      <vt:lpstr>Matrix Chain-Products</vt:lpstr>
      <vt:lpstr>Brute-force</vt:lpstr>
      <vt:lpstr>Greedy</vt:lpstr>
      <vt:lpstr>Another example</vt:lpstr>
      <vt:lpstr>Dynamic Programming</vt:lpstr>
      <vt:lpstr>Dynamic Programming</vt:lpstr>
      <vt:lpstr>Dynamic Programming</vt:lpstr>
      <vt:lpstr>A Characterizing Equation</vt:lpstr>
      <vt:lpstr>Bottom-up computation</vt:lpstr>
      <vt:lpstr>Slide 14</vt:lpstr>
      <vt:lpstr>A Dynamic Programming Algorithm</vt:lpstr>
      <vt:lpstr>The General Dynamic Programming Technique</vt:lpstr>
      <vt:lpstr>Similarity between strings</vt:lpstr>
      <vt:lpstr>Subsequences</vt:lpstr>
      <vt:lpstr>The Longest Common Subsequence (LCS) Problem</vt:lpstr>
      <vt:lpstr>A Poor Approach to the LCS Problem</vt:lpstr>
      <vt:lpstr>A Dynamic-Programming Approach to the LCS Problem</vt:lpstr>
      <vt:lpstr>A Dynamic-Programming Approach to the LCS Problem</vt:lpstr>
      <vt:lpstr>An LCS Algorithm</vt:lpstr>
      <vt:lpstr>Visualizing the LCS Algorithm</vt:lpstr>
      <vt:lpstr>Analysis of LCS Algorithm</vt:lpstr>
      <vt:lpstr>Implementation time!</vt:lpstr>
      <vt:lpstr>Hint</vt:lpstr>
      <vt:lpstr>HW10 (Due on Nov. 25)</vt:lpstr>
      <vt:lpstr>Operations</vt:lpstr>
      <vt:lpstr>An input file</vt:lpstr>
    </vt:vector>
  </TitlesOfParts>
  <Company>NCCU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134</cp:revision>
  <cp:lastPrinted>2010-11-18T01:12:02Z</cp:lastPrinted>
  <dcterms:created xsi:type="dcterms:W3CDTF">2010-11-18T01:11:17Z</dcterms:created>
  <dcterms:modified xsi:type="dcterms:W3CDTF">2010-11-18T09:06:15Z</dcterms:modified>
</cp:coreProperties>
</file>