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68" r:id="rId3"/>
    <p:sldId id="275" r:id="rId4"/>
    <p:sldId id="257" r:id="rId5"/>
    <p:sldId id="260" r:id="rId6"/>
    <p:sldId id="267" r:id="rId7"/>
    <p:sldId id="258" r:id="rId8"/>
    <p:sldId id="264" r:id="rId9"/>
    <p:sldId id="265" r:id="rId10"/>
    <p:sldId id="270" r:id="rId11"/>
    <p:sldId id="271" r:id="rId12"/>
    <p:sldId id="263" r:id="rId13"/>
    <p:sldId id="272" r:id="rId14"/>
    <p:sldId id="273" r:id="rId15"/>
    <p:sldId id="274" r:id="rId16"/>
    <p:sldId id="269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gile.csc.ncsu.edu/SEMaterials/tutorials/eclipse/" TargetMode="External"/><Relationship Id="rId3" Type="http://schemas.openxmlformats.org/officeDocument/2006/relationships/hyperlink" Target="http://www.youtube.com/watch?v=UGmhks4K13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obe.com/index.php/content/paperinfo/tpci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pre-defined class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77213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java.util.Scanner</a:t>
            </a:r>
            <a:r>
              <a:rPr lang="en-US" dirty="0" smtClean="0"/>
              <a:t> for getting inputs</a:t>
            </a:r>
          </a:p>
          <a:p>
            <a:r>
              <a:rPr lang="en-US" dirty="0" smtClean="0"/>
              <a:t>The Scanner class reads the input stream and divides it into tokens by delimiters (whitespace)</a:t>
            </a:r>
          </a:p>
          <a:p>
            <a:r>
              <a:rPr lang="en-US" dirty="0" smtClean="0"/>
              <a:t>The Scanner class includes the following methods: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4286" y="4138516"/>
          <a:ext cx="7399868" cy="22961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46069"/>
                <a:gridCol w="4953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0" dirty="0" err="1" smtClean="0"/>
                        <a:t>hasNext</a:t>
                      </a:r>
                      <a:r>
                        <a:rPr lang="en-US" b="0" i="0" dirty="0" smtClean="0"/>
                        <a:t>()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Return true if there is another token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the next token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hasNext</a:t>
                      </a:r>
                      <a:r>
                        <a:rPr lang="en-US" b="1" i="0" dirty="0" err="1" smtClean="0"/>
                        <a:t>Type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Return true if there is another token</a:t>
                      </a:r>
                    </a:p>
                    <a:p>
                      <a:r>
                        <a:rPr lang="en-US" dirty="0" smtClean="0"/>
                        <a:t>that can be interpreted as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b="1" i="0" baseline="0" dirty="0" smtClean="0"/>
                        <a:t>Type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next</a:t>
                      </a:r>
                      <a:r>
                        <a:rPr lang="en-US" b="1" i="0" dirty="0" err="1" smtClean="0"/>
                        <a:t>Type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Return the</a:t>
                      </a:r>
                      <a:r>
                        <a:rPr lang="en-US" b="0" i="0" baseline="0" dirty="0" smtClean="0"/>
                        <a:t> next</a:t>
                      </a:r>
                      <a:r>
                        <a:rPr lang="en-US" b="0" i="0" dirty="0" smtClean="0"/>
                        <a:t> token</a:t>
                      </a:r>
                    </a:p>
                    <a:p>
                      <a:r>
                        <a:rPr lang="en-US" dirty="0" smtClean="0"/>
                        <a:t>that can be interpreted as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b="1" i="0" baseline="0" dirty="0" smtClean="0"/>
                        <a:t>Type</a:t>
                      </a:r>
                      <a:endParaRPr lang="en-US" b="1" i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pre-defined class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the package</a:t>
            </a:r>
          </a:p>
          <a:p>
            <a:pPr lvl="1">
              <a:buNone/>
            </a:pPr>
            <a:r>
              <a:rPr lang="en-US" b="1" dirty="0" smtClean="0"/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java.util.Scanner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Construct a Scanner object:</a:t>
            </a:r>
          </a:p>
          <a:p>
            <a:pPr lvl="1">
              <a:buNone/>
            </a:pPr>
            <a:r>
              <a:rPr lang="en-US" dirty="0" smtClean="0"/>
              <a:t>Scanner in =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Scanner(System.in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Call its method:</a:t>
            </a:r>
          </a:p>
          <a:p>
            <a:pPr lvl="1">
              <a:buNone/>
            </a:pPr>
            <a:r>
              <a:rPr lang="en-US" dirty="0" smtClean="0"/>
              <a:t>e.g., </a:t>
            </a:r>
            <a:r>
              <a:rPr lang="en-US" dirty="0" err="1" smtClean="0"/>
              <a:t>in.nextInt</a:t>
            </a:r>
            <a:r>
              <a:rPr lang="en-US" dirty="0" smtClean="0"/>
              <a:t>() or </a:t>
            </a:r>
            <a:r>
              <a:rPr lang="en-US" dirty="0" err="1" smtClean="0"/>
              <a:t>in.hasNext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Simple Input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57400"/>
            <a:ext cx="6508377" cy="3916363"/>
          </a:xfrm>
        </p:spPr>
        <p:txBody>
          <a:bodyPr/>
          <a:lstStyle/>
          <a:p>
            <a:r>
              <a:rPr lang="en-US" dirty="0" smtClean="0"/>
              <a:t>Sum using </a:t>
            </a:r>
            <a:r>
              <a:rPr lang="en-US" dirty="0" err="1" smtClean="0"/>
              <a:t>java.util.Scanner</a:t>
            </a:r>
            <a:r>
              <a:rPr lang="en-US" dirty="0" smtClean="0"/>
              <a:t> class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472267"/>
            <a:ext cx="61581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import </a:t>
            </a:r>
            <a:r>
              <a:rPr lang="en-US" dirty="0" err="1" smtClean="0">
                <a:solidFill>
                  <a:srgbClr val="0000FF"/>
                </a:solidFill>
              </a:rPr>
              <a:t>java.util.Scanner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public class Example {</a:t>
            </a:r>
          </a:p>
          <a:p>
            <a:r>
              <a:rPr lang="en-US" dirty="0" smtClean="0"/>
              <a:t>	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sum(int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{ 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total = 0; </a:t>
            </a:r>
          </a:p>
          <a:p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&lt;= </a:t>
            </a:r>
            <a:r>
              <a:rPr lang="en-US" dirty="0" err="1" smtClean="0"/>
              <a:t>n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 total += </a:t>
            </a:r>
            <a:r>
              <a:rPr lang="en-US" dirty="0" err="1" smtClean="0"/>
              <a:t>i</a:t>
            </a:r>
            <a:r>
              <a:rPr lang="en-US" dirty="0" smtClean="0"/>
              <a:t>; } </a:t>
            </a:r>
          </a:p>
          <a:p>
            <a:r>
              <a:rPr lang="en-US" dirty="0" smtClean="0"/>
              <a:t>		return total; </a:t>
            </a:r>
          </a:p>
          <a:p>
            <a:r>
              <a:rPr lang="en-US" dirty="0" smtClean="0"/>
              <a:t>	} </a:t>
            </a:r>
          </a:p>
          <a:p>
            <a:r>
              <a:rPr lang="en-US" dirty="0" smtClean="0"/>
              <a:t>	public static void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argv</a:t>
            </a:r>
            <a:r>
              <a:rPr lang="en-US" dirty="0" smtClean="0"/>
              <a:t>) { </a:t>
            </a:r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Scanner in = new </a:t>
            </a:r>
            <a:r>
              <a:rPr lang="en-US" dirty="0" err="1" smtClean="0">
                <a:solidFill>
                  <a:srgbClr val="0000FF"/>
                </a:solidFill>
              </a:rPr>
              <a:t>Scanner(System.in</a:t>
            </a:r>
            <a:r>
              <a:rPr lang="en-US" dirty="0" smtClean="0">
                <a:solidFill>
                  <a:srgbClr val="0000FF"/>
                </a:solidFill>
              </a:rPr>
              <a:t>);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System.out.print(“Enter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: 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=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in.nextInt</a:t>
            </a:r>
            <a:r>
              <a:rPr lang="en-US" dirty="0" smtClean="0">
                <a:solidFill>
                  <a:srgbClr val="0000FF"/>
                </a:solidFill>
              </a:rPr>
              <a:t>(); </a:t>
            </a:r>
          </a:p>
          <a:p>
            <a:r>
              <a:rPr lang="en-US" dirty="0" smtClean="0"/>
              <a:t>		System.out.println("1+2+...+"+</a:t>
            </a:r>
            <a:r>
              <a:rPr lang="en-US" dirty="0" err="1" smtClean="0"/>
              <a:t>n</a:t>
            </a:r>
            <a:r>
              <a:rPr lang="en-US" dirty="0" smtClean="0"/>
              <a:t>+" = " + </a:t>
            </a:r>
            <a:r>
              <a:rPr lang="en-US" dirty="0" err="1" smtClean="0"/>
              <a:t>sum(n</a:t>
            </a:r>
            <a:r>
              <a:rPr lang="en-US" dirty="0" smtClean="0"/>
              <a:t>)); 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51601" y="2709843"/>
            <a:ext cx="2489200" cy="147732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Example.java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java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Enter </a:t>
            </a:r>
            <a:r>
              <a:rPr lang="en-US" dirty="0" err="1" smtClean="0"/>
              <a:t>n</a:t>
            </a:r>
            <a:r>
              <a:rPr lang="en-US" dirty="0" smtClean="0"/>
              <a:t>: 100</a:t>
            </a:r>
          </a:p>
          <a:p>
            <a:pPr>
              <a:buNone/>
            </a:pPr>
            <a:r>
              <a:rPr lang="en-US" dirty="0" smtClean="0"/>
              <a:t>1+2+...+100 = 5050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Eclipse is </a:t>
            </a:r>
          </a:p>
          <a:p>
            <a:r>
              <a:rPr lang="en-US" dirty="0" smtClean="0"/>
              <a:t>an Integrated Development Environment (IDE</a:t>
            </a:r>
            <a:r>
              <a:rPr lang="en-US" dirty="0" smtClean="0"/>
              <a:t>) for Java and also many other languages</a:t>
            </a:r>
            <a:endParaRPr lang="en-US" dirty="0" smtClean="0"/>
          </a:p>
          <a:p>
            <a:r>
              <a:rPr lang="en-US" dirty="0" smtClean="0"/>
              <a:t>An open source platform (free!)</a:t>
            </a:r>
            <a:endParaRPr lang="en-US" dirty="0" smtClean="0"/>
          </a:p>
          <a:p>
            <a:r>
              <a:rPr lang="en-US" dirty="0" smtClean="0"/>
              <a:t>maintained by many software development leaders like IBM and Borland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Furthermore, Eclipse </a:t>
            </a:r>
          </a:p>
          <a:p>
            <a:r>
              <a:rPr lang="en-US" dirty="0" smtClean="0"/>
              <a:t>provides a common environment that companies can modify and customize by creating </a:t>
            </a:r>
            <a:r>
              <a:rPr lang="en-US" b="1" dirty="0" smtClean="0"/>
              <a:t>plug-ins</a:t>
            </a:r>
          </a:p>
          <a:p>
            <a:r>
              <a:rPr lang="en-US" dirty="0" smtClean="0"/>
              <a:t>These plug-ins can </a:t>
            </a:r>
            <a:r>
              <a:rPr lang="en-US" b="1" dirty="0" smtClean="0"/>
              <a:t>add functionality </a:t>
            </a:r>
            <a:r>
              <a:rPr lang="en-US" dirty="0" smtClean="0"/>
              <a:t>to Eclipse like modeling, UML, XML, metrics, reliability reports, and other information. </a:t>
            </a:r>
          </a:p>
          <a:p>
            <a:r>
              <a:rPr lang="en-US" dirty="0" smtClean="0"/>
              <a:t>The Eclipse web site has a list of links to many popular </a:t>
            </a:r>
            <a:r>
              <a:rPr lang="en-US" b="1" dirty="0" smtClean="0"/>
              <a:t>plug-in repositories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74210" cy="3916363"/>
          </a:xfrm>
        </p:spPr>
        <p:txBody>
          <a:bodyPr/>
          <a:lstStyle/>
          <a:p>
            <a:r>
              <a:rPr lang="en-US" dirty="0" smtClean="0"/>
              <a:t>A nice introduction to eclipse by L. </a:t>
            </a:r>
            <a:r>
              <a:rPr lang="en-US" dirty="0" err="1" smtClean="0"/>
              <a:t>Willaims</a:t>
            </a:r>
            <a:r>
              <a:rPr lang="en-US" dirty="0" smtClean="0"/>
              <a:t> et al. NCSU.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http://agile.csc.ncsu.edu/SEMaterials/tutorials/eclipse/</a:t>
            </a:r>
            <a:endParaRPr lang="en-US" dirty="0" smtClean="0"/>
          </a:p>
          <a:p>
            <a:r>
              <a:rPr lang="en-US" dirty="0" smtClean="0"/>
              <a:t>A nice java/eclipse tutorial on </a:t>
            </a:r>
            <a:r>
              <a:rPr lang="en-US" dirty="0" err="1" smtClean="0"/>
              <a:t>youtube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http://www.youtube.com/watch?v=UGmhks4K13g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(Due on 9/</a:t>
            </a:r>
            <a:r>
              <a:rPr lang="en-US" dirty="0" smtClean="0"/>
              <a:t>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BMI Calculator:</a:t>
            </a:r>
          </a:p>
          <a:p>
            <a:pPr marL="457200" lvl="3">
              <a:spcBef>
                <a:spcPts val="1800"/>
              </a:spcBef>
            </a:pPr>
            <a:r>
              <a:rPr lang="en-US" dirty="0" smtClean="0"/>
              <a:t>BMI = ( Weight in Kilograms / ( Height in Meters </a:t>
            </a:r>
            <a:r>
              <a:rPr lang="en-US" dirty="0" err="1" smtClean="0"/>
              <a:t>x</a:t>
            </a:r>
            <a:r>
              <a:rPr lang="en-US" dirty="0" smtClean="0"/>
              <a:t> Height in Meters ) )</a:t>
            </a:r>
          </a:p>
          <a:p>
            <a:r>
              <a:rPr lang="en-US" dirty="0" smtClean="0"/>
              <a:t>Enter Height and Weight, return BMI and</a:t>
            </a:r>
          </a:p>
          <a:p>
            <a:pPr lvl="1"/>
            <a:r>
              <a:rPr lang="en-US" dirty="0" smtClean="0"/>
              <a:t>“Fat” </a:t>
            </a:r>
            <a:r>
              <a:rPr lang="en-US" dirty="0" smtClean="0"/>
              <a:t>if BMI &gt;= </a:t>
            </a:r>
            <a:r>
              <a:rPr lang="en-US" dirty="0" smtClean="0"/>
              <a:t>30</a:t>
            </a:r>
          </a:p>
          <a:p>
            <a:pPr lvl="1"/>
            <a:r>
              <a:rPr lang="en-US" dirty="0" smtClean="0"/>
              <a:t>“A bit out </a:t>
            </a:r>
            <a:r>
              <a:rPr lang="en-US" dirty="0"/>
              <a:t>of shape” if </a:t>
            </a:r>
            <a:r>
              <a:rPr lang="en-US" dirty="0" smtClean="0"/>
              <a:t>30 </a:t>
            </a:r>
            <a:r>
              <a:rPr lang="en-US" dirty="0"/>
              <a:t>&gt; BMI &gt;= </a:t>
            </a:r>
            <a:r>
              <a:rPr lang="en-US" dirty="0" smtClean="0"/>
              <a:t>24.5</a:t>
            </a:r>
            <a:endParaRPr lang="en-US" dirty="0" smtClean="0"/>
          </a:p>
          <a:p>
            <a:pPr lvl="1"/>
            <a:r>
              <a:rPr lang="en-US" dirty="0" smtClean="0"/>
              <a:t>“Healthy” </a:t>
            </a:r>
            <a:r>
              <a:rPr lang="en-US" dirty="0" smtClean="0"/>
              <a:t>if </a:t>
            </a:r>
            <a:r>
              <a:rPr lang="en-US" dirty="0" smtClean="0"/>
              <a:t>24.5 </a:t>
            </a:r>
            <a:r>
              <a:rPr lang="en-US" dirty="0" smtClean="0"/>
              <a:t>&gt; BMI &gt;= </a:t>
            </a:r>
            <a:r>
              <a:rPr lang="en-US" dirty="0" smtClean="0"/>
              <a:t>18</a:t>
            </a:r>
            <a:endParaRPr lang="en-US" dirty="0" smtClean="0"/>
          </a:p>
          <a:p>
            <a:pPr lvl="1"/>
            <a:r>
              <a:rPr lang="en-US" dirty="0" smtClean="0"/>
              <a:t>“Slim” </a:t>
            </a:r>
            <a:r>
              <a:rPr lang="en-US" dirty="0" smtClean="0"/>
              <a:t>if </a:t>
            </a:r>
            <a:r>
              <a:rPr lang="en-US" dirty="0" smtClean="0"/>
              <a:t>18</a:t>
            </a: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 smtClean="0"/>
              <a:t>BMI</a:t>
            </a:r>
          </a:p>
          <a:p>
            <a:r>
              <a:rPr lang="en-US" dirty="0" smtClean="0"/>
              <a:t>Use Eclipse to write/execute/debug your java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Upload your code using WM3 (</a:t>
            </a:r>
            <a:r>
              <a:rPr lang="en-US" b="1" dirty="0" smtClean="0"/>
              <a:t>no</a:t>
            </a:r>
            <a:r>
              <a:rPr lang="en-US" dirty="0" smtClean="0"/>
              <a:t> direct copy accepted)</a:t>
            </a:r>
          </a:p>
          <a:p>
            <a:r>
              <a:rPr lang="en-US" dirty="0" smtClean="0"/>
              <a:t>TAs will show you “clear” hints to  do so in tomorrow’s lab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object oriented design and abstract data type next week</a:t>
            </a:r>
          </a:p>
          <a:p>
            <a:r>
              <a:rPr lang="en-US" dirty="0" smtClean="0"/>
              <a:t>Read TB Chapter 1 and Chapter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7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0400" y="3429000"/>
            <a:ext cx="6515847" cy="1398494"/>
          </a:xfrm>
        </p:spPr>
        <p:txBody>
          <a:bodyPr/>
          <a:lstStyle/>
          <a:p>
            <a:r>
              <a:rPr lang="en-US" dirty="0" smtClean="0"/>
              <a:t>A brief review of Java programming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447" y="83820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568"/>
            <a:ext cx="6508377" cy="1143000"/>
          </a:xfrm>
        </p:spPr>
        <p:txBody>
          <a:bodyPr/>
          <a:lstStyle/>
          <a:p>
            <a:r>
              <a:rPr lang="en-US" dirty="0" smtClean="0"/>
              <a:t>Popularity of Programing  </a:t>
            </a:r>
            <a:r>
              <a:rPr lang="en-US" dirty="0"/>
              <a:t>L</a:t>
            </a:r>
            <a:r>
              <a:rPr lang="en-US" dirty="0" smtClean="0"/>
              <a:t>anguages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728152"/>
            <a:ext cx="6597107" cy="4947830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7225430" y="2977455"/>
            <a:ext cx="1138552" cy="30650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2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6508377" cy="40216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Java is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most popular language in the past years: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://www.tiobe.com/index.php/content/paperinfo/tpci/index.</a:t>
            </a:r>
            <a:r>
              <a:rPr lang="en-US" dirty="0" smtClean="0">
                <a:hlinkClick r:id="rId2"/>
              </a:rPr>
              <a:t>html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S</a:t>
            </a:r>
            <a:r>
              <a:rPr lang="en-US" dirty="0" smtClean="0"/>
              <a:t>imple</a:t>
            </a:r>
            <a:r>
              <a:rPr lang="en-US" dirty="0" smtClean="0"/>
              <a:t>, object-oriented, distributed, interpreted, robust, secure, architecture-neutral, portable, multi-threaded, dynamic, and more.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Classes, Types, and Objects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object is the basic unit in Java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class defines the type of an object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Programming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08801" cy="3916363"/>
          </a:xfrm>
        </p:spPr>
        <p:txBody>
          <a:bodyPr/>
          <a:lstStyle/>
          <a:p>
            <a:r>
              <a:rPr lang="en-US" dirty="0" smtClean="0"/>
              <a:t>A class consists of </a:t>
            </a:r>
          </a:p>
          <a:p>
            <a:pPr lvl="1"/>
            <a:r>
              <a:rPr lang="en-US" dirty="0" smtClean="0"/>
              <a:t>fields (to store data) </a:t>
            </a:r>
          </a:p>
          <a:p>
            <a:pPr lvl="1"/>
            <a:r>
              <a:rPr lang="en-US" dirty="0" smtClean="0"/>
              <a:t>methods (to define operations that can act on data)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864" y="3811768"/>
            <a:ext cx="5746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class </a:t>
            </a:r>
            <a:r>
              <a:rPr lang="en-US" b="1" dirty="0" smtClean="0"/>
              <a:t>Hello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var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public static void </a:t>
            </a:r>
            <a:r>
              <a:rPr lang="en-US" b="1" dirty="0" err="1" smtClean="0"/>
              <a:t>say</a:t>
            </a:r>
            <a:r>
              <a:rPr lang="en-US" dirty="0" err="1" smtClean="0"/>
              <a:t>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System.out.print(“Hello</a:t>
            </a:r>
            <a:r>
              <a:rPr lang="en-US" dirty="0" smtClean="0"/>
              <a:t> ”+</a:t>
            </a:r>
            <a:r>
              <a:rPr lang="en-US" dirty="0" err="1" smtClean="0"/>
              <a:t>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public static void </a:t>
            </a:r>
            <a:r>
              <a:rPr lang="en-US" b="1" dirty="0" err="1" smtClean="0"/>
              <a:t>main</a:t>
            </a:r>
            <a:r>
              <a:rPr lang="en-US" dirty="0" err="1" smtClean="0"/>
              <a:t>(String</a:t>
            </a:r>
            <a:r>
              <a:rPr lang="en-US" dirty="0" smtClean="0"/>
              <a:t>[] 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say(”World</a:t>
            </a:r>
            <a:r>
              <a:rPr lang="en-US" dirty="0"/>
              <a:t>!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1073" y="3682591"/>
            <a:ext cx="1419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field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810945" y="4014968"/>
            <a:ext cx="287864" cy="16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302005" y="4215024"/>
            <a:ext cx="336003" cy="156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8008" y="3971062"/>
            <a:ext cx="1419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method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3110878" y="5650875"/>
            <a:ext cx="215572" cy="65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44813" y="5723470"/>
            <a:ext cx="475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main method (The entry point while executing the program)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4967" y="3343934"/>
            <a:ext cx="7178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class name (this code must save as </a:t>
            </a:r>
            <a:r>
              <a:rPr lang="en-US" sz="2000" b="1" dirty="0" err="1" smtClean="0">
                <a:solidFill>
                  <a:srgbClr val="FF0000"/>
                </a:solidFill>
              </a:rPr>
              <a:t>Hello</a:t>
            </a:r>
            <a:r>
              <a:rPr lang="en-US" sz="2000" dirty="0" err="1" smtClean="0">
                <a:solidFill>
                  <a:srgbClr val="FF0000"/>
                </a:solidFill>
              </a:rPr>
              <a:t>.java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2167494" y="3744043"/>
            <a:ext cx="287864" cy="16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8256" y="3015917"/>
            <a:ext cx="5746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public </a:t>
            </a:r>
            <a:r>
              <a:rPr lang="en-US" dirty="0" smtClean="0"/>
              <a:t>class</a:t>
            </a:r>
            <a:r>
              <a:rPr lang="en-US" b="1" dirty="0" smtClean="0"/>
              <a:t> </a:t>
            </a:r>
            <a:r>
              <a:rPr lang="en-US" dirty="0" smtClean="0"/>
              <a:t>Hello {</a:t>
            </a:r>
          </a:p>
          <a:p>
            <a:r>
              <a:rPr lang="en-US" dirty="0" smtClean="0"/>
              <a:t>    public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public </a:t>
            </a:r>
            <a:r>
              <a:rPr lang="en-US" b="1" dirty="0" smtClean="0"/>
              <a:t>static</a:t>
            </a:r>
            <a:r>
              <a:rPr lang="en-US" dirty="0" smtClean="0"/>
              <a:t> void </a:t>
            </a:r>
            <a:r>
              <a:rPr lang="en-US" dirty="0" err="1" smtClean="0"/>
              <a:t>say(String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System.out.print(“Hello</a:t>
            </a:r>
            <a:r>
              <a:rPr lang="en-US" dirty="0" smtClean="0"/>
              <a:t> ”+</a:t>
            </a:r>
            <a:r>
              <a:rPr lang="en-US" dirty="0" err="1" smtClean="0"/>
              <a:t>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public static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say(”World</a:t>
            </a:r>
            <a:r>
              <a:rPr lang="en-US" dirty="0"/>
              <a:t>!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681" y="1947912"/>
            <a:ext cx="5250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</a:t>
            </a:r>
            <a:r>
              <a:rPr lang="en-US" sz="2000" dirty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ublic” indicates that anyone can run/extend/import this class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256205" y="2819005"/>
            <a:ext cx="4001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573858" y="3015916"/>
            <a:ext cx="451199" cy="403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64925" y="2661973"/>
            <a:ext cx="6129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“static” indicates the field/method belongs to the class, not objects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2968017" y="4847628"/>
            <a:ext cx="391011" cy="175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51190" y="5130801"/>
            <a:ext cx="4809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“void” indicates that the method returns nothing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199" y="804912"/>
            <a:ext cx="6508377" cy="1143000"/>
          </a:xfrm>
        </p:spPr>
        <p:txBody>
          <a:bodyPr/>
          <a:lstStyle/>
          <a:p>
            <a:r>
              <a:rPr lang="en-US" dirty="0" smtClean="0"/>
              <a:t>Modifiers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Java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927596"/>
            <a:ext cx="6508377" cy="1803400"/>
          </a:xfrm>
        </p:spPr>
        <p:txBody>
          <a:bodyPr/>
          <a:lstStyle/>
          <a:p>
            <a:r>
              <a:rPr lang="en-US" dirty="0" smtClean="0"/>
              <a:t>Execute your code on </a:t>
            </a:r>
            <a:r>
              <a:rPr lang="en-US" dirty="0" smtClean="0"/>
              <a:t>comm</a:t>
            </a:r>
            <a:r>
              <a:rPr lang="en-US" dirty="0" smtClean="0"/>
              <a:t>a</a:t>
            </a:r>
            <a:r>
              <a:rPr lang="en-US" dirty="0" smtClean="0"/>
              <a:t>nd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Hello.java</a:t>
            </a:r>
            <a:r>
              <a:rPr lang="en-US" dirty="0" smtClean="0"/>
              <a:t>” to generate </a:t>
            </a:r>
            <a:r>
              <a:rPr lang="en-US" dirty="0" err="1" smtClean="0"/>
              <a:t>Hello.class</a:t>
            </a:r>
            <a:endParaRPr lang="en-US" dirty="0" smtClean="0"/>
          </a:p>
          <a:p>
            <a:pPr lvl="1"/>
            <a:r>
              <a:rPr lang="en-US" dirty="0" smtClean="0"/>
              <a:t>“java Hello” to execute the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672276" y="2794012"/>
            <a:ext cx="1576762" cy="822960"/>
          </a:xfrm>
          <a:prstGeom prst="foldedCorner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672276" y="2810945"/>
            <a:ext cx="1551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source </a:t>
            </a:r>
          </a:p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99459" y="2353754"/>
            <a:ext cx="113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</a:t>
            </a:r>
            <a:endParaRPr lang="en-US" dirty="0"/>
          </a:p>
        </p:txBody>
      </p:sp>
      <p:sp>
        <p:nvSpPr>
          <p:cNvPr id="11" name="Folded Corner 10"/>
          <p:cNvSpPr/>
          <p:nvPr/>
        </p:nvSpPr>
        <p:spPr>
          <a:xfrm>
            <a:off x="3601688" y="2794015"/>
            <a:ext cx="1576762" cy="822960"/>
          </a:xfrm>
          <a:prstGeom prst="foldedCorner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3601688" y="2810948"/>
            <a:ext cx="1302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</a:t>
            </a:r>
          </a:p>
          <a:p>
            <a:r>
              <a:rPr lang="en-US" dirty="0" err="1" smtClean="0"/>
              <a:t>bytecode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311937" y="3669438"/>
            <a:ext cx="1139893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TextBox 13"/>
          <p:cNvSpPr txBox="1"/>
          <p:nvPr/>
        </p:nvSpPr>
        <p:spPr>
          <a:xfrm>
            <a:off x="5313349" y="3589863"/>
            <a:ext cx="1285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 Virtual Machine</a:t>
            </a:r>
            <a:endParaRPr lang="en-US" dirty="0"/>
          </a:p>
        </p:txBody>
      </p:sp>
      <p:sp>
        <p:nvSpPr>
          <p:cNvPr id="16" name="Folded Corner 15"/>
          <p:cNvSpPr/>
          <p:nvPr/>
        </p:nvSpPr>
        <p:spPr>
          <a:xfrm>
            <a:off x="6548033" y="2777085"/>
            <a:ext cx="761747" cy="822960"/>
          </a:xfrm>
          <a:prstGeom prst="foldedCorner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548033" y="279401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6812" y="3542270"/>
            <a:ext cx="129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Hello.java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83157" y="3559203"/>
            <a:ext cx="133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Hello.class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2551855" y="2810948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5261139" y="233682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5481267" y="2794018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are similar to C++</a:t>
            </a:r>
          </a:p>
          <a:p>
            <a:pPr lvl="1"/>
            <a:r>
              <a:rPr lang="en-US" dirty="0" smtClean="0"/>
              <a:t>E.g., =, +, - , *, /, %</a:t>
            </a:r>
          </a:p>
          <a:p>
            <a:r>
              <a:rPr lang="en-US" dirty="0" smtClean="0"/>
              <a:t>A simple example:</a:t>
            </a:r>
          </a:p>
          <a:p>
            <a:r>
              <a:rPr lang="en-US" dirty="0" smtClean="0"/>
              <a:t>Sum 1 to 100 using a formula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0679" y="4097855"/>
            <a:ext cx="706489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class Example {</a:t>
            </a:r>
          </a:p>
          <a:p>
            <a:r>
              <a:rPr lang="en-US" dirty="0"/>
              <a:t>	</a:t>
            </a:r>
            <a:r>
              <a:rPr lang="en-US" dirty="0" smtClean="0"/>
              <a:t>public static void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argv</a:t>
            </a:r>
            <a:r>
              <a:rPr lang="en-US" dirty="0" smtClean="0"/>
              <a:t>) { 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= 100; </a:t>
            </a:r>
          </a:p>
          <a:p>
            <a:r>
              <a:rPr lang="en-US" dirty="0" smtClean="0"/>
              <a:t>		System.out.println("1+2+...+"+</a:t>
            </a:r>
            <a:r>
              <a:rPr lang="en-US" dirty="0" err="1" smtClean="0"/>
              <a:t>n</a:t>
            </a:r>
            <a:r>
              <a:rPr lang="en-US" dirty="0" smtClean="0"/>
              <a:t>+" = " + </a:t>
            </a:r>
            <a:r>
              <a:rPr lang="en-US" dirty="0" smtClean="0">
                <a:solidFill>
                  <a:srgbClr val="0000FF"/>
                </a:solidFill>
              </a:rPr>
              <a:t>(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* (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+ 1) / 2)</a:t>
            </a:r>
            <a:r>
              <a:rPr lang="en-US" dirty="0" smtClean="0"/>
              <a:t>); </a:t>
            </a:r>
          </a:p>
          <a:p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00971" y="3129711"/>
            <a:ext cx="2489200" cy="1200329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Example.java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java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1+2+...+100 = 5050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6508377" cy="1143000"/>
          </a:xfrm>
        </p:spPr>
        <p:txBody>
          <a:bodyPr/>
          <a:lstStyle/>
          <a:p>
            <a:r>
              <a:rPr lang="en-US" dirty="0" smtClean="0"/>
              <a:t>Sum 1 to 100 using a method with </a:t>
            </a:r>
            <a:r>
              <a:rPr lang="en-US" dirty="0" smtClean="0"/>
              <a:t>for-loop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980267"/>
            <a:ext cx="61581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class Example { 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public static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sum(int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{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total = 0;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for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1;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&lt;=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 { total +=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; }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	return total; 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} </a:t>
            </a:r>
          </a:p>
          <a:p>
            <a:r>
              <a:rPr lang="en-US" dirty="0"/>
              <a:t>	</a:t>
            </a:r>
            <a:r>
              <a:rPr lang="en-US" dirty="0" smtClean="0"/>
              <a:t>public static void </a:t>
            </a:r>
            <a:r>
              <a:rPr lang="en-US" dirty="0" err="1" smtClean="0"/>
              <a:t>main(String</a:t>
            </a:r>
            <a:r>
              <a:rPr lang="en-US" dirty="0" smtClean="0"/>
              <a:t>[] </a:t>
            </a:r>
            <a:r>
              <a:rPr lang="en-US" dirty="0" err="1" smtClean="0"/>
              <a:t>argv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= 100; </a:t>
            </a:r>
          </a:p>
          <a:p>
            <a:r>
              <a:rPr lang="en-US" dirty="0" smtClean="0"/>
              <a:t>		System.out.println("1+2+...+"+</a:t>
            </a:r>
            <a:r>
              <a:rPr lang="en-US" dirty="0" err="1" smtClean="0"/>
              <a:t>n</a:t>
            </a:r>
            <a:r>
              <a:rPr lang="en-US" dirty="0" smtClean="0"/>
              <a:t>+" = " + </a:t>
            </a:r>
            <a:r>
              <a:rPr lang="en-US" dirty="0" err="1" smtClean="0">
                <a:solidFill>
                  <a:srgbClr val="0000FF"/>
                </a:solidFill>
              </a:rPr>
              <a:t>sum(n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); </a:t>
            </a:r>
          </a:p>
          <a:p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51601" y="3352801"/>
            <a:ext cx="2489200" cy="1200329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Example.java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java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1+2+...+100 = 5050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852</Words>
  <Application>Microsoft Macintosh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Plaza</vt:lpstr>
      <vt:lpstr> Data Structures Lecture 1</vt:lpstr>
      <vt:lpstr>A brief review of Java programming</vt:lpstr>
      <vt:lpstr>Popularity of Programing  Languages</vt:lpstr>
      <vt:lpstr>About Java</vt:lpstr>
      <vt:lpstr>Java Programming Basics</vt:lpstr>
      <vt:lpstr>Modifiers</vt:lpstr>
      <vt:lpstr>How Java works</vt:lpstr>
      <vt:lpstr>Example: Operator</vt:lpstr>
      <vt:lpstr>Example: Loop</vt:lpstr>
      <vt:lpstr>Use pre-defined class library</vt:lpstr>
      <vt:lpstr>Use pre-defined class library</vt:lpstr>
      <vt:lpstr>Example: Simple Input </vt:lpstr>
      <vt:lpstr>About Eclipse</vt:lpstr>
      <vt:lpstr>Eclipse Extension</vt:lpstr>
      <vt:lpstr>A tutorial</vt:lpstr>
      <vt:lpstr>Homework 1 (Due on 9/22)</vt:lpstr>
      <vt:lpstr>Coming up…</vt:lpstr>
    </vt:vector>
  </TitlesOfParts>
  <Company>NCCU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31</cp:revision>
  <dcterms:created xsi:type="dcterms:W3CDTF">2010-09-16T05:44:54Z</dcterms:created>
  <dcterms:modified xsi:type="dcterms:W3CDTF">2011-09-14T15:19:02Z</dcterms:modified>
</cp:coreProperties>
</file>