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68" r:id="rId3"/>
    <p:sldId id="257" r:id="rId4"/>
    <p:sldId id="260" r:id="rId5"/>
    <p:sldId id="258" r:id="rId6"/>
    <p:sldId id="259" r:id="rId7"/>
    <p:sldId id="261" r:id="rId8"/>
    <p:sldId id="262" r:id="rId9"/>
    <p:sldId id="270" r:id="rId10"/>
    <p:sldId id="271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B419239-0D02-1148-91D6-66C18BC00F3C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D75AB042-7A5A-534E-B1B5-AAC733BD1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oslab.nccu.edu.tw/Cours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ey.com/go/global/goodric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520012"/>
            <a:ext cx="545896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Structures</a:t>
            </a:r>
            <a:br>
              <a:rPr lang="en-US" dirty="0" smtClean="0"/>
            </a:br>
            <a:r>
              <a:rPr lang="en-US" dirty="0" smtClean="0"/>
              <a:t>Lecture 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721093"/>
            <a:ext cx="5458968" cy="6217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Fang Yu</a:t>
            </a:r>
          </a:p>
          <a:p>
            <a:r>
              <a:rPr lang="en-US" dirty="0" smtClean="0"/>
              <a:t>Department of Management Information Systems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4936" y="274136"/>
            <a:ext cx="112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successful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You need to work hard, and work step by step.</a:t>
            </a: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Attend </a:t>
            </a:r>
            <a:r>
              <a:rPr lang="en-US" dirty="0" smtClean="0"/>
              <a:t>labs and </a:t>
            </a:r>
            <a:r>
              <a:rPr lang="en-US" dirty="0" smtClean="0"/>
              <a:t>lectures</a:t>
            </a:r>
          </a:p>
          <a:p>
            <a:pPr>
              <a:buFontTx/>
              <a:buChar char="-"/>
            </a:pPr>
            <a:r>
              <a:rPr lang="en-US" dirty="0" smtClean="0"/>
              <a:t>Write your own code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Visit Course Website Frequently</a:t>
            </a:r>
          </a:p>
          <a:p>
            <a:pPr>
              <a:buFontTx/>
              <a:buChar char="-"/>
            </a:pPr>
            <a:r>
              <a:rPr lang="en-US" dirty="0" smtClean="0"/>
              <a:t>Submit HWs</a:t>
            </a:r>
            <a:r>
              <a:rPr lang="en-US" dirty="0" smtClean="0"/>
              <a:t>/Reports on time</a:t>
            </a:r>
          </a:p>
          <a:p>
            <a:pPr>
              <a:buFontTx/>
              <a:buChar char="-"/>
            </a:pPr>
            <a:r>
              <a:rPr lang="en-US" dirty="0" smtClean="0"/>
              <a:t>Share your experience/Discuss with </a:t>
            </a:r>
            <a:r>
              <a:rPr lang="en-US" dirty="0" smtClean="0"/>
              <a:t>your </a:t>
            </a:r>
            <a:r>
              <a:rPr lang="en-US" dirty="0" smtClean="0"/>
              <a:t>classmates, </a:t>
            </a:r>
            <a:r>
              <a:rPr lang="en-US" dirty="0" smtClean="0"/>
              <a:t>TAs,  and seniors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NO </a:t>
            </a:r>
            <a:r>
              <a:rPr lang="en-US" b="1" dirty="0"/>
              <a:t>N</a:t>
            </a:r>
            <a:r>
              <a:rPr lang="en-US" b="1" dirty="0" smtClean="0"/>
              <a:t>O: </a:t>
            </a:r>
          </a:p>
          <a:p>
            <a:pPr>
              <a:buFontTx/>
              <a:buChar char="-"/>
            </a:pPr>
            <a:r>
              <a:rPr lang="en-US" dirty="0" smtClean="0"/>
              <a:t>No direct copies of others’ </a:t>
            </a:r>
            <a:r>
              <a:rPr lang="en-US" dirty="0" smtClean="0"/>
              <a:t>code (We can figure it out!)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 smtClean="0"/>
              <a:t>least re</a:t>
            </a:r>
            <a:r>
              <a:rPr lang="en-US" dirty="0" smtClean="0"/>
              <a:t>-type</a:t>
            </a:r>
            <a:r>
              <a:rPr lang="en-US" dirty="0" smtClean="0"/>
              <a:t>/compile/test them by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September- Get ready to programming!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Topics: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A brief overview of Java and eclipse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Object-oriented design and abstract data type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Text/Pattern matching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Class project announcement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Text book: Ch1, Ch2, and Ch12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In the following two weeks, please make sure that you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write and execute a small java code using Eclipse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	(TAs will teach Eclipse in the lab on 9/16)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have a team and start to think about the project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October – Introduce basic data structures and their implementations</a:t>
            </a:r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Linked Lists</a:t>
            </a:r>
          </a:p>
          <a:p>
            <a:pPr lvl="1"/>
            <a:r>
              <a:rPr lang="en-US" dirty="0" smtClean="0"/>
              <a:t>Queues</a:t>
            </a:r>
          </a:p>
          <a:p>
            <a:pPr lvl="1"/>
            <a:r>
              <a:rPr lang="en-US" dirty="0" smtClean="0"/>
              <a:t>Stacks</a:t>
            </a:r>
          </a:p>
          <a:p>
            <a:pPr lvl="1"/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Heaps</a:t>
            </a:r>
          </a:p>
          <a:p>
            <a:r>
              <a:rPr lang="en-US" dirty="0" smtClean="0"/>
              <a:t>Text Book: Ch3, Ch5, Ch6, Ch7, (Ch8)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November – Introduce fundamental algorithms and their analyses</a:t>
            </a:r>
            <a:endParaRPr lang="en-US" dirty="0" smtClean="0"/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Analysis of Algorithms </a:t>
            </a:r>
          </a:p>
          <a:p>
            <a:pPr lvl="1"/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Sorting and Search </a:t>
            </a:r>
          </a:p>
          <a:p>
            <a:r>
              <a:rPr lang="en-US" dirty="0" smtClean="0"/>
              <a:t>Text Book: Ch4, Ch10, Ch11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December – Step on advanced data structures</a:t>
            </a:r>
            <a:endParaRPr lang="en-US" dirty="0" smtClean="0"/>
          </a:p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Hash tables</a:t>
            </a:r>
          </a:p>
          <a:p>
            <a:pPr lvl="1"/>
            <a:r>
              <a:rPr lang="en-US" dirty="0" smtClean="0"/>
              <a:t>Dictionaries and Maps</a:t>
            </a:r>
          </a:p>
          <a:p>
            <a:pPr lvl="1"/>
            <a:r>
              <a:rPr lang="en-US" dirty="0" smtClean="0"/>
              <a:t>Graphs </a:t>
            </a:r>
          </a:p>
          <a:p>
            <a:r>
              <a:rPr lang="en-US" dirty="0" smtClean="0"/>
              <a:t>Text book: Ch9, Ch13</a:t>
            </a:r>
          </a:p>
          <a:p>
            <a:r>
              <a:rPr lang="en-US" dirty="0" smtClean="0"/>
              <a:t>A selected topic (to be announced)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January – Time for payback</a:t>
            </a:r>
            <a:endParaRPr lang="en-US" dirty="0" smtClean="0"/>
          </a:p>
          <a:p>
            <a:r>
              <a:rPr lang="en-US" dirty="0" smtClean="0"/>
              <a:t>Project Demo</a:t>
            </a:r>
          </a:p>
          <a:p>
            <a:r>
              <a:rPr lang="en-US" dirty="0" smtClean="0"/>
              <a:t>Final Exam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047" y="1306022"/>
            <a:ext cx="2870200" cy="283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Instructor: 郁方 (Yu, Fang)</a:t>
            </a:r>
          </a:p>
          <a:p>
            <a:pPr lvl="1"/>
            <a:r>
              <a:rPr lang="en-US" dirty="0" err="1" smtClean="0"/>
              <a:t>yuf@nccu.edu.tw</a:t>
            </a:r>
            <a:endParaRPr lang="en-US" dirty="0" smtClean="0"/>
          </a:p>
          <a:p>
            <a:pPr lvl="1"/>
            <a:r>
              <a:rPr lang="en-US" dirty="0" smtClean="0"/>
              <a:t>Office: </a:t>
            </a:r>
            <a:r>
              <a:rPr lang="zh-TW" altLang="en-US" dirty="0" smtClean="0"/>
              <a:t>心諮</a:t>
            </a:r>
            <a:r>
              <a:rPr lang="zh-TW" altLang="en-US" dirty="0" smtClean="0"/>
              <a:t>中心</a:t>
            </a:r>
            <a:r>
              <a:rPr lang="en-US" altLang="zh-TW" dirty="0" smtClean="0"/>
              <a:t> 4F Health center (150409)</a:t>
            </a:r>
            <a:endParaRPr lang="en-US" dirty="0" smtClean="0"/>
          </a:p>
          <a:p>
            <a:r>
              <a:rPr lang="en-US" dirty="0" smtClean="0"/>
              <a:t>Lecture Time and Location: </a:t>
            </a:r>
          </a:p>
          <a:p>
            <a:pPr lvl="1"/>
            <a:r>
              <a:rPr lang="en-US" dirty="0" smtClean="0"/>
              <a:t>Every week</a:t>
            </a:r>
          </a:p>
          <a:p>
            <a:pPr lvl="1"/>
            <a:r>
              <a:rPr lang="en-US" dirty="0" smtClean="0"/>
              <a:t>Chinese Session: Thursday 234 (9:10-12:00am)</a:t>
            </a:r>
          </a:p>
          <a:p>
            <a:pPr lvl="1"/>
            <a:r>
              <a:rPr lang="en-US" dirty="0" smtClean="0"/>
              <a:t>English Session: Thursday D56 (1:10-4:00pm)</a:t>
            </a:r>
          </a:p>
          <a:p>
            <a:pPr lvl="1"/>
            <a:r>
              <a:rPr lang="en-US" dirty="0" smtClean="0"/>
              <a:t>逸仙樓 5F </a:t>
            </a:r>
            <a:r>
              <a:rPr lang="en-US" dirty="0" smtClean="0"/>
              <a:t>(</a:t>
            </a:r>
            <a:r>
              <a:rPr lang="en-US" dirty="0" smtClean="0"/>
              <a:t>MIS </a:t>
            </a:r>
            <a:r>
              <a:rPr lang="en-US" dirty="0" smtClean="0"/>
              <a:t>PC </a:t>
            </a:r>
            <a:r>
              <a:rPr lang="en-US" dirty="0" smtClean="0"/>
              <a:t>Classroom)</a:t>
            </a:r>
            <a:endParaRPr lang="en-US" dirty="0" smtClean="0"/>
          </a:p>
          <a:p>
            <a:r>
              <a:rPr lang="en-US" dirty="0" smtClean="0"/>
              <a:t>You can find/download all the materials from the </a:t>
            </a:r>
            <a:r>
              <a:rPr lang="en-US" dirty="0"/>
              <a:t>c</a:t>
            </a:r>
            <a:r>
              <a:rPr lang="en-US" dirty="0" smtClean="0"/>
              <a:t>ourse web </a:t>
            </a:r>
            <a:r>
              <a:rPr lang="en-US" dirty="0" smtClean="0"/>
              <a:t>site</a:t>
            </a:r>
            <a:r>
              <a:rPr lang="en-US" dirty="0" smtClean="0"/>
              <a:t>: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://soslab.nccu.edu.tw/Courses.html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Structures and Algorithms in Java 5</a:t>
            </a:r>
            <a:r>
              <a:rPr lang="en-US" baseline="30000" dirty="0" smtClean="0"/>
              <a:t>th</a:t>
            </a:r>
            <a:r>
              <a:rPr lang="en-US" dirty="0" smtClean="0"/>
              <a:t> edition, by Michael T. Goodrich and Roberto </a:t>
            </a:r>
            <a:r>
              <a:rPr lang="en-US" dirty="0" err="1" smtClean="0"/>
              <a:t>Tamassia</a:t>
            </a:r>
            <a:r>
              <a:rPr lang="en-US" dirty="0" smtClean="0"/>
              <a:t>, John Wiley &amp; Sons, Inc.</a:t>
            </a:r>
          </a:p>
          <a:p>
            <a:r>
              <a:rPr lang="en-US" dirty="0" smtClean="0"/>
              <a:t>Online resources: </a:t>
            </a:r>
            <a:r>
              <a:rPr lang="en-US" dirty="0" smtClean="0">
                <a:hlinkClick r:id="rId2"/>
              </a:rPr>
              <a:t>http://www.wiley.com/go/global/goodrich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代理商：新月圖書公司/東華書局</a:t>
            </a:r>
            <a:r>
              <a:rPr lang="en-US" dirty="0" smtClean="0"/>
              <a:t>, 台北市重慶南路一段143號三樓 TEL: 02-23317856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meeting</a:t>
            </a:r>
          </a:p>
          <a:p>
            <a:r>
              <a:rPr lang="en-US" dirty="0" smtClean="0"/>
              <a:t>TAs:</a:t>
            </a:r>
          </a:p>
          <a:p>
            <a:pPr lvl="1"/>
            <a:r>
              <a:rPr lang="en-US" dirty="0" smtClean="0"/>
              <a:t>廖文成, 99356013@nccu.edu.tw  </a:t>
            </a:r>
          </a:p>
          <a:p>
            <a:pPr lvl="1"/>
            <a:r>
              <a:rPr lang="en-US" dirty="0" smtClean="0"/>
              <a:t>邱芃瑋, 99356027@nccu.edu.tw </a:t>
            </a:r>
          </a:p>
          <a:p>
            <a:pPr lvl="1"/>
            <a:r>
              <a:rPr lang="en-US" dirty="0" smtClean="0"/>
              <a:t>Friday 12:10-2:00pm</a:t>
            </a:r>
          </a:p>
          <a:p>
            <a:pPr lvl="1"/>
            <a:r>
              <a:rPr lang="en-US" dirty="0" smtClean="0"/>
              <a:t>Location: 逸仙樓 5F 資管系PC 教室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next (and important) step in programming</a:t>
            </a:r>
          </a:p>
          <a:p>
            <a:pPr>
              <a:buNone/>
            </a:pPr>
            <a:r>
              <a:rPr lang="en-US" dirty="0" smtClean="0"/>
              <a:t>You will learn </a:t>
            </a:r>
          </a:p>
          <a:p>
            <a:r>
              <a:rPr lang="en-US" dirty="0" smtClean="0"/>
              <a:t>the concepts, implementations, and applications of fundamental data structures and algorithms</a:t>
            </a:r>
          </a:p>
          <a:p>
            <a:pPr>
              <a:buNone/>
            </a:pPr>
            <a:r>
              <a:rPr lang="en-US" dirty="0" smtClean="0"/>
              <a:t>You will also learn</a:t>
            </a:r>
          </a:p>
          <a:p>
            <a:r>
              <a:rPr lang="en-US" dirty="0" smtClean="0"/>
              <a:t>how to develop Java applications using eclipse and java class library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 of this course,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should</a:t>
            </a:r>
          </a:p>
          <a:p>
            <a:r>
              <a:rPr lang="en-US" dirty="0" smtClean="0"/>
              <a:t>understand common data structures and algorithms</a:t>
            </a:r>
          </a:p>
          <a:p>
            <a:r>
              <a:rPr lang="en-US" dirty="0" smtClean="0"/>
              <a:t>be able to implement new data abstractions and use existing library components</a:t>
            </a:r>
          </a:p>
          <a:p>
            <a:r>
              <a:rPr lang="en-US" dirty="0" smtClean="0"/>
              <a:t>feel comfortable programming in Java</a:t>
            </a:r>
          </a:p>
          <a:p>
            <a:r>
              <a:rPr lang="en-US" dirty="0" smtClean="0"/>
              <a:t>be a stronger programmer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and Labs: 40%</a:t>
            </a:r>
          </a:p>
          <a:p>
            <a:pPr lvl="1"/>
            <a:r>
              <a:rPr lang="en-US" dirty="0" smtClean="0"/>
              <a:t>You will have a small programming homework (most likely it will be every week)</a:t>
            </a:r>
          </a:p>
          <a:p>
            <a:pPr lvl="1"/>
            <a:r>
              <a:rPr lang="en-US" dirty="0" smtClean="0"/>
              <a:t>TAs will guide you in the lab</a:t>
            </a:r>
          </a:p>
          <a:p>
            <a:pPr lvl="1"/>
            <a:r>
              <a:rPr lang="en-US" dirty="0" smtClean="0"/>
              <a:t>You need to upload your code using WM3 before the due date. </a:t>
            </a:r>
          </a:p>
          <a:p>
            <a:pPr lvl="1"/>
            <a:r>
              <a:rPr lang="en-US" dirty="0" smtClean="0"/>
              <a:t>Late submission is accepted with penalty</a:t>
            </a:r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dirty="0" smtClean="0"/>
              <a:t>Final Exam (close book): 30%</a:t>
            </a:r>
          </a:p>
          <a:p>
            <a:pPr marL="457200" lvl="2">
              <a:spcBef>
                <a:spcPts val="1800"/>
              </a:spcBef>
            </a:pPr>
            <a:r>
              <a:rPr lang="en-US" dirty="0" smtClean="0"/>
              <a:t>You are allowed to bring an A4 size note.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Project: 30% </a:t>
            </a:r>
          </a:p>
          <a:p>
            <a:pPr lvl="1"/>
            <a:r>
              <a:rPr lang="en-US" dirty="0" smtClean="0"/>
              <a:t>Topic: Intelligence Searching</a:t>
            </a:r>
          </a:p>
          <a:p>
            <a:pPr lvl="1"/>
            <a:r>
              <a:rPr lang="en-US" dirty="0"/>
              <a:t>2</a:t>
            </a:r>
            <a:r>
              <a:rPr lang="en-US" dirty="0" smtClean="0"/>
              <a:t>-4 students as a team (Send the list to your TA)</a:t>
            </a:r>
          </a:p>
          <a:p>
            <a:pPr lvl="1"/>
            <a:r>
              <a:rPr lang="en-US" dirty="0" smtClean="0"/>
              <a:t>Develop your application using Eclipse with SVN</a:t>
            </a:r>
          </a:p>
          <a:p>
            <a:pPr lvl="2"/>
            <a:r>
              <a:rPr lang="en-US" dirty="0" smtClean="0"/>
              <a:t>You will get extra points for updating your code constantly</a:t>
            </a:r>
          </a:p>
          <a:p>
            <a:pPr lvl="1"/>
            <a:r>
              <a:rPr lang="en-US" dirty="0" smtClean="0"/>
              <a:t>Each team needs to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Upload the source code using WM3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Wring the proposal and the final report</a:t>
            </a:r>
          </a:p>
          <a:p>
            <a:pPr marL="571500" lvl="1" indent="-342900">
              <a:buAutoNum type="arabicPeriod"/>
            </a:pPr>
            <a:r>
              <a:rPr lang="en-US" dirty="0" smtClean="0"/>
              <a:t>Give a Demo at the end of this semester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713</Words>
  <Application>Microsoft Macintosh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Plaza</vt:lpstr>
      <vt:lpstr> Data Structures Lecture 0</vt:lpstr>
      <vt:lpstr>Syllabus</vt:lpstr>
      <vt:lpstr>Course Information</vt:lpstr>
      <vt:lpstr>Text book</vt:lpstr>
      <vt:lpstr>Lab Information</vt:lpstr>
      <vt:lpstr>Course Objectives</vt:lpstr>
      <vt:lpstr>At the end of this course,</vt:lpstr>
      <vt:lpstr>Course Requirements</vt:lpstr>
      <vt:lpstr>Course Requirements</vt:lpstr>
      <vt:lpstr>To be successful</vt:lpstr>
      <vt:lpstr>Road map.</vt:lpstr>
      <vt:lpstr>Road map..</vt:lpstr>
      <vt:lpstr>Road map…</vt:lpstr>
      <vt:lpstr>Road map….</vt:lpstr>
      <vt:lpstr>Road map…..</vt:lpstr>
    </vt:vector>
  </TitlesOfParts>
  <Company>NCCU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Structures Lecture 1</dc:title>
  <dc:creator>Fang Yu</dc:creator>
  <cp:lastModifiedBy>Fang Yu</cp:lastModifiedBy>
  <cp:revision>20</cp:revision>
  <dcterms:created xsi:type="dcterms:W3CDTF">2010-09-16T00:55:18Z</dcterms:created>
  <dcterms:modified xsi:type="dcterms:W3CDTF">2011-09-14T15:25:20Z</dcterms:modified>
</cp:coreProperties>
</file>