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56"/>
  </p:notesMasterIdLst>
  <p:sldIdLst>
    <p:sldId id="263" r:id="rId2"/>
    <p:sldId id="332" r:id="rId3"/>
    <p:sldId id="264" r:id="rId4"/>
    <p:sldId id="265" r:id="rId5"/>
    <p:sldId id="267" r:id="rId6"/>
    <p:sldId id="268" r:id="rId7"/>
    <p:sldId id="269" r:id="rId8"/>
    <p:sldId id="270" r:id="rId9"/>
    <p:sldId id="271" r:id="rId10"/>
    <p:sldId id="272" r:id="rId11"/>
    <p:sldId id="274" r:id="rId12"/>
    <p:sldId id="275" r:id="rId13"/>
    <p:sldId id="276" r:id="rId14"/>
    <p:sldId id="277" r:id="rId15"/>
    <p:sldId id="278" r:id="rId16"/>
    <p:sldId id="280" r:id="rId17"/>
    <p:sldId id="281" r:id="rId18"/>
    <p:sldId id="282" r:id="rId19"/>
    <p:sldId id="283" r:id="rId20"/>
    <p:sldId id="285" r:id="rId21"/>
    <p:sldId id="286" r:id="rId22"/>
    <p:sldId id="287" r:id="rId23"/>
    <p:sldId id="288" r:id="rId24"/>
    <p:sldId id="290" r:id="rId25"/>
    <p:sldId id="291" r:id="rId26"/>
    <p:sldId id="293" r:id="rId27"/>
    <p:sldId id="294" r:id="rId28"/>
    <p:sldId id="295" r:id="rId29"/>
    <p:sldId id="296" r:id="rId30"/>
    <p:sldId id="298" r:id="rId31"/>
    <p:sldId id="300" r:id="rId32"/>
    <p:sldId id="301" r:id="rId33"/>
    <p:sldId id="303" r:id="rId34"/>
    <p:sldId id="305" r:id="rId35"/>
    <p:sldId id="306" r:id="rId36"/>
    <p:sldId id="307" r:id="rId37"/>
    <p:sldId id="309" r:id="rId38"/>
    <p:sldId id="310" r:id="rId39"/>
    <p:sldId id="311" r:id="rId40"/>
    <p:sldId id="312" r:id="rId41"/>
    <p:sldId id="313" r:id="rId42"/>
    <p:sldId id="314" r:id="rId43"/>
    <p:sldId id="316" r:id="rId44"/>
    <p:sldId id="317" r:id="rId45"/>
    <p:sldId id="319" r:id="rId46"/>
    <p:sldId id="320" r:id="rId47"/>
    <p:sldId id="321" r:id="rId48"/>
    <p:sldId id="322" r:id="rId49"/>
    <p:sldId id="323" r:id="rId50"/>
    <p:sldId id="325" r:id="rId51"/>
    <p:sldId id="327" r:id="rId52"/>
    <p:sldId id="328" r:id="rId53"/>
    <p:sldId id="330" r:id="rId54"/>
    <p:sldId id="331" r:id="rId55"/>
  </p:sldIdLst>
  <p:sldSz cx="9144000" cy="6858000" type="screen4x3"/>
  <p:notesSz cx="6858000" cy="9144000"/>
  <p:custDataLst>
    <p:tags r:id="rId5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59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5167" autoAdjust="0"/>
  </p:normalViewPr>
  <p:slideViewPr>
    <p:cSldViewPr>
      <p:cViewPr varScale="1">
        <p:scale>
          <a:sx n="66" d="100"/>
          <a:sy n="66" d="100"/>
        </p:scale>
        <p:origin x="-1410"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gs" Target="tags/tag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22C16C-0260-4B39-96A8-73E8B504E071}" type="datetimeFigureOut">
              <a:rPr lang="en-US" smtClean="0"/>
              <a:t>8/20/2015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004E23-57C8-46BF-A38E-3B9709954C77}" type="slidenum">
              <a:rPr lang="en-US" smtClean="0"/>
              <a:t>‹#›</a:t>
            </a:fld>
            <a:endParaRPr lang="en-US"/>
          </a:p>
        </p:txBody>
      </p:sp>
    </p:spTree>
    <p:extLst>
      <p:ext uri="{BB962C8B-B14F-4D97-AF65-F5344CB8AC3E}">
        <p14:creationId xmlns:p14="http://schemas.microsoft.com/office/powerpoint/2010/main" val="3490503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a:t>
            </a:fld>
            <a:endParaRPr lang="en-US"/>
          </a:p>
        </p:txBody>
      </p:sp>
    </p:spTree>
    <p:extLst>
      <p:ext uri="{BB962C8B-B14F-4D97-AF65-F5344CB8AC3E}">
        <p14:creationId xmlns:p14="http://schemas.microsoft.com/office/powerpoint/2010/main" val="1313004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100"/>
              </a:spcBef>
            </a:pPr>
            <a:r>
              <a:rPr lang="en-CA" altLang="en-US" dirty="0" smtClean="0">
                <a:latin typeface="Arial" panose="020B0604020202020204" pitchFamily="34" charset="0"/>
              </a:rPr>
              <a:t>Notes and teaching tips: 5, 9, 16, 17, 18, 34, 46, and 47. </a:t>
            </a:r>
          </a:p>
          <a:p>
            <a:pPr eaLnBrk="1" hangingPunct="1">
              <a:spcBef>
                <a:spcPts val="100"/>
              </a:spcBef>
            </a:pPr>
            <a:r>
              <a:rPr lang="en-CA" altLang="en-US" dirty="0" smtClean="0">
                <a:latin typeface="Arial" panose="020B0604020202020204" pitchFamily="34" charset="0"/>
              </a:rPr>
              <a:t>To advance to the next slide, click anywhere on the full screen figure.</a:t>
            </a:r>
          </a:p>
          <a:p>
            <a:r>
              <a:rPr lang="en-AU" altLang="en-US" dirty="0" smtClean="0">
                <a:latin typeface="Arial" panose="020B0604020202020204" pitchFamily="34" charset="0"/>
              </a:rPr>
              <a:t>Applying the principles of economics to interpret and understand the news is a major goal of the principles course. You can encourage your students in this activity by using the two features: </a:t>
            </a:r>
            <a:r>
              <a:rPr lang="en-AU" altLang="en-US" i="1" dirty="0" smtClean="0">
                <a:latin typeface="Arial" panose="020B0604020202020204" pitchFamily="34" charset="0"/>
              </a:rPr>
              <a:t>Economics in the News </a:t>
            </a:r>
            <a:r>
              <a:rPr lang="en-AU" altLang="en-US" dirty="0" smtClean="0">
                <a:latin typeface="Arial" panose="020B0604020202020204" pitchFamily="34" charset="0"/>
              </a:rPr>
              <a:t>and</a:t>
            </a:r>
            <a:r>
              <a:rPr lang="en-AU" altLang="en-US" i="1" dirty="0" smtClean="0">
                <a:latin typeface="Arial" panose="020B0604020202020204" pitchFamily="34" charset="0"/>
              </a:rPr>
              <a:t> Economics in Action</a:t>
            </a:r>
            <a:r>
              <a:rPr lang="en-AU" altLang="en-US" dirty="0" smtClean="0">
                <a:latin typeface="Arial" panose="020B0604020202020204" pitchFamily="34" charset="0"/>
              </a:rPr>
              <a:t>.</a:t>
            </a:r>
            <a:endParaRPr lang="en-US" altLang="en-US" dirty="0" smtClean="0">
              <a:latin typeface="Arial" panose="020B0604020202020204" pitchFamily="34" charset="0"/>
            </a:endParaRPr>
          </a:p>
          <a:p>
            <a:r>
              <a:rPr lang="en-AU" altLang="en-US" dirty="0" smtClean="0">
                <a:latin typeface="Arial" panose="020B0604020202020204" pitchFamily="34" charset="0"/>
              </a:rPr>
              <a:t>(1) </a:t>
            </a:r>
            <a:r>
              <a:rPr lang="en-AU" altLang="en-US" i="1" dirty="0" smtClean="0">
                <a:latin typeface="Arial" panose="020B0604020202020204" pitchFamily="34" charset="0"/>
              </a:rPr>
              <a:t>Before each class</a:t>
            </a:r>
            <a:r>
              <a:rPr lang="en-AU" altLang="en-US" dirty="0" smtClean="0">
                <a:latin typeface="Arial" panose="020B0604020202020204" pitchFamily="34" charset="0"/>
              </a:rPr>
              <a:t>, scan the news and select two or three headlines that are relevant to your session today. There is always something that works. Read the headline and ask for comments, interpretation, discussion. Pose questions arising from it that motivate today’s class. At the end of the class, return to the questions and answer them with the tools you’ve been explaining.</a:t>
            </a:r>
            <a:endParaRPr lang="en-US" altLang="en-US" dirty="0" smtClean="0">
              <a:latin typeface="Arial" panose="020B0604020202020204" pitchFamily="34" charset="0"/>
            </a:endParaRPr>
          </a:p>
          <a:p>
            <a:r>
              <a:rPr lang="en-AU" altLang="en-US" dirty="0" smtClean="0">
                <a:latin typeface="Arial" panose="020B0604020202020204" pitchFamily="34" charset="0"/>
              </a:rPr>
              <a:t>(2) </a:t>
            </a:r>
            <a:r>
              <a:rPr lang="en-AU" altLang="en-US" i="1" dirty="0" smtClean="0">
                <a:latin typeface="Arial" panose="020B0604020202020204" pitchFamily="34" charset="0"/>
              </a:rPr>
              <a:t>Once or twice a semester</a:t>
            </a:r>
            <a:r>
              <a:rPr lang="en-AU" altLang="en-US" dirty="0" smtClean="0">
                <a:latin typeface="Arial" panose="020B0604020202020204" pitchFamily="34" charset="0"/>
              </a:rPr>
              <a:t>, set an assignment, for credit, with the following instructions:</a:t>
            </a:r>
            <a:endParaRPr lang="en-US" altLang="en-US" dirty="0" smtClean="0">
              <a:latin typeface="Arial" panose="020B0604020202020204" pitchFamily="34" charset="0"/>
            </a:endParaRPr>
          </a:p>
          <a:p>
            <a:pPr>
              <a:spcBef>
                <a:spcPts val="100"/>
              </a:spcBef>
            </a:pPr>
            <a:r>
              <a:rPr lang="en-AU" altLang="en-US" dirty="0" smtClean="0">
                <a:latin typeface="Arial" panose="020B0604020202020204" pitchFamily="34" charset="0"/>
              </a:rPr>
              <a:t>(a) Find a news article about an economic topic that you find interesting.</a:t>
            </a:r>
            <a:endParaRPr lang="en-US" altLang="en-US" dirty="0" smtClean="0">
              <a:latin typeface="Arial" panose="020B0604020202020204" pitchFamily="34" charset="0"/>
            </a:endParaRPr>
          </a:p>
          <a:p>
            <a:pPr>
              <a:spcBef>
                <a:spcPts val="100"/>
              </a:spcBef>
            </a:pPr>
            <a:r>
              <a:rPr lang="en-AU" altLang="en-US" dirty="0" smtClean="0">
                <a:latin typeface="Arial" panose="020B0604020202020204" pitchFamily="34" charset="0"/>
              </a:rPr>
              <a:t>(b) Make a short bullet-list summary of the article.</a:t>
            </a:r>
            <a:endParaRPr lang="en-US" altLang="en-US" dirty="0" smtClean="0">
              <a:latin typeface="Arial" panose="020B0604020202020204" pitchFamily="34" charset="0"/>
            </a:endParaRPr>
          </a:p>
          <a:p>
            <a:pPr>
              <a:spcBef>
                <a:spcPts val="100"/>
              </a:spcBef>
            </a:pPr>
            <a:r>
              <a:rPr lang="en-AU" altLang="en-US" dirty="0" smtClean="0">
                <a:latin typeface="Arial" panose="020B0604020202020204" pitchFamily="34" charset="0"/>
              </a:rPr>
              <a:t>(c) Write and illustrate with appropriate graphs an economic analysis of the key points in the article.</a:t>
            </a:r>
            <a:endParaRPr lang="en-US" altLang="en-US" dirty="0" smtClean="0">
              <a:latin typeface="Arial" panose="020B0604020202020204" pitchFamily="34" charset="0"/>
            </a:endParaRPr>
          </a:p>
          <a:p>
            <a:r>
              <a:rPr lang="en-AU" altLang="en-US" dirty="0" smtClean="0">
                <a:latin typeface="Arial" panose="020B0604020202020204" pitchFamily="34" charset="0"/>
              </a:rPr>
              <a:t>Use the </a:t>
            </a:r>
            <a:r>
              <a:rPr lang="en-AU" altLang="en-US" i="1" dirty="0" smtClean="0">
                <a:latin typeface="Arial" panose="020B0604020202020204" pitchFamily="34" charset="0"/>
              </a:rPr>
              <a:t>Economics in the News</a:t>
            </a:r>
            <a:r>
              <a:rPr lang="en-AU" altLang="en-US" dirty="0" smtClean="0">
                <a:latin typeface="Arial" panose="020B0604020202020204" pitchFamily="34" charset="0"/>
              </a:rPr>
              <a:t> features in your textbook as models.</a:t>
            </a:r>
            <a:endParaRPr lang="en-US" altLang="en-US" dirty="0" smtClean="0">
              <a:latin typeface="Arial" panose="020B0604020202020204" pitchFamily="34" charset="0"/>
            </a:endParaRPr>
          </a:p>
          <a:p>
            <a:pPr eaLnBrk="1" hangingPunct="1"/>
            <a:endParaRPr lang="en-CA" altLang="en-US" dirty="0" smtClean="0">
              <a:latin typeface="Arial" panose="020B0604020202020204" pitchFamily="34" charset="0"/>
            </a:endParaRPr>
          </a:p>
          <a:p>
            <a:pPr eaLnBrk="1" hangingPunct="1"/>
            <a:endParaRPr lang="en-GB" altLang="en-US" dirty="0" smtClean="0">
              <a:latin typeface="Arial" panose="020B0604020202020204" pitchFamily="34" charset="0"/>
            </a:endParaRPr>
          </a:p>
          <a:p>
            <a:endParaRPr lang="en-IN" dirty="0"/>
          </a:p>
        </p:txBody>
      </p:sp>
      <p:sp>
        <p:nvSpPr>
          <p:cNvPr id="4" name="Slide Number Placeholder 3"/>
          <p:cNvSpPr>
            <a:spLocks noGrp="1"/>
          </p:cNvSpPr>
          <p:nvPr>
            <p:ph type="sldNum" sz="quarter" idx="10"/>
          </p:nvPr>
        </p:nvSpPr>
        <p:spPr/>
        <p:txBody>
          <a:bodyPr/>
          <a:lstStyle/>
          <a:p>
            <a:fld id="{60004E23-57C8-46BF-A38E-3B9709954C77}" type="slidenum">
              <a:rPr lang="en-US" smtClean="0"/>
              <a:t>2</a:t>
            </a:fld>
            <a:endParaRPr lang="en-US"/>
          </a:p>
        </p:txBody>
      </p:sp>
    </p:spTree>
    <p:extLst>
      <p:ext uri="{BB962C8B-B14F-4D97-AF65-F5344CB8AC3E}">
        <p14:creationId xmlns:p14="http://schemas.microsoft.com/office/powerpoint/2010/main" val="1740840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Arial" panose="020B0604020202020204" pitchFamily="34" charset="0"/>
              </a:rPr>
              <a:t>Explain that because landlords can’t be forced to supply a greater quantity than they wish, the quantity of housing supplied at the rent ceiling is less than the quantity that would be supplied in an unregulated market.</a:t>
            </a:r>
          </a:p>
          <a:p>
            <a:endParaRPr lang="en-IN" dirty="0"/>
          </a:p>
        </p:txBody>
      </p:sp>
      <p:sp>
        <p:nvSpPr>
          <p:cNvPr id="4" name="Slide Number Placeholder 3"/>
          <p:cNvSpPr>
            <a:spLocks noGrp="1"/>
          </p:cNvSpPr>
          <p:nvPr>
            <p:ph type="sldNum" sz="quarter" idx="10"/>
          </p:nvPr>
        </p:nvSpPr>
        <p:spPr/>
        <p:txBody>
          <a:bodyPr/>
          <a:lstStyle/>
          <a:p>
            <a:fld id="{60004E23-57C8-46BF-A38E-3B9709954C77}" type="slidenum">
              <a:rPr lang="en-US" smtClean="0"/>
              <a:t>5</a:t>
            </a:fld>
            <a:endParaRPr lang="en-US"/>
          </a:p>
        </p:txBody>
      </p:sp>
    </p:spTree>
    <p:extLst>
      <p:ext uri="{BB962C8B-B14F-4D97-AF65-F5344CB8AC3E}">
        <p14:creationId xmlns:p14="http://schemas.microsoft.com/office/powerpoint/2010/main" val="3845127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CA" altLang="en-US" b="1" dirty="0" smtClean="0">
                <a:solidFill>
                  <a:srgbClr val="FF0000"/>
                </a:solidFill>
                <a:latin typeface="Arial" panose="020B0604020202020204" pitchFamily="34" charset="0"/>
              </a:rPr>
              <a:t>Classroom activity</a:t>
            </a:r>
            <a:endParaRPr lang="en-CA" altLang="en-US" dirty="0" smtClean="0">
              <a:solidFill>
                <a:srgbClr val="FF0000"/>
              </a:solidFill>
              <a:latin typeface="Arial" panose="020B0604020202020204" pitchFamily="34" charset="0"/>
            </a:endParaRPr>
          </a:p>
          <a:p>
            <a:pPr eaLnBrk="1" hangingPunct="1"/>
            <a:r>
              <a:rPr lang="en-CA" altLang="en-US" dirty="0" smtClean="0">
                <a:latin typeface="Arial" panose="020B0604020202020204" pitchFamily="34" charset="0"/>
              </a:rPr>
              <a:t>Check out </a:t>
            </a:r>
            <a:r>
              <a:rPr lang="en-CA" altLang="en-US" i="1" dirty="0" smtClean="0">
                <a:latin typeface="Arial" panose="020B0604020202020204" pitchFamily="34" charset="0"/>
              </a:rPr>
              <a:t>Economics in Action</a:t>
            </a:r>
            <a:r>
              <a:rPr lang="en-CA" altLang="en-US" dirty="0" smtClean="0">
                <a:latin typeface="Arial" panose="020B0604020202020204" pitchFamily="34" charset="0"/>
              </a:rPr>
              <a:t>: Rent Control Winners: The Rich and Famous	</a:t>
            </a:r>
            <a:endParaRPr lang="en-US" altLang="en-US" dirty="0" smtClean="0">
              <a:latin typeface="Arial" panose="020B0604020202020204" pitchFamily="34" charset="0"/>
            </a:endParaRPr>
          </a:p>
          <a:p>
            <a:endParaRPr lang="en-IN" dirty="0"/>
          </a:p>
        </p:txBody>
      </p:sp>
      <p:sp>
        <p:nvSpPr>
          <p:cNvPr id="4" name="Slide Number Placeholder 3"/>
          <p:cNvSpPr>
            <a:spLocks noGrp="1"/>
          </p:cNvSpPr>
          <p:nvPr>
            <p:ph type="sldNum" sz="quarter" idx="10"/>
          </p:nvPr>
        </p:nvSpPr>
        <p:spPr/>
        <p:txBody>
          <a:bodyPr/>
          <a:lstStyle/>
          <a:p>
            <a:fld id="{60004E23-57C8-46BF-A38E-3B9709954C77}" type="slidenum">
              <a:rPr lang="en-US" smtClean="0"/>
              <a:t>9</a:t>
            </a:fld>
            <a:endParaRPr lang="en-US"/>
          </a:p>
        </p:txBody>
      </p:sp>
    </p:spTree>
    <p:extLst>
      <p:ext uri="{BB962C8B-B14F-4D97-AF65-F5344CB8AC3E}">
        <p14:creationId xmlns:p14="http://schemas.microsoft.com/office/powerpoint/2010/main" val="405547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CA" altLang="en-US" b="1" dirty="0" smtClean="0">
                <a:solidFill>
                  <a:srgbClr val="FF0000"/>
                </a:solidFill>
                <a:latin typeface="Arial" panose="020B0604020202020204" pitchFamily="34" charset="0"/>
              </a:rPr>
              <a:t>Classroom activity</a:t>
            </a:r>
            <a:endParaRPr lang="en-CA" altLang="en-US" dirty="0" smtClean="0">
              <a:solidFill>
                <a:srgbClr val="FF0000"/>
              </a:solidFill>
              <a:latin typeface="Arial" panose="020B0604020202020204" pitchFamily="34" charset="0"/>
            </a:endParaRPr>
          </a:p>
          <a:p>
            <a:pPr eaLnBrk="1" hangingPunct="1"/>
            <a:r>
              <a:rPr lang="en-CA" altLang="en-US" dirty="0" smtClean="0">
                <a:latin typeface="Arial" panose="020B0604020202020204" pitchFamily="34" charset="0"/>
              </a:rPr>
              <a:t>Check out </a:t>
            </a:r>
            <a:r>
              <a:rPr lang="en-CA" altLang="en-US" i="1" dirty="0" smtClean="0">
                <a:latin typeface="Arial" panose="020B0604020202020204" pitchFamily="34" charset="0"/>
              </a:rPr>
              <a:t>Economics in the News</a:t>
            </a:r>
            <a:r>
              <a:rPr lang="en-CA" altLang="en-US" dirty="0" smtClean="0">
                <a:latin typeface="Arial" panose="020B0604020202020204" pitchFamily="34" charset="0"/>
              </a:rPr>
              <a:t>: Push to Raise the Minimum Wage	</a:t>
            </a:r>
            <a:endParaRPr lang="en-US" altLang="en-US" dirty="0" smtClean="0">
              <a:latin typeface="Arial" panose="020B0604020202020204" pitchFamily="34" charset="0"/>
            </a:endParaRPr>
          </a:p>
          <a:p>
            <a:pPr eaLnBrk="1" hangingPunct="1"/>
            <a:endParaRPr lang="en-CA" altLang="en-US" dirty="0" smtClean="0">
              <a:latin typeface="Arial" panose="020B0604020202020204" pitchFamily="34" charset="0"/>
            </a:endParaRPr>
          </a:p>
          <a:p>
            <a:endParaRPr lang="en-IN" dirty="0"/>
          </a:p>
        </p:txBody>
      </p:sp>
      <p:sp>
        <p:nvSpPr>
          <p:cNvPr id="4" name="Slide Number Placeholder 3"/>
          <p:cNvSpPr>
            <a:spLocks noGrp="1"/>
          </p:cNvSpPr>
          <p:nvPr>
            <p:ph type="sldNum" sz="quarter" idx="10"/>
          </p:nvPr>
        </p:nvSpPr>
        <p:spPr/>
        <p:txBody>
          <a:bodyPr/>
          <a:lstStyle/>
          <a:p>
            <a:fld id="{60004E23-57C8-46BF-A38E-3B9709954C77}" type="slidenum">
              <a:rPr lang="en-US" smtClean="0"/>
              <a:t>16</a:t>
            </a:fld>
            <a:endParaRPr lang="en-US"/>
          </a:p>
        </p:txBody>
      </p:sp>
    </p:spTree>
    <p:extLst>
      <p:ext uri="{BB962C8B-B14F-4D97-AF65-F5344CB8AC3E}">
        <p14:creationId xmlns:p14="http://schemas.microsoft.com/office/powerpoint/2010/main" val="3566545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lvl="1" eaLnBrk="1" hangingPunct="1"/>
            <a:r>
              <a:rPr lang="en-US" altLang="en-US" dirty="0" smtClean="0">
                <a:latin typeface="Arial" panose="020B0604020202020204" pitchFamily="34" charset="0"/>
              </a:rPr>
              <a:t>Talk about the study of wage and employment data by David Card and Alan Krueger (Myth and Measurement: The New Economics of the Minimum Wage Law, Princeton: Princeton University Press, 1995), which suggests that minimum wage laws do </a:t>
            </a:r>
            <a:r>
              <a:rPr lang="en-US" altLang="en-US" i="1" dirty="0" smtClean="0">
                <a:latin typeface="Arial" panose="020B0604020202020204" pitchFamily="34" charset="0"/>
              </a:rPr>
              <a:t>not</a:t>
            </a:r>
            <a:r>
              <a:rPr lang="en-US" altLang="en-US" dirty="0" smtClean="0">
                <a:latin typeface="Arial" panose="020B0604020202020204" pitchFamily="34" charset="0"/>
              </a:rPr>
              <a:t> cause unemployment.</a:t>
            </a:r>
          </a:p>
          <a:p>
            <a:pPr marL="114300" lvl="1" eaLnBrk="1" hangingPunct="1"/>
            <a:r>
              <a:rPr lang="en-US" altLang="en-US" dirty="0" smtClean="0">
                <a:latin typeface="Arial" panose="020B0604020202020204" pitchFamily="34" charset="0"/>
              </a:rPr>
              <a:t>Note that other economists disagree and claim that </a:t>
            </a:r>
            <a:r>
              <a:rPr lang="en-US" altLang="en-US" i="1" dirty="0" smtClean="0">
                <a:latin typeface="Arial" panose="020B0604020202020204" pitchFamily="34" charset="0"/>
              </a:rPr>
              <a:t>ceteris paribus</a:t>
            </a:r>
            <a:r>
              <a:rPr lang="en-US" altLang="en-US" dirty="0" smtClean="0">
                <a:latin typeface="Arial" panose="020B0604020202020204" pitchFamily="34" charset="0"/>
              </a:rPr>
              <a:t> conditions were violated regarding: the timing of hiring decisions and regional differences.</a:t>
            </a:r>
          </a:p>
          <a:p>
            <a:endParaRPr lang="en-IN" dirty="0"/>
          </a:p>
        </p:txBody>
      </p:sp>
      <p:sp>
        <p:nvSpPr>
          <p:cNvPr id="4" name="Slide Number Placeholder 3"/>
          <p:cNvSpPr>
            <a:spLocks noGrp="1"/>
          </p:cNvSpPr>
          <p:nvPr>
            <p:ph type="sldNum" sz="quarter" idx="10"/>
          </p:nvPr>
        </p:nvSpPr>
        <p:spPr/>
        <p:txBody>
          <a:bodyPr/>
          <a:lstStyle/>
          <a:p>
            <a:fld id="{60004E23-57C8-46BF-A38E-3B9709954C77}" type="slidenum">
              <a:rPr lang="en-US" smtClean="0"/>
              <a:t>17</a:t>
            </a:fld>
            <a:endParaRPr lang="en-US"/>
          </a:p>
        </p:txBody>
      </p:sp>
    </p:spTree>
    <p:extLst>
      <p:ext uri="{BB962C8B-B14F-4D97-AF65-F5344CB8AC3E}">
        <p14:creationId xmlns:p14="http://schemas.microsoft.com/office/powerpoint/2010/main" val="128785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CA" altLang="en-US" b="1" dirty="0" smtClean="0">
                <a:solidFill>
                  <a:srgbClr val="FF0000"/>
                </a:solidFill>
                <a:latin typeface="Arial" panose="020B0604020202020204" pitchFamily="34" charset="0"/>
              </a:rPr>
              <a:t>Classroom activity</a:t>
            </a:r>
            <a:endParaRPr lang="en-CA" altLang="en-US" dirty="0" smtClean="0">
              <a:solidFill>
                <a:srgbClr val="FF0000"/>
              </a:solidFill>
              <a:latin typeface="Arial" panose="020B0604020202020204" pitchFamily="34" charset="0"/>
            </a:endParaRPr>
          </a:p>
          <a:p>
            <a:pPr eaLnBrk="1" hangingPunct="1"/>
            <a:r>
              <a:rPr lang="en-CA" altLang="en-US" dirty="0" smtClean="0">
                <a:latin typeface="Arial" panose="020B0604020202020204" pitchFamily="34" charset="0"/>
              </a:rPr>
              <a:t>Check out </a:t>
            </a:r>
            <a:r>
              <a:rPr lang="en-CA" altLang="en-US" i="1" dirty="0" smtClean="0">
                <a:latin typeface="Arial" panose="020B0604020202020204" pitchFamily="34" charset="0"/>
              </a:rPr>
              <a:t>At Issue</a:t>
            </a:r>
            <a:r>
              <a:rPr lang="en-CA" altLang="en-US" dirty="0" smtClean="0">
                <a:latin typeface="Arial" panose="020B0604020202020204" pitchFamily="34" charset="0"/>
              </a:rPr>
              <a:t>: Does the Minimum Wage Cause Unemployment?	</a:t>
            </a:r>
            <a:endParaRPr lang="en-US" altLang="en-US" dirty="0" smtClean="0">
              <a:latin typeface="Arial" panose="020B0604020202020204" pitchFamily="34" charset="0"/>
            </a:endParaRPr>
          </a:p>
          <a:p>
            <a:endParaRPr lang="en-IN" dirty="0"/>
          </a:p>
        </p:txBody>
      </p:sp>
      <p:sp>
        <p:nvSpPr>
          <p:cNvPr id="4" name="Slide Number Placeholder 3"/>
          <p:cNvSpPr>
            <a:spLocks noGrp="1"/>
          </p:cNvSpPr>
          <p:nvPr>
            <p:ph type="sldNum" sz="quarter" idx="10"/>
          </p:nvPr>
        </p:nvSpPr>
        <p:spPr/>
        <p:txBody>
          <a:bodyPr/>
          <a:lstStyle/>
          <a:p>
            <a:fld id="{60004E23-57C8-46BF-A38E-3B9709954C77}" type="slidenum">
              <a:rPr lang="en-US" smtClean="0"/>
              <a:t>18</a:t>
            </a:fld>
            <a:endParaRPr lang="en-US"/>
          </a:p>
        </p:txBody>
      </p:sp>
    </p:spTree>
    <p:extLst>
      <p:ext uri="{BB962C8B-B14F-4D97-AF65-F5344CB8AC3E}">
        <p14:creationId xmlns:p14="http://schemas.microsoft.com/office/powerpoint/2010/main" val="25451328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200" b="1" i="1" dirty="0" smtClean="0">
                <a:latin typeface="Arial" panose="020B0604020202020204" pitchFamily="34" charset="0"/>
              </a:rPr>
              <a:t>Taxes and the inelasticity of “sinful” acts.</a:t>
            </a:r>
            <a:r>
              <a:rPr lang="en-US" altLang="en-US" sz="1200" dirty="0" smtClean="0">
                <a:latin typeface="Arial" panose="020B0604020202020204" pitchFamily="34" charset="0"/>
              </a:rPr>
              <a:t> If students understand the basics of taxes, they will become more informed citizen voters. Raise a number of </a:t>
            </a:r>
            <a:r>
              <a:rPr lang="en-US" altLang="en-US" sz="1200" i="1" dirty="0" smtClean="0">
                <a:latin typeface="Arial" panose="020B0604020202020204" pitchFamily="34" charset="0"/>
              </a:rPr>
              <a:t>provocative</a:t>
            </a:r>
            <a:r>
              <a:rPr lang="en-US" altLang="en-US" sz="1200" dirty="0" smtClean="0">
                <a:latin typeface="Arial" panose="020B0604020202020204" pitchFamily="34" charset="0"/>
              </a:rPr>
              <a:t> issues related to taxation to evoke student interest in understanding </a:t>
            </a:r>
            <a:r>
              <a:rPr lang="en-US" altLang="en-US" sz="1200" i="1" dirty="0" smtClean="0">
                <a:latin typeface="Arial" panose="020B0604020202020204" pitchFamily="34" charset="0"/>
              </a:rPr>
              <a:t>why</a:t>
            </a:r>
            <a:r>
              <a:rPr lang="en-US" altLang="en-US" sz="1200" dirty="0" smtClean="0">
                <a:latin typeface="Arial" panose="020B0604020202020204" pitchFamily="34" charset="0"/>
              </a:rPr>
              <a:t> some goods are taxed and others are not.</a:t>
            </a:r>
            <a:endParaRPr lang="en-US" altLang="en-US" sz="1200" b="1" i="1" dirty="0" smtClean="0">
              <a:latin typeface="Arial" panose="020B0604020202020204" pitchFamily="34" charset="0"/>
            </a:endParaRPr>
          </a:p>
          <a:p>
            <a:pPr eaLnBrk="1" hangingPunct="1"/>
            <a:r>
              <a:rPr lang="en-US" altLang="en-US" sz="1200" b="1" i="1" dirty="0" smtClean="0">
                <a:latin typeface="Arial" panose="020B0604020202020204" pitchFamily="34" charset="0"/>
              </a:rPr>
              <a:t>Taxing the consumer surplus of smokers—“Once, Twice . . . Three times a levy.” </a:t>
            </a:r>
            <a:r>
              <a:rPr lang="en-US" altLang="en-US" sz="1200" dirty="0" smtClean="0">
                <a:latin typeface="Arial" panose="020B0604020202020204" pitchFamily="34" charset="0"/>
              </a:rPr>
              <a:t>Provoke the students’ interest in tax policy by showing them how cigarette smokers are “taxed” at least </a:t>
            </a:r>
            <a:r>
              <a:rPr lang="en-US" altLang="en-US" sz="1200" i="1" dirty="0" smtClean="0">
                <a:latin typeface="Arial" panose="020B0604020202020204" pitchFamily="34" charset="0"/>
              </a:rPr>
              <a:t>three</a:t>
            </a:r>
            <a:r>
              <a:rPr lang="en-US" altLang="en-US" sz="1200" dirty="0" smtClean="0">
                <a:latin typeface="Arial" panose="020B0604020202020204" pitchFamily="34" charset="0"/>
              </a:rPr>
              <a:t> times for their habit:</a:t>
            </a:r>
          </a:p>
          <a:p>
            <a:pPr eaLnBrk="1" hangingPunct="1"/>
            <a:r>
              <a:rPr lang="en-US" altLang="en-US" sz="1200" dirty="0" smtClean="0">
                <a:latin typeface="Arial" panose="020B0604020202020204" pitchFamily="34" charset="0"/>
              </a:rPr>
              <a:t>Many believe that cigarette smoking is considered to be one of the most addictive, legally available products in the market without a doctor’s prescription. The government recognizes demand for cigarettes is highly inelastic and places a hefty sales tax on each pack of cigarettes. </a:t>
            </a:r>
            <a:r>
              <a:rPr lang="en-US" altLang="en-US" sz="1200" i="1" dirty="0" smtClean="0">
                <a:latin typeface="Arial" panose="020B0604020202020204" pitchFamily="34" charset="0"/>
              </a:rPr>
              <a:t>Strike one.</a:t>
            </a:r>
            <a:endParaRPr lang="en-US" altLang="en-US" sz="1200" dirty="0" smtClean="0">
              <a:latin typeface="Arial" panose="020B0604020202020204" pitchFamily="34" charset="0"/>
            </a:endParaRPr>
          </a:p>
          <a:p>
            <a:pPr eaLnBrk="1" hangingPunct="1"/>
            <a:r>
              <a:rPr lang="en-US" altLang="en-US" sz="1200" dirty="0" smtClean="0">
                <a:latin typeface="Arial" panose="020B0604020202020204" pitchFamily="34" charset="0"/>
              </a:rPr>
              <a:t>Many governments have sued the major tobacco companies for compensation for past and future healthcare costs arising from the smoking-related illnesses of its citizens. Tobacco companies have recently settled these suits by paying hundreds of billions of dollars in penalties. Students should see that inelastic demand for cigarettes allows tobacco producers to pass on most of these costs to the smoker. (This could explain why the settlement has done little in the long run to depress the stock prices and dividends from these major tobacco companies, relative to the whole market.) </a:t>
            </a:r>
            <a:r>
              <a:rPr lang="en-US" altLang="en-US" sz="1200" i="1" dirty="0" smtClean="0">
                <a:latin typeface="Arial" panose="020B0604020202020204" pitchFamily="34" charset="0"/>
              </a:rPr>
              <a:t>Strike two.</a:t>
            </a:r>
            <a:endParaRPr lang="en-US" altLang="en-US" sz="1200" dirty="0" smtClean="0">
              <a:latin typeface="Arial" panose="020B0604020202020204" pitchFamily="34" charset="0"/>
            </a:endParaRPr>
          </a:p>
          <a:p>
            <a:pPr eaLnBrk="1" hangingPunct="1"/>
            <a:r>
              <a:rPr lang="en-US" altLang="en-US" sz="1200" dirty="0" smtClean="0">
                <a:latin typeface="Arial" panose="020B0604020202020204" pitchFamily="34" charset="0"/>
              </a:rPr>
              <a:t>Due to the increased health risk of smoking, the average smoker dies at a much earlier age than the average non-smoker. This means that smokers can expect to receive little, if any, return on all the Social Security taxes they’ve been paying in throughout their lives. (That is, assuming </a:t>
            </a:r>
            <a:r>
              <a:rPr lang="en-US" altLang="en-US" sz="1200" i="1" dirty="0" smtClean="0">
                <a:latin typeface="Arial" panose="020B0604020202020204" pitchFamily="34" charset="0"/>
              </a:rPr>
              <a:t>any</a:t>
            </a:r>
            <a:r>
              <a:rPr lang="en-US" altLang="en-US" sz="1200" dirty="0" smtClean="0">
                <a:latin typeface="Arial" panose="020B0604020202020204" pitchFamily="34" charset="0"/>
              </a:rPr>
              <a:t> of us will get anything back for our Social Security taxes!) </a:t>
            </a:r>
            <a:r>
              <a:rPr lang="en-US" altLang="en-US" sz="1200" i="1" dirty="0" smtClean="0">
                <a:latin typeface="Arial" panose="020B0604020202020204" pitchFamily="34" charset="0"/>
              </a:rPr>
              <a:t>Strike three!</a:t>
            </a:r>
          </a:p>
          <a:p>
            <a:pPr eaLnBrk="1" hangingPunct="1"/>
            <a:endParaRPr lang="en-US" altLang="en-US" sz="1200" i="1" dirty="0" smtClean="0">
              <a:latin typeface="Arial" panose="020B0604020202020204" pitchFamily="34" charset="0"/>
            </a:endParaRPr>
          </a:p>
          <a:p>
            <a:pPr eaLnBrk="1" hangingPunct="1"/>
            <a:r>
              <a:rPr lang="en-CA" altLang="en-US" sz="1200" b="1" dirty="0" smtClean="0">
                <a:solidFill>
                  <a:srgbClr val="FF0000"/>
                </a:solidFill>
                <a:latin typeface="Arial" panose="020B0604020202020204" pitchFamily="34" charset="0"/>
              </a:rPr>
              <a:t>Classroom activity</a:t>
            </a:r>
            <a:endParaRPr lang="en-CA" altLang="en-US" sz="1200" dirty="0" smtClean="0">
              <a:solidFill>
                <a:srgbClr val="FF0000"/>
              </a:solidFill>
              <a:latin typeface="Arial" panose="020B0604020202020204" pitchFamily="34" charset="0"/>
            </a:endParaRPr>
          </a:p>
          <a:p>
            <a:pPr eaLnBrk="1" hangingPunct="1"/>
            <a:r>
              <a:rPr lang="en-CA" altLang="en-US" sz="1200" dirty="0" smtClean="0">
                <a:latin typeface="Arial" panose="020B0604020202020204" pitchFamily="34" charset="0"/>
              </a:rPr>
              <a:t>Check out </a:t>
            </a:r>
            <a:r>
              <a:rPr lang="en-CA" altLang="en-US" sz="1200" i="1" dirty="0" smtClean="0">
                <a:latin typeface="Arial" panose="020B0604020202020204" pitchFamily="34" charset="0"/>
              </a:rPr>
              <a:t>Economics in Action</a:t>
            </a:r>
            <a:r>
              <a:rPr lang="en-CA" altLang="en-US" sz="1200" dirty="0" smtClean="0">
                <a:latin typeface="Arial" panose="020B0604020202020204" pitchFamily="34" charset="0"/>
              </a:rPr>
              <a:t>: </a:t>
            </a:r>
            <a:r>
              <a:rPr lang="en-US" altLang="en-US" sz="1200" dirty="0" smtClean="0">
                <a:latin typeface="Arial" panose="020B0604020202020204" pitchFamily="34" charset="0"/>
              </a:rPr>
              <a:t>Workers and Consumers Pay the Most Tax</a:t>
            </a:r>
            <a:endParaRPr lang="en-US" altLang="en-US" sz="1200" i="1" dirty="0" smtClean="0">
              <a:latin typeface="Arial" panose="020B0604020202020204" pitchFamily="34" charset="0"/>
            </a:endParaRPr>
          </a:p>
          <a:p>
            <a:endParaRPr lang="en-IN" dirty="0"/>
          </a:p>
        </p:txBody>
      </p:sp>
      <p:sp>
        <p:nvSpPr>
          <p:cNvPr id="4" name="Slide Number Placeholder 3"/>
          <p:cNvSpPr>
            <a:spLocks noGrp="1"/>
          </p:cNvSpPr>
          <p:nvPr>
            <p:ph type="sldNum" sz="quarter" idx="10"/>
          </p:nvPr>
        </p:nvSpPr>
        <p:spPr/>
        <p:txBody>
          <a:bodyPr/>
          <a:lstStyle/>
          <a:p>
            <a:fld id="{60004E23-57C8-46BF-A38E-3B9709954C77}" type="slidenum">
              <a:rPr lang="en-US" smtClean="0"/>
              <a:t>34</a:t>
            </a:fld>
            <a:endParaRPr lang="en-US"/>
          </a:p>
        </p:txBody>
      </p:sp>
    </p:spTree>
    <p:extLst>
      <p:ext uri="{BB962C8B-B14F-4D97-AF65-F5344CB8AC3E}">
        <p14:creationId xmlns:p14="http://schemas.microsoft.com/office/powerpoint/2010/main" val="2835620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latin typeface="Arial" panose="020B0604020202020204" pitchFamily="34" charset="0"/>
              </a:rPr>
              <a:t>Students are always interested in this analysis. The major thing to achieve is an awareness that declaring an activity to be illegal must be backed up with incentives—penalties. And taxes can work as an alternative incentive to achieve an identical outcome in terms of price and quantity.</a:t>
            </a:r>
          </a:p>
          <a:p>
            <a:pPr eaLnBrk="1" hangingPunct="1"/>
            <a:r>
              <a:rPr lang="en-US" altLang="en-US" dirty="0" smtClean="0">
                <a:latin typeface="Arial" panose="020B0604020202020204" pitchFamily="34" charset="0"/>
              </a:rPr>
              <a:t>This analysis is another good place to emphasize that the opportunity cost of something is the market price plus any other costs of buying.</a:t>
            </a:r>
          </a:p>
          <a:p>
            <a:endParaRPr lang="en-IN" dirty="0"/>
          </a:p>
        </p:txBody>
      </p:sp>
      <p:sp>
        <p:nvSpPr>
          <p:cNvPr id="4" name="Slide Number Placeholder 3"/>
          <p:cNvSpPr>
            <a:spLocks noGrp="1"/>
          </p:cNvSpPr>
          <p:nvPr>
            <p:ph type="sldNum" sz="quarter" idx="10"/>
          </p:nvPr>
        </p:nvSpPr>
        <p:spPr/>
        <p:txBody>
          <a:bodyPr/>
          <a:lstStyle/>
          <a:p>
            <a:fld id="{60004E23-57C8-46BF-A38E-3B9709954C77}" type="slidenum">
              <a:rPr lang="en-US" smtClean="0"/>
              <a:t>47</a:t>
            </a:fld>
            <a:endParaRPr lang="en-US"/>
          </a:p>
        </p:txBody>
      </p:sp>
    </p:spTree>
    <p:extLst>
      <p:ext uri="{BB962C8B-B14F-4D97-AF65-F5344CB8AC3E}">
        <p14:creationId xmlns:p14="http://schemas.microsoft.com/office/powerpoint/2010/main" val="24783816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A85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762000"/>
            <a:ext cx="7772400" cy="2838451"/>
          </a:xfrm>
        </p:spPr>
        <p:txBody>
          <a:bodyPr anchor="b">
            <a:noAutofit/>
          </a:bodyPr>
          <a:lstStyle>
            <a:lvl1pPr algn="l">
              <a:defRPr sz="44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A9DF6EFB-3F44-496C-A842-1E0B3D3B975A}" type="datetimeFigureOut">
              <a:rPr lang="en-US" smtClean="0"/>
              <a:t>8/20/2015</a:t>
            </a:fld>
            <a:endParaRPr lang="en-US"/>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a:p>
        </p:txBody>
      </p:sp>
      <p:sp>
        <p:nvSpPr>
          <p:cNvPr id="8" name="Rectangle 7"/>
          <p:cNvSpPr/>
          <p:nvPr/>
        </p:nvSpPr>
        <p:spPr bwMode="white">
          <a:xfrm>
            <a:off x="-14975" y="6449878"/>
            <a:ext cx="9161464" cy="430213"/>
          </a:xfrm>
          <a:prstGeom prst="rect">
            <a:avLst/>
          </a:prstGeom>
          <a:solidFill>
            <a:srgbClr val="A85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userDrawn="1"/>
        </p:nvGrpSpPr>
        <p:grpSpPr>
          <a:xfrm>
            <a:off x="-16647" y="6478588"/>
            <a:ext cx="9081248" cy="379413"/>
            <a:chOff x="-16647" y="6437563"/>
            <a:chExt cx="9081248" cy="379413"/>
          </a:xfrm>
          <a:noFill/>
        </p:grpSpPr>
        <p:pic>
          <p:nvPicPr>
            <p:cNvPr id="7" name="Always Learning Logo" descr="Pearson_Strap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16647" y="6437563"/>
              <a:ext cx="1464447" cy="3794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9" name="Copyright"/>
            <p:cNvSpPr txBox="1">
              <a:spLocks noChangeArrowheads="1"/>
            </p:cNvSpPr>
            <p:nvPr/>
          </p:nvSpPr>
          <p:spPr bwMode="auto">
            <a:xfrm>
              <a:off x="1693862" y="6442074"/>
              <a:ext cx="6036469" cy="374901"/>
            </a:xfrm>
            <a:prstGeom prst="rect">
              <a:avLst/>
            </a:prstGeom>
            <a:grp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Copyright © 2015, 2012, 2009</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Pearson Education,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Ltd.</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All Rights Reserved</a:t>
              </a:r>
            </a:p>
          </p:txBody>
        </p:sp>
        <p:pic>
          <p:nvPicPr>
            <p:cNvPr id="11" name="Pearson Logo" descr="Pearson_Bound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848600" y="6442076"/>
              <a:ext cx="1216001" cy="3749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9551565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8/20/2015</a:t>
            </a:fld>
            <a:endParaRPr lang="en-US"/>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a:p>
        </p:txBody>
      </p:sp>
      <p:grpSp>
        <p:nvGrpSpPr>
          <p:cNvPr id="9" name="Group 8"/>
          <p:cNvGrpSpPr/>
          <p:nvPr userDrawn="1"/>
        </p:nvGrpSpPr>
        <p:grpSpPr>
          <a:xfrm>
            <a:off x="-7938" y="6435725"/>
            <a:ext cx="9197976" cy="436563"/>
            <a:chOff x="-7938" y="6435725"/>
            <a:chExt cx="9197976" cy="436563"/>
          </a:xfrm>
        </p:grpSpPr>
        <p:sp>
          <p:nvSpPr>
            <p:cNvPr id="10" name="Rectangle 9"/>
            <p:cNvSpPr/>
            <p:nvPr/>
          </p:nvSpPr>
          <p:spPr bwMode="white">
            <a:xfrm>
              <a:off x="-7938" y="6435725"/>
              <a:ext cx="9161464" cy="430213"/>
            </a:xfrm>
            <a:prstGeom prst="rect">
              <a:avLst/>
            </a:prstGeom>
            <a:solidFill>
              <a:srgbClr val="A85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75000"/>
                  </a:schemeClr>
                </a:solidFill>
              </a:endParaRPr>
            </a:p>
          </p:txBody>
        </p:sp>
        <p:sp>
          <p:nvSpPr>
            <p:cNvPr id="11" name="Copyright" descr="Pearson: Copyright 2015, 2012, 2009"/>
            <p:cNvSpPr txBox="1">
              <a:spLocks noChangeArrowheads="1"/>
            </p:cNvSpPr>
            <p:nvPr userDrawn="1"/>
          </p:nvSpPr>
          <p:spPr bwMode="auto">
            <a:xfrm>
              <a:off x="93969" y="6442074"/>
              <a:ext cx="6316663" cy="423863"/>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Copyright ©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2016</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Pearson Education,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Ltd.</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All Rights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Reserved.</a:t>
              </a:r>
              <a:endPar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12" name="Pearson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p:spPr>
        </p:pic>
      </p:grpSp>
    </p:spTree>
    <p:extLst>
      <p:ext uri="{BB962C8B-B14F-4D97-AF65-F5344CB8AC3E}">
        <p14:creationId xmlns:p14="http://schemas.microsoft.com/office/powerpoint/2010/main" val="26820126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A85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8/20/2015</a:t>
            </a:fld>
            <a:endParaRPr lang="en-US"/>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a:p>
        </p:txBody>
      </p:sp>
      <p:grpSp>
        <p:nvGrpSpPr>
          <p:cNvPr id="17" name="Group 16"/>
          <p:cNvGrpSpPr/>
          <p:nvPr userDrawn="1"/>
        </p:nvGrpSpPr>
        <p:grpSpPr>
          <a:xfrm>
            <a:off x="-7938" y="6435725"/>
            <a:ext cx="9197976" cy="436563"/>
            <a:chOff x="-7938" y="6435725"/>
            <a:chExt cx="9197976" cy="436563"/>
          </a:xfrm>
        </p:grpSpPr>
        <p:sp>
          <p:nvSpPr>
            <p:cNvPr id="18" name="Rectangle 17"/>
            <p:cNvSpPr/>
            <p:nvPr/>
          </p:nvSpPr>
          <p:spPr bwMode="white">
            <a:xfrm>
              <a:off x="-7938" y="6435725"/>
              <a:ext cx="9161464" cy="430213"/>
            </a:xfrm>
            <a:prstGeom prst="rect">
              <a:avLst/>
            </a:prstGeom>
            <a:solidFill>
              <a:srgbClr val="A85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75000"/>
                  </a:schemeClr>
                </a:solidFill>
              </a:endParaRPr>
            </a:p>
          </p:txBody>
        </p:sp>
        <p:sp>
          <p:nvSpPr>
            <p:cNvPr id="19" name="Copyright" descr="Pearson: Copyright 2015, 2012, 2009"/>
            <p:cNvSpPr txBox="1">
              <a:spLocks noChangeArrowheads="1"/>
            </p:cNvSpPr>
            <p:nvPr userDrawn="1"/>
          </p:nvSpPr>
          <p:spPr bwMode="auto">
            <a:xfrm>
              <a:off x="93969" y="6442074"/>
              <a:ext cx="6316663" cy="423863"/>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Copyright ©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2016</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Pearson Education,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Ltd.</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All Rights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Reserved.</a:t>
              </a:r>
              <a:endPar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20" name="Pearson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p:spPr>
        </p:pic>
      </p:grpSp>
    </p:spTree>
    <p:extLst>
      <p:ext uri="{BB962C8B-B14F-4D97-AF65-F5344CB8AC3E}">
        <p14:creationId xmlns:p14="http://schemas.microsoft.com/office/powerpoint/2010/main" val="24822013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86000"/>
          </a:xfrm>
          <a:prstGeom prst="rect">
            <a:avLst/>
          </a:prstGeom>
          <a:solidFill>
            <a:srgbClr val="A85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8/20/2015</a:t>
            </a:fld>
            <a:endParaRPr lang="en-US"/>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a:p>
        </p:txBody>
      </p:sp>
      <p:sp>
        <p:nvSpPr>
          <p:cNvPr id="12" name="Rectangle 11"/>
          <p:cNvSpPr/>
          <p:nvPr/>
        </p:nvSpPr>
        <p:spPr bwMode="white">
          <a:xfrm>
            <a:off x="-7938" y="6435725"/>
            <a:ext cx="9161464" cy="430213"/>
          </a:xfrm>
          <a:prstGeom prst="rect">
            <a:avLst/>
          </a:prstGeom>
          <a:solidFill>
            <a:srgbClr val="A85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userDrawn="1"/>
        </p:nvGrpSpPr>
        <p:grpSpPr>
          <a:xfrm>
            <a:off x="33338" y="6442075"/>
            <a:ext cx="9110662" cy="431800"/>
            <a:chOff x="33338" y="6442075"/>
            <a:chExt cx="9110662" cy="431800"/>
          </a:xfrm>
          <a:noFill/>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02550" y="6442075"/>
              <a:ext cx="1441450" cy="430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15" name="Copyright" descr="Copyright 2015, 2012, 2009"/>
            <p:cNvSpPr txBox="1">
              <a:spLocks noChangeArrowheads="1"/>
            </p:cNvSpPr>
            <p:nvPr/>
          </p:nvSpPr>
          <p:spPr bwMode="auto">
            <a:xfrm>
              <a:off x="1693862" y="6442075"/>
              <a:ext cx="6036469" cy="423862"/>
            </a:xfrm>
            <a:prstGeom prst="rect">
              <a:avLst/>
            </a:prstGeom>
            <a:grp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Copyright ©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2016</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Pearson Education,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Ltd.</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All Rights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Reserved.</a:t>
              </a:r>
              <a:endPar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pic>
        <p:nvPicPr>
          <p:cNvPr id="17" name="Picture 2" descr="C:\Users\sameerjena\Pictures\Parkin.jpg"/>
          <p:cNvPicPr>
            <a:picLocks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99" y="1385247"/>
            <a:ext cx="3963600" cy="506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3308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8/20/2015</a:t>
            </a:fld>
            <a:endParaRPr lang="en-US"/>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a:p>
        </p:txBody>
      </p:sp>
    </p:spTree>
    <p:extLst>
      <p:ext uri="{BB962C8B-B14F-4D97-AF65-F5344CB8AC3E}">
        <p14:creationId xmlns:p14="http://schemas.microsoft.com/office/powerpoint/2010/main" val="25990333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8/20/2015</a:t>
            </a:fld>
            <a:endParaRPr lang="en-US"/>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a:p>
        </p:txBody>
      </p:sp>
    </p:spTree>
    <p:extLst>
      <p:ext uri="{BB962C8B-B14F-4D97-AF65-F5344CB8AC3E}">
        <p14:creationId xmlns:p14="http://schemas.microsoft.com/office/powerpoint/2010/main" val="22275288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8/20/2015</a:t>
            </a:fld>
            <a:endParaRPr lang="en-US"/>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a:p>
        </p:txBody>
      </p:sp>
    </p:spTree>
    <p:extLst>
      <p:ext uri="{BB962C8B-B14F-4D97-AF65-F5344CB8AC3E}">
        <p14:creationId xmlns:p14="http://schemas.microsoft.com/office/powerpoint/2010/main" val="40076255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8/20/2015</a:t>
            </a:fld>
            <a:endParaRPr lang="en-US"/>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a:p>
        </p:txBody>
      </p:sp>
      <p:grpSp>
        <p:nvGrpSpPr>
          <p:cNvPr id="11" name="Group 10"/>
          <p:cNvGrpSpPr/>
          <p:nvPr userDrawn="1"/>
        </p:nvGrpSpPr>
        <p:grpSpPr>
          <a:xfrm>
            <a:off x="-7938" y="6435725"/>
            <a:ext cx="9197976" cy="436563"/>
            <a:chOff x="-7938" y="6435725"/>
            <a:chExt cx="9197976" cy="436563"/>
          </a:xfrm>
        </p:grpSpPr>
        <p:sp>
          <p:nvSpPr>
            <p:cNvPr id="12" name="Rectangle 11"/>
            <p:cNvSpPr/>
            <p:nvPr/>
          </p:nvSpPr>
          <p:spPr bwMode="white">
            <a:xfrm>
              <a:off x="-7938" y="6435725"/>
              <a:ext cx="9161464" cy="430213"/>
            </a:xfrm>
            <a:prstGeom prst="rect">
              <a:avLst/>
            </a:prstGeom>
            <a:solidFill>
              <a:srgbClr val="A85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75000"/>
                  </a:schemeClr>
                </a:solidFill>
              </a:endParaRPr>
            </a:p>
          </p:txBody>
        </p:sp>
        <p:sp>
          <p:nvSpPr>
            <p:cNvPr id="13" name="Copyright" descr="Pearson: Copyright 2015, 2012, 2009"/>
            <p:cNvSpPr txBox="1">
              <a:spLocks noChangeArrowheads="1"/>
            </p:cNvSpPr>
            <p:nvPr userDrawn="1"/>
          </p:nvSpPr>
          <p:spPr bwMode="auto">
            <a:xfrm>
              <a:off x="93969" y="6442074"/>
              <a:ext cx="6316663" cy="423863"/>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Copyright ©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2016</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Pearson Education,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Ltd.</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All Rights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Reserved.</a:t>
              </a:r>
              <a:endPar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14" name="Pearson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p:spPr>
        </p:pic>
      </p:grpSp>
    </p:spTree>
    <p:extLst>
      <p:ext uri="{BB962C8B-B14F-4D97-AF65-F5344CB8AC3E}">
        <p14:creationId xmlns:p14="http://schemas.microsoft.com/office/powerpoint/2010/main" val="781909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8/20/2015</a:t>
            </a:fld>
            <a:endParaRPr lang="en-US"/>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a:p>
        </p:txBody>
      </p:sp>
    </p:spTree>
    <p:extLst>
      <p:ext uri="{BB962C8B-B14F-4D97-AF65-F5344CB8AC3E}">
        <p14:creationId xmlns:p14="http://schemas.microsoft.com/office/powerpoint/2010/main" val="35427482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0" cap="none" baseline="0">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8/20/2015</a:t>
            </a:fld>
            <a:endParaRPr lang="en-US"/>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a:p>
        </p:txBody>
      </p:sp>
    </p:spTree>
    <p:extLst>
      <p:ext uri="{BB962C8B-B14F-4D97-AF65-F5344CB8AC3E}">
        <p14:creationId xmlns:p14="http://schemas.microsoft.com/office/powerpoint/2010/main" val="10853624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a:p>
        </p:txBody>
      </p:sp>
      <p:sp>
        <p:nvSpPr>
          <p:cNvPr id="3" name="Date Placeholder 2"/>
          <p:cNvSpPr>
            <a:spLocks noGrp="1"/>
          </p:cNvSpPr>
          <p:nvPr>
            <p:ph type="dt" sz="half" idx="10"/>
          </p:nvPr>
        </p:nvSpPr>
        <p:spPr/>
        <p:txBody>
          <a:bodyPr/>
          <a:lstStyle/>
          <a:p>
            <a:fld id="{A9DF6EFB-3F44-496C-A842-1E0B3D3B975A}" type="datetimeFigureOut">
              <a:rPr lang="en-US" smtClean="0"/>
              <a:t>8/20/2015</a:t>
            </a:fld>
            <a:endParaRPr lang="en-US"/>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a:p>
        </p:txBody>
      </p:sp>
    </p:spTree>
    <p:extLst>
      <p:ext uri="{BB962C8B-B14F-4D97-AF65-F5344CB8AC3E}">
        <p14:creationId xmlns:p14="http://schemas.microsoft.com/office/powerpoint/2010/main" val="2177594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A85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8/20/2015</a:t>
            </a:fld>
            <a:endParaRPr lang="en-US"/>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a:p>
        </p:txBody>
      </p:sp>
      <p:grpSp>
        <p:nvGrpSpPr>
          <p:cNvPr id="10" name="Group 9"/>
          <p:cNvGrpSpPr/>
          <p:nvPr userDrawn="1"/>
        </p:nvGrpSpPr>
        <p:grpSpPr>
          <a:xfrm>
            <a:off x="-7938" y="6435725"/>
            <a:ext cx="9197976" cy="436563"/>
            <a:chOff x="-7938" y="6435725"/>
            <a:chExt cx="9197976" cy="436563"/>
          </a:xfrm>
        </p:grpSpPr>
        <p:sp>
          <p:nvSpPr>
            <p:cNvPr id="9" name="Rectangle 8"/>
            <p:cNvSpPr/>
            <p:nvPr/>
          </p:nvSpPr>
          <p:spPr bwMode="white">
            <a:xfrm>
              <a:off x="-7938" y="6435725"/>
              <a:ext cx="9161464" cy="430213"/>
            </a:xfrm>
            <a:prstGeom prst="rect">
              <a:avLst/>
            </a:prstGeom>
            <a:solidFill>
              <a:srgbClr val="A85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75000"/>
                  </a:schemeClr>
                </a:solidFill>
              </a:endParaRPr>
            </a:p>
          </p:txBody>
        </p:sp>
        <p:sp>
          <p:nvSpPr>
            <p:cNvPr id="13" name="Copyright" descr="Pearson: Copyright 2015, 2012, 2009"/>
            <p:cNvSpPr txBox="1">
              <a:spLocks noChangeArrowheads="1"/>
            </p:cNvSpPr>
            <p:nvPr userDrawn="1"/>
          </p:nvSpPr>
          <p:spPr bwMode="auto">
            <a:xfrm>
              <a:off x="93969" y="6442074"/>
              <a:ext cx="6316663" cy="423863"/>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Copyright ©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2016</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Pearson Education,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Ltd.</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All Rights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Reserved.</a:t>
              </a:r>
              <a:endPar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p:spPr>
        </p:pic>
      </p:grpSp>
    </p:spTree>
    <p:extLst>
      <p:ext uri="{BB962C8B-B14F-4D97-AF65-F5344CB8AC3E}">
        <p14:creationId xmlns:p14="http://schemas.microsoft.com/office/powerpoint/2010/main" val="419466952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600" kern="1200">
          <a:solidFill>
            <a:schemeClr val="bg1"/>
          </a:solidFill>
          <a:latin typeface="+mj-lt"/>
          <a:ea typeface="+mj-ea"/>
          <a:cs typeface="+mj-cs"/>
        </a:defRPr>
      </a:lvl1pPr>
    </p:titleStyle>
    <p:bodyStyle>
      <a:lvl1pPr marL="256032" indent="-256032" algn="l" defTabSz="914400" rtl="0" eaLnBrk="1" latinLnBrk="0" hangingPunct="1">
        <a:spcBef>
          <a:spcPts val="1500"/>
        </a:spcBef>
        <a:buClr>
          <a:srgbClr val="A85944"/>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rgbClr val="A85944"/>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A8594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rgbClr val="A85944"/>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rgbClr val="A85944"/>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A85944"/>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rgbClr val="A85944"/>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rgbClr val="A85944"/>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rgbClr val="A85944"/>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ECONOMICS</a:t>
            </a:r>
            <a:endParaRPr lang="en-US" dirty="0"/>
          </a:p>
        </p:txBody>
      </p:sp>
      <p:sp>
        <p:nvSpPr>
          <p:cNvPr id="3" name="Text Placeholder 2"/>
          <p:cNvSpPr>
            <a:spLocks noGrp="1"/>
          </p:cNvSpPr>
          <p:nvPr>
            <p:ph type="body" sz="quarter" idx="13"/>
          </p:nvPr>
        </p:nvSpPr>
        <p:spPr/>
        <p:txBody>
          <a:bodyPr/>
          <a:lstStyle/>
          <a:p>
            <a:r>
              <a:rPr lang="en-US" dirty="0" smtClean="0"/>
              <a:t>Twelfth </a:t>
            </a:r>
            <a:r>
              <a:rPr lang="en-US" dirty="0" smtClean="0"/>
              <a:t>Edition, Global Edition</a:t>
            </a:r>
            <a:endParaRPr lang="en-US" dirty="0"/>
          </a:p>
        </p:txBody>
      </p:sp>
      <p:sp>
        <p:nvSpPr>
          <p:cNvPr id="4" name="Text Placeholder 3"/>
          <p:cNvSpPr>
            <a:spLocks noGrp="1"/>
          </p:cNvSpPr>
          <p:nvPr>
            <p:ph type="body" sz="quarter" idx="14"/>
          </p:nvPr>
        </p:nvSpPr>
        <p:spPr/>
        <p:txBody>
          <a:bodyPr/>
          <a:lstStyle/>
          <a:p>
            <a:pPr algn="ctr"/>
            <a:r>
              <a:rPr lang="en-US" b="1" dirty="0" smtClean="0"/>
              <a:t>Chapter </a:t>
            </a:r>
            <a:r>
              <a:rPr lang="en-US" b="1" dirty="0"/>
              <a:t>6</a:t>
            </a:r>
            <a:endParaRPr lang="en-US" b="1" dirty="0" smtClean="0"/>
          </a:p>
        </p:txBody>
      </p:sp>
      <p:sp>
        <p:nvSpPr>
          <p:cNvPr id="5" name="Text Placeholder 4"/>
          <p:cNvSpPr>
            <a:spLocks noGrp="1"/>
          </p:cNvSpPr>
          <p:nvPr>
            <p:ph type="body" sz="quarter" idx="15"/>
          </p:nvPr>
        </p:nvSpPr>
        <p:spPr/>
        <p:txBody>
          <a:bodyPr/>
          <a:lstStyle/>
          <a:p>
            <a:pPr algn="ctr"/>
            <a:endParaRPr lang="en-US" b="1" dirty="0" smtClean="0"/>
          </a:p>
          <a:p>
            <a:pPr algn="ctr"/>
            <a:r>
              <a:rPr lang="en-US" b="1" dirty="0" smtClean="0"/>
              <a:t>Government </a:t>
            </a:r>
          </a:p>
          <a:p>
            <a:pPr algn="ctr"/>
            <a:r>
              <a:rPr lang="en-US" b="1" dirty="0" smtClean="0"/>
              <a:t>Actions in Markets</a:t>
            </a:r>
            <a:endParaRPr lang="en-US" b="1" dirty="0"/>
          </a:p>
        </p:txBody>
      </p:sp>
    </p:spTree>
    <p:extLst>
      <p:ext uri="{BB962C8B-B14F-4D97-AF65-F5344CB8AC3E}">
        <p14:creationId xmlns:p14="http://schemas.microsoft.com/office/powerpoint/2010/main" val="8248500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A Housing Market with a Rent </a:t>
            </a:r>
            <a:r>
              <a:rPr lang="en-US" altLang="en-US" dirty="0" smtClean="0"/>
              <a:t>Ceiling </a:t>
            </a:r>
            <a:br>
              <a:rPr lang="en-US" altLang="en-US" dirty="0" smtClean="0"/>
            </a:br>
            <a:r>
              <a:rPr lang="en-US" altLang="en-US" sz="2000" dirty="0" smtClean="0"/>
              <a:t>(8 of 10)</a:t>
            </a:r>
            <a:endParaRPr lang="en-IN" sz="2000" dirty="0"/>
          </a:p>
        </p:txBody>
      </p:sp>
      <p:sp>
        <p:nvSpPr>
          <p:cNvPr id="4" name="Content Placeholder 3"/>
          <p:cNvSpPr>
            <a:spLocks noGrp="1"/>
          </p:cNvSpPr>
          <p:nvPr>
            <p:ph sz="quarter" idx="14"/>
          </p:nvPr>
        </p:nvSpPr>
        <p:spPr>
          <a:xfrm>
            <a:off x="457200" y="1600200"/>
            <a:ext cx="3657600" cy="4525963"/>
          </a:xfrm>
        </p:spPr>
        <p:txBody>
          <a:bodyPr/>
          <a:lstStyle/>
          <a:p>
            <a:pPr marL="259200" lvl="1" indent="-259200">
              <a:buFont typeface="Arial" panose="020B0604020202020204" pitchFamily="34" charset="0"/>
              <a:buChar char="•"/>
            </a:pPr>
            <a:r>
              <a:rPr lang="en-US" altLang="en-US" sz="2300" dirty="0"/>
              <a:t>A rent ceiling decreases the quantity of housing supplied to less than the efficient quantity.</a:t>
            </a:r>
          </a:p>
          <a:p>
            <a:pPr marL="259200" lvl="1" indent="-259200">
              <a:buFont typeface="Arial" panose="020B0604020202020204" pitchFamily="34" charset="0"/>
              <a:buChar char="•"/>
            </a:pPr>
            <a:r>
              <a:rPr lang="en-US" altLang="en-US" sz="2300" dirty="0"/>
              <a:t>A deadweight loss arises.</a:t>
            </a:r>
          </a:p>
          <a:p>
            <a:pPr marL="259200" lvl="1" indent="-259200">
              <a:buFont typeface="Arial" panose="020B0604020202020204" pitchFamily="34" charset="0"/>
              <a:buChar char="•"/>
            </a:pPr>
            <a:r>
              <a:rPr lang="en-US" altLang="en-US" sz="2300" dirty="0"/>
              <a:t>Producer surplus shrinks.</a:t>
            </a:r>
          </a:p>
          <a:p>
            <a:pPr marL="259200" lvl="1" indent="-259200">
              <a:buFont typeface="Arial" panose="020B0604020202020204" pitchFamily="34" charset="0"/>
              <a:buChar char="•"/>
            </a:pPr>
            <a:r>
              <a:rPr lang="en-US" altLang="en-US" sz="2300" dirty="0"/>
              <a:t>Consumer surplus shrinks.</a:t>
            </a:r>
          </a:p>
          <a:p>
            <a:pPr marL="259200" lvl="1" indent="-259200">
              <a:buFont typeface="Arial" panose="020B0604020202020204" pitchFamily="34" charset="0"/>
              <a:buChar char="•"/>
            </a:pPr>
            <a:r>
              <a:rPr lang="en-US" altLang="en-US" sz="2300" dirty="0"/>
              <a:t>There is a potential loss from increased search activity.</a:t>
            </a:r>
          </a:p>
        </p:txBody>
      </p:sp>
      <p:pic>
        <p:nvPicPr>
          <p:cNvPr id="6" name="Picture 36" descr="Rising curve S and falling curve D intersect at (80, 1000). The rent ceiling is a horizontal line at y = 800. S intersects the rent ceiling line at (60, 800). At x = 60, D is at y = 1200. From x = 0 to x = 60, the area between D and S is divided into three regions. The green region between y = 1200 and D is the consumer surplus. The red region between y = 800 and y = 1200 is the potential loss from the housing search, and the blue region from S to y = 800 is the producer surplus. From x = 60 to x = 80, the grey region between S and D is the deadweight lo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3694" y="1752600"/>
            <a:ext cx="4038600" cy="3586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29908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A Housing Market with a Rent </a:t>
            </a:r>
            <a:r>
              <a:rPr lang="en-US" altLang="en-US" dirty="0" smtClean="0"/>
              <a:t>Ceiling </a:t>
            </a:r>
            <a:br>
              <a:rPr lang="en-US" altLang="en-US" dirty="0" smtClean="0"/>
            </a:br>
            <a:r>
              <a:rPr lang="en-US" altLang="en-US" sz="2000" dirty="0" smtClean="0"/>
              <a:t>(9 of 10)</a:t>
            </a:r>
            <a:endParaRPr lang="en-IN" sz="2000" dirty="0"/>
          </a:p>
        </p:txBody>
      </p:sp>
      <p:sp>
        <p:nvSpPr>
          <p:cNvPr id="4" name="Content Placeholder 3"/>
          <p:cNvSpPr>
            <a:spLocks noGrp="1"/>
          </p:cNvSpPr>
          <p:nvPr>
            <p:ph sz="quarter" idx="14"/>
          </p:nvPr>
        </p:nvSpPr>
        <p:spPr>
          <a:xfrm>
            <a:off x="457200" y="1600200"/>
            <a:ext cx="8610600" cy="4525963"/>
          </a:xfrm>
        </p:spPr>
        <p:txBody>
          <a:bodyPr/>
          <a:lstStyle/>
          <a:p>
            <a:pPr marL="259200" indent="-259200">
              <a:defRPr/>
            </a:pPr>
            <a:r>
              <a:rPr lang="en-IN" altLang="en-US" sz="2600" b="1" dirty="0"/>
              <a:t>Are Rent Ceilings Fair?</a:t>
            </a:r>
          </a:p>
          <a:p>
            <a:pPr marL="259200" lvl="1" indent="-259200">
              <a:buFont typeface="Arial" panose="020B0604020202020204" pitchFamily="34" charset="0"/>
              <a:buChar char="•"/>
              <a:defRPr/>
            </a:pPr>
            <a:r>
              <a:rPr lang="en-IN" dirty="0"/>
              <a:t>According to the </a:t>
            </a:r>
            <a:r>
              <a:rPr lang="en-IN" i="1" dirty="0"/>
              <a:t>fair rules</a:t>
            </a:r>
            <a:r>
              <a:rPr lang="en-IN" dirty="0"/>
              <a:t> view, a rent ceiling is unfair because it blocks voluntary exchange.</a:t>
            </a:r>
          </a:p>
          <a:p>
            <a:pPr marL="259200" lvl="1" indent="-259200">
              <a:buFont typeface="Arial" panose="020B0604020202020204" pitchFamily="34" charset="0"/>
              <a:buChar char="•"/>
              <a:defRPr/>
            </a:pPr>
            <a:r>
              <a:rPr lang="en-IN" dirty="0"/>
              <a:t>According to the </a:t>
            </a:r>
            <a:r>
              <a:rPr lang="en-IN" i="1" dirty="0"/>
              <a:t>fair results</a:t>
            </a:r>
            <a:r>
              <a:rPr lang="en-IN" dirty="0"/>
              <a:t> view, a rent ceiling is unfair because it does not generally benefit the poor.</a:t>
            </a:r>
          </a:p>
          <a:p>
            <a:pPr marL="259200" lvl="1" indent="-259200">
              <a:buFont typeface="Arial" panose="020B0604020202020204" pitchFamily="34" charset="0"/>
              <a:buChar char="•"/>
              <a:defRPr/>
            </a:pPr>
            <a:r>
              <a:rPr lang="en-IN" dirty="0"/>
              <a:t>A rent ceiling decreases the quantity of housing and the scarce housing is allocated by</a:t>
            </a:r>
          </a:p>
          <a:p>
            <a:pPr marL="742950" lvl="2" indent="-342900">
              <a:spcBef>
                <a:spcPct val="0"/>
              </a:spcBef>
              <a:spcAft>
                <a:spcPct val="20000"/>
              </a:spcAft>
              <a:buSzPct val="120000"/>
              <a:buFont typeface="Arial" panose="020B0604020202020204" pitchFamily="34" charset="0"/>
              <a:buChar char="‒"/>
              <a:defRPr/>
            </a:pPr>
            <a:r>
              <a:rPr lang="en-IN" dirty="0"/>
              <a:t> Lottery</a:t>
            </a:r>
          </a:p>
          <a:p>
            <a:pPr marL="742950" lvl="2" indent="-342900">
              <a:spcBef>
                <a:spcPct val="0"/>
              </a:spcBef>
              <a:spcAft>
                <a:spcPct val="20000"/>
              </a:spcAft>
              <a:buSzPct val="120000"/>
              <a:buFont typeface="Arial" panose="020B0604020202020204" pitchFamily="34" charset="0"/>
              <a:buChar char="‒"/>
              <a:defRPr/>
            </a:pPr>
            <a:r>
              <a:rPr lang="en-IN" dirty="0"/>
              <a:t> First-come, first-served</a:t>
            </a:r>
          </a:p>
          <a:p>
            <a:pPr marL="742950" lvl="2" indent="-342900">
              <a:spcBef>
                <a:spcPct val="0"/>
              </a:spcBef>
              <a:spcAft>
                <a:spcPct val="20000"/>
              </a:spcAft>
              <a:buSzPct val="120000"/>
              <a:buFont typeface="Arial" panose="020B0604020202020204" pitchFamily="34" charset="0"/>
              <a:buChar char="‒"/>
              <a:defRPr/>
            </a:pPr>
            <a:r>
              <a:rPr lang="en-IN" dirty="0"/>
              <a:t> Discrimination</a:t>
            </a:r>
          </a:p>
        </p:txBody>
      </p:sp>
    </p:spTree>
    <p:extLst>
      <p:ext uri="{BB962C8B-B14F-4D97-AF65-F5344CB8AC3E}">
        <p14:creationId xmlns:p14="http://schemas.microsoft.com/office/powerpoint/2010/main" val="40751035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A Housing Market with a Rent </a:t>
            </a:r>
            <a:r>
              <a:rPr lang="en-US" altLang="en-US" dirty="0" smtClean="0"/>
              <a:t>Ceiling </a:t>
            </a:r>
            <a:br>
              <a:rPr lang="en-US" altLang="en-US" dirty="0" smtClean="0"/>
            </a:br>
            <a:r>
              <a:rPr lang="en-US" altLang="en-US" sz="2000" dirty="0" smtClean="0"/>
              <a:t>(10 of 10)</a:t>
            </a:r>
            <a:endParaRPr lang="en-IN" sz="2000" dirty="0"/>
          </a:p>
        </p:txBody>
      </p:sp>
      <p:sp>
        <p:nvSpPr>
          <p:cNvPr id="4" name="Content Placeholder 3"/>
          <p:cNvSpPr>
            <a:spLocks noGrp="1"/>
          </p:cNvSpPr>
          <p:nvPr>
            <p:ph sz="quarter" idx="14"/>
          </p:nvPr>
        </p:nvSpPr>
        <p:spPr>
          <a:xfrm>
            <a:off x="457200" y="1600200"/>
            <a:ext cx="8610600" cy="4525963"/>
          </a:xfrm>
        </p:spPr>
        <p:txBody>
          <a:bodyPr/>
          <a:lstStyle/>
          <a:p>
            <a:pPr marL="259200" lvl="1" indent="-259200">
              <a:buFont typeface="Arial" panose="020B0604020202020204" pitchFamily="34" charset="0"/>
              <a:buChar char="•"/>
              <a:defRPr/>
            </a:pPr>
            <a:r>
              <a:rPr lang="en-IN" dirty="0"/>
              <a:t>A </a:t>
            </a:r>
            <a:r>
              <a:rPr lang="en-IN" i="1" dirty="0"/>
              <a:t>lottery</a:t>
            </a:r>
            <a:r>
              <a:rPr lang="en-IN" dirty="0"/>
              <a:t> gives scarce housing to the lucky.</a:t>
            </a:r>
          </a:p>
          <a:p>
            <a:pPr marL="259200" lvl="1" indent="-259200">
              <a:buFont typeface="Arial" panose="020B0604020202020204" pitchFamily="34" charset="0"/>
              <a:buChar char="•"/>
              <a:defRPr/>
            </a:pPr>
            <a:r>
              <a:rPr lang="en-IN" dirty="0"/>
              <a:t>A </a:t>
            </a:r>
            <a:r>
              <a:rPr lang="en-IN" i="1" dirty="0"/>
              <a:t>first-come, first served</a:t>
            </a:r>
            <a:r>
              <a:rPr lang="en-IN" dirty="0"/>
              <a:t> gives scarce housing to those who have the greatest foresight and get their names on the list first.</a:t>
            </a:r>
          </a:p>
          <a:p>
            <a:pPr marL="259200" lvl="1" indent="-259200">
              <a:buFont typeface="Arial" panose="020B0604020202020204" pitchFamily="34" charset="0"/>
              <a:buChar char="•"/>
              <a:defRPr/>
            </a:pPr>
            <a:r>
              <a:rPr lang="en-IN" i="1" dirty="0"/>
              <a:t>Discrimination</a:t>
            </a:r>
            <a:r>
              <a:rPr lang="en-IN" dirty="0"/>
              <a:t> gives scarce housing to friends, family members, or those of the selected race or sex.</a:t>
            </a:r>
          </a:p>
          <a:p>
            <a:pPr marL="259200" lvl="1" indent="-259200">
              <a:buFont typeface="Arial" panose="020B0604020202020204" pitchFamily="34" charset="0"/>
              <a:buChar char="•"/>
              <a:defRPr/>
            </a:pPr>
            <a:r>
              <a:rPr lang="en-IN" dirty="0"/>
              <a:t>None of these methods leads to a fair outcome.</a:t>
            </a:r>
          </a:p>
        </p:txBody>
      </p:sp>
    </p:spTree>
    <p:extLst>
      <p:ext uri="{BB962C8B-B14F-4D97-AF65-F5344CB8AC3E}">
        <p14:creationId xmlns:p14="http://schemas.microsoft.com/office/powerpoint/2010/main" val="562181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A Labor Market with a Minimum </a:t>
            </a:r>
            <a:r>
              <a:rPr lang="en-US" altLang="en-US" dirty="0" smtClean="0"/>
              <a:t>Wage </a:t>
            </a:r>
            <a:br>
              <a:rPr lang="en-US" altLang="en-US" dirty="0" smtClean="0"/>
            </a:br>
            <a:r>
              <a:rPr lang="en-US" altLang="en-US" sz="2000" dirty="0" smtClean="0"/>
              <a:t>(1 of </a:t>
            </a:r>
            <a:r>
              <a:rPr lang="en-US" altLang="en-US" sz="2000" dirty="0"/>
              <a:t>7</a:t>
            </a:r>
            <a:r>
              <a:rPr lang="en-US" altLang="en-US" sz="2000" dirty="0" smtClean="0"/>
              <a:t>)</a:t>
            </a:r>
            <a:endParaRPr lang="en-IN" sz="2000" dirty="0"/>
          </a:p>
        </p:txBody>
      </p:sp>
      <p:sp>
        <p:nvSpPr>
          <p:cNvPr id="4" name="Content Placeholder 3"/>
          <p:cNvSpPr>
            <a:spLocks noGrp="1"/>
          </p:cNvSpPr>
          <p:nvPr>
            <p:ph sz="quarter" idx="14"/>
          </p:nvPr>
        </p:nvSpPr>
        <p:spPr>
          <a:xfrm>
            <a:off x="304800" y="1600200"/>
            <a:ext cx="8610600" cy="4525963"/>
          </a:xfrm>
        </p:spPr>
        <p:txBody>
          <a:bodyPr/>
          <a:lstStyle/>
          <a:p>
            <a:pPr marL="259200" lvl="1" indent="-259200">
              <a:buFont typeface="Arial" pitchFamily="34" charset="0"/>
              <a:buChar char="•"/>
            </a:pPr>
            <a:r>
              <a:rPr lang="en-IN" dirty="0"/>
              <a:t>A </a:t>
            </a:r>
            <a:r>
              <a:rPr lang="en-IN" b="1" dirty="0"/>
              <a:t>price floor</a:t>
            </a:r>
            <a:r>
              <a:rPr lang="en-IN" dirty="0"/>
              <a:t> is a regulation that makes it illegal to trade at a price lower than a specified level.</a:t>
            </a:r>
          </a:p>
          <a:p>
            <a:pPr marL="259200" lvl="1" indent="-259200">
              <a:buFont typeface="Arial" pitchFamily="34" charset="0"/>
              <a:buChar char="•"/>
            </a:pPr>
            <a:r>
              <a:rPr lang="en-IN" dirty="0"/>
              <a:t>When a price floor is applied to labor markets, it is called a </a:t>
            </a:r>
            <a:r>
              <a:rPr lang="en-IN" b="1" dirty="0"/>
              <a:t>minimum wage</a:t>
            </a:r>
            <a:r>
              <a:rPr lang="en-IN" dirty="0"/>
              <a:t>.</a:t>
            </a:r>
          </a:p>
          <a:p>
            <a:pPr marL="259200" lvl="1" indent="-259200">
              <a:buFont typeface="Arial" pitchFamily="34" charset="0"/>
              <a:buChar char="•"/>
            </a:pPr>
            <a:r>
              <a:rPr lang="en-IN" dirty="0"/>
              <a:t>If the minimum wage is set </a:t>
            </a:r>
            <a:r>
              <a:rPr lang="en-IN" i="1" dirty="0"/>
              <a:t>below</a:t>
            </a:r>
            <a:r>
              <a:rPr lang="en-IN" dirty="0"/>
              <a:t> the equilibrium wage rate, it has no effect. The market works as if there were no minimum wage.</a:t>
            </a:r>
          </a:p>
          <a:p>
            <a:pPr marL="259200" lvl="1" indent="-259200">
              <a:buFont typeface="Arial" pitchFamily="34" charset="0"/>
              <a:buChar char="•"/>
            </a:pPr>
            <a:r>
              <a:rPr lang="en-IN" dirty="0"/>
              <a:t>If the minimum wage is set </a:t>
            </a:r>
            <a:r>
              <a:rPr lang="en-IN" i="1" dirty="0"/>
              <a:t>above</a:t>
            </a:r>
            <a:r>
              <a:rPr lang="en-IN" dirty="0"/>
              <a:t> the equilibrium wage rate, it has powerful effects</a:t>
            </a:r>
            <a:r>
              <a:rPr lang="en-IN" dirty="0" smtClean="0"/>
              <a:t>.</a:t>
            </a:r>
            <a:endParaRPr lang="en-IN" dirty="0"/>
          </a:p>
        </p:txBody>
      </p:sp>
    </p:spTree>
    <p:extLst>
      <p:ext uri="{BB962C8B-B14F-4D97-AF65-F5344CB8AC3E}">
        <p14:creationId xmlns:p14="http://schemas.microsoft.com/office/powerpoint/2010/main" val="29597913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A Labor Market with a Minimum </a:t>
            </a:r>
            <a:r>
              <a:rPr lang="en-US" altLang="en-US" dirty="0" smtClean="0"/>
              <a:t>Wage </a:t>
            </a:r>
            <a:br>
              <a:rPr lang="en-US" altLang="en-US" dirty="0" smtClean="0"/>
            </a:br>
            <a:r>
              <a:rPr lang="en-US" altLang="en-US" sz="2000" dirty="0" smtClean="0"/>
              <a:t>(2 of </a:t>
            </a:r>
            <a:r>
              <a:rPr lang="en-US" altLang="en-US" sz="2000" dirty="0"/>
              <a:t>7</a:t>
            </a:r>
            <a:r>
              <a:rPr lang="en-US" altLang="en-US" sz="2000" dirty="0" smtClean="0"/>
              <a:t>)</a:t>
            </a:r>
            <a:endParaRPr lang="en-IN" sz="2000" dirty="0"/>
          </a:p>
        </p:txBody>
      </p:sp>
      <p:sp>
        <p:nvSpPr>
          <p:cNvPr id="4" name="Content Placeholder 3"/>
          <p:cNvSpPr>
            <a:spLocks noGrp="1"/>
          </p:cNvSpPr>
          <p:nvPr>
            <p:ph sz="quarter" idx="14"/>
          </p:nvPr>
        </p:nvSpPr>
        <p:spPr>
          <a:xfrm>
            <a:off x="304800" y="1600200"/>
            <a:ext cx="8610600" cy="4525963"/>
          </a:xfrm>
        </p:spPr>
        <p:txBody>
          <a:bodyPr/>
          <a:lstStyle/>
          <a:p>
            <a:pPr marL="259200" lvl="1" indent="-259200">
              <a:buFont typeface="Arial" pitchFamily="34" charset="0"/>
              <a:buChar char="•"/>
            </a:pPr>
            <a:r>
              <a:rPr lang="en-IN" b="1" dirty="0"/>
              <a:t>Minimum Wage Brings Unemployment</a:t>
            </a:r>
          </a:p>
          <a:p>
            <a:pPr marL="716400" lvl="4" indent="-259200">
              <a:buFont typeface="Arial" pitchFamily="34" charset="0"/>
              <a:buChar char="−"/>
            </a:pPr>
            <a:r>
              <a:rPr lang="en-IN" sz="2000" dirty="0"/>
              <a:t>If the minimum wage is set </a:t>
            </a:r>
            <a:r>
              <a:rPr lang="en-IN" sz="2000" i="1" dirty="0"/>
              <a:t>above</a:t>
            </a:r>
            <a:r>
              <a:rPr lang="en-IN" sz="2000" dirty="0"/>
              <a:t> the equilibrium wage rate, the quantity of labor supplied by workers </a:t>
            </a:r>
            <a:r>
              <a:rPr lang="en-IN" sz="2000" i="1" dirty="0"/>
              <a:t>exceeds</a:t>
            </a:r>
            <a:r>
              <a:rPr lang="en-IN" sz="2000" dirty="0"/>
              <a:t> the quantity demanded by employers</a:t>
            </a:r>
            <a:r>
              <a:rPr lang="en-IN" sz="2000" dirty="0" smtClean="0"/>
              <a:t>.</a:t>
            </a:r>
            <a:endParaRPr lang="en-IN" sz="2000" dirty="0"/>
          </a:p>
          <a:p>
            <a:pPr marL="716400" lvl="4" indent="-259200">
              <a:buFont typeface="Arial" pitchFamily="34" charset="0"/>
              <a:buChar char="−"/>
            </a:pPr>
            <a:r>
              <a:rPr lang="en-IN" sz="2000" dirty="0"/>
              <a:t>There is a surplus of labor.</a:t>
            </a:r>
          </a:p>
          <a:p>
            <a:pPr marL="716400" lvl="4" indent="-259200">
              <a:buFont typeface="Arial" pitchFamily="34" charset="0"/>
              <a:buChar char="−"/>
            </a:pPr>
            <a:r>
              <a:rPr lang="en-IN" sz="2000" dirty="0"/>
              <a:t>The quantity of labor hired at the minimum wage is </a:t>
            </a:r>
            <a:r>
              <a:rPr lang="en-IN" sz="2000" i="1" dirty="0"/>
              <a:t>less</a:t>
            </a:r>
            <a:r>
              <a:rPr lang="en-IN" sz="2000" dirty="0"/>
              <a:t> than the quantity that would be hired in an unregulated labor market.</a:t>
            </a:r>
          </a:p>
          <a:p>
            <a:pPr marL="716400" lvl="4" indent="-259200">
              <a:buFont typeface="Arial" pitchFamily="34" charset="0"/>
              <a:buChar char="−"/>
            </a:pPr>
            <a:r>
              <a:rPr lang="en-IN" sz="2000" dirty="0"/>
              <a:t>Because the legal wage rate cannot eliminate the surplus, the minimum wage creates unemployment</a:t>
            </a:r>
            <a:r>
              <a:rPr lang="en-IN" sz="2000" dirty="0" smtClean="0"/>
              <a:t>.</a:t>
            </a:r>
            <a:endParaRPr lang="en-IN" sz="2000" dirty="0"/>
          </a:p>
        </p:txBody>
      </p:sp>
    </p:spTree>
    <p:extLst>
      <p:ext uri="{BB962C8B-B14F-4D97-AF65-F5344CB8AC3E}">
        <p14:creationId xmlns:p14="http://schemas.microsoft.com/office/powerpoint/2010/main" val="21489129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A Labor Market with a Minimum </a:t>
            </a:r>
            <a:r>
              <a:rPr lang="en-US" altLang="en-US" dirty="0" smtClean="0"/>
              <a:t>Wage </a:t>
            </a:r>
            <a:br>
              <a:rPr lang="en-US" altLang="en-US" dirty="0" smtClean="0"/>
            </a:br>
            <a:r>
              <a:rPr lang="en-US" altLang="en-US" sz="2000" dirty="0" smtClean="0"/>
              <a:t>(3 of </a:t>
            </a:r>
            <a:r>
              <a:rPr lang="en-US" altLang="en-US" sz="2000" dirty="0"/>
              <a:t>7</a:t>
            </a:r>
            <a:r>
              <a:rPr lang="en-US" altLang="en-US" sz="2000" dirty="0" smtClean="0"/>
              <a:t>)</a:t>
            </a:r>
            <a:endParaRPr lang="en-IN" sz="2000" dirty="0"/>
          </a:p>
        </p:txBody>
      </p:sp>
      <p:sp>
        <p:nvSpPr>
          <p:cNvPr id="4" name="Content Placeholder 3"/>
          <p:cNvSpPr>
            <a:spLocks noGrp="1"/>
          </p:cNvSpPr>
          <p:nvPr>
            <p:ph sz="quarter" idx="14"/>
          </p:nvPr>
        </p:nvSpPr>
        <p:spPr>
          <a:xfrm>
            <a:off x="304800" y="1600200"/>
            <a:ext cx="3886200" cy="4525963"/>
          </a:xfrm>
        </p:spPr>
        <p:txBody>
          <a:bodyPr/>
          <a:lstStyle/>
          <a:p>
            <a:pPr marL="259200" lvl="1" indent="-259200">
              <a:buFont typeface="Arial" pitchFamily="34" charset="0"/>
              <a:buChar char="•"/>
            </a:pPr>
            <a:r>
              <a:rPr lang="en-US" altLang="en-US" sz="2000" dirty="0"/>
              <a:t>The equilibrium wage rate is $6 an hour.</a:t>
            </a:r>
          </a:p>
          <a:p>
            <a:pPr marL="259200" lvl="1" indent="-259200">
              <a:buFont typeface="Arial" pitchFamily="34" charset="0"/>
              <a:buChar char="•"/>
            </a:pPr>
            <a:r>
              <a:rPr lang="en-US" altLang="en-US" sz="2000" dirty="0"/>
              <a:t>The minimum wage rate is set at $7 an hour.</a:t>
            </a:r>
          </a:p>
          <a:p>
            <a:pPr marL="259200" lvl="1" indent="-259200">
              <a:buFont typeface="Arial" pitchFamily="34" charset="0"/>
              <a:buChar char="•"/>
            </a:pPr>
            <a:r>
              <a:rPr lang="en-US" altLang="en-US" sz="2000" dirty="0"/>
              <a:t>So the equilibrium wage rate is in the illegal region.</a:t>
            </a:r>
          </a:p>
          <a:p>
            <a:pPr marL="259200" lvl="1" indent="-259200">
              <a:buFont typeface="Arial" pitchFamily="34" charset="0"/>
              <a:buChar char="•"/>
            </a:pPr>
            <a:r>
              <a:rPr lang="en-US" altLang="en-US" sz="2000" dirty="0"/>
              <a:t>The quantity of labor employed is the quantity demanded</a:t>
            </a:r>
            <a:r>
              <a:rPr lang="en-US" altLang="en-US" sz="2000" dirty="0" smtClean="0"/>
              <a:t>.</a:t>
            </a:r>
            <a:endParaRPr lang="en-US" altLang="en-US" sz="2000" dirty="0"/>
          </a:p>
        </p:txBody>
      </p:sp>
      <p:pic>
        <p:nvPicPr>
          <p:cNvPr id="5" name="Picture 50" descr="Rising curve S and falling curve D intersect at (21, 6). Minimum wage is represented by a horizontal line at y = 7, which intersects D at A (20, 7). The region below the minimum wage line is the illegal reg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676400"/>
            <a:ext cx="3992563" cy="3847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1584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A Labor Market with a Minimum </a:t>
            </a:r>
            <a:r>
              <a:rPr lang="en-US" altLang="en-US" dirty="0" smtClean="0"/>
              <a:t>Wage </a:t>
            </a:r>
            <a:br>
              <a:rPr lang="en-US" altLang="en-US" dirty="0" smtClean="0"/>
            </a:br>
            <a:r>
              <a:rPr lang="en-US" altLang="en-US" sz="2000" dirty="0" smtClean="0"/>
              <a:t>(4 of </a:t>
            </a:r>
            <a:r>
              <a:rPr lang="en-US" altLang="en-US" sz="2000" dirty="0"/>
              <a:t>7</a:t>
            </a:r>
            <a:r>
              <a:rPr lang="en-US" altLang="en-US" sz="2000" dirty="0" smtClean="0"/>
              <a:t>)</a:t>
            </a:r>
            <a:endParaRPr lang="en-IN" sz="2000" dirty="0"/>
          </a:p>
        </p:txBody>
      </p:sp>
      <p:sp>
        <p:nvSpPr>
          <p:cNvPr id="4" name="Content Placeholder 3"/>
          <p:cNvSpPr>
            <a:spLocks noGrp="1"/>
          </p:cNvSpPr>
          <p:nvPr>
            <p:ph sz="quarter" idx="14"/>
          </p:nvPr>
        </p:nvSpPr>
        <p:spPr>
          <a:xfrm>
            <a:off x="304800" y="1600200"/>
            <a:ext cx="3886200" cy="4525963"/>
          </a:xfrm>
        </p:spPr>
        <p:txBody>
          <a:bodyPr/>
          <a:lstStyle/>
          <a:p>
            <a:pPr marL="259200" lvl="1" indent="-259200">
              <a:buFont typeface="Arial" pitchFamily="34" charset="0"/>
              <a:buChar char="•"/>
            </a:pPr>
            <a:r>
              <a:rPr lang="en-US" altLang="en-US" sz="2000" dirty="0"/>
              <a:t>The quantity of labor supplied exceeds the quantity demanded and unemployment is created.</a:t>
            </a:r>
          </a:p>
          <a:p>
            <a:pPr marL="259200" lvl="1" indent="-259200">
              <a:buFont typeface="Arial" pitchFamily="34" charset="0"/>
              <a:buChar char="•"/>
            </a:pPr>
            <a:r>
              <a:rPr lang="en-US" altLang="en-US" sz="2000" dirty="0"/>
              <a:t>With only 20 million hours demanded, some workers are willing to supply the last hour demanded for $5.</a:t>
            </a:r>
          </a:p>
        </p:txBody>
      </p:sp>
      <p:pic>
        <p:nvPicPr>
          <p:cNvPr id="6" name="Picture 45" descr="Rising curve S and falling curve D intersect at (21, 6). Minimum wage is represented by a horizontal line at y = 7, which intersects D at A (20, 7) and S at B (22, 7). The distance along the minimum wage line from A to B represents unemploy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676400"/>
            <a:ext cx="4068763" cy="3921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56249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A Labor Market with a Minimum </a:t>
            </a:r>
            <a:r>
              <a:rPr lang="en-US" altLang="en-US" dirty="0" smtClean="0"/>
              <a:t>Wage </a:t>
            </a:r>
            <a:br>
              <a:rPr lang="en-US" altLang="en-US" dirty="0" smtClean="0"/>
            </a:br>
            <a:r>
              <a:rPr lang="en-US" altLang="en-US" sz="2000" dirty="0" smtClean="0"/>
              <a:t>(5 of </a:t>
            </a:r>
            <a:r>
              <a:rPr lang="en-US" altLang="en-US" sz="2000" dirty="0"/>
              <a:t>7</a:t>
            </a:r>
            <a:r>
              <a:rPr lang="en-US" altLang="en-US" sz="2000" dirty="0" smtClean="0"/>
              <a:t>)</a:t>
            </a:r>
            <a:endParaRPr lang="en-IN" sz="2000" dirty="0"/>
          </a:p>
        </p:txBody>
      </p:sp>
      <p:sp>
        <p:nvSpPr>
          <p:cNvPr id="4" name="Content Placeholder 3"/>
          <p:cNvSpPr>
            <a:spLocks noGrp="1"/>
          </p:cNvSpPr>
          <p:nvPr>
            <p:ph sz="quarter" idx="14"/>
          </p:nvPr>
        </p:nvSpPr>
        <p:spPr>
          <a:xfrm>
            <a:off x="304800" y="1600200"/>
            <a:ext cx="8610600" cy="4525963"/>
          </a:xfrm>
        </p:spPr>
        <p:txBody>
          <a:bodyPr/>
          <a:lstStyle/>
          <a:p>
            <a:pPr marL="259200" indent="-259200"/>
            <a:r>
              <a:rPr lang="en-IN" altLang="en-US" sz="2600" b="1" dirty="0"/>
              <a:t>Is the Minimum Wage Fair?</a:t>
            </a:r>
            <a:endParaRPr lang="en-IN" altLang="en-US" sz="2600" dirty="0"/>
          </a:p>
          <a:p>
            <a:pPr marL="716400" lvl="3" indent="-259200">
              <a:buFont typeface="Arial" pitchFamily="34" charset="0"/>
              <a:buChar char="‒"/>
            </a:pPr>
            <a:r>
              <a:rPr lang="en-IN" sz="2000" dirty="0"/>
              <a:t>A minimum wage rate in the United States is set by the federal government’s Fair Labor Standards Act.</a:t>
            </a:r>
          </a:p>
          <a:p>
            <a:pPr marL="716400" lvl="3" indent="-259200">
              <a:buFont typeface="Arial" pitchFamily="34" charset="0"/>
              <a:buChar char="‒"/>
            </a:pPr>
            <a:r>
              <a:rPr lang="en-IN" sz="2000" dirty="0"/>
              <a:t>In 2009, the federal minimum wage rate was raised to $7.25 an hour and has remained at $7.25 an hour through 2014.</a:t>
            </a:r>
          </a:p>
          <a:p>
            <a:pPr marL="716400" lvl="3" indent="-259200">
              <a:buFont typeface="Arial" pitchFamily="34" charset="0"/>
              <a:buChar char="‒"/>
            </a:pPr>
            <a:r>
              <a:rPr lang="en-IN" sz="2000" dirty="0"/>
              <a:t>Some state governments have set minimum wages above the federal minimum wage rate.</a:t>
            </a:r>
          </a:p>
          <a:p>
            <a:pPr marL="716400" lvl="3" indent="-259200">
              <a:buFont typeface="Arial" pitchFamily="34" charset="0"/>
              <a:buChar char="‒"/>
            </a:pPr>
            <a:r>
              <a:rPr lang="en-IN" sz="2000" dirty="0"/>
              <a:t>Most economists believe that minimum wage laws increase the unemployment rate of low-skilled younger workers.</a:t>
            </a:r>
          </a:p>
        </p:txBody>
      </p:sp>
    </p:spTree>
    <p:extLst>
      <p:ext uri="{BB962C8B-B14F-4D97-AF65-F5344CB8AC3E}">
        <p14:creationId xmlns:p14="http://schemas.microsoft.com/office/powerpoint/2010/main" val="14822712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A Labor Market with a Minimum </a:t>
            </a:r>
            <a:r>
              <a:rPr lang="en-US" altLang="en-US" dirty="0" smtClean="0"/>
              <a:t>Wage </a:t>
            </a:r>
            <a:br>
              <a:rPr lang="en-US" altLang="en-US" dirty="0" smtClean="0"/>
            </a:br>
            <a:r>
              <a:rPr lang="en-US" altLang="en-US" sz="2000" dirty="0" smtClean="0"/>
              <a:t>(6 of </a:t>
            </a:r>
            <a:r>
              <a:rPr lang="en-US" altLang="en-US" sz="2000" dirty="0"/>
              <a:t>7</a:t>
            </a:r>
            <a:r>
              <a:rPr lang="en-US" altLang="en-US" sz="2000" dirty="0" smtClean="0"/>
              <a:t>)</a:t>
            </a:r>
            <a:endParaRPr lang="en-IN" sz="2000" dirty="0"/>
          </a:p>
        </p:txBody>
      </p:sp>
      <p:sp>
        <p:nvSpPr>
          <p:cNvPr id="4" name="Content Placeholder 3"/>
          <p:cNvSpPr>
            <a:spLocks noGrp="1"/>
          </p:cNvSpPr>
          <p:nvPr>
            <p:ph sz="quarter" idx="14"/>
          </p:nvPr>
        </p:nvSpPr>
        <p:spPr>
          <a:xfrm>
            <a:off x="304800" y="1600200"/>
            <a:ext cx="8610600" cy="4525963"/>
          </a:xfrm>
        </p:spPr>
        <p:txBody>
          <a:bodyPr/>
          <a:lstStyle/>
          <a:p>
            <a:pPr marL="259200" indent="-259200"/>
            <a:r>
              <a:rPr lang="en-IN" altLang="en-US" sz="2600" b="1" dirty="0"/>
              <a:t>Inefficiency of a Minimum Wage</a:t>
            </a:r>
          </a:p>
          <a:p>
            <a:pPr marL="716400" lvl="3" indent="-259200">
              <a:buFont typeface="Arial" pitchFamily="34" charset="0"/>
              <a:buChar char="‒"/>
            </a:pPr>
            <a:r>
              <a:rPr lang="en-IN" sz="2000" dirty="0"/>
              <a:t>A minimum wage leads to an inefficient outcome.</a:t>
            </a:r>
          </a:p>
          <a:p>
            <a:pPr marL="716400" lvl="3" indent="-259200">
              <a:buFont typeface="Arial" pitchFamily="34" charset="0"/>
              <a:buChar char="‒"/>
            </a:pPr>
            <a:r>
              <a:rPr lang="en-IN" sz="2000" dirty="0"/>
              <a:t>The quantity of labor employed is less than the efficient quantity.</a:t>
            </a:r>
          </a:p>
          <a:p>
            <a:pPr marL="716400" lvl="3" indent="-259200">
              <a:buFont typeface="Arial" pitchFamily="34" charset="0"/>
              <a:buChar char="‒"/>
            </a:pPr>
            <a:r>
              <a:rPr lang="en-IN" sz="2000" dirty="0"/>
              <a:t>The supply of labor measures the marginal social cost of labor</a:t>
            </a:r>
            <a:r>
              <a:rPr lang="en-IN" sz="2000" dirty="0">
                <a:sym typeface="Symbol" pitchFamily="18" charset="2"/>
              </a:rPr>
              <a:t> to workers (leisure forgone).</a:t>
            </a:r>
          </a:p>
          <a:p>
            <a:pPr marL="716400" lvl="3" indent="-259200">
              <a:buFont typeface="Arial" pitchFamily="34" charset="0"/>
              <a:buChar char="‒"/>
            </a:pPr>
            <a:r>
              <a:rPr lang="en-IN" sz="2000" dirty="0"/>
              <a:t>The demand for labor measures the marginal social benefit from labor (value of goods produced).</a:t>
            </a:r>
          </a:p>
          <a:p>
            <a:pPr marL="716400" lvl="3" indent="-259200">
              <a:buFont typeface="Arial" pitchFamily="34" charset="0"/>
              <a:buChar char="‒"/>
            </a:pPr>
            <a:r>
              <a:rPr lang="en-IN" sz="2000" dirty="0"/>
              <a:t>Figure 6.4 illustrates this inefficient outcome.</a:t>
            </a:r>
          </a:p>
        </p:txBody>
      </p:sp>
    </p:spTree>
    <p:extLst>
      <p:ext uri="{BB962C8B-B14F-4D97-AF65-F5344CB8AC3E}">
        <p14:creationId xmlns:p14="http://schemas.microsoft.com/office/powerpoint/2010/main" val="41996583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A Labor Market with a Minimum </a:t>
            </a:r>
            <a:r>
              <a:rPr lang="en-US" altLang="en-US" dirty="0" smtClean="0"/>
              <a:t>Wage </a:t>
            </a:r>
            <a:br>
              <a:rPr lang="en-US" altLang="en-US" dirty="0" smtClean="0"/>
            </a:br>
            <a:r>
              <a:rPr lang="en-US" altLang="en-US" sz="2000" dirty="0" smtClean="0"/>
              <a:t>(7 of </a:t>
            </a:r>
            <a:r>
              <a:rPr lang="en-US" altLang="en-US" sz="2000" dirty="0"/>
              <a:t>7</a:t>
            </a:r>
            <a:r>
              <a:rPr lang="en-US" altLang="en-US" sz="2000" dirty="0" smtClean="0"/>
              <a:t>)</a:t>
            </a:r>
            <a:endParaRPr lang="en-IN" sz="2000" dirty="0"/>
          </a:p>
        </p:txBody>
      </p:sp>
      <p:sp>
        <p:nvSpPr>
          <p:cNvPr id="4" name="Content Placeholder 3"/>
          <p:cNvSpPr>
            <a:spLocks noGrp="1"/>
          </p:cNvSpPr>
          <p:nvPr>
            <p:ph sz="quarter" idx="14"/>
          </p:nvPr>
        </p:nvSpPr>
        <p:spPr>
          <a:xfrm>
            <a:off x="304800" y="1600200"/>
            <a:ext cx="3886200" cy="4525963"/>
          </a:xfrm>
        </p:spPr>
        <p:txBody>
          <a:bodyPr/>
          <a:lstStyle/>
          <a:p>
            <a:pPr marL="259200" lvl="1" indent="-259200">
              <a:buFont typeface="Arial" pitchFamily="34" charset="0"/>
              <a:buChar char="•"/>
            </a:pPr>
            <a:r>
              <a:rPr lang="en-US" altLang="en-US" sz="2000" dirty="0"/>
              <a:t>A minimum wage set </a:t>
            </a:r>
            <a:r>
              <a:rPr lang="en-US" altLang="en-US" sz="2000" i="1" dirty="0"/>
              <a:t>above</a:t>
            </a:r>
            <a:r>
              <a:rPr lang="en-US" altLang="en-US" sz="2000" dirty="0"/>
              <a:t> the equilibrium wage decreases the quantity of labor employed.</a:t>
            </a:r>
          </a:p>
          <a:p>
            <a:pPr marL="259200" lvl="1" indent="-259200">
              <a:buFont typeface="Arial" pitchFamily="34" charset="0"/>
              <a:buChar char="•"/>
            </a:pPr>
            <a:r>
              <a:rPr lang="en-US" altLang="en-US" sz="2000" dirty="0"/>
              <a:t>A deadweight loss arises.</a:t>
            </a:r>
          </a:p>
          <a:p>
            <a:pPr marL="259200" lvl="1" indent="-259200">
              <a:buFont typeface="Arial" pitchFamily="34" charset="0"/>
              <a:buChar char="•"/>
            </a:pPr>
            <a:r>
              <a:rPr lang="en-US" altLang="en-US" sz="2000" dirty="0"/>
              <a:t>The potential loss from increased job search decreases both workers’ surplus and firms’ surplus.</a:t>
            </a:r>
          </a:p>
          <a:p>
            <a:pPr marL="259200" lvl="1" indent="-259200">
              <a:buFont typeface="Arial" pitchFamily="34" charset="0"/>
              <a:buChar char="•"/>
            </a:pPr>
            <a:r>
              <a:rPr lang="en-US" altLang="en-US" sz="2000" dirty="0"/>
              <a:t>The full loss is the sum of the red and gray areas.</a:t>
            </a:r>
          </a:p>
        </p:txBody>
      </p:sp>
      <p:pic>
        <p:nvPicPr>
          <p:cNvPr id="5" name="Picture 50" descr="Rising curve S and falling curve D intersect at (21, 6). Minimum wage is represented by a horizontal line at y = 7, which intersects D at A (20, 7). At x = 20, S is at y = 5. From x = 0 to x = 20, the area between S and D is divided into three regions. From y = 7 to D, the blue region is the firms’ surplus. From y = 5 to y = 7, the red region is the potential loss from a job search. From S to y = 5, the green region is the workers’ surplus. From x = 20 to x = 21, the grey region between S and D is the deadweight lo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676400"/>
            <a:ext cx="3748938"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81369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7772"/>
            <a:ext cx="8229600" cy="622828"/>
          </a:xfrm>
        </p:spPr>
        <p:txBody>
          <a:bodyPr/>
          <a:lstStyle/>
          <a:p>
            <a:r>
              <a:rPr lang="en-US" sz="3550" dirty="0"/>
              <a:t>Chapter Outline and </a:t>
            </a:r>
            <a:r>
              <a:rPr lang="en-US" sz="3550" dirty="0" smtClean="0"/>
              <a:t>Learning Objectives</a:t>
            </a:r>
            <a:endParaRPr lang="en-US" sz="3550" dirty="0"/>
          </a:p>
        </p:txBody>
      </p:sp>
      <p:sp>
        <p:nvSpPr>
          <p:cNvPr id="3" name="Content Placeholder 2"/>
          <p:cNvSpPr>
            <a:spLocks noGrp="1"/>
          </p:cNvSpPr>
          <p:nvPr>
            <p:ph sz="quarter" idx="14"/>
          </p:nvPr>
        </p:nvSpPr>
        <p:spPr>
          <a:xfrm>
            <a:off x="457200" y="1600200"/>
            <a:ext cx="4114800" cy="4525963"/>
          </a:xfrm>
        </p:spPr>
        <p:txBody>
          <a:bodyPr/>
          <a:lstStyle/>
          <a:p>
            <a:pPr marL="0" indent="0">
              <a:buNone/>
            </a:pPr>
            <a:r>
              <a:rPr lang="en-US" sz="2000" b="1" dirty="0" smtClean="0">
                <a:solidFill>
                  <a:srgbClr val="A85944"/>
                </a:solidFill>
              </a:rPr>
              <a:t>6.1</a:t>
            </a:r>
            <a:r>
              <a:rPr lang="en-US" sz="2000" dirty="0" smtClean="0"/>
              <a:t> </a:t>
            </a:r>
            <a:r>
              <a:rPr lang="en-CA" altLang="en-US" sz="2000" dirty="0">
                <a:cs typeface="Arial" panose="020B0604020202020204" pitchFamily="34" charset="0"/>
              </a:rPr>
              <a:t>Explain how rent ceilings create housing shortages Explain the influences on demand</a:t>
            </a:r>
            <a:endParaRPr lang="en-US" sz="2000" dirty="0"/>
          </a:p>
          <a:p>
            <a:pPr marL="0" indent="0">
              <a:buNone/>
            </a:pPr>
            <a:r>
              <a:rPr lang="en-US" sz="2000" b="1" dirty="0" smtClean="0">
                <a:solidFill>
                  <a:srgbClr val="A85944"/>
                </a:solidFill>
              </a:rPr>
              <a:t>6.2</a:t>
            </a:r>
            <a:r>
              <a:rPr lang="en-US" sz="2000" dirty="0" smtClean="0"/>
              <a:t> </a:t>
            </a:r>
            <a:r>
              <a:rPr lang="en-CA" altLang="en-US" sz="2000" dirty="0">
                <a:cs typeface="Arial" panose="020B0604020202020204" pitchFamily="34" charset="0"/>
              </a:rPr>
              <a:t>Explain how minimum wage laws create unemployment</a:t>
            </a:r>
            <a:endParaRPr lang="en-US" sz="2000" dirty="0"/>
          </a:p>
          <a:p>
            <a:pPr marL="0" indent="0">
              <a:buNone/>
            </a:pPr>
            <a:r>
              <a:rPr lang="en-US" sz="2000" b="1" dirty="0" smtClean="0">
                <a:solidFill>
                  <a:srgbClr val="A85944"/>
                </a:solidFill>
              </a:rPr>
              <a:t>6.3</a:t>
            </a:r>
            <a:r>
              <a:rPr lang="en-US" sz="2000" dirty="0" smtClean="0"/>
              <a:t> </a:t>
            </a:r>
            <a:r>
              <a:rPr lang="en-CA" altLang="en-US" sz="2000" dirty="0">
                <a:cs typeface="Arial" panose="020B0604020202020204" pitchFamily="34" charset="0"/>
              </a:rPr>
              <a:t>Explain the effects of a tax</a:t>
            </a:r>
            <a:endParaRPr lang="en-CA" altLang="en-US" sz="2000" dirty="0" smtClean="0">
              <a:cs typeface="Arial" panose="020B0604020202020204" pitchFamily="34" charset="0"/>
            </a:endParaRPr>
          </a:p>
          <a:p>
            <a:pPr marL="0" indent="0">
              <a:buNone/>
            </a:pPr>
            <a:r>
              <a:rPr lang="en-US" sz="2000" b="1" dirty="0" smtClean="0">
                <a:solidFill>
                  <a:srgbClr val="A85944"/>
                </a:solidFill>
              </a:rPr>
              <a:t>6.4</a:t>
            </a:r>
            <a:r>
              <a:rPr lang="en-US" sz="2000" dirty="0" smtClean="0"/>
              <a:t> </a:t>
            </a:r>
            <a:r>
              <a:rPr lang="en-CA" altLang="en-US" sz="2000" dirty="0">
                <a:cs typeface="Arial" panose="020B0604020202020204" pitchFamily="34" charset="0"/>
              </a:rPr>
              <a:t>Explain the effects of production quotas and </a:t>
            </a:r>
            <a:r>
              <a:rPr lang="en-CA" altLang="en-US" sz="2000" dirty="0" smtClean="0">
                <a:cs typeface="Arial" panose="020B0604020202020204" pitchFamily="34" charset="0"/>
              </a:rPr>
              <a:t>subsidies</a:t>
            </a:r>
          </a:p>
          <a:p>
            <a:pPr marL="0" indent="0">
              <a:buNone/>
            </a:pPr>
            <a:r>
              <a:rPr lang="en-US" sz="2000" b="1" dirty="0" smtClean="0">
                <a:solidFill>
                  <a:srgbClr val="A85944"/>
                </a:solidFill>
              </a:rPr>
              <a:t>6.5</a:t>
            </a:r>
            <a:r>
              <a:rPr lang="en-US" sz="2000" dirty="0" smtClean="0"/>
              <a:t> </a:t>
            </a:r>
            <a:r>
              <a:rPr lang="en-CA" altLang="en-US" sz="2000" dirty="0">
                <a:cs typeface="Arial" panose="020B0604020202020204" pitchFamily="34" charset="0"/>
              </a:rPr>
              <a:t>Explain how markets for illegal goods work</a:t>
            </a:r>
          </a:p>
        </p:txBody>
      </p:sp>
      <p:pic>
        <p:nvPicPr>
          <p:cNvPr id="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47517" y="2209800"/>
            <a:ext cx="3886883" cy="2583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04955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Taxes</a:t>
            </a:r>
            <a:r>
              <a:rPr lang="en-US" altLang="en-US" dirty="0"/>
              <a:t> </a:t>
            </a:r>
            <a:r>
              <a:rPr lang="en-US" altLang="en-US" sz="2000" dirty="0" smtClean="0"/>
              <a:t>(1 of 21)</a:t>
            </a:r>
            <a:endParaRPr lang="en-IN" sz="2000" dirty="0"/>
          </a:p>
        </p:txBody>
      </p:sp>
      <p:sp>
        <p:nvSpPr>
          <p:cNvPr id="4" name="Content Placeholder 3"/>
          <p:cNvSpPr>
            <a:spLocks noGrp="1"/>
          </p:cNvSpPr>
          <p:nvPr>
            <p:ph sz="quarter" idx="14"/>
          </p:nvPr>
        </p:nvSpPr>
        <p:spPr>
          <a:xfrm>
            <a:off x="304800" y="1600200"/>
            <a:ext cx="8610600" cy="4525963"/>
          </a:xfrm>
        </p:spPr>
        <p:txBody>
          <a:bodyPr/>
          <a:lstStyle/>
          <a:p>
            <a:pPr marL="259200" lvl="1" indent="-259200">
              <a:buFont typeface="Arial" pitchFamily="34" charset="0"/>
              <a:buChar char="•"/>
            </a:pPr>
            <a:r>
              <a:rPr lang="en-IN" dirty="0"/>
              <a:t>Everything you earn and most things you buy are taxed.</a:t>
            </a:r>
          </a:p>
          <a:p>
            <a:pPr marL="259200" lvl="1" indent="-259200">
              <a:buFont typeface="Arial" pitchFamily="34" charset="0"/>
              <a:buChar char="•"/>
            </a:pPr>
            <a:r>
              <a:rPr lang="en-IN" dirty="0"/>
              <a:t>Who </a:t>
            </a:r>
            <a:r>
              <a:rPr lang="en-IN" i="1" dirty="0"/>
              <a:t>really</a:t>
            </a:r>
            <a:r>
              <a:rPr lang="en-IN" dirty="0"/>
              <a:t> pays these taxes?</a:t>
            </a:r>
          </a:p>
          <a:p>
            <a:pPr marL="259200" lvl="1" indent="-259200">
              <a:buFont typeface="Arial" pitchFamily="34" charset="0"/>
              <a:buChar char="•"/>
            </a:pPr>
            <a:r>
              <a:rPr lang="en-IN" dirty="0"/>
              <a:t>Income tax and the Social Security tax are deducted from your pay, and state sales tax is added to the price of the things you buy, so isn’t it obvious that </a:t>
            </a:r>
            <a:r>
              <a:rPr lang="en-IN" i="1" dirty="0"/>
              <a:t>you</a:t>
            </a:r>
            <a:r>
              <a:rPr lang="en-IN" dirty="0"/>
              <a:t> pay these taxes?</a:t>
            </a:r>
          </a:p>
          <a:p>
            <a:pPr marL="259200" lvl="1" indent="-259200">
              <a:buFont typeface="Arial" pitchFamily="34" charset="0"/>
              <a:buChar char="•"/>
            </a:pPr>
            <a:r>
              <a:rPr lang="en-IN" dirty="0"/>
              <a:t>Isn’t it equally obvious that your employer pays the employer’s contribution to the Social Security tax?</a:t>
            </a:r>
          </a:p>
          <a:p>
            <a:pPr marL="259200" lvl="1" indent="-259200">
              <a:buFont typeface="Arial" pitchFamily="34" charset="0"/>
              <a:buChar char="•"/>
            </a:pPr>
            <a:r>
              <a:rPr lang="en-IN" dirty="0"/>
              <a:t>You’re going to discover that it isn’t obvious who pays a tax and that lawmakers don’t decide who will pay!</a:t>
            </a:r>
          </a:p>
        </p:txBody>
      </p:sp>
    </p:spTree>
    <p:extLst>
      <p:ext uri="{BB962C8B-B14F-4D97-AF65-F5344CB8AC3E}">
        <p14:creationId xmlns:p14="http://schemas.microsoft.com/office/powerpoint/2010/main" val="15012204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Taxes</a:t>
            </a:r>
            <a:r>
              <a:rPr lang="en-US" altLang="en-US" dirty="0"/>
              <a:t> </a:t>
            </a:r>
            <a:r>
              <a:rPr lang="en-US" altLang="en-US" sz="2000" dirty="0" smtClean="0"/>
              <a:t>(2 of 21)</a:t>
            </a:r>
            <a:endParaRPr lang="en-IN" sz="2000" dirty="0"/>
          </a:p>
        </p:txBody>
      </p:sp>
      <p:sp>
        <p:nvSpPr>
          <p:cNvPr id="4" name="Content Placeholder 3"/>
          <p:cNvSpPr>
            <a:spLocks noGrp="1"/>
          </p:cNvSpPr>
          <p:nvPr>
            <p:ph sz="quarter" idx="14"/>
          </p:nvPr>
        </p:nvSpPr>
        <p:spPr>
          <a:xfrm>
            <a:off x="304800" y="1600200"/>
            <a:ext cx="8610600" cy="4525963"/>
          </a:xfrm>
        </p:spPr>
        <p:txBody>
          <a:bodyPr/>
          <a:lstStyle/>
          <a:p>
            <a:pPr marL="259200" indent="-259200"/>
            <a:r>
              <a:rPr lang="en-IN" altLang="en-US" sz="2600" b="1" dirty="0"/>
              <a:t>Tax Incidence</a:t>
            </a:r>
          </a:p>
          <a:p>
            <a:pPr marL="716400" lvl="3" indent="-259200">
              <a:buFont typeface="Arial" pitchFamily="34" charset="0"/>
              <a:buChar char="‒"/>
            </a:pPr>
            <a:r>
              <a:rPr lang="en-IN" sz="2000" b="1" dirty="0"/>
              <a:t>Tax incidence</a:t>
            </a:r>
            <a:r>
              <a:rPr lang="en-IN" sz="2000" dirty="0"/>
              <a:t> is the division of the burden of a tax between buyers and sellers.</a:t>
            </a:r>
          </a:p>
          <a:p>
            <a:pPr marL="716400" lvl="3" indent="-259200">
              <a:buFont typeface="Arial" pitchFamily="34" charset="0"/>
              <a:buChar char="‒"/>
            </a:pPr>
            <a:r>
              <a:rPr lang="en-IN" sz="2000" dirty="0"/>
              <a:t>When an item is taxed, its price might rise by the full amount of the tax, by a lesser amount, or not at all.</a:t>
            </a:r>
          </a:p>
          <a:p>
            <a:pPr marL="716400" lvl="3" indent="-259200">
              <a:buFont typeface="Arial" pitchFamily="34" charset="0"/>
              <a:buChar char="‒"/>
            </a:pPr>
            <a:r>
              <a:rPr lang="en-IN" sz="2000" dirty="0"/>
              <a:t>If the price rises by the full amount of the tax, buyers pay the tax.</a:t>
            </a:r>
          </a:p>
          <a:p>
            <a:pPr marL="716400" lvl="3" indent="-259200">
              <a:buFont typeface="Arial" pitchFamily="34" charset="0"/>
              <a:buChar char="‒"/>
            </a:pPr>
            <a:r>
              <a:rPr lang="en-IN" sz="2000" dirty="0"/>
              <a:t>If the price rises by a lesser amount than the tax, buyers and sellers share the burden of the tax.</a:t>
            </a:r>
          </a:p>
          <a:p>
            <a:pPr marL="716400" lvl="3" indent="-259200">
              <a:buFont typeface="Arial" pitchFamily="34" charset="0"/>
              <a:buChar char="‒"/>
            </a:pPr>
            <a:r>
              <a:rPr lang="en-IN" sz="2000" dirty="0"/>
              <a:t>If the price doesn’t rise at all, sellers pay the tax.</a:t>
            </a:r>
          </a:p>
        </p:txBody>
      </p:sp>
    </p:spTree>
    <p:extLst>
      <p:ext uri="{BB962C8B-B14F-4D97-AF65-F5344CB8AC3E}">
        <p14:creationId xmlns:p14="http://schemas.microsoft.com/office/powerpoint/2010/main" val="26343711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Taxes</a:t>
            </a:r>
            <a:r>
              <a:rPr lang="en-US" altLang="en-US" dirty="0"/>
              <a:t> </a:t>
            </a:r>
            <a:r>
              <a:rPr lang="en-US" altLang="en-US" sz="2000" dirty="0" smtClean="0"/>
              <a:t>(3 of 21)</a:t>
            </a:r>
            <a:endParaRPr lang="en-IN" sz="2000" dirty="0"/>
          </a:p>
        </p:txBody>
      </p:sp>
      <p:sp>
        <p:nvSpPr>
          <p:cNvPr id="4" name="Content Placeholder 3"/>
          <p:cNvSpPr>
            <a:spLocks noGrp="1"/>
          </p:cNvSpPr>
          <p:nvPr>
            <p:ph sz="quarter" idx="14"/>
          </p:nvPr>
        </p:nvSpPr>
        <p:spPr>
          <a:xfrm>
            <a:off x="304800" y="1600200"/>
            <a:ext cx="8610600" cy="4525963"/>
          </a:xfrm>
        </p:spPr>
        <p:txBody>
          <a:bodyPr/>
          <a:lstStyle/>
          <a:p>
            <a:pPr marL="259200" lvl="1" indent="-259200">
              <a:buFont typeface="Arial" pitchFamily="34" charset="0"/>
              <a:buChar char="•"/>
            </a:pPr>
            <a:r>
              <a:rPr lang="en-IN" dirty="0"/>
              <a:t>Tax incidence doesn’t depend on tax law!</a:t>
            </a:r>
          </a:p>
          <a:p>
            <a:pPr marL="259200" lvl="1" indent="-259200">
              <a:buFont typeface="Arial" pitchFamily="34" charset="0"/>
              <a:buChar char="•"/>
            </a:pPr>
            <a:r>
              <a:rPr lang="en-IN" dirty="0"/>
              <a:t>The law might impose a tax on buyers or sellers, but the outcome will be the same.</a:t>
            </a:r>
          </a:p>
          <a:p>
            <a:pPr marL="259200" lvl="1" indent="-259200">
              <a:buFont typeface="Arial" pitchFamily="34" charset="0"/>
              <a:buChar char="•"/>
            </a:pPr>
            <a:r>
              <a:rPr lang="en-IN" dirty="0"/>
              <a:t>To see why, we look at the tax on cigarettes in New York City.</a:t>
            </a:r>
          </a:p>
          <a:p>
            <a:pPr marL="259200" lvl="1" indent="-259200">
              <a:buFont typeface="Arial" pitchFamily="34" charset="0"/>
              <a:buChar char="•"/>
            </a:pPr>
            <a:r>
              <a:rPr lang="en-IN" dirty="0"/>
              <a:t>On July 1, 2002, New York City raised the tax on the sales of cigarettes from almost nothing to $1.50 a pack.</a:t>
            </a:r>
          </a:p>
          <a:p>
            <a:pPr marL="259200" lvl="1" indent="-259200">
              <a:buFont typeface="Arial" pitchFamily="34" charset="0"/>
              <a:buChar char="•"/>
            </a:pPr>
            <a:r>
              <a:rPr lang="en-IN" dirty="0"/>
              <a:t>What are the effects of this tax?</a:t>
            </a:r>
          </a:p>
        </p:txBody>
      </p:sp>
    </p:spTree>
    <p:extLst>
      <p:ext uri="{BB962C8B-B14F-4D97-AF65-F5344CB8AC3E}">
        <p14:creationId xmlns:p14="http://schemas.microsoft.com/office/powerpoint/2010/main" val="2913149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Taxes</a:t>
            </a:r>
            <a:r>
              <a:rPr lang="en-US" altLang="en-US" dirty="0"/>
              <a:t> </a:t>
            </a:r>
            <a:r>
              <a:rPr lang="en-US" altLang="en-US" sz="2000" dirty="0" smtClean="0"/>
              <a:t>(4 of 21)</a:t>
            </a:r>
            <a:endParaRPr lang="en-IN" sz="2000" dirty="0"/>
          </a:p>
        </p:txBody>
      </p:sp>
      <p:sp>
        <p:nvSpPr>
          <p:cNvPr id="4" name="Content Placeholder 3"/>
          <p:cNvSpPr>
            <a:spLocks noGrp="1"/>
          </p:cNvSpPr>
          <p:nvPr>
            <p:ph sz="quarter" idx="14"/>
          </p:nvPr>
        </p:nvSpPr>
        <p:spPr>
          <a:xfrm>
            <a:off x="304800" y="1600200"/>
            <a:ext cx="3810000" cy="4525963"/>
          </a:xfrm>
        </p:spPr>
        <p:txBody>
          <a:bodyPr/>
          <a:lstStyle/>
          <a:p>
            <a:pPr marL="259200" indent="-259200">
              <a:spcBef>
                <a:spcPts val="600"/>
              </a:spcBef>
              <a:spcAft>
                <a:spcPts val="600"/>
              </a:spcAft>
            </a:pPr>
            <a:r>
              <a:rPr lang="en-US" altLang="en-US" sz="2400" b="1" dirty="0"/>
              <a:t>A Tax on Sellers</a:t>
            </a:r>
          </a:p>
          <a:p>
            <a:pPr marL="259200" lvl="1" indent="-259200">
              <a:buFont typeface="Arial" pitchFamily="34" charset="0"/>
              <a:buChar char="•"/>
            </a:pPr>
            <a:r>
              <a:rPr lang="en-US" altLang="en-US" sz="2200" dirty="0"/>
              <a:t>Figure 6.5 shows the effects of this tax.</a:t>
            </a:r>
          </a:p>
          <a:p>
            <a:pPr marL="259200" lvl="1" indent="-259200">
              <a:buFont typeface="Arial" pitchFamily="34" charset="0"/>
              <a:buChar char="•"/>
            </a:pPr>
            <a:r>
              <a:rPr lang="en-US" altLang="en-US" sz="2200" dirty="0"/>
              <a:t>With no tax, the equilibrium price is $3.00 a pack.</a:t>
            </a:r>
          </a:p>
          <a:p>
            <a:pPr marL="259200" lvl="1" indent="-259200">
              <a:buFont typeface="Arial" pitchFamily="34" charset="0"/>
              <a:buChar char="•"/>
            </a:pPr>
            <a:r>
              <a:rPr lang="en-US" altLang="en-US" sz="2200" dirty="0"/>
              <a:t>A tax on sellers of $1.50 a pack is introduced.</a:t>
            </a:r>
          </a:p>
          <a:p>
            <a:pPr marL="259200" lvl="1" indent="-259200">
              <a:buFont typeface="Arial" pitchFamily="34" charset="0"/>
              <a:buChar char="•"/>
            </a:pPr>
            <a:r>
              <a:rPr lang="en-US" altLang="en-US" sz="2200" dirty="0"/>
              <a:t>Supply decreases and the curve </a:t>
            </a:r>
            <a:r>
              <a:rPr lang="en-US" altLang="en-US" sz="2200" i="1" dirty="0"/>
              <a:t>S + tax on sellers </a:t>
            </a:r>
            <a:r>
              <a:rPr lang="en-US" altLang="en-US" sz="2200" dirty="0"/>
              <a:t>shows the new supply curve.</a:t>
            </a:r>
          </a:p>
        </p:txBody>
      </p:sp>
      <p:pic>
        <p:nvPicPr>
          <p:cNvPr id="5" name="Picture 30" descr="Curves S and D intersect at (350, 3.00), with y = 3.00 being the price with no tax. A $1.50 tax on suppliers shifts S upward 1.5 to form curve S + tax on sellers, which passes through (350, 4.50). The vertical distance between the S curves at x = 350 represents the ta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057400"/>
            <a:ext cx="4041775" cy="349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07722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Taxes</a:t>
            </a:r>
            <a:r>
              <a:rPr lang="en-US" altLang="en-US" dirty="0"/>
              <a:t> </a:t>
            </a:r>
            <a:r>
              <a:rPr lang="en-US" altLang="en-US" sz="2000" dirty="0" smtClean="0"/>
              <a:t>(5 of 21)</a:t>
            </a:r>
            <a:endParaRPr lang="en-IN" sz="2000" dirty="0"/>
          </a:p>
        </p:txBody>
      </p:sp>
      <p:sp>
        <p:nvSpPr>
          <p:cNvPr id="4" name="Content Placeholder 3"/>
          <p:cNvSpPr>
            <a:spLocks noGrp="1"/>
          </p:cNvSpPr>
          <p:nvPr>
            <p:ph sz="quarter" idx="14"/>
          </p:nvPr>
        </p:nvSpPr>
        <p:spPr>
          <a:xfrm>
            <a:off x="304800" y="1600200"/>
            <a:ext cx="3810000" cy="4525963"/>
          </a:xfrm>
        </p:spPr>
        <p:txBody>
          <a:bodyPr/>
          <a:lstStyle/>
          <a:p>
            <a:pPr marL="259200" lvl="1" indent="-259200">
              <a:buFont typeface="Arial" pitchFamily="34" charset="0"/>
              <a:buChar char="•"/>
            </a:pPr>
            <a:r>
              <a:rPr lang="en-US" altLang="en-US" dirty="0"/>
              <a:t>The market price paid by buyers rises to $4.00 a pack and the quantity bought decreases.</a:t>
            </a:r>
          </a:p>
          <a:p>
            <a:pPr marL="259200" lvl="1" indent="-259200">
              <a:buFont typeface="Arial" pitchFamily="34" charset="0"/>
              <a:buChar char="•"/>
            </a:pPr>
            <a:r>
              <a:rPr lang="en-US" altLang="en-US" dirty="0"/>
              <a:t>The price received by the sellers falls to $2.50 a pack.</a:t>
            </a:r>
          </a:p>
          <a:p>
            <a:pPr marL="259200" lvl="1" indent="-259200">
              <a:buFont typeface="Arial" pitchFamily="34" charset="0"/>
              <a:buChar char="•"/>
            </a:pPr>
            <a:r>
              <a:rPr lang="en-US" altLang="en-US" dirty="0"/>
              <a:t>So with the tax of $1.50 a pack, buyers pay $1.00 a pack more and sellers receive 50</a:t>
            </a:r>
            <a:r>
              <a:rPr lang="en-US" altLang="en-US" dirty="0">
                <a:cs typeface="Arial" charset="0"/>
              </a:rPr>
              <a:t>¢ a pack less.</a:t>
            </a:r>
            <a:endParaRPr lang="en-US" altLang="en-US" dirty="0"/>
          </a:p>
        </p:txBody>
      </p:sp>
      <p:pic>
        <p:nvPicPr>
          <p:cNvPr id="6" name="Picture 43" descr="Curves S and D intersect at (350, 3.00), with y = 3.00 being the price with no tax. A $1.50 tax shifts S upward 1.5 to form curve S + tax on sellers, which passes through (350, 4.50). The Vertical distance between the S curves at x = 350 represents the tax. S + tax on sellers intersects D at (325, 4.00), with y = 4.00 being the price paid by buyers. At x = 325, S is at y = 2.50, which is the price received by sell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9359" y="2057400"/>
            <a:ext cx="4143641"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39746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Taxes</a:t>
            </a:r>
            <a:r>
              <a:rPr lang="en-US" altLang="en-US" dirty="0"/>
              <a:t> </a:t>
            </a:r>
            <a:r>
              <a:rPr lang="en-US" altLang="en-US" sz="2000" dirty="0" smtClean="0"/>
              <a:t>(6 of 21)</a:t>
            </a:r>
            <a:endParaRPr lang="en-IN" sz="2000" dirty="0"/>
          </a:p>
        </p:txBody>
      </p:sp>
      <p:sp>
        <p:nvSpPr>
          <p:cNvPr id="4" name="Content Placeholder 3"/>
          <p:cNvSpPr>
            <a:spLocks noGrp="1"/>
          </p:cNvSpPr>
          <p:nvPr>
            <p:ph sz="quarter" idx="14"/>
          </p:nvPr>
        </p:nvSpPr>
        <p:spPr>
          <a:xfrm>
            <a:off x="304800" y="1600200"/>
            <a:ext cx="3810000" cy="4525963"/>
          </a:xfrm>
        </p:spPr>
        <p:txBody>
          <a:bodyPr/>
          <a:lstStyle/>
          <a:p>
            <a:pPr marL="259200" indent="-259200">
              <a:spcBef>
                <a:spcPts val="600"/>
              </a:spcBef>
              <a:spcAft>
                <a:spcPts val="600"/>
              </a:spcAft>
            </a:pPr>
            <a:r>
              <a:rPr lang="en-US" altLang="en-US" sz="2600" b="1" dirty="0"/>
              <a:t>A Tax on Buyers</a:t>
            </a:r>
          </a:p>
          <a:p>
            <a:pPr marL="259200" lvl="1" indent="-259200">
              <a:buFont typeface="Arial" pitchFamily="34" charset="0"/>
              <a:buChar char="•"/>
            </a:pPr>
            <a:r>
              <a:rPr lang="en-US" altLang="en-US" dirty="0"/>
              <a:t>Again, with no tax, the equilibrium price is $3.00 a pack.</a:t>
            </a:r>
          </a:p>
          <a:p>
            <a:pPr marL="259200" lvl="1" indent="-259200">
              <a:buFont typeface="Arial" pitchFamily="34" charset="0"/>
              <a:buChar char="•"/>
            </a:pPr>
            <a:r>
              <a:rPr lang="en-US" altLang="en-US" dirty="0"/>
              <a:t>A tax on buyers of $1.50 a pack is introduced.</a:t>
            </a:r>
          </a:p>
          <a:p>
            <a:pPr marL="259200" lvl="1" indent="-259200">
              <a:buFont typeface="Arial" pitchFamily="34" charset="0"/>
              <a:buChar char="•"/>
            </a:pPr>
            <a:r>
              <a:rPr lang="en-US" altLang="en-US" dirty="0"/>
              <a:t>Demand decreases and the curve </a:t>
            </a:r>
            <a:r>
              <a:rPr lang="en-US" altLang="en-US" i="1" dirty="0"/>
              <a:t>D </a:t>
            </a:r>
            <a:r>
              <a:rPr lang="en-US" altLang="en-US" b="1" i="1" dirty="0">
                <a:sym typeface="Symbol" pitchFamily="18" charset="2"/>
              </a:rPr>
              <a:t></a:t>
            </a:r>
            <a:r>
              <a:rPr lang="en-US" altLang="en-US" i="1" dirty="0">
                <a:sym typeface="Symbol" pitchFamily="18" charset="2"/>
              </a:rPr>
              <a:t> </a:t>
            </a:r>
            <a:r>
              <a:rPr lang="en-US" altLang="en-US" i="1" dirty="0"/>
              <a:t> tax on buyers</a:t>
            </a:r>
            <a:r>
              <a:rPr lang="en-US" altLang="en-US" dirty="0"/>
              <a:t> shows the new demand curve.</a:t>
            </a:r>
            <a:endParaRPr lang="en-US" altLang="en-US" i="1" dirty="0"/>
          </a:p>
        </p:txBody>
      </p:sp>
      <p:pic>
        <p:nvPicPr>
          <p:cNvPr id="5" name="Picture 23" descr="Curves S and D intersect at (350, 3.00), with y = 3.00 being the price with no tax. A $1.50 tax on buyers shifts D downward 1.5 to form curve D minus tax on buyers, which passes through (350, 1.50). The vertical distance between the S curves at x = 350 represents the ta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6613" y="2060077"/>
            <a:ext cx="3963987" cy="3426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60569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Taxes</a:t>
            </a:r>
            <a:r>
              <a:rPr lang="en-US" altLang="en-US" dirty="0"/>
              <a:t> </a:t>
            </a:r>
            <a:r>
              <a:rPr lang="en-US" altLang="en-US" sz="2000" dirty="0" smtClean="0"/>
              <a:t>(7 of 21)</a:t>
            </a:r>
            <a:endParaRPr lang="en-IN" sz="2000" dirty="0"/>
          </a:p>
        </p:txBody>
      </p:sp>
      <p:sp>
        <p:nvSpPr>
          <p:cNvPr id="4" name="Content Placeholder 3"/>
          <p:cNvSpPr>
            <a:spLocks noGrp="1"/>
          </p:cNvSpPr>
          <p:nvPr>
            <p:ph sz="quarter" idx="14"/>
          </p:nvPr>
        </p:nvSpPr>
        <p:spPr>
          <a:xfrm>
            <a:off x="304800" y="1600200"/>
            <a:ext cx="3810000" cy="4525963"/>
          </a:xfrm>
        </p:spPr>
        <p:txBody>
          <a:bodyPr/>
          <a:lstStyle/>
          <a:p>
            <a:pPr marL="259200" lvl="1" indent="-259200">
              <a:buFont typeface="Arial" pitchFamily="34" charset="0"/>
              <a:buChar char="•"/>
            </a:pPr>
            <a:r>
              <a:rPr lang="en-US" altLang="en-US" dirty="0"/>
              <a:t>The price received by sellers falls to $2.50 a pack and the quantity decreases.</a:t>
            </a:r>
          </a:p>
          <a:p>
            <a:pPr marL="259200" lvl="1" indent="-259200">
              <a:buFont typeface="Arial" pitchFamily="34" charset="0"/>
              <a:buChar char="•"/>
            </a:pPr>
            <a:r>
              <a:rPr lang="en-US" altLang="en-US" dirty="0"/>
              <a:t>The price paid by buyers rises to $4.00 a pack.</a:t>
            </a:r>
          </a:p>
          <a:p>
            <a:pPr marL="259200" lvl="1" indent="-259200">
              <a:buFont typeface="Arial" pitchFamily="34" charset="0"/>
              <a:buChar char="•"/>
            </a:pPr>
            <a:r>
              <a:rPr lang="en-US" altLang="en-US" dirty="0"/>
              <a:t>So with the tax of $1.50 a pack, buyers pay $1.00 a pack more and sellers receive 50</a:t>
            </a:r>
            <a:r>
              <a:rPr lang="en-US" altLang="en-US" dirty="0">
                <a:cs typeface="Arial" charset="0"/>
              </a:rPr>
              <a:t>¢ a pack less.</a:t>
            </a:r>
          </a:p>
        </p:txBody>
      </p:sp>
      <p:pic>
        <p:nvPicPr>
          <p:cNvPr id="6" name="Picture 41" descr="Curves S and D intersect at (350, 3.00), with y = 3.00 being the price with no tax. A $1.50 tax on buyers shifts D downward 1.5 to form curve D minus tax on buyers, which passes through (350, 1.50). The vertical distance between the S curves at x = 350 represents the tax. S intersects D minus tax on buyers at (325, 2.50), with y = 2.50 being the price received by sellers. At x = 325, D is at y = 4.00, which is the price paid by buy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828800"/>
            <a:ext cx="4081274" cy="352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31068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Taxes</a:t>
            </a:r>
            <a:r>
              <a:rPr lang="en-US" altLang="en-US" dirty="0"/>
              <a:t> </a:t>
            </a:r>
            <a:r>
              <a:rPr lang="en-US" altLang="en-US" sz="2000" dirty="0" smtClean="0"/>
              <a:t>(8 of 21)</a:t>
            </a:r>
            <a:endParaRPr lang="en-IN" sz="2000" dirty="0"/>
          </a:p>
        </p:txBody>
      </p:sp>
      <p:sp>
        <p:nvSpPr>
          <p:cNvPr id="4" name="Content Placeholder 3"/>
          <p:cNvSpPr>
            <a:spLocks noGrp="1"/>
          </p:cNvSpPr>
          <p:nvPr>
            <p:ph sz="quarter" idx="14"/>
          </p:nvPr>
        </p:nvSpPr>
        <p:spPr>
          <a:xfrm>
            <a:off x="304800" y="1600200"/>
            <a:ext cx="3810000" cy="4525963"/>
          </a:xfrm>
        </p:spPr>
        <p:txBody>
          <a:bodyPr/>
          <a:lstStyle/>
          <a:p>
            <a:pPr marL="259200" lvl="1" indent="-259200">
              <a:buFont typeface="Arial" pitchFamily="34" charset="0"/>
              <a:buChar char="•"/>
            </a:pPr>
            <a:r>
              <a:rPr lang="en-US" altLang="en-US" b="1" dirty="0"/>
              <a:t>Equivalence of Tax on Buyers and Sellers</a:t>
            </a:r>
          </a:p>
          <a:p>
            <a:pPr marL="259200" lvl="1" indent="-259200">
              <a:buFont typeface="Arial" pitchFamily="34" charset="0"/>
              <a:buChar char="•"/>
            </a:pPr>
            <a:r>
              <a:rPr lang="en-US" altLang="en-US" dirty="0"/>
              <a:t>So, exactly as before when sellers were taxed:</a:t>
            </a:r>
          </a:p>
          <a:p>
            <a:pPr marL="259200" lvl="1" indent="-259200">
              <a:buFont typeface="Arial" pitchFamily="34" charset="0"/>
              <a:buChar char="•"/>
            </a:pPr>
            <a:r>
              <a:rPr lang="en-US" altLang="en-US" dirty="0"/>
              <a:t>Buyers pay $1.00 of the tax.</a:t>
            </a:r>
          </a:p>
          <a:p>
            <a:pPr marL="259200" lvl="1" indent="-259200">
              <a:buFont typeface="Arial" pitchFamily="34" charset="0"/>
              <a:buChar char="•"/>
            </a:pPr>
            <a:r>
              <a:rPr lang="en-US" altLang="en-US" dirty="0"/>
              <a:t>Sellers pay the other 50</a:t>
            </a:r>
            <a:r>
              <a:rPr lang="en-US" altLang="en-US" dirty="0">
                <a:cs typeface="Arial" charset="0"/>
              </a:rPr>
              <a:t>¢ of the tax.</a:t>
            </a:r>
          </a:p>
          <a:p>
            <a:pPr marL="259200" lvl="1" indent="-259200">
              <a:buFont typeface="Arial" pitchFamily="34" charset="0"/>
              <a:buChar char="•"/>
            </a:pPr>
            <a:r>
              <a:rPr lang="en-US" altLang="en-US" dirty="0">
                <a:cs typeface="Arial" charset="0"/>
              </a:rPr>
              <a:t>Tax incidence is the same regardless of whether the law says sellers pay or buyers pay.</a:t>
            </a:r>
          </a:p>
        </p:txBody>
      </p:sp>
      <p:pic>
        <p:nvPicPr>
          <p:cNvPr id="5" name="Picture 15" descr="Curves S and D intersect at (350, 3.00), with y = 3.00 being the price with no tax. A $1.50 tax on buyers shifts D downward 1.5 to form curve D minus tax on buyers, which passes through (350, 1.50). The vertical distance between the S curves at x = 350 represents the tax. S intersects D minus tax on buyers at (325, 2.50), with y = 2.50 being the price received by sellers. At x = 325, D is at y = 4.00, which is the price paid by buy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2057400"/>
            <a:ext cx="4270375"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4402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Taxes</a:t>
            </a:r>
            <a:r>
              <a:rPr lang="en-US" altLang="en-US" dirty="0"/>
              <a:t> </a:t>
            </a:r>
            <a:r>
              <a:rPr lang="en-US" altLang="en-US" sz="2000" dirty="0" smtClean="0"/>
              <a:t>(9 of 21)</a:t>
            </a:r>
            <a:endParaRPr lang="en-IN" sz="2000" dirty="0"/>
          </a:p>
        </p:txBody>
      </p:sp>
      <p:sp>
        <p:nvSpPr>
          <p:cNvPr id="4" name="Content Placeholder 3"/>
          <p:cNvSpPr>
            <a:spLocks noGrp="1"/>
          </p:cNvSpPr>
          <p:nvPr>
            <p:ph sz="quarter" idx="14"/>
          </p:nvPr>
        </p:nvSpPr>
        <p:spPr>
          <a:xfrm>
            <a:off x="304800" y="1600200"/>
            <a:ext cx="8458200" cy="4525963"/>
          </a:xfrm>
        </p:spPr>
        <p:txBody>
          <a:bodyPr/>
          <a:lstStyle/>
          <a:p>
            <a:pPr marL="259200" lvl="1" indent="-259200">
              <a:buFont typeface="Arial" panose="020B0604020202020204" pitchFamily="34" charset="0"/>
              <a:buChar char="•"/>
              <a:defRPr/>
            </a:pPr>
            <a:r>
              <a:rPr lang="en-IN" b="1" dirty="0"/>
              <a:t>Tax Incidence and Elasticity of Demand</a:t>
            </a:r>
          </a:p>
          <a:p>
            <a:pPr marL="716400" lvl="3" indent="-259200">
              <a:buFont typeface="Arial" panose="020B0604020202020204" pitchFamily="34" charset="0"/>
              <a:buChar char="‒"/>
              <a:defRPr/>
            </a:pPr>
            <a:r>
              <a:rPr lang="en-IN" sz="2200" dirty="0"/>
              <a:t>The division of the tax between buyers and sellers depends on the elasticities of demand and supply.</a:t>
            </a:r>
          </a:p>
          <a:p>
            <a:pPr marL="716400" lvl="3" indent="-259200">
              <a:buFont typeface="Arial" panose="020B0604020202020204" pitchFamily="34" charset="0"/>
              <a:buChar char="‒"/>
              <a:defRPr/>
            </a:pPr>
            <a:r>
              <a:rPr lang="en-IN" sz="2200" dirty="0"/>
              <a:t>To see how, we look at two extreme cases.</a:t>
            </a:r>
          </a:p>
          <a:p>
            <a:pPr marL="1173600" lvl="6" indent="-255600">
              <a:buSzPct val="120000"/>
              <a:buFont typeface="Wingdings" panose="05000000000000000000" pitchFamily="2" charset="2"/>
              <a:buChar char="§"/>
              <a:defRPr/>
            </a:pPr>
            <a:r>
              <a:rPr lang="en-IN" dirty="0"/>
              <a:t> Perfectly inelastic demand: Buyers pay the entire tax.</a:t>
            </a:r>
          </a:p>
          <a:p>
            <a:pPr marL="1173600" lvl="6" indent="-255600">
              <a:buSzPct val="120000"/>
              <a:buFont typeface="Wingdings" panose="05000000000000000000" pitchFamily="2" charset="2"/>
              <a:buChar char="§"/>
              <a:defRPr/>
            </a:pPr>
            <a:r>
              <a:rPr lang="en-IN" dirty="0"/>
              <a:t> Perfectly elastic demand: Sellers pay the entire tax.</a:t>
            </a:r>
          </a:p>
          <a:p>
            <a:pPr marL="716400" lvl="3" indent="-259200">
              <a:buFont typeface="Arial" panose="020B0604020202020204" pitchFamily="34" charset="0"/>
              <a:buChar char="‒"/>
              <a:defRPr/>
            </a:pPr>
            <a:r>
              <a:rPr lang="en-IN" sz="2200" dirty="0"/>
              <a:t>The more inelastic the demand, the larger is the buyers’ share of the tax</a:t>
            </a:r>
            <a:r>
              <a:rPr lang="en-IN" sz="2200" dirty="0" smtClean="0"/>
              <a:t>.</a:t>
            </a:r>
            <a:endParaRPr lang="en-IN" sz="2200" dirty="0"/>
          </a:p>
        </p:txBody>
      </p:sp>
    </p:spTree>
    <p:extLst>
      <p:ext uri="{BB962C8B-B14F-4D97-AF65-F5344CB8AC3E}">
        <p14:creationId xmlns:p14="http://schemas.microsoft.com/office/powerpoint/2010/main" val="1295838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Taxes</a:t>
            </a:r>
            <a:r>
              <a:rPr lang="en-US" altLang="en-US" dirty="0"/>
              <a:t> </a:t>
            </a:r>
            <a:r>
              <a:rPr lang="en-US" altLang="en-US" sz="2000" dirty="0" smtClean="0"/>
              <a:t>(10 of 21)</a:t>
            </a:r>
            <a:endParaRPr lang="en-IN" sz="2000" dirty="0"/>
          </a:p>
        </p:txBody>
      </p:sp>
      <p:sp>
        <p:nvSpPr>
          <p:cNvPr id="4" name="Content Placeholder 3"/>
          <p:cNvSpPr>
            <a:spLocks noGrp="1"/>
          </p:cNvSpPr>
          <p:nvPr>
            <p:ph sz="quarter" idx="14"/>
          </p:nvPr>
        </p:nvSpPr>
        <p:spPr>
          <a:xfrm>
            <a:off x="304800" y="1600200"/>
            <a:ext cx="3810000" cy="4525963"/>
          </a:xfrm>
        </p:spPr>
        <p:txBody>
          <a:bodyPr/>
          <a:lstStyle/>
          <a:p>
            <a:pPr marL="259200" lvl="1" indent="-259200">
              <a:buFont typeface="Arial" panose="020B0604020202020204" pitchFamily="34" charset="0"/>
              <a:buChar char="•"/>
            </a:pPr>
            <a:r>
              <a:rPr lang="en-AU" altLang="en-US" b="1" dirty="0"/>
              <a:t>Perfectly Inelastic Demand</a:t>
            </a:r>
            <a:endParaRPr lang="en-US" altLang="en-US" b="1" dirty="0"/>
          </a:p>
          <a:p>
            <a:pPr marL="259200" lvl="1" indent="-259200">
              <a:buFont typeface="Arial" panose="020B0604020202020204" pitchFamily="34" charset="0"/>
              <a:buChar char="•"/>
            </a:pPr>
            <a:r>
              <a:rPr lang="en-US" altLang="en-US" dirty="0"/>
              <a:t>Demand for this good is perfectly inelastic—the demand curve is vertical.</a:t>
            </a:r>
          </a:p>
          <a:p>
            <a:pPr marL="259200" lvl="1" indent="-259200">
              <a:buFont typeface="Arial" panose="020B0604020202020204" pitchFamily="34" charset="0"/>
              <a:buChar char="•"/>
            </a:pPr>
            <a:r>
              <a:rPr lang="en-US" altLang="en-US" dirty="0"/>
              <a:t>When a tax is imposed on this good, buyers pay the entire tax.</a:t>
            </a:r>
          </a:p>
        </p:txBody>
      </p:sp>
      <p:pic>
        <p:nvPicPr>
          <p:cNvPr id="6" name="Picture 14" descr="The diagonal curve S and vertical curve D intersect at (100, 2.00). A tax shifts S upward to form S + tax, which intersects D at (100, 2.20). Buyers pay the entire tax, which is represented by the vertical distance along D from S to S + ta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922463"/>
            <a:ext cx="4343400" cy="3755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01269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A Housing Market with a Rent </a:t>
            </a:r>
            <a:r>
              <a:rPr lang="en-US" altLang="en-US" dirty="0" smtClean="0"/>
              <a:t>Ceiling </a:t>
            </a:r>
            <a:br>
              <a:rPr lang="en-US" altLang="en-US" dirty="0" smtClean="0"/>
            </a:br>
            <a:r>
              <a:rPr lang="en-US" altLang="en-US" sz="2000" dirty="0" smtClean="0"/>
              <a:t>(1 of 10)</a:t>
            </a:r>
            <a:endParaRPr lang="en-IN" sz="2000" dirty="0"/>
          </a:p>
        </p:txBody>
      </p:sp>
      <p:sp>
        <p:nvSpPr>
          <p:cNvPr id="4" name="Content Placeholder 3"/>
          <p:cNvSpPr>
            <a:spLocks noGrp="1"/>
          </p:cNvSpPr>
          <p:nvPr>
            <p:ph sz="quarter" idx="14"/>
          </p:nvPr>
        </p:nvSpPr>
        <p:spPr/>
        <p:txBody>
          <a:bodyPr/>
          <a:lstStyle/>
          <a:p>
            <a:pPr marL="259200" lvl="1" indent="-255600">
              <a:buFont typeface="Arial" panose="020B0604020202020204" pitchFamily="34" charset="0"/>
              <a:buChar char="•"/>
            </a:pPr>
            <a:r>
              <a:rPr lang="en-IN" dirty="0"/>
              <a:t>A </a:t>
            </a:r>
            <a:r>
              <a:rPr lang="en-IN" b="1" dirty="0"/>
              <a:t>price ceiling </a:t>
            </a:r>
            <a:r>
              <a:rPr lang="en-IN" dirty="0"/>
              <a:t>or </a:t>
            </a:r>
            <a:r>
              <a:rPr lang="en-IN" b="1" dirty="0"/>
              <a:t>price cap</a:t>
            </a:r>
            <a:r>
              <a:rPr lang="en-IN" dirty="0"/>
              <a:t> is a regulation that makes it illegal to charge a price higher than a specified level.</a:t>
            </a:r>
          </a:p>
          <a:p>
            <a:pPr marL="259200" lvl="1" indent="-255600">
              <a:buFont typeface="Arial" panose="020B0604020202020204" pitchFamily="34" charset="0"/>
              <a:buChar char="•"/>
            </a:pPr>
            <a:r>
              <a:rPr lang="en-IN" dirty="0"/>
              <a:t>When a price ceiling is applied to a housing market it is called a </a:t>
            </a:r>
            <a:r>
              <a:rPr lang="en-IN" b="1" dirty="0"/>
              <a:t>rent ceiling</a:t>
            </a:r>
            <a:r>
              <a:rPr lang="en-IN" dirty="0"/>
              <a:t>.</a:t>
            </a:r>
          </a:p>
          <a:p>
            <a:pPr marL="259200" lvl="1" indent="-255600">
              <a:buFont typeface="Arial" panose="020B0604020202020204" pitchFamily="34" charset="0"/>
              <a:buChar char="•"/>
            </a:pPr>
            <a:r>
              <a:rPr lang="en-IN" dirty="0"/>
              <a:t>If the rent ceiling is set </a:t>
            </a:r>
            <a:r>
              <a:rPr lang="en-IN" i="1" dirty="0"/>
              <a:t>above</a:t>
            </a:r>
            <a:r>
              <a:rPr lang="en-IN" dirty="0"/>
              <a:t> the equilibrium rent, it has no effect. The market works as if there were no ceiling.</a:t>
            </a:r>
          </a:p>
          <a:p>
            <a:pPr marL="259200" lvl="1" indent="-255600">
              <a:buFont typeface="Arial" panose="020B0604020202020204" pitchFamily="34" charset="0"/>
              <a:buChar char="•"/>
            </a:pPr>
            <a:r>
              <a:rPr lang="en-IN" dirty="0"/>
              <a:t>But a rent ceiling set </a:t>
            </a:r>
            <a:r>
              <a:rPr lang="en-IN" i="1" dirty="0"/>
              <a:t>below</a:t>
            </a:r>
            <a:r>
              <a:rPr lang="en-IN" dirty="0"/>
              <a:t> the equilibrium rent creates</a:t>
            </a:r>
          </a:p>
          <a:p>
            <a:pPr marL="746550" lvl="2" indent="-259200">
              <a:buSzPct val="120000"/>
              <a:buFont typeface="Arial" panose="020B0604020202020204" pitchFamily="34" charset="0"/>
              <a:buChar char="‒"/>
            </a:pPr>
            <a:r>
              <a:rPr lang="en-IN" dirty="0"/>
              <a:t> A housing shortage</a:t>
            </a:r>
          </a:p>
          <a:p>
            <a:pPr marL="746550" lvl="2" indent="-259200">
              <a:buSzPct val="120000"/>
              <a:buFont typeface="Arial" panose="020B0604020202020204" pitchFamily="34" charset="0"/>
              <a:buChar char="‒"/>
            </a:pPr>
            <a:r>
              <a:rPr lang="en-IN" dirty="0"/>
              <a:t> Increased search activity</a:t>
            </a:r>
          </a:p>
          <a:p>
            <a:pPr marL="746550" lvl="2" indent="-259200">
              <a:buSzPct val="120000"/>
              <a:buFont typeface="Arial" panose="020B0604020202020204" pitchFamily="34" charset="0"/>
              <a:buChar char="‒"/>
            </a:pPr>
            <a:r>
              <a:rPr lang="en-IN" dirty="0"/>
              <a:t> A black </a:t>
            </a:r>
            <a:r>
              <a:rPr lang="en-IN" dirty="0" smtClean="0"/>
              <a:t>market</a:t>
            </a:r>
            <a:endParaRPr lang="en-IN" dirty="0"/>
          </a:p>
        </p:txBody>
      </p:sp>
    </p:spTree>
    <p:extLst>
      <p:ext uri="{BB962C8B-B14F-4D97-AF65-F5344CB8AC3E}">
        <p14:creationId xmlns:p14="http://schemas.microsoft.com/office/powerpoint/2010/main" val="1409672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Taxes</a:t>
            </a:r>
            <a:r>
              <a:rPr lang="en-US" altLang="en-US" dirty="0"/>
              <a:t> </a:t>
            </a:r>
            <a:r>
              <a:rPr lang="en-US" altLang="en-US" sz="2000" dirty="0" smtClean="0"/>
              <a:t>(11 of 21)</a:t>
            </a:r>
            <a:endParaRPr lang="en-IN" sz="2000" dirty="0"/>
          </a:p>
        </p:txBody>
      </p:sp>
      <p:sp>
        <p:nvSpPr>
          <p:cNvPr id="4" name="Content Placeholder 3"/>
          <p:cNvSpPr>
            <a:spLocks noGrp="1"/>
          </p:cNvSpPr>
          <p:nvPr>
            <p:ph sz="quarter" idx="14"/>
          </p:nvPr>
        </p:nvSpPr>
        <p:spPr>
          <a:xfrm>
            <a:off x="304800" y="1600200"/>
            <a:ext cx="3810000" cy="4525963"/>
          </a:xfrm>
        </p:spPr>
        <p:txBody>
          <a:bodyPr/>
          <a:lstStyle/>
          <a:p>
            <a:pPr marL="259200" lvl="1" indent="-259200">
              <a:buFont typeface="Arial" panose="020B0604020202020204" pitchFamily="34" charset="0"/>
              <a:buChar char="•"/>
            </a:pPr>
            <a:r>
              <a:rPr lang="en-AU" altLang="en-US" b="1" dirty="0"/>
              <a:t>Perfectly Elastic Demand</a:t>
            </a:r>
            <a:endParaRPr lang="en-US" altLang="en-US" b="1" dirty="0"/>
          </a:p>
          <a:p>
            <a:pPr marL="259200" lvl="1" indent="-259200">
              <a:buFont typeface="Arial" panose="020B0604020202020204" pitchFamily="34" charset="0"/>
              <a:buChar char="•"/>
            </a:pPr>
            <a:r>
              <a:rPr lang="en-US" altLang="en-US" dirty="0"/>
              <a:t>The demand for this good is perfectly elastic—the demand curve is horizontal.</a:t>
            </a:r>
          </a:p>
          <a:p>
            <a:pPr marL="259200" lvl="1" indent="-259200">
              <a:buFont typeface="Arial" panose="020B0604020202020204" pitchFamily="34" charset="0"/>
              <a:buChar char="•"/>
            </a:pPr>
            <a:r>
              <a:rPr lang="en-US" altLang="en-US" dirty="0"/>
              <a:t>When a tax is imposed on this good, sellers pay the entire tax.</a:t>
            </a:r>
          </a:p>
        </p:txBody>
      </p:sp>
      <p:pic>
        <p:nvPicPr>
          <p:cNvPr id="5" name="Picture 20" descr="The diagonal curve S and horizontal curve D intersect at 4, 1.00). A tax shifts S upward to form S + tax, which intersects D at (1, 1.00). Sellers pay the entire tax, which is represented by the vertical distance from S to S + tax at x =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3605" y="1752600"/>
            <a:ext cx="4302466"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2137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Taxes</a:t>
            </a:r>
            <a:r>
              <a:rPr lang="en-US" altLang="en-US" dirty="0"/>
              <a:t> </a:t>
            </a:r>
            <a:r>
              <a:rPr lang="en-US" altLang="en-US" sz="2000" dirty="0" smtClean="0"/>
              <a:t>(12 of 21)</a:t>
            </a:r>
            <a:endParaRPr lang="en-IN" sz="2000" dirty="0"/>
          </a:p>
        </p:txBody>
      </p:sp>
      <p:sp>
        <p:nvSpPr>
          <p:cNvPr id="4" name="Content Placeholder 3"/>
          <p:cNvSpPr>
            <a:spLocks noGrp="1"/>
          </p:cNvSpPr>
          <p:nvPr>
            <p:ph sz="quarter" idx="14"/>
          </p:nvPr>
        </p:nvSpPr>
        <p:spPr>
          <a:xfrm>
            <a:off x="304800" y="1600200"/>
            <a:ext cx="8458200" cy="4525963"/>
          </a:xfrm>
        </p:spPr>
        <p:txBody>
          <a:bodyPr/>
          <a:lstStyle/>
          <a:p>
            <a:pPr marL="259200" indent="-259200"/>
            <a:r>
              <a:rPr lang="en-IN" altLang="en-US" sz="2600" b="1" dirty="0"/>
              <a:t>Tax Incidence and Elasticity of Supply</a:t>
            </a:r>
          </a:p>
          <a:p>
            <a:pPr marL="716400" lvl="3" indent="-259200">
              <a:buFont typeface="Arial" panose="020B0604020202020204" pitchFamily="34" charset="0"/>
              <a:buChar char="‒"/>
            </a:pPr>
            <a:r>
              <a:rPr lang="en-IN" sz="2200" dirty="0"/>
              <a:t>To see the effect of the elasticity of supply on the division of the tax payment, we again look at two extreme cases.</a:t>
            </a:r>
          </a:p>
          <a:p>
            <a:pPr marL="1257300" lvl="4" indent="-342900">
              <a:buSzPct val="120000"/>
              <a:buFont typeface="Wingdings" panose="05000000000000000000" pitchFamily="2" charset="2"/>
              <a:buChar char="§"/>
            </a:pPr>
            <a:r>
              <a:rPr lang="en-IN" sz="2000" dirty="0"/>
              <a:t> Perfectly inelastic supply: Sellers pay the entire tax.</a:t>
            </a:r>
          </a:p>
          <a:p>
            <a:pPr marL="1257300" lvl="4" indent="-342900">
              <a:buSzPct val="120000"/>
              <a:buFont typeface="Wingdings" panose="05000000000000000000" pitchFamily="2" charset="2"/>
              <a:buChar char="§"/>
            </a:pPr>
            <a:r>
              <a:rPr lang="en-IN" sz="2000" dirty="0"/>
              <a:t> Perfectly elastic supply: </a:t>
            </a:r>
            <a:r>
              <a:rPr lang="en-IN" sz="2000" dirty="0" smtClean="0"/>
              <a:t>Buyers</a:t>
            </a:r>
            <a:r>
              <a:rPr lang="en-IN" sz="2000" dirty="0"/>
              <a:t> </a:t>
            </a:r>
            <a:r>
              <a:rPr lang="en-IN" sz="2000" dirty="0" smtClean="0"/>
              <a:t>pay </a:t>
            </a:r>
            <a:r>
              <a:rPr lang="en-IN" sz="2000" dirty="0"/>
              <a:t>the entire tax.</a:t>
            </a:r>
          </a:p>
          <a:p>
            <a:pPr marL="716400" lvl="3" indent="-259200">
              <a:buFont typeface="Arial" panose="020B0604020202020204" pitchFamily="34" charset="0"/>
              <a:buChar char="‒"/>
            </a:pPr>
            <a:r>
              <a:rPr lang="en-IN" sz="2200" dirty="0"/>
              <a:t>The more elastic the supply, the larger is the buyers’ share of the tax.</a:t>
            </a:r>
          </a:p>
        </p:txBody>
      </p:sp>
    </p:spTree>
    <p:extLst>
      <p:ext uri="{BB962C8B-B14F-4D97-AF65-F5344CB8AC3E}">
        <p14:creationId xmlns:p14="http://schemas.microsoft.com/office/powerpoint/2010/main" val="15436865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Taxes</a:t>
            </a:r>
            <a:r>
              <a:rPr lang="en-US" altLang="en-US" dirty="0"/>
              <a:t> </a:t>
            </a:r>
            <a:r>
              <a:rPr lang="en-US" altLang="en-US" sz="2000" dirty="0" smtClean="0"/>
              <a:t>(13 of 21)</a:t>
            </a:r>
            <a:endParaRPr lang="en-IN" sz="2000" dirty="0"/>
          </a:p>
        </p:txBody>
      </p:sp>
      <p:sp>
        <p:nvSpPr>
          <p:cNvPr id="4" name="Content Placeholder 3"/>
          <p:cNvSpPr>
            <a:spLocks noGrp="1"/>
          </p:cNvSpPr>
          <p:nvPr>
            <p:ph sz="quarter" idx="14"/>
          </p:nvPr>
        </p:nvSpPr>
        <p:spPr>
          <a:xfrm>
            <a:off x="304800" y="1600200"/>
            <a:ext cx="3810000" cy="4525963"/>
          </a:xfrm>
        </p:spPr>
        <p:txBody>
          <a:bodyPr/>
          <a:lstStyle/>
          <a:p>
            <a:pPr marL="259200" lvl="1" indent="-259200">
              <a:buFont typeface="Arial" panose="020B0604020202020204" pitchFamily="34" charset="0"/>
              <a:buChar char="•"/>
            </a:pPr>
            <a:r>
              <a:rPr lang="en-AU" altLang="en-US" b="1" dirty="0"/>
              <a:t>Perfectly Inelastic Supply</a:t>
            </a:r>
            <a:endParaRPr lang="en-US" altLang="en-US" b="1" dirty="0"/>
          </a:p>
          <a:p>
            <a:pPr marL="259200" lvl="1" indent="-259200">
              <a:buFont typeface="Arial" panose="020B0604020202020204" pitchFamily="34" charset="0"/>
              <a:buChar char="•"/>
            </a:pPr>
            <a:r>
              <a:rPr lang="en-US" altLang="en-US" dirty="0"/>
              <a:t>The supply of this good is perfectly inelastic—the supply curve is vertical.</a:t>
            </a:r>
          </a:p>
          <a:p>
            <a:pPr marL="259200" lvl="1" indent="-259200">
              <a:buFont typeface="Arial" panose="020B0604020202020204" pitchFamily="34" charset="0"/>
              <a:buChar char="•"/>
            </a:pPr>
            <a:r>
              <a:rPr lang="en-US" altLang="en-US" dirty="0"/>
              <a:t>When a tax is imposed on this good, sellers pay the entire tax.</a:t>
            </a:r>
          </a:p>
        </p:txBody>
      </p:sp>
      <p:pic>
        <p:nvPicPr>
          <p:cNvPr id="6" name="Picture 23" descr="The diagonal curve D and vertical curve S intersect at (100, 50). Sellers pay the entire tax, which is represented by the vertical distance along S from (100, 50) to (100, 4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3437" y="1634706"/>
            <a:ext cx="4043363" cy="3917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31726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Taxes</a:t>
            </a:r>
            <a:r>
              <a:rPr lang="en-US" altLang="en-US" dirty="0"/>
              <a:t> </a:t>
            </a:r>
            <a:r>
              <a:rPr lang="en-US" altLang="en-US" sz="2000" dirty="0" smtClean="0"/>
              <a:t>(14 of 21)</a:t>
            </a:r>
            <a:endParaRPr lang="en-IN" sz="2000" dirty="0"/>
          </a:p>
        </p:txBody>
      </p:sp>
      <p:sp>
        <p:nvSpPr>
          <p:cNvPr id="4" name="Content Placeholder 3"/>
          <p:cNvSpPr>
            <a:spLocks noGrp="1"/>
          </p:cNvSpPr>
          <p:nvPr>
            <p:ph sz="quarter" idx="14"/>
          </p:nvPr>
        </p:nvSpPr>
        <p:spPr>
          <a:xfrm>
            <a:off x="304800" y="1600200"/>
            <a:ext cx="3810000" cy="4525963"/>
          </a:xfrm>
        </p:spPr>
        <p:txBody>
          <a:bodyPr/>
          <a:lstStyle/>
          <a:p>
            <a:pPr marL="259200" lvl="1" indent="-259200">
              <a:buFont typeface="Arial" panose="020B0604020202020204" pitchFamily="34" charset="0"/>
              <a:buChar char="•"/>
            </a:pPr>
            <a:r>
              <a:rPr lang="en-AU" altLang="en-US" b="1" dirty="0"/>
              <a:t>Perfectly Elastic Supply</a:t>
            </a:r>
            <a:endParaRPr lang="en-US" altLang="en-US" b="1" dirty="0"/>
          </a:p>
          <a:p>
            <a:pPr marL="259200" lvl="1" indent="-259200">
              <a:buFont typeface="Arial" panose="020B0604020202020204" pitchFamily="34" charset="0"/>
              <a:buChar char="•"/>
            </a:pPr>
            <a:r>
              <a:rPr lang="en-US" altLang="en-US" dirty="0"/>
              <a:t>The supply of this good is perfectly elastic—the supply curve is horizontal.</a:t>
            </a:r>
          </a:p>
          <a:p>
            <a:pPr marL="259200" lvl="1" indent="-259200">
              <a:buFont typeface="Arial" panose="020B0604020202020204" pitchFamily="34" charset="0"/>
              <a:buChar char="•"/>
            </a:pPr>
            <a:r>
              <a:rPr lang="en-US" altLang="en-US" dirty="0"/>
              <a:t>When a tax is imposed on this good, buyers pay the entire tax.</a:t>
            </a:r>
          </a:p>
        </p:txBody>
      </p:sp>
      <p:pic>
        <p:nvPicPr>
          <p:cNvPr id="5" name="Picture 29" descr="The diagonal curve D and horizontal curve S intersect at (5, 10). A tax shifts S upward to form S + tax at y = 11. Buyers pay the entire tax, which is represented by the vertical distance between S and S + ta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8278" y="1676400"/>
            <a:ext cx="4118522" cy="4065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00767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Taxes</a:t>
            </a:r>
            <a:r>
              <a:rPr lang="en-US" altLang="en-US" dirty="0"/>
              <a:t> </a:t>
            </a:r>
            <a:r>
              <a:rPr lang="en-US" altLang="en-US" sz="2000" dirty="0" smtClean="0"/>
              <a:t>(15 of 21)</a:t>
            </a:r>
            <a:endParaRPr lang="en-IN" sz="2000" dirty="0"/>
          </a:p>
        </p:txBody>
      </p:sp>
      <p:sp>
        <p:nvSpPr>
          <p:cNvPr id="4" name="Content Placeholder 3"/>
          <p:cNvSpPr>
            <a:spLocks noGrp="1"/>
          </p:cNvSpPr>
          <p:nvPr>
            <p:ph sz="quarter" idx="14"/>
          </p:nvPr>
        </p:nvSpPr>
        <p:spPr>
          <a:xfrm>
            <a:off x="304800" y="1600200"/>
            <a:ext cx="8458200" cy="4525963"/>
          </a:xfrm>
        </p:spPr>
        <p:txBody>
          <a:bodyPr/>
          <a:lstStyle/>
          <a:p>
            <a:pPr marL="259200" indent="-259200"/>
            <a:r>
              <a:rPr lang="en-IN" altLang="en-US" sz="2600" b="1" dirty="0"/>
              <a:t>Taxes in Practice</a:t>
            </a:r>
          </a:p>
          <a:p>
            <a:pPr marL="716400" lvl="3" indent="-259200">
              <a:buFont typeface="Arial" panose="020B0604020202020204" pitchFamily="34" charset="0"/>
              <a:buChar char="‒"/>
            </a:pPr>
            <a:r>
              <a:rPr lang="en-IN" sz="2200" dirty="0"/>
              <a:t>Taxes usually are levied on goods and services with an inelastic demand or an inelastic supply.</a:t>
            </a:r>
          </a:p>
          <a:p>
            <a:pPr marL="716400" lvl="3" indent="-259200">
              <a:buFont typeface="Arial" panose="020B0604020202020204" pitchFamily="34" charset="0"/>
              <a:buChar char="‒"/>
            </a:pPr>
            <a:r>
              <a:rPr lang="en-IN" sz="2200" dirty="0"/>
              <a:t>Alcohol, tobacco, and gasoline have inelastic demand, so the buyers of these items pay most of the tax on them.</a:t>
            </a:r>
          </a:p>
          <a:p>
            <a:pPr marL="716400" lvl="3" indent="-259200">
              <a:buFont typeface="Arial" panose="020B0604020202020204" pitchFamily="34" charset="0"/>
              <a:buChar char="‒"/>
            </a:pPr>
            <a:r>
              <a:rPr lang="en-IN" sz="2200" dirty="0"/>
              <a:t>Labor has a low elasticity of supply, so the seller—the worker—pays most of the income tax and most of the Social Security tax.</a:t>
            </a:r>
          </a:p>
        </p:txBody>
      </p:sp>
    </p:spTree>
    <p:extLst>
      <p:ext uri="{BB962C8B-B14F-4D97-AF65-F5344CB8AC3E}">
        <p14:creationId xmlns:p14="http://schemas.microsoft.com/office/powerpoint/2010/main" val="1377889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Taxes</a:t>
            </a:r>
            <a:r>
              <a:rPr lang="en-US" altLang="en-US" dirty="0"/>
              <a:t> </a:t>
            </a:r>
            <a:r>
              <a:rPr lang="en-US" altLang="en-US" sz="2000" dirty="0" smtClean="0"/>
              <a:t>(16 of 21)</a:t>
            </a:r>
            <a:endParaRPr lang="en-IN" sz="2000" dirty="0"/>
          </a:p>
        </p:txBody>
      </p:sp>
      <p:sp>
        <p:nvSpPr>
          <p:cNvPr id="4" name="Content Placeholder 3"/>
          <p:cNvSpPr>
            <a:spLocks noGrp="1"/>
          </p:cNvSpPr>
          <p:nvPr>
            <p:ph sz="quarter" idx="14"/>
          </p:nvPr>
        </p:nvSpPr>
        <p:spPr>
          <a:xfrm>
            <a:off x="304800" y="1600200"/>
            <a:ext cx="8458200" cy="4525963"/>
          </a:xfrm>
        </p:spPr>
        <p:txBody>
          <a:bodyPr/>
          <a:lstStyle/>
          <a:p>
            <a:pPr marL="259200" indent="-259200"/>
            <a:r>
              <a:rPr lang="en-IN" altLang="en-US" sz="2600" b="1" dirty="0"/>
              <a:t>Taxes and Efficiency</a:t>
            </a:r>
          </a:p>
          <a:p>
            <a:pPr marL="716400" lvl="3" indent="-259200">
              <a:buFont typeface="Arial" panose="020B0604020202020204" pitchFamily="34" charset="0"/>
              <a:buChar char="‒"/>
            </a:pPr>
            <a:r>
              <a:rPr lang="en-IN" sz="2200" dirty="0"/>
              <a:t>Except in the extreme cases of perfectly inelastic demand or perfectly inelastic supply when the quantity remains the same, imposing a tax creates inefficiency.</a:t>
            </a:r>
          </a:p>
          <a:p>
            <a:pPr marL="716400" lvl="3" indent="-259200">
              <a:buFont typeface="Arial" panose="020B0604020202020204" pitchFamily="34" charset="0"/>
              <a:buChar char="‒"/>
            </a:pPr>
            <a:r>
              <a:rPr lang="en-IN" sz="2200" dirty="0"/>
              <a:t>Figure 6.10 shows the inefficiency created by a $20 tax on MP3 players.</a:t>
            </a:r>
          </a:p>
        </p:txBody>
      </p:sp>
    </p:spTree>
    <p:extLst>
      <p:ext uri="{BB962C8B-B14F-4D97-AF65-F5344CB8AC3E}">
        <p14:creationId xmlns:p14="http://schemas.microsoft.com/office/powerpoint/2010/main" val="40416638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Taxes</a:t>
            </a:r>
            <a:r>
              <a:rPr lang="en-US" altLang="en-US" dirty="0"/>
              <a:t> </a:t>
            </a:r>
            <a:r>
              <a:rPr lang="en-US" altLang="en-US" sz="2000" dirty="0" smtClean="0"/>
              <a:t>(17 of 21)</a:t>
            </a:r>
            <a:endParaRPr lang="en-IN" sz="2000" dirty="0"/>
          </a:p>
        </p:txBody>
      </p:sp>
      <p:sp>
        <p:nvSpPr>
          <p:cNvPr id="4" name="Content Placeholder 3"/>
          <p:cNvSpPr>
            <a:spLocks noGrp="1"/>
          </p:cNvSpPr>
          <p:nvPr>
            <p:ph sz="quarter" idx="14"/>
          </p:nvPr>
        </p:nvSpPr>
        <p:spPr>
          <a:xfrm>
            <a:off x="304800" y="1600200"/>
            <a:ext cx="3810000" cy="4525963"/>
          </a:xfrm>
        </p:spPr>
        <p:txBody>
          <a:bodyPr/>
          <a:lstStyle/>
          <a:p>
            <a:pPr marL="259200" lvl="1" indent="-259200">
              <a:buFont typeface="Arial" panose="020B0604020202020204" pitchFamily="34" charset="0"/>
              <a:buChar char="•"/>
            </a:pPr>
            <a:r>
              <a:rPr lang="en-US" altLang="en-US" dirty="0"/>
              <a:t>With no tax, marginal social benefit equals marginal social cost.</a:t>
            </a:r>
          </a:p>
          <a:p>
            <a:pPr marL="259200" lvl="1" indent="-259200">
              <a:buFont typeface="Arial" panose="020B0604020202020204" pitchFamily="34" charset="0"/>
              <a:buChar char="•"/>
            </a:pPr>
            <a:r>
              <a:rPr lang="en-US" altLang="en-US" dirty="0"/>
              <a:t>Total surplus (the sum of consumer surplus and producer surplus) is maximized.</a:t>
            </a:r>
          </a:p>
          <a:p>
            <a:pPr marL="259200" lvl="1" indent="-259200">
              <a:buFont typeface="Arial" panose="020B0604020202020204" pitchFamily="34" charset="0"/>
              <a:buChar char="•"/>
            </a:pPr>
            <a:r>
              <a:rPr lang="en-US" altLang="en-US" dirty="0"/>
              <a:t>The market is efficient.</a:t>
            </a:r>
          </a:p>
          <a:p>
            <a:pPr marL="259200" lvl="1" indent="-259200">
              <a:buFont typeface="Arial" panose="020B0604020202020204" pitchFamily="34" charset="0"/>
              <a:buChar char="•"/>
            </a:pPr>
            <a:r>
              <a:rPr lang="en-US" altLang="en-US" dirty="0"/>
              <a:t>The tax decreases the quantity, raises the buyers’ price, and lowers the sellers’ price.</a:t>
            </a:r>
          </a:p>
        </p:txBody>
      </p:sp>
      <p:pic>
        <p:nvPicPr>
          <p:cNvPr id="6" name="Picture 5" descr="The S and D curves intersect at (5, 200). A tax shifts S upward to form S + tax, which intersects S + tax at (4, 210). At x = 4, S is at y = 190. From x = 0 to x = 4, the green region from y = 210 to D is the consumer surplus, and the blue region from S to y = 190 is the producer surplu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828800"/>
            <a:ext cx="3938588" cy="403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73365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Taxes</a:t>
            </a:r>
            <a:r>
              <a:rPr lang="en-US" altLang="en-US" dirty="0"/>
              <a:t> </a:t>
            </a:r>
            <a:r>
              <a:rPr lang="en-US" altLang="en-US" sz="2000" dirty="0" smtClean="0"/>
              <a:t>(18 of 21)</a:t>
            </a:r>
            <a:endParaRPr lang="en-IN" sz="2000" dirty="0"/>
          </a:p>
        </p:txBody>
      </p:sp>
      <p:sp>
        <p:nvSpPr>
          <p:cNvPr id="4" name="Content Placeholder 3"/>
          <p:cNvSpPr>
            <a:spLocks noGrp="1"/>
          </p:cNvSpPr>
          <p:nvPr>
            <p:ph sz="quarter" idx="14"/>
          </p:nvPr>
        </p:nvSpPr>
        <p:spPr>
          <a:xfrm>
            <a:off x="304800" y="1600200"/>
            <a:ext cx="3810000" cy="4525963"/>
          </a:xfrm>
        </p:spPr>
        <p:txBody>
          <a:bodyPr/>
          <a:lstStyle/>
          <a:p>
            <a:pPr marL="259200" lvl="1" indent="-259200">
              <a:buFont typeface="Arial" panose="020B0604020202020204" pitchFamily="34" charset="0"/>
              <a:buChar char="•"/>
            </a:pPr>
            <a:r>
              <a:rPr lang="en-US" altLang="en-US" dirty="0"/>
              <a:t>Marginal social benefit exceeds marginal social cost and the tax is inefficient.</a:t>
            </a:r>
          </a:p>
          <a:p>
            <a:pPr marL="259200" lvl="1" indent="-259200">
              <a:buFont typeface="Arial" panose="020B0604020202020204" pitchFamily="34" charset="0"/>
              <a:buChar char="•"/>
            </a:pPr>
            <a:r>
              <a:rPr lang="en-US" altLang="en-US" dirty="0"/>
              <a:t>The tax revenue takes part of the total surplus.</a:t>
            </a:r>
          </a:p>
          <a:p>
            <a:pPr marL="259200" lvl="1" indent="-259200">
              <a:buFont typeface="Arial" panose="020B0604020202020204" pitchFamily="34" charset="0"/>
              <a:buChar char="•"/>
            </a:pPr>
            <a:r>
              <a:rPr lang="en-US" altLang="en-US" dirty="0"/>
              <a:t>The decreased quantity creates a deadweight loss.</a:t>
            </a:r>
          </a:p>
        </p:txBody>
      </p:sp>
      <p:pic>
        <p:nvPicPr>
          <p:cNvPr id="5" name="Picture 4" descr="The S and D curves intersect at (5, 200). A tax shifts S upward to form S + tax, which intersects S + tax at (4, 210). At x = 4, S is at y = 190. From x = 0 to x = 4, the red region from y = 190 to y = 210 is the tax revenue. From x = 4 to x = 5, the grey region between S and D is the deadweight los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620328"/>
            <a:ext cx="3942724"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71904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Taxes</a:t>
            </a:r>
            <a:r>
              <a:rPr lang="en-US" altLang="en-US" dirty="0"/>
              <a:t> </a:t>
            </a:r>
            <a:r>
              <a:rPr lang="en-US" altLang="en-US" sz="2000" dirty="0" smtClean="0"/>
              <a:t>(19 of 21)</a:t>
            </a:r>
            <a:endParaRPr lang="en-IN" sz="2000" dirty="0"/>
          </a:p>
        </p:txBody>
      </p:sp>
      <p:sp>
        <p:nvSpPr>
          <p:cNvPr id="4" name="Content Placeholder 3"/>
          <p:cNvSpPr>
            <a:spLocks noGrp="1"/>
          </p:cNvSpPr>
          <p:nvPr>
            <p:ph sz="quarter" idx="14"/>
          </p:nvPr>
        </p:nvSpPr>
        <p:spPr>
          <a:xfrm>
            <a:off x="304800" y="1600200"/>
            <a:ext cx="8458200" cy="4525963"/>
          </a:xfrm>
        </p:spPr>
        <p:txBody>
          <a:bodyPr/>
          <a:lstStyle/>
          <a:p>
            <a:pPr marL="259200" indent="-259200" defTabSz="395288"/>
            <a:r>
              <a:rPr lang="en-IN" altLang="en-US" sz="2600" b="1" dirty="0"/>
              <a:t>Taxes and Fairness</a:t>
            </a:r>
          </a:p>
          <a:p>
            <a:pPr marL="716400" lvl="3" indent="-259200" defTabSz="395288">
              <a:buFont typeface="Arial" panose="020B0604020202020204" pitchFamily="34" charset="0"/>
              <a:buChar char="‒"/>
            </a:pPr>
            <a:r>
              <a:rPr lang="en-IN" sz="2200" dirty="0"/>
              <a:t>Economists propose two conflicting principles of fairness to apply to a tax system:</a:t>
            </a:r>
          </a:p>
          <a:p>
            <a:pPr marL="1173600" lvl="5" indent="-259200" defTabSz="395288">
              <a:buSzPct val="120000"/>
              <a:buFont typeface="Wingdings" panose="05000000000000000000" pitchFamily="2" charset="2"/>
              <a:buChar char="§"/>
            </a:pPr>
            <a:r>
              <a:rPr lang="en-IN" sz="2000" dirty="0"/>
              <a:t> The benefits principle</a:t>
            </a:r>
          </a:p>
          <a:p>
            <a:pPr marL="1173600" lvl="5" indent="-259200" defTabSz="395288">
              <a:buSzPct val="120000"/>
              <a:buFont typeface="Wingdings" panose="05000000000000000000" pitchFamily="2" charset="2"/>
              <a:buChar char="§"/>
            </a:pPr>
            <a:r>
              <a:rPr lang="en-IN" sz="2000" dirty="0"/>
              <a:t> The ability-to-pay principle</a:t>
            </a:r>
          </a:p>
        </p:txBody>
      </p:sp>
    </p:spTree>
    <p:extLst>
      <p:ext uri="{BB962C8B-B14F-4D97-AF65-F5344CB8AC3E}">
        <p14:creationId xmlns:p14="http://schemas.microsoft.com/office/powerpoint/2010/main" val="1451428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Taxes</a:t>
            </a:r>
            <a:r>
              <a:rPr lang="en-US" altLang="en-US" dirty="0"/>
              <a:t> </a:t>
            </a:r>
            <a:r>
              <a:rPr lang="en-US" altLang="en-US" sz="2000" dirty="0" smtClean="0"/>
              <a:t>(20 of 21)</a:t>
            </a:r>
            <a:endParaRPr lang="en-IN" sz="2000" dirty="0"/>
          </a:p>
        </p:txBody>
      </p:sp>
      <p:sp>
        <p:nvSpPr>
          <p:cNvPr id="4" name="Content Placeholder 3"/>
          <p:cNvSpPr>
            <a:spLocks noGrp="1"/>
          </p:cNvSpPr>
          <p:nvPr>
            <p:ph sz="quarter" idx="14"/>
          </p:nvPr>
        </p:nvSpPr>
        <p:spPr>
          <a:xfrm>
            <a:off x="304800" y="1600200"/>
            <a:ext cx="8458200" cy="4525963"/>
          </a:xfrm>
        </p:spPr>
        <p:txBody>
          <a:bodyPr/>
          <a:lstStyle/>
          <a:p>
            <a:pPr marL="259200" indent="-259200"/>
            <a:r>
              <a:rPr lang="en-IN" altLang="en-US" sz="2600" b="1" dirty="0"/>
              <a:t>The Benefits Principle</a:t>
            </a:r>
          </a:p>
          <a:p>
            <a:pPr marL="659250" lvl="2" indent="-259200">
              <a:buFont typeface="Arial" panose="020B0604020202020204" pitchFamily="34" charset="0"/>
              <a:buChar char="‒"/>
            </a:pPr>
            <a:r>
              <a:rPr lang="en-IN" sz="2200" dirty="0"/>
              <a:t>The </a:t>
            </a:r>
            <a:r>
              <a:rPr lang="en-IN" sz="2200" i="1" dirty="0"/>
              <a:t>benefits principle </a:t>
            </a:r>
            <a:r>
              <a:rPr lang="en-IN" sz="2200" dirty="0"/>
              <a:t>is the proposition that people should pay taxes equal to the benefits they receive from the services provided by government. </a:t>
            </a:r>
          </a:p>
          <a:p>
            <a:pPr marL="659250" lvl="2" indent="-259200">
              <a:buFont typeface="Arial" panose="020B0604020202020204" pitchFamily="34" charset="0"/>
              <a:buChar char="‒"/>
            </a:pPr>
            <a:r>
              <a:rPr lang="en-IN" sz="2200" dirty="0"/>
              <a:t>This arrangement is fair because it means that those who benefit most pay the most taxes.</a:t>
            </a:r>
          </a:p>
        </p:txBody>
      </p:sp>
    </p:spTree>
    <p:extLst>
      <p:ext uri="{BB962C8B-B14F-4D97-AF65-F5344CB8AC3E}">
        <p14:creationId xmlns:p14="http://schemas.microsoft.com/office/powerpoint/2010/main" val="17318977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A Housing Market with a Rent </a:t>
            </a:r>
            <a:r>
              <a:rPr lang="en-US" altLang="en-US" dirty="0" smtClean="0"/>
              <a:t>Ceiling </a:t>
            </a:r>
            <a:br>
              <a:rPr lang="en-US" altLang="en-US" dirty="0" smtClean="0"/>
            </a:br>
            <a:r>
              <a:rPr lang="en-US" altLang="en-US" sz="2000" dirty="0" smtClean="0"/>
              <a:t>(2 of 10)</a:t>
            </a:r>
            <a:endParaRPr lang="en-IN" sz="2000" dirty="0"/>
          </a:p>
        </p:txBody>
      </p:sp>
      <p:sp>
        <p:nvSpPr>
          <p:cNvPr id="4" name="Content Placeholder 3"/>
          <p:cNvSpPr>
            <a:spLocks noGrp="1"/>
          </p:cNvSpPr>
          <p:nvPr>
            <p:ph sz="quarter" idx="14"/>
          </p:nvPr>
        </p:nvSpPr>
        <p:spPr>
          <a:xfrm>
            <a:off x="457200" y="1600200"/>
            <a:ext cx="3733800" cy="4525963"/>
          </a:xfrm>
        </p:spPr>
        <p:txBody>
          <a:bodyPr/>
          <a:lstStyle/>
          <a:p>
            <a:pPr marL="259200" lvl="1" indent="-259200">
              <a:buFont typeface="Arial" panose="020B0604020202020204" pitchFamily="34" charset="0"/>
              <a:buChar char="•"/>
            </a:pPr>
            <a:r>
              <a:rPr lang="en-US" altLang="en-US" b="1" dirty="0"/>
              <a:t>Housing Shortage </a:t>
            </a:r>
          </a:p>
          <a:p>
            <a:pPr marL="259200" lvl="1" indent="-259200">
              <a:buFont typeface="Arial" panose="020B0604020202020204" pitchFamily="34" charset="0"/>
              <a:buChar char="•"/>
            </a:pPr>
            <a:r>
              <a:rPr lang="en-US" altLang="en-US" dirty="0"/>
              <a:t>Figure 6.1 shows the effects of a rent ceiling that is set </a:t>
            </a:r>
            <a:r>
              <a:rPr lang="en-US" altLang="en-US" i="1" dirty="0"/>
              <a:t>below</a:t>
            </a:r>
            <a:r>
              <a:rPr lang="en-US" altLang="en-US" dirty="0"/>
              <a:t> the equilibrium rent.</a:t>
            </a:r>
          </a:p>
          <a:p>
            <a:pPr marL="259200" lvl="1" indent="-259200">
              <a:buFont typeface="Arial" panose="020B0604020202020204" pitchFamily="34" charset="0"/>
              <a:buChar char="•"/>
            </a:pPr>
            <a:r>
              <a:rPr lang="en-US" altLang="en-US" dirty="0"/>
              <a:t>The equilibrium rent is $1,000 a month.</a:t>
            </a:r>
          </a:p>
          <a:p>
            <a:pPr marL="259200" lvl="1" indent="-259200">
              <a:buFont typeface="Arial" panose="020B0604020202020204" pitchFamily="34" charset="0"/>
              <a:buChar char="•"/>
            </a:pPr>
            <a:r>
              <a:rPr lang="en-US" altLang="en-US" dirty="0"/>
              <a:t>A rent ceiling is set at $800 a month.</a:t>
            </a:r>
          </a:p>
          <a:p>
            <a:pPr marL="259200" lvl="1" indent="-259200">
              <a:buFont typeface="Arial" panose="020B0604020202020204" pitchFamily="34" charset="0"/>
              <a:buChar char="•"/>
            </a:pPr>
            <a:r>
              <a:rPr lang="en-US" altLang="en-US" dirty="0"/>
              <a:t>So the equilibrium rent is in the illegal region.</a:t>
            </a:r>
          </a:p>
        </p:txBody>
      </p:sp>
      <p:pic>
        <p:nvPicPr>
          <p:cNvPr id="5" name="Picture 40" descr="Rising curve S and falling curve D intersect at (80, 1000). The rent ceiling is a horizontal line at y = 800. The region above y = 800 is the illegal reg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9047" y="1752600"/>
            <a:ext cx="4214813" cy="36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08855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Taxes</a:t>
            </a:r>
            <a:r>
              <a:rPr lang="en-US" altLang="en-US" dirty="0"/>
              <a:t> </a:t>
            </a:r>
            <a:r>
              <a:rPr lang="en-US" altLang="en-US" sz="2000" dirty="0" smtClean="0"/>
              <a:t>(21 of 21)</a:t>
            </a:r>
            <a:endParaRPr lang="en-IN" sz="2000" dirty="0"/>
          </a:p>
        </p:txBody>
      </p:sp>
      <p:sp>
        <p:nvSpPr>
          <p:cNvPr id="4" name="Content Placeholder 3"/>
          <p:cNvSpPr>
            <a:spLocks noGrp="1"/>
          </p:cNvSpPr>
          <p:nvPr>
            <p:ph sz="quarter" idx="14"/>
          </p:nvPr>
        </p:nvSpPr>
        <p:spPr>
          <a:xfrm>
            <a:off x="304800" y="1600200"/>
            <a:ext cx="8458200" cy="4525963"/>
          </a:xfrm>
        </p:spPr>
        <p:txBody>
          <a:bodyPr/>
          <a:lstStyle/>
          <a:p>
            <a:pPr marL="259200" indent="-259200"/>
            <a:r>
              <a:rPr lang="en-IN" altLang="en-US" sz="2600" b="1" dirty="0"/>
              <a:t>The Ability-to-Pay Principle</a:t>
            </a:r>
          </a:p>
          <a:p>
            <a:pPr marL="716400" lvl="3" indent="-259200">
              <a:buFont typeface="Arial" panose="020B0604020202020204" pitchFamily="34" charset="0"/>
              <a:buChar char="‒"/>
            </a:pPr>
            <a:r>
              <a:rPr lang="en-IN" sz="2200" dirty="0"/>
              <a:t>The </a:t>
            </a:r>
            <a:r>
              <a:rPr lang="en-IN" sz="2200" i="1" dirty="0"/>
              <a:t>ability-to-pay principle </a:t>
            </a:r>
            <a:r>
              <a:rPr lang="en-IN" sz="2200" dirty="0"/>
              <a:t>is the proposition that people should pay taxes according to how easily they can bear the burden of the tax.</a:t>
            </a:r>
          </a:p>
          <a:p>
            <a:pPr marL="716400" lvl="3" indent="-259200">
              <a:buFont typeface="Arial" panose="020B0604020202020204" pitchFamily="34" charset="0"/>
              <a:buChar char="‒"/>
            </a:pPr>
            <a:r>
              <a:rPr lang="en-IN" sz="2200" dirty="0"/>
              <a:t>A rich person can more easily bear the burden than a poor person can.</a:t>
            </a:r>
          </a:p>
          <a:p>
            <a:pPr marL="716400" lvl="3" indent="-259200">
              <a:buFont typeface="Arial" panose="020B0604020202020204" pitchFamily="34" charset="0"/>
              <a:buChar char="‒"/>
            </a:pPr>
            <a:r>
              <a:rPr lang="en-IN" sz="2200" dirty="0"/>
              <a:t>So the ability-to-pay principle can reinforce the benefits principle to justify high rates of income tax on high incomes.</a:t>
            </a:r>
          </a:p>
        </p:txBody>
      </p:sp>
    </p:spTree>
    <p:extLst>
      <p:ext uri="{BB962C8B-B14F-4D97-AF65-F5344CB8AC3E}">
        <p14:creationId xmlns:p14="http://schemas.microsoft.com/office/powerpoint/2010/main" val="30604858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Production Quotas and Subsidies </a:t>
            </a:r>
            <a:r>
              <a:rPr lang="en-US" altLang="en-US" sz="2000" dirty="0" smtClean="0"/>
              <a:t>(1 of 6)</a:t>
            </a:r>
            <a:endParaRPr lang="en-IN" sz="2000" dirty="0"/>
          </a:p>
        </p:txBody>
      </p:sp>
      <p:sp>
        <p:nvSpPr>
          <p:cNvPr id="4" name="Content Placeholder 3"/>
          <p:cNvSpPr>
            <a:spLocks noGrp="1"/>
          </p:cNvSpPr>
          <p:nvPr>
            <p:ph sz="quarter" idx="14"/>
          </p:nvPr>
        </p:nvSpPr>
        <p:spPr>
          <a:xfrm>
            <a:off x="304800" y="1600200"/>
            <a:ext cx="8458200" cy="4525963"/>
          </a:xfrm>
        </p:spPr>
        <p:txBody>
          <a:bodyPr/>
          <a:lstStyle/>
          <a:p>
            <a:pPr marL="259200" lvl="1" indent="-259200" defTabSz="574675">
              <a:buFont typeface="Arial" panose="020B0604020202020204" pitchFamily="34" charset="0"/>
              <a:buChar char="•"/>
            </a:pPr>
            <a:r>
              <a:rPr lang="en-IN" dirty="0"/>
              <a:t>Intervention in markets for farm products takes two main forms:</a:t>
            </a:r>
          </a:p>
          <a:p>
            <a:pPr marL="741600" lvl="3" indent="-259200" defTabSz="574675">
              <a:buSzPct val="100000"/>
              <a:buFont typeface="Arial" panose="020B0604020202020204" pitchFamily="34" charset="0"/>
              <a:buChar char="‒"/>
            </a:pPr>
            <a:r>
              <a:rPr lang="en-IN" sz="2200" dirty="0" smtClean="0"/>
              <a:t>Production quotas</a:t>
            </a:r>
          </a:p>
          <a:p>
            <a:pPr marL="741600" lvl="3" indent="-259200" defTabSz="574675">
              <a:buSzPct val="100000"/>
              <a:buFont typeface="Arial" panose="020B0604020202020204" pitchFamily="34" charset="0"/>
              <a:buChar char="‒"/>
            </a:pPr>
            <a:r>
              <a:rPr lang="en-IN" sz="2200" dirty="0" smtClean="0"/>
              <a:t>Subsidies</a:t>
            </a:r>
          </a:p>
          <a:p>
            <a:pPr marL="259200" lvl="1" indent="-259200" defTabSz="574675">
              <a:buFont typeface="Arial" panose="020B0604020202020204" pitchFamily="34" charset="0"/>
              <a:buChar char="•"/>
            </a:pPr>
            <a:r>
              <a:rPr lang="en-IN" dirty="0" smtClean="0"/>
              <a:t>A </a:t>
            </a:r>
            <a:r>
              <a:rPr lang="en-IN" b="1" dirty="0" smtClean="0"/>
              <a:t>production quota</a:t>
            </a:r>
            <a:r>
              <a:rPr lang="en-IN" dirty="0" smtClean="0"/>
              <a:t> is an upper limit to the quantity of a good that may be produced during a specified period. </a:t>
            </a:r>
          </a:p>
          <a:p>
            <a:pPr marL="259200" lvl="1" indent="-259200" defTabSz="574675">
              <a:buFont typeface="Arial" panose="020B0604020202020204" pitchFamily="34" charset="0"/>
              <a:buChar char="•"/>
            </a:pPr>
            <a:r>
              <a:rPr lang="en-IN" dirty="0" smtClean="0"/>
              <a:t>A </a:t>
            </a:r>
            <a:r>
              <a:rPr lang="en-IN" b="1" dirty="0"/>
              <a:t>subsidy</a:t>
            </a:r>
            <a:r>
              <a:rPr lang="en-IN" dirty="0"/>
              <a:t> is a payment made by the government to a producer.</a:t>
            </a:r>
          </a:p>
        </p:txBody>
      </p:sp>
    </p:spTree>
    <p:extLst>
      <p:ext uri="{BB962C8B-B14F-4D97-AF65-F5344CB8AC3E}">
        <p14:creationId xmlns:p14="http://schemas.microsoft.com/office/powerpoint/2010/main" val="7394061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Production Quotas and Subsidies </a:t>
            </a:r>
            <a:r>
              <a:rPr lang="en-US" altLang="en-US" sz="2000" dirty="0" smtClean="0"/>
              <a:t>(2 of 6)</a:t>
            </a:r>
            <a:endParaRPr lang="en-IN" sz="2000" dirty="0"/>
          </a:p>
        </p:txBody>
      </p:sp>
      <p:sp>
        <p:nvSpPr>
          <p:cNvPr id="4" name="Content Placeholder 3"/>
          <p:cNvSpPr>
            <a:spLocks noGrp="1"/>
          </p:cNvSpPr>
          <p:nvPr>
            <p:ph sz="quarter" idx="14"/>
          </p:nvPr>
        </p:nvSpPr>
        <p:spPr>
          <a:xfrm>
            <a:off x="304800" y="1600200"/>
            <a:ext cx="3962400" cy="4525963"/>
          </a:xfrm>
        </p:spPr>
        <p:txBody>
          <a:bodyPr/>
          <a:lstStyle/>
          <a:p>
            <a:pPr marL="259200" indent="-259200">
              <a:spcBef>
                <a:spcPts val="600"/>
              </a:spcBef>
              <a:spcAft>
                <a:spcPts val="600"/>
              </a:spcAft>
            </a:pPr>
            <a:r>
              <a:rPr lang="en-US" altLang="en-US" sz="2600" b="1" dirty="0"/>
              <a:t>Production </a:t>
            </a:r>
            <a:r>
              <a:rPr lang="en-US" altLang="en-US" sz="2600" b="1" dirty="0" smtClean="0"/>
              <a:t>Quotas</a:t>
            </a:r>
            <a:endParaRPr lang="en-US" altLang="en-US" sz="2600" b="1" dirty="0"/>
          </a:p>
          <a:p>
            <a:pPr marL="259200" lvl="1" indent="-259200">
              <a:buFont typeface="Arial" panose="020B0604020202020204" pitchFamily="34" charset="0"/>
              <a:buChar char="•"/>
            </a:pPr>
            <a:r>
              <a:rPr lang="en-US" altLang="en-US" dirty="0"/>
              <a:t>With no quota, the price is $30 a ton and 60 million tons a year are produced.</a:t>
            </a:r>
          </a:p>
          <a:p>
            <a:pPr marL="259200" lvl="1" indent="-259200">
              <a:buFont typeface="Arial" panose="020B0604020202020204" pitchFamily="34" charset="0"/>
              <a:buChar char="•"/>
            </a:pPr>
            <a:r>
              <a:rPr lang="en-US" altLang="en-US" dirty="0"/>
              <a:t>With the production quota of 40 million tons a year, quantity decreases to </a:t>
            </a:r>
            <a:br>
              <a:rPr lang="en-US" altLang="en-US" dirty="0"/>
            </a:br>
            <a:r>
              <a:rPr lang="en-US" altLang="en-US" dirty="0"/>
              <a:t>40 million tons a year.</a:t>
            </a:r>
          </a:p>
          <a:p>
            <a:pPr marL="259200" lvl="1" indent="-259200">
              <a:buFont typeface="Arial" panose="020B0604020202020204" pitchFamily="34" charset="0"/>
              <a:buChar char="•"/>
            </a:pPr>
            <a:r>
              <a:rPr lang="en-US" altLang="en-US" dirty="0"/>
              <a:t>The market price rises to </a:t>
            </a:r>
            <a:br>
              <a:rPr lang="en-US" altLang="en-US" dirty="0"/>
            </a:br>
            <a:r>
              <a:rPr lang="en-US" altLang="en-US" dirty="0"/>
              <a:t>$50 a ton and marginal cost falls to $20 a ton.</a:t>
            </a:r>
          </a:p>
        </p:txBody>
      </p:sp>
      <p:pic>
        <p:nvPicPr>
          <p:cNvPr id="5" name="Picture 4" descr="Curves S and D intersect at (60, 30). A quota line x = 40 intersects S at (40, 20) and D at (40, 50), with the illegal region at x &gt; 40. As the quantity decreases from the equilibrium, price rises from y = 30 to y = 50, and cost falls from y = 30 to y = 2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752600"/>
            <a:ext cx="4337050" cy="434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35424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Production Quotas and Subsidies </a:t>
            </a:r>
            <a:r>
              <a:rPr lang="en-US" altLang="en-US" sz="2000" dirty="0" smtClean="0"/>
              <a:t>(3 of 6)</a:t>
            </a:r>
            <a:endParaRPr lang="en-IN" sz="2000" dirty="0"/>
          </a:p>
        </p:txBody>
      </p:sp>
      <p:sp>
        <p:nvSpPr>
          <p:cNvPr id="4" name="Content Placeholder 3"/>
          <p:cNvSpPr>
            <a:spLocks noGrp="1"/>
          </p:cNvSpPr>
          <p:nvPr>
            <p:ph sz="quarter" idx="14"/>
          </p:nvPr>
        </p:nvSpPr>
        <p:spPr>
          <a:xfrm>
            <a:off x="304800" y="1600200"/>
            <a:ext cx="3962400" cy="4525963"/>
          </a:xfrm>
        </p:spPr>
        <p:txBody>
          <a:bodyPr/>
          <a:lstStyle/>
          <a:p>
            <a:pPr marL="259200" lvl="1" indent="-259200">
              <a:buFont typeface="Arial" panose="020B0604020202020204" pitchFamily="34" charset="0"/>
              <a:buChar char="•"/>
              <a:defRPr/>
            </a:pPr>
            <a:r>
              <a:rPr lang="en-US" sz="2600" b="1" dirty="0"/>
              <a:t>Inefficiency</a:t>
            </a:r>
          </a:p>
          <a:p>
            <a:pPr marL="259200" lvl="1" indent="-259200">
              <a:buFont typeface="Arial" panose="020B0604020202020204" pitchFamily="34" charset="0"/>
              <a:buChar char="•"/>
              <a:defRPr/>
            </a:pPr>
            <a:r>
              <a:rPr lang="en-US" dirty="0"/>
              <a:t>At the quantity produced:</a:t>
            </a:r>
          </a:p>
          <a:p>
            <a:pPr marL="716400" lvl="3" indent="-259200">
              <a:buSzPct val="100000"/>
              <a:buFont typeface="Arial" panose="020B0604020202020204" pitchFamily="34" charset="0"/>
              <a:buChar char="‒"/>
              <a:defRPr/>
            </a:pPr>
            <a:r>
              <a:rPr lang="en-US" sz="2000" dirty="0"/>
              <a:t>Marginal social benefit equals the market price, which has increased.</a:t>
            </a:r>
          </a:p>
          <a:p>
            <a:pPr marL="716400" lvl="3" indent="-259200">
              <a:buSzPct val="100000"/>
              <a:buFont typeface="Arial" panose="020B0604020202020204" pitchFamily="34" charset="0"/>
              <a:buChar char="‒"/>
              <a:defRPr/>
            </a:pPr>
            <a:r>
              <a:rPr lang="en-US" sz="2000" dirty="0"/>
              <a:t>Marginal social cost has    decreased.</a:t>
            </a:r>
          </a:p>
          <a:p>
            <a:pPr marL="259200" lvl="1" indent="-259200">
              <a:buFont typeface="Arial" panose="020B0604020202020204" pitchFamily="34" charset="0"/>
              <a:buChar char="•"/>
              <a:defRPr/>
            </a:pPr>
            <a:r>
              <a:rPr lang="en-US" dirty="0"/>
              <a:t>Production is inefficient and producers have an incentive to cheat.</a:t>
            </a:r>
          </a:p>
        </p:txBody>
      </p:sp>
      <p:pic>
        <p:nvPicPr>
          <p:cNvPr id="6" name="Picture 9" descr="Curves S and D intersect at (60, 30). A quota line x = 40 intersects S at (40, 20) and D at (40, 50), with the illegal region at x &gt; 40. As the quantity decreases from the equilibrium, price rises from y = 30 to y = 50, and cost falls from y = 30 to y = 2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828800"/>
            <a:ext cx="4337050" cy="434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32501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Production Quotas and Subsidies </a:t>
            </a:r>
            <a:r>
              <a:rPr lang="en-US" altLang="en-US" sz="2000" dirty="0" smtClean="0"/>
              <a:t>(4 of 6)</a:t>
            </a:r>
            <a:endParaRPr lang="en-IN" sz="2000" dirty="0"/>
          </a:p>
        </p:txBody>
      </p:sp>
      <p:sp>
        <p:nvSpPr>
          <p:cNvPr id="4" name="Content Placeholder 3"/>
          <p:cNvSpPr>
            <a:spLocks noGrp="1"/>
          </p:cNvSpPr>
          <p:nvPr>
            <p:ph sz="quarter" idx="14"/>
          </p:nvPr>
        </p:nvSpPr>
        <p:spPr>
          <a:xfrm>
            <a:off x="304800" y="1600200"/>
            <a:ext cx="3962400" cy="4525963"/>
          </a:xfrm>
        </p:spPr>
        <p:txBody>
          <a:bodyPr/>
          <a:lstStyle/>
          <a:p>
            <a:pPr marL="259200" indent="-259200">
              <a:spcBef>
                <a:spcPts val="600"/>
              </a:spcBef>
              <a:spcAft>
                <a:spcPts val="600"/>
              </a:spcAft>
            </a:pPr>
            <a:r>
              <a:rPr lang="en-US" altLang="en-US" sz="2600" b="1" dirty="0"/>
              <a:t>Subsidies</a:t>
            </a:r>
          </a:p>
          <a:p>
            <a:pPr marL="259200" lvl="1" indent="-259200">
              <a:buFont typeface="Arial" panose="020B0604020202020204" pitchFamily="34" charset="0"/>
              <a:buChar char="•"/>
            </a:pPr>
            <a:r>
              <a:rPr lang="en-US" altLang="en-US" dirty="0"/>
              <a:t>With no subsidy, the price is $40 a ton and 40 million tons a year are produced.</a:t>
            </a:r>
          </a:p>
          <a:p>
            <a:pPr marL="259200" lvl="1" indent="-259200">
              <a:buFont typeface="Arial" panose="020B0604020202020204" pitchFamily="34" charset="0"/>
              <a:buChar char="•"/>
            </a:pPr>
            <a:r>
              <a:rPr lang="en-US" altLang="en-US" dirty="0"/>
              <a:t>With a subsidy of $20 a ton, marginal cost minus subsidy falls by $20 a ton and the new supply curve is </a:t>
            </a:r>
            <a:r>
              <a:rPr lang="en-US" altLang="en-US" i="1" dirty="0"/>
              <a:t>S</a:t>
            </a:r>
            <a:r>
              <a:rPr lang="en-US" altLang="en-US" dirty="0"/>
              <a:t> – </a:t>
            </a:r>
            <a:r>
              <a:rPr lang="en-US" altLang="en-US" i="1" dirty="0"/>
              <a:t>subsidy.</a:t>
            </a:r>
          </a:p>
        </p:txBody>
      </p:sp>
      <p:pic>
        <p:nvPicPr>
          <p:cNvPr id="5" name="Picture 4" descr="Curves S and D intersect at (40, 40). A subsidy shifts S downward to form S minus subsidy through (40, 20). The vertical distance from S to S minus subsidy represents the $20 subsidy."/>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718452"/>
            <a:ext cx="4164013" cy="4148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16609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Production Quotas and Subsidies </a:t>
            </a:r>
            <a:r>
              <a:rPr lang="en-US" altLang="en-US" sz="2000" dirty="0" smtClean="0"/>
              <a:t>(5 of 6)</a:t>
            </a:r>
            <a:endParaRPr lang="en-IN" sz="2000" dirty="0"/>
          </a:p>
        </p:txBody>
      </p:sp>
      <p:sp>
        <p:nvSpPr>
          <p:cNvPr id="4" name="Content Placeholder 3"/>
          <p:cNvSpPr>
            <a:spLocks noGrp="1"/>
          </p:cNvSpPr>
          <p:nvPr>
            <p:ph sz="quarter" idx="14"/>
          </p:nvPr>
        </p:nvSpPr>
        <p:spPr>
          <a:xfrm>
            <a:off x="304800" y="1600200"/>
            <a:ext cx="3962400" cy="4525963"/>
          </a:xfrm>
        </p:spPr>
        <p:txBody>
          <a:bodyPr/>
          <a:lstStyle/>
          <a:p>
            <a:pPr marL="259200" lvl="1" indent="-259200">
              <a:buFont typeface="Arial" panose="020B0604020202020204" pitchFamily="34" charset="0"/>
              <a:buChar char="•"/>
            </a:pPr>
            <a:r>
              <a:rPr lang="en-US" altLang="en-US" dirty="0"/>
              <a:t>The market price falls to $30 a ton and farmers increase the quantity to</a:t>
            </a:r>
            <a:br>
              <a:rPr lang="en-US" altLang="en-US" dirty="0"/>
            </a:br>
            <a:r>
              <a:rPr lang="en-US" altLang="en-US" dirty="0"/>
              <a:t>60 million tons a year. </a:t>
            </a:r>
          </a:p>
          <a:p>
            <a:pPr marL="259200" lvl="1" indent="-259200">
              <a:buFont typeface="Arial" panose="020B0604020202020204" pitchFamily="34" charset="0"/>
              <a:buChar char="•"/>
            </a:pPr>
            <a:r>
              <a:rPr lang="en-US" altLang="en-US" dirty="0"/>
              <a:t>But farmers’ marginal cost increases to $50 a ton.</a:t>
            </a:r>
          </a:p>
          <a:p>
            <a:pPr marL="259200" lvl="1" indent="-259200">
              <a:buFont typeface="Arial" panose="020B0604020202020204" pitchFamily="34" charset="0"/>
              <a:buChar char="•"/>
            </a:pPr>
            <a:r>
              <a:rPr lang="en-US" altLang="en-US" dirty="0"/>
              <a:t>With the subsidy, farmers receive more on each ton sold</a:t>
            </a:r>
            <a:r>
              <a:rPr lang="en-US" altLang="en-US" dirty="0">
                <a:cs typeface="Arial" panose="020B0604020202020204" pitchFamily="34" charset="0"/>
              </a:rPr>
              <a:t>—the price of $30 a ton plus the subsidy of $20 a ton, which is </a:t>
            </a:r>
            <a:r>
              <a:rPr lang="en-US" altLang="en-US" dirty="0"/>
              <a:t>$50 a ton.</a:t>
            </a:r>
            <a:endParaRPr lang="en-US" altLang="en-US" i="1" dirty="0"/>
          </a:p>
        </p:txBody>
      </p:sp>
      <p:pic>
        <p:nvPicPr>
          <p:cNvPr id="6" name="Picture 5" descr="Curves S and D intersect at (40, 40). A subsidy shifts S downward to form S minus subsidy through (40, 20). The vertical distance from S to S minus subsidy represents the $20 subsidy. S minus subsidy intersects D at (60, 30), and at x = 60, S is at y = 50. As quantity increases from x = 40 to x = 60, cost rises from y = 40 to y = 60, and price falls from y = 40 to y = 3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51350" y="1600200"/>
            <a:ext cx="4387850" cy="437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6054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Production Quotas and Subsidies </a:t>
            </a:r>
            <a:r>
              <a:rPr lang="en-US" altLang="en-US" sz="2000" dirty="0" smtClean="0"/>
              <a:t>(6 of 6)</a:t>
            </a:r>
            <a:endParaRPr lang="en-IN" sz="2000" dirty="0"/>
          </a:p>
        </p:txBody>
      </p:sp>
      <p:sp>
        <p:nvSpPr>
          <p:cNvPr id="4" name="Content Placeholder 3"/>
          <p:cNvSpPr>
            <a:spLocks noGrp="1"/>
          </p:cNvSpPr>
          <p:nvPr>
            <p:ph sz="quarter" idx="14"/>
          </p:nvPr>
        </p:nvSpPr>
        <p:spPr>
          <a:xfrm>
            <a:off x="304800" y="1600200"/>
            <a:ext cx="3962400" cy="4525963"/>
          </a:xfrm>
        </p:spPr>
        <p:txBody>
          <a:bodyPr/>
          <a:lstStyle/>
          <a:p>
            <a:pPr marL="259200" lvl="1" indent="-259200">
              <a:buFont typeface="Arial" panose="020B0604020202020204" pitchFamily="34" charset="0"/>
              <a:buChar char="•"/>
              <a:defRPr/>
            </a:pPr>
            <a:r>
              <a:rPr lang="en-US" altLang="en-US" sz="2600" b="1" dirty="0"/>
              <a:t>Inefficient Overproduction</a:t>
            </a:r>
          </a:p>
          <a:p>
            <a:pPr marL="259200" lvl="1" indent="-259200">
              <a:buFont typeface="Arial" panose="020B0604020202020204" pitchFamily="34" charset="0"/>
              <a:buChar char="•"/>
              <a:defRPr/>
            </a:pPr>
            <a:r>
              <a:rPr lang="en-US" dirty="0"/>
              <a:t>At the quantity produced:</a:t>
            </a:r>
          </a:p>
          <a:p>
            <a:pPr marL="716400" lvl="3" indent="-259200">
              <a:buSzPct val="100000"/>
              <a:buFont typeface="Arial" panose="020B0604020202020204" pitchFamily="34" charset="0"/>
              <a:buChar char="‒"/>
              <a:defRPr/>
            </a:pPr>
            <a:r>
              <a:rPr lang="en-US" sz="2200" dirty="0"/>
              <a:t>Marginal social benefit equals the market price, which has fallen.</a:t>
            </a:r>
          </a:p>
          <a:p>
            <a:pPr marL="716400" lvl="3" indent="-259200">
              <a:buSzPct val="100000"/>
              <a:buFont typeface="Arial" panose="020B0604020202020204" pitchFamily="34" charset="0"/>
              <a:buChar char="‒"/>
              <a:defRPr/>
            </a:pPr>
            <a:r>
              <a:rPr lang="en-US" sz="2200" dirty="0"/>
              <a:t>Marginal social cost has increased and exceeds marginal social benefit.</a:t>
            </a:r>
            <a:endParaRPr lang="en-US" sz="2200" i="1" dirty="0"/>
          </a:p>
        </p:txBody>
      </p:sp>
      <p:pic>
        <p:nvPicPr>
          <p:cNvPr id="6" name="Picture 5" descr="Curves S and D intersect at (40, 40). A subsidy shifts S downward to form S minus subsidy through (40, 20). The vertical distance from S to S minus subsidy represents the $20 subsidy. S minus subsidy intersects D at (60, 30), and at x = 60, S is at y = 50. As quantity increases from x = 40 to x = 60, cost rises from y = 40 to y = 60, and price falls from y = 40 to y = 3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51350" y="1600200"/>
            <a:ext cx="4387850" cy="437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52423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Markets for Illegal Goods</a:t>
            </a:r>
            <a:r>
              <a:rPr lang="en-US" altLang="en-US" dirty="0" smtClean="0"/>
              <a:t> </a:t>
            </a:r>
            <a:r>
              <a:rPr lang="en-US" altLang="en-US" sz="2000" dirty="0" smtClean="0"/>
              <a:t>(1 of 8)</a:t>
            </a:r>
            <a:endParaRPr lang="en-IN" sz="2000" dirty="0"/>
          </a:p>
        </p:txBody>
      </p:sp>
      <p:sp>
        <p:nvSpPr>
          <p:cNvPr id="4" name="Content Placeholder 3"/>
          <p:cNvSpPr>
            <a:spLocks noGrp="1"/>
          </p:cNvSpPr>
          <p:nvPr>
            <p:ph sz="quarter" idx="14"/>
          </p:nvPr>
        </p:nvSpPr>
        <p:spPr>
          <a:xfrm>
            <a:off x="304800" y="1600200"/>
            <a:ext cx="8382000" cy="4525963"/>
          </a:xfrm>
        </p:spPr>
        <p:txBody>
          <a:bodyPr/>
          <a:lstStyle/>
          <a:p>
            <a:pPr marL="259200" lvl="1" indent="-259200">
              <a:buFont typeface="Arial" panose="020B0604020202020204" pitchFamily="34" charset="0"/>
              <a:buChar char="•"/>
            </a:pPr>
            <a:r>
              <a:rPr lang="en-IN" sz="2600" dirty="0"/>
              <a:t>The U.S. government prohibits trade of some goods, such as illegal drugs.</a:t>
            </a:r>
          </a:p>
          <a:p>
            <a:pPr marL="259200" lvl="1" indent="-259200">
              <a:buFont typeface="Arial" panose="020B0604020202020204" pitchFamily="34" charset="0"/>
              <a:buChar char="•"/>
            </a:pPr>
            <a:r>
              <a:rPr lang="en-IN" sz="2600" dirty="0"/>
              <a:t>Yet, markets exist for illegal goods and services.</a:t>
            </a:r>
          </a:p>
          <a:p>
            <a:pPr marL="259200" lvl="1" indent="-259200">
              <a:buFont typeface="Arial" panose="020B0604020202020204" pitchFamily="34" charset="0"/>
              <a:buChar char="•"/>
            </a:pPr>
            <a:r>
              <a:rPr lang="en-IN" sz="2600" dirty="0"/>
              <a:t>How does the market for an illegal good work?</a:t>
            </a:r>
          </a:p>
          <a:p>
            <a:pPr marL="259200" lvl="1" indent="-259200">
              <a:buFont typeface="Arial" panose="020B0604020202020204" pitchFamily="34" charset="0"/>
              <a:buChar char="•"/>
            </a:pPr>
            <a:r>
              <a:rPr lang="en-IN" sz="2600" dirty="0"/>
              <a:t>To see how the market for an illegal good works, we begin by looking at a free market and see the changes that occur when the good is made illegal.</a:t>
            </a:r>
          </a:p>
        </p:txBody>
      </p:sp>
    </p:spTree>
    <p:extLst>
      <p:ext uri="{BB962C8B-B14F-4D97-AF65-F5344CB8AC3E}">
        <p14:creationId xmlns:p14="http://schemas.microsoft.com/office/powerpoint/2010/main" val="3491874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Markets for Illegal Goods</a:t>
            </a:r>
            <a:r>
              <a:rPr lang="en-US" altLang="en-US" dirty="0" smtClean="0"/>
              <a:t> </a:t>
            </a:r>
            <a:r>
              <a:rPr lang="en-US" altLang="en-US" sz="2000" dirty="0" smtClean="0"/>
              <a:t>(2 of 8)</a:t>
            </a:r>
            <a:endParaRPr lang="en-IN" sz="2000" dirty="0"/>
          </a:p>
        </p:txBody>
      </p:sp>
      <p:sp>
        <p:nvSpPr>
          <p:cNvPr id="4" name="Content Placeholder 3"/>
          <p:cNvSpPr>
            <a:spLocks noGrp="1"/>
          </p:cNvSpPr>
          <p:nvPr>
            <p:ph sz="quarter" idx="14"/>
          </p:nvPr>
        </p:nvSpPr>
        <p:spPr>
          <a:xfrm>
            <a:off x="304800" y="1600200"/>
            <a:ext cx="4114800" cy="4525963"/>
          </a:xfrm>
        </p:spPr>
        <p:txBody>
          <a:bodyPr/>
          <a:lstStyle/>
          <a:p>
            <a:pPr marL="259200" indent="-259200">
              <a:spcBef>
                <a:spcPts val="600"/>
              </a:spcBef>
              <a:spcAft>
                <a:spcPts val="600"/>
              </a:spcAft>
            </a:pPr>
            <a:r>
              <a:rPr lang="en-US" altLang="en-US" sz="2600" b="1" dirty="0"/>
              <a:t>A Free Market for a Drug</a:t>
            </a:r>
          </a:p>
          <a:p>
            <a:pPr marL="259200" lvl="1" indent="-259200">
              <a:buFont typeface="Arial" panose="020B0604020202020204" pitchFamily="34" charset="0"/>
              <a:buChar char="•"/>
            </a:pPr>
            <a:r>
              <a:rPr lang="en-US" altLang="en-US" dirty="0"/>
              <a:t>Figure 6.13 shows the market for a drug such as marijuana.</a:t>
            </a:r>
          </a:p>
          <a:p>
            <a:pPr marL="259200" lvl="1" indent="-259200">
              <a:buFont typeface="Arial" panose="020B0604020202020204" pitchFamily="34" charset="0"/>
              <a:buChar char="•"/>
            </a:pPr>
            <a:r>
              <a:rPr lang="en-US" altLang="en-US" dirty="0"/>
              <a:t>Market equilibrium is at point </a:t>
            </a:r>
            <a:r>
              <a:rPr lang="en-US" altLang="en-US" i="1" dirty="0"/>
              <a:t>E</a:t>
            </a:r>
            <a:r>
              <a:rPr lang="en-US" altLang="en-US" dirty="0"/>
              <a:t>.</a:t>
            </a:r>
          </a:p>
          <a:p>
            <a:pPr marL="259200" lvl="1" indent="-259200">
              <a:buFont typeface="Arial" panose="020B0604020202020204" pitchFamily="34" charset="0"/>
              <a:buChar char="•"/>
            </a:pPr>
            <a:r>
              <a:rPr lang="en-US" altLang="en-US" dirty="0"/>
              <a:t>The price is </a:t>
            </a:r>
            <a:r>
              <a:rPr lang="en-US" altLang="en-US" i="1" dirty="0"/>
              <a:t>P</a:t>
            </a:r>
            <a:r>
              <a:rPr lang="en-US" altLang="en-US" i="1" baseline="-25000" dirty="0"/>
              <a:t>C</a:t>
            </a:r>
            <a:r>
              <a:rPr lang="en-US" altLang="en-US" dirty="0"/>
              <a:t> and the quantity is </a:t>
            </a:r>
            <a:r>
              <a:rPr lang="en-US" altLang="en-US" i="1" dirty="0"/>
              <a:t>Q</a:t>
            </a:r>
            <a:r>
              <a:rPr lang="en-US" altLang="en-US" i="1" baseline="-25000" dirty="0"/>
              <a:t>C</a:t>
            </a:r>
            <a:r>
              <a:rPr lang="en-US" altLang="en-US" dirty="0"/>
              <a:t>.</a:t>
            </a:r>
          </a:p>
        </p:txBody>
      </p:sp>
      <p:pic>
        <p:nvPicPr>
          <p:cNvPr id="5" name="Picture 11" descr="A graph of supply and demand as price against quantity. Curves S and D intersect at E (Q sub C, P sub 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1250" y="1905000"/>
            <a:ext cx="3765550" cy="380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19404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Markets for Illegal Goods</a:t>
            </a:r>
            <a:r>
              <a:rPr lang="en-US" altLang="en-US" dirty="0" smtClean="0"/>
              <a:t> </a:t>
            </a:r>
            <a:r>
              <a:rPr lang="en-US" altLang="en-US" sz="2000" dirty="0" smtClean="0"/>
              <a:t>(3 of 8)</a:t>
            </a:r>
            <a:endParaRPr lang="en-IN" sz="2000" dirty="0"/>
          </a:p>
        </p:txBody>
      </p:sp>
      <p:sp>
        <p:nvSpPr>
          <p:cNvPr id="4" name="Content Placeholder 3"/>
          <p:cNvSpPr>
            <a:spLocks noGrp="1"/>
          </p:cNvSpPr>
          <p:nvPr>
            <p:ph sz="quarter" idx="14"/>
          </p:nvPr>
        </p:nvSpPr>
        <p:spPr>
          <a:xfrm>
            <a:off x="304800" y="1600200"/>
            <a:ext cx="4038600" cy="4525963"/>
          </a:xfrm>
        </p:spPr>
        <p:txBody>
          <a:bodyPr/>
          <a:lstStyle/>
          <a:p>
            <a:pPr marL="259200" lvl="1" indent="-259200">
              <a:buFont typeface="Arial" panose="020B0604020202020204" pitchFamily="34" charset="0"/>
              <a:buChar char="•"/>
            </a:pPr>
            <a:r>
              <a:rPr lang="en-US" altLang="en-US" b="1" dirty="0"/>
              <a:t>Penalties on Sellers</a:t>
            </a:r>
          </a:p>
          <a:p>
            <a:pPr marL="259200" lvl="1" indent="-259200">
              <a:buFont typeface="Arial" panose="020B0604020202020204" pitchFamily="34" charset="0"/>
              <a:buChar char="•"/>
            </a:pPr>
            <a:r>
              <a:rPr lang="en-US" altLang="en-US" dirty="0"/>
              <a:t>If the penalty on the seller is the amount </a:t>
            </a:r>
            <a:r>
              <a:rPr lang="en-US" altLang="en-US" i="1" dirty="0"/>
              <a:t>HK</a:t>
            </a:r>
            <a:r>
              <a:rPr lang="en-US" altLang="en-US" dirty="0"/>
              <a:t>, then the quantity supplied at a market price of </a:t>
            </a:r>
            <a:r>
              <a:rPr lang="en-US" altLang="en-US" i="1" dirty="0"/>
              <a:t>P</a:t>
            </a:r>
            <a:r>
              <a:rPr lang="en-US" altLang="en-US" i="1" baseline="-25000" dirty="0"/>
              <a:t>C</a:t>
            </a:r>
            <a:r>
              <a:rPr lang="en-US" altLang="en-US" dirty="0"/>
              <a:t> is </a:t>
            </a:r>
            <a:r>
              <a:rPr lang="en-US" altLang="en-US" i="1" dirty="0" smtClean="0"/>
              <a:t>Q</a:t>
            </a:r>
            <a:r>
              <a:rPr lang="en-US" altLang="en-US" i="1" baseline="-25000" dirty="0" smtClean="0"/>
              <a:t>P</a:t>
            </a:r>
            <a:r>
              <a:rPr lang="en-US" altLang="en-US" i="1" dirty="0" smtClean="0"/>
              <a:t>.</a:t>
            </a:r>
            <a:endParaRPr lang="en-US" altLang="en-US" i="1" baseline="-25000" dirty="0"/>
          </a:p>
          <a:p>
            <a:pPr marL="259200" lvl="1" indent="-259200">
              <a:buFont typeface="Arial" panose="020B0604020202020204" pitchFamily="34" charset="0"/>
              <a:buChar char="•"/>
            </a:pPr>
            <a:r>
              <a:rPr lang="en-US" altLang="en-US" dirty="0"/>
              <a:t>Supply of the drug decreases to </a:t>
            </a:r>
            <a:r>
              <a:rPr lang="en-US" altLang="en-US" i="1" dirty="0"/>
              <a:t>S</a:t>
            </a:r>
            <a:r>
              <a:rPr lang="en-US" altLang="en-US" dirty="0"/>
              <a:t> + </a:t>
            </a:r>
            <a:r>
              <a:rPr lang="en-US" altLang="en-US" i="1" dirty="0"/>
              <a:t>CBL</a:t>
            </a:r>
            <a:r>
              <a:rPr lang="en-US" altLang="en-US" dirty="0"/>
              <a:t>.</a:t>
            </a:r>
          </a:p>
          <a:p>
            <a:pPr marL="259200" lvl="1" indent="-259200">
              <a:buFont typeface="Arial" panose="020B0604020202020204" pitchFamily="34" charset="0"/>
              <a:buChar char="•"/>
            </a:pPr>
            <a:r>
              <a:rPr lang="en-US" altLang="en-US" dirty="0"/>
              <a:t>The new equilibrium is at point </a:t>
            </a:r>
            <a:r>
              <a:rPr lang="en-US" altLang="en-US" i="1" dirty="0"/>
              <a:t>F.</a:t>
            </a:r>
            <a:r>
              <a:rPr lang="en-US" altLang="en-US" dirty="0"/>
              <a:t> The price rises and the quantity decreases.</a:t>
            </a:r>
            <a:endParaRPr lang="en-US" altLang="en-US" i="1" dirty="0"/>
          </a:p>
        </p:txBody>
      </p:sp>
      <p:pic>
        <p:nvPicPr>
          <p:cNvPr id="6" name="Picture 7" descr="Curves S and D intersect at E (Q sub C, P sub C).  S shifts upward to form S + CBL, which intersects D at F. F has an x-value &lt; Q sub C. Q sub P &lt; the x-value of F, and P sub S &lt; P sub C. When S is at K (Q sub P, P sub S), S + CBL is at H (Q sub P, P sub C). The distance from H to K is the cost per unit of breaking the law to the sell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0275" y="1676400"/>
            <a:ext cx="3946525" cy="3987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790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A Housing Market with a Rent </a:t>
            </a:r>
            <a:r>
              <a:rPr lang="en-US" altLang="en-US" dirty="0" smtClean="0"/>
              <a:t>Ceiling </a:t>
            </a:r>
            <a:br>
              <a:rPr lang="en-US" altLang="en-US" dirty="0" smtClean="0"/>
            </a:br>
            <a:r>
              <a:rPr lang="en-US" altLang="en-US" sz="2000" dirty="0" smtClean="0"/>
              <a:t>(3 of 10)</a:t>
            </a:r>
            <a:endParaRPr lang="en-IN" sz="2000" dirty="0"/>
          </a:p>
        </p:txBody>
      </p:sp>
      <p:sp>
        <p:nvSpPr>
          <p:cNvPr id="4" name="Content Placeholder 3"/>
          <p:cNvSpPr>
            <a:spLocks noGrp="1"/>
          </p:cNvSpPr>
          <p:nvPr>
            <p:ph sz="quarter" idx="14"/>
          </p:nvPr>
        </p:nvSpPr>
        <p:spPr>
          <a:xfrm>
            <a:off x="457200" y="1600200"/>
            <a:ext cx="3733800" cy="4525963"/>
          </a:xfrm>
        </p:spPr>
        <p:txBody>
          <a:bodyPr/>
          <a:lstStyle/>
          <a:p>
            <a:pPr marL="259200" lvl="1" indent="-259200">
              <a:buFont typeface="Arial" panose="020B0604020202020204" pitchFamily="34" charset="0"/>
              <a:buChar char="•"/>
            </a:pPr>
            <a:r>
              <a:rPr lang="en-US" altLang="en-US" dirty="0"/>
              <a:t>At the rent ceiling, the quantity of housing demanded exceeds the quantity supplied.</a:t>
            </a:r>
          </a:p>
          <a:p>
            <a:pPr marL="259200" lvl="1" indent="-259200">
              <a:buFont typeface="Arial" panose="020B0604020202020204" pitchFamily="34" charset="0"/>
              <a:buChar char="•"/>
            </a:pPr>
            <a:r>
              <a:rPr lang="en-US" altLang="en-US" dirty="0"/>
              <a:t>There is a shortage of housing</a:t>
            </a:r>
            <a:r>
              <a:rPr lang="en-US" altLang="en-US" dirty="0" smtClean="0"/>
              <a:t>.</a:t>
            </a:r>
            <a:endParaRPr lang="en-US" altLang="en-US" dirty="0"/>
          </a:p>
        </p:txBody>
      </p:sp>
      <p:pic>
        <p:nvPicPr>
          <p:cNvPr id="6" name="Picture 46" descr="Rising curve S and falling curve D intersect at (80, 1000). The rent ceiling is a horizontal line at y = 800. The region above y = 800 is the illegal region. The distance on the rent ceiling line from S to D represents the housing short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600200"/>
            <a:ext cx="4443413" cy="3825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57181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Markets for Illegal Goods</a:t>
            </a:r>
            <a:r>
              <a:rPr lang="en-US" altLang="en-US" dirty="0" smtClean="0"/>
              <a:t> </a:t>
            </a:r>
            <a:r>
              <a:rPr lang="en-US" altLang="en-US" sz="2000" dirty="0" smtClean="0"/>
              <a:t>(4 of 8)</a:t>
            </a:r>
            <a:endParaRPr lang="en-IN" sz="2000" dirty="0"/>
          </a:p>
        </p:txBody>
      </p:sp>
      <p:sp>
        <p:nvSpPr>
          <p:cNvPr id="4" name="Content Placeholder 3"/>
          <p:cNvSpPr>
            <a:spLocks noGrp="1"/>
          </p:cNvSpPr>
          <p:nvPr>
            <p:ph sz="quarter" idx="14"/>
          </p:nvPr>
        </p:nvSpPr>
        <p:spPr>
          <a:xfrm>
            <a:off x="304800" y="1600200"/>
            <a:ext cx="4038600" cy="4525963"/>
          </a:xfrm>
        </p:spPr>
        <p:txBody>
          <a:bodyPr/>
          <a:lstStyle/>
          <a:p>
            <a:pPr marL="259200" lvl="1" indent="-259200">
              <a:buFont typeface="Arial" panose="020B0604020202020204" pitchFamily="34" charset="0"/>
              <a:buChar char="•"/>
            </a:pPr>
            <a:r>
              <a:rPr lang="en-US" altLang="en-US" b="1" dirty="0"/>
              <a:t>Penalties on Buyers</a:t>
            </a:r>
          </a:p>
          <a:p>
            <a:pPr marL="259200" lvl="1" indent="-259200">
              <a:buFont typeface="Arial" panose="020B0604020202020204" pitchFamily="34" charset="0"/>
              <a:buChar char="•"/>
            </a:pPr>
            <a:r>
              <a:rPr lang="en-US" altLang="en-US" dirty="0"/>
              <a:t>If the penalty on the buyer is the amount </a:t>
            </a:r>
            <a:r>
              <a:rPr lang="en-US" altLang="en-US" i="1" dirty="0"/>
              <a:t>JH</a:t>
            </a:r>
            <a:r>
              <a:rPr lang="en-US" altLang="en-US" dirty="0"/>
              <a:t>, the quantity demanded at a market price of </a:t>
            </a:r>
            <a:r>
              <a:rPr lang="en-US" altLang="en-US" i="1" dirty="0"/>
              <a:t>P</a:t>
            </a:r>
            <a:r>
              <a:rPr lang="en-US" altLang="en-US" i="1" baseline="-25000" dirty="0"/>
              <a:t>C</a:t>
            </a:r>
            <a:r>
              <a:rPr lang="en-US" altLang="en-US" dirty="0"/>
              <a:t> is </a:t>
            </a:r>
            <a:r>
              <a:rPr lang="en-US" altLang="en-US" i="1" dirty="0"/>
              <a:t>Q</a:t>
            </a:r>
            <a:r>
              <a:rPr lang="en-US" altLang="en-US" i="1" baseline="-25000" dirty="0"/>
              <a:t>P</a:t>
            </a:r>
            <a:r>
              <a:rPr lang="en-US" altLang="en-US" i="1" dirty="0"/>
              <a:t>.</a:t>
            </a:r>
            <a:endParaRPr lang="en-US" altLang="en-US" i="1" baseline="-25000" dirty="0"/>
          </a:p>
          <a:p>
            <a:pPr marL="259200" lvl="1" indent="-259200">
              <a:buFont typeface="Arial" panose="020B0604020202020204" pitchFamily="34" charset="0"/>
              <a:buChar char="•"/>
            </a:pPr>
            <a:r>
              <a:rPr lang="en-US" altLang="en-US" dirty="0"/>
              <a:t>Demand for the drug decreases to </a:t>
            </a:r>
            <a:r>
              <a:rPr lang="en-US" altLang="en-US" i="1" dirty="0"/>
              <a:t>D</a:t>
            </a:r>
            <a:r>
              <a:rPr lang="en-US" altLang="en-US" dirty="0"/>
              <a:t> – </a:t>
            </a:r>
            <a:r>
              <a:rPr lang="en-US" altLang="en-US" i="1" dirty="0"/>
              <a:t>CBL</a:t>
            </a:r>
            <a:r>
              <a:rPr lang="en-US" altLang="en-US" dirty="0"/>
              <a:t>.</a:t>
            </a:r>
          </a:p>
          <a:p>
            <a:pPr marL="259200" lvl="1" indent="-259200">
              <a:buFont typeface="Arial" panose="020B0604020202020204" pitchFamily="34" charset="0"/>
              <a:buChar char="•"/>
            </a:pPr>
            <a:r>
              <a:rPr lang="en-US" altLang="en-US" dirty="0"/>
              <a:t>The new equilibrium is at point </a:t>
            </a:r>
            <a:r>
              <a:rPr lang="en-US" altLang="en-US" i="1" dirty="0"/>
              <a:t>G.</a:t>
            </a:r>
            <a:r>
              <a:rPr lang="en-US" altLang="en-US" dirty="0"/>
              <a:t> The market price falls and the quantity decreases.</a:t>
            </a:r>
            <a:endParaRPr lang="en-US" altLang="en-US" i="1" dirty="0"/>
          </a:p>
        </p:txBody>
      </p:sp>
      <p:pic>
        <p:nvPicPr>
          <p:cNvPr id="5" name="Picture 7" descr="Curves S and D intersect at E (Q sub C, P sub C).  D shifts downward to form D minus CBL, which intersects S at G. G has an x-value less than Q sub C. Q sub P &lt; the x-value of G, and P sub B &gt; P sub C. When D is at J (Q sub P, P sub B), D minus CBL is at H (Q sub P, P sub C). The distance from J to H is the cost per unit of breaking the law to the bu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9462" y="1649412"/>
            <a:ext cx="4249738" cy="429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5650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Markets for Illegal Goods</a:t>
            </a:r>
            <a:r>
              <a:rPr lang="en-US" altLang="en-US" dirty="0" smtClean="0"/>
              <a:t> </a:t>
            </a:r>
            <a:r>
              <a:rPr lang="en-US" altLang="en-US" sz="2000" dirty="0" smtClean="0"/>
              <a:t>(5 of 8)</a:t>
            </a:r>
            <a:endParaRPr lang="en-IN" sz="2000" dirty="0"/>
          </a:p>
        </p:txBody>
      </p:sp>
      <p:sp>
        <p:nvSpPr>
          <p:cNvPr id="4" name="Content Placeholder 3"/>
          <p:cNvSpPr>
            <a:spLocks noGrp="1"/>
          </p:cNvSpPr>
          <p:nvPr>
            <p:ph sz="quarter" idx="14"/>
          </p:nvPr>
        </p:nvSpPr>
        <p:spPr>
          <a:xfrm>
            <a:off x="304800" y="1600200"/>
            <a:ext cx="4038600" cy="4525963"/>
          </a:xfrm>
        </p:spPr>
        <p:txBody>
          <a:bodyPr/>
          <a:lstStyle/>
          <a:p>
            <a:pPr marL="259200" lvl="1" indent="-259200">
              <a:buFont typeface="Arial" panose="020B0604020202020204" pitchFamily="34" charset="0"/>
              <a:buChar char="•"/>
            </a:pPr>
            <a:r>
              <a:rPr lang="en-US" altLang="en-US" dirty="0"/>
              <a:t>But the opportunity cost of buying this illegal good rises above </a:t>
            </a:r>
            <a:r>
              <a:rPr lang="en-US" altLang="en-US" i="1" dirty="0"/>
              <a:t>P</a:t>
            </a:r>
            <a:r>
              <a:rPr lang="en-US" altLang="en-US" i="1" baseline="-25000" dirty="0"/>
              <a:t>C</a:t>
            </a:r>
            <a:r>
              <a:rPr lang="en-US" altLang="en-US" dirty="0"/>
              <a:t> because</a:t>
            </a:r>
          </a:p>
          <a:p>
            <a:pPr marL="259200" lvl="1" indent="-259200">
              <a:buFont typeface="Arial" panose="020B0604020202020204" pitchFamily="34" charset="0"/>
              <a:buChar char="•"/>
            </a:pPr>
            <a:r>
              <a:rPr lang="en-US" altLang="en-US" dirty="0"/>
              <a:t>the buyer pays the market price </a:t>
            </a:r>
            <a:r>
              <a:rPr lang="en-US" altLang="en-US" b="1" dirty="0"/>
              <a:t>plus</a:t>
            </a:r>
            <a:r>
              <a:rPr lang="en-US" altLang="en-US" dirty="0"/>
              <a:t> the cost of breaking the law.</a:t>
            </a:r>
          </a:p>
        </p:txBody>
      </p:sp>
      <p:pic>
        <p:nvPicPr>
          <p:cNvPr id="6" name="Picture 3" descr="Curves S and D intersect at E (Q sub C, P sub C).  D shifts downward to form D minus CBL, which intersects S at G. G has an x-value less than Q sub C. Q sub P &lt; the x-value of G, and P sub B &gt; P sub C. When D is at J (Q sub P, P sub B), D minus CBL is at H (Q sub P, P sub C). The distance from J to H is the cost per unit of breaking the law to the bu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9462" y="1649412"/>
            <a:ext cx="4249738" cy="429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3524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Markets for Illegal Goods</a:t>
            </a:r>
            <a:r>
              <a:rPr lang="en-US" altLang="en-US" dirty="0" smtClean="0"/>
              <a:t> </a:t>
            </a:r>
            <a:r>
              <a:rPr lang="en-US" altLang="en-US" sz="2000" dirty="0" smtClean="0"/>
              <a:t>(6 of 8)</a:t>
            </a:r>
            <a:endParaRPr lang="en-IN" sz="2000" dirty="0"/>
          </a:p>
        </p:txBody>
      </p:sp>
      <p:sp>
        <p:nvSpPr>
          <p:cNvPr id="4" name="Content Placeholder 3"/>
          <p:cNvSpPr>
            <a:spLocks noGrp="1"/>
          </p:cNvSpPr>
          <p:nvPr>
            <p:ph sz="quarter" idx="14"/>
          </p:nvPr>
        </p:nvSpPr>
        <p:spPr>
          <a:xfrm>
            <a:off x="304800" y="1600200"/>
            <a:ext cx="4038600" cy="4525963"/>
          </a:xfrm>
        </p:spPr>
        <p:txBody>
          <a:bodyPr/>
          <a:lstStyle/>
          <a:p>
            <a:pPr marL="259200" lvl="1" indent="-259200">
              <a:buFont typeface="Arial" panose="020B0604020202020204" pitchFamily="34" charset="0"/>
              <a:buChar char="•"/>
            </a:pPr>
            <a:r>
              <a:rPr lang="en-US" altLang="en-US" b="1" dirty="0"/>
              <a:t>Penalties on Both Sellers and Buyers</a:t>
            </a:r>
          </a:p>
          <a:p>
            <a:pPr marL="259200" lvl="1" indent="-259200">
              <a:buFont typeface="Arial" panose="020B0604020202020204" pitchFamily="34" charset="0"/>
              <a:buChar char="•"/>
            </a:pPr>
            <a:r>
              <a:rPr lang="en-US" altLang="en-US" dirty="0"/>
              <a:t>With both sellers and buyers penalized for trading in the illegal drug, …</a:t>
            </a:r>
          </a:p>
          <a:p>
            <a:pPr marL="259200" lvl="1" indent="-259200">
              <a:buFont typeface="Arial" panose="020B0604020202020204" pitchFamily="34" charset="0"/>
              <a:buChar char="•"/>
            </a:pPr>
            <a:r>
              <a:rPr lang="en-US" altLang="en-US" dirty="0"/>
              <a:t>both the demand for the drug and the supply of the drug decrease</a:t>
            </a:r>
            <a:r>
              <a:rPr lang="en-US" altLang="en-US" dirty="0" smtClean="0"/>
              <a:t>.</a:t>
            </a:r>
            <a:endParaRPr lang="en-US" altLang="en-US" dirty="0"/>
          </a:p>
        </p:txBody>
      </p:sp>
      <p:pic>
        <p:nvPicPr>
          <p:cNvPr id="5" name="Picture 13" descr="Curves S and D intersect at E (Q sub C, P sub C).  S shifts upward to form S + CBL, which intersects D at F. F has an x-value &lt; Q sub C. Q sub P &lt; the x-value of F, and P sub S &lt; P sub C. When S is at K (Q sub P, P sub S), S + CBL is at H (Q sub P, P sub C). The distance from H to K is the cost per unit of breaking the law to the seller. G has an x-value less than Q sub C. Q sub P &lt; the x-value of G, and P sub B &gt; P sub C. When D is at J (Q sub P, P sub B), D minus CBL is at H (Q sub P, P sub C). The distance from J to H is the cost per unit of breaking the law to the bu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9037" y="1752600"/>
            <a:ext cx="3763963" cy="380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50611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Markets for Illegal Goods</a:t>
            </a:r>
            <a:r>
              <a:rPr lang="en-US" altLang="en-US" dirty="0" smtClean="0"/>
              <a:t> </a:t>
            </a:r>
            <a:r>
              <a:rPr lang="en-US" altLang="en-US" sz="2000" dirty="0" smtClean="0"/>
              <a:t>(7 of 8)</a:t>
            </a:r>
            <a:endParaRPr lang="en-IN" sz="2000" dirty="0"/>
          </a:p>
        </p:txBody>
      </p:sp>
      <p:sp>
        <p:nvSpPr>
          <p:cNvPr id="4" name="Content Placeholder 3"/>
          <p:cNvSpPr>
            <a:spLocks noGrp="1"/>
          </p:cNvSpPr>
          <p:nvPr>
            <p:ph sz="quarter" idx="14"/>
          </p:nvPr>
        </p:nvSpPr>
        <p:spPr>
          <a:xfrm>
            <a:off x="304800" y="1600200"/>
            <a:ext cx="4038600" cy="4525963"/>
          </a:xfrm>
        </p:spPr>
        <p:txBody>
          <a:bodyPr/>
          <a:lstStyle/>
          <a:p>
            <a:pPr marL="259200" lvl="1" indent="-259200">
              <a:buFont typeface="Arial" panose="020B0604020202020204" pitchFamily="34" charset="0"/>
              <a:buChar char="•"/>
            </a:pPr>
            <a:r>
              <a:rPr lang="en-US" altLang="en-US" dirty="0"/>
              <a:t>The new equilibrium is at point </a:t>
            </a:r>
            <a:r>
              <a:rPr lang="en-US" altLang="en-US" i="1" dirty="0"/>
              <a:t>H</a:t>
            </a:r>
            <a:r>
              <a:rPr lang="en-US" altLang="en-US" dirty="0"/>
              <a:t>.</a:t>
            </a:r>
          </a:p>
          <a:p>
            <a:pPr marL="259200" lvl="1" indent="-259200">
              <a:buFont typeface="Arial" panose="020B0604020202020204" pitchFamily="34" charset="0"/>
              <a:buChar char="•"/>
            </a:pPr>
            <a:r>
              <a:rPr lang="en-US" altLang="en-US" dirty="0"/>
              <a:t>The quantity decreases to </a:t>
            </a:r>
            <a:r>
              <a:rPr lang="en-US" altLang="en-US" i="1" dirty="0"/>
              <a:t>Q</a:t>
            </a:r>
            <a:r>
              <a:rPr lang="en-US" altLang="en-US" i="1" baseline="-25000" dirty="0"/>
              <a:t>P</a:t>
            </a:r>
            <a:r>
              <a:rPr lang="en-US" altLang="en-US" dirty="0"/>
              <a:t>.</a:t>
            </a:r>
          </a:p>
          <a:p>
            <a:pPr marL="259200" lvl="1" indent="-259200">
              <a:buFont typeface="Arial" panose="020B0604020202020204" pitchFamily="34" charset="0"/>
              <a:buChar char="•"/>
            </a:pPr>
            <a:r>
              <a:rPr lang="en-US" altLang="en-US" dirty="0"/>
              <a:t>The market price is </a:t>
            </a:r>
            <a:r>
              <a:rPr lang="en-US" altLang="en-US" i="1" dirty="0"/>
              <a:t>P</a:t>
            </a:r>
            <a:r>
              <a:rPr lang="en-US" altLang="en-US" i="1" baseline="-25000" dirty="0"/>
              <a:t>C</a:t>
            </a:r>
            <a:r>
              <a:rPr lang="en-US" altLang="en-US" dirty="0"/>
              <a:t>.</a:t>
            </a:r>
          </a:p>
          <a:p>
            <a:pPr marL="259200" lvl="1" indent="-259200">
              <a:buFont typeface="Arial" panose="020B0604020202020204" pitchFamily="34" charset="0"/>
              <a:buChar char="•"/>
            </a:pPr>
            <a:r>
              <a:rPr lang="en-US" altLang="en-US" dirty="0"/>
              <a:t>The buyer pays </a:t>
            </a:r>
            <a:r>
              <a:rPr lang="en-US" altLang="en-US" i="1" dirty="0"/>
              <a:t>P</a:t>
            </a:r>
            <a:r>
              <a:rPr lang="en-US" altLang="en-US" i="1" baseline="-25000" dirty="0"/>
              <a:t>B</a:t>
            </a:r>
            <a:r>
              <a:rPr lang="en-US" altLang="en-US" dirty="0"/>
              <a:t> and the seller receives </a:t>
            </a:r>
            <a:r>
              <a:rPr lang="en-US" altLang="en-US" i="1" dirty="0"/>
              <a:t>P</a:t>
            </a:r>
            <a:r>
              <a:rPr lang="en-US" altLang="en-US" i="1" baseline="-25000" dirty="0"/>
              <a:t>S</a:t>
            </a:r>
            <a:r>
              <a:rPr lang="en-US" altLang="en-US" dirty="0" smtClean="0"/>
              <a:t>.</a:t>
            </a:r>
            <a:endParaRPr lang="en-US" altLang="en-US" dirty="0"/>
          </a:p>
        </p:txBody>
      </p:sp>
      <p:pic>
        <p:nvPicPr>
          <p:cNvPr id="6" name="Picture 9" descr="Curves S and D intersect at E (Q sub C, P sub C).  S shifts upward to form S + CBL, which intersects D at F. F has an x-value &lt; Q sub C. Q sub P &lt; the x-value of F, and P sub S &lt; P sub C. When S is at K (Q sub P, P sub S), S + CBL is at H (Q sub P, P sub C). The distance from H to K is the cost per unit of breaking the law to the seller. G has an x-value less than Q sub C. Q sub P &lt; the x-value of G, and P sub B &gt; P sub C. When D is at J (Q sub P, P sub B), D minus CBL is at H (Q sub P, P sub C). The distance from J to H is the cost per unit of breaking the law to the bu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3262" y="1725612"/>
            <a:ext cx="4249738" cy="429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56947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Markets for Illegal Goods</a:t>
            </a:r>
            <a:r>
              <a:rPr lang="en-US" altLang="en-US" dirty="0" smtClean="0"/>
              <a:t> </a:t>
            </a:r>
            <a:r>
              <a:rPr lang="en-US" altLang="en-US" sz="2000" dirty="0" smtClean="0"/>
              <a:t>(8 of 8)</a:t>
            </a:r>
            <a:endParaRPr lang="en-IN" sz="2000" dirty="0"/>
          </a:p>
        </p:txBody>
      </p:sp>
      <p:sp>
        <p:nvSpPr>
          <p:cNvPr id="4" name="Content Placeholder 3"/>
          <p:cNvSpPr>
            <a:spLocks noGrp="1"/>
          </p:cNvSpPr>
          <p:nvPr>
            <p:ph sz="quarter" idx="14"/>
          </p:nvPr>
        </p:nvSpPr>
        <p:spPr>
          <a:xfrm>
            <a:off x="304800" y="1600200"/>
            <a:ext cx="8305800" cy="4525963"/>
          </a:xfrm>
        </p:spPr>
        <p:txBody>
          <a:bodyPr/>
          <a:lstStyle/>
          <a:p>
            <a:pPr marL="259200" indent="-259200"/>
            <a:r>
              <a:rPr lang="en-IN" altLang="en-US" sz="2600" b="1" dirty="0"/>
              <a:t>Legalizing and Taxing Drugs</a:t>
            </a:r>
          </a:p>
          <a:p>
            <a:pPr marL="716400" lvl="3" indent="-259200">
              <a:buFont typeface="Arial" panose="020B0604020202020204" pitchFamily="34" charset="0"/>
              <a:buChar char="‒"/>
            </a:pPr>
            <a:r>
              <a:rPr lang="en-IN" sz="2200" dirty="0"/>
              <a:t>An illegal good can be legalized and taxed.</a:t>
            </a:r>
          </a:p>
          <a:p>
            <a:pPr marL="716400" lvl="3" indent="-259200">
              <a:buFont typeface="Arial" panose="020B0604020202020204" pitchFamily="34" charset="0"/>
              <a:buChar char="‒"/>
            </a:pPr>
            <a:r>
              <a:rPr lang="en-IN" sz="2200" dirty="0"/>
              <a:t>A high enough tax rate would decrease consumption to the level that occurs when trade is illegal.</a:t>
            </a:r>
          </a:p>
          <a:p>
            <a:pPr marL="716400" lvl="3" indent="-259200">
              <a:buFont typeface="Arial" panose="020B0604020202020204" pitchFamily="34" charset="0"/>
              <a:buChar char="‒"/>
            </a:pPr>
            <a:r>
              <a:rPr lang="en-IN" sz="2200" dirty="0"/>
              <a:t>Arguments that extend beyond economics surround this choice.</a:t>
            </a:r>
          </a:p>
        </p:txBody>
      </p:sp>
    </p:spTree>
    <p:extLst>
      <p:ext uri="{BB962C8B-B14F-4D97-AF65-F5344CB8AC3E}">
        <p14:creationId xmlns:p14="http://schemas.microsoft.com/office/powerpoint/2010/main" val="975184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A Housing Market with a Rent </a:t>
            </a:r>
            <a:r>
              <a:rPr lang="en-US" altLang="en-US" dirty="0" smtClean="0"/>
              <a:t>Ceiling </a:t>
            </a:r>
            <a:br>
              <a:rPr lang="en-US" altLang="en-US" dirty="0" smtClean="0"/>
            </a:br>
            <a:r>
              <a:rPr lang="en-US" altLang="en-US" sz="2000" dirty="0" smtClean="0"/>
              <a:t>(4 of 10)</a:t>
            </a:r>
            <a:endParaRPr lang="en-IN" sz="2000" dirty="0"/>
          </a:p>
        </p:txBody>
      </p:sp>
      <p:sp>
        <p:nvSpPr>
          <p:cNvPr id="4" name="Content Placeholder 3"/>
          <p:cNvSpPr>
            <a:spLocks noGrp="1"/>
          </p:cNvSpPr>
          <p:nvPr>
            <p:ph sz="quarter" idx="14"/>
          </p:nvPr>
        </p:nvSpPr>
        <p:spPr>
          <a:xfrm>
            <a:off x="457200" y="1600200"/>
            <a:ext cx="3657600" cy="4525963"/>
          </a:xfrm>
        </p:spPr>
        <p:txBody>
          <a:bodyPr/>
          <a:lstStyle/>
          <a:p>
            <a:pPr marL="259200" lvl="1" indent="-259200">
              <a:buFont typeface="Arial" panose="020B0604020202020204" pitchFamily="34" charset="0"/>
              <a:buChar char="•"/>
            </a:pPr>
            <a:r>
              <a:rPr lang="en-US" altLang="en-US" dirty="0"/>
              <a:t>Because the legal price cannot eliminate the shortage, other mechanisms operate:</a:t>
            </a:r>
          </a:p>
          <a:p>
            <a:pPr marL="742950" lvl="2" indent="-342900">
              <a:buSzPct val="120000"/>
              <a:buFont typeface="Arial" panose="020B0604020202020204" pitchFamily="34" charset="0"/>
              <a:buChar char="‒"/>
            </a:pPr>
            <a:r>
              <a:rPr lang="en-US" altLang="en-US" dirty="0"/>
              <a:t> Increased search activity</a:t>
            </a:r>
          </a:p>
          <a:p>
            <a:pPr marL="742950" lvl="2" indent="-342900">
              <a:buSzPct val="120000"/>
              <a:buFont typeface="Arial" panose="020B0604020202020204" pitchFamily="34" charset="0"/>
              <a:buChar char="‒"/>
            </a:pPr>
            <a:r>
              <a:rPr lang="en-US" altLang="en-US" dirty="0"/>
              <a:t> A black market</a:t>
            </a:r>
          </a:p>
          <a:p>
            <a:pPr marL="259200" lvl="1" indent="-259200">
              <a:buFont typeface="Arial" panose="020B0604020202020204" pitchFamily="34" charset="0"/>
              <a:buChar char="•"/>
            </a:pPr>
            <a:r>
              <a:rPr lang="en-US" altLang="en-US" dirty="0"/>
              <a:t>With the shortage, someone is willing to pay up to $1,200 a month.</a:t>
            </a:r>
          </a:p>
        </p:txBody>
      </p:sp>
      <p:pic>
        <p:nvPicPr>
          <p:cNvPr id="5" name="Picture 49" descr="Rising curve S and falling curve D intersect at (80, 1000). The rent ceiling is a horizontal line at y = 800. The region above y = 800 is the illegal region. S intersects the rent ceiling line at (60, 800). At x = 60, D is at y = 1200, the maximum black market r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6005" y="1600200"/>
            <a:ext cx="4337008"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7318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A Housing Market with a Rent </a:t>
            </a:r>
            <a:r>
              <a:rPr lang="en-US" altLang="en-US" dirty="0" smtClean="0"/>
              <a:t>Ceiling </a:t>
            </a:r>
            <a:br>
              <a:rPr lang="en-US" altLang="en-US" dirty="0" smtClean="0"/>
            </a:br>
            <a:r>
              <a:rPr lang="en-US" altLang="en-US" sz="2000" dirty="0" smtClean="0"/>
              <a:t>(5 of 10)</a:t>
            </a:r>
            <a:endParaRPr lang="en-IN" sz="2000" dirty="0"/>
          </a:p>
        </p:txBody>
      </p:sp>
      <p:sp>
        <p:nvSpPr>
          <p:cNvPr id="4" name="Content Placeholder 3"/>
          <p:cNvSpPr>
            <a:spLocks noGrp="1"/>
          </p:cNvSpPr>
          <p:nvPr>
            <p:ph sz="quarter" idx="14"/>
          </p:nvPr>
        </p:nvSpPr>
        <p:spPr>
          <a:xfrm>
            <a:off x="457200" y="1600200"/>
            <a:ext cx="8610600" cy="4525963"/>
          </a:xfrm>
        </p:spPr>
        <p:txBody>
          <a:bodyPr/>
          <a:lstStyle/>
          <a:p>
            <a:pPr marL="259200" indent="-259200"/>
            <a:r>
              <a:rPr lang="en-IN" altLang="en-US" sz="2600" b="1" dirty="0"/>
              <a:t>Increased Search Activity</a:t>
            </a:r>
          </a:p>
          <a:p>
            <a:pPr marL="742950" lvl="2" indent="-342900">
              <a:buFont typeface="Arial" panose="020B0604020202020204" pitchFamily="34" charset="0"/>
              <a:buChar char="‒"/>
            </a:pPr>
            <a:r>
              <a:rPr lang="en-IN" sz="2200" dirty="0"/>
              <a:t>The time spent looking for someone with whom to do business is called </a:t>
            </a:r>
            <a:r>
              <a:rPr lang="en-IN" sz="2200" b="1" dirty="0"/>
              <a:t>search activity</a:t>
            </a:r>
            <a:r>
              <a:rPr lang="en-IN" sz="2200" dirty="0"/>
              <a:t>.</a:t>
            </a:r>
          </a:p>
          <a:p>
            <a:pPr marL="742950" lvl="2" indent="-342900">
              <a:buFont typeface="Arial" panose="020B0604020202020204" pitchFamily="34" charset="0"/>
              <a:buChar char="‒"/>
            </a:pPr>
            <a:r>
              <a:rPr lang="en-IN" sz="2200" dirty="0"/>
              <a:t>When a price is regulated and there is a shortage, search activity increases.</a:t>
            </a:r>
          </a:p>
          <a:p>
            <a:pPr marL="742950" lvl="2" indent="-342900">
              <a:buFont typeface="Arial" panose="020B0604020202020204" pitchFamily="34" charset="0"/>
              <a:buChar char="‒"/>
            </a:pPr>
            <a:r>
              <a:rPr lang="en-IN" sz="2200" dirty="0"/>
              <a:t>Search activity is costly and the opportunity cost of housing equals its rent (regulated) plus the opportunity cost of the search activity (unregulated).</a:t>
            </a:r>
          </a:p>
          <a:p>
            <a:pPr marL="742950" lvl="2" indent="-342900">
              <a:buFont typeface="Arial" panose="020B0604020202020204" pitchFamily="34" charset="0"/>
              <a:buChar char="‒"/>
            </a:pPr>
            <a:r>
              <a:rPr lang="en-IN" sz="2200" dirty="0"/>
              <a:t>Because the quantity of housing is less than the quantity in an unregulated market, the opportunity cost of housing exceeds the unregulated rent.</a:t>
            </a:r>
          </a:p>
        </p:txBody>
      </p:sp>
    </p:spTree>
    <p:extLst>
      <p:ext uri="{BB962C8B-B14F-4D97-AF65-F5344CB8AC3E}">
        <p14:creationId xmlns:p14="http://schemas.microsoft.com/office/powerpoint/2010/main" val="28785746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A Housing Market with a Rent </a:t>
            </a:r>
            <a:r>
              <a:rPr lang="en-US" altLang="en-US" dirty="0" smtClean="0"/>
              <a:t>Ceiling </a:t>
            </a:r>
            <a:br>
              <a:rPr lang="en-US" altLang="en-US" dirty="0" smtClean="0"/>
            </a:br>
            <a:r>
              <a:rPr lang="en-US" altLang="en-US" sz="2000" dirty="0" smtClean="0"/>
              <a:t>(6 of 10)</a:t>
            </a:r>
            <a:endParaRPr lang="en-IN" sz="2000" dirty="0"/>
          </a:p>
        </p:txBody>
      </p:sp>
      <p:sp>
        <p:nvSpPr>
          <p:cNvPr id="4" name="Content Placeholder 3"/>
          <p:cNvSpPr>
            <a:spLocks noGrp="1"/>
          </p:cNvSpPr>
          <p:nvPr>
            <p:ph sz="quarter" idx="14"/>
          </p:nvPr>
        </p:nvSpPr>
        <p:spPr>
          <a:xfrm>
            <a:off x="457200" y="1600200"/>
            <a:ext cx="8610600" cy="4525963"/>
          </a:xfrm>
        </p:spPr>
        <p:txBody>
          <a:bodyPr/>
          <a:lstStyle/>
          <a:p>
            <a:pPr marL="259200" indent="-259200"/>
            <a:r>
              <a:rPr lang="en-IN" altLang="en-US" sz="2600" b="1" dirty="0"/>
              <a:t>A Black Market</a:t>
            </a:r>
          </a:p>
          <a:p>
            <a:pPr marL="742950" lvl="2" indent="-342900">
              <a:buFont typeface="Arial" panose="020B0604020202020204" pitchFamily="34" charset="0"/>
              <a:buChar char="‒"/>
            </a:pPr>
            <a:r>
              <a:rPr lang="en-IN" sz="2200" dirty="0"/>
              <a:t>A </a:t>
            </a:r>
            <a:r>
              <a:rPr lang="en-IN" sz="2200" b="1" dirty="0"/>
              <a:t>black market</a:t>
            </a:r>
            <a:r>
              <a:rPr lang="en-IN" sz="2200" dirty="0"/>
              <a:t> is an illegal market that operates alongside a legal market in which a price ceiling or other restriction has been imposed.</a:t>
            </a:r>
          </a:p>
          <a:p>
            <a:pPr marL="742950" lvl="2" indent="-342900">
              <a:buFont typeface="Arial" panose="020B0604020202020204" pitchFamily="34" charset="0"/>
              <a:buChar char="‒"/>
            </a:pPr>
            <a:r>
              <a:rPr lang="en-IN" sz="2200" dirty="0"/>
              <a:t>A shortage of housing creates a black market in housing.</a:t>
            </a:r>
          </a:p>
          <a:p>
            <a:pPr marL="742950" lvl="2" indent="-342900">
              <a:buFont typeface="Arial" panose="020B0604020202020204" pitchFamily="34" charset="0"/>
              <a:buChar char="‒"/>
            </a:pPr>
            <a:r>
              <a:rPr lang="en-IN" sz="2200" dirty="0"/>
              <a:t>Illegal arrangements are made between renters and landlords at rents above the rent ceiling—and generally above what the rent would have been in an unregulated market.</a:t>
            </a:r>
          </a:p>
        </p:txBody>
      </p:sp>
    </p:spTree>
    <p:extLst>
      <p:ext uri="{BB962C8B-B14F-4D97-AF65-F5344CB8AC3E}">
        <p14:creationId xmlns:p14="http://schemas.microsoft.com/office/powerpoint/2010/main" val="24212582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A Housing Market with a Rent </a:t>
            </a:r>
            <a:r>
              <a:rPr lang="en-US" altLang="en-US" dirty="0" smtClean="0"/>
              <a:t>Ceiling </a:t>
            </a:r>
            <a:br>
              <a:rPr lang="en-US" altLang="en-US" dirty="0" smtClean="0"/>
            </a:br>
            <a:r>
              <a:rPr lang="en-US" altLang="en-US" sz="2000" dirty="0" smtClean="0"/>
              <a:t>(7 of 10)</a:t>
            </a:r>
            <a:endParaRPr lang="en-IN" sz="2000" dirty="0"/>
          </a:p>
        </p:txBody>
      </p:sp>
      <p:sp>
        <p:nvSpPr>
          <p:cNvPr id="4" name="Content Placeholder 3"/>
          <p:cNvSpPr>
            <a:spLocks noGrp="1"/>
          </p:cNvSpPr>
          <p:nvPr>
            <p:ph sz="quarter" idx="14"/>
          </p:nvPr>
        </p:nvSpPr>
        <p:spPr>
          <a:xfrm>
            <a:off x="457200" y="1600200"/>
            <a:ext cx="8610600" cy="4525963"/>
          </a:xfrm>
        </p:spPr>
        <p:txBody>
          <a:bodyPr/>
          <a:lstStyle/>
          <a:p>
            <a:pPr marL="259200" indent="-259200"/>
            <a:r>
              <a:rPr lang="en-IN" altLang="en-US" sz="2600" b="1" dirty="0"/>
              <a:t>Inefficiency of a Rent Ceiling</a:t>
            </a:r>
          </a:p>
          <a:p>
            <a:pPr marL="742950" lvl="2" indent="-342900">
              <a:buFont typeface="Arial" panose="020B0604020202020204" pitchFamily="34" charset="0"/>
              <a:buChar char="‒"/>
            </a:pPr>
            <a:r>
              <a:rPr lang="en-IN" sz="2200" dirty="0"/>
              <a:t>A rent ceiling set below the equilibrium rent leads to an inefficient underproduction of housing services.</a:t>
            </a:r>
          </a:p>
          <a:p>
            <a:pPr marL="742950" lvl="2" indent="-342900">
              <a:buFont typeface="Arial" panose="020B0604020202020204" pitchFamily="34" charset="0"/>
              <a:buChar char="‒"/>
            </a:pPr>
            <a:r>
              <a:rPr lang="en-IN" sz="2200" dirty="0"/>
              <a:t>The marginal social benefit from housing services exceeds its marginal social cost and a deadweight loss arises.</a:t>
            </a:r>
          </a:p>
          <a:p>
            <a:pPr marL="742950" lvl="2" indent="-342900">
              <a:buFont typeface="Arial" panose="020B0604020202020204" pitchFamily="34" charset="0"/>
              <a:buChar char="‒"/>
            </a:pPr>
            <a:r>
              <a:rPr lang="en-IN" sz="2200" dirty="0"/>
              <a:t>Figure 6.2 illustrates this inefficiency.</a:t>
            </a:r>
          </a:p>
        </p:txBody>
      </p:sp>
    </p:spTree>
    <p:extLst>
      <p:ext uri="{BB962C8B-B14F-4D97-AF65-F5344CB8AC3E}">
        <p14:creationId xmlns:p14="http://schemas.microsoft.com/office/powerpoint/2010/main" val="1123004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1_508 Lecture">
  <a:themeElements>
    <a:clrScheme name="Office">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597</TotalTime>
  <Words>3918</Words>
  <Application>Microsoft Office PowerPoint</Application>
  <PresentationFormat>On-screen Show (4:3)</PresentationFormat>
  <Paragraphs>316</Paragraphs>
  <Slides>54</Slides>
  <Notes>9</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1_508 Lecture</vt:lpstr>
      <vt:lpstr>ECONOMICS</vt:lpstr>
      <vt:lpstr>Chapter Outline and Learning Objectives</vt:lpstr>
      <vt:lpstr>A Housing Market with a Rent Ceiling  (1 of 10)</vt:lpstr>
      <vt:lpstr>A Housing Market with a Rent Ceiling  (2 of 10)</vt:lpstr>
      <vt:lpstr>A Housing Market with a Rent Ceiling  (3 of 10)</vt:lpstr>
      <vt:lpstr>A Housing Market with a Rent Ceiling  (4 of 10)</vt:lpstr>
      <vt:lpstr>A Housing Market with a Rent Ceiling  (5 of 10)</vt:lpstr>
      <vt:lpstr>A Housing Market with a Rent Ceiling  (6 of 10)</vt:lpstr>
      <vt:lpstr>A Housing Market with a Rent Ceiling  (7 of 10)</vt:lpstr>
      <vt:lpstr>A Housing Market with a Rent Ceiling  (8 of 10)</vt:lpstr>
      <vt:lpstr>A Housing Market with a Rent Ceiling  (9 of 10)</vt:lpstr>
      <vt:lpstr>A Housing Market with a Rent Ceiling  (10 of 10)</vt:lpstr>
      <vt:lpstr>A Labor Market with a Minimum Wage  (1 of 7)</vt:lpstr>
      <vt:lpstr>A Labor Market with a Minimum Wage  (2 of 7)</vt:lpstr>
      <vt:lpstr>A Labor Market with a Minimum Wage  (3 of 7)</vt:lpstr>
      <vt:lpstr>A Labor Market with a Minimum Wage  (4 of 7)</vt:lpstr>
      <vt:lpstr>A Labor Market with a Minimum Wage  (5 of 7)</vt:lpstr>
      <vt:lpstr>A Labor Market with a Minimum Wage  (6 of 7)</vt:lpstr>
      <vt:lpstr>A Labor Market with a Minimum Wage  (7 of 7)</vt:lpstr>
      <vt:lpstr>Taxes (1 of 21)</vt:lpstr>
      <vt:lpstr>Taxes (2 of 21)</vt:lpstr>
      <vt:lpstr>Taxes (3 of 21)</vt:lpstr>
      <vt:lpstr>Taxes (4 of 21)</vt:lpstr>
      <vt:lpstr>Taxes (5 of 21)</vt:lpstr>
      <vt:lpstr>Taxes (6 of 21)</vt:lpstr>
      <vt:lpstr>Taxes (7 of 21)</vt:lpstr>
      <vt:lpstr>Taxes (8 of 21)</vt:lpstr>
      <vt:lpstr>Taxes (9 of 21)</vt:lpstr>
      <vt:lpstr>Taxes (10 of 21)</vt:lpstr>
      <vt:lpstr>Taxes (11 of 21)</vt:lpstr>
      <vt:lpstr>Taxes (12 of 21)</vt:lpstr>
      <vt:lpstr>Taxes (13 of 21)</vt:lpstr>
      <vt:lpstr>Taxes (14 of 21)</vt:lpstr>
      <vt:lpstr>Taxes (15 of 21)</vt:lpstr>
      <vt:lpstr>Taxes (16 of 21)</vt:lpstr>
      <vt:lpstr>Taxes (17 of 21)</vt:lpstr>
      <vt:lpstr>Taxes (18 of 21)</vt:lpstr>
      <vt:lpstr>Taxes (19 of 21)</vt:lpstr>
      <vt:lpstr>Taxes (20 of 21)</vt:lpstr>
      <vt:lpstr>Taxes (21 of 21)</vt:lpstr>
      <vt:lpstr>Production Quotas and Subsidies (1 of 6)</vt:lpstr>
      <vt:lpstr>Production Quotas and Subsidies (2 of 6)</vt:lpstr>
      <vt:lpstr>Production Quotas and Subsidies (3 of 6)</vt:lpstr>
      <vt:lpstr>Production Quotas and Subsidies (4 of 6)</vt:lpstr>
      <vt:lpstr>Production Quotas and Subsidies (5 of 6)</vt:lpstr>
      <vt:lpstr>Production Quotas and Subsidies (6 of 6)</vt:lpstr>
      <vt:lpstr>Markets for Illegal Goods (1 of 8)</vt:lpstr>
      <vt:lpstr>Markets for Illegal Goods (2 of 8)</vt:lpstr>
      <vt:lpstr>Markets for Illegal Goods (3 of 8)</vt:lpstr>
      <vt:lpstr>Markets for Illegal Goods (4 of 8)</vt:lpstr>
      <vt:lpstr>Markets for Illegal Goods (5 of 8)</vt:lpstr>
      <vt:lpstr>Markets for Illegal Goods (6 of 8)</vt:lpstr>
      <vt:lpstr>Markets for Illegal Goods (7 of 8)</vt:lpstr>
      <vt:lpstr>Markets for Illegal Goods (8 of 8)</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 book title here</dc:title>
  <dc:creator>Sloan, Lindsey</dc:creator>
  <cp:lastModifiedBy>sameerjena</cp:lastModifiedBy>
  <cp:revision>207</cp:revision>
  <dcterms:created xsi:type="dcterms:W3CDTF">2014-10-10T17:07:42Z</dcterms:created>
  <dcterms:modified xsi:type="dcterms:W3CDTF">2015-08-20T13:06:07Z</dcterms:modified>
</cp:coreProperties>
</file>