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6" r:id="rId5"/>
    <p:sldId id="269" r:id="rId6"/>
    <p:sldId id="267" r:id="rId7"/>
    <p:sldId id="268" r:id="rId8"/>
    <p:sldId id="270" r:id="rId9"/>
    <p:sldId id="275" r:id="rId10"/>
    <p:sldId id="261" r:id="rId11"/>
    <p:sldId id="273" r:id="rId12"/>
    <p:sldId id="284" r:id="rId13"/>
    <p:sldId id="260" r:id="rId14"/>
    <p:sldId id="274" r:id="rId15"/>
    <p:sldId id="263" r:id="rId16"/>
    <p:sldId id="264" r:id="rId17"/>
    <p:sldId id="285" r:id="rId18"/>
    <p:sldId id="276" r:id="rId19"/>
    <p:sldId id="286" r:id="rId20"/>
    <p:sldId id="265" r:id="rId21"/>
    <p:sldId id="287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9" r:id="rId3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3" d="100"/>
          <a:sy n="83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&#36001;&#25919;&#20581;&#20840;&#26041;&#26696;&#20043;&#35413;&#26512;\&#36001;&#25919;&#20581;&#20840;&#26041;&#26696;&#20043;&#35413;&#26512;_tandf_20141110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zh-TW" sz="2400"/>
              <a:t> 歷年歲入、歲出與赤字缺口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9881503782615405E-2"/>
          <c:y val="0.16016771488469603"/>
          <c:w val="0.89214464000823424"/>
          <c:h val="0.58571088991234588"/>
        </c:manualLayout>
      </c:layout>
      <c:barChart>
        <c:barDir val="col"/>
        <c:grouping val="clustered"/>
        <c:varyColors val="0"/>
        <c:ser>
          <c:idx val="0"/>
          <c:order val="0"/>
          <c:tx>
            <c:v>餘絀</c:v>
          </c:tx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[2]參考表9!$AA$76:$AA$89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[3]參考表9!$AM$76:$AM$89</c:f>
              <c:numCache>
                <c:formatCode>General</c:formatCode>
                <c:ptCount val="14"/>
                <c:pt idx="0">
                  <c:v>-1425.31</c:v>
                </c:pt>
                <c:pt idx="1">
                  <c:v>-2472.7600000000002</c:v>
                </c:pt>
                <c:pt idx="2">
                  <c:v>-2972.0612599999995</c:v>
                </c:pt>
                <c:pt idx="3">
                  <c:v>-1966.37</c:v>
                </c:pt>
                <c:pt idx="4">
                  <c:v>-1024.6199999999999</c:v>
                </c:pt>
                <c:pt idx="5">
                  <c:v>165.57</c:v>
                </c:pt>
                <c:pt idx="6">
                  <c:v>834.31</c:v>
                </c:pt>
                <c:pt idx="7">
                  <c:v>232.1</c:v>
                </c:pt>
                <c:pt idx="8">
                  <c:v>-1611.1</c:v>
                </c:pt>
                <c:pt idx="9">
                  <c:v>-1570.58</c:v>
                </c:pt>
                <c:pt idx="10">
                  <c:v>-631.25</c:v>
                </c:pt>
                <c:pt idx="11">
                  <c:v>-2140.6799999999998</c:v>
                </c:pt>
                <c:pt idx="12">
                  <c:v>-1743.08</c:v>
                </c:pt>
                <c:pt idx="13">
                  <c:v>-2093.35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51072"/>
        <c:axId val="69246272"/>
      </c:barChart>
      <c:lineChart>
        <c:grouping val="standard"/>
        <c:varyColors val="0"/>
        <c:ser>
          <c:idx val="1"/>
          <c:order val="1"/>
          <c:tx>
            <c:v>歲入</c:v>
          </c:tx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[3]參考表9!$AA$76:$AA$89</c:f>
              <c:numCache>
                <c:formatCode>General</c:formatCode>
                <c:ptCount val="14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100</c:v>
                </c:pt>
                <c:pt idx="11">
                  <c:v>101</c:v>
                </c:pt>
                <c:pt idx="12">
                  <c:v>102</c:v>
                </c:pt>
                <c:pt idx="13">
                  <c:v>103</c:v>
                </c:pt>
              </c:numCache>
            </c:numRef>
          </c:cat>
          <c:val>
            <c:numRef>
              <c:f>[3]參考表9!$AP$76:$AP$89</c:f>
              <c:numCache>
                <c:formatCode>General</c:formatCode>
                <c:ptCount val="14"/>
                <c:pt idx="0">
                  <c:v>14171.69</c:v>
                </c:pt>
                <c:pt idx="1">
                  <c:v>13046.67</c:v>
                </c:pt>
                <c:pt idx="2">
                  <c:v>13209.238740000001</c:v>
                </c:pt>
                <c:pt idx="3">
                  <c:v>13681.62</c:v>
                </c:pt>
                <c:pt idx="4">
                  <c:v>14645.06</c:v>
                </c:pt>
                <c:pt idx="5">
                  <c:v>15463.72</c:v>
                </c:pt>
                <c:pt idx="6">
                  <c:v>16354.62</c:v>
                </c:pt>
                <c:pt idx="7">
                  <c:v>16408.84</c:v>
                </c:pt>
                <c:pt idx="8">
                  <c:v>15537.1</c:v>
                </c:pt>
                <c:pt idx="9">
                  <c:v>14973.7</c:v>
                </c:pt>
                <c:pt idx="10">
                  <c:v>16713.09</c:v>
                </c:pt>
                <c:pt idx="11">
                  <c:v>16683.34</c:v>
                </c:pt>
                <c:pt idx="12">
                  <c:v>17332.59</c:v>
                </c:pt>
                <c:pt idx="13">
                  <c:v>17068.919999999998</c:v>
                </c:pt>
              </c:numCache>
            </c:numRef>
          </c:val>
          <c:smooth val="0"/>
        </c:ser>
        <c:ser>
          <c:idx val="2"/>
          <c:order val="2"/>
          <c:tx>
            <c:v>歲出</c:v>
          </c:tx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[3]參考表9!$AA$76:$AA$89</c:f>
              <c:numCache>
                <c:formatCode>General</c:formatCode>
                <c:ptCount val="14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100</c:v>
                </c:pt>
                <c:pt idx="11">
                  <c:v>101</c:v>
                </c:pt>
                <c:pt idx="12">
                  <c:v>102</c:v>
                </c:pt>
                <c:pt idx="13">
                  <c:v>103</c:v>
                </c:pt>
              </c:numCache>
            </c:numRef>
          </c:cat>
          <c:val>
            <c:numRef>
              <c:f>[3]參考表9!$AQ$76:$AQ$89</c:f>
              <c:numCache>
                <c:formatCode>General</c:formatCode>
                <c:ptCount val="14"/>
                <c:pt idx="0">
                  <c:v>15597</c:v>
                </c:pt>
                <c:pt idx="1">
                  <c:v>15519.43</c:v>
                </c:pt>
                <c:pt idx="2">
                  <c:v>16181.3</c:v>
                </c:pt>
                <c:pt idx="3">
                  <c:v>15647.99</c:v>
                </c:pt>
                <c:pt idx="4">
                  <c:v>15669.68</c:v>
                </c:pt>
                <c:pt idx="5">
                  <c:v>15298.15</c:v>
                </c:pt>
                <c:pt idx="6">
                  <c:v>15520.31</c:v>
                </c:pt>
                <c:pt idx="7">
                  <c:v>16176.74</c:v>
                </c:pt>
                <c:pt idx="8">
                  <c:v>17148.2</c:v>
                </c:pt>
                <c:pt idx="9">
                  <c:v>16544.28</c:v>
                </c:pt>
                <c:pt idx="10">
                  <c:v>17344.34</c:v>
                </c:pt>
                <c:pt idx="11">
                  <c:v>18824.02</c:v>
                </c:pt>
                <c:pt idx="12">
                  <c:v>19075.669999999998</c:v>
                </c:pt>
                <c:pt idx="13">
                  <c:v>19162.27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51072"/>
        <c:axId val="69246272"/>
      </c:lineChart>
      <c:catAx>
        <c:axId val="109251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/>
                  <a:t>年度</a:t>
                </a:r>
              </a:p>
            </c:rich>
          </c:tx>
          <c:layout>
            <c:manualLayout>
              <c:xMode val="edge"/>
              <c:yMode val="edge"/>
              <c:x val="0.50654198610895063"/>
              <c:y val="0.8561635823779499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crossAx val="69246272"/>
        <c:crosses val="autoZero"/>
        <c:auto val="1"/>
        <c:lblAlgn val="ctr"/>
        <c:lblOffset val="100"/>
        <c:tickLblSkip val="1"/>
        <c:noMultiLvlLbl val="0"/>
      </c:catAx>
      <c:valAx>
        <c:axId val="69246272"/>
        <c:scaling>
          <c:orientation val="minMax"/>
          <c:max val="20000"/>
          <c:min val="-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zh-TW"/>
                  <a:t>單位</a:t>
                </a:r>
                <a:r>
                  <a:rPr lang="en-US"/>
                  <a:t> </a:t>
                </a:r>
                <a:r>
                  <a:rPr lang="en-US" smtClean="0"/>
                  <a:t>:</a:t>
                </a:r>
                <a:r>
                  <a:rPr lang="zh-TW" smtClean="0"/>
                  <a:t>新</a:t>
                </a:r>
                <a:r>
                  <a:rPr lang="zh-TW" dirty="0"/>
                  <a:t>臺幣億元</a:t>
                </a:r>
              </a:p>
            </c:rich>
          </c:tx>
          <c:layout>
            <c:manualLayout>
              <c:xMode val="edge"/>
              <c:yMode val="edge"/>
              <c:x val="0"/>
              <c:y val="7.1355948921447379E-2"/>
            </c:manualLayout>
          </c:layout>
          <c:overlay val="0"/>
        </c:title>
        <c:numFmt formatCode="#,##0_ ;[Red]\-#,##0\ " sourceLinked="0"/>
        <c:majorTickMark val="out"/>
        <c:minorTickMark val="none"/>
        <c:tickLblPos val="nextTo"/>
        <c:crossAx val="109251072"/>
        <c:crosses val="autoZero"/>
        <c:crossBetween val="between"/>
        <c:majorUnit val="5000"/>
        <c:minorUnit val="50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Times New Roman" panose="02020603050405020304" pitchFamily="18" charset="0"/>
          <a:ea typeface="標楷體" panose="03000509000000000000" pitchFamily="65" charset="-120"/>
        </a:defRPr>
      </a:pPr>
      <a:endParaRPr lang="zh-TW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zh-TW" sz="2400"/>
              <a:t>中央政府融資調度金額與占 </a:t>
            </a:r>
            <a:r>
              <a:rPr lang="en-US" sz="2400"/>
              <a:t>GDP</a:t>
            </a:r>
            <a:r>
              <a:rPr lang="zh-TW" sz="2400"/>
              <a:t> 百分比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金額</c:v>
          </c:tx>
          <c:invertIfNegative val="0"/>
          <c:cat>
            <c:strRef>
              <c:f>[2]參考表9!$AA$76:$AA$89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[3]參考表9!$AN$76:$AN$89</c:f>
              <c:numCache>
                <c:formatCode>General</c:formatCode>
                <c:ptCount val="14"/>
                <c:pt idx="0">
                  <c:v>2758.42</c:v>
                </c:pt>
                <c:pt idx="1">
                  <c:v>3027.31</c:v>
                </c:pt>
                <c:pt idx="2">
                  <c:v>3437.0567999999998</c:v>
                </c:pt>
                <c:pt idx="3">
                  <c:v>2535.1799999999998</c:v>
                </c:pt>
                <c:pt idx="4">
                  <c:v>1673.01</c:v>
                </c:pt>
                <c:pt idx="5">
                  <c:v>639.36</c:v>
                </c:pt>
                <c:pt idx="6">
                  <c:v>0</c:v>
                </c:pt>
                <c:pt idx="7">
                  <c:v>417.9</c:v>
                </c:pt>
                <c:pt idx="8">
                  <c:v>2261.1</c:v>
                </c:pt>
                <c:pt idx="9">
                  <c:v>2242.37</c:v>
                </c:pt>
                <c:pt idx="10">
                  <c:v>1291.25</c:v>
                </c:pt>
                <c:pt idx="11">
                  <c:v>3080.68</c:v>
                </c:pt>
                <c:pt idx="12">
                  <c:v>2513.08</c:v>
                </c:pt>
                <c:pt idx="13">
                  <c:v>2733.35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82048"/>
        <c:axId val="103982784"/>
      </c:barChart>
      <c:lineChart>
        <c:grouping val="standard"/>
        <c:varyColors val="0"/>
        <c:ser>
          <c:idx val="1"/>
          <c:order val="1"/>
          <c:tx>
            <c:v>占GDP比例</c:v>
          </c:tx>
          <c:marker>
            <c:symbol val="circle"/>
            <c:size val="5"/>
          </c:marker>
          <c:cat>
            <c:numRef>
              <c:f>[3]參考表9!$AA$76:$AA$89</c:f>
              <c:numCache>
                <c:formatCode>General</c:formatCode>
                <c:ptCount val="14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100</c:v>
                </c:pt>
                <c:pt idx="11">
                  <c:v>101</c:v>
                </c:pt>
                <c:pt idx="12">
                  <c:v>102</c:v>
                </c:pt>
                <c:pt idx="13">
                  <c:v>103</c:v>
                </c:pt>
              </c:numCache>
            </c:numRef>
          </c:cat>
          <c:val>
            <c:numRef>
              <c:f>[3]參考表9!$AK$76:$AK$88</c:f>
              <c:numCache>
                <c:formatCode>General</c:formatCode>
                <c:ptCount val="13"/>
                <c:pt idx="0">
                  <c:v>2.777756798400707E-2</c:v>
                </c:pt>
                <c:pt idx="1">
                  <c:v>2.9076209807120664E-2</c:v>
                </c:pt>
                <c:pt idx="2">
                  <c:v>3.213326680538809E-2</c:v>
                </c:pt>
                <c:pt idx="3">
                  <c:v>2.2306334056353325E-2</c:v>
                </c:pt>
                <c:pt idx="4">
                  <c:v>1.4250172419241485E-2</c:v>
                </c:pt>
                <c:pt idx="5">
                  <c:v>5.2220485514279406E-3</c:v>
                </c:pt>
                <c:pt idx="6">
                  <c:v>0</c:v>
                </c:pt>
                <c:pt idx="7">
                  <c:v>3.3113711009774053E-3</c:v>
                </c:pt>
                <c:pt idx="8">
                  <c:v>1.8116201842258525E-2</c:v>
                </c:pt>
                <c:pt idx="9">
                  <c:v>1.654629293956604E-2</c:v>
                </c:pt>
                <c:pt idx="10">
                  <c:v>9.4189439782730762E-3</c:v>
                </c:pt>
                <c:pt idx="11">
                  <c:v>2.1884338527419604E-2</c:v>
                </c:pt>
                <c:pt idx="12">
                  <c:v>1.725950100820298E-2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552704"/>
        <c:axId val="103983360"/>
      </c:lineChart>
      <c:catAx>
        <c:axId val="10848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/>
                  <a:t>年度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3982784"/>
        <c:crosses val="autoZero"/>
        <c:auto val="1"/>
        <c:lblAlgn val="ctr"/>
        <c:lblOffset val="100"/>
        <c:tickLblSkip val="1"/>
        <c:noMultiLvlLbl val="0"/>
      </c:catAx>
      <c:valAx>
        <c:axId val="103982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TW"/>
                  <a:t>單位</a:t>
                </a:r>
                <a:r>
                  <a:rPr lang="en-US"/>
                  <a:t> </a:t>
                </a:r>
                <a:r>
                  <a:rPr lang="en-US" smtClean="0"/>
                  <a:t>:</a:t>
                </a:r>
                <a:r>
                  <a:rPr lang="zh-TW" smtClean="0"/>
                  <a:t>新台幣</a:t>
                </a:r>
                <a:r>
                  <a:rPr lang="zh-TW" dirty="0"/>
                  <a:t>億元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16296296296296298"/>
            </c:manualLayout>
          </c:layout>
          <c:overlay val="0"/>
        </c:title>
        <c:numFmt formatCode="#,##0_);[Red]\(#,##0\)" sourceLinked="0"/>
        <c:majorTickMark val="out"/>
        <c:minorTickMark val="none"/>
        <c:tickLblPos val="nextTo"/>
        <c:crossAx val="108482048"/>
        <c:crosses val="autoZero"/>
        <c:crossBetween val="between"/>
      </c:valAx>
      <c:valAx>
        <c:axId val="103983360"/>
        <c:scaling>
          <c:orientation val="minMax"/>
        </c:scaling>
        <c:delete val="0"/>
        <c:axPos val="r"/>
        <c:numFmt formatCode="0.0%" sourceLinked="0"/>
        <c:majorTickMark val="out"/>
        <c:minorTickMark val="none"/>
        <c:tickLblPos val="nextTo"/>
        <c:crossAx val="108552704"/>
        <c:crosses val="max"/>
        <c:crossBetween val="between"/>
      </c:valAx>
      <c:catAx>
        <c:axId val="108552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98336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Times New Roman" panose="02020603050405020304" pitchFamily="18" charset="0"/>
          <a:ea typeface="標楷體" panose="03000509000000000000" pitchFamily="65" charset="-120"/>
        </a:defRPr>
      </a:pPr>
      <a:endParaRPr lang="zh-TW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zh-TW" sz="2400"/>
              <a:t>中央政府歷年歲出結構</a:t>
            </a:r>
          </a:p>
        </c:rich>
      </c:tx>
      <c:layout>
        <c:manualLayout>
          <c:xMode val="edge"/>
          <c:yMode val="edge"/>
          <c:x val="0.327143482064741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11348142185102"/>
          <c:y val="0.1100514928302584"/>
          <c:w val="0.85033092738407701"/>
          <c:h val="0.56449657334499859"/>
        </c:manualLayout>
      </c:layout>
      <c:barChart>
        <c:barDir val="col"/>
        <c:grouping val="stacked"/>
        <c:varyColors val="0"/>
        <c:ser>
          <c:idx val="0"/>
          <c:order val="0"/>
          <c:tx>
            <c:v>一般政務支出</c:v>
          </c:tx>
          <c:spPr>
            <a:solidFill>
              <a:srgbClr val="FF5050"/>
            </a:solidFill>
          </c:spPr>
          <c:invertIfNegative val="0"/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[4]參考表9!$AC$76:$AC$89</c:f>
              <c:numCache>
                <c:formatCode>General</c:formatCode>
                <c:ptCount val="14"/>
                <c:pt idx="0">
                  <c:v>1669.6</c:v>
                </c:pt>
                <c:pt idx="1">
                  <c:v>1622.55</c:v>
                </c:pt>
                <c:pt idx="2">
                  <c:v>1673.35</c:v>
                </c:pt>
                <c:pt idx="3">
                  <c:v>1641.31</c:v>
                </c:pt>
                <c:pt idx="4">
                  <c:v>1654.85</c:v>
                </c:pt>
                <c:pt idx="5">
                  <c:v>1673.42</c:v>
                </c:pt>
                <c:pt idx="6">
                  <c:v>1681.73</c:v>
                </c:pt>
                <c:pt idx="7">
                  <c:v>1708.15</c:v>
                </c:pt>
                <c:pt idx="8">
                  <c:v>1688.28</c:v>
                </c:pt>
                <c:pt idx="9">
                  <c:v>1702.33</c:v>
                </c:pt>
                <c:pt idx="10">
                  <c:v>1768.28</c:v>
                </c:pt>
                <c:pt idx="11">
                  <c:v>1757.53</c:v>
                </c:pt>
                <c:pt idx="12">
                  <c:v>1783.32</c:v>
                </c:pt>
                <c:pt idx="13">
                  <c:v>1785.97</c:v>
                </c:pt>
              </c:numCache>
            </c:numRef>
          </c:val>
        </c:ser>
        <c:ser>
          <c:idx val="1"/>
          <c:order val="1"/>
          <c:tx>
            <c:v>國防支出</c:v>
          </c:tx>
          <c:spPr>
            <a:solidFill>
              <a:srgbClr val="FF9933"/>
            </a:solidFill>
          </c:spPr>
          <c:invertIfNegative val="0"/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[4]參考表9!$AD$76:$AD$89</c:f>
              <c:numCache>
                <c:formatCode>General</c:formatCode>
                <c:ptCount val="14"/>
                <c:pt idx="0">
                  <c:v>2377.42</c:v>
                </c:pt>
                <c:pt idx="1">
                  <c:v>2252.4299999999998</c:v>
                </c:pt>
                <c:pt idx="2">
                  <c:v>2277.4</c:v>
                </c:pt>
                <c:pt idx="3">
                  <c:v>2489.1</c:v>
                </c:pt>
                <c:pt idx="4">
                  <c:v>2485.4699999999998</c:v>
                </c:pt>
                <c:pt idx="5">
                  <c:v>2370.9299999999998</c:v>
                </c:pt>
                <c:pt idx="6">
                  <c:v>2566.9</c:v>
                </c:pt>
                <c:pt idx="7">
                  <c:v>2824.09</c:v>
                </c:pt>
                <c:pt idx="8">
                  <c:v>2912.42</c:v>
                </c:pt>
                <c:pt idx="9">
                  <c:v>2767.83</c:v>
                </c:pt>
                <c:pt idx="10">
                  <c:v>2841.85</c:v>
                </c:pt>
                <c:pt idx="11">
                  <c:v>3033.95</c:v>
                </c:pt>
                <c:pt idx="12">
                  <c:v>3054.51</c:v>
                </c:pt>
                <c:pt idx="13">
                  <c:v>3043.17</c:v>
                </c:pt>
              </c:numCache>
            </c:numRef>
          </c:val>
        </c:ser>
        <c:ser>
          <c:idx val="2"/>
          <c:order val="2"/>
          <c:tx>
            <c:v>教育科學文化支出</c:v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16.5%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645407148140529E-17"/>
                  <c:y val="-1.433691351652033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522522522522522E-3"/>
                  <c:y val="-1.075268513739024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18.6%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290814296281058E-17"/>
                  <c:y val="-7.1684567582601649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7.1684567582601649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7.1684567582600989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1.075268513739024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19.9%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3.5842283791300824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522522522522522E-3"/>
                  <c:y val="-3.5842283791300165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19.0%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2581628592562116E-17"/>
                  <c:y val="-2.1505370274780427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7567567567567571E-3"/>
                  <c:y val="-2.508959865391057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2522522522522522E-3"/>
                  <c:y val="-7.1684567582601649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1.075268513739024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18.9%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9.0090090090090089E-3"/>
                  <c:y val="-1.0752685137390246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[4]參考表9!$AE$76:$AE$89</c:f>
              <c:numCache>
                <c:formatCode>General</c:formatCode>
                <c:ptCount val="14"/>
                <c:pt idx="0">
                  <c:v>2571.5100000000002</c:v>
                </c:pt>
                <c:pt idx="1">
                  <c:v>2670.08</c:v>
                </c:pt>
                <c:pt idx="2">
                  <c:v>3001.78</c:v>
                </c:pt>
                <c:pt idx="3">
                  <c:v>3020.57</c:v>
                </c:pt>
                <c:pt idx="4">
                  <c:v>3014.66</c:v>
                </c:pt>
                <c:pt idx="5">
                  <c:v>3031.11</c:v>
                </c:pt>
                <c:pt idx="6">
                  <c:v>3086.83</c:v>
                </c:pt>
                <c:pt idx="7">
                  <c:v>3103.51</c:v>
                </c:pt>
                <c:pt idx="8">
                  <c:v>3263.88</c:v>
                </c:pt>
                <c:pt idx="9">
                  <c:v>3426.01</c:v>
                </c:pt>
                <c:pt idx="10">
                  <c:v>3598.93</c:v>
                </c:pt>
                <c:pt idx="11">
                  <c:v>3633.05</c:v>
                </c:pt>
                <c:pt idx="12">
                  <c:v>3604.28</c:v>
                </c:pt>
                <c:pt idx="13">
                  <c:v>3690.44</c:v>
                </c:pt>
              </c:numCache>
            </c:numRef>
          </c:val>
        </c:ser>
        <c:ser>
          <c:idx val="3"/>
          <c:order val="3"/>
          <c:tx>
            <c:v>經濟發展支出</c:v>
          </c:tx>
          <c:spPr>
            <a:solidFill>
              <a:srgbClr val="00B050"/>
            </a:solidFill>
          </c:spPr>
          <c:invertIfNegative val="0"/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[4]參考表9!$AF$76:$AF$89</c:f>
              <c:numCache>
                <c:formatCode>General</c:formatCode>
                <c:ptCount val="14"/>
                <c:pt idx="0">
                  <c:v>2770.75</c:v>
                </c:pt>
                <c:pt idx="1">
                  <c:v>2911.66</c:v>
                </c:pt>
                <c:pt idx="2">
                  <c:v>2955.24</c:v>
                </c:pt>
                <c:pt idx="3">
                  <c:v>2488.7800000000002</c:v>
                </c:pt>
                <c:pt idx="4">
                  <c:v>2469.96</c:v>
                </c:pt>
                <c:pt idx="5">
                  <c:v>1969.61</c:v>
                </c:pt>
                <c:pt idx="6">
                  <c:v>1932.85</c:v>
                </c:pt>
                <c:pt idx="7">
                  <c:v>2035.75</c:v>
                </c:pt>
                <c:pt idx="8">
                  <c:v>2444.04</c:v>
                </c:pt>
                <c:pt idx="9">
                  <c:v>1945.44</c:v>
                </c:pt>
                <c:pt idx="10">
                  <c:v>2170.06</c:v>
                </c:pt>
                <c:pt idx="11">
                  <c:v>2641.01</c:v>
                </c:pt>
                <c:pt idx="12">
                  <c:v>2604.96</c:v>
                </c:pt>
                <c:pt idx="13">
                  <c:v>2696.22</c:v>
                </c:pt>
              </c:numCache>
            </c:numRef>
          </c:val>
        </c:ser>
        <c:ser>
          <c:idx val="4"/>
          <c:order val="4"/>
          <c:tx>
            <c:v>社會福利支出</c:v>
          </c:tx>
          <c:spPr>
            <a:solidFill>
              <a:srgbClr val="66CCFF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16.9%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17.6%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17.9%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18.4%</a:t>
                    </a:r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3.9100684261974585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21.5%</a:t>
                    </a:r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22.1%</a:t>
                    </a:r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23.0%</a:t>
                    </a:r>
                    <a:r>
                      <a:rPr lang="en-US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altLang="zh-TW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22.1%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[4]參考表9!$AG$76:$AG$89</c:f>
              <c:numCache>
                <c:formatCode>General</c:formatCode>
                <c:ptCount val="14"/>
                <c:pt idx="0">
                  <c:v>2933.49</c:v>
                </c:pt>
                <c:pt idx="1">
                  <c:v>2622.41</c:v>
                </c:pt>
                <c:pt idx="2">
                  <c:v>2843.65</c:v>
                </c:pt>
                <c:pt idx="3">
                  <c:v>2798.49</c:v>
                </c:pt>
                <c:pt idx="4">
                  <c:v>2856.91</c:v>
                </c:pt>
                <c:pt idx="5">
                  <c:v>3033.26</c:v>
                </c:pt>
                <c:pt idx="6">
                  <c:v>3051.29</c:v>
                </c:pt>
                <c:pt idx="7">
                  <c:v>2984.2</c:v>
                </c:pt>
                <c:pt idx="8">
                  <c:v>3201.61</c:v>
                </c:pt>
                <c:pt idx="9">
                  <c:v>3274.3</c:v>
                </c:pt>
                <c:pt idx="10">
                  <c:v>3724.73</c:v>
                </c:pt>
                <c:pt idx="11">
                  <c:v>4159.62</c:v>
                </c:pt>
                <c:pt idx="12">
                  <c:v>4382.74</c:v>
                </c:pt>
                <c:pt idx="13">
                  <c:v>4236.3900000000003</c:v>
                </c:pt>
              </c:numCache>
            </c:numRef>
          </c:val>
        </c:ser>
        <c:ser>
          <c:idx val="5"/>
          <c:order val="5"/>
          <c:tx>
            <c:v>社區發展及環境保護支出</c:v>
          </c:tx>
          <c:invertIfNegative val="0"/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[4]參考表9!$AH$76:$AH$89</c:f>
              <c:numCache>
                <c:formatCode>General</c:formatCode>
                <c:ptCount val="14"/>
                <c:pt idx="0">
                  <c:v>223.09</c:v>
                </c:pt>
                <c:pt idx="1">
                  <c:v>234.33</c:v>
                </c:pt>
                <c:pt idx="2">
                  <c:v>286.8</c:v>
                </c:pt>
                <c:pt idx="3">
                  <c:v>247.81</c:v>
                </c:pt>
                <c:pt idx="4">
                  <c:v>252.17</c:v>
                </c:pt>
                <c:pt idx="5">
                  <c:v>204.06</c:v>
                </c:pt>
                <c:pt idx="6">
                  <c:v>194.01</c:v>
                </c:pt>
                <c:pt idx="7">
                  <c:v>134.69</c:v>
                </c:pt>
                <c:pt idx="8">
                  <c:v>213.67</c:v>
                </c:pt>
                <c:pt idx="9">
                  <c:v>89.75</c:v>
                </c:pt>
                <c:pt idx="10">
                  <c:v>65.709999999999994</c:v>
                </c:pt>
                <c:pt idx="11">
                  <c:v>158.66</c:v>
                </c:pt>
                <c:pt idx="12">
                  <c:v>163.79</c:v>
                </c:pt>
                <c:pt idx="13">
                  <c:v>168.01</c:v>
                </c:pt>
              </c:numCache>
            </c:numRef>
          </c:val>
        </c:ser>
        <c:ser>
          <c:idx val="6"/>
          <c:order val="6"/>
          <c:tx>
            <c:v>退休撫卹支出</c:v>
          </c:tx>
          <c:spPr>
            <a:solidFill>
              <a:srgbClr val="B2B2B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/>
                      <a:t>7.8%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/>
                      <a:t>8.0%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/>
                      <a:t>7.8%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/>
                      <a:t>7.9%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zh-TW"/>
                      <a:t>8.3%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TW"/>
                      <a:t>8.8%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altLang="zh-TW"/>
                      <a:t>8.7%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zh-TW"/>
                      <a:t>8.3%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altLang="zh-TW"/>
                      <a:t>7.8%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altLang="zh-TW"/>
                      <a:t>8.1%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altLang="zh-TW"/>
                      <a:t>8.0%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altLang="zh-TW"/>
                      <a:t>7.3%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altLang="zh-TW"/>
                      <a:t>7.0%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zh-TW"/>
                      <a:t>7.2%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[4]參考表9!$AI$76:$AI$89</c:f>
              <c:numCache>
                <c:formatCode>General</c:formatCode>
                <c:ptCount val="14"/>
                <c:pt idx="0">
                  <c:v>1219.67</c:v>
                </c:pt>
                <c:pt idx="1">
                  <c:v>1242.8800000000001</c:v>
                </c:pt>
                <c:pt idx="2">
                  <c:v>1254.1400000000001</c:v>
                </c:pt>
                <c:pt idx="3">
                  <c:v>1231.1600000000001</c:v>
                </c:pt>
                <c:pt idx="4">
                  <c:v>1305.3699999999999</c:v>
                </c:pt>
                <c:pt idx="5">
                  <c:v>1346.63</c:v>
                </c:pt>
                <c:pt idx="6">
                  <c:v>1345.9</c:v>
                </c:pt>
                <c:pt idx="7">
                  <c:v>1337.27</c:v>
                </c:pt>
                <c:pt idx="8">
                  <c:v>1334.45</c:v>
                </c:pt>
                <c:pt idx="9">
                  <c:v>1345.38</c:v>
                </c:pt>
                <c:pt idx="10">
                  <c:v>1384.8</c:v>
                </c:pt>
                <c:pt idx="11">
                  <c:v>1382.23</c:v>
                </c:pt>
                <c:pt idx="12">
                  <c:v>1331.56</c:v>
                </c:pt>
                <c:pt idx="13">
                  <c:v>1380.52</c:v>
                </c:pt>
              </c:numCache>
            </c:numRef>
          </c:val>
        </c:ser>
        <c:ser>
          <c:idx val="7"/>
          <c:order val="7"/>
          <c:tx>
            <c:v>債務支出</c:v>
          </c:tx>
          <c:spPr>
            <a:solidFill>
              <a:srgbClr val="CC66FF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/>
                      <a:t>9.7%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/>
                      <a:t>9.8%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/>
                      <a:t>8.9%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/>
                      <a:t>8.1%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zh-TW"/>
                      <a:t>7.5%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TW"/>
                      <a:t>8.2%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altLang="zh-TW"/>
                      <a:t>8.0%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zh-TW"/>
                      <a:t>7.3%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altLang="zh-TW"/>
                      <a:t>6.8%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altLang="zh-TW"/>
                      <a:t>6.6%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altLang="zh-TW"/>
                      <a:t>6.4%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altLang="zh-TW"/>
                      <a:t>6.1%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altLang="zh-TW"/>
                      <a:t>6.8%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altLang="zh-TW"/>
                      <a:t>6.7%</a:t>
                    </a:r>
                    <a:r>
                      <a:rPr lang="en-US" alt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[4]參考表9!$AJ$76:$AJ$89</c:f>
              <c:numCache>
                <c:formatCode>General</c:formatCode>
                <c:ptCount val="14"/>
                <c:pt idx="0">
                  <c:v>1512.42</c:v>
                </c:pt>
                <c:pt idx="1">
                  <c:v>1522.4</c:v>
                </c:pt>
                <c:pt idx="2">
                  <c:v>1446.34</c:v>
                </c:pt>
                <c:pt idx="3">
                  <c:v>1270.55</c:v>
                </c:pt>
                <c:pt idx="4">
                  <c:v>1178.7</c:v>
                </c:pt>
                <c:pt idx="5">
                  <c:v>1252</c:v>
                </c:pt>
                <c:pt idx="6">
                  <c:v>1239.97</c:v>
                </c:pt>
                <c:pt idx="7">
                  <c:v>1174.3499999999999</c:v>
                </c:pt>
                <c:pt idx="8">
                  <c:v>1167.52</c:v>
                </c:pt>
                <c:pt idx="9">
                  <c:v>1098.05</c:v>
                </c:pt>
                <c:pt idx="10">
                  <c:v>1117.53</c:v>
                </c:pt>
                <c:pt idx="11">
                  <c:v>1145.2</c:v>
                </c:pt>
                <c:pt idx="12">
                  <c:v>1292.32</c:v>
                </c:pt>
                <c:pt idx="13">
                  <c:v>1275.3800000000001</c:v>
                </c:pt>
              </c:numCache>
            </c:numRef>
          </c:val>
        </c:ser>
        <c:ser>
          <c:idx val="8"/>
          <c:order val="8"/>
          <c:tx>
            <c:v>一般補助及其他支出</c:v>
          </c:tx>
          <c:spPr>
            <a:solidFill>
              <a:srgbClr val="996633"/>
            </a:solidFill>
          </c:spPr>
          <c:invertIfNegative val="0"/>
          <c:cat>
            <c:strRef>
              <c:f>'fig3'!$L$5:$L$18</c:f>
              <c:strCache>
                <c:ptCount val="14"/>
                <c:pt idx="0">
                  <c:v>90 [2001]</c:v>
                </c:pt>
                <c:pt idx="1">
                  <c:v>91 [2002]</c:v>
                </c:pt>
                <c:pt idx="2">
                  <c:v>92 [2003]</c:v>
                </c:pt>
                <c:pt idx="3">
                  <c:v>93 [2004]</c:v>
                </c:pt>
                <c:pt idx="4">
                  <c:v>94 [2005]</c:v>
                </c:pt>
                <c:pt idx="5">
                  <c:v>95 [2006]</c:v>
                </c:pt>
                <c:pt idx="6">
                  <c:v>96 [2007]</c:v>
                </c:pt>
                <c:pt idx="7">
                  <c:v>97 [2008]</c:v>
                </c:pt>
                <c:pt idx="8">
                  <c:v>98 [2009]</c:v>
                </c:pt>
                <c:pt idx="9">
                  <c:v>99 [2010]</c:v>
                </c:pt>
                <c:pt idx="10">
                  <c:v>100 [2011]</c:v>
                </c:pt>
                <c:pt idx="11">
                  <c:v>101 [2012]</c:v>
                </c:pt>
                <c:pt idx="12">
                  <c:v>102 [2013]</c:v>
                </c:pt>
                <c:pt idx="13">
                  <c:v>103 [2014]</c:v>
                </c:pt>
              </c:strCache>
            </c:strRef>
          </c:cat>
          <c:val>
            <c:numRef>
              <c:f>[4]參考表9!$AK$76:$AK$89</c:f>
              <c:numCache>
                <c:formatCode>General</c:formatCode>
                <c:ptCount val="14"/>
                <c:pt idx="0">
                  <c:v>319.05</c:v>
                </c:pt>
                <c:pt idx="1">
                  <c:v>440.69</c:v>
                </c:pt>
                <c:pt idx="2">
                  <c:v>442.6</c:v>
                </c:pt>
                <c:pt idx="3">
                  <c:v>460.22</c:v>
                </c:pt>
                <c:pt idx="4">
                  <c:v>451.59</c:v>
                </c:pt>
                <c:pt idx="5">
                  <c:v>417.13</c:v>
                </c:pt>
                <c:pt idx="6">
                  <c:v>420.83</c:v>
                </c:pt>
                <c:pt idx="7">
                  <c:v>874.73</c:v>
                </c:pt>
                <c:pt idx="8">
                  <c:v>922.33</c:v>
                </c:pt>
                <c:pt idx="9">
                  <c:v>895.19</c:v>
                </c:pt>
                <c:pt idx="10">
                  <c:v>672.45</c:v>
                </c:pt>
                <c:pt idx="11">
                  <c:v>912.77</c:v>
                </c:pt>
                <c:pt idx="12">
                  <c:v>858.19</c:v>
                </c:pt>
                <c:pt idx="13">
                  <c:v>886.17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591104"/>
        <c:axId val="103985664"/>
      </c:barChart>
      <c:lineChart>
        <c:grouping val="standard"/>
        <c:varyColors val="0"/>
        <c:ser>
          <c:idx val="9"/>
          <c:order val="9"/>
          <c:tx>
            <c:v>總歲出金額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001064962726305E-2"/>
                  <c:y val="-7.3313782991202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58295388795231E-2"/>
                  <c:y val="-3.5591474819313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58295388795252E-2"/>
                  <c:y val="-5.1231748524103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758295388795252E-2"/>
                  <c:y val="-4.3411611671708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58295388795252E-2"/>
                  <c:y val="-9.0332432786077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888220841404408E-2"/>
                  <c:y val="-3.168171427251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58295388795252E-2"/>
                  <c:y val="-5.1231748524103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758295388795252E-2"/>
                  <c:y val="-9.0332432786077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628369936186013E-2"/>
                  <c:y val="-5.5141816950300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758295388795252E-2"/>
                  <c:y val="-4.341191955111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7390841320553781E-2"/>
                  <c:y val="-3.8123167155425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3130990415335461E-2"/>
                  <c:y val="-4.914155525280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189898786613334E-3"/>
                  <c:y val="-4.6697300667328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[4]參考表9!$AB$76:$AB$89</c:f>
              <c:numCache>
                <c:formatCode>General</c:formatCode>
                <c:ptCount val="14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100</c:v>
                </c:pt>
                <c:pt idx="11">
                  <c:v>101</c:v>
                </c:pt>
                <c:pt idx="12">
                  <c:v>102</c:v>
                </c:pt>
                <c:pt idx="13">
                  <c:v>103</c:v>
                </c:pt>
              </c:numCache>
            </c:numRef>
          </c:cat>
          <c:val>
            <c:numRef>
              <c:f>[4]參考表9!$AL$76:$AL$89</c:f>
              <c:numCache>
                <c:formatCode>General</c:formatCode>
                <c:ptCount val="14"/>
                <c:pt idx="0">
                  <c:v>15597</c:v>
                </c:pt>
                <c:pt idx="1">
                  <c:v>15519.43</c:v>
                </c:pt>
                <c:pt idx="2">
                  <c:v>16181.3</c:v>
                </c:pt>
                <c:pt idx="3">
                  <c:v>15647.99</c:v>
                </c:pt>
                <c:pt idx="4">
                  <c:v>15669.68</c:v>
                </c:pt>
                <c:pt idx="5">
                  <c:v>15298.15</c:v>
                </c:pt>
                <c:pt idx="6">
                  <c:v>15520.31</c:v>
                </c:pt>
                <c:pt idx="7">
                  <c:v>16176.74</c:v>
                </c:pt>
                <c:pt idx="8">
                  <c:v>17148.2</c:v>
                </c:pt>
                <c:pt idx="9">
                  <c:v>16544.28</c:v>
                </c:pt>
                <c:pt idx="10">
                  <c:v>17344.34</c:v>
                </c:pt>
                <c:pt idx="11">
                  <c:v>18824.02</c:v>
                </c:pt>
                <c:pt idx="12">
                  <c:v>19075.669999999998</c:v>
                </c:pt>
                <c:pt idx="13">
                  <c:v>19162.27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591104"/>
        <c:axId val="103985664"/>
      </c:lineChart>
      <c:catAx>
        <c:axId val="108591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/>
                  <a:t>年度</a:t>
                </a:r>
              </a:p>
            </c:rich>
          </c:tx>
          <c:layout>
            <c:manualLayout>
              <c:xMode val="edge"/>
              <c:yMode val="edge"/>
              <c:x val="5.2172900262467202E-2"/>
              <c:y val="0.721948601240955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3985664"/>
        <c:crosses val="autoZero"/>
        <c:auto val="1"/>
        <c:lblAlgn val="ctr"/>
        <c:lblOffset val="100"/>
        <c:noMultiLvlLbl val="0"/>
      </c:catAx>
      <c:valAx>
        <c:axId val="103985664"/>
        <c:scaling>
          <c:orientation val="minMax"/>
          <c:max val="20000"/>
        </c:scaling>
        <c:delete val="0"/>
        <c:axPos val="l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TW"/>
                  <a:t>單位</a:t>
                </a:r>
                <a:r>
                  <a:rPr lang="en-US"/>
                  <a:t> </a:t>
                </a:r>
                <a:r>
                  <a:rPr lang="en-US" smtClean="0"/>
                  <a:t>:</a:t>
                </a:r>
                <a:r>
                  <a:rPr lang="zh-TW" smtClean="0"/>
                  <a:t>新台幣</a:t>
                </a:r>
                <a:r>
                  <a:rPr lang="zh-TW" dirty="0"/>
                  <a:t>億元</a:t>
                </a:r>
              </a:p>
            </c:rich>
          </c:tx>
          <c:layout/>
          <c:overlay val="0"/>
        </c:title>
        <c:numFmt formatCode="#,##0_);[Red]\(#,##0\)" sourceLinked="0"/>
        <c:majorTickMark val="out"/>
        <c:minorTickMark val="none"/>
        <c:tickLblPos val="nextTo"/>
        <c:crossAx val="108591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009219160104986"/>
          <c:y val="0.79978726982559345"/>
          <c:w val="0.75490763335094291"/>
          <c:h val="0.2002127446679135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Times New Roman" panose="02020603050405020304" pitchFamily="18" charset="0"/>
          <a:ea typeface="標楷體" panose="03000509000000000000" pitchFamily="65" charset="-120"/>
        </a:defRPr>
      </a:pPr>
      <a:endParaRPr lang="zh-TW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TW" b="1"/>
              <a:t>中央政府總預算依法律義務支出編列數額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'fig4'!$L$5</c:f>
              <c:strCache>
                <c:ptCount val="1"/>
                <c:pt idx="0">
                  <c:v>總預算歲出數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6350">
              <a:solidFill>
                <a:schemeClr val="accent1"/>
              </a:solidFill>
            </a:ln>
            <a:effectLst/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'fig4'!$K$6:$K$12</c:f>
              <c:strCache>
                <c:ptCount val="7"/>
                <c:pt idx="0">
                  <c:v>97 [2008]</c:v>
                </c:pt>
                <c:pt idx="1">
                  <c:v>98 [2009]</c:v>
                </c:pt>
                <c:pt idx="2">
                  <c:v>99 [2010]</c:v>
                </c:pt>
                <c:pt idx="3">
                  <c:v>100 [2011]</c:v>
                </c:pt>
                <c:pt idx="4">
                  <c:v>101 [2012]</c:v>
                </c:pt>
                <c:pt idx="5">
                  <c:v>102 [2013]</c:v>
                </c:pt>
                <c:pt idx="6">
                  <c:v>103 [2014]</c:v>
                </c:pt>
              </c:strCache>
            </c:strRef>
          </c:cat>
          <c:val>
            <c:numRef>
              <c:f>'fig4'!$L$6:$L$12</c:f>
              <c:numCache>
                <c:formatCode>General</c:formatCode>
                <c:ptCount val="7"/>
                <c:pt idx="0">
                  <c:v>17117</c:v>
                </c:pt>
                <c:pt idx="1">
                  <c:v>18097</c:v>
                </c:pt>
                <c:pt idx="2">
                  <c:v>17149</c:v>
                </c:pt>
                <c:pt idx="3">
                  <c:v>17884</c:v>
                </c:pt>
                <c:pt idx="4">
                  <c:v>19386</c:v>
                </c:pt>
                <c:pt idx="5">
                  <c:v>19076</c:v>
                </c:pt>
                <c:pt idx="6">
                  <c:v>19407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08639744"/>
        <c:axId val="103986816"/>
      </c:barChart>
      <c:lineChart>
        <c:grouping val="standard"/>
        <c:varyColors val="0"/>
        <c:ser>
          <c:idx val="2"/>
          <c:order val="1"/>
          <c:tx>
            <c:strRef>
              <c:f>'fig4'!$M$5</c:f>
              <c:strCache>
                <c:ptCount val="1"/>
                <c:pt idx="0">
                  <c:v>依法律義務支出預算數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5532398433218E-2"/>
                  <c:y val="-1.841620626151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25532398433218E-2"/>
                  <c:y val="-2.578268876611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25532398433218E-2"/>
                  <c:y val="-2.9465930018416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25532398433218E-2"/>
                  <c:y val="-2.9465930018416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25532398433218E-2"/>
                  <c:y val="-3.3149171270718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19047810025446E-2"/>
                  <c:y val="-3.3149171270718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7747825999131418E-3"/>
                  <c:y val="-3.7928538117262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'fig4'!$K$6:$K$12</c:f>
              <c:strCache>
                <c:ptCount val="7"/>
                <c:pt idx="0">
                  <c:v>97 [2008]</c:v>
                </c:pt>
                <c:pt idx="1">
                  <c:v>98 [2009]</c:v>
                </c:pt>
                <c:pt idx="2">
                  <c:v>99 [2010]</c:v>
                </c:pt>
                <c:pt idx="3">
                  <c:v>100 [2011]</c:v>
                </c:pt>
                <c:pt idx="4">
                  <c:v>101 [2012]</c:v>
                </c:pt>
                <c:pt idx="5">
                  <c:v>102 [2013]</c:v>
                </c:pt>
                <c:pt idx="6">
                  <c:v>103 [2014]</c:v>
                </c:pt>
              </c:strCache>
            </c:strRef>
          </c:cat>
          <c:val>
            <c:numRef>
              <c:f>'fig4'!$M$6:$M$12</c:f>
              <c:numCache>
                <c:formatCode>General</c:formatCode>
                <c:ptCount val="7"/>
                <c:pt idx="0">
                  <c:v>11155</c:v>
                </c:pt>
                <c:pt idx="1">
                  <c:v>11679</c:v>
                </c:pt>
                <c:pt idx="2">
                  <c:v>11819</c:v>
                </c:pt>
                <c:pt idx="3">
                  <c:v>12507</c:v>
                </c:pt>
                <c:pt idx="4">
                  <c:v>13346</c:v>
                </c:pt>
                <c:pt idx="5">
                  <c:v>13343</c:v>
                </c:pt>
                <c:pt idx="6">
                  <c:v>13485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'fig4'!$N$5</c:f>
              <c:strCache>
                <c:ptCount val="1"/>
                <c:pt idx="0">
                  <c:v>百分比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645205851815214E-2"/>
                  <c:y val="-2.9465930018416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645205851815214E-2"/>
                  <c:y val="-2.2099447513812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645205851815214E-2"/>
                  <c:y val="-2.578268876611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645205851815214E-2"/>
                  <c:y val="-2.2099447513812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645205851815214E-2"/>
                  <c:y val="-2.578268876611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645205851815214E-2"/>
                  <c:y val="-2.2099447513812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313455070648716E-3"/>
                  <c:y val="-2.7375752898640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'fig4'!$K$6:$K$12</c:f>
              <c:strCache>
                <c:ptCount val="7"/>
                <c:pt idx="0">
                  <c:v>97 [2008]</c:v>
                </c:pt>
                <c:pt idx="1">
                  <c:v>98 [2009]</c:v>
                </c:pt>
                <c:pt idx="2">
                  <c:v>99 [2010]</c:v>
                </c:pt>
                <c:pt idx="3">
                  <c:v>100 [2011]</c:v>
                </c:pt>
                <c:pt idx="4">
                  <c:v>101 [2012]</c:v>
                </c:pt>
                <c:pt idx="5">
                  <c:v>102 [2013]</c:v>
                </c:pt>
                <c:pt idx="6">
                  <c:v>103 [2014]</c:v>
                </c:pt>
              </c:strCache>
            </c:strRef>
          </c:cat>
          <c:val>
            <c:numRef>
              <c:f>'fig4'!$N$6:$N$12</c:f>
              <c:numCache>
                <c:formatCode>0.00%</c:formatCode>
                <c:ptCount val="7"/>
                <c:pt idx="0">
                  <c:v>0.65169130104574402</c:v>
                </c:pt>
                <c:pt idx="1">
                  <c:v>0.64535558379841962</c:v>
                </c:pt>
                <c:pt idx="2">
                  <c:v>0.68919470523062565</c:v>
                </c:pt>
                <c:pt idx="3">
                  <c:v>0.69934019235070455</c:v>
                </c:pt>
                <c:pt idx="4">
                  <c:v>0.68843495305890845</c:v>
                </c:pt>
                <c:pt idx="5">
                  <c:v>0.69946529670790525</c:v>
                </c:pt>
                <c:pt idx="6">
                  <c:v>0.69485237285515533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8639744"/>
        <c:axId val="103986816"/>
      </c:lineChart>
      <c:catAx>
        <c:axId val="108639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年度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3986816"/>
        <c:crosses val="autoZero"/>
        <c:auto val="1"/>
        <c:lblAlgn val="ctr"/>
        <c:lblOffset val="100"/>
        <c:noMultiLvlLbl val="0"/>
      </c:catAx>
      <c:valAx>
        <c:axId val="103986816"/>
        <c:scaling>
          <c:orientation val="minMax"/>
        </c:scaling>
        <c:delete val="0"/>
        <c:axPos val="l"/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單位 </a:t>
                </a:r>
                <a:r>
                  <a:rPr lang="en-US" smtClean="0"/>
                  <a:t>:</a:t>
                </a:r>
                <a:r>
                  <a:rPr lang="zh-TW" smtClean="0"/>
                  <a:t>新台幣</a:t>
                </a:r>
                <a:r>
                  <a:rPr lang="zh-TW" dirty="0"/>
                  <a:t>億元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_);[Red]\(#,##0\)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63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2808714445499067"/>
          <c:y val="0.91574542132509684"/>
          <c:w val="0.66010186757215616"/>
          <c:h val="6.2155131161091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TW" b="1">
                <a:solidFill>
                  <a:schemeClr val="tx1"/>
                </a:solidFill>
              </a:rPr>
              <a:t>各國賦稅負擔率 </a:t>
            </a:r>
            <a:r>
              <a:rPr lang="en-US" b="1">
                <a:solidFill>
                  <a:schemeClr val="tx1"/>
                </a:solidFill>
              </a:rPr>
              <a:t>(</a:t>
            </a:r>
            <a:r>
              <a:rPr lang="zh-TW" b="1">
                <a:solidFill>
                  <a:schemeClr val="tx1"/>
                </a:solidFill>
              </a:rPr>
              <a:t>含社會安全捐</a:t>
            </a:r>
            <a:r>
              <a:rPr lang="en-US" b="1">
                <a:solidFill>
                  <a:schemeClr val="tx1"/>
                </a:solidFill>
              </a:rPr>
              <a:t>)</a:t>
            </a:r>
            <a:endParaRPr lang="zh-TW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'tab4'!$B$3</c:f>
              <c:strCache>
                <c:ptCount val="1"/>
                <c:pt idx="0">
                  <c:v>台灣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'tab4'!$A$4:$A$22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'tab4'!$B$4:$B$22</c:f>
              <c:numCache>
                <c:formatCode>General</c:formatCode>
                <c:ptCount val="19"/>
                <c:pt idx="0">
                  <c:v>21.6</c:v>
                </c:pt>
                <c:pt idx="1">
                  <c:v>21.2</c:v>
                </c:pt>
                <c:pt idx="2">
                  <c:v>20.6</c:v>
                </c:pt>
                <c:pt idx="3">
                  <c:v>20.7</c:v>
                </c:pt>
                <c:pt idx="4">
                  <c:v>19.399999999999999</c:v>
                </c:pt>
                <c:pt idx="5">
                  <c:v>17.899999999999999</c:v>
                </c:pt>
                <c:pt idx="6">
                  <c:v>18.100000000000001</c:v>
                </c:pt>
                <c:pt idx="7">
                  <c:v>17.100000000000001</c:v>
                </c:pt>
                <c:pt idx="8">
                  <c:v>17.100000000000001</c:v>
                </c:pt>
                <c:pt idx="9">
                  <c:v>17.399999999999999</c:v>
                </c:pt>
                <c:pt idx="10">
                  <c:v>19.100000000000001</c:v>
                </c:pt>
                <c:pt idx="11">
                  <c:v>19.2</c:v>
                </c:pt>
                <c:pt idx="12">
                  <c:v>19.2</c:v>
                </c:pt>
                <c:pt idx="13">
                  <c:v>20</c:v>
                </c:pt>
                <c:pt idx="14">
                  <c:v>18.7</c:v>
                </c:pt>
                <c:pt idx="15">
                  <c:v>18.5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'tab4'!$D$3</c:f>
              <c:strCache>
                <c:ptCount val="1"/>
                <c:pt idx="0">
                  <c:v>韓國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plus"/>
            <c:size val="5"/>
            <c:spPr>
              <a:noFill/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'tab4'!$A$4:$A$22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'tab4'!$D$4:$D$22</c:f>
              <c:numCache>
                <c:formatCode>General</c:formatCode>
                <c:ptCount val="19"/>
                <c:pt idx="0">
                  <c:v>20</c:v>
                </c:pt>
                <c:pt idx="1">
                  <c:v>20.6</c:v>
                </c:pt>
                <c:pt idx="2">
                  <c:v>20.3</c:v>
                </c:pt>
                <c:pt idx="3">
                  <c:v>20.3</c:v>
                </c:pt>
                <c:pt idx="4">
                  <c:v>20.7</c:v>
                </c:pt>
                <c:pt idx="5">
                  <c:v>22.6</c:v>
                </c:pt>
                <c:pt idx="6">
                  <c:v>23</c:v>
                </c:pt>
                <c:pt idx="7">
                  <c:v>23.2</c:v>
                </c:pt>
                <c:pt idx="8">
                  <c:v>24</c:v>
                </c:pt>
                <c:pt idx="9">
                  <c:v>23.3</c:v>
                </c:pt>
                <c:pt idx="10">
                  <c:v>24</c:v>
                </c:pt>
                <c:pt idx="11">
                  <c:v>25</c:v>
                </c:pt>
                <c:pt idx="12">
                  <c:v>26.5</c:v>
                </c:pt>
                <c:pt idx="13">
                  <c:v>26.5</c:v>
                </c:pt>
                <c:pt idx="14">
                  <c:v>25.5</c:v>
                </c:pt>
                <c:pt idx="15">
                  <c:v>25.1</c:v>
                </c:pt>
                <c:pt idx="16">
                  <c:v>25.9</c:v>
                </c:pt>
                <c:pt idx="17">
                  <c:v>26.8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'tab4'!$E$3</c:f>
              <c:strCache>
                <c:ptCount val="1"/>
                <c:pt idx="0">
                  <c:v>日本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'tab4'!$A$4:$A$22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'tab4'!$E$4:$E$22</c:f>
              <c:numCache>
                <c:formatCode>General</c:formatCode>
                <c:ptCount val="19"/>
                <c:pt idx="0">
                  <c:v>26.4</c:v>
                </c:pt>
                <c:pt idx="1">
                  <c:v>26.4</c:v>
                </c:pt>
                <c:pt idx="2">
                  <c:v>26.8</c:v>
                </c:pt>
                <c:pt idx="3">
                  <c:v>26.4</c:v>
                </c:pt>
                <c:pt idx="4">
                  <c:v>25.9</c:v>
                </c:pt>
                <c:pt idx="5">
                  <c:v>26.6</c:v>
                </c:pt>
                <c:pt idx="6">
                  <c:v>26.8</c:v>
                </c:pt>
                <c:pt idx="7">
                  <c:v>25.8</c:v>
                </c:pt>
                <c:pt idx="8">
                  <c:v>25.3</c:v>
                </c:pt>
                <c:pt idx="9">
                  <c:v>26.1</c:v>
                </c:pt>
                <c:pt idx="10">
                  <c:v>27.3</c:v>
                </c:pt>
                <c:pt idx="11">
                  <c:v>28.1</c:v>
                </c:pt>
                <c:pt idx="12">
                  <c:v>28.5</c:v>
                </c:pt>
                <c:pt idx="13">
                  <c:v>28.5</c:v>
                </c:pt>
                <c:pt idx="14">
                  <c:v>27</c:v>
                </c:pt>
                <c:pt idx="15">
                  <c:v>27.6</c:v>
                </c:pt>
                <c:pt idx="16">
                  <c:v>28.6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'tab4'!$F$3</c:f>
              <c:strCache>
                <c:ptCount val="1"/>
                <c:pt idx="0">
                  <c:v>美國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'tab4'!$A$4:$A$22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'tab4'!$F$4:$F$22</c:f>
              <c:numCache>
                <c:formatCode>General</c:formatCode>
                <c:ptCount val="19"/>
                <c:pt idx="0">
                  <c:v>26.7</c:v>
                </c:pt>
                <c:pt idx="1">
                  <c:v>27.1</c:v>
                </c:pt>
                <c:pt idx="2">
                  <c:v>27.6</c:v>
                </c:pt>
                <c:pt idx="3">
                  <c:v>28</c:v>
                </c:pt>
                <c:pt idx="4">
                  <c:v>28</c:v>
                </c:pt>
                <c:pt idx="5">
                  <c:v>28.4</c:v>
                </c:pt>
                <c:pt idx="6">
                  <c:v>27.4</c:v>
                </c:pt>
                <c:pt idx="7">
                  <c:v>25.1</c:v>
                </c:pt>
                <c:pt idx="8">
                  <c:v>24.5</c:v>
                </c:pt>
                <c:pt idx="9">
                  <c:v>24.7</c:v>
                </c:pt>
                <c:pt idx="10">
                  <c:v>26</c:v>
                </c:pt>
                <c:pt idx="11">
                  <c:v>26.8</c:v>
                </c:pt>
                <c:pt idx="12">
                  <c:v>26.9</c:v>
                </c:pt>
                <c:pt idx="13">
                  <c:v>25.4</c:v>
                </c:pt>
                <c:pt idx="14">
                  <c:v>23.3</c:v>
                </c:pt>
                <c:pt idx="15">
                  <c:v>23.8</c:v>
                </c:pt>
                <c:pt idx="16">
                  <c:v>24</c:v>
                </c:pt>
                <c:pt idx="17">
                  <c:v>24.4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noFill/>
              <a:round/>
            </a:ln>
            <a:effectLst/>
          </c:spPr>
        </c:hiLowLines>
        <c:marker val="1"/>
        <c:smooth val="0"/>
        <c:axId val="129218560"/>
        <c:axId val="5777817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'tab4'!$C$3</c15:sqref>
                        </c15:formulaRef>
                      </c:ext>
                    </c:extLst>
                    <c:strCache>
                      <c:ptCount val="1"/>
                      <c:pt idx="0">
                        <c:v>新加坡2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x"/>
                  <c:size val="5"/>
                  <c:spPr>
                    <a:noFill/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'tab4'!$A$4:$A$22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'tab4'!$C$4:$C$22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15.9</c:v>
                      </c:pt>
                      <c:pt idx="1">
                        <c:v>16.3</c:v>
                      </c:pt>
                      <c:pt idx="2">
                        <c:v>16.600000000000001</c:v>
                      </c:pt>
                      <c:pt idx="3">
                        <c:v>15.6</c:v>
                      </c:pt>
                      <c:pt idx="4">
                        <c:v>15</c:v>
                      </c:pt>
                      <c:pt idx="5">
                        <c:v>15.5</c:v>
                      </c:pt>
                      <c:pt idx="6">
                        <c:v>16</c:v>
                      </c:pt>
                      <c:pt idx="7">
                        <c:v>13.2</c:v>
                      </c:pt>
                      <c:pt idx="8">
                        <c:v>12.4</c:v>
                      </c:pt>
                      <c:pt idx="9">
                        <c:v>11.9</c:v>
                      </c:pt>
                      <c:pt idx="10">
                        <c:v>12.1</c:v>
                      </c:pt>
                      <c:pt idx="11">
                        <c:v>12.4</c:v>
                      </c:pt>
                      <c:pt idx="12">
                        <c:v>13.5</c:v>
                      </c:pt>
                      <c:pt idx="13">
                        <c:v>13.9</c:v>
                      </c:pt>
                      <c:pt idx="14">
                        <c:v>12.8</c:v>
                      </c:pt>
                      <c:pt idx="15">
                        <c:v>12.8</c:v>
                      </c:pt>
                      <c:pt idx="16">
                        <c:v>13.5</c:v>
                      </c:pt>
                      <c:pt idx="17">
                        <c:v>13.7</c:v>
                      </c:pt>
                      <c:pt idx="18">
                        <c:v>13.8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29218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年度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778176"/>
        <c:crosses val="autoZero"/>
        <c:auto val="1"/>
        <c:lblAlgn val="ctr"/>
        <c:lblOffset val="100"/>
        <c:noMultiLvlLbl val="0"/>
      </c:catAx>
      <c:valAx>
        <c:axId val="57778176"/>
        <c:scaling>
          <c:orientation val="minMax"/>
          <c:max val="30"/>
          <c:min val="16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/>
                  <a:t>單位 </a:t>
                </a:r>
                <a:r>
                  <a:rPr lang="en-US" smtClean="0"/>
                  <a:t>:</a:t>
                </a:r>
                <a:r>
                  <a:rPr lang="zh-TW" smtClean="0"/>
                  <a:t>％</a:t>
                </a:r>
                <a:endParaRPr lang="zh-TW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21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zh-TW" sz="2400"/>
              <a:t>中央政府債務未償餘額</a:t>
            </a:r>
            <a:r>
              <a:rPr lang="en-US" sz="2400"/>
              <a:t> </a:t>
            </a:r>
            <a:endParaRPr lang="zh-TW" sz="24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024253269324295"/>
          <c:y val="0.17685171706477867"/>
          <c:w val="0.7992763107777755"/>
          <c:h val="0.54285295733382166"/>
        </c:manualLayout>
      </c:layout>
      <c:barChart>
        <c:barDir val="col"/>
        <c:grouping val="clustered"/>
        <c:varyColors val="0"/>
        <c:ser>
          <c:idx val="0"/>
          <c:order val="0"/>
          <c:tx>
            <c:v>金額</c:v>
          </c:tx>
          <c:invertIfNegative val="0"/>
          <c:dLbls>
            <c:dLbl>
              <c:idx val="20"/>
              <c:layout>
                <c:manualLayout>
                  <c:x val="-7.508918084134511E-2"/>
                  <c:y val="1.619313579068609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53,767</a:t>
                    </a:r>
                  </a:p>
                </c:rich>
              </c:tx>
              <c:numFmt formatCode="&quot;$&quot;#,##0.00_);[Red]\(&quot;$&quot;#,##0.00\)" sourceLinked="0"/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_);\(#,##0.00\)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[5]表!$I$14:$I$34</c:f>
              <c:strCache>
                <c:ptCount val="21"/>
                <c:pt idx="0">
                  <c:v>83 [1994]</c:v>
                </c:pt>
                <c:pt idx="1">
                  <c:v>84 [1995]</c:v>
                </c:pt>
                <c:pt idx="2">
                  <c:v>85 [1996]</c:v>
                </c:pt>
                <c:pt idx="3">
                  <c:v>86 [1997]</c:v>
                </c:pt>
                <c:pt idx="4">
                  <c:v>87 [1998]</c:v>
                </c:pt>
                <c:pt idx="5">
                  <c:v>88 [1999]</c:v>
                </c:pt>
                <c:pt idx="6">
                  <c:v>89 [2000]</c:v>
                </c:pt>
                <c:pt idx="7">
                  <c:v>90 [2001]</c:v>
                </c:pt>
                <c:pt idx="8">
                  <c:v>91 [2002]</c:v>
                </c:pt>
                <c:pt idx="9">
                  <c:v>92 [2003]</c:v>
                </c:pt>
                <c:pt idx="10">
                  <c:v>93 [2004]</c:v>
                </c:pt>
                <c:pt idx="11">
                  <c:v>94 [2005]</c:v>
                </c:pt>
                <c:pt idx="12">
                  <c:v>95 [2006]</c:v>
                </c:pt>
                <c:pt idx="13">
                  <c:v>96 [2007]</c:v>
                </c:pt>
                <c:pt idx="14">
                  <c:v>97 [2008]</c:v>
                </c:pt>
                <c:pt idx="15">
                  <c:v>98 [2009]</c:v>
                </c:pt>
                <c:pt idx="16">
                  <c:v>99 [2010]</c:v>
                </c:pt>
                <c:pt idx="17">
                  <c:v>100 [2011]</c:v>
                </c:pt>
                <c:pt idx="18">
                  <c:v>101 [2012]</c:v>
                </c:pt>
                <c:pt idx="19">
                  <c:v>102 [2013]</c:v>
                </c:pt>
                <c:pt idx="20">
                  <c:v>103 [2014]</c:v>
                </c:pt>
              </c:strCache>
            </c:strRef>
          </c:cat>
          <c:val>
            <c:numRef>
              <c:f>[5]表!$J$14:$J$34</c:f>
              <c:numCache>
                <c:formatCode>General</c:formatCode>
                <c:ptCount val="21"/>
                <c:pt idx="0">
                  <c:v>9149.44</c:v>
                </c:pt>
                <c:pt idx="1">
                  <c:v>11018.69</c:v>
                </c:pt>
                <c:pt idx="2">
                  <c:v>12248.88</c:v>
                </c:pt>
                <c:pt idx="3">
                  <c:v>13821.71</c:v>
                </c:pt>
                <c:pt idx="4">
                  <c:v>13694.02</c:v>
                </c:pt>
                <c:pt idx="5">
                  <c:v>13128.52</c:v>
                </c:pt>
                <c:pt idx="6">
                  <c:v>24505.35</c:v>
                </c:pt>
                <c:pt idx="7">
                  <c:v>27593.86</c:v>
                </c:pt>
                <c:pt idx="8">
                  <c:v>28494.04</c:v>
                </c:pt>
                <c:pt idx="9">
                  <c:v>31247.41</c:v>
                </c:pt>
                <c:pt idx="10">
                  <c:v>33621.410000000003</c:v>
                </c:pt>
                <c:pt idx="11">
                  <c:v>35499.26</c:v>
                </c:pt>
                <c:pt idx="12">
                  <c:v>36229.51</c:v>
                </c:pt>
                <c:pt idx="13">
                  <c:v>37185.06</c:v>
                </c:pt>
                <c:pt idx="14">
                  <c:v>37786.589999999997</c:v>
                </c:pt>
                <c:pt idx="15">
                  <c:v>41272.480000000003</c:v>
                </c:pt>
                <c:pt idx="16">
                  <c:v>45376.79</c:v>
                </c:pt>
                <c:pt idx="17">
                  <c:v>47640.06</c:v>
                </c:pt>
                <c:pt idx="18">
                  <c:v>50107.46</c:v>
                </c:pt>
                <c:pt idx="19">
                  <c:v>51640.19</c:v>
                </c:pt>
                <c:pt idx="20">
                  <c:v>53766.77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66688"/>
        <c:axId val="57781632"/>
      </c:barChart>
      <c:lineChart>
        <c:grouping val="standard"/>
        <c:varyColors val="0"/>
        <c:ser>
          <c:idx val="1"/>
          <c:order val="1"/>
          <c:tx>
            <c:v>債務未償餘額占前3年度GNP (GDP) 平均數比率</c:v>
          </c:tx>
          <c:dLbls>
            <c:dLbl>
              <c:idx val="0"/>
              <c:layout>
                <c:manualLayout>
                  <c:x val="-3.8300411691728431E-2"/>
                  <c:y val="-4.4198895027624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080182816610769E-2"/>
                  <c:y val="-5.0644567219152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[5]表!$I$14:$I$34</c:f>
              <c:strCache>
                <c:ptCount val="21"/>
                <c:pt idx="0">
                  <c:v>83 [1994]</c:v>
                </c:pt>
                <c:pt idx="1">
                  <c:v>84 [1995]</c:v>
                </c:pt>
                <c:pt idx="2">
                  <c:v>85 [1996]</c:v>
                </c:pt>
                <c:pt idx="3">
                  <c:v>86 [1997]</c:v>
                </c:pt>
                <c:pt idx="4">
                  <c:v>87 [1998]</c:v>
                </c:pt>
                <c:pt idx="5">
                  <c:v>88 [1999]</c:v>
                </c:pt>
                <c:pt idx="6">
                  <c:v>89 [2000]</c:v>
                </c:pt>
                <c:pt idx="7">
                  <c:v>90 [2001]</c:v>
                </c:pt>
                <c:pt idx="8">
                  <c:v>91 [2002]</c:v>
                </c:pt>
                <c:pt idx="9">
                  <c:v>92 [2003]</c:v>
                </c:pt>
                <c:pt idx="10">
                  <c:v>93 [2004]</c:v>
                </c:pt>
                <c:pt idx="11">
                  <c:v>94 [2005]</c:v>
                </c:pt>
                <c:pt idx="12">
                  <c:v>95 [2006]</c:v>
                </c:pt>
                <c:pt idx="13">
                  <c:v>96 [2007]</c:v>
                </c:pt>
                <c:pt idx="14">
                  <c:v>97 [2008]</c:v>
                </c:pt>
                <c:pt idx="15">
                  <c:v>98 [2009]</c:v>
                </c:pt>
                <c:pt idx="16">
                  <c:v>99 [2010]</c:v>
                </c:pt>
                <c:pt idx="17">
                  <c:v>100 [2011]</c:v>
                </c:pt>
                <c:pt idx="18">
                  <c:v>101 [2012]</c:v>
                </c:pt>
                <c:pt idx="19">
                  <c:v>102 [2013]</c:v>
                </c:pt>
                <c:pt idx="20">
                  <c:v>103 [2014]</c:v>
                </c:pt>
              </c:strCache>
            </c:strRef>
          </c:cat>
          <c:val>
            <c:numRef>
              <c:f>[5]表!$F$14:$F$34</c:f>
              <c:numCache>
                <c:formatCode>General</c:formatCode>
                <c:ptCount val="21"/>
                <c:pt idx="0">
                  <c:v>17</c:v>
                </c:pt>
                <c:pt idx="1">
                  <c:v>18.600000000000001</c:v>
                </c:pt>
                <c:pt idx="2">
                  <c:v>18.899999999999999</c:v>
                </c:pt>
                <c:pt idx="3">
                  <c:v>19.5</c:v>
                </c:pt>
                <c:pt idx="4">
                  <c:v>17.8</c:v>
                </c:pt>
                <c:pt idx="5">
                  <c:v>15.7</c:v>
                </c:pt>
                <c:pt idx="6">
                  <c:v>26.6</c:v>
                </c:pt>
                <c:pt idx="7">
                  <c:v>28.2</c:v>
                </c:pt>
                <c:pt idx="8">
                  <c:v>28.3</c:v>
                </c:pt>
                <c:pt idx="9">
                  <c:v>30.1</c:v>
                </c:pt>
                <c:pt idx="10">
                  <c:v>31.7</c:v>
                </c:pt>
                <c:pt idx="11">
                  <c:v>31.9</c:v>
                </c:pt>
                <c:pt idx="12">
                  <c:v>31.2</c:v>
                </c:pt>
                <c:pt idx="13">
                  <c:v>30.7</c:v>
                </c:pt>
                <c:pt idx="14">
                  <c:v>30</c:v>
                </c:pt>
                <c:pt idx="15">
                  <c:v>32</c:v>
                </c:pt>
                <c:pt idx="16">
                  <c:v>34.799999999999997</c:v>
                </c:pt>
                <c:pt idx="17">
                  <c:v>35.9</c:v>
                </c:pt>
                <c:pt idx="18">
                  <c:v>36.700000000000003</c:v>
                </c:pt>
                <c:pt idx="19">
                  <c:v>36.4</c:v>
                </c:pt>
                <c:pt idx="20">
                  <c:v>38.1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267712"/>
        <c:axId val="57782208"/>
      </c:lineChart>
      <c:catAx>
        <c:axId val="129266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TW"/>
                  <a:t>年度</a:t>
                </a:r>
              </a:p>
            </c:rich>
          </c:tx>
          <c:layout>
            <c:manualLayout>
              <c:xMode val="edge"/>
              <c:yMode val="edge"/>
              <c:x val="0.50968542942584893"/>
              <c:y val="0.860923710503037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7781632"/>
        <c:crosses val="autoZero"/>
        <c:auto val="1"/>
        <c:lblAlgn val="ctr"/>
        <c:lblOffset val="100"/>
        <c:noMultiLvlLbl val="0"/>
      </c:catAx>
      <c:valAx>
        <c:axId val="57781632"/>
        <c:scaling>
          <c:orientation val="minMax"/>
        </c:scaling>
        <c:delete val="0"/>
        <c:axPos val="l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TW"/>
                  <a:t>單位</a:t>
                </a:r>
                <a:r>
                  <a:rPr lang="en-US"/>
                  <a:t> :</a:t>
                </a:r>
                <a:r>
                  <a:rPr lang="zh-TW"/>
                  <a:t>新台幣億元</a:t>
                </a:r>
              </a:p>
            </c:rich>
          </c:tx>
          <c:layout>
            <c:manualLayout>
              <c:xMode val="edge"/>
              <c:yMode val="edge"/>
              <c:x val="1.3386880856760375E-2"/>
              <c:y val="0.19135608048993877"/>
            </c:manualLayout>
          </c:layout>
          <c:overlay val="0"/>
        </c:title>
        <c:numFmt formatCode="#,##0_);[Red]\(#,##0\)" sourceLinked="0"/>
        <c:majorTickMark val="out"/>
        <c:minorTickMark val="none"/>
        <c:tickLblPos val="nextTo"/>
        <c:crossAx val="129266688"/>
        <c:crosses val="autoZero"/>
        <c:crossBetween val="between"/>
      </c:valAx>
      <c:valAx>
        <c:axId val="57782208"/>
        <c:scaling>
          <c:orientation val="minMax"/>
          <c:max val="45"/>
        </c:scaling>
        <c:delete val="0"/>
        <c:axPos val="r"/>
        <c:numFmt formatCode="General" sourceLinked="1"/>
        <c:majorTickMark val="out"/>
        <c:minorTickMark val="none"/>
        <c:tickLblPos val="nextTo"/>
        <c:crossAx val="129267712"/>
        <c:crosses val="max"/>
        <c:crossBetween val="between"/>
      </c:valAx>
      <c:catAx>
        <c:axId val="129267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82208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Times New Roman" panose="02020603050405020304" pitchFamily="18" charset="0"/>
          <a:ea typeface="標楷體" panose="03000509000000000000" pitchFamily="65" charset="-120"/>
        </a:defRPr>
      </a:pPr>
      <a:endParaRPr lang="zh-TW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0.88391</cdr:x>
      <cdr:y>0.20994</cdr:y>
    </cdr:from>
    <cdr:to>
      <cdr:x>0.9204</cdr:x>
      <cdr:y>0.24033</cdr:y>
    </cdr:to>
    <cdr:cxnSp macro="">
      <cdr:nvCxnSpPr>
        <cdr:cNvPr id="3" name="直線單箭頭接點 2"/>
        <cdr:cNvCxnSpPr/>
      </cdr:nvCxnSpPr>
      <cdr:spPr>
        <a:xfrm xmlns:a="http://schemas.openxmlformats.org/drawingml/2006/main" flipH="1" flipV="1">
          <a:off x="5076826" y="723900"/>
          <a:ext cx="209551" cy="104778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98B2D-007C-415F-AFA0-B11719B8A09E}" type="datetimeFigureOut">
              <a:rPr lang="zh-TW" altLang="en-US" smtClean="0"/>
              <a:t>2014/11/16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3F359-C907-4F3D-AAEA-A2A53496E9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8795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34EE-5BEE-4F5B-BCD2-ADB0483696FA}" type="datetimeFigureOut">
              <a:rPr lang="zh-TW" altLang="en-US" smtClean="0"/>
              <a:pPr/>
              <a:t>2014/11/16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54DF3-D7CC-4660-9A86-BB9A72168E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44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679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20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註 </a:t>
            </a:r>
            <a:r>
              <a:rPr lang="en-US" altLang="zh-TW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zh-TW" alt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赤字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缺口尚不含債務之償還須額外編列之金額，以及特別預算歲入、歲出之差額；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101 [2012] 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 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含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以前係決算審定數，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102 [2013] 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年及 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103 [2014] 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年係法定預算數。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資料</a:t>
            </a:r>
            <a:r>
              <a:rPr lang="zh-TW" alt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來源 </a:t>
            </a:r>
            <a:r>
              <a:rPr lang="en-US" altLang="zh-TW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:103 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[2014] 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年中央政府總預算案。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06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13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2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放寬未償債務餘額已非常接近</a:t>
            </a:r>
            <a:endParaRPr lang="en-US" altLang="zh-TW" dirty="0" smtClean="0"/>
          </a:p>
          <a:p>
            <a:r>
              <a:rPr lang="en-US" altLang="zh-TW" dirty="0" smtClean="0"/>
              <a:t>IMF50%</a:t>
            </a:r>
            <a:r>
              <a:rPr lang="zh-TW" altLang="en-US" dirty="0" smtClean="0"/>
              <a:t> 景氣好應更低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512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335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53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084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DF3-D7CC-4660-9A86-BB9A72168E4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70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8103870" y="4217340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6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9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02" y="44624"/>
            <a:ext cx="8495862" cy="1609344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53969"/>
            <a:ext cx="8280920" cy="48662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2368" y="6520259"/>
            <a:ext cx="2455164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3761" y="6501498"/>
            <a:ext cx="474573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zh-TW" dirty="0" smtClean="0"/>
              <a:t>2014</a:t>
            </a:r>
            <a:r>
              <a:rPr lang="zh-TW" altLang="en-US" dirty="0" smtClean="0"/>
              <a:t>海峽兩岸財稅學術研討會</a:t>
            </a:r>
            <a:r>
              <a:rPr lang="en-US" altLang="zh-TW" dirty="0" smtClean="0"/>
              <a:t>--</a:t>
            </a:r>
            <a:r>
              <a:rPr lang="zh-TW" altLang="en-US" dirty="0" smtClean="0"/>
              <a:t>財政健全方案之評析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2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9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6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8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D629568-833B-4A7C-A38F-17B5D94F0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6896" y="836712"/>
            <a:ext cx="7593330" cy="3035808"/>
          </a:xfrm>
        </p:spPr>
        <p:txBody>
          <a:bodyPr>
            <a:normAutofit/>
          </a:bodyPr>
          <a:lstStyle/>
          <a:p>
            <a:pPr algn="ctr"/>
            <a:r>
              <a:rPr lang="zh-TW" altLang="zh-TW" sz="4400" b="1"/>
              <a:t>財</a:t>
            </a:r>
            <a:r>
              <a:rPr lang="zh-TW" altLang="zh-TW" sz="4400" b="1" smtClean="0"/>
              <a:t>政健</a:t>
            </a:r>
            <a:r>
              <a:rPr lang="zh-TW" altLang="zh-TW" sz="4400" b="1" dirty="0"/>
              <a:t>全方案之評析</a:t>
            </a:r>
            <a:endParaRPr 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4663408"/>
            <a:ext cx="5918454" cy="1069848"/>
          </a:xfrm>
        </p:spPr>
        <p:txBody>
          <a:bodyPr>
            <a:normAutofit/>
          </a:bodyPr>
          <a:lstStyle/>
          <a:p>
            <a:pPr algn="ctr"/>
            <a:r>
              <a:rPr lang="zh-TW" altLang="zh-TW" sz="2800" dirty="0"/>
              <a:t>陳聽安、陳國樑</a:t>
            </a:r>
          </a:p>
          <a:p>
            <a:pPr algn="ctr"/>
            <a:endParaRPr lang="en-US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06985" y="2867821"/>
            <a:ext cx="5186808" cy="1411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zh-TW" sz="2400" dirty="0" smtClean="0"/>
              <a:t>半畝方塘一鑑開，天光雲影共徘徊</a:t>
            </a:r>
          </a:p>
          <a:p>
            <a:pPr algn="r"/>
            <a:r>
              <a:rPr lang="zh-TW" altLang="zh-TW" sz="2400" dirty="0" smtClean="0"/>
              <a:t>問渠那得清如許，為有源頭活水來</a:t>
            </a:r>
          </a:p>
          <a:p>
            <a:pPr algn="r"/>
            <a:r>
              <a:rPr lang="en-US" altLang="zh-TW" sz="2400" dirty="0" smtClean="0"/>
              <a:t>—</a:t>
            </a:r>
            <a:r>
              <a:rPr lang="zh-TW" altLang="zh-TW" sz="2400" dirty="0" smtClean="0"/>
              <a:t>朱熹《觀書有感其一》</a:t>
            </a:r>
          </a:p>
          <a:p>
            <a:endParaRPr lang="zh-TW" altLang="en-US" sz="2400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2014</a:t>
            </a:r>
            <a:r>
              <a:rPr lang="zh-TW" altLang="en-US" dirty="0" smtClean="0"/>
              <a:t>海峽兩岸財稅學術研討會</a:t>
            </a:r>
            <a:r>
              <a:rPr lang="en-US" altLang="zh-TW" dirty="0" smtClean="0"/>
              <a:t>--</a:t>
            </a:r>
            <a:r>
              <a:rPr lang="zh-TW" altLang="en-US" dirty="0" smtClean="0"/>
              <a:t>財政健全方案之評析</a:t>
            </a:r>
            <a:endParaRPr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1.3 </a:t>
            </a:r>
            <a:r>
              <a:rPr lang="zh-TW" altLang="zh-TW" dirty="0"/>
              <a:t>租稅負擔率偏低，國際僅見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0153" t="26375" r="10707" b="8657"/>
          <a:stretch/>
        </p:blipFill>
        <p:spPr>
          <a:xfrm>
            <a:off x="35496" y="1700808"/>
            <a:ext cx="9049005" cy="4392488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1.3 </a:t>
            </a:r>
            <a:r>
              <a:rPr lang="zh-TW" altLang="zh-TW" dirty="0"/>
              <a:t>租稅負擔率偏低，國際僅見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我國租稅負擔率</a:t>
            </a:r>
            <a:r>
              <a:rPr lang="zh-TW" altLang="zh-TW" dirty="0" smtClean="0"/>
              <a:t>自</a:t>
            </a:r>
            <a:r>
              <a:rPr lang="en-US" altLang="zh-TW" dirty="0" smtClean="0"/>
              <a:t> 1995 </a:t>
            </a:r>
            <a:r>
              <a:rPr lang="zh-TW" altLang="zh-TW" dirty="0" smtClean="0"/>
              <a:t>年</a:t>
            </a:r>
            <a:r>
              <a:rPr lang="zh-TW" altLang="zh-TW" dirty="0"/>
              <a:t>後一路下滑，</a:t>
            </a:r>
            <a:r>
              <a:rPr lang="zh-TW" altLang="zh-TW" dirty="0" smtClean="0"/>
              <a:t>雖</a:t>
            </a:r>
            <a:r>
              <a:rPr lang="zh-TW" altLang="en-US" dirty="0" smtClean="0"/>
              <a:t>於期間出現些</a:t>
            </a:r>
            <a:r>
              <a:rPr lang="zh-TW" altLang="en-US" dirty="0"/>
              <a:t>微回</a:t>
            </a:r>
            <a:r>
              <a:rPr lang="zh-TW" altLang="en-US" dirty="0" smtClean="0"/>
              <a:t>升及變化，但始終</a:t>
            </a:r>
            <a:r>
              <a:rPr lang="zh-TW" altLang="zh-TW" dirty="0" smtClean="0"/>
              <a:t>無</a:t>
            </a:r>
            <a:r>
              <a:rPr lang="zh-TW" altLang="en-US" dirty="0" smtClean="0"/>
              <a:t>法</a:t>
            </a:r>
            <a:r>
              <a:rPr lang="zh-TW" altLang="zh-TW" dirty="0" smtClean="0"/>
              <a:t>恢</a:t>
            </a:r>
            <a:r>
              <a:rPr lang="zh-TW" altLang="zh-TW" dirty="0"/>
              <a:t>復</a:t>
            </a:r>
            <a:r>
              <a:rPr lang="zh-TW" altLang="zh-TW" dirty="0" smtClean="0"/>
              <a:t>至</a:t>
            </a:r>
            <a:r>
              <a:rPr lang="en-US" altLang="zh-TW" dirty="0" smtClean="0"/>
              <a:t> 1995 </a:t>
            </a:r>
            <a:r>
              <a:rPr lang="zh-TW" altLang="zh-TW" dirty="0" smtClean="0"/>
              <a:t>年</a:t>
            </a:r>
            <a:r>
              <a:rPr lang="zh-TW" altLang="zh-TW" dirty="0"/>
              <a:t>的水準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與先進國家比較，</a:t>
            </a:r>
            <a:r>
              <a:rPr lang="zh-TW" altLang="zh-TW" dirty="0" smtClean="0"/>
              <a:t>不論</a:t>
            </a:r>
            <a:r>
              <a:rPr lang="zh-TW" altLang="zh-TW" dirty="0"/>
              <a:t>是否加入社會安全</a:t>
            </a:r>
            <a:r>
              <a:rPr lang="zh-TW" altLang="zh-TW" dirty="0" smtClean="0"/>
              <a:t>捐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台灣</a:t>
            </a:r>
            <a:r>
              <a:rPr lang="zh-TW" altLang="zh-TW" dirty="0"/>
              <a:t>的租稅負擔</a:t>
            </a:r>
            <a:r>
              <a:rPr lang="zh-TW" altLang="zh-TW" dirty="0" smtClean="0"/>
              <a:t>率</a:t>
            </a:r>
            <a:r>
              <a:rPr lang="zh-TW" altLang="en-US" dirty="0" smtClean="0"/>
              <a:t>皆為</a:t>
            </a:r>
            <a:r>
              <a:rPr lang="zh-TW" altLang="zh-TW" dirty="0" smtClean="0"/>
              <a:t>倒數第一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低於北歐福利型國家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低於美國及亞洲之日本與南韓等國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低於被認為是租稅庇護所的香港與新加坡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5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中央政府未償債務餘額</a:t>
            </a:r>
            <a:r>
              <a:rPr lang="en-US" altLang="zh-TW" dirty="0" smtClean="0"/>
              <a:t> :</a:t>
            </a:r>
          </a:p>
          <a:p>
            <a:pPr lvl="1"/>
            <a:r>
              <a:rPr lang="en-US" altLang="zh-TW" dirty="0" smtClean="0"/>
              <a:t>1990 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 2,012 </a:t>
            </a:r>
            <a:r>
              <a:rPr lang="zh-TW" altLang="en-US" dirty="0" smtClean="0"/>
              <a:t>億元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2013 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</a:t>
            </a:r>
            <a:r>
              <a:rPr lang="zh-TW" altLang="en-US" dirty="0" smtClean="0"/>
              <a:t> </a:t>
            </a:r>
            <a:r>
              <a:rPr lang="en-US" altLang="zh-TW" dirty="0" smtClean="0"/>
              <a:t>5 </a:t>
            </a:r>
            <a:r>
              <a:rPr lang="zh-TW" altLang="en-US" dirty="0" smtClean="0"/>
              <a:t>兆 </a:t>
            </a:r>
            <a:r>
              <a:rPr lang="en-US" altLang="zh-TW" dirty="0" smtClean="0"/>
              <a:t>1,640 </a:t>
            </a:r>
            <a:r>
              <a:rPr lang="zh-TW" altLang="en-US" dirty="0" smtClean="0"/>
              <a:t>億元</a:t>
            </a:r>
            <a:endParaRPr lang="en-US" altLang="zh-TW" dirty="0" smtClean="0"/>
          </a:p>
          <a:p>
            <a:pPr lvl="1"/>
            <a:r>
              <a:rPr lang="zh-TW" altLang="en-US" dirty="0"/>
              <a:t>成</a:t>
            </a:r>
            <a:r>
              <a:rPr lang="zh-TW" altLang="en-US" dirty="0" smtClean="0"/>
              <a:t>長 </a:t>
            </a:r>
            <a:r>
              <a:rPr lang="en-US" altLang="zh-TW" dirty="0" smtClean="0"/>
              <a:t>25.67 </a:t>
            </a:r>
            <a:r>
              <a:rPr lang="zh-TW" altLang="en-US" dirty="0" smtClean="0"/>
              <a:t>倍</a:t>
            </a:r>
            <a:endParaRPr lang="en-US" altLang="zh-TW" dirty="0" smtClean="0"/>
          </a:p>
          <a:p>
            <a:r>
              <a:rPr lang="en-US" altLang="zh-TW" dirty="0" smtClean="0"/>
              <a:t>GDP :</a:t>
            </a:r>
          </a:p>
          <a:p>
            <a:pPr lvl="1"/>
            <a:r>
              <a:rPr lang="en-US" altLang="zh-TW" dirty="0" smtClean="0"/>
              <a:t>1990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</a:t>
            </a:r>
            <a:r>
              <a:rPr lang="zh-TW" altLang="en-US" dirty="0" smtClean="0"/>
              <a:t> </a:t>
            </a:r>
            <a:r>
              <a:rPr lang="en-US" altLang="zh-TW" dirty="0" smtClean="0"/>
              <a:t>4 </a:t>
            </a:r>
            <a:r>
              <a:rPr lang="zh-TW" altLang="en-US" dirty="0" smtClean="0"/>
              <a:t>兆 </a:t>
            </a:r>
            <a:r>
              <a:rPr lang="en-US" altLang="zh-TW" dirty="0" smtClean="0"/>
              <a:t>4,301 </a:t>
            </a:r>
            <a:r>
              <a:rPr lang="zh-TW" altLang="en-US" dirty="0" smtClean="0"/>
              <a:t>億元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</a:t>
            </a:r>
            <a:r>
              <a:rPr lang="zh-TW" altLang="en-US" dirty="0" smtClean="0"/>
              <a:t> </a:t>
            </a:r>
            <a:r>
              <a:rPr lang="en-US" altLang="zh-TW" dirty="0" smtClean="0"/>
              <a:t>14 </a:t>
            </a:r>
            <a:r>
              <a:rPr lang="zh-TW" altLang="en-US" dirty="0" smtClean="0"/>
              <a:t>兆 </a:t>
            </a:r>
            <a:r>
              <a:rPr lang="en-US" altLang="zh-TW" dirty="0" smtClean="0"/>
              <a:t>5,606 </a:t>
            </a:r>
            <a:r>
              <a:rPr lang="zh-TW" altLang="en-US" dirty="0" smtClean="0"/>
              <a:t>億元</a:t>
            </a:r>
            <a:endParaRPr lang="en-US" altLang="zh-TW" dirty="0" smtClean="0"/>
          </a:p>
          <a:p>
            <a:pPr lvl="1"/>
            <a:r>
              <a:rPr lang="zh-TW" altLang="en-US" dirty="0"/>
              <a:t>成</a:t>
            </a:r>
            <a:r>
              <a:rPr lang="zh-TW" altLang="en-US" dirty="0" smtClean="0"/>
              <a:t>長 </a:t>
            </a:r>
            <a:r>
              <a:rPr lang="en-US" altLang="zh-TW" dirty="0" smtClean="0"/>
              <a:t>3.29 </a:t>
            </a:r>
            <a:r>
              <a:rPr lang="zh-TW" altLang="en-US" dirty="0" smtClean="0"/>
              <a:t>倍</a:t>
            </a:r>
            <a:endParaRPr lang="en-US" altLang="zh-TW" dirty="0" smtClean="0"/>
          </a:p>
          <a:p>
            <a:r>
              <a:rPr lang="zh-TW" altLang="en-US" dirty="0"/>
              <a:t>中央政府未償債務餘</a:t>
            </a:r>
            <a:r>
              <a:rPr lang="zh-TW" altLang="en-US" dirty="0" smtClean="0"/>
              <a:t>額站 </a:t>
            </a:r>
            <a:r>
              <a:rPr lang="en-US" altLang="zh-TW" dirty="0" smtClean="0"/>
              <a:t>GDP </a:t>
            </a:r>
            <a:r>
              <a:rPr lang="zh-TW" altLang="en-US" dirty="0" smtClean="0"/>
              <a:t>比重</a:t>
            </a:r>
            <a:r>
              <a:rPr lang="en-US" altLang="zh-TW" dirty="0" smtClean="0"/>
              <a:t> :</a:t>
            </a:r>
            <a:endParaRPr lang="en-US" altLang="zh-TW" dirty="0"/>
          </a:p>
          <a:p>
            <a:pPr lvl="1"/>
            <a:r>
              <a:rPr lang="en-US" altLang="zh-TW" dirty="0" smtClean="0"/>
              <a:t>1990 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 4.54 %</a:t>
            </a:r>
          </a:p>
          <a:p>
            <a:pPr lvl="1"/>
            <a:r>
              <a:rPr lang="en-US" altLang="zh-TW" dirty="0" smtClean="0"/>
              <a:t>2013 </a:t>
            </a:r>
            <a:r>
              <a:rPr lang="zh-TW" altLang="en-US" dirty="0" smtClean="0"/>
              <a:t>年</a:t>
            </a:r>
            <a:r>
              <a:rPr lang="en-US" altLang="zh-TW" dirty="0" smtClean="0"/>
              <a:t> : 35.47 %</a:t>
            </a:r>
            <a:endParaRPr lang="zh-TW" altLang="en-US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52602" y="44624"/>
            <a:ext cx="8495862" cy="1609344"/>
          </a:xfrm>
        </p:spPr>
        <p:txBody>
          <a:bodyPr/>
          <a:lstStyle/>
          <a:p>
            <a:r>
              <a:rPr lang="en-US" altLang="zh-TW" dirty="0"/>
              <a:t>1.4 </a:t>
            </a:r>
            <a:r>
              <a:rPr lang="zh-TW" altLang="zh-TW" dirty="0"/>
              <a:t>公共債務法定上限瀕臨破表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7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1.4 </a:t>
            </a:r>
            <a:r>
              <a:rPr lang="zh-TW" altLang="zh-TW" dirty="0"/>
              <a:t>公共債務法定上限瀕臨破表</a:t>
            </a:r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904490"/>
              </p:ext>
            </p:extLst>
          </p:nvPr>
        </p:nvGraphicFramePr>
        <p:xfrm>
          <a:off x="252602" y="1751710"/>
          <a:ext cx="8279838" cy="491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8568444" y="2924944"/>
            <a:ext cx="360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smtClean="0">
                <a:latin typeface="+mn-ea"/>
                <a:cs typeface="Times New Roman" panose="02020603050405020304" pitchFamily="18" charset="0"/>
              </a:rPr>
              <a:t>單位 </a:t>
            </a:r>
            <a:r>
              <a:rPr lang="en-US" altLang="zh-TW" sz="1400" b="1" smtClean="0">
                <a:latin typeface="+mn-ea"/>
                <a:cs typeface="Times New Roman" panose="02020603050405020304" pitchFamily="18" charset="0"/>
              </a:rPr>
              <a:t>:</a:t>
            </a:r>
            <a:r>
              <a:rPr lang="zh-TW" altLang="en-US" sz="1400" b="1" smtClean="0">
                <a:latin typeface="+mn-ea"/>
                <a:cs typeface="Times New Roman" panose="02020603050405020304" pitchFamily="18" charset="0"/>
              </a:rPr>
              <a:t>％</a:t>
            </a:r>
            <a:endParaRPr lang="zh-TW" altLang="en-US" sz="1400" b="1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1.4 </a:t>
            </a:r>
            <a:r>
              <a:rPr lang="zh-TW" altLang="zh-TW" dirty="0"/>
              <a:t>公共債務法定上限瀕臨破表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預估</a:t>
            </a:r>
            <a:r>
              <a:rPr lang="zh-TW" altLang="zh-TW" dirty="0" smtClean="0"/>
              <a:t>至</a:t>
            </a:r>
            <a:r>
              <a:rPr lang="en-US" altLang="zh-TW" dirty="0" smtClean="0"/>
              <a:t> 2014 </a:t>
            </a:r>
            <a:r>
              <a:rPr lang="zh-TW" altLang="zh-TW" dirty="0" smtClean="0"/>
              <a:t>年</a:t>
            </a:r>
            <a:r>
              <a:rPr lang="zh-TW" altLang="zh-TW" dirty="0"/>
              <a:t>止，中央政</a:t>
            </a:r>
            <a:r>
              <a:rPr lang="zh-TW" altLang="zh-TW" dirty="0" smtClean="0"/>
              <a:t>府</a:t>
            </a:r>
            <a:r>
              <a:rPr lang="en-US" altLang="zh-TW" dirty="0" smtClean="0"/>
              <a:t> 1 </a:t>
            </a:r>
            <a:r>
              <a:rPr lang="zh-TW" altLang="zh-TW" dirty="0" smtClean="0"/>
              <a:t>年</a:t>
            </a:r>
            <a:r>
              <a:rPr lang="zh-TW" altLang="zh-TW" dirty="0"/>
              <a:t>以上累計債務未償餘額</a:t>
            </a:r>
            <a:r>
              <a:rPr lang="zh-TW" altLang="zh-TW" dirty="0" smtClean="0"/>
              <a:t>為</a:t>
            </a:r>
            <a:r>
              <a:rPr lang="en-US" altLang="zh-TW" dirty="0" smtClean="0"/>
              <a:t> 5 </a:t>
            </a:r>
            <a:r>
              <a:rPr lang="zh-TW" altLang="zh-TW" dirty="0" smtClean="0"/>
              <a:t>兆</a:t>
            </a:r>
            <a:r>
              <a:rPr lang="en-US" altLang="zh-TW" dirty="0" smtClean="0"/>
              <a:t> 3,767 </a:t>
            </a:r>
            <a:r>
              <a:rPr lang="zh-TW" altLang="zh-TW" dirty="0" smtClean="0"/>
              <a:t>億</a:t>
            </a:r>
            <a:r>
              <a:rPr lang="zh-TW" altLang="zh-TW" dirty="0"/>
              <a:t>元，占</a:t>
            </a:r>
            <a:r>
              <a:rPr lang="zh-TW" altLang="zh-TW" dirty="0" smtClean="0"/>
              <a:t>前</a:t>
            </a:r>
            <a:r>
              <a:rPr lang="en-US" altLang="zh-TW" dirty="0" smtClean="0"/>
              <a:t> 3 </a:t>
            </a:r>
            <a:r>
              <a:rPr lang="zh-TW" altLang="zh-TW" dirty="0" smtClean="0"/>
              <a:t>年</a:t>
            </a:r>
            <a:r>
              <a:rPr lang="zh-TW" altLang="zh-TW" dirty="0"/>
              <a:t>度名</a:t>
            </a:r>
            <a:r>
              <a:rPr lang="zh-TW" altLang="zh-TW" dirty="0" smtClean="0"/>
              <a:t>目</a:t>
            </a:r>
            <a:r>
              <a:rPr lang="en-US" altLang="zh-TW" dirty="0" smtClean="0"/>
              <a:t> GDP </a:t>
            </a:r>
            <a:r>
              <a:rPr lang="zh-TW" altLang="zh-TW" dirty="0" smtClean="0"/>
              <a:t>平</a:t>
            </a:r>
            <a:r>
              <a:rPr lang="zh-TW" altLang="zh-TW" dirty="0"/>
              <a:t>均數</a:t>
            </a:r>
            <a:r>
              <a:rPr lang="zh-TW" altLang="zh-TW" dirty="0" smtClean="0"/>
              <a:t>之</a:t>
            </a:r>
            <a:r>
              <a:rPr lang="en-US" altLang="zh-TW" dirty="0" smtClean="0"/>
              <a:t> 38.1</a:t>
            </a:r>
            <a:r>
              <a:rPr lang="en-US" altLang="zh-TW" dirty="0"/>
              <a:t>%</a:t>
            </a:r>
            <a:r>
              <a:rPr lang="zh-TW" altLang="zh-TW" dirty="0"/>
              <a:t>，已達中央政府法定債限</a:t>
            </a:r>
            <a:r>
              <a:rPr lang="en-US" altLang="zh-TW" dirty="0"/>
              <a:t>—</a:t>
            </a:r>
            <a:r>
              <a:rPr lang="zh-TW" altLang="zh-TW" dirty="0"/>
              <a:t>前三年度名</a:t>
            </a:r>
            <a:r>
              <a:rPr lang="zh-TW" altLang="zh-TW" dirty="0" smtClean="0"/>
              <a:t>目</a:t>
            </a:r>
            <a:r>
              <a:rPr lang="en-US" altLang="zh-TW" dirty="0" smtClean="0"/>
              <a:t> GDP </a:t>
            </a:r>
            <a:r>
              <a:rPr lang="zh-TW" altLang="zh-TW" dirty="0" smtClean="0"/>
              <a:t>平</a:t>
            </a:r>
            <a:r>
              <a:rPr lang="zh-TW" altLang="zh-TW" dirty="0"/>
              <a:t>均數</a:t>
            </a:r>
            <a:r>
              <a:rPr lang="en-US" altLang="zh-TW" dirty="0"/>
              <a:t>40.6%—</a:t>
            </a:r>
            <a:r>
              <a:rPr lang="zh-TW" altLang="zh-TW" dirty="0" smtClean="0"/>
              <a:t>之</a:t>
            </a:r>
            <a:r>
              <a:rPr lang="en-US" altLang="zh-TW" dirty="0" smtClean="0"/>
              <a:t> 93.84</a:t>
            </a:r>
            <a:r>
              <a:rPr lang="en-US" altLang="zh-TW" dirty="0"/>
              <a:t>%</a:t>
            </a:r>
            <a:r>
              <a:rPr lang="zh-TW" altLang="zh-TW" dirty="0"/>
              <a:t>，僅</a:t>
            </a:r>
            <a:r>
              <a:rPr lang="zh-TW" altLang="zh-TW" dirty="0" smtClean="0"/>
              <a:t>有</a:t>
            </a:r>
            <a:r>
              <a:rPr lang="en-US" altLang="zh-TW" dirty="0" smtClean="0"/>
              <a:t> 2.5</a:t>
            </a:r>
            <a:r>
              <a:rPr lang="en-US" altLang="zh-TW" dirty="0"/>
              <a:t>% GDP</a:t>
            </a:r>
            <a:r>
              <a:rPr lang="zh-TW" altLang="zh-TW" dirty="0"/>
              <a:t>的差距。</a:t>
            </a:r>
            <a:endParaRPr lang="en-US" altLang="zh-TW" dirty="0" smtClean="0"/>
          </a:p>
          <a:p>
            <a:r>
              <a:rPr lang="zh-TW" altLang="zh-TW" dirty="0" smtClean="0"/>
              <a:t>台灣</a:t>
            </a:r>
            <a:r>
              <a:rPr lang="zh-TW" altLang="zh-TW" dirty="0"/>
              <a:t>債務成長的速度遠超</a:t>
            </a:r>
            <a:r>
              <a:rPr lang="zh-TW" altLang="zh-TW" dirty="0" smtClean="0"/>
              <a:t>過</a:t>
            </a:r>
            <a:r>
              <a:rPr lang="en-US" altLang="zh-TW" dirty="0" smtClean="0"/>
              <a:t> GDP </a:t>
            </a:r>
            <a:r>
              <a:rPr lang="zh-TW" altLang="zh-TW" dirty="0" smtClean="0"/>
              <a:t>成</a:t>
            </a:r>
            <a:r>
              <a:rPr lang="zh-TW" altLang="zh-TW" dirty="0"/>
              <a:t>長的</a:t>
            </a:r>
            <a:r>
              <a:rPr lang="zh-TW" altLang="zh-TW" dirty="0" smtClean="0"/>
              <a:t>速度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1.5 </a:t>
            </a:r>
            <a:r>
              <a:rPr lang="zh-TW" altLang="zh-TW" dirty="0"/>
              <a:t>家戶所得分配不均且惡化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05482"/>
              </p:ext>
            </p:extLst>
          </p:nvPr>
        </p:nvGraphicFramePr>
        <p:xfrm>
          <a:off x="360035" y="1268760"/>
          <a:ext cx="8532445" cy="507381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9549"/>
                <a:gridCol w="1233816"/>
                <a:gridCol w="1233816"/>
                <a:gridCol w="1233816"/>
                <a:gridCol w="1233816"/>
                <a:gridCol w="1233816"/>
                <a:gridCol w="1233816"/>
              </a:tblGrid>
              <a:tr h="23815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zh-TW" altLang="en-US" sz="2800" u="none" strike="noStrike" dirty="0" smtClean="0">
                          <a:effectLst/>
                        </a:rPr>
                        <a:t>五</a:t>
                      </a:r>
                      <a:r>
                        <a:rPr lang="zh-TW" altLang="en-US" sz="2800" u="none" strike="noStrike" dirty="0">
                          <a:effectLst/>
                        </a:rPr>
                        <a:t>等分位所得差距倍數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2743">
                <a:tc gridSpan="7">
                  <a:txBody>
                    <a:bodyPr/>
                    <a:lstStyle/>
                    <a:p>
                      <a:pPr algn="r" fontAlgn="t"/>
                      <a:r>
                        <a:rPr lang="zh-TW" altLang="en-US" sz="2000" u="none" strike="noStrike" dirty="0">
                          <a:effectLst/>
                        </a:rPr>
                        <a:t>　</a:t>
                      </a:r>
                      <a:r>
                        <a:rPr lang="zh-TW" altLang="en-US" sz="2000" u="none" strike="noStrike" smtClean="0">
                          <a:effectLst/>
                        </a:rPr>
                        <a:t>單位 </a:t>
                      </a:r>
                      <a:r>
                        <a:rPr lang="en-US" altLang="zh-TW" sz="2000" u="none" strike="noStrike" smtClean="0">
                          <a:effectLst/>
                        </a:rPr>
                        <a:t>:</a:t>
                      </a:r>
                      <a:r>
                        <a:rPr lang="zh-TW" altLang="en-US" sz="2000" u="none" strike="noStrike" smtClean="0">
                          <a:effectLst/>
                        </a:rPr>
                        <a:t>倍數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/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zh-TW" altLang="en-US" sz="2000" u="none" strike="noStrike" dirty="0">
                          <a:effectLst/>
                        </a:rPr>
                        <a:t>五等分位所得差距倍數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zh-TW" altLang="en-US" sz="2000" u="none" strike="noStrike" dirty="0">
                          <a:effectLst/>
                        </a:rPr>
                        <a:t>移轉收支效果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2152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zh-TW" altLang="en-US" sz="2000" u="none" strike="noStrike" dirty="0">
                          <a:effectLst/>
                        </a:rPr>
                        <a:t>年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華康細圓體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政府移轉收支前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加來自政府移轉收入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實際 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</a:rPr>
                        <a:t>目前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從政府移轉收入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對政府移轉支出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合計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A-B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B-C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A-C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5.38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6.47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5.65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6.17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6.03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2009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8.22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6.47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6.34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1.75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0.13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1.88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7.72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6.30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7.75 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6.32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6.17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1.43 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7.70 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6.29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7.53 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6.22 </a:t>
                      </a:r>
                      <a:endParaRPr lang="en-US" altLang="zh-TW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6.08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 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4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資料</a:t>
                      </a:r>
                      <a:r>
                        <a:rPr lang="zh-TW" altLang="en-US" sz="2000" u="none" strike="noStrike" smtClean="0">
                          <a:effectLst/>
                        </a:rPr>
                        <a:t>來源 </a:t>
                      </a:r>
                      <a:r>
                        <a:rPr lang="en-US" altLang="zh-TW" sz="2000" u="none" strike="noStrike" smtClean="0">
                          <a:effectLst/>
                        </a:rPr>
                        <a:t>:</a:t>
                      </a:r>
                      <a:r>
                        <a:rPr lang="zh-TW" altLang="en-US" sz="2000" u="none" strike="noStrike" smtClean="0">
                          <a:effectLst/>
                        </a:rPr>
                        <a:t>行政院</a:t>
                      </a:r>
                      <a:r>
                        <a:rPr lang="zh-TW" altLang="en-US" sz="2000" u="none" strike="noStrike" dirty="0">
                          <a:effectLst/>
                        </a:rPr>
                        <a:t>主計總處。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4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錯誤的收入支出二分財</a:t>
            </a:r>
            <a:r>
              <a:rPr lang="zh-TW" altLang="en-US" dirty="0"/>
              <a:t>政思維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租稅</a:t>
            </a:r>
            <a:r>
              <a:rPr lang="zh-TW" altLang="en-US" dirty="0"/>
              <a:t>改善所得分配情形的效果十分有限，租稅並未達到應有的所得重分配效果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</a:t>
            </a:r>
            <a:r>
              <a:rPr lang="zh-TW" altLang="en-US" dirty="0"/>
              <a:t>移轉性支出做為改善所得分配情形的主要工具，其改善所得分配的</a:t>
            </a:r>
            <a:r>
              <a:rPr lang="zh-TW" altLang="en-US" dirty="0" smtClean="0"/>
              <a:t>效果在</a:t>
            </a:r>
            <a:r>
              <a:rPr lang="zh-TW" altLang="en-US" dirty="0"/>
              <a:t>租稅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10 </a:t>
            </a:r>
            <a:r>
              <a:rPr lang="zh-TW" altLang="en-US" dirty="0" smtClean="0"/>
              <a:t>倍</a:t>
            </a:r>
            <a:r>
              <a:rPr lang="zh-TW" altLang="en-US" dirty="0"/>
              <a:t>以上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邏輯上的誤</a:t>
            </a:r>
            <a:r>
              <a:rPr lang="zh-TW" altLang="en-US" dirty="0" smtClean="0"/>
              <a:t>謬</a:t>
            </a:r>
            <a:endParaRPr lang="en-US" altLang="zh-TW" dirty="0" smtClean="0"/>
          </a:p>
          <a:p>
            <a:pPr lvl="1"/>
            <a:r>
              <a:rPr lang="zh-TW" altLang="en-US" dirty="0"/>
              <a:t>租稅並未達到應有的所得重分配效果表示稅制出了問題</a:t>
            </a:r>
            <a:r>
              <a:rPr lang="zh-TW" altLang="en-US" dirty="0" smtClean="0"/>
              <a:t>，而非租</a:t>
            </a:r>
            <a:r>
              <a:rPr lang="zh-TW" altLang="en-US" dirty="0"/>
              <a:t>稅沒有所得重分配的效</a:t>
            </a:r>
            <a:r>
              <a:rPr lang="zh-TW" altLang="en-US" dirty="0" smtClean="0"/>
              <a:t>果。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移</a:t>
            </a:r>
            <a:r>
              <a:rPr lang="zh-TW" altLang="en-US" dirty="0"/>
              <a:t>轉性支出有賴租稅收入因應。稅收不足，以舉債或其他方式因應支出，絕非長久之計。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2602" y="44624"/>
            <a:ext cx="8495862" cy="1609344"/>
          </a:xfrm>
        </p:spPr>
        <p:txBody>
          <a:bodyPr/>
          <a:lstStyle/>
          <a:p>
            <a:r>
              <a:rPr lang="en-US" altLang="zh-TW" b="1" dirty="0"/>
              <a:t>1. </a:t>
            </a:r>
            <a:r>
              <a:rPr lang="zh-TW" altLang="zh-TW" b="1" dirty="0"/>
              <a:t>財政健全方案建</a:t>
            </a:r>
            <a:r>
              <a:rPr lang="zh-TW" altLang="zh-TW" b="1" dirty="0" smtClean="0"/>
              <a:t>構背景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(2/3)</a:t>
            </a:r>
            <a:endParaRPr lang="zh-TW" altLang="zh-TW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1. </a:t>
            </a:r>
            <a:r>
              <a:rPr lang="zh-TW" altLang="zh-TW" b="1" dirty="0"/>
              <a:t>財政健全方案建</a:t>
            </a:r>
            <a:r>
              <a:rPr lang="zh-TW" altLang="zh-TW" b="1" dirty="0" smtClean="0"/>
              <a:t>構背景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(3/3)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53969"/>
            <a:ext cx="8496944" cy="486629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判定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財政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面臨結構上的問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題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歐盟財政紀律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:《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歐洲聯盟運作條約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有關「超額債務」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(excessive deficit) 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之標準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借款凈額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(net borrowing)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占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GDP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比例超過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，或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償債務餘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額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包括社會安全基金、不包括公營事業部門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占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GDP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例超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過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 </a:t>
            </a:r>
            <a:r>
              <a:rPr lang="zh-TW" altLang="zh-TW" dirty="0"/>
              <a:t>財政健全方案的主要内</a:t>
            </a:r>
            <a:r>
              <a:rPr lang="zh-TW" altLang="zh-TW" dirty="0" smtClean="0"/>
              <a:t>涵</a:t>
            </a:r>
            <a:r>
              <a:rPr lang="zh-TW" altLang="en-US" dirty="0" smtClean="0"/>
              <a:t> </a:t>
            </a:r>
            <a:r>
              <a:rPr lang="en-US" altLang="zh-TW" dirty="0" smtClean="0"/>
              <a:t>(1/2)</a:t>
            </a:r>
            <a:endParaRPr lang="zh-TW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三大主軸、</a:t>
            </a:r>
            <a:r>
              <a:rPr lang="en-US" altLang="zh-TW" dirty="0" smtClean="0"/>
              <a:t>49</a:t>
            </a:r>
            <a:r>
              <a:rPr lang="zh-TW" altLang="en-US" dirty="0" smtClean="0"/>
              <a:t>項工作重點</a:t>
            </a:r>
            <a:endParaRPr lang="zh-TW" altLang="en-US" dirty="0"/>
          </a:p>
        </p:txBody>
      </p:sp>
      <p:sp>
        <p:nvSpPr>
          <p:cNvPr id="11" name="Can 10"/>
          <p:cNvSpPr/>
          <p:nvPr/>
        </p:nvSpPr>
        <p:spPr>
          <a:xfrm>
            <a:off x="921296" y="2457856"/>
            <a:ext cx="2210544" cy="4067488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債務控管</a:t>
            </a:r>
          </a:p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第一主軸</a:t>
            </a:r>
            <a:endParaRPr lang="en-US" altLang="zh-TW" sz="3600" b="1" dirty="0" smtClean="0">
              <a:solidFill>
                <a:schemeClr val="tx1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3369568" y="2492896"/>
            <a:ext cx="2210544" cy="4067488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節流</a:t>
            </a:r>
            <a:endParaRPr lang="zh-TW" altLang="en-US" sz="36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第二主軸</a:t>
            </a:r>
            <a:endParaRPr lang="en-US" altLang="zh-TW" sz="3600" b="1" dirty="0" smtClean="0">
              <a:solidFill>
                <a:schemeClr val="tx1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5796136" y="2492896"/>
            <a:ext cx="2210544" cy="4067488"/>
          </a:xfrm>
          <a:prstGeom prst="ca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開源</a:t>
            </a:r>
            <a:endParaRPr lang="zh-TW" altLang="en-US" sz="36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第三主軸</a:t>
            </a:r>
            <a:endParaRPr lang="en-US" altLang="zh-TW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 </a:t>
            </a:r>
            <a:r>
              <a:rPr lang="zh-TW" altLang="zh-TW" dirty="0"/>
              <a:t>財政健全方案的主要内</a:t>
            </a:r>
            <a:r>
              <a:rPr lang="zh-TW" altLang="zh-TW" dirty="0" smtClean="0"/>
              <a:t>涵</a:t>
            </a:r>
            <a:r>
              <a:rPr lang="en-US" altLang="zh-TW" dirty="0" smtClean="0"/>
              <a:t>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5" y="1612344"/>
            <a:ext cx="8220369" cy="5025565"/>
          </a:xfrm>
        </p:spPr>
        <p:txBody>
          <a:bodyPr>
            <a:normAutofit lnSpcReduction="10000"/>
          </a:bodyPr>
          <a:lstStyle/>
          <a:p>
            <a:r>
              <a:rPr lang="zh-TW" altLang="zh-TW" dirty="0" smtClean="0"/>
              <a:t>中央政府</a:t>
            </a:r>
            <a:r>
              <a:rPr lang="zh-TW" altLang="en-US" dirty="0" smtClean="0"/>
              <a:t>：三大主軸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一</a:t>
            </a:r>
            <a:r>
              <a:rPr lang="zh-TW" altLang="zh-TW" dirty="0"/>
              <a:t>、控制債務規模，不讓債限破表。</a:t>
            </a:r>
          </a:p>
          <a:p>
            <a:pPr lvl="1"/>
            <a:r>
              <a:rPr lang="zh-TW" altLang="zh-TW" dirty="0"/>
              <a:t>二、調整支出結構，檢討法律義務支出、各項年金改革及非法律義務支出，以減少資源重複投入及不經濟支出。</a:t>
            </a:r>
          </a:p>
          <a:p>
            <a:pPr lvl="1"/>
            <a:r>
              <a:rPr lang="zh-TW" altLang="zh-TW" dirty="0"/>
              <a:t>三</a:t>
            </a:r>
            <a:r>
              <a:rPr lang="zh-TW" altLang="zh-TW" dirty="0" smtClean="0"/>
              <a:t>、從</a:t>
            </a:r>
            <a:r>
              <a:rPr lang="en-US" altLang="zh-TW" dirty="0"/>
              <a:t>5</a:t>
            </a:r>
            <a:r>
              <a:rPr lang="zh-TW" altLang="zh-TW" dirty="0"/>
              <a:t>個面向</a:t>
            </a:r>
            <a:r>
              <a:rPr lang="zh-TW" altLang="zh-TW" dirty="0" smtClean="0"/>
              <a:t>籌措</a:t>
            </a:r>
            <a:r>
              <a:rPr lang="zh-TW" altLang="en-US" dirty="0" smtClean="0"/>
              <a:t>財源 </a:t>
            </a:r>
            <a:r>
              <a:rPr lang="en-US" altLang="zh-TW" dirty="0" smtClean="0"/>
              <a:t>:</a:t>
            </a:r>
            <a:endParaRPr lang="zh-TW" altLang="zh-TW" dirty="0"/>
          </a:p>
          <a:p>
            <a:pPr lvl="2"/>
            <a:r>
              <a:rPr lang="en-US" altLang="zh-TW" dirty="0"/>
              <a:t>1.</a:t>
            </a:r>
            <a:r>
              <a:rPr lang="zh-TW" altLang="zh-TW" dirty="0"/>
              <a:t>積極提升公股事業經營效率；</a:t>
            </a:r>
          </a:p>
          <a:p>
            <a:pPr lvl="2"/>
            <a:r>
              <a:rPr lang="en-US" altLang="zh-TW" dirty="0"/>
              <a:t>2.</a:t>
            </a:r>
            <a:r>
              <a:rPr lang="zh-TW" altLang="zh-TW" dirty="0"/>
              <a:t>檢討民營化與釋股政策；</a:t>
            </a:r>
          </a:p>
          <a:p>
            <a:pPr lvl="2"/>
            <a:r>
              <a:rPr lang="en-US" altLang="zh-TW" dirty="0"/>
              <a:t>3.</a:t>
            </a:r>
            <a:r>
              <a:rPr lang="zh-TW" altLang="zh-TW" dirty="0"/>
              <a:t>引進民間資金參與公共建設；</a:t>
            </a:r>
          </a:p>
          <a:p>
            <a:pPr lvl="2"/>
            <a:r>
              <a:rPr lang="en-US" altLang="zh-TW" dirty="0"/>
              <a:t>4.</a:t>
            </a:r>
            <a:r>
              <a:rPr lang="zh-TW" altLang="zh-TW" dirty="0"/>
              <a:t>全面推動資產活化；</a:t>
            </a:r>
          </a:p>
          <a:p>
            <a:pPr lvl="2"/>
            <a:r>
              <a:rPr lang="en-US" altLang="zh-TW" b="1" dirty="0">
                <a:solidFill>
                  <a:srgbClr val="C00000"/>
                </a:solidFill>
              </a:rPr>
              <a:t>5.</a:t>
            </a:r>
            <a:r>
              <a:rPr lang="zh-TW" altLang="zh-TW" b="1" dirty="0">
                <a:solidFill>
                  <a:srgbClr val="C00000"/>
                </a:solidFill>
              </a:rPr>
              <a:t>適時調整稅制，檢討不符國際趨勢及不合時宜之稅制</a:t>
            </a:r>
            <a:r>
              <a:rPr lang="zh-TW" altLang="zh-TW" b="1" dirty="0" smtClean="0"/>
              <a:t>。</a:t>
            </a:r>
            <a:endParaRPr lang="zh-TW" altLang="zh-TW" b="1" dirty="0"/>
          </a:p>
          <a:p>
            <a:pPr lvl="1"/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1. </a:t>
            </a:r>
            <a:r>
              <a:rPr lang="zh-TW" altLang="zh-TW" b="1" dirty="0"/>
              <a:t>財政健全方案建</a:t>
            </a:r>
            <a:r>
              <a:rPr lang="zh-TW" altLang="zh-TW" b="1" dirty="0" smtClean="0"/>
              <a:t>構背景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(1/3)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68152"/>
            <a:ext cx="8280920" cy="5661248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+mn-ea"/>
              </a:rPr>
              <a:t>財政收</a:t>
            </a:r>
            <a:r>
              <a:rPr lang="zh-TW" altLang="en-US" sz="3600" b="1" dirty="0" smtClean="0">
                <a:latin typeface="+mn-ea"/>
              </a:rPr>
              <a:t>支</a:t>
            </a:r>
            <a:r>
              <a:rPr lang="zh-TW" altLang="en-US" sz="3600" b="1" dirty="0">
                <a:latin typeface="+mn-ea"/>
              </a:rPr>
              <a:t>結構性</a:t>
            </a:r>
            <a:r>
              <a:rPr lang="zh-TW" altLang="en-US" sz="3600" b="1" dirty="0" smtClean="0">
                <a:latin typeface="+mn-ea"/>
              </a:rPr>
              <a:t>失衡</a:t>
            </a:r>
            <a:endParaRPr lang="en-US" altLang="zh-TW" sz="3600" b="1" dirty="0" smtClean="0">
              <a:latin typeface="+mn-ea"/>
            </a:endParaRPr>
          </a:p>
          <a:p>
            <a:pPr lvl="1"/>
            <a:r>
              <a:rPr lang="zh-TW" altLang="zh-TW" dirty="0"/>
              <a:t>每年融資調度約為</a:t>
            </a:r>
            <a:r>
              <a:rPr lang="en-US" altLang="zh-TW" dirty="0"/>
              <a:t>2,000</a:t>
            </a:r>
            <a:r>
              <a:rPr lang="zh-TW" altLang="zh-TW" dirty="0"/>
              <a:t>至</a:t>
            </a:r>
            <a:r>
              <a:rPr lang="en-US" altLang="zh-TW" dirty="0"/>
              <a:t>3,000</a:t>
            </a:r>
            <a:r>
              <a:rPr lang="zh-TW" altLang="zh-TW" dirty="0"/>
              <a:t>億</a:t>
            </a:r>
            <a:r>
              <a:rPr lang="zh-TW" altLang="zh-TW" dirty="0" smtClean="0"/>
              <a:t>元</a:t>
            </a:r>
            <a:endParaRPr lang="en-US" altLang="zh-TW" b="1" dirty="0">
              <a:latin typeface="+mn-ea"/>
            </a:endParaRPr>
          </a:p>
          <a:p>
            <a:r>
              <a:rPr lang="zh-TW" altLang="en-US" sz="3600" b="1" dirty="0">
                <a:latin typeface="+mn-ea"/>
              </a:rPr>
              <a:t>支出僵化、收入鈍</a:t>
            </a:r>
            <a:r>
              <a:rPr lang="zh-TW" altLang="en-US" sz="3600" b="1" dirty="0" smtClean="0">
                <a:latin typeface="+mn-ea"/>
              </a:rPr>
              <a:t>化</a:t>
            </a:r>
            <a:endParaRPr lang="en-US" altLang="zh-TW" sz="3600" b="1" dirty="0" smtClean="0">
              <a:latin typeface="+mn-ea"/>
            </a:endParaRPr>
          </a:p>
          <a:p>
            <a:pPr lvl="1"/>
            <a:r>
              <a:rPr lang="zh-TW" altLang="zh-TW" dirty="0"/>
              <a:t>法律義務</a:t>
            </a:r>
            <a:r>
              <a:rPr lang="zh-TW" altLang="zh-TW" dirty="0" smtClean="0"/>
              <a:t>支出</a:t>
            </a:r>
            <a:r>
              <a:rPr lang="zh-TW" altLang="en-US" dirty="0" smtClean="0"/>
              <a:t>占歲出約七成</a:t>
            </a:r>
            <a:endParaRPr lang="en-US" altLang="zh-TW" dirty="0"/>
          </a:p>
          <a:p>
            <a:pPr lvl="1"/>
            <a:r>
              <a:rPr lang="zh-TW" altLang="en-US" dirty="0" smtClean="0"/>
              <a:t>加計</a:t>
            </a:r>
            <a:r>
              <a:rPr lang="zh-TW" altLang="zh-TW" dirty="0" smtClean="0"/>
              <a:t>救助</a:t>
            </a:r>
            <a:r>
              <a:rPr lang="zh-TW" altLang="zh-TW" dirty="0"/>
              <a:t>、</a:t>
            </a:r>
            <a:r>
              <a:rPr lang="zh-TW" altLang="zh-TW" dirty="0" smtClean="0"/>
              <a:t>補貼，</a:t>
            </a:r>
            <a:r>
              <a:rPr lang="zh-TW" altLang="zh-TW" dirty="0"/>
              <a:t>占歲出總額已達九成以上</a:t>
            </a:r>
            <a:endParaRPr lang="en-US" altLang="zh-TW" b="1" dirty="0" smtClean="0">
              <a:latin typeface="+mn-ea"/>
            </a:endParaRP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zh-TW" altLang="en-US" sz="3600" b="1" dirty="0">
                <a:latin typeface="+mn-ea"/>
              </a:rPr>
              <a:t>租稅負擔率偏低，國際</a:t>
            </a:r>
            <a:r>
              <a:rPr lang="zh-TW" altLang="en-US" sz="3600" b="1" dirty="0" smtClean="0">
                <a:latin typeface="+mn-ea"/>
              </a:rPr>
              <a:t>罕見</a:t>
            </a:r>
            <a:endParaRPr lang="en-US" altLang="zh-TW" sz="3600" b="1" dirty="0" smtClean="0">
              <a:latin typeface="+mn-ea"/>
            </a:endParaRPr>
          </a:p>
          <a:p>
            <a:pPr marL="457200" lvl="2">
              <a:spcBef>
                <a:spcPts val="1200"/>
              </a:spcBef>
              <a:spcAft>
                <a:spcPts val="0"/>
              </a:spcAft>
            </a:pPr>
            <a:r>
              <a:rPr lang="en-US" altLang="zh-TW" sz="2800" dirty="0" smtClean="0">
                <a:latin typeface="+mn-ea"/>
              </a:rPr>
              <a:t>2013</a:t>
            </a:r>
            <a:r>
              <a:rPr lang="zh-TW" altLang="en-US" sz="2800" dirty="0" smtClean="0">
                <a:latin typeface="+mn-ea"/>
              </a:rPr>
              <a:t>年租稅負擔率約為</a:t>
            </a:r>
            <a:r>
              <a:rPr lang="en-US" altLang="zh-TW" sz="2800" dirty="0" smtClean="0">
                <a:latin typeface="+mn-ea"/>
              </a:rPr>
              <a:t>12.6%</a:t>
            </a:r>
            <a:endParaRPr lang="en-US" altLang="zh-TW" sz="2800" dirty="0">
              <a:latin typeface="+mn-ea"/>
            </a:endParaRP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zh-TW" altLang="en-US" sz="3600" b="1" dirty="0" smtClean="0">
                <a:latin typeface="+mn-ea"/>
              </a:rPr>
              <a:t>債務快速成長、負</a:t>
            </a:r>
            <a:r>
              <a:rPr lang="zh-TW" altLang="en-US" sz="3600" b="1" dirty="0">
                <a:latin typeface="+mn-ea"/>
              </a:rPr>
              <a:t>債緊逼法定</a:t>
            </a:r>
            <a:r>
              <a:rPr lang="zh-TW" altLang="en-US" sz="3600" b="1" dirty="0" smtClean="0">
                <a:latin typeface="+mn-ea"/>
              </a:rPr>
              <a:t>上限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家</a:t>
            </a:r>
            <a:r>
              <a:rPr lang="zh-TW" altLang="en-US" sz="3600" b="1" dirty="0">
                <a:latin typeface="+mn-ea"/>
              </a:rPr>
              <a:t>戶所得分配不均且</a:t>
            </a:r>
            <a:r>
              <a:rPr lang="zh-TW" altLang="en-US" sz="3600" b="1" dirty="0" smtClean="0">
                <a:latin typeface="+mn-ea"/>
              </a:rPr>
              <a:t>惡化</a:t>
            </a:r>
            <a:endParaRPr lang="en-US" altLang="zh-TW" sz="3600" b="1" dirty="0" smtClean="0">
              <a:latin typeface="+mn-ea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第一</a:t>
            </a:r>
            <a:r>
              <a:rPr lang="zh-TW" altLang="en-US" smtClean="0"/>
              <a:t>主軸</a:t>
            </a:r>
            <a:r>
              <a:rPr lang="en-US" altLang="zh-TW" smtClean="0"/>
              <a:t> :</a:t>
            </a:r>
            <a:r>
              <a:rPr lang="zh-TW" altLang="en-US" smtClean="0"/>
              <a:t> </a:t>
            </a:r>
            <a:r>
              <a:rPr lang="zh-TW" altLang="zh-TW" dirty="0" smtClean="0"/>
              <a:t>控制</a:t>
            </a:r>
            <a:r>
              <a:rPr lang="zh-TW" altLang="zh-TW" dirty="0"/>
              <a:t>債務規</a:t>
            </a:r>
            <a:r>
              <a:rPr lang="zh-TW" altLang="zh-TW" dirty="0" smtClean="0"/>
              <a:t>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內容</a:t>
            </a:r>
            <a:r>
              <a:rPr lang="en-US" altLang="zh-TW" dirty="0" smtClean="0"/>
              <a:t> :</a:t>
            </a:r>
          </a:p>
          <a:p>
            <a:pPr lvl="1"/>
            <a:r>
              <a:rPr lang="zh-TW" altLang="en-US" dirty="0"/>
              <a:t>設</a:t>
            </a:r>
            <a:r>
              <a:rPr lang="zh-TW" altLang="en-US" dirty="0" smtClean="0"/>
              <a:t>定「債務餘額最大數」為一年以上</a:t>
            </a:r>
            <a:r>
              <a:rPr lang="zh-TW" altLang="en-US" dirty="0" smtClean="0">
                <a:latin typeface="+mn-ea"/>
              </a:rPr>
              <a:t>未</a:t>
            </a:r>
            <a:r>
              <a:rPr lang="zh-TW" altLang="en-US" dirty="0">
                <a:latin typeface="+mn-ea"/>
              </a:rPr>
              <a:t>償債務餘</a:t>
            </a:r>
            <a:r>
              <a:rPr lang="zh-TW" altLang="en-US" dirty="0" smtClean="0">
                <a:latin typeface="+mn-ea"/>
              </a:rPr>
              <a:t>額占前三年度名目 </a:t>
            </a:r>
            <a:r>
              <a:rPr lang="en-US" altLang="zh-TW" dirty="0" smtClean="0">
                <a:latin typeface="+mn-ea"/>
              </a:rPr>
              <a:t>GDP </a:t>
            </a:r>
            <a:r>
              <a:rPr lang="zh-TW" altLang="en-US" dirty="0" smtClean="0">
                <a:latin typeface="+mn-ea"/>
              </a:rPr>
              <a:t>之 </a:t>
            </a:r>
            <a:r>
              <a:rPr lang="en-US" altLang="zh-TW" dirty="0" smtClean="0">
                <a:latin typeface="+mn-ea"/>
              </a:rPr>
              <a:t>38.6%</a:t>
            </a:r>
          </a:p>
          <a:p>
            <a:pPr lvl="1"/>
            <a:r>
              <a:rPr lang="zh-TW" altLang="en-US" dirty="0">
                <a:latin typeface="+mn-ea"/>
              </a:rPr>
              <a:t>保留與法定債</a:t>
            </a:r>
            <a:r>
              <a:rPr lang="zh-TW" altLang="en-US" dirty="0" smtClean="0">
                <a:latin typeface="+mn-ea"/>
              </a:rPr>
              <a:t>限 </a:t>
            </a:r>
            <a:r>
              <a:rPr lang="en-US" altLang="zh-TW" dirty="0" smtClean="0">
                <a:latin typeface="+mn-ea"/>
              </a:rPr>
              <a:t>40.6% </a:t>
            </a:r>
            <a:r>
              <a:rPr lang="zh-TW" altLang="en-US" dirty="0" smtClean="0">
                <a:latin typeface="+mn-ea"/>
              </a:rPr>
              <a:t>間 </a:t>
            </a:r>
            <a:r>
              <a:rPr lang="en-US" altLang="zh-TW" dirty="0" smtClean="0">
                <a:latin typeface="+mn-ea"/>
              </a:rPr>
              <a:t>2% </a:t>
            </a:r>
            <a:r>
              <a:rPr lang="zh-TW" altLang="en-US" dirty="0" smtClean="0">
                <a:latin typeface="+mn-ea"/>
              </a:rPr>
              <a:t>的應變彈性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效果</a:t>
            </a:r>
            <a:r>
              <a:rPr lang="en-US" altLang="zh-TW" dirty="0" smtClean="0">
                <a:latin typeface="+mn-ea"/>
              </a:rPr>
              <a:t> :</a:t>
            </a:r>
          </a:p>
          <a:p>
            <a:pPr lvl="1"/>
            <a:r>
              <a:rPr lang="zh-TW" altLang="en-US" dirty="0">
                <a:latin typeface="+mn-ea"/>
              </a:rPr>
              <a:t>債務不至於超越法定債</a:t>
            </a:r>
            <a:r>
              <a:rPr lang="zh-TW" altLang="en-US" dirty="0" smtClean="0">
                <a:latin typeface="+mn-ea"/>
              </a:rPr>
              <a:t>限</a:t>
            </a:r>
            <a:endParaRPr lang="en-US" altLang="zh-TW" dirty="0" smtClean="0">
              <a:latin typeface="+mn-ea"/>
            </a:endParaRPr>
          </a:p>
          <a:p>
            <a:pPr lvl="1"/>
            <a:r>
              <a:rPr lang="zh-TW" altLang="en-US" dirty="0">
                <a:latin typeface="+mn-ea"/>
              </a:rPr>
              <a:t>舉債空間</a:t>
            </a:r>
            <a:r>
              <a:rPr lang="zh-TW" altLang="en-US" dirty="0" smtClean="0">
                <a:latin typeface="+mn-ea"/>
              </a:rPr>
              <a:t>與 </a:t>
            </a:r>
            <a:r>
              <a:rPr lang="en-US" altLang="zh-TW" dirty="0" smtClean="0">
                <a:latin typeface="+mn-ea"/>
              </a:rPr>
              <a:t>GDP </a:t>
            </a:r>
            <a:r>
              <a:rPr lang="zh-TW" altLang="en-US" dirty="0" smtClean="0">
                <a:latin typeface="+mn-ea"/>
              </a:rPr>
              <a:t>成長連動，可解決部分財政缺口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問題</a:t>
            </a:r>
            <a:r>
              <a:rPr lang="en-US" altLang="zh-TW" dirty="0" smtClean="0">
                <a:latin typeface="+mn-ea"/>
              </a:rPr>
              <a:t> :</a:t>
            </a:r>
          </a:p>
          <a:p>
            <a:pPr lvl="1"/>
            <a:r>
              <a:rPr lang="zh-TW" altLang="en-US" dirty="0" smtClean="0">
                <a:latin typeface="+mn-ea"/>
              </a:rPr>
              <a:t>過於</a:t>
            </a:r>
            <a:r>
              <a:rPr lang="zh-TW" altLang="en-US" dirty="0">
                <a:latin typeface="+mn-ea"/>
              </a:rPr>
              <a:t>樂</a:t>
            </a:r>
            <a:r>
              <a:rPr lang="zh-TW" altLang="en-US" dirty="0" smtClean="0">
                <a:latin typeface="+mn-ea"/>
              </a:rPr>
              <a:t>觀</a:t>
            </a:r>
            <a:endParaRPr lang="en-US" altLang="zh-TW" dirty="0" smtClean="0">
              <a:latin typeface="+mn-ea"/>
            </a:endParaRPr>
          </a:p>
          <a:p>
            <a:pPr lvl="1"/>
            <a:r>
              <a:rPr lang="zh-TW" altLang="en-US" dirty="0"/>
              <a:t>「債務餘額最大數</a:t>
            </a:r>
            <a:r>
              <a:rPr lang="zh-TW" altLang="en-US" dirty="0" smtClean="0"/>
              <a:t>」沒有根據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既存債</a:t>
            </a:r>
            <a:r>
              <a:rPr lang="zh-TW" altLang="en-US" dirty="0"/>
              <a:t>務問題依</a:t>
            </a:r>
            <a:r>
              <a:rPr lang="zh-TW" altLang="en-US" dirty="0" smtClean="0"/>
              <a:t>舊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第一</a:t>
            </a:r>
            <a:r>
              <a:rPr lang="zh-TW" altLang="en-US" smtClean="0"/>
              <a:t>主軸</a:t>
            </a:r>
            <a:r>
              <a:rPr lang="en-US" altLang="zh-TW" smtClean="0"/>
              <a:t> : </a:t>
            </a:r>
            <a:r>
              <a:rPr lang="zh-TW" altLang="zh-TW" dirty="0" smtClean="0"/>
              <a:t>控制</a:t>
            </a:r>
            <a:r>
              <a:rPr lang="zh-TW" altLang="zh-TW" dirty="0"/>
              <a:t>債務規</a:t>
            </a:r>
            <a:r>
              <a:rPr lang="zh-TW" altLang="zh-TW" dirty="0" smtClean="0"/>
              <a:t>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三項建議 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zh-TW" dirty="0" smtClean="0"/>
              <a:t>短期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zh-TW" dirty="0" smtClean="0"/>
              <a:t>建立債務</a:t>
            </a:r>
            <a:r>
              <a:rPr lang="zh-TW" altLang="zh-TW" dirty="0"/>
              <a:t>還本與年度舉債額度連動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lvl="1"/>
            <a:r>
              <a:rPr lang="zh-TW" altLang="en-US" dirty="0" smtClean="0"/>
              <a:t>中長期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zh-TW" dirty="0" smtClean="0"/>
              <a:t>建立歲</a:t>
            </a:r>
            <a:r>
              <a:rPr lang="zh-TW" altLang="zh-TW" dirty="0"/>
              <a:t>出與歲入連動</a:t>
            </a:r>
            <a:r>
              <a:rPr lang="zh-TW" altLang="zh-TW" dirty="0" smtClean="0"/>
              <a:t>機制</a:t>
            </a:r>
            <a:endParaRPr lang="en-US" altLang="zh-TW" dirty="0" smtClean="0"/>
          </a:p>
          <a:p>
            <a:pPr lvl="1"/>
            <a:r>
              <a:rPr lang="zh-TW" altLang="zh-TW" dirty="0"/>
              <a:t>訂定債務償還的時間表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082" y="0"/>
            <a:ext cx="8495862" cy="186999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第二</a:t>
            </a:r>
            <a:r>
              <a:rPr lang="zh-TW" altLang="en-US" smtClean="0"/>
              <a:t>主軸</a:t>
            </a:r>
            <a:r>
              <a:rPr lang="en-US" altLang="zh-TW" smtClean="0"/>
              <a:t> :</a:t>
            </a:r>
            <a:r>
              <a:rPr lang="zh-TW" altLang="en-US" smtClean="0"/>
              <a:t> </a:t>
            </a:r>
            <a:r>
              <a:rPr lang="zh-TW" altLang="zh-TW" dirty="0" smtClean="0"/>
              <a:t>調整</a:t>
            </a:r>
            <a:r>
              <a:rPr lang="zh-TW" altLang="zh-TW" dirty="0"/>
              <a:t>支出</a:t>
            </a:r>
            <a:r>
              <a:rPr lang="zh-TW" altLang="zh-TW" dirty="0" smtClean="0"/>
              <a:t>結構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1347498"/>
            <a:ext cx="381642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28710"/>
              </p:ext>
            </p:extLst>
          </p:nvPr>
        </p:nvGraphicFramePr>
        <p:xfrm>
          <a:off x="179512" y="1124744"/>
          <a:ext cx="8721406" cy="503721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672408"/>
                <a:gridCol w="5048998"/>
              </a:tblGrid>
              <a:tr h="669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dirty="0" smtClean="0"/>
                        <a:t>財政健全方案內容</a:t>
                      </a:r>
                      <a:endParaRPr lang="zh-TW" altLang="en-US" sz="30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 smtClean="0"/>
                        <a:t>評論</a:t>
                      </a:r>
                      <a:endParaRPr lang="zh-TW" altLang="en-US" sz="30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97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000" dirty="0" smtClean="0"/>
                        <a:t>檢討法律義務支出</a:t>
                      </a:r>
                      <a:endParaRPr lang="zh-TW" altLang="en-US" sz="30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000" dirty="0" smtClean="0"/>
                        <a:t>檢討非法律義務支出</a:t>
                      </a:r>
                      <a:endParaRPr lang="zh-TW" altLang="en-US" sz="30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3000" dirty="0" smtClean="0"/>
                        <a:t>早就該做</a:t>
                      </a:r>
                      <a:r>
                        <a:rPr lang="zh-TW" altLang="en-US" sz="3000" dirty="0" smtClean="0"/>
                        <a:t>；</a:t>
                      </a:r>
                      <a:r>
                        <a:rPr lang="zh-TW" altLang="zh-TW" sz="3000" dirty="0" smtClean="0"/>
                        <a:t>仍然未見有具體作法的提出</a:t>
                      </a:r>
                      <a:endParaRPr lang="zh-TW" altLang="en-US" sz="30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8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000" dirty="0" smtClean="0"/>
                        <a:t>推動年金改革</a:t>
                      </a:r>
                      <a:endParaRPr lang="zh-TW" altLang="en-US" sz="30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zh-TW" altLang="zh-TW" sz="3000" dirty="0" smtClean="0"/>
                        <a:t>世代公平與職業間</a:t>
                      </a:r>
                      <a:r>
                        <a:rPr lang="zh-TW" altLang="en-US" sz="3000" dirty="0" smtClean="0"/>
                        <a:t>衡</a:t>
                      </a:r>
                      <a:r>
                        <a:rPr lang="zh-TW" altLang="zh-TW" sz="3000" dirty="0" smtClean="0"/>
                        <a:t>平問題</a:t>
                      </a:r>
                      <a:r>
                        <a:rPr lang="zh-TW" altLang="en-US" sz="3000" dirty="0" smtClean="0"/>
                        <a:t>；</a:t>
                      </a:r>
                      <a:endParaRPr lang="en-US" altLang="zh-TW" sz="3000" dirty="0" smtClean="0"/>
                    </a:p>
                    <a:p>
                      <a:pPr lvl="0"/>
                      <a:r>
                        <a:rPr lang="zh-TW" altLang="zh-TW" sz="3000" dirty="0" smtClean="0"/>
                        <a:t>與財政收支結構最為攸關之全國公務人員退休制</a:t>
                      </a:r>
                      <a:r>
                        <a:rPr lang="zh-TW" altLang="en-US" sz="3000" dirty="0" smtClean="0"/>
                        <a:t>度</a:t>
                      </a:r>
                      <a:r>
                        <a:rPr lang="zh-TW" altLang="zh-TW" sz="3000" kern="1200" dirty="0" smtClean="0">
                          <a:effectLst/>
                        </a:rPr>
                        <a:t>，根本非屬行政部門職權。</a:t>
                      </a:r>
                      <a:endParaRPr lang="zh-TW" altLang="zh-TW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91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000" dirty="0" smtClean="0"/>
                        <a:t>引進民間資金投入</a:t>
                      </a:r>
                      <a:r>
                        <a:rPr lang="en-US" altLang="zh-TW" sz="3000" dirty="0" smtClean="0"/>
                        <a:t> </a:t>
                      </a:r>
                      <a:r>
                        <a:rPr lang="zh-TW" altLang="zh-TW" sz="3000" dirty="0" smtClean="0"/>
                        <a:t>公共建設</a:t>
                      </a:r>
                      <a:endParaRPr lang="zh-TW" altLang="en-US" sz="30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3000" dirty="0" smtClean="0"/>
                        <a:t>早</a:t>
                      </a:r>
                      <a:r>
                        <a:rPr lang="zh-TW" altLang="en-US" sz="3000" dirty="0" smtClean="0"/>
                        <a:t>有辦法；</a:t>
                      </a:r>
                      <a:endParaRPr lang="en-US" altLang="zh-TW" sz="3000" dirty="0" smtClean="0"/>
                    </a:p>
                    <a:p>
                      <a:r>
                        <a:rPr lang="zh-TW" altLang="en-US" sz="3000" dirty="0" smtClean="0"/>
                        <a:t>恐帶來更大的財政隱憂</a:t>
                      </a:r>
                      <a:endParaRPr lang="zh-TW" altLang="en-US" sz="30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</a:t>
            </a:r>
            <a:r>
              <a:rPr lang="zh-TW" altLang="en-US" smtClean="0"/>
              <a:t>主軸 </a:t>
            </a:r>
            <a:r>
              <a:rPr lang="en-US" altLang="zh-TW" smtClean="0"/>
              <a:t>:</a:t>
            </a:r>
            <a:r>
              <a:rPr lang="zh-TW" altLang="en-US" smtClean="0"/>
              <a:t>短期</a:t>
            </a:r>
            <a:r>
              <a:rPr lang="zh-TW" altLang="zh-TW" dirty="0" smtClean="0"/>
              <a:t>稅制</a:t>
            </a:r>
            <a:r>
              <a:rPr lang="zh-TW" altLang="zh-TW" dirty="0"/>
              <a:t>改</a:t>
            </a:r>
            <a:r>
              <a:rPr lang="zh-TW" altLang="zh-TW" dirty="0" smtClean="0"/>
              <a:t>革</a:t>
            </a:r>
            <a:r>
              <a:rPr lang="zh-TW" altLang="en-US" dirty="0" smtClean="0"/>
              <a:t>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3.1 </a:t>
            </a:r>
            <a:r>
              <a:rPr lang="zh-TW" altLang="zh-TW" b="1" dirty="0"/>
              <a:t>兩稅合一制度之改革</a:t>
            </a:r>
            <a:endParaRPr lang="zh-TW" altLang="zh-TW" dirty="0"/>
          </a:p>
          <a:p>
            <a:r>
              <a:rPr lang="en-US" altLang="zh-TW" b="1" dirty="0"/>
              <a:t>3.2 </a:t>
            </a:r>
            <a:r>
              <a:rPr lang="zh-TW" altLang="zh-TW" b="1" dirty="0"/>
              <a:t>金融營業稅制之改革</a:t>
            </a:r>
            <a:endParaRPr lang="zh-TW" altLang="zh-TW" dirty="0"/>
          </a:p>
          <a:p>
            <a:r>
              <a:rPr lang="en-US" altLang="zh-TW" b="1" dirty="0"/>
              <a:t>3.3 </a:t>
            </a:r>
            <a:r>
              <a:rPr lang="zh-TW" altLang="zh-TW" b="1" dirty="0"/>
              <a:t>綜合所得稅增設最高級距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470149"/>
              </p:ext>
            </p:extLst>
          </p:nvPr>
        </p:nvGraphicFramePr>
        <p:xfrm>
          <a:off x="467544" y="1196752"/>
          <a:ext cx="8352928" cy="540673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48472"/>
                <a:gridCol w="4104456"/>
              </a:tblGrid>
              <a:tr h="51469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方案內容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討論及預期影響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13898">
                <a:tc>
                  <a:txBody>
                    <a:bodyPr/>
                    <a:lstStyle/>
                    <a:p>
                      <a:pPr marL="4680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營利事業所得稅由</a:t>
                      </a:r>
                      <a:r>
                        <a:rPr lang="zh-TW" altLang="zh-TW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「完全設算扣抵制」</a:t>
                      </a:r>
                      <a:r>
                        <a:rPr lang="zh-TW" altLang="en-US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改為</a:t>
                      </a:r>
                      <a:r>
                        <a:rPr lang="zh-TW" altLang="zh-TW" sz="2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「部分設算扣抵制</a:t>
                      </a:r>
                      <a:r>
                        <a:rPr lang="zh-TW" altLang="zh-TW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zh-TW" altLang="en-US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；扣抵率由 </a:t>
                      </a:r>
                      <a:r>
                        <a:rPr lang="en-US" altLang="zh-TW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zh-TW" altLang="en-US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altLang="en-US" sz="2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改為 </a:t>
                      </a:r>
                      <a:r>
                        <a:rPr lang="en-US" altLang="zh-TW" sz="2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50%</a:t>
                      </a: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→ 估計每年增加  </a:t>
                      </a:r>
                      <a:r>
                        <a:rPr lang="en-US" altLang="zh-TW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億稅收</a:t>
                      </a:r>
                    </a:p>
                    <a:p>
                      <a:pPr marL="4680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原非居住者股利淨額含保留盈餘稅 </a:t>
                      </a:r>
                      <a:r>
                        <a:rPr lang="en-US" altLang="zh-TW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的部分，</a:t>
                      </a:r>
                      <a:r>
                        <a:rPr lang="zh-TW" alt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可</a:t>
                      </a:r>
                      <a:r>
                        <a:rPr lang="zh-TW" altLang="en-US" sz="2100" b="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全數</a:t>
                      </a:r>
                      <a:r>
                        <a:rPr lang="zh-TW" alt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抵繳股利淨額之應扣繳稅，</a:t>
                      </a:r>
                      <a:r>
                        <a:rPr lang="zh-TW" altLang="en-US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改為</a:t>
                      </a:r>
                      <a:r>
                        <a:rPr lang="zh-TW" altLang="en-US" sz="2100" b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半數</a:t>
                      </a:r>
                      <a:r>
                        <a:rPr lang="zh-TW" altLang="en-US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可抵繳</a:t>
                      </a:r>
                    </a:p>
                    <a:p>
                      <a:pPr marL="4680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原獨資、合夥組織資本主只需繳納個人綜合所得稅，改為</a:t>
                      </a:r>
                      <a:r>
                        <a:rPr lang="zh-TW" altLang="en-US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須繳納營利事業所得稅 </a:t>
                      </a:r>
                      <a:r>
                        <a:rPr lang="en-US" altLang="zh-TW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小規模營利事業除外</a:t>
                      </a:r>
                      <a:r>
                        <a:rPr lang="en-US" altLang="zh-TW" sz="2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，且以全年應納營利事業所得稅之半數為事業端應納稅額</a:t>
                      </a:r>
                      <a:endParaRPr lang="zh-TW" altLang="en-US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依然落入</a:t>
                      </a:r>
                      <a:r>
                        <a:rPr lang="zh-TW" altLang="en-US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老舊之法人端與個人端</a:t>
                      </a:r>
                      <a:r>
                        <a:rPr lang="zh-TW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重複課稅的窠臼</a:t>
                      </a:r>
                      <a:endParaRPr lang="en-US" altLang="zh-TW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租稅稽徵及順從成本</a:t>
                      </a:r>
                      <a:r>
                        <a:rPr lang="zh-TW" altLang="en-US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更進一步增加</a:t>
                      </a:r>
                      <a:endParaRPr lang="en-US" altLang="zh-TW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未對保留盈餘稅部分有配套之調整</a:t>
                      </a:r>
                      <a:endParaRPr lang="en-US" altLang="zh-TW" sz="2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實為增稅與國際趨勢相違</a:t>
                      </a:r>
                      <a:endParaRPr lang="en-US" altLang="zh-TW" sz="2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建議 </a:t>
                      </a:r>
                      <a:r>
                        <a:rPr lang="en-US" altLang="zh-TW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公司自有資本扣除制度</a:t>
                      </a:r>
                      <a:r>
                        <a:rPr lang="en-US" altLang="zh-TW" sz="2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(Allowance for Corporate Equity; ACE) </a:t>
                      </a:r>
                      <a:endParaRPr lang="zh-TW" alt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3.1 </a:t>
            </a:r>
            <a:r>
              <a:rPr lang="zh-TW" altLang="zh-TW" dirty="0"/>
              <a:t>兩稅合一制度之</a:t>
            </a:r>
            <a:r>
              <a:rPr lang="zh-TW" altLang="zh-TW" dirty="0" smtClean="0"/>
              <a:t>改革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2014</a:t>
            </a:r>
            <a:r>
              <a:rPr lang="zh-TW" altLang="en-US" dirty="0" smtClean="0"/>
              <a:t>海峽兩岸財稅學術研討會</a:t>
            </a:r>
            <a:r>
              <a:rPr lang="en-US" altLang="zh-TW" dirty="0" smtClean="0"/>
              <a:t>--</a:t>
            </a:r>
            <a:r>
              <a:rPr lang="zh-TW" altLang="en-US" dirty="0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61613"/>
              </p:ext>
            </p:extLst>
          </p:nvPr>
        </p:nvGraphicFramePr>
        <p:xfrm>
          <a:off x="395536" y="1268760"/>
          <a:ext cx="8424936" cy="582329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04456"/>
                <a:gridCol w="4320480"/>
              </a:tblGrid>
              <a:tr h="51977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>
                          <a:effectLst/>
                        </a:rPr>
                        <a:t>方案內容</a:t>
                      </a:r>
                      <a:endParaRPr lang="zh-TW" altLang="en-US" sz="26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kern="1200" dirty="0" smtClean="0">
                          <a:effectLst/>
                        </a:rPr>
                        <a:t>討論及預期影響</a:t>
                      </a:r>
                      <a:endParaRPr lang="zh-TW" altLang="en-US" sz="2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64797">
                <a:tc>
                  <a:txBody>
                    <a:bodyPr/>
                    <a:lstStyle/>
                    <a:p>
                      <a:pPr marL="4680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dirty="0" smtClean="0">
                          <a:effectLst/>
                        </a:rPr>
                        <a:t>將銀行、保險業經營銀行、保險本業銷售額之營業稅稅率由 </a:t>
                      </a:r>
                      <a:r>
                        <a:rPr lang="en-US" altLang="zh-TW" sz="2400" dirty="0" smtClean="0">
                          <a:effectLst/>
                        </a:rPr>
                        <a:t>2%</a:t>
                      </a:r>
                      <a:r>
                        <a:rPr lang="zh-TW" altLang="en-US" sz="2400" dirty="0" smtClean="0">
                          <a:effectLst/>
                        </a:rPr>
                        <a:t> 調回原本之 </a:t>
                      </a:r>
                      <a:r>
                        <a:rPr lang="en-US" altLang="zh-TW" sz="2400" dirty="0" smtClean="0">
                          <a:effectLst/>
                        </a:rPr>
                        <a:t>5%</a:t>
                      </a:r>
                      <a:r>
                        <a:rPr lang="zh-TW" altLang="en-US" sz="2400" dirty="0" smtClean="0">
                          <a:effectLst/>
                        </a:rPr>
                        <a:t>　</a:t>
                      </a:r>
                      <a:endParaRPr lang="en-US" altLang="zh-TW" sz="2400" dirty="0" smtClean="0">
                        <a:effectLst/>
                      </a:endParaRPr>
                    </a:p>
                    <a:p>
                      <a:pPr marL="4680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dirty="0" smtClean="0">
                          <a:effectLst/>
                        </a:rPr>
                        <a:t>增加的 </a:t>
                      </a:r>
                      <a:r>
                        <a:rPr lang="en-US" altLang="zh-TW" sz="2400" dirty="0" smtClean="0">
                          <a:effectLst/>
                        </a:rPr>
                        <a:t>3%</a:t>
                      </a:r>
                      <a:r>
                        <a:rPr lang="zh-TW" altLang="en-US" sz="2400" dirty="0" smtClean="0">
                          <a:effectLst/>
                        </a:rPr>
                        <a:t> 之稅款，由國庫統收統支</a:t>
                      </a:r>
                    </a:p>
                    <a:p>
                      <a:pPr marL="4680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dirty="0" smtClean="0">
                          <a:effectLst/>
                        </a:rPr>
                        <a:t>原本 </a:t>
                      </a:r>
                      <a:r>
                        <a:rPr lang="en-US" altLang="zh-TW" sz="2400" dirty="0" smtClean="0">
                          <a:effectLst/>
                        </a:rPr>
                        <a:t>2%</a:t>
                      </a:r>
                      <a:r>
                        <a:rPr lang="zh-TW" altLang="en-US" sz="2400" dirty="0" smtClean="0">
                          <a:effectLst/>
                        </a:rPr>
                        <a:t> 之稅款，至</a:t>
                      </a:r>
                      <a:r>
                        <a:rPr lang="en-US" altLang="zh-TW" sz="2400" dirty="0" smtClean="0">
                          <a:effectLst/>
                        </a:rPr>
                        <a:t>2024 </a:t>
                      </a:r>
                      <a:r>
                        <a:rPr lang="zh-TW" altLang="en-US" sz="2400" dirty="0" smtClean="0">
                          <a:effectLst/>
                        </a:rPr>
                        <a:t>年</a:t>
                      </a:r>
                      <a:r>
                        <a:rPr lang="en-US" altLang="zh-TW" sz="2400" dirty="0" smtClean="0">
                          <a:effectLst/>
                        </a:rPr>
                        <a:t>12</a:t>
                      </a:r>
                      <a:r>
                        <a:rPr lang="zh-TW" altLang="en-US" sz="2400" dirty="0" smtClean="0">
                          <a:effectLst/>
                        </a:rPr>
                        <a:t>月</a:t>
                      </a:r>
                      <a:r>
                        <a:rPr lang="en-US" altLang="zh-TW" sz="2400" dirty="0" smtClean="0">
                          <a:effectLst/>
                        </a:rPr>
                        <a:t>31</a:t>
                      </a:r>
                      <a:r>
                        <a:rPr lang="zh-TW" altLang="en-US" sz="2400" dirty="0" smtClean="0">
                          <a:effectLst/>
                        </a:rPr>
                        <a:t>日前，繼續撥入金融業特別準備金。</a:t>
                      </a:r>
                      <a:r>
                        <a:rPr lang="en-US" altLang="zh-TW" sz="2400" dirty="0" smtClean="0">
                          <a:effectLst/>
                        </a:rPr>
                        <a:t>2025</a:t>
                      </a:r>
                      <a:r>
                        <a:rPr lang="zh-TW" altLang="en-US" sz="2400" dirty="0" smtClean="0">
                          <a:effectLst/>
                        </a:rPr>
                        <a:t> 年開始，完全恢復國庫統收統支。</a:t>
                      </a:r>
                      <a:endParaRPr lang="zh-TW" altLang="en-US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dirty="0" smtClean="0">
                          <a:effectLst/>
                        </a:rPr>
                        <a:t>新增國庫統收統支部分之</a:t>
                      </a:r>
                      <a:r>
                        <a:rPr lang="zh-TW" altLang="en-US" sz="2400" kern="1200" dirty="0" smtClean="0">
                          <a:effectLst/>
                        </a:rPr>
                        <a:t>稅收將可帶來 </a:t>
                      </a:r>
                      <a:r>
                        <a:rPr lang="en-US" altLang="zh-TW" sz="2400" kern="1200" dirty="0" smtClean="0">
                          <a:effectLst/>
                        </a:rPr>
                        <a:t>240</a:t>
                      </a:r>
                      <a:r>
                        <a:rPr lang="zh-TW" altLang="en-US" sz="2400" kern="1200" dirty="0" smtClean="0">
                          <a:effectLst/>
                        </a:rPr>
                        <a:t> 億元之稅收</a:t>
                      </a:r>
                      <a:endParaRPr lang="en-US" altLang="zh-TW" sz="24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effectLst/>
                        </a:rPr>
                        <a:t>隱憂：</a:t>
                      </a:r>
                      <a:r>
                        <a:rPr lang="zh-TW" altLang="zh-TW" sz="2400" kern="1200" dirty="0" smtClean="0">
                          <a:effectLst/>
                        </a:rPr>
                        <a:t>附帶決議</a:t>
                      </a:r>
                      <a:r>
                        <a:rPr lang="zh-TW" altLang="en-US" sz="2400" kern="1200" dirty="0" smtClean="0">
                          <a:effectLst/>
                        </a:rPr>
                        <a:t>之落日條款　　</a:t>
                      </a:r>
                      <a:endParaRPr lang="en-US" altLang="zh-TW" sz="24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effectLst/>
                        </a:rPr>
                        <a:t>營業稅稅收繼續撥入金融業準備金的做法，仍然損及營業稅制的完整性</a:t>
                      </a:r>
                      <a:endParaRPr lang="en-US" altLang="zh-TW" sz="24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effectLst/>
                        </a:rPr>
                        <a:t>嚴重破壞整體財政與預算體制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effectLst/>
                        </a:rPr>
                        <a:t>扭曲存款及保險應有的正常準備制度</a:t>
                      </a:r>
                      <a:endParaRPr lang="en-US" altLang="zh-TW" sz="24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400" kern="1200" dirty="0" smtClean="0">
                          <a:effectLst/>
                        </a:rPr>
                        <a:t>與國際趨勢相違</a:t>
                      </a:r>
                      <a:endParaRPr lang="en-US" altLang="zh-TW" sz="24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altLang="zh-TW" sz="27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zh-TW" altLang="en-US" sz="2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 </a:t>
            </a:r>
            <a:r>
              <a:rPr lang="zh-TW" altLang="en-US" dirty="0" smtClean="0"/>
              <a:t>金融</a:t>
            </a:r>
            <a:r>
              <a:rPr lang="zh-TW" altLang="en-US" dirty="0"/>
              <a:t>營業稅制之改革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618651"/>
              </p:ext>
            </p:extLst>
          </p:nvPr>
        </p:nvGraphicFramePr>
        <p:xfrm>
          <a:off x="22488" y="1700808"/>
          <a:ext cx="9036495" cy="4175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20480"/>
                <a:gridCol w="4716015"/>
              </a:tblGrid>
              <a:tr h="4442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effectLst/>
                        </a:rPr>
                        <a:t>方案內容</a:t>
                      </a:r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200" dirty="0" smtClean="0">
                          <a:effectLst/>
                        </a:rPr>
                        <a:t>討論及預期影響</a:t>
                      </a:r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96116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dirty="0" smtClean="0">
                          <a:effectLst/>
                        </a:rPr>
                        <a:t>增設第 </a:t>
                      </a:r>
                      <a:r>
                        <a:rPr lang="en-US" altLang="zh-TW" sz="2600" dirty="0" smtClean="0">
                          <a:effectLst/>
                        </a:rPr>
                        <a:t>6</a:t>
                      </a:r>
                      <a:r>
                        <a:rPr lang="zh-TW" altLang="en-US" sz="2600" dirty="0" smtClean="0">
                          <a:effectLst/>
                        </a:rPr>
                        <a:t> 級之最高級距，所得淨額逾 </a:t>
                      </a:r>
                      <a:r>
                        <a:rPr lang="en-US" altLang="zh-TW" sz="2600" dirty="0" smtClean="0">
                          <a:effectLst/>
                        </a:rPr>
                        <a:t>1,000</a:t>
                      </a:r>
                      <a:r>
                        <a:rPr lang="zh-TW" altLang="en-US" sz="2600" dirty="0" smtClean="0">
                          <a:effectLst/>
                        </a:rPr>
                        <a:t> 萬元之高所得者適用稅率為</a:t>
                      </a:r>
                      <a:r>
                        <a:rPr lang="en-US" altLang="zh-TW" sz="2600" dirty="0" smtClean="0">
                          <a:effectLst/>
                        </a:rPr>
                        <a:t>45%</a:t>
                      </a:r>
                      <a:r>
                        <a:rPr lang="zh-TW" altLang="en-US" sz="2600" dirty="0" smtClean="0">
                          <a:effectLst/>
                        </a:rPr>
                        <a:t> </a:t>
                      </a:r>
                      <a:r>
                        <a:rPr lang="en-US" altLang="zh-TW" sz="2600" dirty="0" smtClean="0">
                          <a:effectLst/>
                        </a:rPr>
                        <a:t>(</a:t>
                      </a:r>
                      <a:r>
                        <a:rPr lang="zh-TW" altLang="en-US" sz="2600" dirty="0" smtClean="0">
                          <a:effectLst/>
                        </a:rPr>
                        <a:t>原最高級距適用者所得淨額超過 </a:t>
                      </a:r>
                      <a:r>
                        <a:rPr lang="en-US" altLang="zh-TW" sz="2600" dirty="0" smtClean="0">
                          <a:effectLst/>
                        </a:rPr>
                        <a:t>440</a:t>
                      </a:r>
                      <a:r>
                        <a:rPr lang="zh-TW" altLang="en-US" sz="2600" dirty="0" smtClean="0">
                          <a:effectLst/>
                        </a:rPr>
                        <a:t> 萬元，適用稅率為 </a:t>
                      </a:r>
                      <a:r>
                        <a:rPr lang="en-US" altLang="zh-TW" sz="2600" dirty="0" smtClean="0">
                          <a:effectLst/>
                        </a:rPr>
                        <a:t>40%)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dirty="0" smtClean="0">
                          <a:effectLst/>
                        </a:rPr>
                        <a:t>提高薪資所得特別扣除額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dirty="0" smtClean="0">
                          <a:effectLst/>
                        </a:rPr>
                        <a:t>提高身心障礙特別扣除額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TW" sz="26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kern="1200" dirty="0" smtClean="0">
                          <a:effectLst/>
                        </a:rPr>
                        <a:t>提高綜合所得稅所得重分配功能的大方向無誤</a:t>
                      </a:r>
                      <a:endParaRPr lang="en-US" altLang="zh-TW" sz="26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 kern="1200" dirty="0" smtClean="0">
                          <a:effectLst/>
                        </a:rPr>
                        <a:t>45%</a:t>
                      </a:r>
                      <a:r>
                        <a:rPr lang="zh-TW" altLang="en-US" sz="2600" kern="1200" dirty="0" smtClean="0">
                          <a:effectLst/>
                        </a:rPr>
                        <a:t> 稅率決定無理論根據</a:t>
                      </a:r>
                      <a:endParaRPr lang="en-US" altLang="zh-TW" sz="26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kern="1200" dirty="0" smtClean="0">
                          <a:effectLst/>
                        </a:rPr>
                        <a:t>預估稅收金額 </a:t>
                      </a:r>
                      <a:r>
                        <a:rPr lang="en-US" altLang="zh-TW" sz="2600" kern="1200" dirty="0" smtClean="0">
                          <a:effectLst/>
                        </a:rPr>
                        <a:t>(99</a:t>
                      </a:r>
                      <a:r>
                        <a:rPr lang="zh-TW" altLang="zh-TW" sz="2600" kern="1200" dirty="0" smtClean="0">
                          <a:effectLst/>
                        </a:rPr>
                        <a:t>億元</a:t>
                      </a:r>
                      <a:r>
                        <a:rPr lang="en-US" altLang="zh-TW" sz="2600" kern="1200" dirty="0" smtClean="0">
                          <a:effectLst/>
                        </a:rPr>
                        <a:t>)</a:t>
                      </a:r>
                      <a:r>
                        <a:rPr lang="zh-TW" altLang="en-US" sz="2600" kern="1200" dirty="0" smtClean="0">
                          <a:effectLst/>
                        </a:rPr>
                        <a:t> 過於樂觀</a:t>
                      </a:r>
                      <a:endParaRPr lang="en-US" altLang="zh-TW" sz="26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kern="1200" dirty="0" smtClean="0">
                          <a:effectLst/>
                        </a:rPr>
                        <a:t>對國庫之挹注相當有限</a:t>
                      </a:r>
                      <a:endParaRPr lang="en-US" altLang="zh-TW" sz="26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600" kern="1200" dirty="0" smtClean="0">
                          <a:effectLst/>
                        </a:rPr>
                        <a:t>未處理稅基問題與外界期待不符</a:t>
                      </a:r>
                      <a:endParaRPr lang="en-US" altLang="zh-TW" sz="2600" kern="1200" dirty="0" smtClean="0"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zh-TW" alt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3.3 </a:t>
            </a:r>
            <a:r>
              <a:rPr lang="zh-TW" altLang="en-US" dirty="0" smtClean="0"/>
              <a:t>綜合所得稅</a:t>
            </a:r>
            <a:r>
              <a:rPr lang="zh-TW" altLang="en-US" dirty="0"/>
              <a:t>增設最高級距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</a:t>
            </a:r>
            <a:r>
              <a:rPr lang="zh-TW" altLang="en-US" dirty="0" smtClean="0"/>
              <a:t>論 </a:t>
            </a:r>
            <a:r>
              <a:rPr lang="en-US" altLang="zh-TW" dirty="0" smtClean="0"/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肯定</a:t>
            </a:r>
            <a:r>
              <a:rPr lang="zh-TW" altLang="en-US" dirty="0"/>
              <a:t>不修改法定債限、以增稅來彌平財政缺口的</a:t>
            </a:r>
            <a:r>
              <a:rPr lang="zh-TW" altLang="en-US" dirty="0" smtClean="0"/>
              <a:t>大方向</a:t>
            </a:r>
            <a:endParaRPr lang="en-US" altLang="zh-TW" dirty="0" smtClean="0"/>
          </a:p>
          <a:p>
            <a:r>
              <a:rPr lang="zh-TW" altLang="en-US" dirty="0"/>
              <a:t>難以苟同「回饋稅</a:t>
            </a:r>
            <a:r>
              <a:rPr lang="zh-TW" altLang="en-US" dirty="0" smtClean="0"/>
              <a:t>」的概念</a:t>
            </a:r>
            <a:endParaRPr lang="en-US" altLang="zh-TW" dirty="0" smtClean="0"/>
          </a:p>
          <a:p>
            <a:r>
              <a:rPr lang="zh-TW" altLang="en-US" dirty="0" smtClean="0"/>
              <a:t>就</a:t>
            </a:r>
            <a:r>
              <a:rPr lang="zh-TW" altLang="en-US" dirty="0"/>
              <a:t>政府行政組織架構之來看，應由院之層級主導健全財政方案之</a:t>
            </a:r>
            <a:r>
              <a:rPr lang="zh-TW" altLang="en-US" dirty="0" smtClean="0"/>
              <a:t>進行</a:t>
            </a:r>
            <a:endParaRPr lang="en-US" altLang="zh-TW" dirty="0" smtClean="0"/>
          </a:p>
          <a:p>
            <a:r>
              <a:rPr lang="zh-TW" altLang="en-US" dirty="0"/>
              <a:t>就稅制改革內容來看，多為片面微</a:t>
            </a:r>
            <a:r>
              <a:rPr lang="zh-TW" altLang="en-US" dirty="0" smtClean="0"/>
              <a:t>幅 之</a:t>
            </a:r>
            <a:r>
              <a:rPr lang="zh-TW" altLang="en-US" dirty="0"/>
              <a:t>調</a:t>
            </a:r>
            <a:r>
              <a:rPr lang="zh-TW" altLang="en-US" dirty="0" smtClean="0"/>
              <a:t>整 </a:t>
            </a:r>
            <a:r>
              <a:rPr lang="en-US" altLang="zh-TW" sz="2800" dirty="0" smtClean="0"/>
              <a:t>(piecemeal reform)</a:t>
            </a:r>
            <a:r>
              <a:rPr lang="zh-TW" altLang="en-US" dirty="0" smtClean="0"/>
              <a:t>，</a:t>
            </a:r>
            <a:r>
              <a:rPr lang="zh-TW" altLang="en-US" dirty="0"/>
              <a:t>雖然針對熱門議題做出回應，但隨勢致</a:t>
            </a:r>
            <a:r>
              <a:rPr lang="zh-TW" altLang="en-US" dirty="0" smtClean="0"/>
              <a:t>宜 </a:t>
            </a:r>
            <a:r>
              <a:rPr lang="en-US" altLang="zh-TW" sz="2800" dirty="0" smtClean="0"/>
              <a:t>(ad hoc; discretionary)</a:t>
            </a:r>
            <a:r>
              <a:rPr lang="zh-TW" altLang="en-US" dirty="0" smtClean="0"/>
              <a:t>，</a:t>
            </a:r>
            <a:r>
              <a:rPr lang="zh-TW" altLang="en-US" dirty="0"/>
              <a:t>不見完整之規劃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 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兩稅合一</a:t>
            </a:r>
            <a:endParaRPr lang="en-US" altLang="zh-TW" dirty="0" smtClean="0"/>
          </a:p>
          <a:p>
            <a:pPr lvl="1"/>
            <a:r>
              <a:rPr lang="zh-TW" altLang="en-US" dirty="0"/>
              <a:t>股利重複課稅說並不成立</a:t>
            </a:r>
            <a:r>
              <a:rPr lang="zh-TW" altLang="en-US" dirty="0" smtClean="0"/>
              <a:t>，應認</a:t>
            </a:r>
            <a:r>
              <a:rPr lang="zh-TW" altLang="en-US" dirty="0"/>
              <a:t>真思索公司自有資本扣除制的基本改革</a:t>
            </a:r>
            <a:r>
              <a:rPr lang="zh-TW" altLang="en-US" dirty="0" smtClean="0"/>
              <a:t>方向</a:t>
            </a:r>
            <a:endParaRPr lang="en-US" altLang="zh-TW" dirty="0" smtClean="0"/>
          </a:p>
          <a:p>
            <a:r>
              <a:rPr lang="zh-TW" altLang="en-US" dirty="0"/>
              <a:t>金融</a:t>
            </a:r>
            <a:r>
              <a:rPr lang="zh-TW" altLang="en-US" dirty="0" smtClean="0"/>
              <a:t>營業稅</a:t>
            </a:r>
            <a:endParaRPr lang="en-US" altLang="zh-TW" dirty="0" smtClean="0"/>
          </a:p>
          <a:p>
            <a:pPr lvl="1"/>
            <a:r>
              <a:rPr lang="zh-TW" altLang="en-US" dirty="0"/>
              <a:t>不宜像一般商品按增值或銷售額計算其稅</a:t>
            </a:r>
            <a:r>
              <a:rPr lang="zh-TW" altLang="en-US" dirty="0" smtClean="0"/>
              <a:t>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宜跳脫營業稅的架構，例如謀</a:t>
            </a:r>
            <a:r>
              <a:rPr lang="zh-TW" altLang="en-US" dirty="0"/>
              <a:t>課金融</a:t>
            </a:r>
            <a:r>
              <a:rPr lang="zh-TW" altLang="en-US" dirty="0" smtClean="0"/>
              <a:t>交易稅</a:t>
            </a:r>
            <a:endParaRPr lang="en-US" altLang="zh-TW" dirty="0" smtClean="0"/>
          </a:p>
          <a:p>
            <a:r>
              <a:rPr lang="zh-TW" altLang="en-US" dirty="0" smtClean="0"/>
              <a:t>綜合所得稅</a:t>
            </a:r>
            <a:endParaRPr lang="en-US" altLang="zh-TW" dirty="0" smtClean="0"/>
          </a:p>
          <a:p>
            <a:pPr lvl="1"/>
            <a:r>
              <a:rPr lang="zh-TW" altLang="zh-TW" dirty="0"/>
              <a:t>稅基的不</a:t>
            </a:r>
            <a:r>
              <a:rPr lang="zh-TW" altLang="zh-TW" dirty="0" smtClean="0"/>
              <a:t>完整</a:t>
            </a:r>
            <a:r>
              <a:rPr lang="zh-TW" altLang="en-US" dirty="0" smtClean="0"/>
              <a:t>應優先處理</a:t>
            </a:r>
            <a:endParaRPr lang="en-US" altLang="zh-TW" dirty="0" smtClean="0"/>
          </a:p>
          <a:p>
            <a:r>
              <a:rPr lang="zh-TW" altLang="en-US" dirty="0"/>
              <a:t>擴張性財政穩固政策之新觀念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附錄  新凱恩斯理論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400" dirty="0" smtClean="0"/>
              <a:t>魚與</a:t>
            </a:r>
            <a:r>
              <a:rPr lang="zh-TW" altLang="en-US" sz="4400" dirty="0"/>
              <a:t>熊</a:t>
            </a:r>
            <a:r>
              <a:rPr lang="zh-TW" altLang="en-US" sz="4400" dirty="0" smtClean="0"/>
              <a:t>掌</a:t>
            </a:r>
            <a:r>
              <a:rPr lang="en-US" altLang="zh-TW" sz="4400" dirty="0" smtClean="0"/>
              <a:t>?</a:t>
            </a:r>
            <a:r>
              <a:rPr lang="zh-TW" altLang="en-US" sz="4400" dirty="0" smtClean="0"/>
              <a:t> </a:t>
            </a:r>
            <a:r>
              <a:rPr lang="zh-TW" altLang="zh-TW" sz="4400" dirty="0" smtClean="0"/>
              <a:t>景</a:t>
            </a:r>
            <a:r>
              <a:rPr lang="zh-TW" altLang="zh-TW" sz="4400" dirty="0"/>
              <a:t>氣波動</a:t>
            </a:r>
            <a:r>
              <a:rPr lang="en-US" altLang="zh-TW" sz="4400" dirty="0"/>
              <a:t> </a:t>
            </a:r>
            <a:r>
              <a:rPr lang="en-US" altLang="zh-TW" sz="3800" dirty="0"/>
              <a:t>(business fluctuations) </a:t>
            </a:r>
            <a:r>
              <a:rPr lang="zh-TW" altLang="zh-TW" sz="4400" dirty="0"/>
              <a:t>與財政政策思維的</a:t>
            </a:r>
            <a:r>
              <a:rPr lang="zh-TW" altLang="zh-TW" sz="4400" dirty="0" smtClean="0"/>
              <a:t>演變</a:t>
            </a:r>
            <a:endParaRPr lang="en-US" altLang="zh-TW" sz="4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400" dirty="0"/>
              <a:t>新凱恩斯</a:t>
            </a:r>
            <a:r>
              <a:rPr lang="zh-TW" altLang="en-US" sz="4400" dirty="0" smtClean="0"/>
              <a:t>理論：</a:t>
            </a:r>
            <a:r>
              <a:rPr lang="zh-TW" altLang="zh-TW" sz="4400" dirty="0" smtClean="0"/>
              <a:t>擴張</a:t>
            </a:r>
            <a:r>
              <a:rPr lang="zh-TW" altLang="zh-TW" sz="4400" dirty="0"/>
              <a:t>經濟的財政穩固</a:t>
            </a:r>
            <a:r>
              <a:rPr lang="zh-TW" altLang="zh-TW" sz="4400" dirty="0" smtClean="0"/>
              <a:t>政策</a:t>
            </a:r>
            <a:endParaRPr lang="en-US" altLang="zh-TW" sz="4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TW" altLang="en-US" sz="4400" dirty="0"/>
              <a:t>非</a:t>
            </a:r>
            <a:r>
              <a:rPr lang="zh-TW" altLang="en-US" sz="4400" dirty="0" smtClean="0"/>
              <a:t>凱因斯效果：緊縮性的財政穩固政策可以帶來擴張經濟的效果</a:t>
            </a:r>
            <a:endParaRPr lang="en-US" altLang="zh-TW" sz="4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TW" altLang="en-US" sz="4400" dirty="0"/>
              <a:t>非凱恩斯效果</a:t>
            </a:r>
            <a:r>
              <a:rPr lang="zh-TW" altLang="en-US" sz="4400" dirty="0" smtClean="0"/>
              <a:t>途徑：預期</a:t>
            </a:r>
            <a:r>
              <a:rPr lang="zh-TW" altLang="en-US" sz="4400" dirty="0"/>
              <a:t>管道、利息風險貼水管道、財富管道、替代管道以及勞動市場管道</a:t>
            </a:r>
            <a:endParaRPr lang="en-US" altLang="zh-TW" sz="4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400" dirty="0"/>
              <a:t>實證：</a:t>
            </a:r>
            <a:endParaRPr lang="en-US" altLang="zh-TW" sz="4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sz="3800" dirty="0" err="1"/>
              <a:t>Giavazzi</a:t>
            </a:r>
            <a:r>
              <a:rPr lang="en-US" altLang="zh-TW" sz="3800" dirty="0"/>
              <a:t> and Pagano (1990) </a:t>
            </a:r>
            <a:r>
              <a:rPr lang="zh-TW" altLang="zh-TW" sz="4400" dirty="0"/>
              <a:t>一文所指出之的丹麥</a:t>
            </a:r>
            <a:r>
              <a:rPr lang="zh-TW" altLang="en-US" sz="4400" dirty="0"/>
              <a:t>以及</a:t>
            </a:r>
            <a:r>
              <a:rPr lang="zh-TW" altLang="zh-TW" sz="4400" dirty="0"/>
              <a:t>愛爾蘭大幅削減基本赤字</a:t>
            </a:r>
            <a:r>
              <a:rPr lang="en-US" altLang="zh-TW" sz="4400" dirty="0"/>
              <a:t> </a:t>
            </a:r>
            <a:r>
              <a:rPr lang="en-US" altLang="zh-TW" sz="3800" dirty="0"/>
              <a:t>(primary deficit)</a:t>
            </a:r>
            <a:r>
              <a:rPr lang="zh-TW" altLang="en-US" sz="4400" dirty="0"/>
              <a:t>，</a:t>
            </a:r>
            <a:r>
              <a:rPr lang="en-US" altLang="zh-TW" sz="4400" dirty="0"/>
              <a:t> </a:t>
            </a:r>
            <a:r>
              <a:rPr lang="zh-TW" altLang="en-US" sz="4400" dirty="0"/>
              <a:t>而期間</a:t>
            </a:r>
            <a:r>
              <a:rPr lang="zh-TW" altLang="zh-TW" sz="4400" dirty="0"/>
              <a:t>兩國經濟顯著的擴張。</a:t>
            </a:r>
            <a:endParaRPr lang="zh-TW" altLang="en-US" sz="4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sz="3800" dirty="0" smtClean="0"/>
              <a:t>Costa </a:t>
            </a:r>
            <a:r>
              <a:rPr lang="en-US" altLang="zh-TW" sz="3800" dirty="0" err="1"/>
              <a:t>Carvalho</a:t>
            </a:r>
            <a:r>
              <a:rPr lang="en-US" altLang="zh-TW" sz="3800" dirty="0"/>
              <a:t> (2009) </a:t>
            </a:r>
            <a:r>
              <a:rPr lang="zh-TW" altLang="en-US" sz="4400" dirty="0"/>
              <a:t>列舉了數十篇非凱恩斯效果</a:t>
            </a:r>
            <a:r>
              <a:rPr lang="zh-TW" altLang="en-US" sz="4400" dirty="0" smtClean="0"/>
              <a:t>的實證分析</a:t>
            </a:r>
            <a:endParaRPr lang="en-US" altLang="zh-TW" sz="4400" dirty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1.1 </a:t>
            </a:r>
            <a:r>
              <a:rPr lang="zh-TW" altLang="en-US" dirty="0" smtClean="0"/>
              <a:t>財政</a:t>
            </a:r>
            <a:r>
              <a:rPr lang="zh-TW" altLang="en-US" dirty="0"/>
              <a:t>收支失衡情況嚴重</a:t>
            </a:r>
            <a:endParaRPr lang="en-US" altLang="zh-TW" dirty="0"/>
          </a:p>
        </p:txBody>
      </p:sp>
      <p:graphicFrame>
        <p:nvGraphicFramePr>
          <p:cNvPr id="7" name="圖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156345"/>
              </p:ext>
            </p:extLst>
          </p:nvPr>
        </p:nvGraphicFramePr>
        <p:xfrm>
          <a:off x="323528" y="1556792"/>
          <a:ext cx="8496943" cy="486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1.1 </a:t>
            </a:r>
            <a:r>
              <a:rPr lang="zh-TW" altLang="en-US" dirty="0" smtClean="0"/>
              <a:t>財政</a:t>
            </a:r>
            <a:r>
              <a:rPr lang="zh-TW" altLang="en-US" dirty="0"/>
              <a:t>收支失衡情況</a:t>
            </a:r>
            <a:r>
              <a:rPr lang="zh-TW" altLang="en-US" dirty="0" smtClean="0"/>
              <a:t>嚴重</a:t>
            </a:r>
            <a:endParaRPr lang="zh-TW" altLang="en-US" dirty="0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519711"/>
              </p:ext>
            </p:extLst>
          </p:nvPr>
        </p:nvGraphicFramePr>
        <p:xfrm>
          <a:off x="251520" y="1268760"/>
          <a:ext cx="8730555" cy="530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1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1.1 </a:t>
            </a:r>
            <a:r>
              <a:rPr lang="zh-TW" altLang="en-US" dirty="0" smtClean="0"/>
              <a:t>財政</a:t>
            </a:r>
            <a:r>
              <a:rPr lang="zh-TW" altLang="en-US" dirty="0"/>
              <a:t>收支失衡情況嚴重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近年來中央政府財政短絀約超</a:t>
            </a:r>
            <a:r>
              <a:rPr lang="zh-TW" altLang="zh-TW" dirty="0" smtClean="0"/>
              <a:t>過</a:t>
            </a:r>
            <a:r>
              <a:rPr lang="en-US" altLang="zh-TW" dirty="0" smtClean="0"/>
              <a:t> 1,500 </a:t>
            </a:r>
            <a:r>
              <a:rPr lang="zh-TW" altLang="zh-TW" dirty="0" smtClean="0"/>
              <a:t>至</a:t>
            </a:r>
            <a:r>
              <a:rPr lang="en-US" altLang="zh-TW" dirty="0" smtClean="0"/>
              <a:t>2,000 </a:t>
            </a:r>
            <a:r>
              <a:rPr lang="zh-TW" altLang="zh-TW" dirty="0" smtClean="0"/>
              <a:t>億</a:t>
            </a:r>
            <a:r>
              <a:rPr lang="zh-TW" altLang="zh-TW" dirty="0"/>
              <a:t>元</a:t>
            </a:r>
            <a:r>
              <a:rPr lang="zh-TW" altLang="zh-TW" dirty="0" smtClean="0"/>
              <a:t>以上</a:t>
            </a:r>
            <a:endParaRPr lang="en-US" altLang="zh-TW" dirty="0" smtClean="0"/>
          </a:p>
          <a:p>
            <a:r>
              <a:rPr lang="zh-TW" altLang="zh-TW" dirty="0" smtClean="0"/>
              <a:t>加</a:t>
            </a:r>
            <a:r>
              <a:rPr lang="zh-TW" altLang="zh-TW" dirty="0"/>
              <a:t>計債務之償還以及特別預算歲出等須額外舉借之債務，每年融資調度約</a:t>
            </a:r>
            <a:r>
              <a:rPr lang="zh-TW" altLang="zh-TW" dirty="0" smtClean="0"/>
              <a:t>為</a:t>
            </a:r>
            <a:r>
              <a:rPr lang="en-US" altLang="zh-TW" dirty="0" smtClean="0"/>
              <a:t> 2,000 </a:t>
            </a:r>
            <a:r>
              <a:rPr lang="zh-TW" altLang="zh-TW" dirty="0" smtClean="0"/>
              <a:t>至</a:t>
            </a:r>
            <a:r>
              <a:rPr lang="en-US" altLang="zh-TW" dirty="0" smtClean="0"/>
              <a:t>3,000 </a:t>
            </a:r>
            <a:r>
              <a:rPr lang="zh-TW" altLang="zh-TW" dirty="0" smtClean="0"/>
              <a:t>億元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 </a:t>
            </a:r>
            <a:r>
              <a:rPr lang="zh-TW" altLang="en-US" dirty="0" smtClean="0"/>
              <a:t>支出</a:t>
            </a:r>
            <a:r>
              <a:rPr lang="zh-TW" altLang="en-US" dirty="0"/>
              <a:t>僵化、收入鈍化</a:t>
            </a:r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705840"/>
              </p:ext>
            </p:extLst>
          </p:nvPr>
        </p:nvGraphicFramePr>
        <p:xfrm>
          <a:off x="0" y="1124744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6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 </a:t>
            </a:r>
            <a:r>
              <a:rPr lang="zh-TW" altLang="en-US" dirty="0" smtClean="0"/>
              <a:t>支出</a:t>
            </a:r>
            <a:r>
              <a:rPr lang="zh-TW" altLang="en-US" dirty="0"/>
              <a:t>僵化、收入鈍化</a:t>
            </a:r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452676"/>
              </p:ext>
            </p:extLst>
          </p:nvPr>
        </p:nvGraphicFramePr>
        <p:xfrm>
          <a:off x="467545" y="1495425"/>
          <a:ext cx="7920880" cy="481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 </a:t>
            </a:r>
            <a:r>
              <a:rPr lang="zh-TW" altLang="en-US" dirty="0" smtClean="0"/>
              <a:t>支出</a:t>
            </a:r>
            <a:r>
              <a:rPr lang="zh-TW" altLang="en-US" dirty="0"/>
              <a:t>僵化、收入鈍化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支出僵化</a:t>
            </a:r>
            <a:endParaRPr lang="en-US" altLang="zh-TW" dirty="0" smtClean="0"/>
          </a:p>
          <a:p>
            <a:pPr lvl="1"/>
            <a:r>
              <a:rPr lang="zh-TW" altLang="zh-TW" dirty="0"/>
              <a:t>歷年</a:t>
            </a:r>
            <a:r>
              <a:rPr lang="zh-TW" altLang="zh-TW" dirty="0" smtClean="0"/>
              <a:t>法律</a:t>
            </a:r>
            <a:r>
              <a:rPr lang="zh-TW" altLang="zh-TW" dirty="0"/>
              <a:t>義務</a:t>
            </a:r>
            <a:r>
              <a:rPr lang="zh-TW" altLang="zh-TW" dirty="0" smtClean="0"/>
              <a:t>支出比重</a:t>
            </a:r>
            <a:r>
              <a:rPr lang="zh-TW" altLang="zh-TW" dirty="0"/>
              <a:t>高達六成五以上，近幾年更是快要突破七成。將法律義務支出與救助、補貼等合併計算，占歲出總額已達九成以上，且仍不斷增加中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收入鈍化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自</a:t>
            </a:r>
            <a:r>
              <a:rPr lang="en-US" altLang="zh-TW" dirty="0" smtClean="0"/>
              <a:t> 2000 </a:t>
            </a:r>
            <a:r>
              <a:rPr lang="zh-TW" altLang="zh-TW" dirty="0" smtClean="0"/>
              <a:t>至</a:t>
            </a:r>
            <a:r>
              <a:rPr lang="en-US" altLang="zh-TW" dirty="0" smtClean="0"/>
              <a:t> 2010 </a:t>
            </a:r>
            <a:r>
              <a:rPr lang="zh-TW" altLang="zh-TW" dirty="0" smtClean="0"/>
              <a:t>年</a:t>
            </a:r>
            <a:r>
              <a:rPr lang="zh-TW" altLang="zh-TW" dirty="0"/>
              <a:t>間，財政部主管之租稅法律修法對於稅收造成每年淨變動約為</a:t>
            </a:r>
            <a:r>
              <a:rPr lang="en-US" altLang="zh-TW" dirty="0"/>
              <a:t> -</a:t>
            </a:r>
            <a:r>
              <a:rPr lang="en-US" altLang="zh-TW" dirty="0" smtClean="0"/>
              <a:t>357.97 </a:t>
            </a:r>
            <a:r>
              <a:rPr lang="zh-TW" altLang="zh-TW" dirty="0" smtClean="0"/>
              <a:t>億</a:t>
            </a:r>
            <a:r>
              <a:rPr lang="zh-TW" altLang="zh-TW" dirty="0"/>
              <a:t>餘元之</a:t>
            </a:r>
            <a:r>
              <a:rPr lang="zh-TW" altLang="zh-TW" dirty="0" smtClean="0"/>
              <a:t>影響</a:t>
            </a:r>
            <a:endParaRPr lang="en-US" altLang="zh-TW" dirty="0" smtClean="0"/>
          </a:p>
          <a:p>
            <a:pPr lvl="1"/>
            <a:r>
              <a:rPr lang="zh-TW" altLang="zh-TW" dirty="0"/>
              <a:t>若再</a:t>
            </a:r>
            <a:r>
              <a:rPr lang="zh-TW" altLang="zh-TW" dirty="0" smtClean="0"/>
              <a:t>將</a:t>
            </a:r>
            <a:r>
              <a:rPr lang="en-US" altLang="zh-TW" dirty="0" smtClean="0"/>
              <a:t> 2011 </a:t>
            </a:r>
            <a:r>
              <a:rPr lang="zh-TW" altLang="zh-TW" dirty="0" smtClean="0"/>
              <a:t>年</a:t>
            </a:r>
            <a:r>
              <a:rPr lang="zh-TW" altLang="zh-TW" dirty="0"/>
              <a:t>所得稅修法之稅收減</a:t>
            </a:r>
            <a:r>
              <a:rPr lang="zh-TW" altLang="zh-TW" dirty="0" smtClean="0"/>
              <a:t>少</a:t>
            </a:r>
            <a:r>
              <a:rPr lang="en-US" altLang="zh-TW" dirty="0" smtClean="0"/>
              <a:t> 232 </a:t>
            </a:r>
            <a:r>
              <a:rPr lang="zh-TW" altLang="zh-TW" dirty="0" smtClean="0"/>
              <a:t>億</a:t>
            </a:r>
            <a:r>
              <a:rPr lang="zh-TW" altLang="zh-TW" dirty="0"/>
              <a:t>元計入，</a:t>
            </a:r>
            <a:r>
              <a:rPr lang="en-US" altLang="zh-TW" dirty="0" smtClean="0"/>
              <a:t>2011 </a:t>
            </a:r>
            <a:r>
              <a:rPr lang="zh-TW" altLang="zh-TW" dirty="0" smtClean="0"/>
              <a:t>年</a:t>
            </a:r>
            <a:r>
              <a:rPr lang="zh-TW" altLang="zh-TW" dirty="0"/>
              <a:t>稅收減少金額高</a:t>
            </a:r>
            <a:r>
              <a:rPr lang="zh-TW" altLang="zh-TW" dirty="0" smtClean="0"/>
              <a:t>達</a:t>
            </a:r>
            <a:r>
              <a:rPr lang="en-US" altLang="zh-TW" dirty="0" smtClean="0"/>
              <a:t> 589.97 </a:t>
            </a:r>
            <a:r>
              <a:rPr lang="zh-TW" altLang="zh-TW" dirty="0" smtClean="0"/>
              <a:t>億</a:t>
            </a:r>
            <a:r>
              <a:rPr lang="zh-TW" altLang="zh-TW" dirty="0"/>
              <a:t>元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36 </a:t>
            </a:r>
            <a:r>
              <a:rPr lang="zh-TW" altLang="zh-TW" dirty="0" smtClean="0"/>
              <a:t>項</a:t>
            </a:r>
            <a:r>
              <a:rPr lang="zh-TW" altLang="zh-TW" dirty="0"/>
              <a:t>的修法中，僅</a:t>
            </a:r>
            <a:r>
              <a:rPr lang="zh-TW" altLang="zh-TW" dirty="0" smtClean="0"/>
              <a:t>有</a:t>
            </a:r>
            <a:r>
              <a:rPr lang="en-US" altLang="zh-TW" dirty="0" smtClean="0"/>
              <a:t> 2 </a:t>
            </a:r>
            <a:r>
              <a:rPr lang="zh-TW" altLang="zh-TW" dirty="0" smtClean="0"/>
              <a:t>項</a:t>
            </a:r>
            <a:r>
              <a:rPr lang="en-US" altLang="zh-TW" dirty="0"/>
              <a:t>—</a:t>
            </a:r>
            <a:r>
              <a:rPr lang="en-US" altLang="zh-TW" dirty="0" smtClean="0"/>
              <a:t>2006 </a:t>
            </a:r>
            <a:r>
              <a:rPr lang="zh-TW" altLang="zh-TW" dirty="0" smtClean="0"/>
              <a:t>年</a:t>
            </a:r>
            <a:r>
              <a:rPr lang="zh-TW" altLang="zh-TW" dirty="0"/>
              <a:t>制訂《所得基本稅額條例》</a:t>
            </a:r>
            <a:r>
              <a:rPr lang="en-US" altLang="zh-TW" dirty="0"/>
              <a:t>(</a:t>
            </a:r>
            <a:r>
              <a:rPr lang="zh-TW" altLang="zh-TW" dirty="0"/>
              <a:t>即「最低稅負制」</a:t>
            </a:r>
            <a:r>
              <a:rPr lang="en-US" altLang="zh-TW" dirty="0"/>
              <a:t>) </a:t>
            </a:r>
            <a:r>
              <a:rPr lang="zh-TW" altLang="zh-TW" dirty="0"/>
              <a:t>以</a:t>
            </a:r>
            <a:r>
              <a:rPr lang="zh-TW" altLang="zh-TW" dirty="0" smtClean="0"/>
              <a:t>及</a:t>
            </a:r>
            <a:r>
              <a:rPr lang="en-US" altLang="zh-TW" dirty="0" smtClean="0"/>
              <a:t> 2001 </a:t>
            </a:r>
            <a:r>
              <a:rPr lang="zh-TW" altLang="zh-TW" dirty="0" smtClean="0"/>
              <a:t>年</a:t>
            </a:r>
            <a:r>
              <a:rPr lang="zh-TW" altLang="zh-TW" dirty="0"/>
              <a:t>修正貨物稅條例</a:t>
            </a:r>
            <a:r>
              <a:rPr lang="en-US" altLang="zh-TW" dirty="0"/>
              <a:t>—</a:t>
            </a:r>
            <a:r>
              <a:rPr lang="zh-TW" altLang="zh-TW" dirty="0"/>
              <a:t>為增</a:t>
            </a:r>
            <a:r>
              <a:rPr lang="zh-TW" altLang="zh-TW" dirty="0" smtClean="0"/>
              <a:t>稅，</a:t>
            </a:r>
            <a:r>
              <a:rPr lang="zh-TW" altLang="zh-TW" dirty="0"/>
              <a:t>其餘皆為減稅之修法。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3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1.3 </a:t>
            </a:r>
            <a:r>
              <a:rPr lang="zh-TW" altLang="zh-TW" dirty="0"/>
              <a:t>租稅負擔率偏低，國際僅見</a:t>
            </a:r>
            <a:endParaRPr lang="zh-TW" altLang="en-US" dirty="0"/>
          </a:p>
        </p:txBody>
      </p:sp>
      <p:graphicFrame>
        <p:nvGraphicFramePr>
          <p:cNvPr id="4" name="圖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739146"/>
              </p:ext>
            </p:extLst>
          </p:nvPr>
        </p:nvGraphicFramePr>
        <p:xfrm>
          <a:off x="467544" y="1268760"/>
          <a:ext cx="8352928" cy="486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2014</a:t>
            </a:r>
            <a:r>
              <a:rPr lang="zh-TW" altLang="en-US" smtClean="0"/>
              <a:t>海峽兩岸財稅學術研討會</a:t>
            </a:r>
            <a:r>
              <a:rPr lang="en-US" altLang="zh-TW" smtClean="0"/>
              <a:t>--</a:t>
            </a:r>
            <a:r>
              <a:rPr lang="zh-TW" altLang="en-US" smtClean="0"/>
              <a:t>財政健全方案之評析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11/17/2014</a:t>
            </a: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9568-833B-4A7C-A38F-17B5D94F0C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</TotalTime>
  <Words>4007</Words>
  <Application>Microsoft Office PowerPoint</Application>
  <PresentationFormat>On-screen Show (4:3)</PresentationFormat>
  <Paragraphs>449</Paragraphs>
  <Slides>29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木刻字型</vt:lpstr>
      <vt:lpstr>財政健全方案之評析</vt:lpstr>
      <vt:lpstr>1. 財政健全方案建構背景 (1/3)</vt:lpstr>
      <vt:lpstr>1.1 財政收支失衡情況嚴重</vt:lpstr>
      <vt:lpstr>1.1 財政收支失衡情況嚴重</vt:lpstr>
      <vt:lpstr>1.1 財政收支失衡情況嚴重</vt:lpstr>
      <vt:lpstr>1.2 支出僵化、收入鈍化</vt:lpstr>
      <vt:lpstr>1.2 支出僵化、收入鈍化</vt:lpstr>
      <vt:lpstr>1.2 支出僵化、收入鈍化</vt:lpstr>
      <vt:lpstr>1.3 租稅負擔率偏低，國際僅見</vt:lpstr>
      <vt:lpstr>1.3 租稅負擔率偏低，國際僅見</vt:lpstr>
      <vt:lpstr>1.3 租稅負擔率偏低，國際僅見</vt:lpstr>
      <vt:lpstr>1.4 公共債務法定上限瀕臨破表</vt:lpstr>
      <vt:lpstr>1.4 公共債務法定上限瀕臨破表</vt:lpstr>
      <vt:lpstr>1.4 公共債務法定上限瀕臨破表</vt:lpstr>
      <vt:lpstr>1.5 家戶所得分配不均且惡化</vt:lpstr>
      <vt:lpstr>1. 財政健全方案建構背景 (2/3)</vt:lpstr>
      <vt:lpstr>1. 財政健全方案建構背景 (3/3)</vt:lpstr>
      <vt:lpstr>2. 財政健全方案的主要内涵 (1/2)</vt:lpstr>
      <vt:lpstr>2. 財政健全方案的主要内涵 (2/2)</vt:lpstr>
      <vt:lpstr>第一主軸 : 控制債務規模</vt:lpstr>
      <vt:lpstr>第一主軸 : 控制債務規模</vt:lpstr>
      <vt:lpstr>第二主軸 : 調整支出結構 </vt:lpstr>
      <vt:lpstr>第三主軸 :短期稅制改革內容</vt:lpstr>
      <vt:lpstr>3.1 兩稅合一制度之改革</vt:lpstr>
      <vt:lpstr>3.2 金融營業稅制之改革</vt:lpstr>
      <vt:lpstr>3.3 綜合所得稅增設最高級距</vt:lpstr>
      <vt:lpstr>結論 (1/2)</vt:lpstr>
      <vt:lpstr>結論 (2/2)</vt:lpstr>
      <vt:lpstr>附錄  新凱恩斯理論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lillith</dc:creator>
  <cp:lastModifiedBy>Joe</cp:lastModifiedBy>
  <cp:revision>94</cp:revision>
  <cp:lastPrinted>2014-11-16T10:45:39Z</cp:lastPrinted>
  <dcterms:created xsi:type="dcterms:W3CDTF">2013-03-11T06:21:04Z</dcterms:created>
  <dcterms:modified xsi:type="dcterms:W3CDTF">2014-11-16T10:46:34Z</dcterms:modified>
</cp:coreProperties>
</file>